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9951B7E-90E5-4D98-BAE8-D6B667B3A63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BC09F16-F620-4F87-8349-1857F55F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65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1B7E-90E5-4D98-BAE8-D6B667B3A63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9F16-F620-4F87-8349-1857F55F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5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1B7E-90E5-4D98-BAE8-D6B667B3A63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9F16-F620-4F87-8349-1857F55F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532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1B7E-90E5-4D98-BAE8-D6B667B3A63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9F16-F620-4F87-8349-1857F55F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06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1B7E-90E5-4D98-BAE8-D6B667B3A63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9F16-F620-4F87-8349-1857F55F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727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1B7E-90E5-4D98-BAE8-D6B667B3A63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9F16-F620-4F87-8349-1857F55F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072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1B7E-90E5-4D98-BAE8-D6B667B3A63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9F16-F620-4F87-8349-1857F55F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222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1B7E-90E5-4D98-BAE8-D6B667B3A63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9F16-F620-4F87-8349-1857F55F556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71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1B7E-90E5-4D98-BAE8-D6B667B3A63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9F16-F620-4F87-8349-1857F55F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57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1B7E-90E5-4D98-BAE8-D6B667B3A63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9F16-F620-4F87-8349-1857F55F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18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1B7E-90E5-4D98-BAE8-D6B667B3A63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9F16-F620-4F87-8349-1857F55F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54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1B7E-90E5-4D98-BAE8-D6B667B3A63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9F16-F620-4F87-8349-1857F55F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40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1B7E-90E5-4D98-BAE8-D6B667B3A63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9F16-F620-4F87-8349-1857F55F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1B7E-90E5-4D98-BAE8-D6B667B3A63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9F16-F620-4F87-8349-1857F55F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77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1B7E-90E5-4D98-BAE8-D6B667B3A63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9F16-F620-4F87-8349-1857F55F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09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1B7E-90E5-4D98-BAE8-D6B667B3A63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9F16-F620-4F87-8349-1857F55F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87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1B7E-90E5-4D98-BAE8-D6B667B3A63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9F16-F620-4F87-8349-1857F55F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46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951B7E-90E5-4D98-BAE8-D6B667B3A63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09F16-F620-4F87-8349-1857F55F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118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rxiv.org/abs/1406.472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8E83-7256-44C8-A814-8BFC35319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NNFL 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BC56A-1E59-4039-A895-7FA949F84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952545"/>
          </a:xfrm>
        </p:spPr>
        <p:txBody>
          <a:bodyPr>
            <a:normAutofit fontScale="92500"/>
          </a:bodyPr>
          <a:lstStyle/>
          <a:p>
            <a:r>
              <a:rPr lang="en-IN" dirty="0"/>
              <a:t>Group 13:</a:t>
            </a:r>
          </a:p>
          <a:p>
            <a:r>
              <a:rPr lang="en-IN" dirty="0"/>
              <a:t>	        DHRUV PATIDAR								2018B4A80012G	NEIL SHARMA								2018B2A80677G</a:t>
            </a:r>
          </a:p>
          <a:p>
            <a:r>
              <a:rPr lang="en-IN" dirty="0"/>
              <a:t>Hrishikesh Pradhan						2018B4A80667G</a:t>
            </a:r>
          </a:p>
          <a:p>
            <a:r>
              <a:rPr lang="en-IN" dirty="0"/>
              <a:t>Aishwarya Pratap </a:t>
            </a:r>
            <a:r>
              <a:rPr lang="en-IN" dirty="0" err="1"/>
              <a:t>singh</a:t>
            </a:r>
            <a:r>
              <a:rPr lang="en-IN" dirty="0"/>
              <a:t>					2018A1PS0085G</a:t>
            </a:r>
          </a:p>
        </p:txBody>
      </p:sp>
    </p:spTree>
    <p:extLst>
      <p:ext uri="{BB962C8B-B14F-4D97-AF65-F5344CB8AC3E}">
        <p14:creationId xmlns:p14="http://schemas.microsoft.com/office/powerpoint/2010/main" val="157180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AC22-CDF5-4E68-8368-BB3B41DB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50" y="262735"/>
            <a:ext cx="10131425" cy="632059"/>
          </a:xfrm>
        </p:spPr>
        <p:txBody>
          <a:bodyPr>
            <a:normAutofit fontScale="90000"/>
          </a:bodyPr>
          <a:lstStyle/>
          <a:p>
            <a:r>
              <a:rPr lang="en-IN" dirty="0"/>
              <a:t>Data </a:t>
            </a:r>
            <a:r>
              <a:rPr lang="en-IN" dirty="0" err="1"/>
              <a:t>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0D84-E347-4946-9979-5C23BAB58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" y="1193533"/>
            <a:ext cx="3154679" cy="5289569"/>
          </a:xfrm>
        </p:spPr>
        <p:txBody>
          <a:bodyPr>
            <a:normAutofit/>
          </a:bodyPr>
          <a:lstStyle/>
          <a:p>
            <a:r>
              <a:rPr lang="en-IN" dirty="0"/>
              <a:t>Sampling the first n frames of the video</a:t>
            </a:r>
          </a:p>
          <a:p>
            <a:pPr lvl="1"/>
            <a:r>
              <a:rPr lang="en-IN" dirty="0"/>
              <a:t>n=20 frames was used</a:t>
            </a:r>
          </a:p>
          <a:p>
            <a:r>
              <a:rPr lang="en-IN" dirty="0"/>
              <a:t>Cv2 was used to load the videos as frames of images, resized to (100, 100)</a:t>
            </a:r>
          </a:p>
          <a:p>
            <a:r>
              <a:rPr lang="en-IN" dirty="0"/>
              <a:t>Finally, the pixel values was divided by 255 to make the range of pixel values between [0, 1]</a:t>
            </a:r>
          </a:p>
          <a:p>
            <a:r>
              <a:rPr lang="en-IN" dirty="0"/>
              <a:t>Randomly shuffle the data and perform train-</a:t>
            </a:r>
            <a:r>
              <a:rPr lang="en-IN" dirty="0" err="1"/>
              <a:t>val</a:t>
            </a:r>
            <a:r>
              <a:rPr lang="en-IN" dirty="0"/>
              <a:t>-test split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B946B-3609-4330-BB1D-0802B915A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669" y="1764092"/>
            <a:ext cx="4530291" cy="42709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02953C-8BA5-40BD-9223-2BF60DA3F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459" y="1764092"/>
            <a:ext cx="4369057" cy="4347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5B08F3-8914-4084-8C95-604D310BF71E}"/>
              </a:ext>
            </a:extLst>
          </p:cNvPr>
          <p:cNvSpPr txBox="1"/>
          <p:nvPr/>
        </p:nvSpPr>
        <p:spPr>
          <a:xfrm>
            <a:off x="3359217" y="5995888"/>
            <a:ext cx="411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Load and divide the values by 255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D5CF77-94BB-4723-B619-244D1C40721A}"/>
              </a:ext>
            </a:extLst>
          </p:cNvPr>
          <p:cNvSpPr txBox="1"/>
          <p:nvPr/>
        </p:nvSpPr>
        <p:spPr>
          <a:xfrm>
            <a:off x="7950181" y="6143839"/>
            <a:ext cx="411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Train-</a:t>
            </a:r>
            <a:r>
              <a:rPr lang="en-IN" dirty="0" err="1"/>
              <a:t>val</a:t>
            </a:r>
            <a:r>
              <a:rPr lang="en-IN" dirty="0"/>
              <a:t>-test split</a:t>
            </a:r>
          </a:p>
        </p:txBody>
      </p:sp>
    </p:spTree>
    <p:extLst>
      <p:ext uri="{BB962C8B-B14F-4D97-AF65-F5344CB8AC3E}">
        <p14:creationId xmlns:p14="http://schemas.microsoft.com/office/powerpoint/2010/main" val="52893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37BE-B418-4013-9022-E0EEFA91C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93969"/>
          </a:xfrm>
        </p:spPr>
        <p:txBody>
          <a:bodyPr>
            <a:normAutofit fontScale="90000"/>
          </a:bodyPr>
          <a:lstStyle/>
          <a:p>
            <a:r>
              <a:rPr lang="en-IN" dirty="0"/>
              <a:t>Architecture.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8272-62FA-4F81-900B-BF5E786AF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330092"/>
            <a:ext cx="10131425" cy="1109785"/>
          </a:xfrm>
        </p:spPr>
        <p:txBody>
          <a:bodyPr/>
          <a:lstStyle/>
          <a:p>
            <a:r>
              <a:rPr lang="en-IN" dirty="0">
                <a:latin typeface="+mj-lt"/>
              </a:rPr>
              <a:t>Model 1(left): 532,737 parameters</a:t>
            </a:r>
          </a:p>
          <a:p>
            <a:r>
              <a:rPr lang="en-IN" dirty="0">
                <a:latin typeface="+mj-lt"/>
              </a:rPr>
              <a:t>Model 2(right):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48,929 parameters</a:t>
            </a:r>
            <a:r>
              <a:rPr lang="en-IN" dirty="0">
                <a:latin typeface="+mj-lt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8BC3A-6875-4139-BDDC-34661FEE9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4"/>
          <a:stretch/>
        </p:blipFill>
        <p:spPr>
          <a:xfrm>
            <a:off x="60088" y="1289538"/>
            <a:ext cx="5972737" cy="3694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D6B383-DC18-4C88-B0D5-10D0D690E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123" y="1308159"/>
            <a:ext cx="5431459" cy="341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7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E5CF-6656-4A72-99C2-4871F4543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43339"/>
          </a:xfrm>
        </p:spPr>
        <p:txBody>
          <a:bodyPr>
            <a:normAutofit fontScale="90000"/>
          </a:bodyPr>
          <a:lstStyle/>
          <a:p>
            <a:r>
              <a:rPr lang="en-IN" dirty="0"/>
              <a:t>Training.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56A97-A680-42CB-ABF1-A9929E7E0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678" y="1235617"/>
            <a:ext cx="10131425" cy="296711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Optimizer: Adam (Model 1 and 2)</a:t>
            </a:r>
          </a:p>
          <a:p>
            <a:r>
              <a:rPr lang="en-IN" dirty="0"/>
              <a:t>Learning rate: 1e-3 (Model 1 and 2)</a:t>
            </a:r>
          </a:p>
          <a:p>
            <a:r>
              <a:rPr lang="en-IN" dirty="0"/>
              <a:t>Batch size: 2 for model 1, 8 for model 2 (bigger sizes were not permitted on </a:t>
            </a:r>
            <a:r>
              <a:rPr lang="en-IN" dirty="0" err="1"/>
              <a:t>Colab</a:t>
            </a:r>
            <a:r>
              <a:rPr lang="en-IN" dirty="0"/>
              <a:t> as they resulted in an out of memory error.)</a:t>
            </a:r>
          </a:p>
          <a:p>
            <a:r>
              <a:rPr lang="en-IN" dirty="0" err="1"/>
              <a:t>Callbacks</a:t>
            </a:r>
            <a:r>
              <a:rPr lang="en-IN" dirty="0"/>
              <a:t> used: </a:t>
            </a:r>
            <a:r>
              <a:rPr lang="en-IN" dirty="0" err="1"/>
              <a:t>EarlyStopping</a:t>
            </a:r>
            <a:r>
              <a:rPr lang="en-IN" dirty="0"/>
              <a:t>, </a:t>
            </a:r>
            <a:r>
              <a:rPr lang="en-IN" dirty="0" err="1"/>
              <a:t>ReduceLROnPlateau</a:t>
            </a:r>
            <a:r>
              <a:rPr lang="en-IN" dirty="0"/>
              <a:t> (</a:t>
            </a:r>
            <a:r>
              <a:rPr lang="en-IN" dirty="0" err="1"/>
              <a:t>ModelCheckpoint</a:t>
            </a:r>
            <a:r>
              <a:rPr lang="en-IN" dirty="0"/>
              <a:t> gave errors.)</a:t>
            </a:r>
          </a:p>
          <a:p>
            <a:r>
              <a:rPr lang="en-IN" dirty="0"/>
              <a:t>Epochs given: 100, however the </a:t>
            </a:r>
            <a:r>
              <a:rPr lang="en-IN" dirty="0" err="1"/>
              <a:t>EarlyStopping</a:t>
            </a:r>
            <a:r>
              <a:rPr lang="en-IN" dirty="0"/>
              <a:t> stopped around 75 for both.</a:t>
            </a:r>
          </a:p>
          <a:p>
            <a:r>
              <a:rPr lang="en-IN" dirty="0"/>
              <a:t>Notebooks available on request.</a:t>
            </a:r>
          </a:p>
          <a:p>
            <a:r>
              <a:rPr lang="en-IN" dirty="0"/>
              <a:t>Accuracy and loss graphs: Model 1 (left) and model 2(right)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8B14C-571F-4B6D-8D1C-20ACFEB89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0" y="4734582"/>
            <a:ext cx="2549292" cy="1815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960DDF-8C29-445D-8F3F-AB0A13343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998" y="4734582"/>
            <a:ext cx="2554092" cy="1795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222DE7-140A-40E0-8EF1-FA6084D4B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564" y="4785564"/>
            <a:ext cx="2554092" cy="1846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DB3968-59F2-4EF1-B2AE-2DBBC1550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3932" y="4786375"/>
            <a:ext cx="2612598" cy="1846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A70B95-F133-4F2D-AF5E-0EB816B4E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6286" y="4116990"/>
            <a:ext cx="4458322" cy="466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9DA6C6-4F4A-4E81-83BB-1A0F8C3533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1" y="4202727"/>
            <a:ext cx="4467849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1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7E8D-7C82-4521-92B4-A6A5960C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78" y="319636"/>
            <a:ext cx="4685096" cy="591047"/>
          </a:xfrm>
        </p:spPr>
        <p:txBody>
          <a:bodyPr>
            <a:normAutofit fontScale="90000"/>
          </a:bodyPr>
          <a:lstStyle/>
          <a:p>
            <a:r>
              <a:rPr lang="en-IN" dirty="0"/>
              <a:t>Extra highlights/conclusion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AF71C-C3EA-47E2-BEE2-5559BF4A5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289" y="1524496"/>
            <a:ext cx="5905830" cy="5333503"/>
          </a:xfrm>
        </p:spPr>
        <p:txBody>
          <a:bodyPr>
            <a:normAutofit/>
          </a:bodyPr>
          <a:lstStyle/>
          <a:p>
            <a:r>
              <a:rPr lang="en-IN" dirty="0"/>
              <a:t>Model 1 had 10x the number of parameters to that of model 2, and also higher Val loss and lower test accuracy.</a:t>
            </a:r>
          </a:p>
          <a:p>
            <a:r>
              <a:rPr lang="en-IN" dirty="0"/>
              <a:t>Model 1 had Convolutions + Dense followed by LSTM + Dense. It was made with the intuition that CNN + Dense gives features and LSTM uses those as context to further give better results.</a:t>
            </a:r>
          </a:p>
          <a:p>
            <a:r>
              <a:rPr lang="en-IN" dirty="0"/>
              <a:t>Model 2 had Convolutions + </a:t>
            </a:r>
            <a:r>
              <a:rPr lang="en-IN" dirty="0" err="1"/>
              <a:t>ConvLSTM</a:t>
            </a:r>
            <a:r>
              <a:rPr lang="en-IN" dirty="0"/>
              <a:t> + Dense. It was made with the intuition that </a:t>
            </a:r>
            <a:r>
              <a:rPr lang="en-IN" dirty="0" err="1"/>
              <a:t>ConvLSTM</a:t>
            </a:r>
            <a:r>
              <a:rPr lang="en-IN" dirty="0"/>
              <a:t> gives out features using the context.</a:t>
            </a:r>
          </a:p>
          <a:p>
            <a:r>
              <a:rPr lang="en-IN" dirty="0"/>
              <a:t>To tackle the problem of variable size of fire, both models have used SPP(Spatial Pyramid Pooling) layer. The intuition is given at the right. Paper’s Link: </a:t>
            </a:r>
            <a:r>
              <a:rPr lang="en-IN" dirty="0">
                <a:hlinkClick r:id="rId2"/>
              </a:rPr>
              <a:t>https://arxiv.org/abs/1406.4729</a:t>
            </a:r>
            <a:endParaRPr lang="en-IN" dirty="0"/>
          </a:p>
          <a:p>
            <a:r>
              <a:rPr lang="en-IN" b="1" dirty="0"/>
              <a:t>Optimal threshold for making a decision from the probabilities was done by grid search of thresholds on the holdout </a:t>
            </a:r>
            <a:r>
              <a:rPr lang="en-IN" b="1" dirty="0" err="1"/>
              <a:t>val</a:t>
            </a:r>
            <a:r>
              <a:rPr lang="en-IN" b="1" dirty="0"/>
              <a:t> set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65E3C-9EFC-4019-B437-D62AF4B5B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03" y="319636"/>
            <a:ext cx="3557589" cy="23273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D21980-121A-4250-8D19-2D766293A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903" y="2759679"/>
            <a:ext cx="4262781" cy="409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4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65</TotalTime>
  <Words>345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NNFL Assignment 2</vt:lpstr>
      <vt:lpstr>Data preprocessing</vt:lpstr>
      <vt:lpstr>Architecture.</vt:lpstr>
      <vt:lpstr>Training.</vt:lpstr>
      <vt:lpstr>Extra highlights/conclusion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NNFL Assignment 2</dc:title>
  <dc:creator>patid</dc:creator>
  <cp:lastModifiedBy>Hrishikesh Pradhan</cp:lastModifiedBy>
  <cp:revision>8</cp:revision>
  <dcterms:created xsi:type="dcterms:W3CDTF">2021-12-04T12:56:04Z</dcterms:created>
  <dcterms:modified xsi:type="dcterms:W3CDTF">2021-12-06T05:57:01Z</dcterms:modified>
</cp:coreProperties>
</file>