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9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48853-395B-422B-BF24-2C797716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C63BE-69EA-4721-821D-CF1BD068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150D1-C2D9-4B77-8200-AC3B3A4F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273E6-9D7D-4615-BC16-76C65F96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D817F-EC14-4A34-A980-61F2B7EA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1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C9920-0E5C-45F9-94BD-D387DC5A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23D41-94FB-4A0B-A3FA-5EB8496F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AAEE9-3F83-4CBB-892D-6423C7F1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11B3C-FA37-43BF-A987-CC03DB5D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8B182-4C5E-4355-AC9F-7410248D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2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FA3AF9-4268-40AC-AD16-58EB62E3B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32F8F-1F6E-4976-819B-8ADC65EB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F6729-3C7D-4F09-B4EF-D14D607F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347E8-C5E0-4890-979B-EF19AC63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AD5EB-211D-4036-8038-09B54649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0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03BDB-CFF3-4DCA-B397-908E438E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6B11E-A395-4B81-8AB8-24DFABBC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C4CA4-0022-4271-B931-AF94025C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76D50-2E32-4223-82C0-4C165A2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94D62-D731-4B60-8D05-8A5B640C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8530E-3911-4D41-9F8C-2064DA17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46C49-9C4D-4D9D-9491-3C7887FE9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8D866-98F2-445D-9D7C-C008C149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80C29-AF90-4A3D-8EB5-C6C2174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0C119-DC34-48FC-8BCD-EE03CDD8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1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D58E7-A05C-4219-9811-3719F480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F66D4-866D-44E5-BAF1-050E2AB28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862C3-64A0-483C-84C5-D36D4EAAE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14310-07CB-44C5-9214-68CB5D99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B8AC-9CE6-4B2C-8D1C-8AD475C2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FEEF4-27E8-4692-8B17-466F0C4D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7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88A73-6B1A-4403-94BB-F6E19DCD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B0AF7-A9E5-4414-8418-703656D0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CE7E6-9290-40C1-8B32-320AF478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3D08D5-5ED0-423C-BFDC-C72980658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CF318-B628-4DBC-97BB-C702FB067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B0C22-075E-4550-98FB-2C44D787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52A80C-E4D5-408A-BFC9-931EA9B9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EBA5AB-0778-498F-AE0B-2D6F632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5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07BA-6646-413F-ABC2-30005E05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3005F-B09F-4424-9BAE-33688C5D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BF53E-EC6F-4D3B-8B16-8667AD4A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68C2B-32B1-4C19-B72D-A4637FD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9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032487-0511-4272-8242-F5CEA3D5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02D32-A84A-4089-8C9B-B8035F50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EABE0-7B18-4ECC-BDC1-FA8DC802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03AB5-C231-4316-88E5-CF540A13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56A94-B607-49D0-BE61-CBC7DD1D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7E4C0-FC6E-405A-B981-C06CF19B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52992-5F47-4946-92E5-28653B6F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8EFDC-DC17-40E8-8562-5766E876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C131E-9A6A-4E9F-A309-91DAFE9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1B49-6AE0-41D9-A183-75885A25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0E083D-C729-4526-835B-861144B74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67BB0-1DA1-4D47-BC2A-013ED0370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E7BB7-2A8E-4AC1-889B-66E18E9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4E151-4871-48B3-90D2-2072C5E1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98437-03DD-4FEA-AE60-4571090E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5DE66B-61A3-432F-AC27-AC030902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4968F-AA9D-4DBB-824D-7AAAB616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3F3D-A6B9-4B44-907F-A9C39791C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808D-566E-4B7D-8C5B-5A222EFABE79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C79A8-1FE2-4E5D-8D0C-3F92ED60A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19ADB-F213-44F4-8532-48FF07D01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B610-D261-40A2-A5C4-1A321B30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5E338-CFD6-4C92-A105-530AB6159DDE}"/>
              </a:ext>
            </a:extLst>
          </p:cNvPr>
          <p:cNvSpPr txBox="1"/>
          <p:nvPr/>
        </p:nvSpPr>
        <p:spPr>
          <a:xfrm>
            <a:off x="196770" y="393539"/>
            <a:ext cx="528963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/>
              <a:t>2024</a:t>
            </a:r>
            <a:r>
              <a:rPr lang="ko-KR" altLang="en-US" sz="2400" b="1" dirty="0"/>
              <a:t>년도 창의융합반 개인 연구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958069-8D87-4EBD-B873-2839C63106C2}"/>
              </a:ext>
            </a:extLst>
          </p:cNvPr>
          <p:cNvSpPr/>
          <p:nvPr/>
        </p:nvSpPr>
        <p:spPr>
          <a:xfrm>
            <a:off x="3091013" y="2200980"/>
            <a:ext cx="60099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나의 탐구 계획</a:t>
            </a:r>
            <a:endParaRPr lang="en-US" altLang="ko-KR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0A8D-D0E6-46AB-81EE-37CE80316623}"/>
              </a:ext>
            </a:extLst>
          </p:cNvPr>
          <p:cNvSpPr txBox="1"/>
          <p:nvPr/>
        </p:nvSpPr>
        <p:spPr>
          <a:xfrm>
            <a:off x="3880173" y="5667516"/>
            <a:ext cx="44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r>
              <a:rPr lang="ko-KR" altLang="en-US" sz="2400" b="1" dirty="0"/>
              <a:t>학년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반 이름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박지훈</a:t>
            </a:r>
          </a:p>
        </p:txBody>
      </p:sp>
    </p:spTree>
    <p:extLst>
      <p:ext uri="{BB962C8B-B14F-4D97-AF65-F5344CB8AC3E}">
        <p14:creationId xmlns:p14="http://schemas.microsoft.com/office/powerpoint/2010/main" val="39992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958069-8D87-4EBD-B873-2839C63106C2}"/>
              </a:ext>
            </a:extLst>
          </p:cNvPr>
          <p:cNvSpPr/>
          <p:nvPr/>
        </p:nvSpPr>
        <p:spPr>
          <a:xfrm>
            <a:off x="4963321" y="1016614"/>
            <a:ext cx="226536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차 </a:t>
            </a:r>
            <a:r>
              <a:rPr lang="ko-KR" altLang="en-US" sz="6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례</a:t>
            </a:r>
            <a:endParaRPr lang="en-US" altLang="ko-KR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297947-1A96-4C5C-8CBC-CF852C5DF4EA}"/>
              </a:ext>
            </a:extLst>
          </p:cNvPr>
          <p:cNvSpPr/>
          <p:nvPr/>
        </p:nvSpPr>
        <p:spPr>
          <a:xfrm>
            <a:off x="4206241" y="2638698"/>
            <a:ext cx="3796937" cy="618308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① 탐구 주제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48E40E-5046-46D8-9B0F-98E8CA6A45B9}"/>
              </a:ext>
            </a:extLst>
          </p:cNvPr>
          <p:cNvSpPr/>
          <p:nvPr/>
        </p:nvSpPr>
        <p:spPr>
          <a:xfrm>
            <a:off x="4206241" y="3415938"/>
            <a:ext cx="3796937" cy="618308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② 탐구 과정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4E2651-D4E1-454E-A68D-A3A9E1F2E160}"/>
              </a:ext>
            </a:extLst>
          </p:cNvPr>
          <p:cNvSpPr/>
          <p:nvPr/>
        </p:nvSpPr>
        <p:spPr>
          <a:xfrm>
            <a:off x="4206241" y="4193178"/>
            <a:ext cx="3796937" cy="618308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③ 탐구 결과</a:t>
            </a:r>
          </a:p>
        </p:txBody>
      </p:sp>
    </p:spTree>
    <p:extLst>
      <p:ext uri="{BB962C8B-B14F-4D97-AF65-F5344CB8AC3E}">
        <p14:creationId xmlns:p14="http://schemas.microsoft.com/office/powerpoint/2010/main" val="19598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297947-1A96-4C5C-8CBC-CF852C5DF4EA}"/>
              </a:ext>
            </a:extLst>
          </p:cNvPr>
          <p:cNvSpPr/>
          <p:nvPr/>
        </p:nvSpPr>
        <p:spPr>
          <a:xfrm>
            <a:off x="4206241" y="452847"/>
            <a:ext cx="3796937" cy="618308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① 탐구 주제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D075FD-B0A1-447B-B0DC-6C75F12181FC}"/>
              </a:ext>
            </a:extLst>
          </p:cNvPr>
          <p:cNvSpPr/>
          <p:nvPr/>
        </p:nvSpPr>
        <p:spPr>
          <a:xfrm>
            <a:off x="1975323" y="1977564"/>
            <a:ext cx="82413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</a:t>
            </a:r>
            <a:r>
              <a:rPr lang="ko-KR" alt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구름은 어떻게 만들어지는 걸까</a:t>
            </a:r>
            <a:r>
              <a: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6A7EB-BF97-4610-BD0B-4F3338799F4C}"/>
              </a:ext>
            </a:extLst>
          </p:cNvPr>
          <p:cNvSpPr/>
          <p:nvPr/>
        </p:nvSpPr>
        <p:spPr>
          <a:xfrm>
            <a:off x="934175" y="3818608"/>
            <a:ext cx="103236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</a:t>
            </a:r>
            <a:r>
              <a:rPr lang="ko-KR" alt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구름은 어떻게 하늘에 떠 있을 수 있을까</a:t>
            </a:r>
            <a:r>
              <a: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07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1864117-5409-45E9-8A6C-89CE226C2A61}"/>
              </a:ext>
            </a:extLst>
          </p:cNvPr>
          <p:cNvSpPr/>
          <p:nvPr/>
        </p:nvSpPr>
        <p:spPr>
          <a:xfrm>
            <a:off x="2882536" y="3864610"/>
            <a:ext cx="8351519" cy="6168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1DAF05-A5AD-4961-AEF5-0BD1E9A5C47F}"/>
              </a:ext>
            </a:extLst>
          </p:cNvPr>
          <p:cNvSpPr/>
          <p:nvPr/>
        </p:nvSpPr>
        <p:spPr>
          <a:xfrm>
            <a:off x="2882536" y="4728878"/>
            <a:ext cx="8351519" cy="6924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39D772-5F9E-457D-B7C5-4F6F054AA617}"/>
              </a:ext>
            </a:extLst>
          </p:cNvPr>
          <p:cNvSpPr/>
          <p:nvPr/>
        </p:nvSpPr>
        <p:spPr>
          <a:xfrm>
            <a:off x="2882536" y="5712565"/>
            <a:ext cx="8351519" cy="6168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E83A6D-1AFB-470E-AA78-F79AB536B1A0}"/>
              </a:ext>
            </a:extLst>
          </p:cNvPr>
          <p:cNvSpPr/>
          <p:nvPr/>
        </p:nvSpPr>
        <p:spPr>
          <a:xfrm>
            <a:off x="2882536" y="2950393"/>
            <a:ext cx="8351519" cy="6168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674604-9F71-4D5E-9D75-94AEC79E035E}"/>
              </a:ext>
            </a:extLst>
          </p:cNvPr>
          <p:cNvSpPr/>
          <p:nvPr/>
        </p:nvSpPr>
        <p:spPr>
          <a:xfrm>
            <a:off x="4206241" y="359230"/>
            <a:ext cx="3796937" cy="618308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② 탐구 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C06145-4766-4152-9C52-4EB8BCC9ABF7}"/>
              </a:ext>
            </a:extLst>
          </p:cNvPr>
          <p:cNvSpPr/>
          <p:nvPr/>
        </p:nvSpPr>
        <p:spPr>
          <a:xfrm>
            <a:off x="954589" y="1167667"/>
            <a:ext cx="58240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구름은 어떻게 만들어지는 걸까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BA4F-1834-44AC-9749-6019FD614610}"/>
              </a:ext>
            </a:extLst>
          </p:cNvPr>
          <p:cNvSpPr txBox="1"/>
          <p:nvPr/>
        </p:nvSpPr>
        <p:spPr>
          <a:xfrm>
            <a:off x="1219200" y="1837509"/>
            <a:ext cx="996260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○ 구름은 눈으로 보이지 않을 정도로 작은 물방울로 구성 되어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○ 물방울은 어떻게 하늘위에서 만들어질까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31F59-3DB5-4C37-B903-CE624C6F7FB4}"/>
              </a:ext>
            </a:extLst>
          </p:cNvPr>
          <p:cNvSpPr txBox="1"/>
          <p:nvPr/>
        </p:nvSpPr>
        <p:spPr>
          <a:xfrm>
            <a:off x="2882538" y="2902809"/>
            <a:ext cx="85605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따뜻한 햇살에 땅이나 바다의 물이 </a:t>
            </a:r>
            <a:r>
              <a:rPr lang="ko-KR" altLang="en-US" sz="1400" dirty="0" err="1"/>
              <a:t>따뜻해지면</a:t>
            </a:r>
            <a:r>
              <a:rPr lang="ko-KR" altLang="en-US" sz="1400" dirty="0"/>
              <a:t> 수증기로 변하게 됩니다</a:t>
            </a:r>
            <a:r>
              <a:rPr lang="en-US" altLang="ko-KR" sz="1400" dirty="0"/>
              <a:t>(</a:t>
            </a:r>
            <a:r>
              <a:rPr lang="ko-KR" altLang="en-US" sz="1400" dirty="0"/>
              <a:t>액체 →기체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냄비에 물을 끓이면 김이 올라오는 것처럼 물이 기체 상태인 수증기로 변하는 것을 </a:t>
            </a:r>
            <a:r>
              <a:rPr lang="en-US" altLang="ko-KR" sz="1400" dirty="0"/>
              <a:t>“</a:t>
            </a:r>
            <a:r>
              <a:rPr lang="ko-KR" altLang="en-US" sz="1400" b="1" dirty="0"/>
              <a:t>증발</a:t>
            </a:r>
            <a:r>
              <a:rPr lang="en-US" altLang="ko-KR" sz="1400" b="1" dirty="0"/>
              <a:t>”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45928BD-5FCE-4662-9E01-F8B1F3F6E3B9}"/>
              </a:ext>
            </a:extLst>
          </p:cNvPr>
          <p:cNvSpPr/>
          <p:nvPr/>
        </p:nvSpPr>
        <p:spPr>
          <a:xfrm>
            <a:off x="1393371" y="2950393"/>
            <a:ext cx="1358538" cy="616877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수증기 형성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D5EC939-10FC-409C-B100-6CDE442163D2}"/>
              </a:ext>
            </a:extLst>
          </p:cNvPr>
          <p:cNvSpPr/>
          <p:nvPr/>
        </p:nvSpPr>
        <p:spPr>
          <a:xfrm>
            <a:off x="1393371" y="3834179"/>
            <a:ext cx="1358538" cy="616877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공기의 상승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E1998-AC26-43DB-A1F4-15FCA3DA1215}"/>
              </a:ext>
            </a:extLst>
          </p:cNvPr>
          <p:cNvSpPr txBox="1"/>
          <p:nvPr/>
        </p:nvSpPr>
        <p:spPr>
          <a:xfrm>
            <a:off x="2882538" y="3826159"/>
            <a:ext cx="835152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지표면이 태양에 의해 </a:t>
            </a:r>
            <a:r>
              <a:rPr lang="ko-KR" altLang="en-US" sz="1400" dirty="0" err="1"/>
              <a:t>따뜻해지면</a:t>
            </a:r>
            <a:r>
              <a:rPr lang="en-US" altLang="ko-KR" sz="1400" dirty="0"/>
              <a:t>, </a:t>
            </a:r>
            <a:r>
              <a:rPr lang="ko-KR" altLang="en-US" sz="1400" dirty="0"/>
              <a:t>그 주변의 공기도 </a:t>
            </a:r>
            <a:r>
              <a:rPr lang="ko-KR" altLang="en-US" sz="1400" dirty="0" err="1"/>
              <a:t>따뜻해집니다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따뜻한 공기는 차가운 공기보다 가벼워서 위로 상승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공기에는 수증기도 포함되어 상승합니다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B94E342-B60B-46CF-9852-F6DB0DF2432D}"/>
              </a:ext>
            </a:extLst>
          </p:cNvPr>
          <p:cNvSpPr/>
          <p:nvPr/>
        </p:nvSpPr>
        <p:spPr>
          <a:xfrm>
            <a:off x="1393371" y="4720980"/>
            <a:ext cx="1358538" cy="685221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응결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F7B46-ABFE-4B9B-94BC-B7EF12C17966}"/>
              </a:ext>
            </a:extLst>
          </p:cNvPr>
          <p:cNvSpPr txBox="1"/>
          <p:nvPr/>
        </p:nvSpPr>
        <p:spPr>
          <a:xfrm>
            <a:off x="2882537" y="4683234"/>
            <a:ext cx="856052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400" dirty="0"/>
              <a:t>공기가 상승하여 하늘 높이 올라갈수록 공기는 차가워지게 되고</a:t>
            </a:r>
            <a:r>
              <a:rPr lang="en-US" altLang="ko-KR" sz="1400" dirty="0"/>
              <a:t>, </a:t>
            </a:r>
            <a:r>
              <a:rPr lang="ko-KR" altLang="en-US" sz="1400" dirty="0"/>
              <a:t>차가워진 공기 속의 수증기가 물방울로 변하게 됩니다</a:t>
            </a:r>
            <a:r>
              <a:rPr lang="en-US" altLang="ko-KR" sz="1400" dirty="0"/>
              <a:t>. </a:t>
            </a:r>
            <a:r>
              <a:rPr lang="ko-KR" altLang="en-US" sz="1400" b="1" dirty="0"/>
              <a:t>수증기가 냉각되어 작은 물방울로 변하는 과정을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응결</a:t>
            </a:r>
            <a:r>
              <a:rPr lang="en-US" altLang="ko-KR" sz="1400" b="1" dirty="0"/>
              <a:t>”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EFF81C9-6926-476D-BAFB-6280A2E73D24}"/>
              </a:ext>
            </a:extLst>
          </p:cNvPr>
          <p:cNvSpPr/>
          <p:nvPr/>
        </p:nvSpPr>
        <p:spPr>
          <a:xfrm>
            <a:off x="1393371" y="5705010"/>
            <a:ext cx="1358538" cy="616877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구름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639B89-4730-4028-978F-CBB74B9B9AD1}"/>
              </a:ext>
            </a:extLst>
          </p:cNvPr>
          <p:cNvSpPr txBox="1"/>
          <p:nvPr/>
        </p:nvSpPr>
        <p:spPr>
          <a:xfrm>
            <a:off x="2882537" y="5794188"/>
            <a:ext cx="856052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400" dirty="0"/>
              <a:t>응결 과정을 통해 만들어진 </a:t>
            </a:r>
            <a:r>
              <a:rPr lang="ko-KR" altLang="en-US" sz="1400" b="1" dirty="0"/>
              <a:t>작은 물방울들이 모여서 하늘에 떠있는 구름</a:t>
            </a:r>
            <a:r>
              <a:rPr lang="ko-KR" altLang="en-US" sz="1400" dirty="0"/>
              <a:t>을 이루게 됩니다</a:t>
            </a:r>
            <a:r>
              <a:rPr lang="en-US" altLang="ko-KR" sz="1400" dirty="0"/>
              <a:t>.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5280894-2364-499E-BB37-F4D122EE42FD}"/>
              </a:ext>
            </a:extLst>
          </p:cNvPr>
          <p:cNvSpPr/>
          <p:nvPr/>
        </p:nvSpPr>
        <p:spPr>
          <a:xfrm>
            <a:off x="2002971" y="3567270"/>
            <a:ext cx="130629" cy="266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20AFB36-33CD-471B-BBD0-E339DDBEF824}"/>
              </a:ext>
            </a:extLst>
          </p:cNvPr>
          <p:cNvSpPr/>
          <p:nvPr/>
        </p:nvSpPr>
        <p:spPr>
          <a:xfrm>
            <a:off x="2002971" y="4451056"/>
            <a:ext cx="130629" cy="266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982D7CE-2CEB-41BF-A019-646FC32853AE}"/>
              </a:ext>
            </a:extLst>
          </p:cNvPr>
          <p:cNvSpPr/>
          <p:nvPr/>
        </p:nvSpPr>
        <p:spPr>
          <a:xfrm>
            <a:off x="2002971" y="5401835"/>
            <a:ext cx="130629" cy="266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AEE5C4-2391-4DFA-B841-9D04418608BF}"/>
              </a:ext>
            </a:extLst>
          </p:cNvPr>
          <p:cNvSpPr/>
          <p:nvPr/>
        </p:nvSpPr>
        <p:spPr>
          <a:xfrm>
            <a:off x="470263" y="722811"/>
            <a:ext cx="11242766" cy="577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66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421D558-C4A7-44E7-BC46-616DC0261CF7}"/>
              </a:ext>
            </a:extLst>
          </p:cNvPr>
          <p:cNvSpPr/>
          <p:nvPr/>
        </p:nvSpPr>
        <p:spPr>
          <a:xfrm>
            <a:off x="470263" y="722811"/>
            <a:ext cx="11242766" cy="577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674604-9F71-4D5E-9D75-94AEC79E035E}"/>
              </a:ext>
            </a:extLst>
          </p:cNvPr>
          <p:cNvSpPr/>
          <p:nvPr/>
        </p:nvSpPr>
        <p:spPr>
          <a:xfrm>
            <a:off x="4206241" y="359230"/>
            <a:ext cx="3796937" cy="618308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② 탐구 과정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C06145-4766-4152-9C52-4EB8BCC9ABF7}"/>
              </a:ext>
            </a:extLst>
          </p:cNvPr>
          <p:cNvSpPr/>
          <p:nvPr/>
        </p:nvSpPr>
        <p:spPr>
          <a:xfrm>
            <a:off x="922714" y="1167667"/>
            <a:ext cx="72811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구름은 어떻게 하늘에 떠 있을 수 있을까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783A6-81D5-4DBC-A01A-1F7C88F59F48}"/>
              </a:ext>
            </a:extLst>
          </p:cNvPr>
          <p:cNvSpPr txBox="1"/>
          <p:nvPr/>
        </p:nvSpPr>
        <p:spPr>
          <a:xfrm>
            <a:off x="1088578" y="1932773"/>
            <a:ext cx="10702834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111111"/>
                </a:solidFill>
                <a:effectLst/>
                <a:latin typeface="notokr"/>
              </a:rPr>
              <a:t>① 구름을 형성하고 있는 물방울이 작아서 공기보다 가벼워서 떠 있을 수 있습니다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notokr"/>
              </a:rPr>
              <a:t>. </a:t>
            </a:r>
          </a:p>
          <a:p>
            <a:pPr marL="285750" indent="-158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 구름을 이루는 작은 물방울들은 매우 작아서 보통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0.02mm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정도의 직경을 가지고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. </a:t>
            </a:r>
          </a:p>
          <a:p>
            <a:pPr marL="285750" indent="-158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11111"/>
                </a:solidFill>
                <a:latin typeface="notokr"/>
              </a:rPr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이 작은 물방울들은 매우 가벼워서 공기 중에 쉽게 떠 있을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.</a:t>
            </a:r>
          </a:p>
          <a:p>
            <a:pPr marL="269875">
              <a:lnSpc>
                <a:spcPct val="150000"/>
              </a:lnSpc>
            </a:pPr>
            <a:endParaRPr lang="en-US" altLang="ko-KR" b="0" i="0" dirty="0">
              <a:solidFill>
                <a:srgbClr val="111111"/>
              </a:solidFill>
              <a:effectLst/>
              <a:latin typeface="notokr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1111"/>
                </a:solidFill>
                <a:latin typeface="notokr"/>
              </a:rPr>
              <a:t>②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notokr"/>
              </a:rPr>
              <a:t> </a:t>
            </a:r>
            <a:r>
              <a:rPr lang="ko-KR" altLang="en-US" b="1" i="0" dirty="0">
                <a:solidFill>
                  <a:srgbClr val="111111"/>
                </a:solidFill>
                <a:effectLst/>
                <a:latin typeface="notokr"/>
              </a:rPr>
              <a:t>따뜻한 공기가 계속해서 올라와 구름을 받쳐줘요</a:t>
            </a:r>
            <a:r>
              <a:rPr lang="en-US" altLang="ko-KR" b="1" i="0" dirty="0">
                <a:solidFill>
                  <a:srgbClr val="111111"/>
                </a:solidFill>
                <a:effectLst/>
                <a:latin typeface="notokr"/>
              </a:rPr>
              <a:t>. </a:t>
            </a:r>
          </a:p>
          <a:p>
            <a:pPr marL="285750" indent="-158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 따뜻한 공기는 차가운 공기보다 가벼워서 위로 상승하는 경향이 </a:t>
            </a:r>
            <a:r>
              <a:rPr lang="ko-KR" altLang="en-US" dirty="0">
                <a:solidFill>
                  <a:srgbClr val="111111"/>
                </a:solidFill>
                <a:latin typeface="notokr"/>
              </a:rPr>
              <a:t>있습니다</a:t>
            </a:r>
            <a:r>
              <a:rPr lang="en-US" altLang="ko-KR" dirty="0">
                <a:solidFill>
                  <a:srgbClr val="111111"/>
                </a:solidFill>
                <a:latin typeface="notokr"/>
              </a:rPr>
              <a:t>.</a:t>
            </a:r>
          </a:p>
          <a:p>
            <a:pPr marL="269875">
              <a:lnSpc>
                <a:spcPct val="150000"/>
              </a:lnSpc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이런 따뜻한 공기는 계속해서 올라가며 구름을 아래에서 받쳐줍니다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.</a:t>
            </a:r>
          </a:p>
          <a:p>
            <a:pPr marL="285750" indent="-158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11111"/>
                </a:solidFill>
                <a:latin typeface="notokr"/>
              </a:rPr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따뜻한 공기가 계속해서 새로운 수증기를 공급하면서 구름이 하늘에 떠 있는 상태를 유지시켜줍니다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421D558-C4A7-44E7-BC46-616DC0261CF7}"/>
              </a:ext>
            </a:extLst>
          </p:cNvPr>
          <p:cNvSpPr/>
          <p:nvPr/>
        </p:nvSpPr>
        <p:spPr>
          <a:xfrm>
            <a:off x="470263" y="722811"/>
            <a:ext cx="11242766" cy="577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674604-9F71-4D5E-9D75-94AEC79E035E}"/>
              </a:ext>
            </a:extLst>
          </p:cNvPr>
          <p:cNvSpPr/>
          <p:nvPr/>
        </p:nvSpPr>
        <p:spPr>
          <a:xfrm>
            <a:off x="4206241" y="359230"/>
            <a:ext cx="3796937" cy="618308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② 탐구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F53BB-34B1-4983-986B-E1039B3116D8}"/>
              </a:ext>
            </a:extLst>
          </p:cNvPr>
          <p:cNvSpPr txBox="1"/>
          <p:nvPr/>
        </p:nvSpPr>
        <p:spPr>
          <a:xfrm>
            <a:off x="599490" y="1960049"/>
            <a:ext cx="10843575" cy="3001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○ 실험 준비물 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: 500ml </a:t>
            </a:r>
            <a:r>
              <a:rPr lang="ko-KR" altLang="en-US" sz="1800" kern="100" dirty="0" err="1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생수병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뜨거운 물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얼음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까만색 색종이</a:t>
            </a:r>
            <a:endParaRPr lang="en-US" altLang="ko-KR" sz="1800" kern="100" dirty="0">
              <a:solidFill>
                <a:srgbClr val="252525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○ 실험 과정</a:t>
            </a:r>
            <a:endParaRPr lang="en-US" altLang="ko-KR" kern="100" dirty="0">
              <a:solidFill>
                <a:srgbClr val="252525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① 생수병에 뜨거운 물을 </a:t>
            </a: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1/3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정도 </a:t>
            </a:r>
            <a:r>
              <a:rPr lang="ko-KR" altLang="en-US" kern="100" dirty="0" err="1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채워주기</a:t>
            </a:r>
            <a:endParaRPr lang="en-US" altLang="ko-KR" kern="100" dirty="0">
              <a:solidFill>
                <a:srgbClr val="252525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② 물병의 내부가 </a:t>
            </a:r>
            <a:r>
              <a:rPr lang="ko-KR" altLang="en-US" kern="100" dirty="0" err="1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따뜻해지도록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약 </a:t>
            </a: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분 정도 기다리기</a:t>
            </a:r>
            <a:endParaRPr lang="en-US" altLang="ko-KR" kern="100" dirty="0">
              <a:solidFill>
                <a:srgbClr val="252525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③ 물병 입구에 얼음 올려 놓기</a:t>
            </a:r>
            <a:endParaRPr lang="en-US" altLang="ko-KR" kern="100" dirty="0">
              <a:solidFill>
                <a:srgbClr val="252525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④ 검은색 색종이를 대고 변화 과정 관찰하기</a:t>
            </a:r>
            <a:endParaRPr lang="en-US" altLang="ko-KR" kern="100" dirty="0">
              <a:solidFill>
                <a:srgbClr val="252525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B16734-FDCC-4FBA-A90D-2BAEC0ADBAC6}"/>
              </a:ext>
            </a:extLst>
          </p:cNvPr>
          <p:cNvSpPr/>
          <p:nvPr/>
        </p:nvSpPr>
        <p:spPr>
          <a:xfrm>
            <a:off x="708824" y="1211212"/>
            <a:ext cx="76165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★ 구름이 어떻게 만들어지는지 </a:t>
            </a:r>
            <a:r>
              <a:rPr lang="ko-KR" altLang="ko-KR" sz="2800" b="1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실험</a:t>
            </a:r>
            <a:r>
              <a:rPr lang="en-US" altLang="ko-KR" sz="2800" b="1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!</a:t>
            </a:r>
            <a:endParaRPr lang="ko-KR" altLang="ko-KR" sz="11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Drawing 0">
            <a:extLst>
              <a:ext uri="{FF2B5EF4-FFF2-40B4-BE49-F238E27FC236}">
                <a16:creationId xmlns:a16="http://schemas.microsoft.com/office/drawing/2014/main" id="{B51C8B02-EF19-431C-9FD8-F42F2573DE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30725" y="2530920"/>
            <a:ext cx="2212340" cy="2249170"/>
          </a:xfrm>
          <a:prstGeom prst="rect">
            <a:avLst/>
          </a:prstGeom>
        </p:spPr>
      </p:pic>
      <p:pic>
        <p:nvPicPr>
          <p:cNvPr id="10" name="Drawing 0">
            <a:extLst>
              <a:ext uri="{FF2B5EF4-FFF2-40B4-BE49-F238E27FC236}">
                <a16:creationId xmlns:a16="http://schemas.microsoft.com/office/drawing/2014/main" id="{118A9B07-39DB-4ABA-90CF-C77D8E5F69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6637" y="2530920"/>
            <a:ext cx="2221865" cy="225869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442E8CA-D619-468A-BA1D-A4E87638170E}"/>
              </a:ext>
            </a:extLst>
          </p:cNvPr>
          <p:cNvSpPr/>
          <p:nvPr/>
        </p:nvSpPr>
        <p:spPr>
          <a:xfrm>
            <a:off x="870857" y="4789615"/>
            <a:ext cx="2098766" cy="435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0558D-C751-407F-9BE6-9738982FB012}"/>
              </a:ext>
            </a:extLst>
          </p:cNvPr>
          <p:cNvSpPr txBox="1"/>
          <p:nvPr/>
        </p:nvSpPr>
        <p:spPr>
          <a:xfrm>
            <a:off x="708823" y="5261657"/>
            <a:ext cx="1091711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뜨거운 공기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수증기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가 위로 올라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가면서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얼음 주변의 차가운 공기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와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만나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작은 물방울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들이 모여 하얀 구름이 보이는 것을 볼 수 있었고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온도 차이에 의해 물병 입구에 많은 물방울들이 맺히는 것을 직접 확인 할 수 있었던 실험이었습니다</a:t>
            </a: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87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421D558-C4A7-44E7-BC46-616DC0261CF7}"/>
              </a:ext>
            </a:extLst>
          </p:cNvPr>
          <p:cNvSpPr/>
          <p:nvPr/>
        </p:nvSpPr>
        <p:spPr>
          <a:xfrm>
            <a:off x="470263" y="722811"/>
            <a:ext cx="11242766" cy="5775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674604-9F71-4D5E-9D75-94AEC79E035E}"/>
              </a:ext>
            </a:extLst>
          </p:cNvPr>
          <p:cNvSpPr/>
          <p:nvPr/>
        </p:nvSpPr>
        <p:spPr>
          <a:xfrm>
            <a:off x="4206241" y="359230"/>
            <a:ext cx="3796937" cy="618308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③ 탐구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2E593-F008-45F1-B374-C84ED745F5DD}"/>
              </a:ext>
            </a:extLst>
          </p:cNvPr>
          <p:cNvSpPr txBox="1"/>
          <p:nvPr/>
        </p:nvSpPr>
        <p:spPr>
          <a:xfrm>
            <a:off x="661850" y="1341120"/>
            <a:ext cx="11129555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구름이 하늘에 떠 있는 원리를 이해할 수 있었습니다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구름은 수증기가 차가워져서 작은 물방울이나 얼음 결정이 되어 형성된 것이며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이 물방울들은 매우 작아서  </a:t>
            </a:r>
            <a:b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</a:b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공기 중에 쉽게 떠다닐 수 있을 만큼 가볍다는 것을 알게 되었습니다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. </a:t>
            </a:r>
            <a:endParaRPr lang="en-US" altLang="ko-KR" dirty="0">
              <a:solidFill>
                <a:srgbClr val="111111"/>
              </a:solidFill>
              <a:latin typeface="notokr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따뜻한 공기가 상승하여 차가운 공기와 만나면서 수증기가 물방울로 변해 구름을 형성하게 된다는 사실을   </a:t>
            </a:r>
            <a:b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</a:b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알게 되었고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실험을 통해 구름이 하늘에 떠 있는 과정을 직접 눈으로 확인할 수 있어서 재미있었습니다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탐구를 통해 구름이 만들어지는 과정과 하늘에 떠 있는 원리를 잘 이해할 수 있었으며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notokr"/>
              </a:rPr>
              <a:t>날씨와 관련된 다양한 현상들을 더 잘 이해하는 바탕이 되었습니다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noto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472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notokr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박규식(park kyushik)</dc:creator>
  <cp:lastModifiedBy>박규식(park kyushik)</cp:lastModifiedBy>
  <cp:revision>11</cp:revision>
  <dcterms:created xsi:type="dcterms:W3CDTF">2024-11-14T04:28:19Z</dcterms:created>
  <dcterms:modified xsi:type="dcterms:W3CDTF">2024-11-14T06:01:58Z</dcterms:modified>
</cp:coreProperties>
</file>