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279" r:id="rId2"/>
    <p:sldId id="344" r:id="rId3"/>
    <p:sldId id="345" r:id="rId4"/>
    <p:sldId id="280" r:id="rId5"/>
    <p:sldId id="355" r:id="rId6"/>
    <p:sldId id="281" r:id="rId7"/>
    <p:sldId id="283" r:id="rId8"/>
    <p:sldId id="284" r:id="rId9"/>
    <p:sldId id="359" r:id="rId10"/>
    <p:sldId id="327" r:id="rId11"/>
    <p:sldId id="328" r:id="rId12"/>
    <p:sldId id="285" r:id="rId13"/>
    <p:sldId id="346" r:id="rId14"/>
    <p:sldId id="286" r:id="rId15"/>
    <p:sldId id="317" r:id="rId16"/>
    <p:sldId id="288" r:id="rId17"/>
    <p:sldId id="289" r:id="rId18"/>
    <p:sldId id="290" r:id="rId19"/>
    <p:sldId id="329" r:id="rId20"/>
    <p:sldId id="330" r:id="rId21"/>
    <p:sldId id="291" r:id="rId22"/>
    <p:sldId id="348" r:id="rId23"/>
    <p:sldId id="318" r:id="rId24"/>
    <p:sldId id="319" r:id="rId25"/>
    <p:sldId id="292" r:id="rId26"/>
    <p:sldId id="320" r:id="rId27"/>
    <p:sldId id="294" r:id="rId28"/>
    <p:sldId id="349" r:id="rId29"/>
    <p:sldId id="331" r:id="rId30"/>
    <p:sldId id="332" r:id="rId31"/>
    <p:sldId id="321" r:id="rId32"/>
    <p:sldId id="350" r:id="rId33"/>
    <p:sldId id="322" r:id="rId34"/>
    <p:sldId id="351" r:id="rId35"/>
    <p:sldId id="333" r:id="rId36"/>
    <p:sldId id="334" r:id="rId37"/>
    <p:sldId id="323" r:id="rId38"/>
    <p:sldId id="352" r:id="rId39"/>
    <p:sldId id="324" r:id="rId40"/>
    <p:sldId id="353" r:id="rId41"/>
    <p:sldId id="335" r:id="rId42"/>
    <p:sldId id="336" r:id="rId43"/>
    <p:sldId id="325" r:id="rId44"/>
    <p:sldId id="354" r:id="rId45"/>
    <p:sldId id="326" r:id="rId46"/>
    <p:sldId id="356" r:id="rId47"/>
    <p:sldId id="357" r:id="rId48"/>
    <p:sldId id="358" r:id="rId49"/>
    <p:sldId id="309" r:id="rId50"/>
    <p:sldId id="258" r:id="rId51"/>
    <p:sldId id="304" r:id="rId52"/>
    <p:sldId id="337" r:id="rId53"/>
    <p:sldId id="338" r:id="rId54"/>
    <p:sldId id="259" r:id="rId55"/>
    <p:sldId id="260" r:id="rId56"/>
    <p:sldId id="343" r:id="rId57"/>
    <p:sldId id="273" r:id="rId58"/>
    <p:sldId id="262" r:id="rId59"/>
    <p:sldId id="265" r:id="rId60"/>
    <p:sldId id="339" r:id="rId61"/>
    <p:sldId id="340" r:id="rId62"/>
    <p:sldId id="266" r:id="rId63"/>
    <p:sldId id="316" r:id="rId64"/>
    <p:sldId id="278" r:id="rId65"/>
    <p:sldId id="267" r:id="rId66"/>
    <p:sldId id="341" r:id="rId67"/>
    <p:sldId id="342" r:id="rId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0"/>
    <a:srgbClr val="5D3A9B"/>
    <a:srgbClr val="00CC00"/>
    <a:srgbClr val="00ABB4"/>
    <a:srgbClr val="0090B4"/>
    <a:srgbClr val="0000B4"/>
    <a:srgbClr val="FFFFFF"/>
    <a:srgbClr val="F0AA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02"/>
    <p:restoredTop sz="77164"/>
  </p:normalViewPr>
  <p:slideViewPr>
    <p:cSldViewPr snapToGrid="0" snapToObjects="1">
      <p:cViewPr varScale="1">
        <p:scale>
          <a:sx n="99" d="100"/>
          <a:sy n="99" d="100"/>
        </p:scale>
        <p:origin x="223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47F90C-8931-D14C-9E20-B7CF0E3824BE}" type="datetimeFigureOut">
              <a:rPr lang="en-US" smtClean="0"/>
              <a:t>7/12/22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BD5461-1657-4B4B-8654-256136597ED3}" type="slidenum">
              <a:rPr lang="en-US" smtClean="0"/>
              <a:t>‹#›</a:t>
            </a:fld>
            <a:endParaRPr lang="en-US"/>
          </a:p>
        </p:txBody>
      </p:sp>
    </p:spTree>
    <p:extLst>
      <p:ext uri="{BB962C8B-B14F-4D97-AF65-F5344CB8AC3E}">
        <p14:creationId xmlns:p14="http://schemas.microsoft.com/office/powerpoint/2010/main" val="30722711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D5461-1657-4B4B-8654-256136597ED3}" type="slidenum">
              <a:rPr lang="en-US" smtClean="0"/>
              <a:t>1</a:t>
            </a:fld>
            <a:endParaRPr lang="en-US"/>
          </a:p>
        </p:txBody>
      </p:sp>
    </p:spTree>
    <p:extLst>
      <p:ext uri="{BB962C8B-B14F-4D97-AF65-F5344CB8AC3E}">
        <p14:creationId xmlns:p14="http://schemas.microsoft.com/office/powerpoint/2010/main" val="3002748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“On the surveys Steve said he doesn’t like the mountains. Here we are reminding him by saying You: I don’t like the mountains. As soon as he sees the words “Learn about Santiago” appear he can push the button to learn whether Santiago’s likes matches his.”</a:t>
            </a:r>
          </a:p>
          <a:p>
            <a:endParaRPr lang="en-US" dirty="0"/>
          </a:p>
        </p:txBody>
      </p:sp>
      <p:sp>
        <p:nvSpPr>
          <p:cNvPr id="4" name="Slide Number Placeholder 3"/>
          <p:cNvSpPr>
            <a:spLocks noGrp="1"/>
          </p:cNvSpPr>
          <p:nvPr>
            <p:ph type="sldNum" sz="quarter" idx="5"/>
          </p:nvPr>
        </p:nvSpPr>
        <p:spPr/>
        <p:txBody>
          <a:bodyPr/>
          <a:lstStyle/>
          <a:p>
            <a:fld id="{64BD5461-1657-4B4B-8654-256136597ED3}" type="slidenum">
              <a:rPr lang="en-US" smtClean="0"/>
              <a:t>20</a:t>
            </a:fld>
            <a:endParaRPr lang="en-US"/>
          </a:p>
        </p:txBody>
      </p:sp>
    </p:spTree>
    <p:extLst>
      <p:ext uri="{BB962C8B-B14F-4D97-AF65-F5344CB8AC3E}">
        <p14:creationId xmlns:p14="http://schemas.microsoft.com/office/powerpoint/2010/main" val="19622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words appeared on the right side of the screen this time so you would push the right button (2). When you push the right button you will move on to the next part of the trial to learn about whether Santiago likes mountains too.”</a:t>
            </a:r>
          </a:p>
        </p:txBody>
      </p:sp>
      <p:sp>
        <p:nvSpPr>
          <p:cNvPr id="4" name="Slide Number Placeholder 3"/>
          <p:cNvSpPr>
            <a:spLocks noGrp="1"/>
          </p:cNvSpPr>
          <p:nvPr>
            <p:ph type="sldNum" sz="quarter" idx="5"/>
          </p:nvPr>
        </p:nvSpPr>
        <p:spPr/>
        <p:txBody>
          <a:bodyPr/>
          <a:lstStyle/>
          <a:p>
            <a:fld id="{64BD5461-1657-4B4B-8654-256136597ED3}" type="slidenum">
              <a:rPr lang="en-US" smtClean="0"/>
              <a:t>21</a:t>
            </a:fld>
            <a:endParaRPr lang="en-US"/>
          </a:p>
        </p:txBody>
      </p:sp>
    </p:spTree>
    <p:extLst>
      <p:ext uri="{BB962C8B-B14F-4D97-AF65-F5344CB8AC3E}">
        <p14:creationId xmlns:p14="http://schemas.microsoft.com/office/powerpoint/2010/main" val="3837345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D5461-1657-4B4B-8654-256136597ED3}" type="slidenum">
              <a:rPr lang="en-US" smtClean="0"/>
              <a:t>22</a:t>
            </a:fld>
            <a:endParaRPr lang="en-US"/>
          </a:p>
        </p:txBody>
      </p:sp>
    </p:spTree>
    <p:extLst>
      <p:ext uri="{BB962C8B-B14F-4D97-AF65-F5344CB8AC3E}">
        <p14:creationId xmlns:p14="http://schemas.microsoft.com/office/powerpoint/2010/main" val="3791507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D5461-1657-4B4B-8654-256136597ED3}" type="slidenum">
              <a:rPr lang="en-US" smtClean="0"/>
              <a:t>28</a:t>
            </a:fld>
            <a:endParaRPr lang="en-US"/>
          </a:p>
        </p:txBody>
      </p:sp>
    </p:spTree>
    <p:extLst>
      <p:ext uri="{BB962C8B-B14F-4D97-AF65-F5344CB8AC3E}">
        <p14:creationId xmlns:p14="http://schemas.microsoft.com/office/powerpoint/2010/main" val="318635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D5461-1657-4B4B-8654-256136597ED3}" type="slidenum">
              <a:rPr lang="en-US" smtClean="0"/>
              <a:t>32</a:t>
            </a:fld>
            <a:endParaRPr lang="en-US"/>
          </a:p>
        </p:txBody>
      </p:sp>
    </p:spTree>
    <p:extLst>
      <p:ext uri="{BB962C8B-B14F-4D97-AF65-F5344CB8AC3E}">
        <p14:creationId xmlns:p14="http://schemas.microsoft.com/office/powerpoint/2010/main" val="1185217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D5461-1657-4B4B-8654-256136597ED3}" type="slidenum">
              <a:rPr lang="en-US" smtClean="0"/>
              <a:t>34</a:t>
            </a:fld>
            <a:endParaRPr lang="en-US"/>
          </a:p>
        </p:txBody>
      </p:sp>
    </p:spTree>
    <p:extLst>
      <p:ext uri="{BB962C8B-B14F-4D97-AF65-F5344CB8AC3E}">
        <p14:creationId xmlns:p14="http://schemas.microsoft.com/office/powerpoint/2010/main" val="3582723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D5461-1657-4B4B-8654-256136597ED3}" type="slidenum">
              <a:rPr lang="en-US" smtClean="0"/>
              <a:t>38</a:t>
            </a:fld>
            <a:endParaRPr lang="en-US"/>
          </a:p>
        </p:txBody>
      </p:sp>
    </p:spTree>
    <p:extLst>
      <p:ext uri="{BB962C8B-B14F-4D97-AF65-F5344CB8AC3E}">
        <p14:creationId xmlns:p14="http://schemas.microsoft.com/office/powerpoint/2010/main" val="4160993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D5461-1657-4B4B-8654-256136597ED3}" type="slidenum">
              <a:rPr lang="en-US" smtClean="0"/>
              <a:t>40</a:t>
            </a:fld>
            <a:endParaRPr lang="en-US"/>
          </a:p>
        </p:txBody>
      </p:sp>
    </p:spTree>
    <p:extLst>
      <p:ext uri="{BB962C8B-B14F-4D97-AF65-F5344CB8AC3E}">
        <p14:creationId xmlns:p14="http://schemas.microsoft.com/office/powerpoint/2010/main" val="1205316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D5461-1657-4B4B-8654-256136597ED3}" type="slidenum">
              <a:rPr lang="en-US" smtClean="0"/>
              <a:t>44</a:t>
            </a:fld>
            <a:endParaRPr lang="en-US"/>
          </a:p>
        </p:txBody>
      </p:sp>
    </p:spTree>
    <p:extLst>
      <p:ext uri="{BB962C8B-B14F-4D97-AF65-F5344CB8AC3E}">
        <p14:creationId xmlns:p14="http://schemas.microsoft.com/office/powerpoint/2010/main" val="1159451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D5461-1657-4B4B-8654-256136597ED3}" type="slidenum">
              <a:rPr lang="en-US" smtClean="0"/>
              <a:t>47</a:t>
            </a:fld>
            <a:endParaRPr lang="en-US"/>
          </a:p>
        </p:txBody>
      </p:sp>
    </p:spTree>
    <p:extLst>
      <p:ext uri="{BB962C8B-B14F-4D97-AF65-F5344CB8AC3E}">
        <p14:creationId xmlns:p14="http://schemas.microsoft.com/office/powerpoint/2010/main" val="3817319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FBDC5F74-8F91-1140-BB29-4AD2420AFBEA}" type="slidenum">
              <a:rPr lang="en-US" smtClean="0"/>
              <a:t>4</a:t>
            </a:fld>
            <a:endParaRPr lang="en-US"/>
          </a:p>
        </p:txBody>
      </p:sp>
    </p:spTree>
    <p:extLst>
      <p:ext uri="{BB962C8B-B14F-4D97-AF65-F5344CB8AC3E}">
        <p14:creationId xmlns:p14="http://schemas.microsoft.com/office/powerpoint/2010/main" val="235849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change this to match or mismatch</a:t>
            </a:r>
          </a:p>
        </p:txBody>
      </p:sp>
      <p:sp>
        <p:nvSpPr>
          <p:cNvPr id="4" name="Slide Number Placeholder 3"/>
          <p:cNvSpPr>
            <a:spLocks noGrp="1"/>
          </p:cNvSpPr>
          <p:nvPr>
            <p:ph type="sldNum" sz="quarter" idx="5"/>
          </p:nvPr>
        </p:nvSpPr>
        <p:spPr/>
        <p:txBody>
          <a:bodyPr/>
          <a:lstStyle/>
          <a:p>
            <a:fld id="{64BD5461-1657-4B4B-8654-256136597ED3}" type="slidenum">
              <a:rPr lang="en-US" smtClean="0"/>
              <a:t>57</a:t>
            </a:fld>
            <a:endParaRPr lang="en-US"/>
          </a:p>
        </p:txBody>
      </p:sp>
    </p:spTree>
    <p:extLst>
      <p:ext uri="{BB962C8B-B14F-4D97-AF65-F5344CB8AC3E}">
        <p14:creationId xmlns:p14="http://schemas.microsoft.com/office/powerpoint/2010/main" val="2094853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D5461-1657-4B4B-8654-256136597ED3}" type="slidenum">
              <a:rPr lang="en-US" smtClean="0"/>
              <a:t>65</a:t>
            </a:fld>
            <a:endParaRPr lang="en-US"/>
          </a:p>
        </p:txBody>
      </p:sp>
    </p:spTree>
    <p:extLst>
      <p:ext uri="{BB962C8B-B14F-4D97-AF65-F5344CB8AC3E}">
        <p14:creationId xmlns:p14="http://schemas.microsoft.com/office/powerpoint/2010/main" val="4165725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BD5461-1657-4B4B-8654-256136597ED3}" type="slidenum">
              <a:rPr lang="en-US" smtClean="0"/>
              <a:t>66</a:t>
            </a:fld>
            <a:endParaRPr lang="en-US"/>
          </a:p>
        </p:txBody>
      </p:sp>
    </p:spTree>
    <p:extLst>
      <p:ext uri="{BB962C8B-B14F-4D97-AF65-F5344CB8AC3E}">
        <p14:creationId xmlns:p14="http://schemas.microsoft.com/office/powerpoint/2010/main" val="2978985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BD5461-1657-4B4B-8654-256136597ED3}" type="slidenum">
              <a:rPr lang="en-US" smtClean="0"/>
              <a:t>5</a:t>
            </a:fld>
            <a:endParaRPr lang="en-US"/>
          </a:p>
        </p:txBody>
      </p:sp>
    </p:spTree>
    <p:extLst>
      <p:ext uri="{BB962C8B-B14F-4D97-AF65-F5344CB8AC3E}">
        <p14:creationId xmlns:p14="http://schemas.microsoft.com/office/powerpoint/2010/main" val="3621518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D5461-1657-4B4B-8654-256136597ED3}" type="slidenum">
              <a:rPr lang="en-US" smtClean="0"/>
              <a:t>8</a:t>
            </a:fld>
            <a:endParaRPr lang="en-US"/>
          </a:p>
        </p:txBody>
      </p:sp>
    </p:spTree>
    <p:extLst>
      <p:ext uri="{BB962C8B-B14F-4D97-AF65-F5344CB8AC3E}">
        <p14:creationId xmlns:p14="http://schemas.microsoft.com/office/powerpoint/2010/main" val="1746436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words “Learn about Vivienne” push the button that matches the side of the screen the words appear. So here the words appear on the left side so you push the left button, or “1””. As soon as you push the button we will move on to the next part of the trial where you can learn about whether Vivienne also is an animal lover”</a:t>
            </a:r>
          </a:p>
        </p:txBody>
      </p:sp>
      <p:sp>
        <p:nvSpPr>
          <p:cNvPr id="4" name="Slide Number Placeholder 3"/>
          <p:cNvSpPr>
            <a:spLocks noGrp="1"/>
          </p:cNvSpPr>
          <p:nvPr>
            <p:ph type="sldNum" sz="quarter" idx="5"/>
          </p:nvPr>
        </p:nvSpPr>
        <p:spPr/>
        <p:txBody>
          <a:bodyPr/>
          <a:lstStyle/>
          <a:p>
            <a:fld id="{64BD5461-1657-4B4B-8654-256136597ED3}" type="slidenum">
              <a:rPr lang="en-US" smtClean="0"/>
              <a:t>12</a:t>
            </a:fld>
            <a:endParaRPr lang="en-US"/>
          </a:p>
        </p:txBody>
      </p:sp>
    </p:spTree>
    <p:extLst>
      <p:ext uri="{BB962C8B-B14F-4D97-AF65-F5344CB8AC3E}">
        <p14:creationId xmlns:p14="http://schemas.microsoft.com/office/powerpoint/2010/main" val="920983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“While the computer is searching for Vivienne’s response to this question you will see a cross like this”</a:t>
            </a:r>
          </a:p>
          <a:p>
            <a:endParaRPr lang="en-US" dirty="0"/>
          </a:p>
        </p:txBody>
      </p:sp>
      <p:sp>
        <p:nvSpPr>
          <p:cNvPr id="4" name="Slide Number Placeholder 3"/>
          <p:cNvSpPr>
            <a:spLocks noGrp="1"/>
          </p:cNvSpPr>
          <p:nvPr>
            <p:ph type="sldNum" sz="quarter" idx="5"/>
          </p:nvPr>
        </p:nvSpPr>
        <p:spPr/>
        <p:txBody>
          <a:bodyPr/>
          <a:lstStyle/>
          <a:p>
            <a:fld id="{64BD5461-1657-4B4B-8654-256136597ED3}" type="slidenum">
              <a:rPr lang="en-US" smtClean="0"/>
              <a:t>13</a:t>
            </a:fld>
            <a:endParaRPr lang="en-US"/>
          </a:p>
        </p:txBody>
      </p:sp>
    </p:spTree>
    <p:extLst>
      <p:ext uri="{BB962C8B-B14F-4D97-AF65-F5344CB8AC3E}">
        <p14:creationId xmlns:p14="http://schemas.microsoft.com/office/powerpoint/2010/main" val="4178646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D5461-1657-4B4B-8654-256136597ED3}" type="slidenum">
              <a:rPr lang="en-US" smtClean="0"/>
              <a:t>14</a:t>
            </a:fld>
            <a:endParaRPr lang="en-US"/>
          </a:p>
        </p:txBody>
      </p:sp>
    </p:spTree>
    <p:extLst>
      <p:ext uri="{BB962C8B-B14F-4D97-AF65-F5344CB8AC3E}">
        <p14:creationId xmlns:p14="http://schemas.microsoft.com/office/powerpoint/2010/main" val="312615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D5461-1657-4B4B-8654-256136597ED3}" type="slidenum">
              <a:rPr lang="en-US" smtClean="0"/>
              <a:t>15</a:t>
            </a:fld>
            <a:endParaRPr lang="en-US"/>
          </a:p>
        </p:txBody>
      </p:sp>
    </p:spTree>
    <p:extLst>
      <p:ext uri="{BB962C8B-B14F-4D97-AF65-F5344CB8AC3E}">
        <p14:creationId xmlns:p14="http://schemas.microsoft.com/office/powerpoint/2010/main" val="3529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“Here you will see whether the response matches Santiago’s response. You know this because Santiago’s name is at the top of the screen”</a:t>
            </a:r>
          </a:p>
          <a:p>
            <a:endParaRPr lang="en-US" dirty="0"/>
          </a:p>
        </p:txBody>
      </p:sp>
      <p:sp>
        <p:nvSpPr>
          <p:cNvPr id="4" name="Slide Number Placeholder 3"/>
          <p:cNvSpPr>
            <a:spLocks noGrp="1"/>
          </p:cNvSpPr>
          <p:nvPr>
            <p:ph type="sldNum" sz="quarter" idx="5"/>
          </p:nvPr>
        </p:nvSpPr>
        <p:spPr/>
        <p:txBody>
          <a:bodyPr/>
          <a:lstStyle/>
          <a:p>
            <a:fld id="{64BD5461-1657-4B4B-8654-256136597ED3}" type="slidenum">
              <a:rPr lang="en-US" smtClean="0"/>
              <a:t>19</a:t>
            </a:fld>
            <a:endParaRPr lang="en-US"/>
          </a:p>
        </p:txBody>
      </p:sp>
    </p:spTree>
    <p:extLst>
      <p:ext uri="{BB962C8B-B14F-4D97-AF65-F5344CB8AC3E}">
        <p14:creationId xmlns:p14="http://schemas.microsoft.com/office/powerpoint/2010/main" val="87926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938C75-F909-3240-AA26-0EBB76388D89}" type="datetimeFigureOut">
              <a:rPr lang="en-US" smtClean="0"/>
              <a:t>7/12/22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55BC7-A1C0-964B-8E3E-D397BAFF14FD}" type="slidenum">
              <a:rPr lang="en-US" smtClean="0"/>
              <a:t>‹#›</a:t>
            </a:fld>
            <a:endParaRPr lang="en-US"/>
          </a:p>
        </p:txBody>
      </p:sp>
    </p:spTree>
    <p:extLst>
      <p:ext uri="{BB962C8B-B14F-4D97-AF65-F5344CB8AC3E}">
        <p14:creationId xmlns:p14="http://schemas.microsoft.com/office/powerpoint/2010/main" val="3131447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938C75-F909-3240-AA26-0EBB76388D89}" type="datetimeFigureOut">
              <a:rPr lang="en-US" smtClean="0"/>
              <a:t>7/12/22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55BC7-A1C0-964B-8E3E-D397BAFF14FD}" type="slidenum">
              <a:rPr lang="en-US" smtClean="0"/>
              <a:t>‹#›</a:t>
            </a:fld>
            <a:endParaRPr lang="en-US"/>
          </a:p>
        </p:txBody>
      </p:sp>
    </p:spTree>
    <p:extLst>
      <p:ext uri="{BB962C8B-B14F-4D97-AF65-F5344CB8AC3E}">
        <p14:creationId xmlns:p14="http://schemas.microsoft.com/office/powerpoint/2010/main" val="22792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938C75-F909-3240-AA26-0EBB76388D89}" type="datetimeFigureOut">
              <a:rPr lang="en-US" smtClean="0"/>
              <a:t>7/12/22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55BC7-A1C0-964B-8E3E-D397BAFF14FD}" type="slidenum">
              <a:rPr lang="en-US" smtClean="0"/>
              <a:t>‹#›</a:t>
            </a:fld>
            <a:endParaRPr lang="en-US"/>
          </a:p>
        </p:txBody>
      </p:sp>
    </p:spTree>
    <p:extLst>
      <p:ext uri="{BB962C8B-B14F-4D97-AF65-F5344CB8AC3E}">
        <p14:creationId xmlns:p14="http://schemas.microsoft.com/office/powerpoint/2010/main" val="161523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938C75-F909-3240-AA26-0EBB76388D89}" type="datetimeFigureOut">
              <a:rPr lang="en-US" smtClean="0"/>
              <a:t>7/12/22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55BC7-A1C0-964B-8E3E-D397BAFF14FD}" type="slidenum">
              <a:rPr lang="en-US" smtClean="0"/>
              <a:t>‹#›</a:t>
            </a:fld>
            <a:endParaRPr lang="en-US"/>
          </a:p>
        </p:txBody>
      </p:sp>
    </p:spTree>
    <p:extLst>
      <p:ext uri="{BB962C8B-B14F-4D97-AF65-F5344CB8AC3E}">
        <p14:creationId xmlns:p14="http://schemas.microsoft.com/office/powerpoint/2010/main" val="106597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38C75-F909-3240-AA26-0EBB76388D89}" type="datetimeFigureOut">
              <a:rPr lang="en-US" smtClean="0"/>
              <a:t>7/12/22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55BC7-A1C0-964B-8E3E-D397BAFF14FD}" type="slidenum">
              <a:rPr lang="en-US" smtClean="0"/>
              <a:t>‹#›</a:t>
            </a:fld>
            <a:endParaRPr lang="en-US"/>
          </a:p>
        </p:txBody>
      </p:sp>
    </p:spTree>
    <p:extLst>
      <p:ext uri="{BB962C8B-B14F-4D97-AF65-F5344CB8AC3E}">
        <p14:creationId xmlns:p14="http://schemas.microsoft.com/office/powerpoint/2010/main" val="273690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938C75-F909-3240-AA26-0EBB76388D89}" type="datetimeFigureOut">
              <a:rPr lang="en-US" smtClean="0"/>
              <a:t>7/12/22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55BC7-A1C0-964B-8E3E-D397BAFF14FD}" type="slidenum">
              <a:rPr lang="en-US" smtClean="0"/>
              <a:t>‹#›</a:t>
            </a:fld>
            <a:endParaRPr lang="en-US"/>
          </a:p>
        </p:txBody>
      </p:sp>
    </p:spTree>
    <p:extLst>
      <p:ext uri="{BB962C8B-B14F-4D97-AF65-F5344CB8AC3E}">
        <p14:creationId xmlns:p14="http://schemas.microsoft.com/office/powerpoint/2010/main" val="1872249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938C75-F909-3240-AA26-0EBB76388D89}" type="datetimeFigureOut">
              <a:rPr lang="en-US" smtClean="0"/>
              <a:t>7/12/22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D55BC7-A1C0-964B-8E3E-D397BAFF14FD}" type="slidenum">
              <a:rPr lang="en-US" smtClean="0"/>
              <a:t>‹#›</a:t>
            </a:fld>
            <a:endParaRPr lang="en-US"/>
          </a:p>
        </p:txBody>
      </p:sp>
    </p:spTree>
    <p:extLst>
      <p:ext uri="{BB962C8B-B14F-4D97-AF65-F5344CB8AC3E}">
        <p14:creationId xmlns:p14="http://schemas.microsoft.com/office/powerpoint/2010/main" val="128640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938C75-F909-3240-AA26-0EBB76388D89}" type="datetimeFigureOut">
              <a:rPr lang="en-US" smtClean="0"/>
              <a:t>7/12/22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D55BC7-A1C0-964B-8E3E-D397BAFF14FD}" type="slidenum">
              <a:rPr lang="en-US" smtClean="0"/>
              <a:t>‹#›</a:t>
            </a:fld>
            <a:endParaRPr lang="en-US"/>
          </a:p>
        </p:txBody>
      </p:sp>
    </p:spTree>
    <p:extLst>
      <p:ext uri="{BB962C8B-B14F-4D97-AF65-F5344CB8AC3E}">
        <p14:creationId xmlns:p14="http://schemas.microsoft.com/office/powerpoint/2010/main" val="307664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38C75-F909-3240-AA26-0EBB76388D89}" type="datetimeFigureOut">
              <a:rPr lang="en-US" smtClean="0"/>
              <a:t>7/12/22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D55BC7-A1C0-964B-8E3E-D397BAFF14FD}" type="slidenum">
              <a:rPr lang="en-US" smtClean="0"/>
              <a:t>‹#›</a:t>
            </a:fld>
            <a:endParaRPr lang="en-US"/>
          </a:p>
        </p:txBody>
      </p:sp>
    </p:spTree>
    <p:extLst>
      <p:ext uri="{BB962C8B-B14F-4D97-AF65-F5344CB8AC3E}">
        <p14:creationId xmlns:p14="http://schemas.microsoft.com/office/powerpoint/2010/main" val="140176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938C75-F909-3240-AA26-0EBB76388D89}" type="datetimeFigureOut">
              <a:rPr lang="en-US" smtClean="0"/>
              <a:t>7/12/22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55BC7-A1C0-964B-8E3E-D397BAFF14FD}" type="slidenum">
              <a:rPr lang="en-US" smtClean="0"/>
              <a:t>‹#›</a:t>
            </a:fld>
            <a:endParaRPr lang="en-US"/>
          </a:p>
        </p:txBody>
      </p:sp>
    </p:spTree>
    <p:extLst>
      <p:ext uri="{BB962C8B-B14F-4D97-AF65-F5344CB8AC3E}">
        <p14:creationId xmlns:p14="http://schemas.microsoft.com/office/powerpoint/2010/main" val="323471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938C75-F909-3240-AA26-0EBB76388D89}" type="datetimeFigureOut">
              <a:rPr lang="en-US" smtClean="0"/>
              <a:t>7/12/22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55BC7-A1C0-964B-8E3E-D397BAFF14FD}" type="slidenum">
              <a:rPr lang="en-US" smtClean="0"/>
              <a:t>‹#›</a:t>
            </a:fld>
            <a:endParaRPr lang="en-US"/>
          </a:p>
        </p:txBody>
      </p:sp>
    </p:spTree>
    <p:extLst>
      <p:ext uri="{BB962C8B-B14F-4D97-AF65-F5344CB8AC3E}">
        <p14:creationId xmlns:p14="http://schemas.microsoft.com/office/powerpoint/2010/main" val="368385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38C75-F909-3240-AA26-0EBB76388D89}" type="datetimeFigureOut">
              <a:rPr lang="en-US" smtClean="0"/>
              <a:t>7/12/22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55BC7-A1C0-964B-8E3E-D397BAFF14FD}" type="slidenum">
              <a:rPr lang="en-US" smtClean="0"/>
              <a:t>‹#›</a:t>
            </a:fld>
            <a:endParaRPr lang="en-US"/>
          </a:p>
        </p:txBody>
      </p:sp>
    </p:spTree>
    <p:extLst>
      <p:ext uri="{BB962C8B-B14F-4D97-AF65-F5344CB8AC3E}">
        <p14:creationId xmlns:p14="http://schemas.microsoft.com/office/powerpoint/2010/main" val="4103108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8714" y="1536174"/>
            <a:ext cx="7946571" cy="4401205"/>
          </a:xfrm>
          <a:prstGeom prst="rect">
            <a:avLst/>
          </a:prstGeom>
          <a:noFill/>
        </p:spPr>
        <p:txBody>
          <a:bodyPr wrap="square" rtlCol="0">
            <a:spAutoFit/>
          </a:bodyPr>
          <a:lstStyle/>
          <a:p>
            <a:pPr algn="ctr"/>
            <a:r>
              <a:rPr lang="en-US" sz="4000" dirty="0">
                <a:solidFill>
                  <a:srgbClr val="000000"/>
                </a:solidFill>
              </a:rPr>
              <a:t>Let’s look at a pretend version of  the task with a participant named Steve.</a:t>
            </a:r>
          </a:p>
          <a:p>
            <a:pPr algn="ctr"/>
            <a:r>
              <a:rPr lang="en-US" sz="4000" dirty="0">
                <a:solidFill>
                  <a:srgbClr val="000000"/>
                </a:solidFill>
              </a:rPr>
              <a:t> </a:t>
            </a:r>
          </a:p>
          <a:p>
            <a:pPr algn="ctr"/>
            <a:r>
              <a:rPr lang="en-US" sz="4000" dirty="0">
                <a:solidFill>
                  <a:srgbClr val="000000"/>
                </a:solidFill>
              </a:rPr>
              <a:t>Steve will be matched with two participants who completed our questionnaire. They are named Vivian and Santiago.</a:t>
            </a:r>
          </a:p>
        </p:txBody>
      </p:sp>
    </p:spTree>
    <p:extLst>
      <p:ext uri="{BB962C8B-B14F-4D97-AF65-F5344CB8AC3E}">
        <p14:creationId xmlns:p14="http://schemas.microsoft.com/office/powerpoint/2010/main" val="195156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9427" y="653143"/>
            <a:ext cx="7946571" cy="784830"/>
          </a:xfrm>
          <a:prstGeom prst="rect">
            <a:avLst/>
          </a:prstGeom>
          <a:noFill/>
        </p:spPr>
        <p:txBody>
          <a:bodyPr wrap="square" rtlCol="0">
            <a:spAutoFit/>
          </a:bodyPr>
          <a:lstStyle/>
          <a:p>
            <a:pPr algn="ctr"/>
            <a:r>
              <a:rPr lang="en-US" sz="4500" dirty="0">
                <a:solidFill>
                  <a:srgbClr val="DC3220"/>
                </a:solidFill>
              </a:rPr>
              <a:t>VIVIAN</a:t>
            </a:r>
          </a:p>
        </p:txBody>
      </p:sp>
      <p:sp>
        <p:nvSpPr>
          <p:cNvPr id="2" name="Frame 1">
            <a:extLst>
              <a:ext uri="{FF2B5EF4-FFF2-40B4-BE49-F238E27FC236}">
                <a16:creationId xmlns:a16="http://schemas.microsoft.com/office/drawing/2014/main" id="{D6A70A80-C6C0-7649-9D07-7275D3D8CC6F}"/>
              </a:ext>
            </a:extLst>
          </p:cNvPr>
          <p:cNvSpPr/>
          <p:nvPr/>
        </p:nvSpPr>
        <p:spPr>
          <a:xfrm>
            <a:off x="3264607" y="653143"/>
            <a:ext cx="2796209" cy="784830"/>
          </a:xfrm>
          <a:prstGeom prst="frame">
            <a:avLst/>
          </a:prstGeom>
          <a:solidFill>
            <a:srgbClr val="DC322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DC3220"/>
              </a:solidFill>
            </a:endParaRPr>
          </a:p>
        </p:txBody>
      </p:sp>
    </p:spTree>
    <p:extLst>
      <p:ext uri="{BB962C8B-B14F-4D97-AF65-F5344CB8AC3E}">
        <p14:creationId xmlns:p14="http://schemas.microsoft.com/office/powerpoint/2010/main" val="354396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6EF6B8-325B-6143-9FCF-4381C3A5B5B2}"/>
              </a:ext>
            </a:extLst>
          </p:cNvPr>
          <p:cNvSpPr txBox="1"/>
          <p:nvPr/>
        </p:nvSpPr>
        <p:spPr>
          <a:xfrm>
            <a:off x="1469571" y="2710544"/>
            <a:ext cx="6386286" cy="784830"/>
          </a:xfrm>
          <a:prstGeom prst="rect">
            <a:avLst/>
          </a:prstGeom>
          <a:noFill/>
        </p:spPr>
        <p:txBody>
          <a:bodyPr wrap="square" rtlCol="0">
            <a:spAutoFit/>
          </a:bodyPr>
          <a:lstStyle/>
          <a:p>
            <a:pPr algn="ctr"/>
            <a:r>
              <a:rPr lang="en-US" sz="4500" dirty="0">
                <a:solidFill>
                  <a:srgbClr val="FFFFFF"/>
                </a:solidFill>
              </a:rPr>
              <a:t>You: an animal lover</a:t>
            </a:r>
          </a:p>
        </p:txBody>
      </p:sp>
      <p:sp>
        <p:nvSpPr>
          <p:cNvPr id="7" name="TextBox 6">
            <a:extLst>
              <a:ext uri="{FF2B5EF4-FFF2-40B4-BE49-F238E27FC236}">
                <a16:creationId xmlns:a16="http://schemas.microsoft.com/office/drawing/2014/main" id="{6E7DB869-AD59-9249-B8A0-B077177E7E45}"/>
              </a:ext>
            </a:extLst>
          </p:cNvPr>
          <p:cNvSpPr txBox="1"/>
          <p:nvPr/>
        </p:nvSpPr>
        <p:spPr>
          <a:xfrm>
            <a:off x="689427" y="653143"/>
            <a:ext cx="7946571" cy="784830"/>
          </a:xfrm>
          <a:prstGeom prst="rect">
            <a:avLst/>
          </a:prstGeom>
          <a:noFill/>
        </p:spPr>
        <p:txBody>
          <a:bodyPr wrap="square" rtlCol="0">
            <a:spAutoFit/>
          </a:bodyPr>
          <a:lstStyle/>
          <a:p>
            <a:pPr algn="ctr"/>
            <a:r>
              <a:rPr lang="en-US" sz="4500" dirty="0">
                <a:solidFill>
                  <a:srgbClr val="DC3220"/>
                </a:solidFill>
              </a:rPr>
              <a:t>VIVIAN</a:t>
            </a:r>
          </a:p>
        </p:txBody>
      </p:sp>
      <p:sp>
        <p:nvSpPr>
          <p:cNvPr id="8" name="Frame 7">
            <a:extLst>
              <a:ext uri="{FF2B5EF4-FFF2-40B4-BE49-F238E27FC236}">
                <a16:creationId xmlns:a16="http://schemas.microsoft.com/office/drawing/2014/main" id="{924122BF-D36F-8F43-A956-A473D47356C8}"/>
              </a:ext>
            </a:extLst>
          </p:cNvPr>
          <p:cNvSpPr/>
          <p:nvPr/>
        </p:nvSpPr>
        <p:spPr>
          <a:xfrm>
            <a:off x="3264607" y="653143"/>
            <a:ext cx="2796209" cy="784830"/>
          </a:xfrm>
          <a:prstGeom prst="frame">
            <a:avLst/>
          </a:prstGeom>
          <a:solidFill>
            <a:srgbClr val="DC322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DC3220"/>
              </a:solidFill>
            </a:endParaRPr>
          </a:p>
        </p:txBody>
      </p:sp>
    </p:spTree>
    <p:extLst>
      <p:ext uri="{BB962C8B-B14F-4D97-AF65-F5344CB8AC3E}">
        <p14:creationId xmlns:p14="http://schemas.microsoft.com/office/powerpoint/2010/main" val="102332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1469571" y="2710544"/>
            <a:ext cx="6386286" cy="784830"/>
          </a:xfrm>
          <a:prstGeom prst="rect">
            <a:avLst/>
          </a:prstGeom>
          <a:noFill/>
        </p:spPr>
        <p:txBody>
          <a:bodyPr wrap="square" rtlCol="0">
            <a:spAutoFit/>
          </a:bodyPr>
          <a:lstStyle/>
          <a:p>
            <a:pPr algn="ctr"/>
            <a:r>
              <a:rPr lang="en-US" sz="4500" dirty="0">
                <a:solidFill>
                  <a:srgbClr val="FFFFFF"/>
                </a:solidFill>
              </a:rPr>
              <a:t>You: an animal lover</a:t>
            </a:r>
          </a:p>
        </p:txBody>
      </p:sp>
      <p:sp>
        <p:nvSpPr>
          <p:cNvPr id="5" name="TextBox 4"/>
          <p:cNvSpPr txBox="1"/>
          <p:nvPr/>
        </p:nvSpPr>
        <p:spPr>
          <a:xfrm>
            <a:off x="769571" y="5396094"/>
            <a:ext cx="3893140" cy="1754326"/>
          </a:xfrm>
          <a:prstGeom prst="rect">
            <a:avLst/>
          </a:prstGeom>
          <a:noFill/>
        </p:spPr>
        <p:txBody>
          <a:bodyPr wrap="square" rtlCol="0">
            <a:spAutoFit/>
          </a:bodyPr>
          <a:lstStyle/>
          <a:p>
            <a:r>
              <a:rPr lang="en-US" sz="2800" dirty="0">
                <a:solidFill>
                  <a:srgbClr val="FFFFFF"/>
                </a:solidFill>
              </a:rPr>
              <a:t>Learn about Vivian</a:t>
            </a:r>
            <a:r>
              <a:rPr lang="en-US" sz="3600" dirty="0">
                <a:solidFill>
                  <a:srgbClr val="FFFFFF"/>
                </a:solidFill>
              </a:rPr>
              <a:t>														</a:t>
            </a:r>
          </a:p>
        </p:txBody>
      </p:sp>
      <p:sp>
        <p:nvSpPr>
          <p:cNvPr id="6" name="TextBox 5"/>
          <p:cNvSpPr txBox="1"/>
          <p:nvPr/>
        </p:nvSpPr>
        <p:spPr>
          <a:xfrm>
            <a:off x="1117362" y="5067496"/>
            <a:ext cx="2576286" cy="400110"/>
          </a:xfrm>
          <a:prstGeom prst="rect">
            <a:avLst/>
          </a:prstGeom>
          <a:noFill/>
        </p:spPr>
        <p:txBody>
          <a:bodyPr wrap="square" rtlCol="0">
            <a:spAutoFit/>
          </a:bodyPr>
          <a:lstStyle/>
          <a:p>
            <a:pPr algn="ctr"/>
            <a:r>
              <a:rPr lang="en-US" sz="2000" i="1" dirty="0">
                <a:solidFill>
                  <a:srgbClr val="FFFFFF"/>
                </a:solidFill>
              </a:rPr>
              <a:t>Press L</a:t>
            </a:r>
          </a:p>
        </p:txBody>
      </p:sp>
      <p:sp>
        <p:nvSpPr>
          <p:cNvPr id="7" name="Oval 6">
            <a:extLst>
              <a:ext uri="{FF2B5EF4-FFF2-40B4-BE49-F238E27FC236}">
                <a16:creationId xmlns:a16="http://schemas.microsoft.com/office/drawing/2014/main" id="{62116ED3-FF0F-3E4A-9888-D147B8A8BB65}"/>
              </a:ext>
            </a:extLst>
          </p:cNvPr>
          <p:cNvSpPr/>
          <p:nvPr/>
        </p:nvSpPr>
        <p:spPr>
          <a:xfrm>
            <a:off x="736442" y="4848594"/>
            <a:ext cx="3338126" cy="1754326"/>
          </a:xfrm>
          <a:prstGeom prst="ellipse">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555A5D0B-7058-A946-8ABF-3F6321658F79}"/>
              </a:ext>
            </a:extLst>
          </p:cNvPr>
          <p:cNvSpPr/>
          <p:nvPr/>
        </p:nvSpPr>
        <p:spPr>
          <a:xfrm>
            <a:off x="3264607" y="653143"/>
            <a:ext cx="2796209" cy="784830"/>
          </a:xfrm>
          <a:prstGeom prst="frame">
            <a:avLst/>
          </a:prstGeom>
          <a:solidFill>
            <a:srgbClr val="DC322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DC3220"/>
              </a:solidFill>
            </a:endParaRPr>
          </a:p>
        </p:txBody>
      </p:sp>
      <p:sp>
        <p:nvSpPr>
          <p:cNvPr id="10" name="TextBox 9">
            <a:extLst>
              <a:ext uri="{FF2B5EF4-FFF2-40B4-BE49-F238E27FC236}">
                <a16:creationId xmlns:a16="http://schemas.microsoft.com/office/drawing/2014/main" id="{62C3A70E-10FC-B348-9CBA-12C27526C503}"/>
              </a:ext>
            </a:extLst>
          </p:cNvPr>
          <p:cNvSpPr txBox="1"/>
          <p:nvPr/>
        </p:nvSpPr>
        <p:spPr>
          <a:xfrm>
            <a:off x="689427" y="653143"/>
            <a:ext cx="7946571" cy="784830"/>
          </a:xfrm>
          <a:prstGeom prst="rect">
            <a:avLst/>
          </a:prstGeom>
          <a:noFill/>
        </p:spPr>
        <p:txBody>
          <a:bodyPr wrap="square" rtlCol="0">
            <a:spAutoFit/>
          </a:bodyPr>
          <a:lstStyle/>
          <a:p>
            <a:pPr algn="ctr"/>
            <a:r>
              <a:rPr lang="en-US" sz="4500" dirty="0">
                <a:solidFill>
                  <a:srgbClr val="DC3220"/>
                </a:solidFill>
              </a:rPr>
              <a:t>VIVIAN</a:t>
            </a:r>
          </a:p>
        </p:txBody>
      </p:sp>
    </p:spTree>
    <p:extLst>
      <p:ext uri="{BB962C8B-B14F-4D97-AF65-F5344CB8AC3E}">
        <p14:creationId xmlns:p14="http://schemas.microsoft.com/office/powerpoint/2010/main" val="51141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91BD7D-1B82-BA4E-85AA-63C037BB1B00}"/>
              </a:ext>
            </a:extLst>
          </p:cNvPr>
          <p:cNvSpPr txBox="1"/>
          <p:nvPr/>
        </p:nvSpPr>
        <p:spPr>
          <a:xfrm>
            <a:off x="4439480" y="2769703"/>
            <a:ext cx="636104" cy="1015663"/>
          </a:xfrm>
          <a:prstGeom prst="rect">
            <a:avLst/>
          </a:prstGeom>
          <a:noFill/>
        </p:spPr>
        <p:txBody>
          <a:bodyPr wrap="square" rtlCol="0">
            <a:spAutoFit/>
          </a:bodyPr>
          <a:lstStyle/>
          <a:p>
            <a:pPr algn="ctr"/>
            <a:r>
              <a:rPr lang="en-US" sz="6000" dirty="0">
                <a:solidFill>
                  <a:schemeClr val="bg1"/>
                </a:solidFill>
              </a:rPr>
              <a:t>…</a:t>
            </a:r>
          </a:p>
        </p:txBody>
      </p:sp>
    </p:spTree>
    <p:extLst>
      <p:ext uri="{BB962C8B-B14F-4D97-AF65-F5344CB8AC3E}">
        <p14:creationId xmlns:p14="http://schemas.microsoft.com/office/powerpoint/2010/main" val="273418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8714" y="2344087"/>
            <a:ext cx="7946571" cy="2169825"/>
          </a:xfrm>
          <a:prstGeom prst="rect">
            <a:avLst/>
          </a:prstGeom>
          <a:noFill/>
        </p:spPr>
        <p:txBody>
          <a:bodyPr wrap="square" rtlCol="0">
            <a:spAutoFit/>
          </a:bodyPr>
          <a:lstStyle/>
          <a:p>
            <a:pPr algn="ctr"/>
            <a:r>
              <a:rPr lang="en-US" sz="4500" dirty="0">
                <a:solidFill>
                  <a:srgbClr val="000000"/>
                </a:solidFill>
              </a:rPr>
              <a:t>IF VIVIAN IS ALSO AN ANIMAL LOVER (IT’S A MATCH), HE SEES THIS</a:t>
            </a:r>
          </a:p>
        </p:txBody>
      </p:sp>
    </p:spTree>
    <p:extLst>
      <p:ext uri="{BB962C8B-B14F-4D97-AF65-F5344CB8AC3E}">
        <p14:creationId xmlns:p14="http://schemas.microsoft.com/office/powerpoint/2010/main" val="4005953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A picture containing light&#10;&#10;Description automatically generated">
            <a:extLst>
              <a:ext uri="{FF2B5EF4-FFF2-40B4-BE49-F238E27FC236}">
                <a16:creationId xmlns:a16="http://schemas.microsoft.com/office/drawing/2014/main" id="{40944AEC-15FA-3849-8B8D-9EFD481E4FB1}"/>
              </a:ext>
            </a:extLst>
          </p:cNvPr>
          <p:cNvPicPr>
            <a:picLocks noChangeAspect="1"/>
          </p:cNvPicPr>
          <p:nvPr/>
        </p:nvPicPr>
        <p:blipFill>
          <a:blip r:embed="rId3"/>
          <a:stretch>
            <a:fillRect/>
          </a:stretch>
        </p:blipFill>
        <p:spPr>
          <a:xfrm>
            <a:off x="2585551" y="2120346"/>
            <a:ext cx="3972898" cy="3461783"/>
          </a:xfrm>
          <a:prstGeom prst="rect">
            <a:avLst/>
          </a:prstGeom>
        </p:spPr>
      </p:pic>
      <p:sp>
        <p:nvSpPr>
          <p:cNvPr id="7" name="TextBox 6">
            <a:extLst>
              <a:ext uri="{FF2B5EF4-FFF2-40B4-BE49-F238E27FC236}">
                <a16:creationId xmlns:a16="http://schemas.microsoft.com/office/drawing/2014/main" id="{1CA5D67C-0004-8A45-9D21-81E3236E2662}"/>
              </a:ext>
            </a:extLst>
          </p:cNvPr>
          <p:cNvSpPr txBox="1"/>
          <p:nvPr/>
        </p:nvSpPr>
        <p:spPr>
          <a:xfrm>
            <a:off x="689427" y="653143"/>
            <a:ext cx="7946571" cy="1477328"/>
          </a:xfrm>
          <a:prstGeom prst="rect">
            <a:avLst/>
          </a:prstGeom>
          <a:noFill/>
        </p:spPr>
        <p:txBody>
          <a:bodyPr wrap="square" rtlCol="0">
            <a:spAutoFit/>
          </a:bodyPr>
          <a:lstStyle/>
          <a:p>
            <a:pPr algn="ctr"/>
            <a:r>
              <a:rPr lang="en-US" sz="4500" dirty="0">
                <a:solidFill>
                  <a:srgbClr val="DC3220"/>
                </a:solidFill>
              </a:rPr>
              <a:t>VIVIAN</a:t>
            </a:r>
          </a:p>
          <a:p>
            <a:pPr algn="ctr"/>
            <a:endParaRPr lang="en-US" sz="4500" dirty="0">
              <a:solidFill>
                <a:srgbClr val="DC3220"/>
              </a:solidFill>
            </a:endParaRPr>
          </a:p>
        </p:txBody>
      </p:sp>
      <p:sp>
        <p:nvSpPr>
          <p:cNvPr id="9" name="Frame 8">
            <a:extLst>
              <a:ext uri="{FF2B5EF4-FFF2-40B4-BE49-F238E27FC236}">
                <a16:creationId xmlns:a16="http://schemas.microsoft.com/office/drawing/2014/main" id="{8F07C9CE-824E-9242-B862-8B03FB895CE0}"/>
              </a:ext>
            </a:extLst>
          </p:cNvPr>
          <p:cNvSpPr/>
          <p:nvPr/>
        </p:nvSpPr>
        <p:spPr>
          <a:xfrm>
            <a:off x="3264607" y="653143"/>
            <a:ext cx="2796209" cy="784830"/>
          </a:xfrm>
          <a:prstGeom prst="frame">
            <a:avLst/>
          </a:prstGeom>
          <a:solidFill>
            <a:srgbClr val="DC322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DC3220"/>
              </a:solidFill>
            </a:endParaRPr>
          </a:p>
        </p:txBody>
      </p:sp>
    </p:spTree>
    <p:extLst>
      <p:ext uri="{BB962C8B-B14F-4D97-AF65-F5344CB8AC3E}">
        <p14:creationId xmlns:p14="http://schemas.microsoft.com/office/powerpoint/2010/main" val="757700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8714" y="1997839"/>
            <a:ext cx="7946571" cy="2169825"/>
          </a:xfrm>
          <a:prstGeom prst="rect">
            <a:avLst/>
          </a:prstGeom>
          <a:noFill/>
        </p:spPr>
        <p:txBody>
          <a:bodyPr wrap="square" rtlCol="0">
            <a:spAutoFit/>
          </a:bodyPr>
          <a:lstStyle/>
          <a:p>
            <a:pPr algn="ctr"/>
            <a:r>
              <a:rPr lang="en-US" sz="4500" dirty="0">
                <a:solidFill>
                  <a:srgbClr val="000000"/>
                </a:solidFill>
              </a:rPr>
              <a:t>IF VIVIAN IS NOT AN ANIMAL LOVER (IT’S NOT A MATCH), HE SEES THIS</a:t>
            </a:r>
          </a:p>
        </p:txBody>
      </p:sp>
    </p:spTree>
    <p:extLst>
      <p:ext uri="{BB962C8B-B14F-4D97-AF65-F5344CB8AC3E}">
        <p14:creationId xmlns:p14="http://schemas.microsoft.com/office/powerpoint/2010/main" val="2735931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A picture containing light&#10;&#10;Description automatically generated">
            <a:extLst>
              <a:ext uri="{FF2B5EF4-FFF2-40B4-BE49-F238E27FC236}">
                <a16:creationId xmlns:a16="http://schemas.microsoft.com/office/drawing/2014/main" id="{F7103629-4F8D-914A-9170-71A1788F9425}"/>
              </a:ext>
            </a:extLst>
          </p:cNvPr>
          <p:cNvPicPr>
            <a:picLocks noChangeAspect="1"/>
          </p:cNvPicPr>
          <p:nvPr/>
        </p:nvPicPr>
        <p:blipFill>
          <a:blip r:embed="rId2"/>
          <a:stretch>
            <a:fillRect/>
          </a:stretch>
        </p:blipFill>
        <p:spPr>
          <a:xfrm>
            <a:off x="2583180" y="2411897"/>
            <a:ext cx="3977640" cy="3469127"/>
          </a:xfrm>
          <a:prstGeom prst="rect">
            <a:avLst/>
          </a:prstGeom>
        </p:spPr>
      </p:pic>
      <p:sp>
        <p:nvSpPr>
          <p:cNvPr id="7" name="Frame 6">
            <a:extLst>
              <a:ext uri="{FF2B5EF4-FFF2-40B4-BE49-F238E27FC236}">
                <a16:creationId xmlns:a16="http://schemas.microsoft.com/office/drawing/2014/main" id="{897C020E-BC99-024E-91A9-72E70D169FA8}"/>
              </a:ext>
            </a:extLst>
          </p:cNvPr>
          <p:cNvSpPr/>
          <p:nvPr/>
        </p:nvSpPr>
        <p:spPr>
          <a:xfrm>
            <a:off x="3264607" y="653143"/>
            <a:ext cx="2796209" cy="784830"/>
          </a:xfrm>
          <a:prstGeom prst="frame">
            <a:avLst/>
          </a:prstGeom>
          <a:solidFill>
            <a:srgbClr val="DC322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DC3220"/>
              </a:solidFill>
            </a:endParaRPr>
          </a:p>
        </p:txBody>
      </p:sp>
      <p:sp>
        <p:nvSpPr>
          <p:cNvPr id="8" name="TextBox 7">
            <a:extLst>
              <a:ext uri="{FF2B5EF4-FFF2-40B4-BE49-F238E27FC236}">
                <a16:creationId xmlns:a16="http://schemas.microsoft.com/office/drawing/2014/main" id="{9D347460-0671-BD43-8211-8E0522496EA9}"/>
              </a:ext>
            </a:extLst>
          </p:cNvPr>
          <p:cNvSpPr txBox="1"/>
          <p:nvPr/>
        </p:nvSpPr>
        <p:spPr>
          <a:xfrm>
            <a:off x="689427" y="653143"/>
            <a:ext cx="7946571" cy="784830"/>
          </a:xfrm>
          <a:prstGeom prst="rect">
            <a:avLst/>
          </a:prstGeom>
          <a:noFill/>
        </p:spPr>
        <p:txBody>
          <a:bodyPr wrap="square" rtlCol="0">
            <a:spAutoFit/>
          </a:bodyPr>
          <a:lstStyle/>
          <a:p>
            <a:pPr algn="ctr"/>
            <a:r>
              <a:rPr lang="en-US" sz="4500" dirty="0">
                <a:solidFill>
                  <a:srgbClr val="DC3220"/>
                </a:solidFill>
              </a:rPr>
              <a:t>VIVIAN</a:t>
            </a:r>
          </a:p>
        </p:txBody>
      </p:sp>
    </p:spTree>
    <p:extLst>
      <p:ext uri="{BB962C8B-B14F-4D97-AF65-F5344CB8AC3E}">
        <p14:creationId xmlns:p14="http://schemas.microsoft.com/office/powerpoint/2010/main" val="4281831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8714" y="2344087"/>
            <a:ext cx="7946571" cy="2169825"/>
          </a:xfrm>
          <a:prstGeom prst="rect">
            <a:avLst/>
          </a:prstGeom>
          <a:noFill/>
        </p:spPr>
        <p:txBody>
          <a:bodyPr wrap="square" rtlCol="0">
            <a:spAutoFit/>
          </a:bodyPr>
          <a:lstStyle/>
          <a:p>
            <a:pPr algn="ctr"/>
            <a:r>
              <a:rPr lang="en-US" sz="4500" dirty="0">
                <a:solidFill>
                  <a:srgbClr val="000000"/>
                </a:solidFill>
              </a:rPr>
              <a:t>THEN STEVE WILL SEE ANOTHER RESPONSE FROM HIS QUESTIONNAIRE</a:t>
            </a:r>
          </a:p>
        </p:txBody>
      </p:sp>
    </p:spTree>
    <p:extLst>
      <p:ext uri="{BB962C8B-B14F-4D97-AF65-F5344CB8AC3E}">
        <p14:creationId xmlns:p14="http://schemas.microsoft.com/office/powerpoint/2010/main" val="3090622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9427" y="653143"/>
            <a:ext cx="7946571" cy="784830"/>
          </a:xfrm>
          <a:prstGeom prst="rect">
            <a:avLst/>
          </a:prstGeom>
          <a:noFill/>
        </p:spPr>
        <p:txBody>
          <a:bodyPr wrap="square" rtlCol="0">
            <a:spAutoFit/>
          </a:bodyPr>
          <a:lstStyle/>
          <a:p>
            <a:pPr algn="ctr"/>
            <a:r>
              <a:rPr lang="en-US" sz="4500" dirty="0">
                <a:solidFill>
                  <a:srgbClr val="5D3A9B"/>
                </a:solidFill>
              </a:rPr>
              <a:t>SANTIAGO</a:t>
            </a:r>
          </a:p>
        </p:txBody>
      </p:sp>
      <p:sp>
        <p:nvSpPr>
          <p:cNvPr id="3" name="Frame 2">
            <a:extLst>
              <a:ext uri="{FF2B5EF4-FFF2-40B4-BE49-F238E27FC236}">
                <a16:creationId xmlns:a16="http://schemas.microsoft.com/office/drawing/2014/main" id="{926A873A-4A6A-F349-BF0A-C42937100B35}"/>
              </a:ext>
            </a:extLst>
          </p:cNvPr>
          <p:cNvSpPr/>
          <p:nvPr/>
        </p:nvSpPr>
        <p:spPr>
          <a:xfrm>
            <a:off x="3264607" y="653143"/>
            <a:ext cx="2796209" cy="784830"/>
          </a:xfrm>
          <a:prstGeom prst="frame">
            <a:avLst/>
          </a:prstGeom>
          <a:solidFill>
            <a:srgbClr val="5D3A9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3710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7D5AC-B26F-D947-A6D5-8809CBD2D09B}"/>
              </a:ext>
            </a:extLst>
          </p:cNvPr>
          <p:cNvSpPr>
            <a:spLocks noGrp="1"/>
          </p:cNvSpPr>
          <p:nvPr>
            <p:ph idx="1"/>
          </p:nvPr>
        </p:nvSpPr>
        <p:spPr>
          <a:xfrm>
            <a:off x="457200" y="1360832"/>
            <a:ext cx="8229600" cy="4136335"/>
          </a:xfrm>
        </p:spPr>
        <p:txBody>
          <a:bodyPr>
            <a:noAutofit/>
          </a:bodyPr>
          <a:lstStyle/>
          <a:p>
            <a:pPr marL="0" indent="0" algn="ctr">
              <a:buNone/>
            </a:pPr>
            <a:r>
              <a:rPr lang="en-US" sz="4000" dirty="0"/>
              <a:t>Before Steve came in, he filled out a questionnaire about things he liked and disliked, and things that were true or untrue about him</a:t>
            </a:r>
          </a:p>
          <a:p>
            <a:pPr marL="0" indent="0" algn="ctr">
              <a:buNone/>
            </a:pPr>
            <a:endParaRPr lang="en-US" sz="4000" dirty="0"/>
          </a:p>
          <a:p>
            <a:pPr marL="0" indent="0" algn="ctr">
              <a:buNone/>
            </a:pPr>
            <a:r>
              <a:rPr lang="en-US" sz="4000" dirty="0"/>
              <a:t>Let’s look at some of his responses</a:t>
            </a:r>
          </a:p>
        </p:txBody>
      </p:sp>
    </p:spTree>
    <p:extLst>
      <p:ext uri="{BB962C8B-B14F-4D97-AF65-F5344CB8AC3E}">
        <p14:creationId xmlns:p14="http://schemas.microsoft.com/office/powerpoint/2010/main" val="4208372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C97EF5-8E91-644C-BCF5-86E0B393D1D4}"/>
              </a:ext>
            </a:extLst>
          </p:cNvPr>
          <p:cNvSpPr txBox="1"/>
          <p:nvPr/>
        </p:nvSpPr>
        <p:spPr>
          <a:xfrm>
            <a:off x="1352146" y="2804663"/>
            <a:ext cx="6710229" cy="646331"/>
          </a:xfrm>
          <a:prstGeom prst="rect">
            <a:avLst/>
          </a:prstGeom>
          <a:noFill/>
        </p:spPr>
        <p:txBody>
          <a:bodyPr wrap="square" rtlCol="0">
            <a:spAutoFit/>
          </a:bodyPr>
          <a:lstStyle/>
          <a:p>
            <a:pPr algn="ctr"/>
            <a:r>
              <a:rPr lang="en-US" sz="3600" dirty="0">
                <a:solidFill>
                  <a:srgbClr val="FFFFFF"/>
                </a:solidFill>
              </a:rPr>
              <a:t>You: don’t like mountains</a:t>
            </a:r>
          </a:p>
        </p:txBody>
      </p:sp>
      <p:sp>
        <p:nvSpPr>
          <p:cNvPr id="6" name="Frame 5">
            <a:extLst>
              <a:ext uri="{FF2B5EF4-FFF2-40B4-BE49-F238E27FC236}">
                <a16:creationId xmlns:a16="http://schemas.microsoft.com/office/drawing/2014/main" id="{FB298D9B-3BC5-D644-B3AB-CFD0498AA943}"/>
              </a:ext>
            </a:extLst>
          </p:cNvPr>
          <p:cNvSpPr/>
          <p:nvPr/>
        </p:nvSpPr>
        <p:spPr>
          <a:xfrm>
            <a:off x="3264607" y="653143"/>
            <a:ext cx="2796209" cy="784830"/>
          </a:xfrm>
          <a:prstGeom prst="frame">
            <a:avLst/>
          </a:prstGeom>
          <a:solidFill>
            <a:srgbClr val="5D3A9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63A62BE-6481-004D-81A8-5D11B269BD12}"/>
              </a:ext>
            </a:extLst>
          </p:cNvPr>
          <p:cNvSpPr txBox="1"/>
          <p:nvPr/>
        </p:nvSpPr>
        <p:spPr>
          <a:xfrm>
            <a:off x="689427" y="653143"/>
            <a:ext cx="7946571" cy="784830"/>
          </a:xfrm>
          <a:prstGeom prst="rect">
            <a:avLst/>
          </a:prstGeom>
          <a:noFill/>
        </p:spPr>
        <p:txBody>
          <a:bodyPr wrap="square" rtlCol="0">
            <a:spAutoFit/>
          </a:bodyPr>
          <a:lstStyle/>
          <a:p>
            <a:pPr algn="ctr"/>
            <a:r>
              <a:rPr lang="en-US" sz="4500" dirty="0">
                <a:solidFill>
                  <a:srgbClr val="5D3A9B"/>
                </a:solidFill>
              </a:rPr>
              <a:t>SANTIAGO</a:t>
            </a:r>
          </a:p>
        </p:txBody>
      </p:sp>
    </p:spTree>
    <p:extLst>
      <p:ext uri="{BB962C8B-B14F-4D97-AF65-F5344CB8AC3E}">
        <p14:creationId xmlns:p14="http://schemas.microsoft.com/office/powerpoint/2010/main" val="3563131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353980" y="5538771"/>
            <a:ext cx="9766851" cy="523220"/>
          </a:xfrm>
          <a:prstGeom prst="rect">
            <a:avLst/>
          </a:prstGeom>
          <a:noFill/>
        </p:spPr>
        <p:txBody>
          <a:bodyPr wrap="square" rtlCol="0">
            <a:spAutoFit/>
          </a:bodyPr>
          <a:lstStyle/>
          <a:p>
            <a:r>
              <a:rPr lang="en-US" sz="2800" dirty="0">
                <a:solidFill>
                  <a:srgbClr val="FFFFFF"/>
                </a:solidFill>
              </a:rPr>
              <a:t>														Learn about Santiago</a:t>
            </a:r>
          </a:p>
        </p:txBody>
      </p:sp>
      <p:sp>
        <p:nvSpPr>
          <p:cNvPr id="7" name="TextBox 6"/>
          <p:cNvSpPr txBox="1"/>
          <p:nvPr/>
        </p:nvSpPr>
        <p:spPr>
          <a:xfrm>
            <a:off x="5346621" y="5194840"/>
            <a:ext cx="2576286" cy="400110"/>
          </a:xfrm>
          <a:prstGeom prst="rect">
            <a:avLst/>
          </a:prstGeom>
          <a:noFill/>
        </p:spPr>
        <p:txBody>
          <a:bodyPr wrap="square" rtlCol="0">
            <a:spAutoFit/>
          </a:bodyPr>
          <a:lstStyle/>
          <a:p>
            <a:pPr algn="ctr"/>
            <a:r>
              <a:rPr lang="en-US" sz="2000" i="1" dirty="0">
                <a:solidFill>
                  <a:srgbClr val="FFFFFF"/>
                </a:solidFill>
              </a:rPr>
              <a:t>Press R</a:t>
            </a:r>
          </a:p>
        </p:txBody>
      </p:sp>
      <p:sp>
        <p:nvSpPr>
          <p:cNvPr id="10" name="TextBox 9">
            <a:extLst>
              <a:ext uri="{FF2B5EF4-FFF2-40B4-BE49-F238E27FC236}">
                <a16:creationId xmlns:a16="http://schemas.microsoft.com/office/drawing/2014/main" id="{E8D3FCCC-ACB7-904F-B207-3AB8E8CAC1C0}"/>
              </a:ext>
            </a:extLst>
          </p:cNvPr>
          <p:cNvSpPr txBox="1"/>
          <p:nvPr/>
        </p:nvSpPr>
        <p:spPr>
          <a:xfrm>
            <a:off x="1352146" y="2804663"/>
            <a:ext cx="6710229" cy="646331"/>
          </a:xfrm>
          <a:prstGeom prst="rect">
            <a:avLst/>
          </a:prstGeom>
          <a:noFill/>
        </p:spPr>
        <p:txBody>
          <a:bodyPr wrap="square" rtlCol="0">
            <a:spAutoFit/>
          </a:bodyPr>
          <a:lstStyle/>
          <a:p>
            <a:pPr algn="ctr"/>
            <a:r>
              <a:rPr lang="en-US" sz="3600" dirty="0">
                <a:solidFill>
                  <a:srgbClr val="FFFFFF"/>
                </a:solidFill>
              </a:rPr>
              <a:t>You: don’t like mountains</a:t>
            </a:r>
          </a:p>
        </p:txBody>
      </p:sp>
      <p:sp>
        <p:nvSpPr>
          <p:cNvPr id="8" name="Oval 7">
            <a:extLst>
              <a:ext uri="{FF2B5EF4-FFF2-40B4-BE49-F238E27FC236}">
                <a16:creationId xmlns:a16="http://schemas.microsoft.com/office/drawing/2014/main" id="{41A1FAB3-0E94-E94C-B148-D4D865F60436}"/>
              </a:ext>
            </a:extLst>
          </p:cNvPr>
          <p:cNvSpPr/>
          <p:nvPr/>
        </p:nvSpPr>
        <p:spPr>
          <a:xfrm>
            <a:off x="4956313" y="4943061"/>
            <a:ext cx="3456558" cy="1709529"/>
          </a:xfrm>
          <a:prstGeom prst="ellipse">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7CE0F07-1CFA-F34A-806D-2E0E6F60CB09}"/>
              </a:ext>
            </a:extLst>
          </p:cNvPr>
          <p:cNvSpPr txBox="1"/>
          <p:nvPr/>
        </p:nvSpPr>
        <p:spPr>
          <a:xfrm>
            <a:off x="689427" y="653143"/>
            <a:ext cx="7946571" cy="784830"/>
          </a:xfrm>
          <a:prstGeom prst="rect">
            <a:avLst/>
          </a:prstGeom>
          <a:noFill/>
        </p:spPr>
        <p:txBody>
          <a:bodyPr wrap="square" rtlCol="0">
            <a:spAutoFit/>
          </a:bodyPr>
          <a:lstStyle/>
          <a:p>
            <a:pPr algn="ctr"/>
            <a:r>
              <a:rPr lang="en-US" sz="4500" dirty="0">
                <a:solidFill>
                  <a:srgbClr val="5D3A9B"/>
                </a:solidFill>
              </a:rPr>
              <a:t>SANTIAGO</a:t>
            </a:r>
          </a:p>
        </p:txBody>
      </p:sp>
      <p:sp>
        <p:nvSpPr>
          <p:cNvPr id="12" name="Frame 11">
            <a:extLst>
              <a:ext uri="{FF2B5EF4-FFF2-40B4-BE49-F238E27FC236}">
                <a16:creationId xmlns:a16="http://schemas.microsoft.com/office/drawing/2014/main" id="{0DF2F634-2B58-EA44-AC9A-9E0EE92E7ADC}"/>
              </a:ext>
            </a:extLst>
          </p:cNvPr>
          <p:cNvSpPr/>
          <p:nvPr/>
        </p:nvSpPr>
        <p:spPr>
          <a:xfrm>
            <a:off x="3264607" y="653143"/>
            <a:ext cx="2796209" cy="784830"/>
          </a:xfrm>
          <a:prstGeom prst="frame">
            <a:avLst/>
          </a:prstGeom>
          <a:solidFill>
            <a:srgbClr val="5D3A9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0854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E25D14-58DD-4341-87DC-8E84C7F3E150}"/>
              </a:ext>
            </a:extLst>
          </p:cNvPr>
          <p:cNvSpPr txBox="1"/>
          <p:nvPr/>
        </p:nvSpPr>
        <p:spPr>
          <a:xfrm>
            <a:off x="4439480" y="2769703"/>
            <a:ext cx="636104" cy="1015663"/>
          </a:xfrm>
          <a:prstGeom prst="rect">
            <a:avLst/>
          </a:prstGeom>
          <a:noFill/>
        </p:spPr>
        <p:txBody>
          <a:bodyPr wrap="square" rtlCol="0">
            <a:spAutoFit/>
          </a:bodyPr>
          <a:lstStyle/>
          <a:p>
            <a:pPr algn="ctr"/>
            <a:r>
              <a:rPr lang="en-US" sz="6000" dirty="0">
                <a:solidFill>
                  <a:schemeClr val="bg1"/>
                </a:solidFill>
              </a:rPr>
              <a:t>…</a:t>
            </a:r>
          </a:p>
        </p:txBody>
      </p:sp>
    </p:spTree>
    <p:extLst>
      <p:ext uri="{BB962C8B-B14F-4D97-AF65-F5344CB8AC3E}">
        <p14:creationId xmlns:p14="http://schemas.microsoft.com/office/powerpoint/2010/main" val="2643911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8714" y="1997839"/>
            <a:ext cx="7946571" cy="2169825"/>
          </a:xfrm>
          <a:prstGeom prst="rect">
            <a:avLst/>
          </a:prstGeom>
          <a:noFill/>
        </p:spPr>
        <p:txBody>
          <a:bodyPr wrap="square" rtlCol="0">
            <a:spAutoFit/>
          </a:bodyPr>
          <a:lstStyle/>
          <a:p>
            <a:pPr algn="ctr"/>
            <a:r>
              <a:rPr lang="en-US" sz="4500" dirty="0">
                <a:solidFill>
                  <a:srgbClr val="000000"/>
                </a:solidFill>
              </a:rPr>
              <a:t>IF SANTIAGO ALSO DOES NOT LIKE MOUNTAINS (IT’S A MATCH), HE SEES THIS</a:t>
            </a:r>
          </a:p>
        </p:txBody>
      </p:sp>
    </p:spTree>
    <p:extLst>
      <p:ext uri="{BB962C8B-B14F-4D97-AF65-F5344CB8AC3E}">
        <p14:creationId xmlns:p14="http://schemas.microsoft.com/office/powerpoint/2010/main" val="29216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light&#10;&#10;Description automatically generated">
            <a:extLst>
              <a:ext uri="{FF2B5EF4-FFF2-40B4-BE49-F238E27FC236}">
                <a16:creationId xmlns:a16="http://schemas.microsoft.com/office/drawing/2014/main" id="{76E2084E-4150-8945-8FAE-D4D51A4D719A}"/>
              </a:ext>
            </a:extLst>
          </p:cNvPr>
          <p:cNvPicPr>
            <a:picLocks noChangeAspect="1"/>
          </p:cNvPicPr>
          <p:nvPr/>
        </p:nvPicPr>
        <p:blipFill>
          <a:blip r:embed="rId2"/>
          <a:stretch>
            <a:fillRect/>
          </a:stretch>
        </p:blipFill>
        <p:spPr>
          <a:xfrm>
            <a:off x="2585551" y="2120346"/>
            <a:ext cx="3972898" cy="3461783"/>
          </a:xfrm>
          <a:prstGeom prst="rect">
            <a:avLst/>
          </a:prstGeom>
        </p:spPr>
      </p:pic>
      <p:sp>
        <p:nvSpPr>
          <p:cNvPr id="6" name="Frame 5">
            <a:extLst>
              <a:ext uri="{FF2B5EF4-FFF2-40B4-BE49-F238E27FC236}">
                <a16:creationId xmlns:a16="http://schemas.microsoft.com/office/drawing/2014/main" id="{5E6FB5EE-5231-0E40-9EE3-F07A247BD261}"/>
              </a:ext>
            </a:extLst>
          </p:cNvPr>
          <p:cNvSpPr/>
          <p:nvPr/>
        </p:nvSpPr>
        <p:spPr>
          <a:xfrm>
            <a:off x="3264607" y="653143"/>
            <a:ext cx="2796209" cy="784830"/>
          </a:xfrm>
          <a:prstGeom prst="frame">
            <a:avLst/>
          </a:prstGeom>
          <a:solidFill>
            <a:srgbClr val="5D3A9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0045F838-300C-DF43-8053-AF4841A0A136}"/>
              </a:ext>
            </a:extLst>
          </p:cNvPr>
          <p:cNvSpPr txBox="1"/>
          <p:nvPr/>
        </p:nvSpPr>
        <p:spPr>
          <a:xfrm>
            <a:off x="689427" y="653143"/>
            <a:ext cx="7946571" cy="784830"/>
          </a:xfrm>
          <a:prstGeom prst="rect">
            <a:avLst/>
          </a:prstGeom>
          <a:noFill/>
        </p:spPr>
        <p:txBody>
          <a:bodyPr wrap="square" rtlCol="0">
            <a:spAutoFit/>
          </a:bodyPr>
          <a:lstStyle/>
          <a:p>
            <a:pPr algn="ctr"/>
            <a:r>
              <a:rPr lang="en-US" sz="4500" dirty="0">
                <a:solidFill>
                  <a:srgbClr val="5D3A9B"/>
                </a:solidFill>
              </a:rPr>
              <a:t>SANTIAGO</a:t>
            </a:r>
          </a:p>
        </p:txBody>
      </p:sp>
    </p:spTree>
    <p:extLst>
      <p:ext uri="{BB962C8B-B14F-4D97-AF65-F5344CB8AC3E}">
        <p14:creationId xmlns:p14="http://schemas.microsoft.com/office/powerpoint/2010/main" val="244022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8714" y="1997839"/>
            <a:ext cx="7946571" cy="2169825"/>
          </a:xfrm>
          <a:prstGeom prst="rect">
            <a:avLst/>
          </a:prstGeom>
          <a:noFill/>
        </p:spPr>
        <p:txBody>
          <a:bodyPr wrap="square" rtlCol="0">
            <a:spAutoFit/>
          </a:bodyPr>
          <a:lstStyle/>
          <a:p>
            <a:pPr algn="ctr"/>
            <a:r>
              <a:rPr lang="en-US" sz="4500" dirty="0">
                <a:solidFill>
                  <a:srgbClr val="000000"/>
                </a:solidFill>
              </a:rPr>
              <a:t>IF SANTIAGO LIKE MOUNTAINS (IT’S NOT A MATCH), HE SEES THIS</a:t>
            </a:r>
          </a:p>
        </p:txBody>
      </p:sp>
    </p:spTree>
    <p:extLst>
      <p:ext uri="{BB962C8B-B14F-4D97-AF65-F5344CB8AC3E}">
        <p14:creationId xmlns:p14="http://schemas.microsoft.com/office/powerpoint/2010/main" val="3200619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light&#10;&#10;Description automatically generated">
            <a:extLst>
              <a:ext uri="{FF2B5EF4-FFF2-40B4-BE49-F238E27FC236}">
                <a16:creationId xmlns:a16="http://schemas.microsoft.com/office/drawing/2014/main" id="{14DED9AB-1787-8543-AAF2-81B6F6903413}"/>
              </a:ext>
            </a:extLst>
          </p:cNvPr>
          <p:cNvPicPr>
            <a:picLocks noChangeAspect="1"/>
          </p:cNvPicPr>
          <p:nvPr/>
        </p:nvPicPr>
        <p:blipFill>
          <a:blip r:embed="rId2"/>
          <a:stretch>
            <a:fillRect/>
          </a:stretch>
        </p:blipFill>
        <p:spPr>
          <a:xfrm>
            <a:off x="2583180" y="2411897"/>
            <a:ext cx="3977640" cy="3469127"/>
          </a:xfrm>
          <a:prstGeom prst="rect">
            <a:avLst/>
          </a:prstGeom>
        </p:spPr>
      </p:pic>
      <p:sp>
        <p:nvSpPr>
          <p:cNvPr id="6" name="TextBox 5">
            <a:extLst>
              <a:ext uri="{FF2B5EF4-FFF2-40B4-BE49-F238E27FC236}">
                <a16:creationId xmlns:a16="http://schemas.microsoft.com/office/drawing/2014/main" id="{ED736CD5-91A6-2C4B-BF9F-D5656EECF12B}"/>
              </a:ext>
            </a:extLst>
          </p:cNvPr>
          <p:cNvSpPr txBox="1"/>
          <p:nvPr/>
        </p:nvSpPr>
        <p:spPr>
          <a:xfrm>
            <a:off x="689427" y="653143"/>
            <a:ext cx="7946571" cy="784830"/>
          </a:xfrm>
          <a:prstGeom prst="rect">
            <a:avLst/>
          </a:prstGeom>
          <a:noFill/>
        </p:spPr>
        <p:txBody>
          <a:bodyPr wrap="square" rtlCol="0">
            <a:spAutoFit/>
          </a:bodyPr>
          <a:lstStyle/>
          <a:p>
            <a:pPr algn="ctr"/>
            <a:r>
              <a:rPr lang="en-US" sz="4500" dirty="0">
                <a:solidFill>
                  <a:srgbClr val="5D3A9B"/>
                </a:solidFill>
              </a:rPr>
              <a:t>SANTIAGO</a:t>
            </a:r>
          </a:p>
        </p:txBody>
      </p:sp>
      <p:sp>
        <p:nvSpPr>
          <p:cNvPr id="8" name="Frame 7">
            <a:extLst>
              <a:ext uri="{FF2B5EF4-FFF2-40B4-BE49-F238E27FC236}">
                <a16:creationId xmlns:a16="http://schemas.microsoft.com/office/drawing/2014/main" id="{63F41ABC-187C-F149-BDA8-05E367739CEF}"/>
              </a:ext>
            </a:extLst>
          </p:cNvPr>
          <p:cNvSpPr/>
          <p:nvPr/>
        </p:nvSpPr>
        <p:spPr>
          <a:xfrm>
            <a:off x="3264607" y="653143"/>
            <a:ext cx="2796209" cy="784830"/>
          </a:xfrm>
          <a:prstGeom prst="frame">
            <a:avLst/>
          </a:prstGeom>
          <a:solidFill>
            <a:srgbClr val="5D3A9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94131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8714" y="1997839"/>
            <a:ext cx="7946571" cy="2862322"/>
          </a:xfrm>
          <a:prstGeom prst="rect">
            <a:avLst/>
          </a:prstGeom>
          <a:noFill/>
        </p:spPr>
        <p:txBody>
          <a:bodyPr wrap="square" rtlCol="0">
            <a:spAutoFit/>
          </a:bodyPr>
          <a:lstStyle/>
          <a:p>
            <a:pPr algn="ctr"/>
            <a:r>
              <a:rPr lang="en-US" sz="4500" dirty="0">
                <a:solidFill>
                  <a:srgbClr val="000000"/>
                </a:solidFill>
              </a:rPr>
              <a:t>THE TASK WILL CONTINUE SO THAT STEVE LEARNS WHAT HE HAS IN COMMON WITH VIVIAN AND SANTIAGO</a:t>
            </a:r>
          </a:p>
        </p:txBody>
      </p:sp>
    </p:spTree>
    <p:extLst>
      <p:ext uri="{BB962C8B-B14F-4D97-AF65-F5344CB8AC3E}">
        <p14:creationId xmlns:p14="http://schemas.microsoft.com/office/powerpoint/2010/main" val="3215807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94656B-F2EC-5647-84DF-B6A57B6EF43C}"/>
              </a:ext>
            </a:extLst>
          </p:cNvPr>
          <p:cNvSpPr txBox="1"/>
          <p:nvPr/>
        </p:nvSpPr>
        <p:spPr>
          <a:xfrm>
            <a:off x="4439480" y="2769703"/>
            <a:ext cx="636104" cy="1015663"/>
          </a:xfrm>
          <a:prstGeom prst="rect">
            <a:avLst/>
          </a:prstGeom>
          <a:noFill/>
        </p:spPr>
        <p:txBody>
          <a:bodyPr wrap="square" rtlCol="0">
            <a:spAutoFit/>
          </a:bodyPr>
          <a:lstStyle/>
          <a:p>
            <a:pPr algn="ctr"/>
            <a:r>
              <a:rPr lang="en-US" sz="6000" dirty="0">
                <a:solidFill>
                  <a:schemeClr val="bg1"/>
                </a:solidFill>
              </a:rPr>
              <a:t>…</a:t>
            </a:r>
          </a:p>
        </p:txBody>
      </p:sp>
    </p:spTree>
    <p:extLst>
      <p:ext uri="{BB962C8B-B14F-4D97-AF65-F5344CB8AC3E}">
        <p14:creationId xmlns:p14="http://schemas.microsoft.com/office/powerpoint/2010/main" val="1322281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DB0781A4-B22E-6D4B-908F-76A869BF9CA6}"/>
              </a:ext>
            </a:extLst>
          </p:cNvPr>
          <p:cNvSpPr/>
          <p:nvPr/>
        </p:nvSpPr>
        <p:spPr>
          <a:xfrm>
            <a:off x="3264607" y="653143"/>
            <a:ext cx="2796209" cy="784830"/>
          </a:xfrm>
          <a:prstGeom prst="frame">
            <a:avLst/>
          </a:prstGeom>
          <a:solidFill>
            <a:srgbClr val="5D3A9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6776BF68-7458-2D40-B901-799AAEA2FE8C}"/>
              </a:ext>
            </a:extLst>
          </p:cNvPr>
          <p:cNvSpPr txBox="1"/>
          <p:nvPr/>
        </p:nvSpPr>
        <p:spPr>
          <a:xfrm>
            <a:off x="689427" y="653143"/>
            <a:ext cx="7946571" cy="784830"/>
          </a:xfrm>
          <a:prstGeom prst="rect">
            <a:avLst/>
          </a:prstGeom>
          <a:noFill/>
        </p:spPr>
        <p:txBody>
          <a:bodyPr wrap="square" rtlCol="0">
            <a:spAutoFit/>
          </a:bodyPr>
          <a:lstStyle/>
          <a:p>
            <a:pPr algn="ctr"/>
            <a:r>
              <a:rPr lang="en-US" sz="4500" dirty="0">
                <a:solidFill>
                  <a:srgbClr val="5D3A9B"/>
                </a:solidFill>
              </a:rPr>
              <a:t>SANTIAGO</a:t>
            </a:r>
          </a:p>
        </p:txBody>
      </p:sp>
    </p:spTree>
    <p:extLst>
      <p:ext uri="{BB962C8B-B14F-4D97-AF65-F5344CB8AC3E}">
        <p14:creationId xmlns:p14="http://schemas.microsoft.com/office/powerpoint/2010/main" val="382759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ECA16-7BD2-5B45-9A5E-E5EBA7FC9FB0}"/>
              </a:ext>
            </a:extLst>
          </p:cNvPr>
          <p:cNvSpPr>
            <a:spLocks noGrp="1"/>
          </p:cNvSpPr>
          <p:nvPr>
            <p:ph type="title"/>
          </p:nvPr>
        </p:nvSpPr>
        <p:spPr/>
        <p:txBody>
          <a:bodyPr/>
          <a:lstStyle/>
          <a:p>
            <a:r>
              <a:rPr lang="en-US" dirty="0"/>
              <a:t>Steve said:</a:t>
            </a:r>
          </a:p>
        </p:txBody>
      </p:sp>
      <p:sp>
        <p:nvSpPr>
          <p:cNvPr id="3" name="Content Placeholder 2">
            <a:extLst>
              <a:ext uri="{FF2B5EF4-FFF2-40B4-BE49-F238E27FC236}">
                <a16:creationId xmlns:a16="http://schemas.microsoft.com/office/drawing/2014/main" id="{CBE835D7-12C0-7541-8AA2-8C080DEA3E25}"/>
              </a:ext>
            </a:extLst>
          </p:cNvPr>
          <p:cNvSpPr>
            <a:spLocks noGrp="1"/>
          </p:cNvSpPr>
          <p:nvPr>
            <p:ph idx="1"/>
          </p:nvPr>
        </p:nvSpPr>
        <p:spPr/>
        <p:txBody>
          <a:bodyPr/>
          <a:lstStyle/>
          <a:p>
            <a:pPr marL="0" indent="0">
              <a:buNone/>
            </a:pPr>
            <a:r>
              <a:rPr lang="en-US" dirty="0"/>
              <a:t>I AM AN ANIMAL LOVER</a:t>
            </a:r>
          </a:p>
          <a:p>
            <a:pPr marL="0" indent="0">
              <a:buNone/>
            </a:pPr>
            <a:r>
              <a:rPr lang="en-US" dirty="0"/>
              <a:t>I DON’T LIKE THE MOUNTAINS</a:t>
            </a:r>
          </a:p>
          <a:p>
            <a:pPr marL="0" indent="0">
              <a:buNone/>
            </a:pPr>
            <a:r>
              <a:rPr lang="en-US" dirty="0"/>
              <a:t>I LIKE POLITICS</a:t>
            </a:r>
          </a:p>
          <a:p>
            <a:pPr marL="0" indent="0">
              <a:buNone/>
            </a:pPr>
            <a:r>
              <a:rPr lang="en-US" dirty="0"/>
              <a:t>I DON’T LIKE STAND UP COMEDY</a:t>
            </a:r>
          </a:p>
          <a:p>
            <a:pPr marL="0" indent="0">
              <a:buNone/>
            </a:pPr>
            <a:r>
              <a:rPr lang="en-US" dirty="0"/>
              <a:t>I AM SHY</a:t>
            </a:r>
          </a:p>
          <a:p>
            <a:pPr marL="0" indent="0">
              <a:buNone/>
            </a:pPr>
            <a:r>
              <a:rPr lang="en-US" dirty="0"/>
              <a:t>I AM A GOOD STUDENT</a:t>
            </a:r>
          </a:p>
          <a:p>
            <a:pPr marL="0" indent="0">
              <a:buNone/>
            </a:pPr>
            <a:r>
              <a:rPr lang="en-US" dirty="0"/>
              <a:t>I DON’T KNOW SIGN LANGUAGE</a:t>
            </a:r>
          </a:p>
        </p:txBody>
      </p:sp>
    </p:spTree>
    <p:extLst>
      <p:ext uri="{BB962C8B-B14F-4D97-AF65-F5344CB8AC3E}">
        <p14:creationId xmlns:p14="http://schemas.microsoft.com/office/powerpoint/2010/main" val="3831184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1C300A-0FF9-294D-85AF-E0CE1EF30E1E}"/>
              </a:ext>
            </a:extLst>
          </p:cNvPr>
          <p:cNvSpPr txBox="1"/>
          <p:nvPr/>
        </p:nvSpPr>
        <p:spPr>
          <a:xfrm>
            <a:off x="1352146" y="2804663"/>
            <a:ext cx="6710229" cy="646331"/>
          </a:xfrm>
          <a:prstGeom prst="rect">
            <a:avLst/>
          </a:prstGeom>
          <a:noFill/>
        </p:spPr>
        <p:txBody>
          <a:bodyPr wrap="square" rtlCol="0">
            <a:spAutoFit/>
          </a:bodyPr>
          <a:lstStyle/>
          <a:p>
            <a:pPr algn="ctr"/>
            <a:r>
              <a:rPr lang="en-US" sz="3600" dirty="0">
                <a:solidFill>
                  <a:srgbClr val="FFFFFF"/>
                </a:solidFill>
              </a:rPr>
              <a:t>You: like politics</a:t>
            </a:r>
          </a:p>
        </p:txBody>
      </p:sp>
      <p:sp>
        <p:nvSpPr>
          <p:cNvPr id="7" name="Frame 6">
            <a:extLst>
              <a:ext uri="{FF2B5EF4-FFF2-40B4-BE49-F238E27FC236}">
                <a16:creationId xmlns:a16="http://schemas.microsoft.com/office/drawing/2014/main" id="{E554C049-CC3A-C644-8801-80ABC4B5FF05}"/>
              </a:ext>
            </a:extLst>
          </p:cNvPr>
          <p:cNvSpPr/>
          <p:nvPr/>
        </p:nvSpPr>
        <p:spPr>
          <a:xfrm>
            <a:off x="3264607" y="653143"/>
            <a:ext cx="2796209" cy="784830"/>
          </a:xfrm>
          <a:prstGeom prst="frame">
            <a:avLst/>
          </a:prstGeom>
          <a:solidFill>
            <a:srgbClr val="5D3A9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DFF23105-4A58-F84E-BC82-082E5533BEA9}"/>
              </a:ext>
            </a:extLst>
          </p:cNvPr>
          <p:cNvSpPr txBox="1"/>
          <p:nvPr/>
        </p:nvSpPr>
        <p:spPr>
          <a:xfrm>
            <a:off x="689427" y="653143"/>
            <a:ext cx="7946571" cy="784830"/>
          </a:xfrm>
          <a:prstGeom prst="rect">
            <a:avLst/>
          </a:prstGeom>
          <a:noFill/>
        </p:spPr>
        <p:txBody>
          <a:bodyPr wrap="square" rtlCol="0">
            <a:spAutoFit/>
          </a:bodyPr>
          <a:lstStyle/>
          <a:p>
            <a:pPr algn="ctr"/>
            <a:r>
              <a:rPr lang="en-US" sz="4500" dirty="0">
                <a:solidFill>
                  <a:srgbClr val="5D3A9B"/>
                </a:solidFill>
              </a:rPr>
              <a:t>SANTIAGO</a:t>
            </a:r>
          </a:p>
        </p:txBody>
      </p:sp>
    </p:spTree>
    <p:extLst>
      <p:ext uri="{BB962C8B-B14F-4D97-AF65-F5344CB8AC3E}">
        <p14:creationId xmlns:p14="http://schemas.microsoft.com/office/powerpoint/2010/main" val="3747503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D3FCCC-ACB7-904F-B207-3AB8E8CAC1C0}"/>
              </a:ext>
            </a:extLst>
          </p:cNvPr>
          <p:cNvSpPr txBox="1"/>
          <p:nvPr/>
        </p:nvSpPr>
        <p:spPr>
          <a:xfrm>
            <a:off x="1352146" y="2804663"/>
            <a:ext cx="6710229" cy="646331"/>
          </a:xfrm>
          <a:prstGeom prst="rect">
            <a:avLst/>
          </a:prstGeom>
          <a:noFill/>
        </p:spPr>
        <p:txBody>
          <a:bodyPr wrap="square" rtlCol="0">
            <a:spAutoFit/>
          </a:bodyPr>
          <a:lstStyle/>
          <a:p>
            <a:pPr algn="ctr"/>
            <a:r>
              <a:rPr lang="en-US" sz="3600" dirty="0">
                <a:solidFill>
                  <a:srgbClr val="FFFFFF"/>
                </a:solidFill>
              </a:rPr>
              <a:t>You: like politics</a:t>
            </a:r>
          </a:p>
        </p:txBody>
      </p:sp>
      <p:sp>
        <p:nvSpPr>
          <p:cNvPr id="7" name="TextBox 6">
            <a:extLst>
              <a:ext uri="{FF2B5EF4-FFF2-40B4-BE49-F238E27FC236}">
                <a16:creationId xmlns:a16="http://schemas.microsoft.com/office/drawing/2014/main" id="{9995FF65-C4F4-B74B-B595-A7B57D5802CA}"/>
              </a:ext>
            </a:extLst>
          </p:cNvPr>
          <p:cNvSpPr txBox="1"/>
          <p:nvPr/>
        </p:nvSpPr>
        <p:spPr>
          <a:xfrm>
            <a:off x="769571" y="5396094"/>
            <a:ext cx="3893140" cy="1754326"/>
          </a:xfrm>
          <a:prstGeom prst="rect">
            <a:avLst/>
          </a:prstGeom>
          <a:noFill/>
        </p:spPr>
        <p:txBody>
          <a:bodyPr wrap="square" rtlCol="0">
            <a:spAutoFit/>
          </a:bodyPr>
          <a:lstStyle/>
          <a:p>
            <a:r>
              <a:rPr lang="en-US" sz="2800" dirty="0">
                <a:solidFill>
                  <a:srgbClr val="FFFFFF"/>
                </a:solidFill>
              </a:rPr>
              <a:t>Learn about Santiago</a:t>
            </a:r>
            <a:r>
              <a:rPr lang="en-US" sz="3600" dirty="0">
                <a:solidFill>
                  <a:srgbClr val="FFFFFF"/>
                </a:solidFill>
              </a:rPr>
              <a:t>														</a:t>
            </a:r>
          </a:p>
        </p:txBody>
      </p:sp>
      <p:sp>
        <p:nvSpPr>
          <p:cNvPr id="8" name="TextBox 7">
            <a:extLst>
              <a:ext uri="{FF2B5EF4-FFF2-40B4-BE49-F238E27FC236}">
                <a16:creationId xmlns:a16="http://schemas.microsoft.com/office/drawing/2014/main" id="{1B6E446A-EF55-9843-83BF-52F1886BAE52}"/>
              </a:ext>
            </a:extLst>
          </p:cNvPr>
          <p:cNvSpPr txBox="1"/>
          <p:nvPr/>
        </p:nvSpPr>
        <p:spPr>
          <a:xfrm>
            <a:off x="1117362" y="5067496"/>
            <a:ext cx="2576286" cy="400110"/>
          </a:xfrm>
          <a:prstGeom prst="rect">
            <a:avLst/>
          </a:prstGeom>
          <a:noFill/>
        </p:spPr>
        <p:txBody>
          <a:bodyPr wrap="square" rtlCol="0">
            <a:spAutoFit/>
          </a:bodyPr>
          <a:lstStyle/>
          <a:p>
            <a:pPr algn="ctr"/>
            <a:r>
              <a:rPr lang="en-US" sz="2000" i="1" dirty="0">
                <a:solidFill>
                  <a:srgbClr val="FFFFFF"/>
                </a:solidFill>
              </a:rPr>
              <a:t>Press L</a:t>
            </a:r>
          </a:p>
        </p:txBody>
      </p:sp>
      <p:sp>
        <p:nvSpPr>
          <p:cNvPr id="11" name="Oval 10">
            <a:extLst>
              <a:ext uri="{FF2B5EF4-FFF2-40B4-BE49-F238E27FC236}">
                <a16:creationId xmlns:a16="http://schemas.microsoft.com/office/drawing/2014/main" id="{58EA983F-7D1E-5B47-8424-2C91155627AF}"/>
              </a:ext>
            </a:extLst>
          </p:cNvPr>
          <p:cNvSpPr/>
          <p:nvPr/>
        </p:nvSpPr>
        <p:spPr>
          <a:xfrm>
            <a:off x="736442" y="4848594"/>
            <a:ext cx="3338126" cy="1754326"/>
          </a:xfrm>
          <a:prstGeom prst="ellipse">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9F5B24FC-67A6-1745-B858-F668D5AB7E0C}"/>
              </a:ext>
            </a:extLst>
          </p:cNvPr>
          <p:cNvSpPr/>
          <p:nvPr/>
        </p:nvSpPr>
        <p:spPr>
          <a:xfrm>
            <a:off x="3264607" y="653143"/>
            <a:ext cx="2796209" cy="784830"/>
          </a:xfrm>
          <a:prstGeom prst="frame">
            <a:avLst/>
          </a:prstGeom>
          <a:solidFill>
            <a:srgbClr val="5D3A9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4EDE5456-6024-544A-9CF2-780FD78DD737}"/>
              </a:ext>
            </a:extLst>
          </p:cNvPr>
          <p:cNvSpPr txBox="1"/>
          <p:nvPr/>
        </p:nvSpPr>
        <p:spPr>
          <a:xfrm>
            <a:off x="689427" y="653143"/>
            <a:ext cx="7946571" cy="784830"/>
          </a:xfrm>
          <a:prstGeom prst="rect">
            <a:avLst/>
          </a:prstGeom>
          <a:noFill/>
        </p:spPr>
        <p:txBody>
          <a:bodyPr wrap="square" rtlCol="0">
            <a:spAutoFit/>
          </a:bodyPr>
          <a:lstStyle/>
          <a:p>
            <a:pPr algn="ctr"/>
            <a:r>
              <a:rPr lang="en-US" sz="4500" dirty="0">
                <a:solidFill>
                  <a:srgbClr val="5D3A9B"/>
                </a:solidFill>
              </a:rPr>
              <a:t>SANTIAGO</a:t>
            </a:r>
          </a:p>
        </p:txBody>
      </p:sp>
    </p:spTree>
    <p:extLst>
      <p:ext uri="{BB962C8B-B14F-4D97-AF65-F5344CB8AC3E}">
        <p14:creationId xmlns:p14="http://schemas.microsoft.com/office/powerpoint/2010/main" val="376336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270584-ED3B-B44A-B0B5-05A69F972527}"/>
              </a:ext>
            </a:extLst>
          </p:cNvPr>
          <p:cNvSpPr txBox="1"/>
          <p:nvPr/>
        </p:nvSpPr>
        <p:spPr>
          <a:xfrm>
            <a:off x="4439480" y="2769703"/>
            <a:ext cx="636104" cy="1015663"/>
          </a:xfrm>
          <a:prstGeom prst="rect">
            <a:avLst/>
          </a:prstGeom>
          <a:noFill/>
        </p:spPr>
        <p:txBody>
          <a:bodyPr wrap="square" rtlCol="0">
            <a:spAutoFit/>
          </a:bodyPr>
          <a:lstStyle/>
          <a:p>
            <a:pPr algn="ctr"/>
            <a:r>
              <a:rPr lang="en-US" sz="6000" dirty="0">
                <a:solidFill>
                  <a:schemeClr val="bg1"/>
                </a:solidFill>
              </a:rPr>
              <a:t>…</a:t>
            </a:r>
          </a:p>
        </p:txBody>
      </p:sp>
    </p:spTree>
    <p:extLst>
      <p:ext uri="{BB962C8B-B14F-4D97-AF65-F5344CB8AC3E}">
        <p14:creationId xmlns:p14="http://schemas.microsoft.com/office/powerpoint/2010/main" val="3218274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light&#10;&#10;Description automatically generated">
            <a:extLst>
              <a:ext uri="{FF2B5EF4-FFF2-40B4-BE49-F238E27FC236}">
                <a16:creationId xmlns:a16="http://schemas.microsoft.com/office/drawing/2014/main" id="{984CE47E-002E-3E42-BF2F-542B92A1403F}"/>
              </a:ext>
            </a:extLst>
          </p:cNvPr>
          <p:cNvPicPr>
            <a:picLocks noChangeAspect="1"/>
          </p:cNvPicPr>
          <p:nvPr/>
        </p:nvPicPr>
        <p:blipFill>
          <a:blip r:embed="rId2"/>
          <a:stretch>
            <a:fillRect/>
          </a:stretch>
        </p:blipFill>
        <p:spPr>
          <a:xfrm>
            <a:off x="2583180" y="2411897"/>
            <a:ext cx="3977640" cy="3469127"/>
          </a:xfrm>
          <a:prstGeom prst="rect">
            <a:avLst/>
          </a:prstGeom>
        </p:spPr>
      </p:pic>
      <p:sp>
        <p:nvSpPr>
          <p:cNvPr id="6" name="Frame 5">
            <a:extLst>
              <a:ext uri="{FF2B5EF4-FFF2-40B4-BE49-F238E27FC236}">
                <a16:creationId xmlns:a16="http://schemas.microsoft.com/office/drawing/2014/main" id="{54ACA1AD-F8F0-B64A-8CC8-A7B1EF23BE57}"/>
              </a:ext>
            </a:extLst>
          </p:cNvPr>
          <p:cNvSpPr/>
          <p:nvPr/>
        </p:nvSpPr>
        <p:spPr>
          <a:xfrm>
            <a:off x="3264607" y="653143"/>
            <a:ext cx="2796209" cy="784830"/>
          </a:xfrm>
          <a:prstGeom prst="frame">
            <a:avLst/>
          </a:prstGeom>
          <a:solidFill>
            <a:srgbClr val="5D3A9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A494677D-B2B7-F647-BD1B-BC85879F29B9}"/>
              </a:ext>
            </a:extLst>
          </p:cNvPr>
          <p:cNvSpPr txBox="1"/>
          <p:nvPr/>
        </p:nvSpPr>
        <p:spPr>
          <a:xfrm>
            <a:off x="689427" y="653143"/>
            <a:ext cx="7946571" cy="784830"/>
          </a:xfrm>
          <a:prstGeom prst="rect">
            <a:avLst/>
          </a:prstGeom>
          <a:noFill/>
        </p:spPr>
        <p:txBody>
          <a:bodyPr wrap="square" rtlCol="0">
            <a:spAutoFit/>
          </a:bodyPr>
          <a:lstStyle/>
          <a:p>
            <a:pPr algn="ctr"/>
            <a:r>
              <a:rPr lang="en-US" sz="4500" dirty="0">
                <a:solidFill>
                  <a:srgbClr val="5D3A9B"/>
                </a:solidFill>
              </a:rPr>
              <a:t>SANTIAGO</a:t>
            </a:r>
          </a:p>
        </p:txBody>
      </p:sp>
    </p:spTree>
    <p:extLst>
      <p:ext uri="{BB962C8B-B14F-4D97-AF65-F5344CB8AC3E}">
        <p14:creationId xmlns:p14="http://schemas.microsoft.com/office/powerpoint/2010/main" val="2270238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7BD9C9-C29A-3745-A738-5FEB0E0B75EB}"/>
              </a:ext>
            </a:extLst>
          </p:cNvPr>
          <p:cNvSpPr txBox="1"/>
          <p:nvPr/>
        </p:nvSpPr>
        <p:spPr>
          <a:xfrm>
            <a:off x="4439480" y="2769703"/>
            <a:ext cx="636104" cy="1015663"/>
          </a:xfrm>
          <a:prstGeom prst="rect">
            <a:avLst/>
          </a:prstGeom>
          <a:noFill/>
        </p:spPr>
        <p:txBody>
          <a:bodyPr wrap="square" rtlCol="0">
            <a:spAutoFit/>
          </a:bodyPr>
          <a:lstStyle/>
          <a:p>
            <a:pPr algn="ctr"/>
            <a:r>
              <a:rPr lang="en-US" sz="6000" dirty="0">
                <a:solidFill>
                  <a:schemeClr val="bg1"/>
                </a:solidFill>
              </a:rPr>
              <a:t>…</a:t>
            </a:r>
          </a:p>
        </p:txBody>
      </p:sp>
    </p:spTree>
    <p:extLst>
      <p:ext uri="{BB962C8B-B14F-4D97-AF65-F5344CB8AC3E}">
        <p14:creationId xmlns:p14="http://schemas.microsoft.com/office/powerpoint/2010/main" val="3277005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154EE8-10F2-114D-AB62-6A89C49A36C6}"/>
              </a:ext>
            </a:extLst>
          </p:cNvPr>
          <p:cNvSpPr txBox="1"/>
          <p:nvPr/>
        </p:nvSpPr>
        <p:spPr>
          <a:xfrm>
            <a:off x="689427" y="653143"/>
            <a:ext cx="7946571" cy="784830"/>
          </a:xfrm>
          <a:prstGeom prst="rect">
            <a:avLst/>
          </a:prstGeom>
          <a:noFill/>
        </p:spPr>
        <p:txBody>
          <a:bodyPr wrap="square" rtlCol="0">
            <a:spAutoFit/>
          </a:bodyPr>
          <a:lstStyle/>
          <a:p>
            <a:pPr algn="ctr"/>
            <a:r>
              <a:rPr lang="en-US" sz="4500" dirty="0">
                <a:solidFill>
                  <a:srgbClr val="DC3220"/>
                </a:solidFill>
              </a:rPr>
              <a:t>VIVIAN</a:t>
            </a:r>
          </a:p>
        </p:txBody>
      </p:sp>
      <p:sp>
        <p:nvSpPr>
          <p:cNvPr id="7" name="Frame 6">
            <a:extLst>
              <a:ext uri="{FF2B5EF4-FFF2-40B4-BE49-F238E27FC236}">
                <a16:creationId xmlns:a16="http://schemas.microsoft.com/office/drawing/2014/main" id="{005214BD-0799-FE40-88FE-01885032391F}"/>
              </a:ext>
            </a:extLst>
          </p:cNvPr>
          <p:cNvSpPr/>
          <p:nvPr/>
        </p:nvSpPr>
        <p:spPr>
          <a:xfrm>
            <a:off x="3264607" y="653143"/>
            <a:ext cx="2796209" cy="784830"/>
          </a:xfrm>
          <a:prstGeom prst="frame">
            <a:avLst/>
          </a:prstGeom>
          <a:solidFill>
            <a:srgbClr val="DC322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DC3220"/>
              </a:solidFill>
              <a:highlight>
                <a:srgbClr val="DC3220"/>
              </a:highlight>
            </a:endParaRPr>
          </a:p>
        </p:txBody>
      </p:sp>
    </p:spTree>
    <p:extLst>
      <p:ext uri="{BB962C8B-B14F-4D97-AF65-F5344CB8AC3E}">
        <p14:creationId xmlns:p14="http://schemas.microsoft.com/office/powerpoint/2010/main" val="809094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B3DD99-4CC1-AA46-9690-21FEEB22B326}"/>
              </a:ext>
            </a:extLst>
          </p:cNvPr>
          <p:cNvSpPr txBox="1"/>
          <p:nvPr/>
        </p:nvSpPr>
        <p:spPr>
          <a:xfrm>
            <a:off x="1307596" y="2820117"/>
            <a:ext cx="6710229" cy="646331"/>
          </a:xfrm>
          <a:prstGeom prst="rect">
            <a:avLst/>
          </a:prstGeom>
          <a:noFill/>
        </p:spPr>
        <p:txBody>
          <a:bodyPr wrap="square" rtlCol="0">
            <a:spAutoFit/>
          </a:bodyPr>
          <a:lstStyle/>
          <a:p>
            <a:pPr algn="ctr"/>
            <a:r>
              <a:rPr lang="en-US" sz="3600" dirty="0">
                <a:solidFill>
                  <a:srgbClr val="FFFFFF"/>
                </a:solidFill>
              </a:rPr>
              <a:t>You: don’t like stand-up comedy</a:t>
            </a:r>
          </a:p>
        </p:txBody>
      </p:sp>
      <p:sp>
        <p:nvSpPr>
          <p:cNvPr id="5" name="Frame 4">
            <a:extLst>
              <a:ext uri="{FF2B5EF4-FFF2-40B4-BE49-F238E27FC236}">
                <a16:creationId xmlns:a16="http://schemas.microsoft.com/office/drawing/2014/main" id="{E24706DA-744E-CB44-9301-29DFD47E3028}"/>
              </a:ext>
            </a:extLst>
          </p:cNvPr>
          <p:cNvSpPr/>
          <p:nvPr/>
        </p:nvSpPr>
        <p:spPr>
          <a:xfrm>
            <a:off x="3264607" y="653143"/>
            <a:ext cx="2796209" cy="784830"/>
          </a:xfrm>
          <a:prstGeom prst="frame">
            <a:avLst/>
          </a:prstGeom>
          <a:solidFill>
            <a:srgbClr val="DC322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DC3220"/>
              </a:solidFill>
              <a:highlight>
                <a:srgbClr val="DC3220"/>
              </a:highlight>
            </a:endParaRPr>
          </a:p>
        </p:txBody>
      </p:sp>
      <p:sp>
        <p:nvSpPr>
          <p:cNvPr id="7" name="TextBox 6">
            <a:extLst>
              <a:ext uri="{FF2B5EF4-FFF2-40B4-BE49-F238E27FC236}">
                <a16:creationId xmlns:a16="http://schemas.microsoft.com/office/drawing/2014/main" id="{06E75727-D904-364A-A2EC-C8718BDF96FB}"/>
              </a:ext>
            </a:extLst>
          </p:cNvPr>
          <p:cNvSpPr txBox="1"/>
          <p:nvPr/>
        </p:nvSpPr>
        <p:spPr>
          <a:xfrm>
            <a:off x="689427" y="653143"/>
            <a:ext cx="7946571" cy="784830"/>
          </a:xfrm>
          <a:prstGeom prst="rect">
            <a:avLst/>
          </a:prstGeom>
          <a:noFill/>
        </p:spPr>
        <p:txBody>
          <a:bodyPr wrap="square" rtlCol="0">
            <a:spAutoFit/>
          </a:bodyPr>
          <a:lstStyle/>
          <a:p>
            <a:pPr algn="ctr"/>
            <a:r>
              <a:rPr lang="en-US" sz="4500" dirty="0">
                <a:solidFill>
                  <a:srgbClr val="DC3220"/>
                </a:solidFill>
              </a:rPr>
              <a:t>VIVIAN</a:t>
            </a:r>
          </a:p>
        </p:txBody>
      </p:sp>
    </p:spTree>
    <p:extLst>
      <p:ext uri="{BB962C8B-B14F-4D97-AF65-F5344CB8AC3E}">
        <p14:creationId xmlns:p14="http://schemas.microsoft.com/office/powerpoint/2010/main" val="3476464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D3FCCC-ACB7-904F-B207-3AB8E8CAC1C0}"/>
              </a:ext>
            </a:extLst>
          </p:cNvPr>
          <p:cNvSpPr txBox="1"/>
          <p:nvPr/>
        </p:nvSpPr>
        <p:spPr>
          <a:xfrm>
            <a:off x="1307596" y="2820117"/>
            <a:ext cx="6710229" cy="646331"/>
          </a:xfrm>
          <a:prstGeom prst="rect">
            <a:avLst/>
          </a:prstGeom>
          <a:noFill/>
        </p:spPr>
        <p:txBody>
          <a:bodyPr wrap="square" rtlCol="0">
            <a:spAutoFit/>
          </a:bodyPr>
          <a:lstStyle/>
          <a:p>
            <a:pPr algn="ctr"/>
            <a:r>
              <a:rPr lang="en-US" sz="3600" dirty="0">
                <a:solidFill>
                  <a:srgbClr val="FFFFFF"/>
                </a:solidFill>
              </a:rPr>
              <a:t>You: don’t like stand-up comedy</a:t>
            </a:r>
          </a:p>
        </p:txBody>
      </p:sp>
      <p:sp>
        <p:nvSpPr>
          <p:cNvPr id="12" name="TextBox 11">
            <a:extLst>
              <a:ext uri="{FF2B5EF4-FFF2-40B4-BE49-F238E27FC236}">
                <a16:creationId xmlns:a16="http://schemas.microsoft.com/office/drawing/2014/main" id="{D97ED719-6533-ED46-AEC7-3C97ED4E49FC}"/>
              </a:ext>
            </a:extLst>
          </p:cNvPr>
          <p:cNvSpPr txBox="1"/>
          <p:nvPr/>
        </p:nvSpPr>
        <p:spPr>
          <a:xfrm>
            <a:off x="1092354" y="5067617"/>
            <a:ext cx="2576286" cy="400110"/>
          </a:xfrm>
          <a:prstGeom prst="rect">
            <a:avLst/>
          </a:prstGeom>
          <a:noFill/>
        </p:spPr>
        <p:txBody>
          <a:bodyPr wrap="square" rtlCol="0">
            <a:spAutoFit/>
          </a:bodyPr>
          <a:lstStyle/>
          <a:p>
            <a:pPr algn="ctr"/>
            <a:r>
              <a:rPr lang="en-US" sz="2000" i="1" dirty="0">
                <a:solidFill>
                  <a:srgbClr val="FFFFFF"/>
                </a:solidFill>
              </a:rPr>
              <a:t>Press L</a:t>
            </a:r>
          </a:p>
        </p:txBody>
      </p:sp>
      <p:sp>
        <p:nvSpPr>
          <p:cNvPr id="7" name="TextBox 6">
            <a:extLst>
              <a:ext uri="{FF2B5EF4-FFF2-40B4-BE49-F238E27FC236}">
                <a16:creationId xmlns:a16="http://schemas.microsoft.com/office/drawing/2014/main" id="{BEC76F86-D815-7449-9CC4-D16BAE466C88}"/>
              </a:ext>
            </a:extLst>
          </p:cNvPr>
          <p:cNvSpPr txBox="1"/>
          <p:nvPr/>
        </p:nvSpPr>
        <p:spPr>
          <a:xfrm>
            <a:off x="769571" y="5396094"/>
            <a:ext cx="3893140" cy="1754326"/>
          </a:xfrm>
          <a:prstGeom prst="rect">
            <a:avLst/>
          </a:prstGeom>
          <a:noFill/>
        </p:spPr>
        <p:txBody>
          <a:bodyPr wrap="square" rtlCol="0">
            <a:spAutoFit/>
          </a:bodyPr>
          <a:lstStyle/>
          <a:p>
            <a:r>
              <a:rPr lang="en-US" sz="2800" dirty="0">
                <a:solidFill>
                  <a:srgbClr val="FFFFFF"/>
                </a:solidFill>
              </a:rPr>
              <a:t>Learn about Vivian </a:t>
            </a:r>
            <a:r>
              <a:rPr lang="en-US" sz="3600" dirty="0">
                <a:solidFill>
                  <a:srgbClr val="FFFFFF"/>
                </a:solidFill>
              </a:rPr>
              <a:t>														</a:t>
            </a:r>
          </a:p>
        </p:txBody>
      </p:sp>
      <p:sp>
        <p:nvSpPr>
          <p:cNvPr id="8" name="Oval 7">
            <a:extLst>
              <a:ext uri="{FF2B5EF4-FFF2-40B4-BE49-F238E27FC236}">
                <a16:creationId xmlns:a16="http://schemas.microsoft.com/office/drawing/2014/main" id="{80C7A267-453D-F948-A24D-9918E3144EB4}"/>
              </a:ext>
            </a:extLst>
          </p:cNvPr>
          <p:cNvSpPr/>
          <p:nvPr/>
        </p:nvSpPr>
        <p:spPr>
          <a:xfrm>
            <a:off x="736442" y="4848594"/>
            <a:ext cx="3338126" cy="1754326"/>
          </a:xfrm>
          <a:prstGeom prst="ellipse">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386385E2-D08E-1341-B7AC-7D64C0548008}"/>
              </a:ext>
            </a:extLst>
          </p:cNvPr>
          <p:cNvSpPr/>
          <p:nvPr/>
        </p:nvSpPr>
        <p:spPr>
          <a:xfrm>
            <a:off x="3264607" y="653143"/>
            <a:ext cx="2796209" cy="784830"/>
          </a:xfrm>
          <a:prstGeom prst="frame">
            <a:avLst/>
          </a:prstGeom>
          <a:solidFill>
            <a:srgbClr val="DC322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DC3220"/>
              </a:solidFill>
              <a:highlight>
                <a:srgbClr val="DC3220"/>
              </a:highlight>
            </a:endParaRPr>
          </a:p>
        </p:txBody>
      </p:sp>
      <p:sp>
        <p:nvSpPr>
          <p:cNvPr id="13" name="TextBox 12">
            <a:extLst>
              <a:ext uri="{FF2B5EF4-FFF2-40B4-BE49-F238E27FC236}">
                <a16:creationId xmlns:a16="http://schemas.microsoft.com/office/drawing/2014/main" id="{CD56B93F-4DDD-7E45-B365-6B2AC3086801}"/>
              </a:ext>
            </a:extLst>
          </p:cNvPr>
          <p:cNvSpPr txBox="1"/>
          <p:nvPr/>
        </p:nvSpPr>
        <p:spPr>
          <a:xfrm>
            <a:off x="689427" y="653143"/>
            <a:ext cx="7946571" cy="784830"/>
          </a:xfrm>
          <a:prstGeom prst="rect">
            <a:avLst/>
          </a:prstGeom>
          <a:noFill/>
        </p:spPr>
        <p:txBody>
          <a:bodyPr wrap="square" rtlCol="0">
            <a:spAutoFit/>
          </a:bodyPr>
          <a:lstStyle/>
          <a:p>
            <a:pPr algn="ctr"/>
            <a:r>
              <a:rPr lang="en-US" sz="4500" dirty="0">
                <a:solidFill>
                  <a:srgbClr val="DC3220"/>
                </a:solidFill>
              </a:rPr>
              <a:t>VIVIAN</a:t>
            </a:r>
          </a:p>
        </p:txBody>
      </p:sp>
    </p:spTree>
    <p:extLst>
      <p:ext uri="{BB962C8B-B14F-4D97-AF65-F5344CB8AC3E}">
        <p14:creationId xmlns:p14="http://schemas.microsoft.com/office/powerpoint/2010/main" val="425878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F80B9C-1056-E548-83E7-38BCA6E18EF5}"/>
              </a:ext>
            </a:extLst>
          </p:cNvPr>
          <p:cNvSpPr txBox="1"/>
          <p:nvPr/>
        </p:nvSpPr>
        <p:spPr>
          <a:xfrm>
            <a:off x="4439480" y="2769703"/>
            <a:ext cx="636104" cy="1015663"/>
          </a:xfrm>
          <a:prstGeom prst="rect">
            <a:avLst/>
          </a:prstGeom>
          <a:noFill/>
        </p:spPr>
        <p:txBody>
          <a:bodyPr wrap="square" rtlCol="0">
            <a:spAutoFit/>
          </a:bodyPr>
          <a:lstStyle/>
          <a:p>
            <a:pPr algn="ctr"/>
            <a:r>
              <a:rPr lang="en-US" sz="6000" dirty="0">
                <a:solidFill>
                  <a:schemeClr val="bg1"/>
                </a:solidFill>
              </a:rPr>
              <a:t>…</a:t>
            </a:r>
          </a:p>
        </p:txBody>
      </p:sp>
    </p:spTree>
    <p:extLst>
      <p:ext uri="{BB962C8B-B14F-4D97-AF65-F5344CB8AC3E}">
        <p14:creationId xmlns:p14="http://schemas.microsoft.com/office/powerpoint/2010/main" val="3709338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light&#10;&#10;Description automatically generated">
            <a:extLst>
              <a:ext uri="{FF2B5EF4-FFF2-40B4-BE49-F238E27FC236}">
                <a16:creationId xmlns:a16="http://schemas.microsoft.com/office/drawing/2014/main" id="{C2852CA7-AA0E-1143-8D3B-9893EEE10B84}"/>
              </a:ext>
            </a:extLst>
          </p:cNvPr>
          <p:cNvPicPr>
            <a:picLocks noChangeAspect="1"/>
          </p:cNvPicPr>
          <p:nvPr/>
        </p:nvPicPr>
        <p:blipFill>
          <a:blip r:embed="rId2"/>
          <a:stretch>
            <a:fillRect/>
          </a:stretch>
        </p:blipFill>
        <p:spPr>
          <a:xfrm>
            <a:off x="2585551" y="2120346"/>
            <a:ext cx="3972898" cy="3461783"/>
          </a:xfrm>
          <a:prstGeom prst="rect">
            <a:avLst/>
          </a:prstGeom>
        </p:spPr>
      </p:pic>
      <p:sp>
        <p:nvSpPr>
          <p:cNvPr id="6" name="Frame 5">
            <a:extLst>
              <a:ext uri="{FF2B5EF4-FFF2-40B4-BE49-F238E27FC236}">
                <a16:creationId xmlns:a16="http://schemas.microsoft.com/office/drawing/2014/main" id="{3573EE9F-3BF3-A34E-B583-A3FFE0FACC1F}"/>
              </a:ext>
            </a:extLst>
          </p:cNvPr>
          <p:cNvSpPr/>
          <p:nvPr/>
        </p:nvSpPr>
        <p:spPr>
          <a:xfrm>
            <a:off x="3264607" y="653143"/>
            <a:ext cx="2796209" cy="784830"/>
          </a:xfrm>
          <a:prstGeom prst="frame">
            <a:avLst/>
          </a:prstGeom>
          <a:solidFill>
            <a:srgbClr val="DC322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DC3220"/>
              </a:solidFill>
              <a:highlight>
                <a:srgbClr val="DC3220"/>
              </a:highlight>
            </a:endParaRPr>
          </a:p>
        </p:txBody>
      </p:sp>
      <p:sp>
        <p:nvSpPr>
          <p:cNvPr id="8" name="TextBox 7">
            <a:extLst>
              <a:ext uri="{FF2B5EF4-FFF2-40B4-BE49-F238E27FC236}">
                <a16:creationId xmlns:a16="http://schemas.microsoft.com/office/drawing/2014/main" id="{165BA792-090E-AA4B-A462-9E7111B195AD}"/>
              </a:ext>
            </a:extLst>
          </p:cNvPr>
          <p:cNvSpPr txBox="1"/>
          <p:nvPr/>
        </p:nvSpPr>
        <p:spPr>
          <a:xfrm>
            <a:off x="689427" y="653143"/>
            <a:ext cx="7946571" cy="784830"/>
          </a:xfrm>
          <a:prstGeom prst="rect">
            <a:avLst/>
          </a:prstGeom>
          <a:noFill/>
        </p:spPr>
        <p:txBody>
          <a:bodyPr wrap="square" rtlCol="0">
            <a:spAutoFit/>
          </a:bodyPr>
          <a:lstStyle/>
          <a:p>
            <a:pPr algn="ctr"/>
            <a:r>
              <a:rPr lang="en-US" sz="4500" dirty="0">
                <a:solidFill>
                  <a:srgbClr val="DC3220"/>
                </a:solidFill>
              </a:rPr>
              <a:t>VIVIAN</a:t>
            </a:r>
          </a:p>
        </p:txBody>
      </p:sp>
    </p:spTree>
    <p:extLst>
      <p:ext uri="{BB962C8B-B14F-4D97-AF65-F5344CB8AC3E}">
        <p14:creationId xmlns:p14="http://schemas.microsoft.com/office/powerpoint/2010/main" val="2478914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3111"/>
            <a:ext cx="8229600" cy="3791778"/>
          </a:xfrm>
        </p:spPr>
        <p:txBody>
          <a:bodyPr>
            <a:normAutofit fontScale="90000"/>
          </a:bodyPr>
          <a:lstStyle/>
          <a:p>
            <a:r>
              <a:rPr lang="en-US" dirty="0"/>
              <a:t>Steve will be reminded of his answers on the questionnaire. Then he will be able to learn about </a:t>
            </a:r>
            <a:r>
              <a:rPr lang="en-US" dirty="0">
                <a:solidFill>
                  <a:srgbClr val="000000"/>
                </a:solidFill>
              </a:rPr>
              <a:t>Vivian</a:t>
            </a:r>
            <a:r>
              <a:rPr lang="en-US" dirty="0"/>
              <a:t> or Santiago’s answers. </a:t>
            </a:r>
            <a:br>
              <a:rPr lang="en-US" dirty="0"/>
            </a:br>
            <a:br>
              <a:rPr lang="en-US" dirty="0"/>
            </a:br>
            <a:r>
              <a:rPr lang="en-US" dirty="0"/>
              <a:t>Now let’s look at what the task is like.</a:t>
            </a:r>
          </a:p>
        </p:txBody>
      </p:sp>
    </p:spTree>
    <p:extLst>
      <p:ext uri="{BB962C8B-B14F-4D97-AF65-F5344CB8AC3E}">
        <p14:creationId xmlns:p14="http://schemas.microsoft.com/office/powerpoint/2010/main" val="2307152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4E16A-B987-DB4F-8DD7-3945389AF178}"/>
              </a:ext>
            </a:extLst>
          </p:cNvPr>
          <p:cNvSpPr txBox="1"/>
          <p:nvPr/>
        </p:nvSpPr>
        <p:spPr>
          <a:xfrm>
            <a:off x="4439480" y="2769703"/>
            <a:ext cx="636104" cy="1015663"/>
          </a:xfrm>
          <a:prstGeom prst="rect">
            <a:avLst/>
          </a:prstGeom>
          <a:noFill/>
        </p:spPr>
        <p:txBody>
          <a:bodyPr wrap="square" rtlCol="0">
            <a:spAutoFit/>
          </a:bodyPr>
          <a:lstStyle/>
          <a:p>
            <a:pPr algn="ctr"/>
            <a:r>
              <a:rPr lang="en-US" sz="6000" dirty="0">
                <a:solidFill>
                  <a:schemeClr val="bg1"/>
                </a:solidFill>
              </a:rPr>
              <a:t>…</a:t>
            </a:r>
          </a:p>
        </p:txBody>
      </p:sp>
    </p:spTree>
    <p:extLst>
      <p:ext uri="{BB962C8B-B14F-4D97-AF65-F5344CB8AC3E}">
        <p14:creationId xmlns:p14="http://schemas.microsoft.com/office/powerpoint/2010/main" val="56116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0CADDE02-C92C-754D-8CEA-F361AE3A3404}"/>
              </a:ext>
            </a:extLst>
          </p:cNvPr>
          <p:cNvSpPr/>
          <p:nvPr/>
        </p:nvSpPr>
        <p:spPr>
          <a:xfrm>
            <a:off x="3264607" y="653143"/>
            <a:ext cx="2796209" cy="784830"/>
          </a:xfrm>
          <a:prstGeom prst="frame">
            <a:avLst/>
          </a:prstGeom>
          <a:solidFill>
            <a:srgbClr val="DC322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DC3220"/>
              </a:solidFill>
              <a:highlight>
                <a:srgbClr val="DC3220"/>
              </a:highlight>
            </a:endParaRPr>
          </a:p>
        </p:txBody>
      </p:sp>
      <p:sp>
        <p:nvSpPr>
          <p:cNvPr id="6" name="TextBox 5">
            <a:extLst>
              <a:ext uri="{FF2B5EF4-FFF2-40B4-BE49-F238E27FC236}">
                <a16:creationId xmlns:a16="http://schemas.microsoft.com/office/drawing/2014/main" id="{9760FEFD-5DD0-A946-9820-FC32F3FE9996}"/>
              </a:ext>
            </a:extLst>
          </p:cNvPr>
          <p:cNvSpPr txBox="1"/>
          <p:nvPr/>
        </p:nvSpPr>
        <p:spPr>
          <a:xfrm>
            <a:off x="689427" y="653143"/>
            <a:ext cx="7946571" cy="1477328"/>
          </a:xfrm>
          <a:prstGeom prst="rect">
            <a:avLst/>
          </a:prstGeom>
          <a:noFill/>
        </p:spPr>
        <p:txBody>
          <a:bodyPr wrap="square" rtlCol="0">
            <a:spAutoFit/>
          </a:bodyPr>
          <a:lstStyle/>
          <a:p>
            <a:pPr algn="ctr"/>
            <a:r>
              <a:rPr lang="en-US" sz="4500" dirty="0">
                <a:solidFill>
                  <a:srgbClr val="DC3220"/>
                </a:solidFill>
              </a:rPr>
              <a:t>VIVIAN</a:t>
            </a:r>
          </a:p>
          <a:p>
            <a:pPr algn="ctr"/>
            <a:endParaRPr lang="en-US" sz="4500" dirty="0">
              <a:solidFill>
                <a:srgbClr val="DC3220"/>
              </a:solidFill>
            </a:endParaRPr>
          </a:p>
        </p:txBody>
      </p:sp>
    </p:spTree>
    <p:extLst>
      <p:ext uri="{BB962C8B-B14F-4D97-AF65-F5344CB8AC3E}">
        <p14:creationId xmlns:p14="http://schemas.microsoft.com/office/powerpoint/2010/main" val="1148599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FC4C06-1BE6-EC44-A7A0-D0F098592E54}"/>
              </a:ext>
            </a:extLst>
          </p:cNvPr>
          <p:cNvSpPr txBox="1"/>
          <p:nvPr/>
        </p:nvSpPr>
        <p:spPr>
          <a:xfrm>
            <a:off x="1307596" y="2820117"/>
            <a:ext cx="6710229" cy="646331"/>
          </a:xfrm>
          <a:prstGeom prst="rect">
            <a:avLst/>
          </a:prstGeom>
          <a:noFill/>
        </p:spPr>
        <p:txBody>
          <a:bodyPr wrap="square" rtlCol="0">
            <a:spAutoFit/>
          </a:bodyPr>
          <a:lstStyle/>
          <a:p>
            <a:pPr algn="ctr"/>
            <a:r>
              <a:rPr lang="en-US" sz="3600" dirty="0">
                <a:solidFill>
                  <a:srgbClr val="FFFFFF"/>
                </a:solidFill>
              </a:rPr>
              <a:t>You: shy</a:t>
            </a:r>
          </a:p>
        </p:txBody>
      </p:sp>
      <p:sp>
        <p:nvSpPr>
          <p:cNvPr id="6" name="Frame 5">
            <a:extLst>
              <a:ext uri="{FF2B5EF4-FFF2-40B4-BE49-F238E27FC236}">
                <a16:creationId xmlns:a16="http://schemas.microsoft.com/office/drawing/2014/main" id="{6DD8934A-A324-DB40-BD45-1CAF48994A22}"/>
              </a:ext>
            </a:extLst>
          </p:cNvPr>
          <p:cNvSpPr/>
          <p:nvPr/>
        </p:nvSpPr>
        <p:spPr>
          <a:xfrm>
            <a:off x="3264607" y="653143"/>
            <a:ext cx="2796209" cy="784830"/>
          </a:xfrm>
          <a:prstGeom prst="frame">
            <a:avLst/>
          </a:prstGeom>
          <a:solidFill>
            <a:srgbClr val="DC322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DC3220"/>
              </a:solidFill>
              <a:highlight>
                <a:srgbClr val="DC3220"/>
              </a:highlight>
            </a:endParaRPr>
          </a:p>
        </p:txBody>
      </p:sp>
      <p:sp>
        <p:nvSpPr>
          <p:cNvPr id="7" name="TextBox 6">
            <a:extLst>
              <a:ext uri="{FF2B5EF4-FFF2-40B4-BE49-F238E27FC236}">
                <a16:creationId xmlns:a16="http://schemas.microsoft.com/office/drawing/2014/main" id="{545FF2D1-EB16-AF40-8C40-4DFAB7984532}"/>
              </a:ext>
            </a:extLst>
          </p:cNvPr>
          <p:cNvSpPr txBox="1"/>
          <p:nvPr/>
        </p:nvSpPr>
        <p:spPr>
          <a:xfrm>
            <a:off x="689427" y="653143"/>
            <a:ext cx="7946571" cy="1477328"/>
          </a:xfrm>
          <a:prstGeom prst="rect">
            <a:avLst/>
          </a:prstGeom>
          <a:noFill/>
        </p:spPr>
        <p:txBody>
          <a:bodyPr wrap="square" rtlCol="0">
            <a:spAutoFit/>
          </a:bodyPr>
          <a:lstStyle/>
          <a:p>
            <a:pPr algn="ctr"/>
            <a:r>
              <a:rPr lang="en-US" sz="4500" dirty="0">
                <a:solidFill>
                  <a:srgbClr val="DC3220"/>
                </a:solidFill>
              </a:rPr>
              <a:t>VIVIAN</a:t>
            </a:r>
          </a:p>
          <a:p>
            <a:pPr algn="ctr"/>
            <a:endParaRPr lang="en-US" sz="4500" dirty="0">
              <a:solidFill>
                <a:srgbClr val="DC3220"/>
              </a:solidFill>
            </a:endParaRPr>
          </a:p>
        </p:txBody>
      </p:sp>
    </p:spTree>
    <p:extLst>
      <p:ext uri="{BB962C8B-B14F-4D97-AF65-F5344CB8AC3E}">
        <p14:creationId xmlns:p14="http://schemas.microsoft.com/office/powerpoint/2010/main" val="21953582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D3FCCC-ACB7-904F-B207-3AB8E8CAC1C0}"/>
              </a:ext>
            </a:extLst>
          </p:cNvPr>
          <p:cNvSpPr txBox="1"/>
          <p:nvPr/>
        </p:nvSpPr>
        <p:spPr>
          <a:xfrm>
            <a:off x="1307596" y="2820117"/>
            <a:ext cx="6710229" cy="646331"/>
          </a:xfrm>
          <a:prstGeom prst="rect">
            <a:avLst/>
          </a:prstGeom>
          <a:noFill/>
        </p:spPr>
        <p:txBody>
          <a:bodyPr wrap="square" rtlCol="0">
            <a:spAutoFit/>
          </a:bodyPr>
          <a:lstStyle/>
          <a:p>
            <a:pPr algn="ctr"/>
            <a:r>
              <a:rPr lang="en-US" sz="3600" dirty="0">
                <a:solidFill>
                  <a:srgbClr val="FFFFFF"/>
                </a:solidFill>
              </a:rPr>
              <a:t>You: shy</a:t>
            </a:r>
          </a:p>
        </p:txBody>
      </p:sp>
      <p:sp>
        <p:nvSpPr>
          <p:cNvPr id="11" name="TextBox 10">
            <a:extLst>
              <a:ext uri="{FF2B5EF4-FFF2-40B4-BE49-F238E27FC236}">
                <a16:creationId xmlns:a16="http://schemas.microsoft.com/office/drawing/2014/main" id="{784BDC72-8597-7B49-86FA-0BD417D69D51}"/>
              </a:ext>
            </a:extLst>
          </p:cNvPr>
          <p:cNvSpPr txBox="1"/>
          <p:nvPr/>
        </p:nvSpPr>
        <p:spPr>
          <a:xfrm>
            <a:off x="5396449" y="5138661"/>
            <a:ext cx="2576286" cy="400110"/>
          </a:xfrm>
          <a:prstGeom prst="rect">
            <a:avLst/>
          </a:prstGeom>
          <a:noFill/>
        </p:spPr>
        <p:txBody>
          <a:bodyPr wrap="square" rtlCol="0">
            <a:spAutoFit/>
          </a:bodyPr>
          <a:lstStyle/>
          <a:p>
            <a:pPr algn="ctr"/>
            <a:r>
              <a:rPr lang="en-US" sz="2000" i="1" dirty="0">
                <a:solidFill>
                  <a:srgbClr val="FFFFFF"/>
                </a:solidFill>
              </a:rPr>
              <a:t>Press R</a:t>
            </a:r>
          </a:p>
        </p:txBody>
      </p:sp>
      <p:sp>
        <p:nvSpPr>
          <p:cNvPr id="7" name="TextBox 6">
            <a:extLst>
              <a:ext uri="{FF2B5EF4-FFF2-40B4-BE49-F238E27FC236}">
                <a16:creationId xmlns:a16="http://schemas.microsoft.com/office/drawing/2014/main" id="{AB18D1C3-B2BC-3B47-BA0E-ADB94115803A}"/>
              </a:ext>
            </a:extLst>
          </p:cNvPr>
          <p:cNvSpPr txBox="1"/>
          <p:nvPr/>
        </p:nvSpPr>
        <p:spPr>
          <a:xfrm>
            <a:off x="-1353980" y="5538771"/>
            <a:ext cx="9766851" cy="523220"/>
          </a:xfrm>
          <a:prstGeom prst="rect">
            <a:avLst/>
          </a:prstGeom>
          <a:noFill/>
        </p:spPr>
        <p:txBody>
          <a:bodyPr wrap="square" rtlCol="0">
            <a:spAutoFit/>
          </a:bodyPr>
          <a:lstStyle/>
          <a:p>
            <a:r>
              <a:rPr lang="en-US" sz="2800" dirty="0">
                <a:solidFill>
                  <a:srgbClr val="FFFFFF"/>
                </a:solidFill>
              </a:rPr>
              <a:t>														Learn about Vivian</a:t>
            </a:r>
          </a:p>
        </p:txBody>
      </p:sp>
      <p:sp>
        <p:nvSpPr>
          <p:cNvPr id="8" name="Oval 7">
            <a:extLst>
              <a:ext uri="{FF2B5EF4-FFF2-40B4-BE49-F238E27FC236}">
                <a16:creationId xmlns:a16="http://schemas.microsoft.com/office/drawing/2014/main" id="{4B790266-3D87-CB48-9AEC-93C71D963CF7}"/>
              </a:ext>
            </a:extLst>
          </p:cNvPr>
          <p:cNvSpPr/>
          <p:nvPr/>
        </p:nvSpPr>
        <p:spPr>
          <a:xfrm>
            <a:off x="4956313" y="4943061"/>
            <a:ext cx="3456558" cy="1709529"/>
          </a:xfrm>
          <a:prstGeom prst="ellipse">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8D7F4E5F-B4C7-6143-B572-64CED28B0C1D}"/>
              </a:ext>
            </a:extLst>
          </p:cNvPr>
          <p:cNvSpPr/>
          <p:nvPr/>
        </p:nvSpPr>
        <p:spPr>
          <a:xfrm>
            <a:off x="3264607" y="653143"/>
            <a:ext cx="2796209" cy="784830"/>
          </a:xfrm>
          <a:prstGeom prst="frame">
            <a:avLst/>
          </a:prstGeom>
          <a:solidFill>
            <a:srgbClr val="DC322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DC3220"/>
              </a:solidFill>
              <a:highlight>
                <a:srgbClr val="DC3220"/>
              </a:highlight>
            </a:endParaRPr>
          </a:p>
        </p:txBody>
      </p:sp>
      <p:sp>
        <p:nvSpPr>
          <p:cNvPr id="13" name="TextBox 12">
            <a:extLst>
              <a:ext uri="{FF2B5EF4-FFF2-40B4-BE49-F238E27FC236}">
                <a16:creationId xmlns:a16="http://schemas.microsoft.com/office/drawing/2014/main" id="{209A9BFF-B519-BE42-BD4C-92E10DE62BC6}"/>
              </a:ext>
            </a:extLst>
          </p:cNvPr>
          <p:cNvSpPr txBox="1"/>
          <p:nvPr/>
        </p:nvSpPr>
        <p:spPr>
          <a:xfrm>
            <a:off x="689427" y="653143"/>
            <a:ext cx="7946571" cy="1477328"/>
          </a:xfrm>
          <a:prstGeom prst="rect">
            <a:avLst/>
          </a:prstGeom>
          <a:noFill/>
        </p:spPr>
        <p:txBody>
          <a:bodyPr wrap="square" rtlCol="0">
            <a:spAutoFit/>
          </a:bodyPr>
          <a:lstStyle/>
          <a:p>
            <a:pPr algn="ctr"/>
            <a:r>
              <a:rPr lang="en-US" sz="4500" dirty="0">
                <a:solidFill>
                  <a:srgbClr val="DC3220"/>
                </a:solidFill>
              </a:rPr>
              <a:t>VIVIAN</a:t>
            </a:r>
          </a:p>
          <a:p>
            <a:pPr algn="ctr"/>
            <a:endParaRPr lang="en-US" sz="4500" dirty="0">
              <a:solidFill>
                <a:srgbClr val="DC3220"/>
              </a:solidFill>
            </a:endParaRPr>
          </a:p>
        </p:txBody>
      </p:sp>
    </p:spTree>
    <p:extLst>
      <p:ext uri="{BB962C8B-B14F-4D97-AF65-F5344CB8AC3E}">
        <p14:creationId xmlns:p14="http://schemas.microsoft.com/office/powerpoint/2010/main" val="312285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FF2987-7C10-BC4E-AECE-A4E5544E8FC1}"/>
              </a:ext>
            </a:extLst>
          </p:cNvPr>
          <p:cNvSpPr txBox="1"/>
          <p:nvPr/>
        </p:nvSpPr>
        <p:spPr>
          <a:xfrm>
            <a:off x="4439480" y="2769703"/>
            <a:ext cx="636104" cy="1015663"/>
          </a:xfrm>
          <a:prstGeom prst="rect">
            <a:avLst/>
          </a:prstGeom>
          <a:noFill/>
        </p:spPr>
        <p:txBody>
          <a:bodyPr wrap="square" rtlCol="0">
            <a:spAutoFit/>
          </a:bodyPr>
          <a:lstStyle/>
          <a:p>
            <a:pPr algn="ctr"/>
            <a:r>
              <a:rPr lang="en-US" sz="6000" dirty="0">
                <a:solidFill>
                  <a:schemeClr val="bg1"/>
                </a:solidFill>
              </a:rPr>
              <a:t>…</a:t>
            </a:r>
          </a:p>
        </p:txBody>
      </p:sp>
    </p:spTree>
    <p:extLst>
      <p:ext uri="{BB962C8B-B14F-4D97-AF65-F5344CB8AC3E}">
        <p14:creationId xmlns:p14="http://schemas.microsoft.com/office/powerpoint/2010/main" val="2633336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light&#10;&#10;Description automatically generated">
            <a:extLst>
              <a:ext uri="{FF2B5EF4-FFF2-40B4-BE49-F238E27FC236}">
                <a16:creationId xmlns:a16="http://schemas.microsoft.com/office/drawing/2014/main" id="{3D6D7C4E-0F21-A044-A8C1-3416EDF79351}"/>
              </a:ext>
            </a:extLst>
          </p:cNvPr>
          <p:cNvPicPr>
            <a:picLocks noChangeAspect="1"/>
          </p:cNvPicPr>
          <p:nvPr/>
        </p:nvPicPr>
        <p:blipFill>
          <a:blip r:embed="rId2"/>
          <a:stretch>
            <a:fillRect/>
          </a:stretch>
        </p:blipFill>
        <p:spPr>
          <a:xfrm>
            <a:off x="2585551" y="2120346"/>
            <a:ext cx="3972898" cy="3461783"/>
          </a:xfrm>
          <a:prstGeom prst="rect">
            <a:avLst/>
          </a:prstGeom>
        </p:spPr>
      </p:pic>
      <p:sp>
        <p:nvSpPr>
          <p:cNvPr id="6" name="Frame 5">
            <a:extLst>
              <a:ext uri="{FF2B5EF4-FFF2-40B4-BE49-F238E27FC236}">
                <a16:creationId xmlns:a16="http://schemas.microsoft.com/office/drawing/2014/main" id="{00534780-E952-F34A-AB1F-EB8826AAB6A7}"/>
              </a:ext>
            </a:extLst>
          </p:cNvPr>
          <p:cNvSpPr/>
          <p:nvPr/>
        </p:nvSpPr>
        <p:spPr>
          <a:xfrm>
            <a:off x="3264607" y="653143"/>
            <a:ext cx="2796209" cy="784830"/>
          </a:xfrm>
          <a:prstGeom prst="frame">
            <a:avLst/>
          </a:prstGeom>
          <a:solidFill>
            <a:srgbClr val="DC322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DC3220"/>
              </a:solidFill>
              <a:highlight>
                <a:srgbClr val="DC3220"/>
              </a:highlight>
            </a:endParaRPr>
          </a:p>
        </p:txBody>
      </p:sp>
      <p:sp>
        <p:nvSpPr>
          <p:cNvPr id="8" name="TextBox 7">
            <a:extLst>
              <a:ext uri="{FF2B5EF4-FFF2-40B4-BE49-F238E27FC236}">
                <a16:creationId xmlns:a16="http://schemas.microsoft.com/office/drawing/2014/main" id="{971E704E-0E95-0B41-921E-F1D0B97C197B}"/>
              </a:ext>
            </a:extLst>
          </p:cNvPr>
          <p:cNvSpPr txBox="1"/>
          <p:nvPr/>
        </p:nvSpPr>
        <p:spPr>
          <a:xfrm>
            <a:off x="689427" y="653143"/>
            <a:ext cx="7946571" cy="784830"/>
          </a:xfrm>
          <a:prstGeom prst="rect">
            <a:avLst/>
          </a:prstGeom>
          <a:noFill/>
        </p:spPr>
        <p:txBody>
          <a:bodyPr wrap="square" rtlCol="0">
            <a:spAutoFit/>
          </a:bodyPr>
          <a:lstStyle/>
          <a:p>
            <a:pPr algn="ctr"/>
            <a:r>
              <a:rPr lang="en-US" sz="4500" dirty="0">
                <a:solidFill>
                  <a:srgbClr val="DC3220"/>
                </a:solidFill>
              </a:rPr>
              <a:t>VIVIAN</a:t>
            </a:r>
          </a:p>
        </p:txBody>
      </p:sp>
    </p:spTree>
    <p:extLst>
      <p:ext uri="{BB962C8B-B14F-4D97-AF65-F5344CB8AC3E}">
        <p14:creationId xmlns:p14="http://schemas.microsoft.com/office/powerpoint/2010/main" val="2050317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4AAB0A-0651-FF4E-AA55-FD1A9F6E3C3A}"/>
              </a:ext>
            </a:extLst>
          </p:cNvPr>
          <p:cNvSpPr txBox="1"/>
          <p:nvPr/>
        </p:nvSpPr>
        <p:spPr>
          <a:xfrm>
            <a:off x="598714" y="1997839"/>
            <a:ext cx="7946571" cy="2169825"/>
          </a:xfrm>
          <a:prstGeom prst="rect">
            <a:avLst/>
          </a:prstGeom>
          <a:noFill/>
        </p:spPr>
        <p:txBody>
          <a:bodyPr wrap="square" rtlCol="0">
            <a:spAutoFit/>
          </a:bodyPr>
          <a:lstStyle/>
          <a:p>
            <a:pPr algn="ctr"/>
            <a:r>
              <a:rPr lang="en-US" sz="4500" dirty="0">
                <a:solidFill>
                  <a:srgbClr val="000000"/>
                </a:solidFill>
              </a:rPr>
              <a:t>IF STEVE DOES NOT PRESS THE CORRECT BUTTON (Left OR Right) IN TIME, HE WILL SEE THIS</a:t>
            </a:r>
          </a:p>
        </p:txBody>
      </p:sp>
    </p:spTree>
    <p:extLst>
      <p:ext uri="{BB962C8B-B14F-4D97-AF65-F5344CB8AC3E}">
        <p14:creationId xmlns:p14="http://schemas.microsoft.com/office/powerpoint/2010/main" val="3697201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1AE5BD7-C1F5-684B-AF24-072EC031F1E6}"/>
              </a:ext>
            </a:extLst>
          </p:cNvPr>
          <p:cNvSpPr txBox="1"/>
          <p:nvPr/>
        </p:nvSpPr>
        <p:spPr>
          <a:xfrm>
            <a:off x="1307596" y="2820117"/>
            <a:ext cx="6710229" cy="830997"/>
          </a:xfrm>
          <a:prstGeom prst="rect">
            <a:avLst/>
          </a:prstGeom>
          <a:noFill/>
        </p:spPr>
        <p:txBody>
          <a:bodyPr wrap="square" rtlCol="0">
            <a:spAutoFit/>
          </a:bodyPr>
          <a:lstStyle/>
          <a:p>
            <a:pPr algn="ctr"/>
            <a:r>
              <a:rPr lang="en-US" sz="4800" dirty="0">
                <a:solidFill>
                  <a:srgbClr val="FFFFFF"/>
                </a:solidFill>
              </a:rPr>
              <a:t>No data</a:t>
            </a:r>
          </a:p>
        </p:txBody>
      </p:sp>
      <p:sp>
        <p:nvSpPr>
          <p:cNvPr id="5" name="Frame 4">
            <a:extLst>
              <a:ext uri="{FF2B5EF4-FFF2-40B4-BE49-F238E27FC236}">
                <a16:creationId xmlns:a16="http://schemas.microsoft.com/office/drawing/2014/main" id="{FBF815CD-0EDE-9A4D-99FF-9A185DC515AB}"/>
              </a:ext>
            </a:extLst>
          </p:cNvPr>
          <p:cNvSpPr/>
          <p:nvPr/>
        </p:nvSpPr>
        <p:spPr>
          <a:xfrm>
            <a:off x="3264607" y="653143"/>
            <a:ext cx="2796209" cy="784830"/>
          </a:xfrm>
          <a:prstGeom prst="frame">
            <a:avLst/>
          </a:prstGeom>
          <a:solidFill>
            <a:srgbClr val="DC322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DC3220"/>
              </a:solidFill>
              <a:highlight>
                <a:srgbClr val="DC3220"/>
              </a:highlight>
            </a:endParaRPr>
          </a:p>
        </p:txBody>
      </p:sp>
      <p:sp>
        <p:nvSpPr>
          <p:cNvPr id="6" name="TextBox 5">
            <a:extLst>
              <a:ext uri="{FF2B5EF4-FFF2-40B4-BE49-F238E27FC236}">
                <a16:creationId xmlns:a16="http://schemas.microsoft.com/office/drawing/2014/main" id="{294F3F5C-398B-9842-81A4-846622556487}"/>
              </a:ext>
            </a:extLst>
          </p:cNvPr>
          <p:cNvSpPr txBox="1"/>
          <p:nvPr/>
        </p:nvSpPr>
        <p:spPr>
          <a:xfrm>
            <a:off x="689427" y="653143"/>
            <a:ext cx="7946571" cy="1477328"/>
          </a:xfrm>
          <a:prstGeom prst="rect">
            <a:avLst/>
          </a:prstGeom>
          <a:noFill/>
        </p:spPr>
        <p:txBody>
          <a:bodyPr wrap="square" rtlCol="0">
            <a:spAutoFit/>
          </a:bodyPr>
          <a:lstStyle/>
          <a:p>
            <a:pPr algn="ctr"/>
            <a:r>
              <a:rPr lang="en-US" sz="4500" dirty="0">
                <a:solidFill>
                  <a:srgbClr val="DC3220"/>
                </a:solidFill>
              </a:rPr>
              <a:t>VIVIAN</a:t>
            </a:r>
          </a:p>
          <a:p>
            <a:pPr algn="ctr"/>
            <a:endParaRPr lang="en-US" sz="4500" dirty="0">
              <a:solidFill>
                <a:srgbClr val="DC3220"/>
              </a:solidFill>
            </a:endParaRPr>
          </a:p>
        </p:txBody>
      </p:sp>
    </p:spTree>
    <p:extLst>
      <p:ext uri="{BB962C8B-B14F-4D97-AF65-F5344CB8AC3E}">
        <p14:creationId xmlns:p14="http://schemas.microsoft.com/office/powerpoint/2010/main" val="21171923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BB077-DEC9-444A-9627-6C2AC5E0FB71}"/>
              </a:ext>
            </a:extLst>
          </p:cNvPr>
          <p:cNvSpPr txBox="1"/>
          <p:nvPr/>
        </p:nvSpPr>
        <p:spPr>
          <a:xfrm>
            <a:off x="598714" y="1651590"/>
            <a:ext cx="7946571" cy="2862322"/>
          </a:xfrm>
          <a:prstGeom prst="rect">
            <a:avLst/>
          </a:prstGeom>
          <a:noFill/>
        </p:spPr>
        <p:txBody>
          <a:bodyPr wrap="square" rtlCol="0">
            <a:spAutoFit/>
          </a:bodyPr>
          <a:lstStyle/>
          <a:p>
            <a:pPr algn="ctr"/>
            <a:r>
              <a:rPr lang="en-US" sz="4500" dirty="0">
                <a:solidFill>
                  <a:srgbClr val="000000"/>
                </a:solidFill>
              </a:rPr>
              <a:t>THIS MEANS THAT STEVE DID NOT REACT IN TIME, SO HE WON’T GET TO SEE VIVIAN’S ANSWER</a:t>
            </a:r>
          </a:p>
        </p:txBody>
      </p:sp>
    </p:spTree>
    <p:extLst>
      <p:ext uri="{BB962C8B-B14F-4D97-AF65-F5344CB8AC3E}">
        <p14:creationId xmlns:p14="http://schemas.microsoft.com/office/powerpoint/2010/main" val="13026538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108" y="2482216"/>
            <a:ext cx="8229600" cy="1732040"/>
          </a:xfrm>
        </p:spPr>
        <p:txBody>
          <a:bodyPr>
            <a:normAutofit fontScale="90000"/>
          </a:bodyPr>
          <a:lstStyle/>
          <a:p>
            <a:r>
              <a:rPr lang="en-US" dirty="0"/>
              <a:t>SOMETIMES INSTEAD OF SEEING VIVIAN OR SANTIAGO’S ANSWERS, STEVE IS JUST CONNECTED TO A COMPUTER</a:t>
            </a:r>
            <a:br>
              <a:rPr lang="en-US" dirty="0"/>
            </a:br>
            <a:br>
              <a:rPr lang="en-US" dirty="0"/>
            </a:br>
            <a:r>
              <a:rPr lang="en-US" dirty="0"/>
              <a:t>WHEN STEVE IS CONNECTED TO A COMPUTER, HE SEE THIS</a:t>
            </a:r>
          </a:p>
        </p:txBody>
      </p:sp>
    </p:spTree>
    <p:extLst>
      <p:ext uri="{BB962C8B-B14F-4D97-AF65-F5344CB8AC3E}">
        <p14:creationId xmlns:p14="http://schemas.microsoft.com/office/powerpoint/2010/main" val="313407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200A38-C337-0D49-A4B6-0304DA7CAC76}"/>
              </a:ext>
            </a:extLst>
          </p:cNvPr>
          <p:cNvSpPr>
            <a:spLocks noGrp="1"/>
          </p:cNvSpPr>
          <p:nvPr>
            <p:ph idx="1"/>
          </p:nvPr>
        </p:nvSpPr>
        <p:spPr>
          <a:xfrm>
            <a:off x="457200" y="357635"/>
            <a:ext cx="8229600" cy="2080765"/>
          </a:xfrm>
        </p:spPr>
        <p:txBody>
          <a:bodyPr>
            <a:noAutofit/>
          </a:bodyPr>
          <a:lstStyle/>
          <a:p>
            <a:pPr marL="0" indent="0" algn="ctr">
              <a:buNone/>
            </a:pPr>
            <a:r>
              <a:rPr lang="en-US" sz="4000" dirty="0">
                <a:latin typeface="+mj-lt"/>
              </a:rPr>
              <a:t>One of the participants Steve is matched with will be </a:t>
            </a:r>
            <a:r>
              <a:rPr lang="en-US" sz="4000" dirty="0">
                <a:solidFill>
                  <a:srgbClr val="DC3220"/>
                </a:solidFill>
                <a:latin typeface="+mj-lt"/>
              </a:rPr>
              <a:t>ORANGE</a:t>
            </a:r>
            <a:r>
              <a:rPr lang="en-US" sz="4000" dirty="0">
                <a:latin typeface="+mj-lt"/>
              </a:rPr>
              <a:t> and one will be </a:t>
            </a:r>
            <a:r>
              <a:rPr lang="en-US" sz="4000" dirty="0">
                <a:solidFill>
                  <a:srgbClr val="5D3A9B"/>
                </a:solidFill>
                <a:latin typeface="+mj-lt"/>
              </a:rPr>
              <a:t>PURPLE</a:t>
            </a:r>
          </a:p>
        </p:txBody>
      </p:sp>
      <p:pic>
        <p:nvPicPr>
          <p:cNvPr id="10" name="Picture 9" descr="Icon&#10;&#10;Description automatically generated">
            <a:extLst>
              <a:ext uri="{FF2B5EF4-FFF2-40B4-BE49-F238E27FC236}">
                <a16:creationId xmlns:a16="http://schemas.microsoft.com/office/drawing/2014/main" id="{479DBD20-F28E-424A-BEBF-46EB893D15D7}"/>
              </a:ext>
            </a:extLst>
          </p:cNvPr>
          <p:cNvPicPr>
            <a:picLocks noChangeAspect="1"/>
          </p:cNvPicPr>
          <p:nvPr/>
        </p:nvPicPr>
        <p:blipFill>
          <a:blip r:embed="rId3"/>
          <a:stretch>
            <a:fillRect/>
          </a:stretch>
        </p:blipFill>
        <p:spPr>
          <a:xfrm>
            <a:off x="5302353" y="2686051"/>
            <a:ext cx="1866900" cy="3467100"/>
          </a:xfrm>
          <a:prstGeom prst="rect">
            <a:avLst/>
          </a:prstGeom>
        </p:spPr>
      </p:pic>
      <p:pic>
        <p:nvPicPr>
          <p:cNvPr id="12" name="Picture 11" descr="Icon&#10;&#10;Description automatically generated">
            <a:extLst>
              <a:ext uri="{FF2B5EF4-FFF2-40B4-BE49-F238E27FC236}">
                <a16:creationId xmlns:a16="http://schemas.microsoft.com/office/drawing/2014/main" id="{04632DCA-C646-2043-830A-4168CECABD51}"/>
              </a:ext>
            </a:extLst>
          </p:cNvPr>
          <p:cNvPicPr>
            <a:picLocks noChangeAspect="1"/>
          </p:cNvPicPr>
          <p:nvPr/>
        </p:nvPicPr>
        <p:blipFill>
          <a:blip r:embed="rId4"/>
          <a:stretch>
            <a:fillRect/>
          </a:stretch>
        </p:blipFill>
        <p:spPr>
          <a:xfrm>
            <a:off x="2035035" y="2686051"/>
            <a:ext cx="1806611" cy="3467100"/>
          </a:xfrm>
          <a:prstGeom prst="rect">
            <a:avLst/>
          </a:prstGeom>
        </p:spPr>
      </p:pic>
    </p:spTree>
    <p:extLst>
      <p:ext uri="{BB962C8B-B14F-4D97-AF65-F5344CB8AC3E}">
        <p14:creationId xmlns:p14="http://schemas.microsoft.com/office/powerpoint/2010/main" val="3985990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9427" y="653143"/>
            <a:ext cx="7946571" cy="784830"/>
          </a:xfrm>
          <a:prstGeom prst="rect">
            <a:avLst/>
          </a:prstGeom>
          <a:noFill/>
        </p:spPr>
        <p:txBody>
          <a:bodyPr wrap="square" rtlCol="0">
            <a:spAutoFit/>
          </a:bodyPr>
          <a:lstStyle/>
          <a:p>
            <a:pPr algn="ctr"/>
            <a:r>
              <a:rPr lang="en-US" sz="4500" dirty="0">
                <a:solidFill>
                  <a:srgbClr val="FFFFFF"/>
                </a:solidFill>
              </a:rPr>
              <a:t>COMPUTER</a:t>
            </a:r>
          </a:p>
        </p:txBody>
      </p:sp>
      <p:sp>
        <p:nvSpPr>
          <p:cNvPr id="2" name="Frame 1">
            <a:extLst>
              <a:ext uri="{FF2B5EF4-FFF2-40B4-BE49-F238E27FC236}">
                <a16:creationId xmlns:a16="http://schemas.microsoft.com/office/drawing/2014/main" id="{10B576DD-2B8E-8948-BCBA-AFC59A844E45}"/>
              </a:ext>
            </a:extLst>
          </p:cNvPr>
          <p:cNvSpPr/>
          <p:nvPr/>
        </p:nvSpPr>
        <p:spPr>
          <a:xfrm>
            <a:off x="3079077" y="656095"/>
            <a:ext cx="3167269" cy="781878"/>
          </a:xfrm>
          <a:prstGeom prst="fram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500658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7836"/>
            <a:ext cx="8229600" cy="3862327"/>
          </a:xfrm>
        </p:spPr>
        <p:txBody>
          <a:bodyPr>
            <a:normAutofit fontScale="90000"/>
          </a:bodyPr>
          <a:lstStyle/>
          <a:p>
            <a:r>
              <a:rPr lang="en-US" dirty="0"/>
              <a:t>WHEN STEVE IS CONNECTED TO THE COMPUTER, HE WON’T SEE THE ANSWERS OF OTHER PEOPLE WHO DID THE QUESTIONNAIRE</a:t>
            </a:r>
            <a:br>
              <a:rPr lang="en-US" dirty="0"/>
            </a:br>
            <a:br>
              <a:rPr lang="en-US" dirty="0"/>
            </a:br>
            <a:endParaRPr lang="en-US" dirty="0"/>
          </a:p>
        </p:txBody>
      </p:sp>
    </p:spTree>
    <p:extLst>
      <p:ext uri="{BB962C8B-B14F-4D97-AF65-F5344CB8AC3E}">
        <p14:creationId xmlns:p14="http://schemas.microsoft.com/office/powerpoint/2010/main" val="29299741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9427" y="653143"/>
            <a:ext cx="7946571" cy="784830"/>
          </a:xfrm>
          <a:prstGeom prst="rect">
            <a:avLst/>
          </a:prstGeom>
          <a:noFill/>
        </p:spPr>
        <p:txBody>
          <a:bodyPr wrap="square" rtlCol="0">
            <a:spAutoFit/>
          </a:bodyPr>
          <a:lstStyle/>
          <a:p>
            <a:pPr algn="ctr"/>
            <a:r>
              <a:rPr lang="en-US" sz="4500" dirty="0">
                <a:solidFill>
                  <a:srgbClr val="FFFFFF"/>
                </a:solidFill>
              </a:rPr>
              <a:t>COMPUTER</a:t>
            </a:r>
          </a:p>
        </p:txBody>
      </p:sp>
      <p:sp>
        <p:nvSpPr>
          <p:cNvPr id="3" name="Frame 2">
            <a:extLst>
              <a:ext uri="{FF2B5EF4-FFF2-40B4-BE49-F238E27FC236}">
                <a16:creationId xmlns:a16="http://schemas.microsoft.com/office/drawing/2014/main" id="{E6183D09-B903-AF4D-8AC8-769CBA4A43EE}"/>
              </a:ext>
            </a:extLst>
          </p:cNvPr>
          <p:cNvSpPr/>
          <p:nvPr/>
        </p:nvSpPr>
        <p:spPr>
          <a:xfrm>
            <a:off x="3079077" y="656095"/>
            <a:ext cx="3167269" cy="781878"/>
          </a:xfrm>
          <a:prstGeom prst="fram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42203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9427" y="653143"/>
            <a:ext cx="7946571" cy="784830"/>
          </a:xfrm>
          <a:prstGeom prst="rect">
            <a:avLst/>
          </a:prstGeom>
          <a:noFill/>
        </p:spPr>
        <p:txBody>
          <a:bodyPr wrap="square" rtlCol="0">
            <a:spAutoFit/>
          </a:bodyPr>
          <a:lstStyle/>
          <a:p>
            <a:pPr algn="ctr"/>
            <a:r>
              <a:rPr lang="en-US" sz="4500" dirty="0">
                <a:solidFill>
                  <a:srgbClr val="FFFFFF"/>
                </a:solidFill>
              </a:rPr>
              <a:t>COMPUTER</a:t>
            </a:r>
          </a:p>
        </p:txBody>
      </p:sp>
      <p:sp>
        <p:nvSpPr>
          <p:cNvPr id="5" name="TextBox 4">
            <a:extLst>
              <a:ext uri="{FF2B5EF4-FFF2-40B4-BE49-F238E27FC236}">
                <a16:creationId xmlns:a16="http://schemas.microsoft.com/office/drawing/2014/main" id="{8DE6EDC9-F6A7-324F-AC38-E7BCBE05E58B}"/>
              </a:ext>
            </a:extLst>
          </p:cNvPr>
          <p:cNvSpPr txBox="1"/>
          <p:nvPr/>
        </p:nvSpPr>
        <p:spPr>
          <a:xfrm>
            <a:off x="1307596" y="2820117"/>
            <a:ext cx="6710229" cy="646331"/>
          </a:xfrm>
          <a:prstGeom prst="rect">
            <a:avLst/>
          </a:prstGeom>
          <a:noFill/>
        </p:spPr>
        <p:txBody>
          <a:bodyPr wrap="square" rtlCol="0">
            <a:spAutoFit/>
          </a:bodyPr>
          <a:lstStyle/>
          <a:p>
            <a:pPr algn="ctr"/>
            <a:r>
              <a:rPr lang="en-US" sz="3600" dirty="0">
                <a:solidFill>
                  <a:srgbClr val="FFFFFF"/>
                </a:solidFill>
              </a:rPr>
              <a:t>You: a good student</a:t>
            </a:r>
          </a:p>
        </p:txBody>
      </p:sp>
      <p:sp>
        <p:nvSpPr>
          <p:cNvPr id="6" name="Frame 5">
            <a:extLst>
              <a:ext uri="{FF2B5EF4-FFF2-40B4-BE49-F238E27FC236}">
                <a16:creationId xmlns:a16="http://schemas.microsoft.com/office/drawing/2014/main" id="{F231D74C-8E41-1947-BB27-B2EBA9FA8DBD}"/>
              </a:ext>
            </a:extLst>
          </p:cNvPr>
          <p:cNvSpPr/>
          <p:nvPr/>
        </p:nvSpPr>
        <p:spPr>
          <a:xfrm>
            <a:off x="3079077" y="656095"/>
            <a:ext cx="3167269" cy="781878"/>
          </a:xfrm>
          <a:prstGeom prst="fram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3154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9427" y="653143"/>
            <a:ext cx="7946571" cy="784830"/>
          </a:xfrm>
          <a:prstGeom prst="rect">
            <a:avLst/>
          </a:prstGeom>
          <a:noFill/>
        </p:spPr>
        <p:txBody>
          <a:bodyPr wrap="square" rtlCol="0">
            <a:spAutoFit/>
          </a:bodyPr>
          <a:lstStyle/>
          <a:p>
            <a:pPr algn="ctr"/>
            <a:r>
              <a:rPr lang="en-US" sz="4500" dirty="0">
                <a:solidFill>
                  <a:srgbClr val="FFFFFF"/>
                </a:solidFill>
              </a:rPr>
              <a:t>COMPUTER</a:t>
            </a:r>
          </a:p>
        </p:txBody>
      </p:sp>
      <p:sp>
        <p:nvSpPr>
          <p:cNvPr id="11" name="TextBox 10">
            <a:extLst>
              <a:ext uri="{FF2B5EF4-FFF2-40B4-BE49-F238E27FC236}">
                <a16:creationId xmlns:a16="http://schemas.microsoft.com/office/drawing/2014/main" id="{0200A897-0240-2445-B3C0-32FD965FA095}"/>
              </a:ext>
            </a:extLst>
          </p:cNvPr>
          <p:cNvSpPr txBox="1"/>
          <p:nvPr/>
        </p:nvSpPr>
        <p:spPr>
          <a:xfrm>
            <a:off x="1307596" y="2820117"/>
            <a:ext cx="6710229" cy="646331"/>
          </a:xfrm>
          <a:prstGeom prst="rect">
            <a:avLst/>
          </a:prstGeom>
          <a:noFill/>
        </p:spPr>
        <p:txBody>
          <a:bodyPr wrap="square" rtlCol="0">
            <a:spAutoFit/>
          </a:bodyPr>
          <a:lstStyle/>
          <a:p>
            <a:pPr algn="ctr"/>
            <a:r>
              <a:rPr lang="en-US" sz="3600" dirty="0">
                <a:solidFill>
                  <a:srgbClr val="FFFFFF"/>
                </a:solidFill>
              </a:rPr>
              <a:t>You: a good student</a:t>
            </a:r>
          </a:p>
        </p:txBody>
      </p:sp>
      <p:sp>
        <p:nvSpPr>
          <p:cNvPr id="9" name="TextBox 8">
            <a:extLst>
              <a:ext uri="{FF2B5EF4-FFF2-40B4-BE49-F238E27FC236}">
                <a16:creationId xmlns:a16="http://schemas.microsoft.com/office/drawing/2014/main" id="{D252496C-81FA-CD4D-9149-F05C9DE3424A}"/>
              </a:ext>
            </a:extLst>
          </p:cNvPr>
          <p:cNvSpPr txBox="1"/>
          <p:nvPr/>
        </p:nvSpPr>
        <p:spPr>
          <a:xfrm>
            <a:off x="986337" y="5086156"/>
            <a:ext cx="2576286" cy="400110"/>
          </a:xfrm>
          <a:prstGeom prst="rect">
            <a:avLst/>
          </a:prstGeom>
          <a:noFill/>
        </p:spPr>
        <p:txBody>
          <a:bodyPr wrap="square" rtlCol="0">
            <a:spAutoFit/>
          </a:bodyPr>
          <a:lstStyle/>
          <a:p>
            <a:pPr algn="ctr"/>
            <a:r>
              <a:rPr lang="en-US" sz="2000" i="1" dirty="0">
                <a:solidFill>
                  <a:srgbClr val="FFFFFF"/>
                </a:solidFill>
              </a:rPr>
              <a:t>Press L</a:t>
            </a:r>
          </a:p>
        </p:txBody>
      </p:sp>
      <p:sp>
        <p:nvSpPr>
          <p:cNvPr id="7" name="Oval 6">
            <a:extLst>
              <a:ext uri="{FF2B5EF4-FFF2-40B4-BE49-F238E27FC236}">
                <a16:creationId xmlns:a16="http://schemas.microsoft.com/office/drawing/2014/main" id="{C6DDC69C-E4F5-7B44-B298-33807915AA2C}"/>
              </a:ext>
            </a:extLst>
          </p:cNvPr>
          <p:cNvSpPr/>
          <p:nvPr/>
        </p:nvSpPr>
        <p:spPr>
          <a:xfrm>
            <a:off x="769571" y="4848592"/>
            <a:ext cx="3418116" cy="1754326"/>
          </a:xfrm>
          <a:prstGeom prst="ellipse">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C4EF55D-5294-9249-9A93-83393CF2480E}"/>
              </a:ext>
            </a:extLst>
          </p:cNvPr>
          <p:cNvSpPr txBox="1"/>
          <p:nvPr/>
        </p:nvSpPr>
        <p:spPr>
          <a:xfrm>
            <a:off x="769571" y="5396094"/>
            <a:ext cx="3893140" cy="1754326"/>
          </a:xfrm>
          <a:prstGeom prst="rect">
            <a:avLst/>
          </a:prstGeom>
          <a:noFill/>
        </p:spPr>
        <p:txBody>
          <a:bodyPr wrap="square" rtlCol="0">
            <a:spAutoFit/>
          </a:bodyPr>
          <a:lstStyle/>
          <a:p>
            <a:r>
              <a:rPr lang="en-US" sz="2800" dirty="0">
                <a:solidFill>
                  <a:srgbClr val="FFFFFF"/>
                </a:solidFill>
              </a:rPr>
              <a:t>Learn about Computer</a:t>
            </a:r>
            <a:r>
              <a:rPr lang="en-US" sz="3600" dirty="0">
                <a:solidFill>
                  <a:srgbClr val="FFFFFF"/>
                </a:solidFill>
              </a:rPr>
              <a:t>														</a:t>
            </a:r>
          </a:p>
        </p:txBody>
      </p:sp>
      <p:sp>
        <p:nvSpPr>
          <p:cNvPr id="10" name="Frame 9">
            <a:extLst>
              <a:ext uri="{FF2B5EF4-FFF2-40B4-BE49-F238E27FC236}">
                <a16:creationId xmlns:a16="http://schemas.microsoft.com/office/drawing/2014/main" id="{6EADCCDF-896C-F84E-8FB0-49ECF0A236AE}"/>
              </a:ext>
            </a:extLst>
          </p:cNvPr>
          <p:cNvSpPr/>
          <p:nvPr/>
        </p:nvSpPr>
        <p:spPr>
          <a:xfrm>
            <a:off x="3079077" y="656095"/>
            <a:ext cx="3167269" cy="781878"/>
          </a:xfrm>
          <a:prstGeom prst="fram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6026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9044"/>
            <a:ext cx="8229600" cy="3299911"/>
          </a:xfrm>
        </p:spPr>
        <p:txBody>
          <a:bodyPr>
            <a:normAutofit/>
          </a:bodyPr>
          <a:lstStyle/>
          <a:p>
            <a:r>
              <a:rPr lang="en-US" dirty="0"/>
              <a:t>AFTER STEVE ANSWERS, THE COMPUTER GENERATES A RANDOM ANSWER</a:t>
            </a:r>
          </a:p>
        </p:txBody>
      </p:sp>
    </p:spTree>
    <p:extLst>
      <p:ext uri="{BB962C8B-B14F-4D97-AF65-F5344CB8AC3E}">
        <p14:creationId xmlns:p14="http://schemas.microsoft.com/office/powerpoint/2010/main" val="17774614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8959"/>
            <a:ext cx="8229600" cy="690031"/>
          </a:xfrm>
        </p:spPr>
        <p:txBody>
          <a:bodyPr>
            <a:normAutofit fontScale="90000"/>
          </a:bodyPr>
          <a:lstStyle/>
          <a:p>
            <a:r>
              <a:rPr lang="en-US" dirty="0"/>
              <a:t>THE COMPUTER BASICALLY SPINS A WHEEL</a:t>
            </a:r>
          </a:p>
        </p:txBody>
      </p:sp>
      <p:grpSp>
        <p:nvGrpSpPr>
          <p:cNvPr id="25" name="Group 24"/>
          <p:cNvGrpSpPr/>
          <p:nvPr/>
        </p:nvGrpSpPr>
        <p:grpSpPr>
          <a:xfrm>
            <a:off x="2655575" y="1896981"/>
            <a:ext cx="4107068" cy="3975413"/>
            <a:chOff x="2655575" y="1896981"/>
            <a:chExt cx="4107068" cy="3975413"/>
          </a:xfrm>
        </p:grpSpPr>
        <p:sp>
          <p:nvSpPr>
            <p:cNvPr id="5" name="Oval 4"/>
            <p:cNvSpPr/>
            <p:nvPr/>
          </p:nvSpPr>
          <p:spPr>
            <a:xfrm>
              <a:off x="2655575" y="1896981"/>
              <a:ext cx="4107068" cy="3975413"/>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a:stCxn id="5" idx="0"/>
              <a:endCxn id="5" idx="4"/>
            </p:cNvCxnSpPr>
            <p:nvPr/>
          </p:nvCxnSpPr>
          <p:spPr>
            <a:xfrm>
              <a:off x="4709109" y="1896981"/>
              <a:ext cx="0" cy="3975413"/>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5" idx="2"/>
              <a:endCxn id="5" idx="6"/>
            </p:cNvCxnSpPr>
            <p:nvPr/>
          </p:nvCxnSpPr>
          <p:spPr>
            <a:xfrm>
              <a:off x="2655575" y="3884688"/>
              <a:ext cx="410706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5" idx="3"/>
              <a:endCxn id="5" idx="7"/>
            </p:cNvCxnSpPr>
            <p:nvPr/>
          </p:nvCxnSpPr>
          <p:spPr>
            <a:xfrm flipV="1">
              <a:off x="3257041" y="2479167"/>
              <a:ext cx="2904136" cy="28110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 idx="5"/>
              <a:endCxn id="5" idx="1"/>
            </p:cNvCxnSpPr>
            <p:nvPr/>
          </p:nvCxnSpPr>
          <p:spPr>
            <a:xfrm flipH="1" flipV="1">
              <a:off x="3257041" y="2479167"/>
              <a:ext cx="2904136" cy="2811041"/>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18449" y="3269323"/>
              <a:ext cx="775230" cy="646331"/>
            </a:xfrm>
            <a:prstGeom prst="rect">
              <a:avLst/>
            </a:prstGeom>
            <a:noFill/>
          </p:spPr>
          <p:txBody>
            <a:bodyPr wrap="square" rtlCol="0">
              <a:spAutoFit/>
            </a:bodyPr>
            <a:lstStyle/>
            <a:p>
              <a:r>
                <a:rPr lang="en-US" sz="3600" dirty="0"/>
                <a:t>✖️</a:t>
              </a:r>
            </a:p>
          </p:txBody>
        </p:sp>
        <p:sp>
          <p:nvSpPr>
            <p:cNvPr id="18" name="TextBox 17"/>
            <p:cNvSpPr txBox="1"/>
            <p:nvPr/>
          </p:nvSpPr>
          <p:spPr>
            <a:xfrm>
              <a:off x="3793679" y="2479167"/>
              <a:ext cx="775230" cy="646331"/>
            </a:xfrm>
            <a:prstGeom prst="rect">
              <a:avLst/>
            </a:prstGeom>
            <a:noFill/>
          </p:spPr>
          <p:txBody>
            <a:bodyPr wrap="square" rtlCol="0">
              <a:spAutoFit/>
            </a:bodyPr>
            <a:lstStyle/>
            <a:p>
              <a:r>
                <a:rPr lang="en-US" sz="3600" dirty="0"/>
                <a:t>☑️</a:t>
              </a:r>
            </a:p>
          </p:txBody>
        </p:sp>
        <p:sp>
          <p:nvSpPr>
            <p:cNvPr id="19" name="TextBox 18"/>
            <p:cNvSpPr txBox="1"/>
            <p:nvPr/>
          </p:nvSpPr>
          <p:spPr>
            <a:xfrm>
              <a:off x="4985218" y="2467515"/>
              <a:ext cx="775230" cy="646331"/>
            </a:xfrm>
            <a:prstGeom prst="rect">
              <a:avLst/>
            </a:prstGeom>
            <a:noFill/>
          </p:spPr>
          <p:txBody>
            <a:bodyPr wrap="square" rtlCol="0">
              <a:spAutoFit/>
            </a:bodyPr>
            <a:lstStyle/>
            <a:p>
              <a:r>
                <a:rPr lang="en-US" sz="3600" dirty="0"/>
                <a:t>✖️</a:t>
              </a:r>
            </a:p>
          </p:txBody>
        </p:sp>
        <p:sp>
          <p:nvSpPr>
            <p:cNvPr id="20" name="TextBox 19"/>
            <p:cNvSpPr txBox="1"/>
            <p:nvPr/>
          </p:nvSpPr>
          <p:spPr>
            <a:xfrm>
              <a:off x="5525233" y="3269323"/>
              <a:ext cx="775230" cy="646331"/>
            </a:xfrm>
            <a:prstGeom prst="rect">
              <a:avLst/>
            </a:prstGeom>
            <a:noFill/>
          </p:spPr>
          <p:txBody>
            <a:bodyPr wrap="square" rtlCol="0">
              <a:spAutoFit/>
            </a:bodyPr>
            <a:lstStyle/>
            <a:p>
              <a:r>
                <a:rPr lang="en-US" sz="3600" dirty="0"/>
                <a:t>☑️</a:t>
              </a:r>
            </a:p>
          </p:txBody>
        </p:sp>
        <p:sp>
          <p:nvSpPr>
            <p:cNvPr id="21" name="TextBox 20"/>
            <p:cNvSpPr txBox="1"/>
            <p:nvPr/>
          </p:nvSpPr>
          <p:spPr>
            <a:xfrm>
              <a:off x="5590869" y="4180516"/>
              <a:ext cx="775230" cy="646331"/>
            </a:xfrm>
            <a:prstGeom prst="rect">
              <a:avLst/>
            </a:prstGeom>
            <a:noFill/>
          </p:spPr>
          <p:txBody>
            <a:bodyPr wrap="square" rtlCol="0">
              <a:spAutoFit/>
            </a:bodyPr>
            <a:lstStyle/>
            <a:p>
              <a:r>
                <a:rPr lang="en-US" sz="3600" dirty="0"/>
                <a:t>✖️</a:t>
              </a:r>
            </a:p>
          </p:txBody>
        </p:sp>
        <p:sp>
          <p:nvSpPr>
            <p:cNvPr id="22" name="TextBox 21"/>
            <p:cNvSpPr txBox="1"/>
            <p:nvPr/>
          </p:nvSpPr>
          <p:spPr>
            <a:xfrm>
              <a:off x="4815639" y="4964965"/>
              <a:ext cx="775230" cy="646331"/>
            </a:xfrm>
            <a:prstGeom prst="rect">
              <a:avLst/>
            </a:prstGeom>
            <a:noFill/>
          </p:spPr>
          <p:txBody>
            <a:bodyPr wrap="square" rtlCol="0">
              <a:spAutoFit/>
            </a:bodyPr>
            <a:lstStyle/>
            <a:p>
              <a:r>
                <a:rPr lang="en-US" sz="3600" dirty="0"/>
                <a:t>☑️</a:t>
              </a:r>
            </a:p>
          </p:txBody>
        </p:sp>
        <p:sp>
          <p:nvSpPr>
            <p:cNvPr id="23" name="TextBox 22"/>
            <p:cNvSpPr txBox="1"/>
            <p:nvPr/>
          </p:nvSpPr>
          <p:spPr>
            <a:xfrm>
              <a:off x="3793338" y="4920876"/>
              <a:ext cx="775230" cy="646331"/>
            </a:xfrm>
            <a:prstGeom prst="rect">
              <a:avLst/>
            </a:prstGeom>
            <a:noFill/>
          </p:spPr>
          <p:txBody>
            <a:bodyPr wrap="square" rtlCol="0">
              <a:spAutoFit/>
            </a:bodyPr>
            <a:lstStyle/>
            <a:p>
              <a:r>
                <a:rPr lang="en-US" sz="3600" dirty="0"/>
                <a:t>✖️</a:t>
              </a:r>
            </a:p>
          </p:txBody>
        </p:sp>
        <p:sp>
          <p:nvSpPr>
            <p:cNvPr id="24" name="TextBox 23"/>
            <p:cNvSpPr txBox="1"/>
            <p:nvPr/>
          </p:nvSpPr>
          <p:spPr>
            <a:xfrm>
              <a:off x="3018449" y="4180516"/>
              <a:ext cx="775230" cy="646331"/>
            </a:xfrm>
            <a:prstGeom prst="rect">
              <a:avLst/>
            </a:prstGeom>
            <a:noFill/>
          </p:spPr>
          <p:txBody>
            <a:bodyPr wrap="square" rtlCol="0">
              <a:spAutoFit/>
            </a:bodyPr>
            <a:lstStyle/>
            <a:p>
              <a:r>
                <a:rPr lang="en-US" sz="3600" dirty="0"/>
                <a:t>☑️</a:t>
              </a:r>
            </a:p>
          </p:txBody>
        </p:sp>
      </p:grpSp>
      <p:sp>
        <p:nvSpPr>
          <p:cNvPr id="26" name="Right Arrow 25"/>
          <p:cNvSpPr/>
          <p:nvPr/>
        </p:nvSpPr>
        <p:spPr>
          <a:xfrm rot="17930823" flipH="1">
            <a:off x="6268812" y="1949130"/>
            <a:ext cx="1087939" cy="57053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1A16300-6015-ED42-896F-76D4CDBDA69A}"/>
              </a:ext>
            </a:extLst>
          </p:cNvPr>
          <p:cNvSpPr txBox="1"/>
          <p:nvPr/>
        </p:nvSpPr>
        <p:spPr>
          <a:xfrm>
            <a:off x="634181" y="2479167"/>
            <a:ext cx="1755609" cy="830997"/>
          </a:xfrm>
          <a:prstGeom prst="rect">
            <a:avLst/>
          </a:prstGeom>
          <a:noFill/>
        </p:spPr>
        <p:txBody>
          <a:bodyPr wrap="none" rtlCol="0">
            <a:spAutoFit/>
          </a:bodyPr>
          <a:lstStyle/>
          <a:p>
            <a:r>
              <a:rPr lang="en-US" sz="2400" dirty="0"/>
              <a:t>☑️</a:t>
            </a:r>
            <a:r>
              <a:rPr lang="en-US" dirty="0"/>
              <a:t> = MATCH</a:t>
            </a:r>
          </a:p>
          <a:p>
            <a:r>
              <a:rPr lang="en-US" sz="3600" baseline="-25000" dirty="0"/>
              <a:t>✖️</a:t>
            </a:r>
            <a:r>
              <a:rPr lang="en-US" dirty="0"/>
              <a:t> = NO MATCH</a:t>
            </a:r>
          </a:p>
        </p:txBody>
      </p:sp>
    </p:spTree>
    <p:extLst>
      <p:ext uri="{BB962C8B-B14F-4D97-AF65-F5344CB8AC3E}">
        <p14:creationId xmlns:p14="http://schemas.microsoft.com/office/powerpoint/2010/main" val="286242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43200000">
                                      <p:cBhvr>
                                        <p:cTn id="6" dur="2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108" y="1697437"/>
            <a:ext cx="8229600" cy="3299911"/>
          </a:xfrm>
        </p:spPr>
        <p:txBody>
          <a:bodyPr>
            <a:normAutofit fontScale="90000"/>
          </a:bodyPr>
          <a:lstStyle/>
          <a:p>
            <a:r>
              <a:rPr lang="en-US" dirty="0"/>
              <a:t>THE COMPUTER LANDED ON ☑️—WHICH MEANS A MATCH TO STEVE</a:t>
            </a:r>
            <a:br>
              <a:rPr lang="en-US" dirty="0"/>
            </a:br>
            <a:br>
              <a:rPr lang="en-US" dirty="0"/>
            </a:br>
            <a:r>
              <a:rPr lang="en-US" dirty="0"/>
              <a:t>WHEN THE ANSWER IS A MATCH TO STEVE’S, HE SEES THIS</a:t>
            </a:r>
          </a:p>
        </p:txBody>
      </p:sp>
    </p:spTree>
    <p:extLst>
      <p:ext uri="{BB962C8B-B14F-4D97-AF65-F5344CB8AC3E}">
        <p14:creationId xmlns:p14="http://schemas.microsoft.com/office/powerpoint/2010/main" val="15369781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9427" y="653143"/>
            <a:ext cx="7946571" cy="784830"/>
          </a:xfrm>
          <a:prstGeom prst="rect">
            <a:avLst/>
          </a:prstGeom>
          <a:noFill/>
        </p:spPr>
        <p:txBody>
          <a:bodyPr wrap="square" rtlCol="0">
            <a:spAutoFit/>
          </a:bodyPr>
          <a:lstStyle/>
          <a:p>
            <a:pPr algn="ctr"/>
            <a:r>
              <a:rPr lang="en-US" sz="4500" dirty="0">
                <a:solidFill>
                  <a:srgbClr val="FFFFFF"/>
                </a:solidFill>
              </a:rPr>
              <a:t>COMPUTER </a:t>
            </a:r>
          </a:p>
        </p:txBody>
      </p:sp>
      <p:pic>
        <p:nvPicPr>
          <p:cNvPr id="5" name="Picture 4" descr="Icon&#10;&#10;Description automatically generated">
            <a:extLst>
              <a:ext uri="{FF2B5EF4-FFF2-40B4-BE49-F238E27FC236}">
                <a16:creationId xmlns:a16="http://schemas.microsoft.com/office/drawing/2014/main" id="{70BD0CBF-DA6B-F943-BFE3-05031594666A}"/>
              </a:ext>
            </a:extLst>
          </p:cNvPr>
          <p:cNvPicPr>
            <a:picLocks noChangeAspect="1"/>
          </p:cNvPicPr>
          <p:nvPr/>
        </p:nvPicPr>
        <p:blipFill>
          <a:blip r:embed="rId2"/>
          <a:stretch>
            <a:fillRect/>
          </a:stretch>
        </p:blipFill>
        <p:spPr>
          <a:xfrm>
            <a:off x="2589193" y="1938704"/>
            <a:ext cx="4147038" cy="4117834"/>
          </a:xfrm>
          <a:prstGeom prst="rect">
            <a:avLst/>
          </a:prstGeom>
        </p:spPr>
      </p:pic>
      <p:sp>
        <p:nvSpPr>
          <p:cNvPr id="6" name="Frame 5">
            <a:extLst>
              <a:ext uri="{FF2B5EF4-FFF2-40B4-BE49-F238E27FC236}">
                <a16:creationId xmlns:a16="http://schemas.microsoft.com/office/drawing/2014/main" id="{D931E306-43A0-4A4F-8B58-6C155990A500}"/>
              </a:ext>
            </a:extLst>
          </p:cNvPr>
          <p:cNvSpPr/>
          <p:nvPr/>
        </p:nvSpPr>
        <p:spPr>
          <a:xfrm>
            <a:off x="3079077" y="656095"/>
            <a:ext cx="3167269" cy="781878"/>
          </a:xfrm>
          <a:prstGeom prst="fram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102609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9044"/>
            <a:ext cx="8229600" cy="3299911"/>
          </a:xfrm>
        </p:spPr>
        <p:txBody>
          <a:bodyPr>
            <a:normAutofit/>
          </a:bodyPr>
          <a:lstStyle/>
          <a:p>
            <a:r>
              <a:rPr lang="en-US" dirty="0"/>
              <a:t>NOW LET’S SEE AN EXAMPLE OF THE COMPUTER NOT MATCHING STEVE’S ANSWER</a:t>
            </a:r>
          </a:p>
        </p:txBody>
      </p:sp>
    </p:spTree>
    <p:extLst>
      <p:ext uri="{BB962C8B-B14F-4D97-AF65-F5344CB8AC3E}">
        <p14:creationId xmlns:p14="http://schemas.microsoft.com/office/powerpoint/2010/main" val="291641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9427" y="2630715"/>
            <a:ext cx="7946571" cy="784830"/>
          </a:xfrm>
          <a:prstGeom prst="rect">
            <a:avLst/>
          </a:prstGeom>
          <a:noFill/>
        </p:spPr>
        <p:txBody>
          <a:bodyPr wrap="square" rtlCol="0">
            <a:spAutoFit/>
          </a:bodyPr>
          <a:lstStyle/>
          <a:p>
            <a:pPr algn="ctr"/>
            <a:r>
              <a:rPr lang="en-US" sz="4500" dirty="0">
                <a:solidFill>
                  <a:srgbClr val="FFFFFF"/>
                </a:solidFill>
              </a:rPr>
              <a:t>STEVE’S SCREEN IS BLACK</a:t>
            </a:r>
          </a:p>
        </p:txBody>
      </p:sp>
    </p:spTree>
    <p:extLst>
      <p:ext uri="{BB962C8B-B14F-4D97-AF65-F5344CB8AC3E}">
        <p14:creationId xmlns:p14="http://schemas.microsoft.com/office/powerpoint/2010/main" val="3384642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9427" y="653143"/>
            <a:ext cx="7946571" cy="784830"/>
          </a:xfrm>
          <a:prstGeom prst="rect">
            <a:avLst/>
          </a:prstGeom>
          <a:noFill/>
        </p:spPr>
        <p:txBody>
          <a:bodyPr wrap="square" rtlCol="0">
            <a:spAutoFit/>
          </a:bodyPr>
          <a:lstStyle/>
          <a:p>
            <a:pPr algn="ctr"/>
            <a:r>
              <a:rPr lang="en-US" sz="4500" dirty="0">
                <a:solidFill>
                  <a:srgbClr val="FFFFFF"/>
                </a:solidFill>
              </a:rPr>
              <a:t>COMPUTER</a:t>
            </a:r>
          </a:p>
        </p:txBody>
      </p:sp>
      <p:sp>
        <p:nvSpPr>
          <p:cNvPr id="3" name="Frame 2">
            <a:extLst>
              <a:ext uri="{FF2B5EF4-FFF2-40B4-BE49-F238E27FC236}">
                <a16:creationId xmlns:a16="http://schemas.microsoft.com/office/drawing/2014/main" id="{7BA8A3F7-1EF0-C242-893C-D8A437D6ED27}"/>
              </a:ext>
            </a:extLst>
          </p:cNvPr>
          <p:cNvSpPr/>
          <p:nvPr/>
        </p:nvSpPr>
        <p:spPr>
          <a:xfrm>
            <a:off x="3079077" y="656095"/>
            <a:ext cx="3167269" cy="781878"/>
          </a:xfrm>
          <a:prstGeom prst="fram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480797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9427" y="653143"/>
            <a:ext cx="7946571" cy="784830"/>
          </a:xfrm>
          <a:prstGeom prst="rect">
            <a:avLst/>
          </a:prstGeom>
          <a:noFill/>
        </p:spPr>
        <p:txBody>
          <a:bodyPr wrap="square" rtlCol="0">
            <a:spAutoFit/>
          </a:bodyPr>
          <a:lstStyle/>
          <a:p>
            <a:pPr algn="ctr"/>
            <a:r>
              <a:rPr lang="en-US" sz="4500" dirty="0">
                <a:solidFill>
                  <a:srgbClr val="FFFFFF"/>
                </a:solidFill>
              </a:rPr>
              <a:t>COMPUTER</a:t>
            </a:r>
          </a:p>
        </p:txBody>
      </p:sp>
      <p:sp>
        <p:nvSpPr>
          <p:cNvPr id="5" name="TextBox 4">
            <a:extLst>
              <a:ext uri="{FF2B5EF4-FFF2-40B4-BE49-F238E27FC236}">
                <a16:creationId xmlns:a16="http://schemas.microsoft.com/office/drawing/2014/main" id="{DB5469F6-D347-0B45-BCD3-9B5A436B03BD}"/>
              </a:ext>
            </a:extLst>
          </p:cNvPr>
          <p:cNvSpPr txBox="1"/>
          <p:nvPr/>
        </p:nvSpPr>
        <p:spPr>
          <a:xfrm>
            <a:off x="1307596" y="2820117"/>
            <a:ext cx="6710229" cy="646331"/>
          </a:xfrm>
          <a:prstGeom prst="rect">
            <a:avLst/>
          </a:prstGeom>
          <a:noFill/>
        </p:spPr>
        <p:txBody>
          <a:bodyPr wrap="square" rtlCol="0">
            <a:spAutoFit/>
          </a:bodyPr>
          <a:lstStyle/>
          <a:p>
            <a:pPr algn="ctr"/>
            <a:r>
              <a:rPr lang="en-US" sz="3600" dirty="0">
                <a:solidFill>
                  <a:srgbClr val="FFFFFF"/>
                </a:solidFill>
              </a:rPr>
              <a:t>You: don’t know sign language</a:t>
            </a:r>
          </a:p>
        </p:txBody>
      </p:sp>
      <p:sp>
        <p:nvSpPr>
          <p:cNvPr id="6" name="Frame 5">
            <a:extLst>
              <a:ext uri="{FF2B5EF4-FFF2-40B4-BE49-F238E27FC236}">
                <a16:creationId xmlns:a16="http://schemas.microsoft.com/office/drawing/2014/main" id="{3E5AA9D1-3EBD-AB4B-8056-299706C878ED}"/>
              </a:ext>
            </a:extLst>
          </p:cNvPr>
          <p:cNvSpPr/>
          <p:nvPr/>
        </p:nvSpPr>
        <p:spPr>
          <a:xfrm>
            <a:off x="3079077" y="656095"/>
            <a:ext cx="3167269" cy="781878"/>
          </a:xfrm>
          <a:prstGeom prst="fram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32365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9427" y="653143"/>
            <a:ext cx="7946571" cy="784830"/>
          </a:xfrm>
          <a:prstGeom prst="rect">
            <a:avLst/>
          </a:prstGeom>
          <a:noFill/>
        </p:spPr>
        <p:txBody>
          <a:bodyPr wrap="square" rtlCol="0">
            <a:spAutoFit/>
          </a:bodyPr>
          <a:lstStyle/>
          <a:p>
            <a:pPr algn="ctr"/>
            <a:r>
              <a:rPr lang="en-US" sz="4500" dirty="0">
                <a:solidFill>
                  <a:srgbClr val="FFFFFF"/>
                </a:solidFill>
              </a:rPr>
              <a:t>COMPUTER</a:t>
            </a:r>
          </a:p>
        </p:txBody>
      </p:sp>
      <p:sp>
        <p:nvSpPr>
          <p:cNvPr id="10" name="TextBox 9">
            <a:extLst>
              <a:ext uri="{FF2B5EF4-FFF2-40B4-BE49-F238E27FC236}">
                <a16:creationId xmlns:a16="http://schemas.microsoft.com/office/drawing/2014/main" id="{14D4FD18-C7AE-3945-A6DA-3DE0374EB8E7}"/>
              </a:ext>
            </a:extLst>
          </p:cNvPr>
          <p:cNvSpPr txBox="1"/>
          <p:nvPr/>
        </p:nvSpPr>
        <p:spPr>
          <a:xfrm>
            <a:off x="1307596" y="2820117"/>
            <a:ext cx="6710229" cy="646331"/>
          </a:xfrm>
          <a:prstGeom prst="rect">
            <a:avLst/>
          </a:prstGeom>
          <a:noFill/>
        </p:spPr>
        <p:txBody>
          <a:bodyPr wrap="square" rtlCol="0">
            <a:spAutoFit/>
          </a:bodyPr>
          <a:lstStyle/>
          <a:p>
            <a:pPr algn="ctr"/>
            <a:r>
              <a:rPr lang="en-US" sz="3600" dirty="0">
                <a:solidFill>
                  <a:srgbClr val="FFFFFF"/>
                </a:solidFill>
              </a:rPr>
              <a:t>You: don’t know sign language</a:t>
            </a:r>
          </a:p>
        </p:txBody>
      </p:sp>
      <p:sp>
        <p:nvSpPr>
          <p:cNvPr id="12" name="TextBox 11">
            <a:extLst>
              <a:ext uri="{FF2B5EF4-FFF2-40B4-BE49-F238E27FC236}">
                <a16:creationId xmlns:a16="http://schemas.microsoft.com/office/drawing/2014/main" id="{D07A59FA-D960-ED4D-969F-199BCBB674D6}"/>
              </a:ext>
            </a:extLst>
          </p:cNvPr>
          <p:cNvSpPr txBox="1"/>
          <p:nvPr/>
        </p:nvSpPr>
        <p:spPr>
          <a:xfrm>
            <a:off x="5441539" y="5177069"/>
            <a:ext cx="2576286" cy="400110"/>
          </a:xfrm>
          <a:prstGeom prst="rect">
            <a:avLst/>
          </a:prstGeom>
          <a:noFill/>
        </p:spPr>
        <p:txBody>
          <a:bodyPr wrap="square" rtlCol="0">
            <a:spAutoFit/>
          </a:bodyPr>
          <a:lstStyle/>
          <a:p>
            <a:pPr algn="ctr"/>
            <a:r>
              <a:rPr lang="en-US" sz="2000" i="1" dirty="0">
                <a:solidFill>
                  <a:srgbClr val="FFFFFF"/>
                </a:solidFill>
              </a:rPr>
              <a:t>Press R</a:t>
            </a:r>
          </a:p>
        </p:txBody>
      </p:sp>
      <p:sp>
        <p:nvSpPr>
          <p:cNvPr id="7" name="TextBox 6">
            <a:extLst>
              <a:ext uri="{FF2B5EF4-FFF2-40B4-BE49-F238E27FC236}">
                <a16:creationId xmlns:a16="http://schemas.microsoft.com/office/drawing/2014/main" id="{4F7533E3-D6F7-B549-8521-7E83293517AC}"/>
              </a:ext>
            </a:extLst>
          </p:cNvPr>
          <p:cNvSpPr txBox="1"/>
          <p:nvPr/>
        </p:nvSpPr>
        <p:spPr>
          <a:xfrm>
            <a:off x="-1353980" y="5538771"/>
            <a:ext cx="10113667" cy="523220"/>
          </a:xfrm>
          <a:prstGeom prst="rect">
            <a:avLst/>
          </a:prstGeom>
          <a:noFill/>
        </p:spPr>
        <p:txBody>
          <a:bodyPr wrap="square" rtlCol="0">
            <a:spAutoFit/>
          </a:bodyPr>
          <a:lstStyle/>
          <a:p>
            <a:r>
              <a:rPr lang="en-US" sz="2800" dirty="0">
                <a:solidFill>
                  <a:srgbClr val="FFFFFF"/>
                </a:solidFill>
              </a:rPr>
              <a:t>														Learn about Computer</a:t>
            </a:r>
          </a:p>
        </p:txBody>
      </p:sp>
      <p:sp>
        <p:nvSpPr>
          <p:cNvPr id="8" name="Oval 7">
            <a:extLst>
              <a:ext uri="{FF2B5EF4-FFF2-40B4-BE49-F238E27FC236}">
                <a16:creationId xmlns:a16="http://schemas.microsoft.com/office/drawing/2014/main" id="{8C81178C-E942-394E-A085-E2378B7AFFF0}"/>
              </a:ext>
            </a:extLst>
          </p:cNvPr>
          <p:cNvSpPr/>
          <p:nvPr/>
        </p:nvSpPr>
        <p:spPr>
          <a:xfrm>
            <a:off x="4956312" y="4848593"/>
            <a:ext cx="3551583" cy="1803998"/>
          </a:xfrm>
          <a:prstGeom prst="ellipse">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BAE799AB-6C4C-2A49-9B65-FC029D318BB8}"/>
              </a:ext>
            </a:extLst>
          </p:cNvPr>
          <p:cNvSpPr/>
          <p:nvPr/>
        </p:nvSpPr>
        <p:spPr>
          <a:xfrm>
            <a:off x="3079077" y="656095"/>
            <a:ext cx="3167269" cy="781878"/>
          </a:xfrm>
          <a:prstGeom prst="fram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5989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8959"/>
            <a:ext cx="8229600" cy="690031"/>
          </a:xfrm>
        </p:spPr>
        <p:txBody>
          <a:bodyPr>
            <a:normAutofit fontScale="90000"/>
          </a:bodyPr>
          <a:lstStyle/>
          <a:p>
            <a:r>
              <a:rPr lang="en-US" dirty="0"/>
              <a:t>THE COMPUTER SPINS THE WHEEL</a:t>
            </a:r>
          </a:p>
        </p:txBody>
      </p:sp>
      <p:grpSp>
        <p:nvGrpSpPr>
          <p:cNvPr id="25" name="Group 24"/>
          <p:cNvGrpSpPr/>
          <p:nvPr/>
        </p:nvGrpSpPr>
        <p:grpSpPr>
          <a:xfrm>
            <a:off x="2655575" y="1896981"/>
            <a:ext cx="4107068" cy="3975413"/>
            <a:chOff x="2655575" y="1896981"/>
            <a:chExt cx="4107068" cy="3975413"/>
          </a:xfrm>
        </p:grpSpPr>
        <p:sp>
          <p:nvSpPr>
            <p:cNvPr id="5" name="Oval 4"/>
            <p:cNvSpPr/>
            <p:nvPr/>
          </p:nvSpPr>
          <p:spPr>
            <a:xfrm>
              <a:off x="2655575" y="1896981"/>
              <a:ext cx="4107068" cy="3975413"/>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a:stCxn id="5" idx="0"/>
              <a:endCxn id="5" idx="4"/>
            </p:cNvCxnSpPr>
            <p:nvPr/>
          </p:nvCxnSpPr>
          <p:spPr>
            <a:xfrm>
              <a:off x="4709109" y="1896981"/>
              <a:ext cx="0" cy="3975413"/>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5" idx="2"/>
              <a:endCxn id="5" idx="6"/>
            </p:cNvCxnSpPr>
            <p:nvPr/>
          </p:nvCxnSpPr>
          <p:spPr>
            <a:xfrm>
              <a:off x="2655575" y="3884688"/>
              <a:ext cx="410706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5" idx="3"/>
              <a:endCxn id="5" idx="7"/>
            </p:cNvCxnSpPr>
            <p:nvPr/>
          </p:nvCxnSpPr>
          <p:spPr>
            <a:xfrm flipV="1">
              <a:off x="3257041" y="2479167"/>
              <a:ext cx="2904136" cy="28110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 idx="5"/>
              <a:endCxn id="5" idx="1"/>
            </p:cNvCxnSpPr>
            <p:nvPr/>
          </p:nvCxnSpPr>
          <p:spPr>
            <a:xfrm flipH="1" flipV="1">
              <a:off x="3257041" y="2479167"/>
              <a:ext cx="2904136" cy="2811041"/>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18449" y="3269323"/>
              <a:ext cx="775230" cy="523220"/>
            </a:xfrm>
            <a:prstGeom prst="rect">
              <a:avLst/>
            </a:prstGeom>
            <a:noFill/>
          </p:spPr>
          <p:txBody>
            <a:bodyPr wrap="square" rtlCol="0">
              <a:spAutoFit/>
            </a:bodyPr>
            <a:lstStyle/>
            <a:p>
              <a:r>
                <a:rPr lang="en-US" sz="2800" dirty="0"/>
                <a:t>☑️</a:t>
              </a:r>
            </a:p>
          </p:txBody>
        </p:sp>
        <p:sp>
          <p:nvSpPr>
            <p:cNvPr id="18" name="TextBox 17"/>
            <p:cNvSpPr txBox="1"/>
            <p:nvPr/>
          </p:nvSpPr>
          <p:spPr>
            <a:xfrm>
              <a:off x="3793679" y="2479167"/>
              <a:ext cx="775230" cy="646331"/>
            </a:xfrm>
            <a:prstGeom prst="rect">
              <a:avLst/>
            </a:prstGeom>
            <a:noFill/>
          </p:spPr>
          <p:txBody>
            <a:bodyPr wrap="square" rtlCol="0">
              <a:spAutoFit/>
            </a:bodyPr>
            <a:lstStyle/>
            <a:p>
              <a:r>
                <a:rPr lang="en-US" sz="3600" dirty="0"/>
                <a:t>✖️</a:t>
              </a:r>
            </a:p>
          </p:txBody>
        </p:sp>
        <p:sp>
          <p:nvSpPr>
            <p:cNvPr id="19" name="TextBox 18"/>
            <p:cNvSpPr txBox="1"/>
            <p:nvPr/>
          </p:nvSpPr>
          <p:spPr>
            <a:xfrm>
              <a:off x="4985218" y="2467515"/>
              <a:ext cx="775230" cy="523220"/>
            </a:xfrm>
            <a:prstGeom prst="rect">
              <a:avLst/>
            </a:prstGeom>
            <a:noFill/>
          </p:spPr>
          <p:txBody>
            <a:bodyPr wrap="square" rtlCol="0">
              <a:spAutoFit/>
            </a:bodyPr>
            <a:lstStyle/>
            <a:p>
              <a:r>
                <a:rPr lang="en-US" sz="2800" dirty="0"/>
                <a:t>☑️</a:t>
              </a:r>
            </a:p>
          </p:txBody>
        </p:sp>
        <p:sp>
          <p:nvSpPr>
            <p:cNvPr id="20" name="TextBox 19"/>
            <p:cNvSpPr txBox="1"/>
            <p:nvPr/>
          </p:nvSpPr>
          <p:spPr>
            <a:xfrm>
              <a:off x="5525233" y="3269323"/>
              <a:ext cx="775230" cy="646331"/>
            </a:xfrm>
            <a:prstGeom prst="rect">
              <a:avLst/>
            </a:prstGeom>
            <a:noFill/>
          </p:spPr>
          <p:txBody>
            <a:bodyPr wrap="square" rtlCol="0">
              <a:spAutoFit/>
            </a:bodyPr>
            <a:lstStyle/>
            <a:p>
              <a:r>
                <a:rPr lang="en-US" sz="3600" dirty="0"/>
                <a:t>✖️</a:t>
              </a:r>
            </a:p>
          </p:txBody>
        </p:sp>
        <p:sp>
          <p:nvSpPr>
            <p:cNvPr id="21" name="TextBox 20"/>
            <p:cNvSpPr txBox="1"/>
            <p:nvPr/>
          </p:nvSpPr>
          <p:spPr>
            <a:xfrm>
              <a:off x="5590869" y="4180516"/>
              <a:ext cx="775230" cy="523220"/>
            </a:xfrm>
            <a:prstGeom prst="rect">
              <a:avLst/>
            </a:prstGeom>
            <a:noFill/>
          </p:spPr>
          <p:txBody>
            <a:bodyPr wrap="square" rtlCol="0">
              <a:spAutoFit/>
            </a:bodyPr>
            <a:lstStyle/>
            <a:p>
              <a:r>
                <a:rPr lang="en-US" sz="2800" dirty="0"/>
                <a:t>☑️</a:t>
              </a:r>
            </a:p>
          </p:txBody>
        </p:sp>
        <p:sp>
          <p:nvSpPr>
            <p:cNvPr id="22" name="TextBox 21"/>
            <p:cNvSpPr txBox="1"/>
            <p:nvPr/>
          </p:nvSpPr>
          <p:spPr>
            <a:xfrm>
              <a:off x="4815639" y="4964965"/>
              <a:ext cx="775230" cy="646331"/>
            </a:xfrm>
            <a:prstGeom prst="rect">
              <a:avLst/>
            </a:prstGeom>
            <a:noFill/>
          </p:spPr>
          <p:txBody>
            <a:bodyPr wrap="square" rtlCol="0">
              <a:spAutoFit/>
            </a:bodyPr>
            <a:lstStyle/>
            <a:p>
              <a:r>
                <a:rPr lang="en-US" sz="3600" dirty="0"/>
                <a:t>✖️</a:t>
              </a:r>
            </a:p>
          </p:txBody>
        </p:sp>
        <p:sp>
          <p:nvSpPr>
            <p:cNvPr id="23" name="TextBox 22"/>
            <p:cNvSpPr txBox="1"/>
            <p:nvPr/>
          </p:nvSpPr>
          <p:spPr>
            <a:xfrm>
              <a:off x="3793338" y="4920876"/>
              <a:ext cx="775230" cy="523220"/>
            </a:xfrm>
            <a:prstGeom prst="rect">
              <a:avLst/>
            </a:prstGeom>
            <a:noFill/>
          </p:spPr>
          <p:txBody>
            <a:bodyPr wrap="square" rtlCol="0">
              <a:spAutoFit/>
            </a:bodyPr>
            <a:lstStyle/>
            <a:p>
              <a:r>
                <a:rPr lang="en-US" sz="2800" dirty="0"/>
                <a:t>☑️</a:t>
              </a:r>
            </a:p>
          </p:txBody>
        </p:sp>
        <p:sp>
          <p:nvSpPr>
            <p:cNvPr id="24" name="TextBox 23"/>
            <p:cNvSpPr txBox="1"/>
            <p:nvPr/>
          </p:nvSpPr>
          <p:spPr>
            <a:xfrm>
              <a:off x="3018449" y="4180516"/>
              <a:ext cx="775230" cy="646331"/>
            </a:xfrm>
            <a:prstGeom prst="rect">
              <a:avLst/>
            </a:prstGeom>
            <a:noFill/>
          </p:spPr>
          <p:txBody>
            <a:bodyPr wrap="square" rtlCol="0">
              <a:spAutoFit/>
            </a:bodyPr>
            <a:lstStyle/>
            <a:p>
              <a:r>
                <a:rPr lang="en-US" sz="3600" dirty="0"/>
                <a:t>✖️</a:t>
              </a:r>
            </a:p>
          </p:txBody>
        </p:sp>
      </p:grpSp>
      <p:sp>
        <p:nvSpPr>
          <p:cNvPr id="26" name="Right Arrow 25"/>
          <p:cNvSpPr/>
          <p:nvPr/>
        </p:nvSpPr>
        <p:spPr>
          <a:xfrm rot="17930823" flipH="1">
            <a:off x="6268812" y="1949130"/>
            <a:ext cx="1087939" cy="57053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27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43200000">
                                      <p:cBhvr>
                                        <p:cTn id="6" dur="2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2326"/>
            <a:ext cx="8229600" cy="3473348"/>
          </a:xfrm>
        </p:spPr>
        <p:txBody>
          <a:bodyPr>
            <a:normAutofit fontScale="90000"/>
          </a:bodyPr>
          <a:lstStyle/>
          <a:p>
            <a:r>
              <a:rPr lang="en-US" dirty="0"/>
              <a:t>THIS TIME THE COMPUTER LANDED ON </a:t>
            </a:r>
            <a:r>
              <a:rPr lang="en-US" sz="9800" baseline="-25000" dirty="0"/>
              <a:t>✖️</a:t>
            </a:r>
            <a:r>
              <a:rPr lang="en-US" dirty="0"/>
              <a:t>– WHICH MEANS IT IS NOT A MATCH</a:t>
            </a:r>
            <a:br>
              <a:rPr lang="en-US" dirty="0"/>
            </a:br>
            <a:br>
              <a:rPr lang="en-US" dirty="0"/>
            </a:br>
            <a:r>
              <a:rPr lang="en-US" dirty="0"/>
              <a:t>WHEN THE ANSWER IS NOT A MATCH TO STEVE’S, HE SEES THIS </a:t>
            </a:r>
          </a:p>
        </p:txBody>
      </p:sp>
    </p:spTree>
    <p:extLst>
      <p:ext uri="{BB962C8B-B14F-4D97-AF65-F5344CB8AC3E}">
        <p14:creationId xmlns:p14="http://schemas.microsoft.com/office/powerpoint/2010/main" val="20285231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9427" y="653143"/>
            <a:ext cx="7946571" cy="784830"/>
          </a:xfrm>
          <a:prstGeom prst="rect">
            <a:avLst/>
          </a:prstGeom>
          <a:noFill/>
        </p:spPr>
        <p:txBody>
          <a:bodyPr wrap="square" rtlCol="0">
            <a:spAutoFit/>
          </a:bodyPr>
          <a:lstStyle/>
          <a:p>
            <a:pPr algn="ctr"/>
            <a:r>
              <a:rPr lang="en-US" sz="4500" dirty="0">
                <a:solidFill>
                  <a:srgbClr val="FFFFFF"/>
                </a:solidFill>
              </a:rPr>
              <a:t>COMPUTER</a:t>
            </a:r>
          </a:p>
        </p:txBody>
      </p:sp>
      <p:pic>
        <p:nvPicPr>
          <p:cNvPr id="5" name="Picture 4" descr="Icon&#10;&#10;Description automatically generated">
            <a:extLst>
              <a:ext uri="{FF2B5EF4-FFF2-40B4-BE49-F238E27FC236}">
                <a16:creationId xmlns:a16="http://schemas.microsoft.com/office/drawing/2014/main" id="{40AA3E0A-FE90-D54C-8F53-4C696BE7EAE2}"/>
              </a:ext>
            </a:extLst>
          </p:cNvPr>
          <p:cNvPicPr>
            <a:picLocks noChangeAspect="1"/>
          </p:cNvPicPr>
          <p:nvPr/>
        </p:nvPicPr>
        <p:blipFill>
          <a:blip r:embed="rId3"/>
          <a:stretch>
            <a:fillRect/>
          </a:stretch>
        </p:blipFill>
        <p:spPr>
          <a:xfrm>
            <a:off x="2542032" y="2028092"/>
            <a:ext cx="4059936" cy="3994150"/>
          </a:xfrm>
          <a:prstGeom prst="rect">
            <a:avLst/>
          </a:prstGeom>
        </p:spPr>
      </p:pic>
      <p:sp>
        <p:nvSpPr>
          <p:cNvPr id="6" name="Frame 5">
            <a:extLst>
              <a:ext uri="{FF2B5EF4-FFF2-40B4-BE49-F238E27FC236}">
                <a16:creationId xmlns:a16="http://schemas.microsoft.com/office/drawing/2014/main" id="{608346AB-2F16-9944-B423-78C91F879760}"/>
              </a:ext>
            </a:extLst>
          </p:cNvPr>
          <p:cNvSpPr/>
          <p:nvPr/>
        </p:nvSpPr>
        <p:spPr>
          <a:xfrm>
            <a:off x="3079077" y="656095"/>
            <a:ext cx="3167269" cy="781878"/>
          </a:xfrm>
          <a:prstGeom prst="fram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30684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200A38-C337-0D49-A4B6-0304DA7CAC76}"/>
              </a:ext>
            </a:extLst>
          </p:cNvPr>
          <p:cNvSpPr>
            <a:spLocks noGrp="1"/>
          </p:cNvSpPr>
          <p:nvPr>
            <p:ph idx="1"/>
          </p:nvPr>
        </p:nvSpPr>
        <p:spPr>
          <a:xfrm>
            <a:off x="457200" y="1166018"/>
            <a:ext cx="8229600" cy="4525963"/>
          </a:xfrm>
        </p:spPr>
        <p:txBody>
          <a:bodyPr>
            <a:noAutofit/>
          </a:bodyPr>
          <a:lstStyle/>
          <a:p>
            <a:pPr marL="0" indent="0" algn="ctr">
              <a:buNone/>
            </a:pPr>
            <a:r>
              <a:rPr lang="en-US" sz="4000" dirty="0">
                <a:latin typeface="+mj-lt"/>
              </a:rPr>
              <a:t>WHEN </a:t>
            </a:r>
            <a:r>
              <a:rPr lang="en-US" sz="4000" dirty="0"/>
              <a:t>STEVE IS </a:t>
            </a:r>
            <a:r>
              <a:rPr lang="en-US" sz="4000" dirty="0">
                <a:latin typeface="+mj-lt"/>
              </a:rPr>
              <a:t>DONE WITH THE TASK, HE GETS TO WRITE A NOTE TO VIVIAN AND SANTIAGO ABOUT WHAT HE LEARNED</a:t>
            </a:r>
          </a:p>
          <a:p>
            <a:pPr marL="0" indent="0" algn="ctr">
              <a:buNone/>
            </a:pPr>
            <a:endParaRPr lang="en-US" sz="4000" dirty="0">
              <a:latin typeface="+mj-lt"/>
            </a:endParaRPr>
          </a:p>
          <a:p>
            <a:pPr marL="0" indent="0" algn="ctr">
              <a:buNone/>
            </a:pPr>
            <a:r>
              <a:rPr lang="en-US" sz="4000" dirty="0">
                <a:latin typeface="+mj-lt"/>
              </a:rPr>
              <a:t>HE CAN ALSO RECEIVE NOTES FROM OTHER PARTICIPANTS WHO LEARN ABOUT HIM</a:t>
            </a:r>
          </a:p>
        </p:txBody>
      </p:sp>
    </p:spTree>
    <p:extLst>
      <p:ext uri="{BB962C8B-B14F-4D97-AF65-F5344CB8AC3E}">
        <p14:creationId xmlns:p14="http://schemas.microsoft.com/office/powerpoint/2010/main" val="32868466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FD7CA-876C-DE41-9DCA-24AC89434AF8}"/>
              </a:ext>
            </a:extLst>
          </p:cNvPr>
          <p:cNvSpPr>
            <a:spLocks noGrp="1"/>
          </p:cNvSpPr>
          <p:nvPr>
            <p:ph idx="1"/>
          </p:nvPr>
        </p:nvSpPr>
        <p:spPr>
          <a:xfrm>
            <a:off x="457200" y="3117487"/>
            <a:ext cx="8229600" cy="623025"/>
          </a:xfrm>
        </p:spPr>
        <p:txBody>
          <a:bodyPr>
            <a:noAutofit/>
          </a:bodyPr>
          <a:lstStyle/>
          <a:p>
            <a:pPr marL="0" indent="0" algn="ctr">
              <a:buNone/>
            </a:pPr>
            <a:r>
              <a:rPr lang="en-US" sz="4000" dirty="0">
                <a:latin typeface="+mj-lt"/>
              </a:rPr>
              <a:t>QUESTIONS?</a:t>
            </a:r>
          </a:p>
        </p:txBody>
      </p:sp>
    </p:spTree>
    <p:extLst>
      <p:ext uri="{BB962C8B-B14F-4D97-AF65-F5344CB8AC3E}">
        <p14:creationId xmlns:p14="http://schemas.microsoft.com/office/powerpoint/2010/main" val="67372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8714" y="2644170"/>
            <a:ext cx="7946571" cy="784830"/>
          </a:xfrm>
          <a:prstGeom prst="rect">
            <a:avLst/>
          </a:prstGeom>
          <a:noFill/>
        </p:spPr>
        <p:txBody>
          <a:bodyPr wrap="square" rtlCol="0">
            <a:spAutoFit/>
          </a:bodyPr>
          <a:lstStyle/>
          <a:p>
            <a:pPr algn="ctr"/>
            <a:r>
              <a:rPr lang="en-US" sz="4500" dirty="0"/>
              <a:t>ON HIS SCREEN, HE SEES THIS</a:t>
            </a:r>
          </a:p>
        </p:txBody>
      </p:sp>
    </p:spTree>
    <p:extLst>
      <p:ext uri="{BB962C8B-B14F-4D97-AF65-F5344CB8AC3E}">
        <p14:creationId xmlns:p14="http://schemas.microsoft.com/office/powerpoint/2010/main" val="355687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0F27BD-3623-8F42-B213-38BC50443F00}"/>
              </a:ext>
            </a:extLst>
          </p:cNvPr>
          <p:cNvSpPr txBox="1"/>
          <p:nvPr/>
        </p:nvSpPr>
        <p:spPr>
          <a:xfrm>
            <a:off x="1187252" y="503582"/>
            <a:ext cx="7214626" cy="4832092"/>
          </a:xfrm>
          <a:prstGeom prst="rect">
            <a:avLst/>
          </a:prstGeom>
          <a:noFill/>
        </p:spPr>
        <p:txBody>
          <a:bodyPr wrap="square" rtlCol="0">
            <a:spAutoFit/>
          </a:bodyPr>
          <a:lstStyle/>
          <a:p>
            <a:pPr algn="ctr"/>
            <a:endParaRPr lang="en-US" sz="4500" dirty="0">
              <a:solidFill>
                <a:srgbClr val="FFFFFF"/>
              </a:solidFill>
            </a:endParaRPr>
          </a:p>
          <a:p>
            <a:pPr algn="ctr"/>
            <a:endParaRPr lang="en-US" sz="4500" dirty="0">
              <a:solidFill>
                <a:srgbClr val="FFFFFF"/>
              </a:solidFill>
            </a:endParaRPr>
          </a:p>
          <a:p>
            <a:pPr algn="ctr"/>
            <a:r>
              <a:rPr lang="en-US" sz="4500" dirty="0">
                <a:solidFill>
                  <a:srgbClr val="FFFFFF"/>
                </a:solidFill>
              </a:rPr>
              <a:t>Learn about your peers!</a:t>
            </a:r>
          </a:p>
          <a:p>
            <a:pPr algn="ctr"/>
            <a:endParaRPr lang="en-US" sz="4500" dirty="0">
              <a:solidFill>
                <a:srgbClr val="FFFFFF"/>
              </a:solidFill>
            </a:endParaRPr>
          </a:p>
          <a:p>
            <a:pPr algn="ctr"/>
            <a:r>
              <a:rPr lang="en-US" sz="3200" dirty="0">
                <a:solidFill>
                  <a:srgbClr val="FFFFFF"/>
                </a:solidFill>
              </a:rPr>
              <a:t>Your peer’s name will appear at the top. </a:t>
            </a:r>
          </a:p>
          <a:p>
            <a:pPr algn="ctr"/>
            <a:r>
              <a:rPr lang="en-US" sz="3200" dirty="0">
                <a:solidFill>
                  <a:srgbClr val="FFFFFF"/>
                </a:solidFill>
              </a:rPr>
              <a:t>Press LEFT or press RIGHT to see your  peer’s or computer’s answers.</a:t>
            </a:r>
          </a:p>
          <a:p>
            <a:pPr algn="ctr"/>
            <a:r>
              <a:rPr lang="en-US" sz="3200" dirty="0">
                <a:solidFill>
                  <a:srgbClr val="FFFFFF"/>
                </a:solidFill>
              </a:rPr>
              <a:t>You will first be reminded of your answers.</a:t>
            </a:r>
          </a:p>
        </p:txBody>
      </p:sp>
    </p:spTree>
    <p:extLst>
      <p:ext uri="{BB962C8B-B14F-4D97-AF65-F5344CB8AC3E}">
        <p14:creationId xmlns:p14="http://schemas.microsoft.com/office/powerpoint/2010/main" val="101774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99A0CB-275F-A24E-BD01-893DC4FA55A0}"/>
              </a:ext>
            </a:extLst>
          </p:cNvPr>
          <p:cNvSpPr txBox="1"/>
          <p:nvPr/>
        </p:nvSpPr>
        <p:spPr>
          <a:xfrm>
            <a:off x="4439480" y="2769703"/>
            <a:ext cx="636104" cy="1015663"/>
          </a:xfrm>
          <a:prstGeom prst="rect">
            <a:avLst/>
          </a:prstGeom>
          <a:noFill/>
        </p:spPr>
        <p:txBody>
          <a:bodyPr wrap="square" rtlCol="0">
            <a:spAutoFit/>
          </a:bodyPr>
          <a:lstStyle/>
          <a:p>
            <a:pPr algn="ctr"/>
            <a:r>
              <a:rPr lang="en-US" sz="6000" dirty="0">
                <a:solidFill>
                  <a:schemeClr val="bg1"/>
                </a:solidFill>
              </a:rPr>
              <a:t>+</a:t>
            </a:r>
          </a:p>
        </p:txBody>
      </p:sp>
    </p:spTree>
    <p:extLst>
      <p:ext uri="{BB962C8B-B14F-4D97-AF65-F5344CB8AC3E}">
        <p14:creationId xmlns:p14="http://schemas.microsoft.com/office/powerpoint/2010/main" val="2444345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16448</TotalTime>
  <Words>1019</Words>
  <Application>Microsoft Macintosh PowerPoint</Application>
  <PresentationFormat>On-screen Show (4:3)</PresentationFormat>
  <Paragraphs>161</Paragraphs>
  <Slides>67</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67</vt:i4>
      </vt:variant>
    </vt:vector>
  </HeadingPairs>
  <TitlesOfParts>
    <vt:vector size="70" baseType="lpstr">
      <vt:lpstr>Arial</vt:lpstr>
      <vt:lpstr>Calibri</vt:lpstr>
      <vt:lpstr>Office Theme</vt:lpstr>
      <vt:lpstr>PowerPoint Presentation</vt:lpstr>
      <vt:lpstr>PowerPoint Presentation</vt:lpstr>
      <vt:lpstr>Steve said:</vt:lpstr>
      <vt:lpstr>Steve will be reminded of his answers on the questionnaire. Then he will be able to learn about Vivian or Santiago’s answers.   Now let’s look at what the task is like.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SOMETIMES INSTEAD OF SEEING VIVIAN OR SANTIAGO’S ANSWERS, STEVE IS JUST CONNECTED TO A COMPUTER  WHEN STEVE IS CONNECTED TO A COMPUTER, HE SEE THIS</vt:lpstr>
      <vt:lpstr>PowerPoint Presentation</vt:lpstr>
      <vt:lpstr>WHEN STEVE IS CONNECTED TO THE COMPUTER, HE WON’T SEE THE ANSWERS OF OTHER PEOPLE WHO DID THE QUESTIONNAIRE  </vt:lpstr>
      <vt:lpstr>PowerPoint Presentation</vt:lpstr>
      <vt:lpstr>PowerPoint Presentation</vt:lpstr>
      <vt:lpstr>PowerPoint Presentation</vt:lpstr>
      <vt:lpstr>AFTER STEVE ANSWERS, THE COMPUTER GENERATES A RANDOM ANSWER</vt:lpstr>
      <vt:lpstr>THE COMPUTER BASICALLY SPINS A WHEEL</vt:lpstr>
      <vt:lpstr>THE COMPUTER LANDED ON ☑️—WHICH MEANS A MATCH TO STEVE  WHEN THE ANSWER IS A MATCH TO STEVE’S, HE SEES THIS</vt:lpstr>
      <vt:lpstr>PowerPoint Presentation</vt:lpstr>
      <vt:lpstr>NOW LET’S SEE AN EXAMPLE OF THE COMPUTER NOT MATCHING STEVE’S ANSWER</vt:lpstr>
      <vt:lpstr>PowerPoint Presentation</vt:lpstr>
      <vt:lpstr>PowerPoint Presentation</vt:lpstr>
      <vt:lpstr>PowerPoint Presentation</vt:lpstr>
      <vt:lpstr>THE COMPUTER SPINS THE WHEEL</vt:lpstr>
      <vt:lpstr>THIS TIME THE COMPUTER LANDED ON ✖️– WHICH MEANS IT IS NOT A MATCH  WHEN THE ANSWER IS NOT A MATCH TO STEVE’S, HE SEES THIS </vt:lpstr>
      <vt:lpstr>PowerPoint Presentation</vt:lpstr>
      <vt:lpstr>PowerPoint Presentation</vt:lpstr>
      <vt:lpstr>PowerPoint Presentation</vt:lpstr>
    </vt:vector>
  </TitlesOfParts>
  <Company>University of Maryland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SOMETIMES STEVE IS NOT CONNECTED TO JILL HE IS JUST CONNECTED TO A COMPUTER  WHEN HE IS CONNECTED TO A COMPUTER, HE SEES THIS</dc:title>
  <dc:creator>Developmental Social Cognitive Neuroscience Lab Department of Psychology</dc:creator>
  <cp:lastModifiedBy>Microsoft Office User</cp:lastModifiedBy>
  <cp:revision>111</cp:revision>
  <dcterms:created xsi:type="dcterms:W3CDTF">2015-07-06T15:35:18Z</dcterms:created>
  <dcterms:modified xsi:type="dcterms:W3CDTF">2022-07-12T20:07:06Z</dcterms:modified>
</cp:coreProperties>
</file>