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6"/>
  </p:notesMasterIdLst>
  <p:sldIdLst>
    <p:sldId id="1853" r:id="rId4"/>
    <p:sldId id="1854" r:id="rId5"/>
    <p:sldId id="1875" r:id="rId6"/>
    <p:sldId id="662" r:id="rId7"/>
    <p:sldId id="1876" r:id="rId8"/>
    <p:sldId id="1877" r:id="rId9"/>
    <p:sldId id="1133" r:id="rId10"/>
    <p:sldId id="1878" r:id="rId11"/>
    <p:sldId id="1879" r:id="rId12"/>
    <p:sldId id="1880" r:id="rId13"/>
    <p:sldId id="1595" r:id="rId14"/>
    <p:sldId id="1882" r:id="rId15"/>
    <p:sldId id="1883" r:id="rId16"/>
    <p:sldId id="1884" r:id="rId17"/>
    <p:sldId id="1885" r:id="rId18"/>
    <p:sldId id="1886" r:id="rId19"/>
    <p:sldId id="1887" r:id="rId20"/>
    <p:sldId id="1888" r:id="rId21"/>
    <p:sldId id="1889" r:id="rId22"/>
    <p:sldId id="1890" r:id="rId23"/>
    <p:sldId id="1892" r:id="rId24"/>
    <p:sldId id="1891" r:id="rId25"/>
    <p:sldId id="1893" r:id="rId26"/>
    <p:sldId id="1894" r:id="rId27"/>
    <p:sldId id="1895" r:id="rId28"/>
    <p:sldId id="1896" r:id="rId29"/>
    <p:sldId id="1897" r:id="rId30"/>
    <p:sldId id="377" r:id="rId31"/>
    <p:sldId id="1898" r:id="rId32"/>
    <p:sldId id="1899" r:id="rId33"/>
    <p:sldId id="1900" r:id="rId34"/>
    <p:sldId id="1901" r:id="rId35"/>
    <p:sldId id="1902" r:id="rId37"/>
    <p:sldId id="1903" r:id="rId38"/>
    <p:sldId id="1904" r:id="rId39"/>
    <p:sldId id="1905" r:id="rId40"/>
    <p:sldId id="1906" r:id="rId41"/>
    <p:sldId id="1907" r:id="rId42"/>
    <p:sldId id="1915" r:id="rId43"/>
    <p:sldId id="1909" r:id="rId44"/>
    <p:sldId id="1910" r:id="rId45"/>
    <p:sldId id="1855"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7"/>
    <p:restoredTop sz="96314" autoAdjust="0"/>
  </p:normalViewPr>
  <p:slideViewPr>
    <p:cSldViewPr snapToGrid="0">
      <p:cViewPr>
        <p:scale>
          <a:sx n="66" d="100"/>
          <a:sy n="66" d="100"/>
        </p:scale>
        <p:origin x="-2328" y="-1050"/>
      </p:cViewPr>
      <p:guideLst>
        <p:guide orient="horz" pos="228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notesMaster" Target="notesMasters/notes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ministrator\Desktop\ccm(1).csv"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dministrator\Desktop\ccm(1).csv"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dministrator\Desktop\ccm(1).csv"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1.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2.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3.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4.xlsx"/></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Workbook5.xlsx"/></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'[ccm(1).csv]Sheet1'!$G$6</c:f>
              <c:strCache>
                <c:ptCount val="1"/>
                <c:pt idx="0">
                  <c:v>AVG(Item_Visibility)</c:v>
                </c:pt>
              </c:strCache>
            </c:strRef>
          </c:tx>
          <c:spPr>
            <a:solidFill>
              <a:schemeClr val="accent1"/>
            </a:solidFill>
            <a:ln>
              <a:noFill/>
            </a:ln>
            <a:effectLst/>
          </c:spPr>
          <c:invertIfNegative val="0"/>
          <c:dLbls>
            <c:delete val="1"/>
          </c:dLbls>
          <c:cat>
            <c:strRef>
              <c:f>'[ccm(1).csv]Sheet1'!$F$7:$F$16</c:f>
              <c:strCache>
                <c:ptCount val="10"/>
                <c:pt idx="0">
                  <c:v>DRE01</c:v>
                </c:pt>
                <c:pt idx="1">
                  <c:v>FDS12</c:v>
                </c:pt>
                <c:pt idx="2">
                  <c:v>FDJ56</c:v>
                </c:pt>
                <c:pt idx="3">
                  <c:v>FDC15</c:v>
                </c:pt>
                <c:pt idx="4">
                  <c:v>NCE31</c:v>
                </c:pt>
                <c:pt idx="5">
                  <c:v>FDR14</c:v>
                </c:pt>
                <c:pt idx="6">
                  <c:v>FDY08</c:v>
                </c:pt>
                <c:pt idx="7">
                  <c:v>FDV21</c:v>
                </c:pt>
                <c:pt idx="8">
                  <c:v>FDZ16</c:v>
                </c:pt>
                <c:pt idx="9">
                  <c:v>FDG32</c:v>
                </c:pt>
              </c:strCache>
            </c:strRef>
          </c:cat>
          <c:val>
            <c:numRef>
              <c:f>'[ccm(1).csv]Sheet1'!$G$7:$G$16</c:f>
              <c:numCache>
                <c:formatCode>General</c:formatCode>
                <c:ptCount val="10"/>
                <c:pt idx="0">
                  <c:v>0.223469</c:v>
                </c:pt>
                <c:pt idx="1">
                  <c:v>0.215714</c:v>
                </c:pt>
                <c:pt idx="2">
                  <c:v>0.211106</c:v>
                </c:pt>
                <c:pt idx="3">
                  <c:v>0.208449</c:v>
                </c:pt>
                <c:pt idx="4">
                  <c:v>0.200588</c:v>
                </c:pt>
                <c:pt idx="5">
                  <c:v>0.200186</c:v>
                </c:pt>
                <c:pt idx="6">
                  <c:v>0.200014</c:v>
                </c:pt>
                <c:pt idx="7">
                  <c:v>0.19986</c:v>
                </c:pt>
                <c:pt idx="8">
                  <c:v>0.197807</c:v>
                </c:pt>
                <c:pt idx="9">
                  <c:v>0.194919</c:v>
                </c:pt>
              </c:numCache>
            </c:numRef>
          </c:val>
        </c:ser>
        <c:dLbls>
          <c:showLegendKey val="0"/>
          <c:showVal val="0"/>
          <c:showCatName val="0"/>
          <c:showSerName val="0"/>
          <c:showPercent val="0"/>
          <c:showBubbleSize val="0"/>
        </c:dLbls>
        <c:gapWidth val="182"/>
        <c:axId val="291230657"/>
        <c:axId val="230525623"/>
      </c:barChart>
      <c:catAx>
        <c:axId val="29123065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30525623"/>
        <c:crosses val="autoZero"/>
        <c:auto val="1"/>
        <c:lblAlgn val="ctr"/>
        <c:lblOffset val="100"/>
        <c:noMultiLvlLbl val="0"/>
      </c:catAx>
      <c:valAx>
        <c:axId val="230525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91230657"/>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'[ccm(1).csv]Sheet1'!$I$3</c:f>
              <c:strCache>
                <c:ptCount val="1"/>
                <c:pt idx="0">
                  <c:v>AVG(Item_Visibility)</c:v>
                </c:pt>
              </c:strCache>
            </c:strRef>
          </c:tx>
          <c:spPr>
            <a:solidFill>
              <a:schemeClr val="accent1"/>
            </a:solidFill>
            <a:ln>
              <a:noFill/>
            </a:ln>
            <a:effectLst/>
          </c:spPr>
          <c:invertIfNegative val="0"/>
          <c:dLbls>
            <c:delete val="1"/>
          </c:dLbls>
          <c:cat>
            <c:strRef>
              <c:f>'[ccm(1).csv]Sheet1'!$H$4:$H$19</c:f>
              <c:strCache>
                <c:ptCount val="16"/>
                <c:pt idx="0">
                  <c:v>Breakfast</c:v>
                </c:pt>
                <c:pt idx="1">
                  <c:v>Seafood</c:v>
                </c:pt>
                <c:pt idx="2">
                  <c:v>Dairy</c:v>
                </c:pt>
                <c:pt idx="3">
                  <c:v>Baking Goods</c:v>
                </c:pt>
                <c:pt idx="4">
                  <c:v>Fruits and Vegetables</c:v>
                </c:pt>
                <c:pt idx="5">
                  <c:v>Canned</c:v>
                </c:pt>
                <c:pt idx="6">
                  <c:v>Starchy Foods</c:v>
                </c:pt>
                <c:pt idx="7">
                  <c:v>Snack Foods</c:v>
                </c:pt>
                <c:pt idx="8">
                  <c:v>Breads</c:v>
                </c:pt>
                <c:pt idx="9">
                  <c:v>Frozen Foods</c:v>
                </c:pt>
                <c:pt idx="10">
                  <c:v>Hard Drinks</c:v>
                </c:pt>
                <c:pt idx="11">
                  <c:v>Soft Drinks</c:v>
                </c:pt>
                <c:pt idx="12">
                  <c:v>Meat</c:v>
                </c:pt>
                <c:pt idx="13">
                  <c:v>Household</c:v>
                </c:pt>
                <c:pt idx="14">
                  <c:v>Others</c:v>
                </c:pt>
                <c:pt idx="15">
                  <c:v>Health and hygiene</c:v>
                </c:pt>
              </c:strCache>
            </c:strRef>
          </c:cat>
          <c:val>
            <c:numRef>
              <c:f>'[ccm(1).csv]Sheet1'!$I$4:$I$19</c:f>
              <c:numCache>
                <c:formatCode>General</c:formatCode>
                <c:ptCount val="16"/>
                <c:pt idx="0">
                  <c:v>0.085723</c:v>
                </c:pt>
                <c:pt idx="1">
                  <c:v>0.074976</c:v>
                </c:pt>
                <c:pt idx="2">
                  <c:v>0.072427</c:v>
                </c:pt>
                <c:pt idx="3">
                  <c:v>0.069169</c:v>
                </c:pt>
                <c:pt idx="4">
                  <c:v>0.068512</c:v>
                </c:pt>
                <c:pt idx="5">
                  <c:v>0.068129</c:v>
                </c:pt>
                <c:pt idx="6">
                  <c:v>0.067563</c:v>
                </c:pt>
                <c:pt idx="7">
                  <c:v>0.06685</c:v>
                </c:pt>
                <c:pt idx="8">
                  <c:v>0.066255</c:v>
                </c:pt>
                <c:pt idx="9">
                  <c:v>0.065645</c:v>
                </c:pt>
                <c:pt idx="10">
                  <c:v>0.064942</c:v>
                </c:pt>
                <c:pt idx="11">
                  <c:v>0.063972</c:v>
                </c:pt>
                <c:pt idx="12">
                  <c:v>0.062283</c:v>
                </c:pt>
                <c:pt idx="13">
                  <c:v>0.061322</c:v>
                </c:pt>
                <c:pt idx="14">
                  <c:v>0.060241</c:v>
                </c:pt>
                <c:pt idx="15">
                  <c:v>0.055215</c:v>
                </c:pt>
              </c:numCache>
            </c:numRef>
          </c:val>
        </c:ser>
        <c:dLbls>
          <c:showLegendKey val="0"/>
          <c:showVal val="0"/>
          <c:showCatName val="0"/>
          <c:showSerName val="0"/>
          <c:showPercent val="0"/>
          <c:showBubbleSize val="0"/>
        </c:dLbls>
        <c:gapWidth val="219"/>
        <c:overlap val="-27"/>
        <c:axId val="212982249"/>
        <c:axId val="137083429"/>
      </c:barChart>
      <c:catAx>
        <c:axId val="21298224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37083429"/>
        <c:crosses val="autoZero"/>
        <c:auto val="1"/>
        <c:lblAlgn val="ctr"/>
        <c:lblOffset val="100"/>
        <c:noMultiLvlLbl val="0"/>
      </c:catAx>
      <c:valAx>
        <c:axId val="1370834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12982249"/>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bar"/>
        <c:grouping val="clustered"/>
        <c:varyColors val="0"/>
        <c:ser>
          <c:idx val="0"/>
          <c:order val="0"/>
          <c:tx>
            <c:strRef>
              <c:f>'[ccm(1).csv]Sheet1'!$D$6</c:f>
              <c:strCache>
                <c:ptCount val="1"/>
                <c:pt idx="0">
                  <c:v>AVG(Item_Visibility)</c:v>
                </c:pt>
              </c:strCache>
            </c:strRef>
          </c:tx>
          <c:spPr>
            <a:solidFill>
              <a:schemeClr val="accent1"/>
            </a:solidFill>
            <a:ln>
              <a:noFill/>
            </a:ln>
            <a:effectLst/>
          </c:spPr>
          <c:invertIfNegative val="0"/>
          <c:dLbls>
            <c:delete val="1"/>
          </c:dLbls>
          <c:cat>
            <c:strRef>
              <c:f>'[ccm(1).csv]Sheet1'!$C$7:$C$8</c:f>
              <c:strCache>
                <c:ptCount val="2"/>
                <c:pt idx="0">
                  <c:v>Regular</c:v>
                </c:pt>
                <c:pt idx="1">
                  <c:v>Low Fat</c:v>
                </c:pt>
              </c:strCache>
            </c:strRef>
          </c:cat>
          <c:val>
            <c:numRef>
              <c:f>'[ccm(1).csv]Sheet1'!$D$7:$D$8</c:f>
              <c:numCache>
                <c:formatCode>General</c:formatCode>
                <c:ptCount val="2"/>
                <c:pt idx="0">
                  <c:v>0.069439194</c:v>
                </c:pt>
                <c:pt idx="1">
                  <c:v>0.064330082</c:v>
                </c:pt>
              </c:numCache>
            </c:numRef>
          </c:val>
        </c:ser>
        <c:dLbls>
          <c:showLegendKey val="0"/>
          <c:showVal val="0"/>
          <c:showCatName val="0"/>
          <c:showSerName val="0"/>
          <c:showPercent val="0"/>
          <c:showBubbleSize val="0"/>
        </c:dLbls>
        <c:gapWidth val="182"/>
        <c:axId val="595070280"/>
        <c:axId val="771630260"/>
      </c:barChart>
      <c:catAx>
        <c:axId val="595070280"/>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71630260"/>
        <c:crosses val="autoZero"/>
        <c:auto val="1"/>
        <c:lblAlgn val="ctr"/>
        <c:lblOffset val="100"/>
        <c:noMultiLvlLbl val="0"/>
      </c:catAx>
      <c:valAx>
        <c:axId val="7716302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9507028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Outlet_Type_AVG</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AVG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Supermarket Type3</c:v>
                </c:pt>
                <c:pt idx="1">
                  <c:v>Supermarket Type1</c:v>
                </c:pt>
                <c:pt idx="2">
                  <c:v>Supermarket Type2</c:v>
                </c:pt>
                <c:pt idx="3">
                  <c:v>Grocery Store</c:v>
                </c:pt>
              </c:strCache>
            </c:strRef>
          </c:cat>
          <c:val>
            <c:numRef>
              <c:f>Sheet1!$B$2:$B$5</c:f>
              <c:numCache>
                <c:formatCode>General</c:formatCode>
                <c:ptCount val="4"/>
                <c:pt idx="0">
                  <c:v>3694.0386</c:v>
                </c:pt>
                <c:pt idx="1">
                  <c:v>2316.1811</c:v>
                </c:pt>
                <c:pt idx="2">
                  <c:v>1995.4987</c:v>
                </c:pt>
                <c:pt idx="3">
                  <c:v>339.8285</c:v>
                </c:pt>
              </c:numCache>
            </c:numRef>
          </c:val>
        </c:ser>
        <c:dLbls>
          <c:showLegendKey val="0"/>
          <c:showVal val="0"/>
          <c:showCatName val="0"/>
          <c:showSerName val="0"/>
          <c:showPercent val="0"/>
          <c:showBubbleSize val="0"/>
        </c:dLbls>
        <c:gapWidth val="219"/>
        <c:overlap val="-27"/>
        <c:axId val="1468114671"/>
        <c:axId val="1468113007"/>
      </c:barChart>
      <c:catAx>
        <c:axId val="1468114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8113007"/>
        <c:crosses val="autoZero"/>
        <c:auto val="1"/>
        <c:lblAlgn val="ctr"/>
        <c:lblOffset val="100"/>
        <c:noMultiLvlLbl val="0"/>
      </c:catAx>
      <c:valAx>
        <c:axId val="146811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811467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Outlet_Type_SUM</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SUM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Grocery Store</c:v>
                </c:pt>
                <c:pt idx="1">
                  <c:v>Supermarket Type1</c:v>
                </c:pt>
                <c:pt idx="2">
                  <c:v>Supermarket Type2</c:v>
                </c:pt>
                <c:pt idx="3">
                  <c:v>Supermarket Type3</c:v>
                </c:pt>
              </c:strCache>
            </c:strRef>
          </c:cat>
          <c:val>
            <c:numRef>
              <c:f>Sheet1!$B$2:$B$5</c:f>
              <c:numCache>
                <c:formatCode>General</c:formatCode>
                <c:ptCount val="4"/>
                <c:pt idx="0">
                  <c:v>368034.2662</c:v>
                </c:pt>
                <c:pt idx="1">
                  <c:v>12917342.2699</c:v>
                </c:pt>
                <c:pt idx="2">
                  <c:v>1851822.831</c:v>
                </c:pt>
                <c:pt idx="3">
                  <c:v>3453926.0518</c:v>
                </c:pt>
              </c:numCache>
            </c:numRef>
          </c:val>
        </c:ser>
        <c:dLbls>
          <c:showLegendKey val="0"/>
          <c:showVal val="0"/>
          <c:showCatName val="0"/>
          <c:showSerName val="0"/>
          <c:showPercent val="0"/>
          <c:showBubbleSize val="0"/>
        </c:dLbls>
        <c:gapWidth val="219"/>
        <c:overlap val="-27"/>
        <c:axId val="1276093407"/>
        <c:axId val="1276097567"/>
      </c:barChart>
      <c:catAx>
        <c:axId val="1276093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76097567"/>
        <c:crosses val="autoZero"/>
        <c:auto val="1"/>
        <c:lblAlgn val="ctr"/>
        <c:lblOffset val="100"/>
        <c:noMultiLvlLbl val="0"/>
      </c:catAx>
      <c:valAx>
        <c:axId val="1276097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7609340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Outlet_Establishment_Year_AVG</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AVG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1985</c:v>
                </c:pt>
                <c:pt idx="1">
                  <c:v>2004</c:v>
                </c:pt>
                <c:pt idx="2">
                  <c:v>1999</c:v>
                </c:pt>
                <c:pt idx="3">
                  <c:v>2007</c:v>
                </c:pt>
                <c:pt idx="4">
                  <c:v>1987</c:v>
                </c:pt>
                <c:pt idx="5">
                  <c:v>1997</c:v>
                </c:pt>
                <c:pt idx="6">
                  <c:v>2002</c:v>
                </c:pt>
                <c:pt idx="7">
                  <c:v>2009</c:v>
                </c:pt>
                <c:pt idx="8">
                  <c:v>1998</c:v>
                </c:pt>
              </c:numCache>
            </c:numRef>
          </c:cat>
          <c:val>
            <c:numRef>
              <c:f>Sheet1!$B$2:$B$10</c:f>
              <c:numCache>
                <c:formatCode>General</c:formatCode>
                <c:ptCount val="9"/>
                <c:pt idx="0">
                  <c:v>2483.6774</c:v>
                </c:pt>
                <c:pt idx="1">
                  <c:v>2438.8418</c:v>
                </c:pt>
                <c:pt idx="2">
                  <c:v>2348.3546</c:v>
                </c:pt>
                <c:pt idx="3">
                  <c:v>2340.6752</c:v>
                </c:pt>
                <c:pt idx="4">
                  <c:v>2298.9952</c:v>
                </c:pt>
                <c:pt idx="5">
                  <c:v>2277.8442</c:v>
                </c:pt>
                <c:pt idx="6">
                  <c:v>2192.3847</c:v>
                </c:pt>
                <c:pt idx="7">
                  <c:v>1995.4987</c:v>
                </c:pt>
                <c:pt idx="8">
                  <c:v>339.3516</c:v>
                </c:pt>
              </c:numCache>
            </c:numRef>
          </c:val>
        </c:ser>
        <c:dLbls>
          <c:showLegendKey val="0"/>
          <c:showVal val="0"/>
          <c:showCatName val="0"/>
          <c:showSerName val="0"/>
          <c:showPercent val="0"/>
          <c:showBubbleSize val="0"/>
        </c:dLbls>
        <c:gapWidth val="219"/>
        <c:overlap val="-27"/>
        <c:axId val="1468123407"/>
        <c:axId val="1468120079"/>
      </c:barChart>
      <c:catAx>
        <c:axId val="1468123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8120079"/>
        <c:crosses val="autoZero"/>
        <c:auto val="1"/>
        <c:lblAlgn val="ctr"/>
        <c:lblOffset val="100"/>
        <c:noMultiLvlLbl val="0"/>
      </c:catAx>
      <c:valAx>
        <c:axId val="146812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812340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Outlet_Establishment_Year_SUM</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SUM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1985</c:v>
                </c:pt>
                <c:pt idx="1">
                  <c:v>1987</c:v>
                </c:pt>
                <c:pt idx="2">
                  <c:v>1997</c:v>
                </c:pt>
                <c:pt idx="3">
                  <c:v>1998</c:v>
                </c:pt>
                <c:pt idx="4">
                  <c:v>1999</c:v>
                </c:pt>
                <c:pt idx="5">
                  <c:v>2002</c:v>
                </c:pt>
                <c:pt idx="6">
                  <c:v>2004</c:v>
                </c:pt>
                <c:pt idx="7">
                  <c:v>2007</c:v>
                </c:pt>
                <c:pt idx="8">
                  <c:v>2009</c:v>
                </c:pt>
              </c:numCache>
            </c:numRef>
          </c:cat>
          <c:val>
            <c:numRef>
              <c:f>Sheet1!$B$2:$B$10</c:f>
              <c:numCache>
                <c:formatCode>General</c:formatCode>
                <c:ptCount val="9"/>
                <c:pt idx="0">
                  <c:v>3633620.1455</c:v>
                </c:pt>
                <c:pt idx="1">
                  <c:v>2142663.578</c:v>
                </c:pt>
                <c:pt idx="2">
                  <c:v>2118395.1696</c:v>
                </c:pt>
                <c:pt idx="3">
                  <c:v>188340.1724</c:v>
                </c:pt>
                <c:pt idx="4">
                  <c:v>2183969.8108</c:v>
                </c:pt>
                <c:pt idx="5">
                  <c:v>2036725.4782</c:v>
                </c:pt>
                <c:pt idx="6">
                  <c:v>2268122.9374</c:v>
                </c:pt>
                <c:pt idx="7">
                  <c:v>2167465.2957</c:v>
                </c:pt>
                <c:pt idx="8">
                  <c:v>1851822.831</c:v>
                </c:pt>
              </c:numCache>
            </c:numRef>
          </c:val>
        </c:ser>
        <c:dLbls>
          <c:showLegendKey val="0"/>
          <c:showVal val="0"/>
          <c:showCatName val="0"/>
          <c:showSerName val="0"/>
          <c:showPercent val="0"/>
          <c:showBubbleSize val="0"/>
        </c:dLbls>
        <c:gapWidth val="219"/>
        <c:overlap val="-27"/>
        <c:axId val="1468113839"/>
        <c:axId val="1468120495"/>
      </c:barChart>
      <c:catAx>
        <c:axId val="1468113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8120495"/>
        <c:crosses val="autoZero"/>
        <c:auto val="1"/>
        <c:lblAlgn val="ctr"/>
        <c:lblOffset val="100"/>
        <c:noMultiLvlLbl val="0"/>
      </c:catAx>
      <c:valAx>
        <c:axId val="146812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6811383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Outlet_Location_Type_AVG</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AVG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Tier 2</c:v>
                </c:pt>
                <c:pt idx="1">
                  <c:v>Tier 3</c:v>
                </c:pt>
                <c:pt idx="2">
                  <c:v>Tier 1</c:v>
                </c:pt>
              </c:strCache>
            </c:strRef>
          </c:cat>
          <c:val>
            <c:numRef>
              <c:f>Sheet1!$B$2:$B$4</c:f>
              <c:numCache>
                <c:formatCode>General</c:formatCode>
                <c:ptCount val="3"/>
                <c:pt idx="0">
                  <c:v>2323.9901</c:v>
                </c:pt>
                <c:pt idx="1">
                  <c:v>2279.6276</c:v>
                </c:pt>
                <c:pt idx="2">
                  <c:v>1876.9091</c:v>
                </c:pt>
              </c:numCache>
            </c:numRef>
          </c:val>
        </c:ser>
        <c:dLbls>
          <c:showLegendKey val="0"/>
          <c:showVal val="0"/>
          <c:showCatName val="0"/>
          <c:showSerName val="0"/>
          <c:showPercent val="0"/>
          <c:showBubbleSize val="0"/>
        </c:dLbls>
        <c:gapWidth val="219"/>
        <c:overlap val="-27"/>
        <c:axId val="1565339999"/>
        <c:axId val="1565325855"/>
      </c:barChart>
      <c:catAx>
        <c:axId val="1565339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565325855"/>
        <c:crosses val="autoZero"/>
        <c:auto val="1"/>
        <c:lblAlgn val="ctr"/>
        <c:lblOffset val="100"/>
        <c:noMultiLvlLbl val="0"/>
      </c:catAx>
      <c:valAx>
        <c:axId val="1565325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56533999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Outlet_Location_Type_SUM</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SUM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Tier 1</c:v>
                </c:pt>
                <c:pt idx="1">
                  <c:v>Tier 2</c:v>
                </c:pt>
                <c:pt idx="2">
                  <c:v>Tier 3</c:v>
                </c:pt>
              </c:strCache>
            </c:strRef>
          </c:cat>
          <c:val>
            <c:numRef>
              <c:f>Sheet1!$B$2:$B$4</c:f>
              <c:numCache>
                <c:formatCode>General</c:formatCode>
                <c:ptCount val="3"/>
                <c:pt idx="0">
                  <c:v>4482059.0742</c:v>
                </c:pt>
                <c:pt idx="1">
                  <c:v>6472313.7114</c:v>
                </c:pt>
                <c:pt idx="2">
                  <c:v>7636752.6332</c:v>
                </c:pt>
              </c:numCache>
            </c:numRef>
          </c:val>
        </c:ser>
        <c:dLbls>
          <c:showLegendKey val="0"/>
          <c:showVal val="0"/>
          <c:showCatName val="0"/>
          <c:showSerName val="0"/>
          <c:showPercent val="0"/>
          <c:showBubbleSize val="0"/>
        </c:dLbls>
        <c:gapWidth val="219"/>
        <c:overlap val="-27"/>
        <c:axId val="1475223743"/>
        <c:axId val="1475219583"/>
      </c:barChart>
      <c:catAx>
        <c:axId val="1475223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75219583"/>
        <c:crosses val="autoZero"/>
        <c:auto val="1"/>
        <c:lblAlgn val="ctr"/>
        <c:lblOffset val="100"/>
        <c:noMultiLvlLbl val="0"/>
      </c:catAx>
      <c:valAx>
        <c:axId val="1475219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7522374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the null value in the result.</a:t>
            </a:r>
            <a:endParaRPr lang="zh-CN" altLang="en-US"/>
          </a:p>
          <a:p>
            <a:r>
              <a:rPr lang="zh-CN" altLang="en-US"/>
              <a:t>This is the hierarchical aggregation with shopID dimension. And line2 mean the total sales of all categroy in shop OUT010. If we change the position of group by, such as:</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fld>
            <a:endParaRPr lang="zh-CN" altLang="en-US"/>
          </a:p>
        </p:txBody>
      </p:sp>
      <p:sp>
        <p:nvSpPr>
          <p:cNvPr id="11" name="TextBox 10"/>
          <p:cNvSpPr txBox="1"/>
          <p:nvPr userDrawn="1"/>
        </p:nvSpPr>
        <p:spPr>
          <a:xfrm>
            <a:off x="19077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jpeg"/><Relationship Id="rId1" Type="http://schemas.openxmlformats.org/officeDocument/2006/relationships/chart" Target="../charts/char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jpeg"/><Relationship Id="rId1"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jpeg"/><Relationship Id="rId1" Type="http://schemas.openxmlformats.org/officeDocument/2006/relationships/chart" Target="../charts/chart3.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chart" Target="../charts/chart5.xml"/><Relationship Id="rId1" Type="http://schemas.openxmlformats.org/officeDocument/2006/relationships/chart" Target="../charts/chart4.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6.png"/><Relationship Id="rId2" Type="http://schemas.openxmlformats.org/officeDocument/2006/relationships/chart" Target="../charts/chart7.xml"/><Relationship Id="rId1" Type="http://schemas.openxmlformats.org/officeDocument/2006/relationships/chart" Target="../charts/chart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chart" Target="../charts/chart9.xml"/><Relationship Id="rId1" Type="http://schemas.openxmlformats.org/officeDocument/2006/relationships/chart" Target="../charts/chart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1.png"/><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23"/>
          <p:cNvSpPr/>
          <p:nvPr/>
        </p:nvSpPr>
        <p:spPr>
          <a:xfrm rot="10800000" flipV="1">
            <a:off x="6595635" y="5695701"/>
            <a:ext cx="2344358" cy="4050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12"/>
          <p:cNvSpPr/>
          <p:nvPr/>
        </p:nvSpPr>
        <p:spPr>
          <a:xfrm rot="10800000" flipV="1">
            <a:off x="3675326" y="1646620"/>
            <a:ext cx="1255240" cy="3436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4" name="矩形 13"/>
          <p:cNvSpPr/>
          <p:nvPr/>
        </p:nvSpPr>
        <p:spPr>
          <a:xfrm>
            <a:off x="1555115" y="2390775"/>
            <a:ext cx="10570210" cy="1445260"/>
          </a:xfrm>
          <a:prstGeom prst="rect">
            <a:avLst/>
          </a:prstGeom>
          <a:effectLst/>
        </p:spPr>
        <p:txBody>
          <a:bodyPr wrap="square">
            <a:spAutoFit/>
          </a:bodyPr>
          <a:lstStyle/>
          <a:p>
            <a:pPr algn="l">
              <a:defRPr/>
            </a:pPr>
            <a:r>
              <a:rPr lang="en-US" altLang="zh-CN" sz="60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rPr>
              <a:t>Analysis of big mart sales</a:t>
            </a:r>
            <a:endParaRPr lang="en-US" altLang="zh-CN" sz="60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endParaRPr>
          </a:p>
          <a:p>
            <a:pPr algn="l">
              <a:defRPr/>
            </a:pPr>
            <a:r>
              <a:rPr lang="en-US" altLang="zh-CN" sz="28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rPr>
              <a:t>                        starry sky</a:t>
            </a:r>
            <a:endParaRPr lang="en-US" altLang="zh-CN" sz="28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endParaRPr>
          </a:p>
        </p:txBody>
      </p:sp>
      <p:sp>
        <p:nvSpPr>
          <p:cNvPr id="10" name="Google Shape;86;p19"/>
          <p:cNvSpPr txBox="1"/>
          <p:nvPr/>
        </p:nvSpPr>
        <p:spPr>
          <a:xfrm>
            <a:off x="4867275" y="3836035"/>
            <a:ext cx="2456815" cy="181927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400" i="0" cap="none">
                <a:cs typeface="+mn-ea"/>
                <a:sym typeface="+mn-lt"/>
              </a:rPr>
              <a:t>20191003063 Vicky</a:t>
            </a:r>
            <a:endParaRPr lang="en-US" sz="1400" i="0" cap="none">
              <a:cs typeface="+mn-ea"/>
              <a:sym typeface="+mn-lt"/>
            </a:endParaRPr>
          </a:p>
          <a:p>
            <a:pPr marR="0" indent="0">
              <a:spcBef>
                <a:spcPts val="0"/>
              </a:spcBef>
              <a:spcAft>
                <a:spcPts val="0"/>
              </a:spcAft>
              <a:buNone/>
            </a:pPr>
            <a:r>
              <a:rPr lang="en-US" sz="1400" i="0" cap="none">
                <a:cs typeface="+mn-ea"/>
                <a:sym typeface="+mn-lt"/>
              </a:rPr>
              <a:t>20191003113 Erica</a:t>
            </a:r>
            <a:endParaRPr lang="en-US" sz="1400" i="0" cap="none">
              <a:cs typeface="+mn-ea"/>
              <a:sym typeface="+mn-lt"/>
            </a:endParaRPr>
          </a:p>
          <a:p>
            <a:pPr marR="0" indent="0">
              <a:spcBef>
                <a:spcPts val="0"/>
              </a:spcBef>
              <a:spcAft>
                <a:spcPts val="0"/>
              </a:spcAft>
              <a:buNone/>
            </a:pPr>
            <a:r>
              <a:rPr lang="en-US" sz="1400" i="0" cap="none">
                <a:cs typeface="+mn-ea"/>
                <a:sym typeface="+mn-lt"/>
              </a:rPr>
              <a:t>20191003208 Seven</a:t>
            </a:r>
            <a:endParaRPr lang="en-US" sz="1400" i="0" cap="none">
              <a:cs typeface="+mn-ea"/>
              <a:sym typeface="+mn-lt"/>
            </a:endParaRPr>
          </a:p>
          <a:p>
            <a:pPr marR="0" indent="0">
              <a:spcBef>
                <a:spcPts val="0"/>
              </a:spcBef>
              <a:spcAft>
                <a:spcPts val="0"/>
              </a:spcAft>
              <a:buNone/>
            </a:pPr>
            <a:r>
              <a:rPr lang="en-US" sz="1400" i="0" cap="none">
                <a:cs typeface="+mn-ea"/>
                <a:sym typeface="+mn-lt"/>
              </a:rPr>
              <a:t>20191002869 Lawrence</a:t>
            </a:r>
            <a:endParaRPr lang="en-US" sz="1400" i="0" cap="none">
              <a:cs typeface="+mn-ea"/>
              <a:sym typeface="+mn-lt"/>
            </a:endParaRPr>
          </a:p>
          <a:p>
            <a:pPr marR="0" indent="0">
              <a:spcBef>
                <a:spcPts val="0"/>
              </a:spcBef>
              <a:spcAft>
                <a:spcPts val="0"/>
              </a:spcAft>
              <a:buNone/>
            </a:pPr>
            <a:r>
              <a:rPr lang="en-US" sz="1400" i="0" cap="none">
                <a:cs typeface="+mn-ea"/>
                <a:sym typeface="+mn-lt"/>
              </a:rPr>
              <a:t>20191003140 Steve</a:t>
            </a:r>
            <a:endParaRPr lang="en-US" sz="1400" i="0" cap="none">
              <a:cs typeface="+mn-ea"/>
              <a:sym typeface="+mn-lt"/>
            </a:endParaRPr>
          </a:p>
          <a:p>
            <a:pPr marR="0" indent="0">
              <a:spcBef>
                <a:spcPts val="0"/>
              </a:spcBef>
              <a:spcAft>
                <a:spcPts val="0"/>
              </a:spcAft>
              <a:buNone/>
            </a:pPr>
            <a:r>
              <a:rPr lang="en-US" sz="1400" i="0" cap="none">
                <a:cs typeface="+mn-ea"/>
                <a:sym typeface="+mn-lt"/>
              </a:rPr>
              <a:t>20191002895 Lotty</a:t>
            </a:r>
            <a:endParaRPr lang="en-US" sz="1400" i="0" cap="none">
              <a:cs typeface="+mn-ea"/>
              <a:sym typeface="+mn-lt"/>
            </a:endParaRPr>
          </a:p>
          <a:p>
            <a:pPr marR="0" indent="0">
              <a:spcBef>
                <a:spcPts val="0"/>
              </a:spcBef>
              <a:spcAft>
                <a:spcPts val="0"/>
              </a:spcAft>
              <a:buNone/>
            </a:pPr>
            <a:r>
              <a:rPr lang="en-US" sz="1400" i="0" cap="none">
                <a:cs typeface="+mn-ea"/>
                <a:sym typeface="+mn-lt"/>
              </a:rPr>
              <a:t>20191003115 Chanera</a:t>
            </a:r>
            <a:endParaRPr lang="en-US" sz="1400" i="0" cap="none">
              <a:cs typeface="+mn-ea"/>
              <a:sym typeface="+mn-lt"/>
            </a:endParaRPr>
          </a:p>
          <a:p>
            <a:pPr marR="0" indent="0">
              <a:spcBef>
                <a:spcPts val="0"/>
              </a:spcBef>
              <a:spcAft>
                <a:spcPts val="0"/>
              </a:spcAft>
              <a:buNone/>
            </a:pPr>
            <a:r>
              <a:rPr lang="en-US" sz="1400" i="0" cap="none">
                <a:cs typeface="+mn-ea"/>
                <a:sym typeface="+mn-lt"/>
              </a:rPr>
              <a:t>20191003023 R</a:t>
            </a:r>
            <a:r>
              <a:rPr lang="en-US" sz="1400" i="0" cap="none">
                <a:cs typeface="+mn-ea"/>
                <a:sym typeface="+mn-lt"/>
              </a:rPr>
              <a:t>ussell</a:t>
            </a:r>
            <a:endParaRPr lang="en-US" sz="1400" i="0" cap="none">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p:nvPr/>
        </p:nvSpPr>
        <p:spPr>
          <a:xfrm>
            <a:off x="319085" y="353216"/>
            <a:ext cx="11550816" cy="6149960"/>
          </a:xfrm>
          <a:prstGeom prst="rect">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Rectangle 6"/>
          <p:cNvSpPr/>
          <p:nvPr/>
        </p:nvSpPr>
        <p:spPr>
          <a:xfrm>
            <a:off x="574430" y="354021"/>
            <a:ext cx="11296979" cy="6149961"/>
          </a:xfrm>
          <a:prstGeom prst="rect">
            <a:avLst/>
          </a:prstGeom>
          <a:gradFill flip="none" rotWithShape="1">
            <a:gsLst>
              <a:gs pos="0">
                <a:schemeClr val="accent2">
                  <a:alpha val="66000"/>
                </a:schemeClr>
              </a:gs>
              <a:gs pos="100000">
                <a:schemeClr val="accent1">
                  <a:lumMod val="30000"/>
                  <a:lumOff val="70000"/>
                  <a:alpha val="0"/>
                </a:schemeClr>
              </a:gs>
            </a:gsLst>
            <a:lin ang="10800000" scaled="1"/>
            <a:tileRect/>
          </a:gra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4" name="Rectangle 5"/>
          <p:cNvSpPr/>
          <p:nvPr/>
        </p:nvSpPr>
        <p:spPr>
          <a:xfrm>
            <a:off x="318689" y="3676302"/>
            <a:ext cx="11550816" cy="2215857"/>
          </a:xfrm>
          <a:prstGeom prst="rect">
            <a:avLst/>
          </a:prstGeom>
          <a:solidFill>
            <a:schemeClr val="accent1"/>
          </a:solidFill>
          <a:ln>
            <a:noFill/>
          </a:ln>
          <a:effectLst>
            <a:outerShdw blurRad="266700" dist="1143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6" name="矩形 5"/>
          <p:cNvSpPr/>
          <p:nvPr/>
        </p:nvSpPr>
        <p:spPr>
          <a:xfrm>
            <a:off x="976630" y="4283710"/>
            <a:ext cx="10234930" cy="66167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60" b="1" i="0" u="none" strike="noStrike" kern="1200" cap="none" spc="0" normalizeH="0" baseline="0" noProof="0" dirty="0">
                <a:ln>
                  <a:noFill/>
                </a:ln>
                <a:solidFill>
                  <a:schemeClr val="bg1"/>
                </a:solidFill>
                <a:effectLst/>
                <a:uLnTx/>
                <a:uFillTx/>
                <a:cs typeface="+mn-ea"/>
                <a:sym typeface="+mn-lt"/>
              </a:rPr>
              <a:t>3.1 Data import using Hadoop</a:t>
            </a:r>
            <a:endParaRPr kumimoji="0" lang="en-US" sz="1860" b="1" i="0" u="none" strike="noStrike" kern="1200" cap="none" spc="0" normalizeH="0" baseline="0" noProof="0" dirty="0">
              <a:ln>
                <a:noFill/>
              </a:ln>
              <a:solidFill>
                <a:schemeClr val="bg1"/>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60" b="1" i="0" u="none" strike="noStrike" kern="1200" cap="none" spc="0" normalizeH="0" baseline="0" noProof="0" dirty="0">
                <a:ln>
                  <a:noFill/>
                </a:ln>
                <a:solidFill>
                  <a:schemeClr val="bg1"/>
                </a:solidFill>
                <a:effectLst/>
                <a:uLnTx/>
                <a:uFillTx/>
                <a:cs typeface="+mn-ea"/>
                <a:sym typeface="+mn-lt"/>
              </a:rPr>
              <a:t>3.2 Using pig</a:t>
            </a:r>
            <a:endParaRPr kumimoji="0" lang="en-US" sz="1600" b="1" i="0" u="none" strike="noStrike" kern="1200" cap="none" spc="0" normalizeH="0" baseline="0" noProof="0" dirty="0">
              <a:ln>
                <a:noFill/>
              </a:ln>
              <a:solidFill>
                <a:schemeClr val="bg1"/>
              </a:solidFill>
              <a:effectLst/>
              <a:uLnTx/>
              <a:uFillTx/>
              <a:cs typeface="+mn-ea"/>
              <a:sym typeface="+mn-lt"/>
            </a:endParaRPr>
          </a:p>
        </p:txBody>
      </p:sp>
      <p:sp>
        <p:nvSpPr>
          <p:cNvPr id="7" name="TextBox 7"/>
          <p:cNvSpPr txBox="1"/>
          <p:nvPr/>
        </p:nvSpPr>
        <p:spPr>
          <a:xfrm>
            <a:off x="6130856" y="2844225"/>
            <a:ext cx="556641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bg1"/>
                </a:solidFill>
                <a:effectLst/>
                <a:uLnTx/>
                <a:uFillTx/>
                <a:cs typeface="+mn-ea"/>
                <a:sym typeface="+mn-lt"/>
              </a:rPr>
              <a:t>三、</a:t>
            </a:r>
            <a:r>
              <a:rPr lang="en-US" altLang="zh-CN" sz="3200" b="1" noProof="0" dirty="0">
                <a:ln>
                  <a:noFill/>
                </a:ln>
                <a:solidFill>
                  <a:schemeClr val="bg1"/>
                </a:solidFill>
                <a:effectLst/>
                <a:uLnTx/>
                <a:uFillTx/>
                <a:cs typeface="+mn-ea"/>
                <a:sym typeface="+mn-lt"/>
              </a:rPr>
              <a:t>Pig in Data Processing</a:t>
            </a:r>
            <a:endParaRPr lang="en-US" altLang="zh-CN" sz="3200" b="1" noProof="0" dirty="0">
              <a:ln>
                <a:noFill/>
              </a:ln>
              <a:solidFill>
                <a:schemeClr val="bg1"/>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sz="2400" b="0" i="0" u="none" strike="noStrike" cap="none">
                <a:solidFill>
                  <a:schemeClr val="accent1"/>
                </a:solidFill>
                <a:cs typeface="+mn-ea"/>
                <a:sym typeface="+mn-lt"/>
              </a:rPr>
              <a:t>3.1 Data import using Hadoop</a:t>
            </a:r>
            <a:endParaRPr lang="en-US" sz="2400" b="0" i="0" u="none" strike="noStrike" cap="none">
              <a:solidFill>
                <a:schemeClr val="accent1"/>
              </a:solidFill>
              <a:cs typeface="+mn-ea"/>
              <a:sym typeface="+mn-lt"/>
            </a:endParaRPr>
          </a:p>
        </p:txBody>
      </p:sp>
      <p:pic>
        <p:nvPicPr>
          <p:cNvPr id="8" name="图片 1"/>
          <p:cNvPicPr>
            <a:picLocks noChangeAspect="1"/>
          </p:cNvPicPr>
          <p:nvPr/>
        </p:nvPicPr>
        <p:blipFill>
          <a:blip r:embed="rId1"/>
          <a:stretch>
            <a:fillRect/>
          </a:stretch>
        </p:blipFill>
        <p:spPr>
          <a:xfrm>
            <a:off x="861060" y="1537335"/>
            <a:ext cx="9914255" cy="4003675"/>
          </a:xfrm>
          <a:prstGeom prst="rect">
            <a:avLst/>
          </a:prstGeom>
        </p:spPr>
      </p:pic>
      <p:sp>
        <p:nvSpPr>
          <p:cNvPr id="9" name="Google Shape;86;p19"/>
          <p:cNvSpPr txBox="1"/>
          <p:nvPr/>
        </p:nvSpPr>
        <p:spPr>
          <a:xfrm>
            <a:off x="861060" y="730885"/>
            <a:ext cx="10462895" cy="434340"/>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sz="1600" b="0" i="0" u="none" strike="noStrike" cap="none">
                <a:solidFill>
                  <a:schemeClr val="accent1"/>
                </a:solidFill>
                <a:cs typeface="+mn-ea"/>
                <a:sym typeface="+mn-lt"/>
              </a:rPr>
              <a:t>Use command ‘scp’ to put the csv file in the root package.</a:t>
            </a:r>
            <a:endParaRPr lang="en-US" sz="1600" b="0" i="0" u="none" strike="noStrike" cap="none">
              <a:solidFill>
                <a:schemeClr val="accent1"/>
              </a:solidFill>
              <a:cs typeface="+mn-ea"/>
              <a:sym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sz="2400" b="0" i="0" u="none" strike="noStrike" cap="none">
                <a:solidFill>
                  <a:schemeClr val="accent1"/>
                </a:solidFill>
                <a:cs typeface="+mn-ea"/>
                <a:sym typeface="+mn-lt"/>
              </a:rPr>
              <a:t>3.2 Using pig</a:t>
            </a:r>
            <a:endParaRPr lang="en-US" sz="2400" b="0" i="0" u="none" strike="noStrike" cap="none">
              <a:solidFill>
                <a:schemeClr val="accent1"/>
              </a:solidFill>
              <a:cs typeface="+mn-ea"/>
              <a:sym typeface="+mn-lt"/>
            </a:endParaRPr>
          </a:p>
        </p:txBody>
      </p:sp>
      <p:sp>
        <p:nvSpPr>
          <p:cNvPr id="9" name="Google Shape;86;p19"/>
          <p:cNvSpPr txBox="1"/>
          <p:nvPr/>
        </p:nvSpPr>
        <p:spPr>
          <a:xfrm>
            <a:off x="861060" y="730885"/>
            <a:ext cx="10462895" cy="434340"/>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sz="1600" b="1" i="1" strike="noStrike" cap="none">
                <a:solidFill>
                  <a:schemeClr val="accent1"/>
                </a:solidFill>
                <a:cs typeface="+mn-ea"/>
                <a:sym typeface="+mn-lt"/>
              </a:rPr>
              <a:t>(1) Import the csv file into pig.</a:t>
            </a:r>
            <a:endParaRPr lang="en-US" sz="1600" b="1" i="1" strike="noStrike" cap="none">
              <a:solidFill>
                <a:schemeClr val="accent1"/>
              </a:solidFill>
              <a:cs typeface="+mn-ea"/>
              <a:sym typeface="+mn-lt"/>
            </a:endParaRPr>
          </a:p>
        </p:txBody>
      </p:sp>
      <p:pic>
        <p:nvPicPr>
          <p:cNvPr id="22" name="图片 22"/>
          <p:cNvPicPr>
            <a:picLocks noChangeAspect="1"/>
          </p:cNvPicPr>
          <p:nvPr/>
        </p:nvPicPr>
        <p:blipFill>
          <a:blip r:embed="rId1"/>
          <a:stretch>
            <a:fillRect/>
          </a:stretch>
        </p:blipFill>
        <p:spPr>
          <a:xfrm>
            <a:off x="508635" y="1632585"/>
            <a:ext cx="6873875" cy="3592830"/>
          </a:xfrm>
          <a:prstGeom prst="rect">
            <a:avLst/>
          </a:prstGeom>
        </p:spPr>
      </p:pic>
      <p:pic>
        <p:nvPicPr>
          <p:cNvPr id="3" name="图片 2"/>
          <p:cNvPicPr>
            <a:picLocks noChangeAspect="1"/>
          </p:cNvPicPr>
          <p:nvPr/>
        </p:nvPicPr>
        <p:blipFill>
          <a:blip r:embed="rId2"/>
          <a:stretch>
            <a:fillRect/>
          </a:stretch>
        </p:blipFill>
        <p:spPr>
          <a:xfrm>
            <a:off x="7669530" y="1654175"/>
            <a:ext cx="3872230" cy="35712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(2) show the structure of A.</a:t>
            </a:r>
            <a:endParaRPr lang="en-US" sz="1600" b="1" i="1" cap="none">
              <a:solidFill>
                <a:schemeClr val="accent1"/>
              </a:solidFill>
              <a:cs typeface="+mn-ea"/>
              <a:sym typeface="+mn-lt"/>
            </a:endParaRPr>
          </a:p>
          <a:p>
            <a:pPr marR="0" indent="0">
              <a:spcBef>
                <a:spcPts val="0"/>
              </a:spcBef>
              <a:spcAft>
                <a:spcPts val="0"/>
              </a:spcAft>
              <a:buNone/>
            </a:pPr>
            <a:r>
              <a:rPr lang="en-US" sz="1600" b="1" i="1" cap="none">
                <a:solidFill>
                  <a:schemeClr val="accent1"/>
                </a:solidFill>
                <a:cs typeface="+mn-ea"/>
                <a:sym typeface="+mn-lt"/>
              </a:rPr>
              <a:t>(3) Data distribution</a:t>
            </a:r>
            <a:endParaRPr lang="en-US" sz="1600" b="1" i="1" cap="none">
              <a:solidFill>
                <a:schemeClr val="accent1"/>
              </a:solidFill>
              <a:cs typeface="+mn-ea"/>
              <a:sym typeface="+mn-lt"/>
            </a:endParaRPr>
          </a:p>
          <a:p>
            <a:pPr marR="0" indent="0">
              <a:spcBef>
                <a:spcPts val="0"/>
              </a:spcBef>
              <a:spcAft>
                <a:spcPts val="0"/>
              </a:spcAft>
              <a:buNone/>
            </a:pPr>
            <a:endParaRPr lang="en-US" sz="1600" b="0" i="0" cap="none">
              <a:solidFill>
                <a:schemeClr val="accent1"/>
              </a:solidFill>
              <a:cs typeface="+mn-ea"/>
              <a:sym typeface="+mn-lt"/>
            </a:endParaRPr>
          </a:p>
          <a:p>
            <a:pPr marR="0" indent="0">
              <a:spcBef>
                <a:spcPts val="0"/>
              </a:spcBef>
              <a:spcAft>
                <a:spcPts val="0"/>
              </a:spcAft>
              <a:buNone/>
            </a:pPr>
            <a:r>
              <a:rPr lang="en-US" sz="1600" b="1" i="0" cap="none">
                <a:cs typeface="+mn-ea"/>
                <a:sym typeface="+mn-lt"/>
              </a:rPr>
              <a:t>describe A;</a:t>
            </a:r>
            <a:endParaRPr lang="en-US" sz="1600" b="1" i="0" cap="none">
              <a:cs typeface="+mn-ea"/>
              <a:sym typeface="+mn-lt"/>
            </a:endParaRPr>
          </a:p>
        </p:txBody>
      </p:sp>
      <p:pic>
        <p:nvPicPr>
          <p:cNvPr id="42" name="图片 42"/>
          <p:cNvPicPr>
            <a:picLocks noChangeAspect="1"/>
          </p:cNvPicPr>
          <p:nvPr/>
        </p:nvPicPr>
        <p:blipFill>
          <a:blip r:embed="rId1"/>
          <a:stretch>
            <a:fillRect/>
          </a:stretch>
        </p:blipFill>
        <p:spPr>
          <a:xfrm>
            <a:off x="861060" y="1818640"/>
            <a:ext cx="10006330" cy="740410"/>
          </a:xfrm>
          <a:prstGeom prst="rect">
            <a:avLst/>
          </a:prstGeom>
        </p:spPr>
      </p:pic>
      <p:sp>
        <p:nvSpPr>
          <p:cNvPr id="2" name="Google Shape;86;p19"/>
          <p:cNvSpPr txBox="1"/>
          <p:nvPr/>
        </p:nvSpPr>
        <p:spPr>
          <a:xfrm>
            <a:off x="864870" y="285813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0" cap="none">
                <a:cs typeface="+mn-ea"/>
                <a:sym typeface="+mn-lt"/>
              </a:rPr>
              <a:t>B = group A by Item_Fat_Content;</a:t>
            </a:r>
            <a:endParaRPr lang="en-US" sz="1600" b="1" i="0" cap="none">
              <a:cs typeface="+mn-ea"/>
              <a:sym typeface="+mn-lt"/>
            </a:endParaRPr>
          </a:p>
          <a:p>
            <a:pPr marR="0" indent="0">
              <a:spcBef>
                <a:spcPts val="0"/>
              </a:spcBef>
              <a:spcAft>
                <a:spcPts val="0"/>
              </a:spcAft>
              <a:buNone/>
            </a:pPr>
            <a:r>
              <a:rPr lang="en-US" sz="1600" b="1" i="0" cap="none">
                <a:cs typeface="+mn-ea"/>
                <a:sym typeface="+mn-lt"/>
              </a:rPr>
              <a:t>C = foreach B generate group, COUNT(A);</a:t>
            </a:r>
            <a:endParaRPr lang="en-US" sz="1600" b="1" i="0" cap="none">
              <a:cs typeface="+mn-ea"/>
              <a:sym typeface="+mn-lt"/>
            </a:endParaRPr>
          </a:p>
          <a:p>
            <a:pPr marR="0" indent="0">
              <a:spcBef>
                <a:spcPts val="0"/>
              </a:spcBef>
              <a:spcAft>
                <a:spcPts val="0"/>
              </a:spcAft>
              <a:buNone/>
            </a:pPr>
            <a:endParaRPr lang="en-US" sz="1600" b="1" i="0" cap="none">
              <a:cs typeface="+mn-ea"/>
              <a:sym typeface="+mn-lt"/>
            </a:endParaRPr>
          </a:p>
          <a:p>
            <a:pPr marR="0" indent="0">
              <a:spcBef>
                <a:spcPts val="0"/>
              </a:spcBef>
              <a:spcAft>
                <a:spcPts val="0"/>
              </a:spcAft>
              <a:buNone/>
            </a:pPr>
            <a:endParaRPr lang="en-US" sz="1600" b="1" i="0" cap="none">
              <a:cs typeface="+mn-ea"/>
              <a:sym typeface="+mn-lt"/>
            </a:endParaRPr>
          </a:p>
          <a:p>
            <a:pPr marR="0" indent="0">
              <a:spcBef>
                <a:spcPts val="0"/>
              </a:spcBef>
              <a:spcAft>
                <a:spcPts val="0"/>
              </a:spcAft>
              <a:buNone/>
            </a:pPr>
            <a:r>
              <a:rPr lang="en-US" sz="1600" b="1" i="0" cap="none">
                <a:cs typeface="+mn-ea"/>
                <a:sym typeface="+mn-lt"/>
              </a:rPr>
              <a:t>import matplotlib.pyplot as plt</a:t>
            </a:r>
            <a:endParaRPr lang="en-US" sz="1600" b="1" i="0" cap="none">
              <a:cs typeface="+mn-ea"/>
              <a:sym typeface="+mn-lt"/>
            </a:endParaRPr>
          </a:p>
          <a:p>
            <a:pPr marR="0" indent="0">
              <a:spcBef>
                <a:spcPts val="0"/>
              </a:spcBef>
              <a:spcAft>
                <a:spcPts val="0"/>
              </a:spcAft>
              <a:buNone/>
            </a:pPr>
            <a:r>
              <a:rPr lang="en-US" sz="1600" b="1" i="0" cap="none">
                <a:cs typeface="+mn-ea"/>
                <a:sym typeface="+mn-lt"/>
              </a:rPr>
              <a:t>import seaborn as sns</a:t>
            </a:r>
            <a:endParaRPr lang="en-US" sz="1600" b="1" i="0" cap="none">
              <a:cs typeface="+mn-ea"/>
              <a:sym typeface="+mn-lt"/>
            </a:endParaRPr>
          </a:p>
          <a:p>
            <a:pPr marR="0" indent="0">
              <a:spcBef>
                <a:spcPts val="0"/>
              </a:spcBef>
              <a:spcAft>
                <a:spcPts val="0"/>
              </a:spcAft>
              <a:buNone/>
            </a:pPr>
            <a:r>
              <a:rPr lang="en-US" sz="1600" b="1" i="0" cap="none">
                <a:cs typeface="+mn-ea"/>
                <a:sym typeface="+mn-lt"/>
              </a:rPr>
              <a:t>import pandas as pd</a:t>
            </a:r>
            <a:endParaRPr lang="en-US" sz="1600" b="1" i="0" cap="none">
              <a:cs typeface="+mn-ea"/>
              <a:sym typeface="+mn-lt"/>
            </a:endParaRPr>
          </a:p>
          <a:p>
            <a:pPr marR="0" indent="0">
              <a:spcBef>
                <a:spcPts val="0"/>
              </a:spcBef>
              <a:spcAft>
                <a:spcPts val="0"/>
              </a:spcAft>
              <a:buNone/>
            </a:pPr>
            <a:r>
              <a:rPr lang="en-US" sz="1600" b="1" i="0" cap="none">
                <a:cs typeface="+mn-ea"/>
                <a:sym typeface="+mn-lt"/>
              </a:rPr>
              <a:t>df = pd.read_csv("ccm.csv")</a:t>
            </a:r>
            <a:endParaRPr lang="en-US" sz="1600" b="1" i="0" cap="none">
              <a:cs typeface="+mn-ea"/>
              <a:sym typeface="+mn-lt"/>
            </a:endParaRPr>
          </a:p>
          <a:p>
            <a:pPr marR="0" indent="0">
              <a:spcBef>
                <a:spcPts val="0"/>
              </a:spcBef>
              <a:spcAft>
                <a:spcPts val="0"/>
              </a:spcAft>
              <a:buNone/>
            </a:pPr>
            <a:r>
              <a:rPr lang="en-US" sz="1600" b="1" i="0" cap="none">
                <a:cs typeface="+mn-ea"/>
                <a:sym typeface="+mn-lt"/>
              </a:rPr>
              <a:t>sns.countplot(y=df["Item_Type "], data=df)</a:t>
            </a:r>
            <a:endParaRPr lang="en-US" sz="1600" b="1" i="0" cap="none">
              <a:cs typeface="+mn-ea"/>
              <a:sym typeface="+mn-lt"/>
            </a:endParaRPr>
          </a:p>
          <a:p>
            <a:pPr marR="0" indent="0">
              <a:spcBef>
                <a:spcPts val="0"/>
              </a:spcBef>
              <a:spcAft>
                <a:spcPts val="0"/>
              </a:spcAft>
              <a:buNone/>
            </a:pPr>
            <a:r>
              <a:rPr lang="en-US" sz="1600" b="1" i="0" cap="none">
                <a:cs typeface="+mn-ea"/>
                <a:sym typeface="+mn-lt"/>
              </a:rPr>
              <a:t>plt.show()</a:t>
            </a:r>
            <a:endParaRPr lang="en-US" sz="1600" b="1" i="0" cap="none">
              <a:cs typeface="+mn-ea"/>
              <a:sym typeface="+mn-lt"/>
            </a:endParaRPr>
          </a:p>
          <a:p>
            <a:pPr marR="0" indent="0">
              <a:spcBef>
                <a:spcPts val="0"/>
              </a:spcBef>
              <a:spcAft>
                <a:spcPts val="0"/>
              </a:spcAft>
              <a:buNone/>
            </a:pPr>
            <a:endParaRPr lang="en-US" sz="1600" b="1" i="0" cap="none">
              <a:cs typeface="+mn-ea"/>
              <a:sym typeface="+mn-lt"/>
            </a:endParaRPr>
          </a:p>
        </p:txBody>
      </p:sp>
      <p:pic>
        <p:nvPicPr>
          <p:cNvPr id="46" name="图片 46"/>
          <p:cNvPicPr>
            <a:picLocks noChangeAspect="1"/>
          </p:cNvPicPr>
          <p:nvPr/>
        </p:nvPicPr>
        <p:blipFill>
          <a:blip r:embed="rId2"/>
          <a:stretch>
            <a:fillRect/>
          </a:stretch>
        </p:blipFill>
        <p:spPr>
          <a:xfrm>
            <a:off x="5796280" y="2562860"/>
            <a:ext cx="5274310" cy="39560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(3) Data distribution</a:t>
            </a:r>
            <a:endParaRPr lang="en-US" sz="1600" b="1" i="1" cap="none">
              <a:solidFill>
                <a:schemeClr val="accent1"/>
              </a:solidFill>
              <a:cs typeface="+mn-ea"/>
              <a:sym typeface="+mn-lt"/>
            </a:endParaRPr>
          </a:p>
          <a:p>
            <a:pPr marR="0" indent="0">
              <a:spcBef>
                <a:spcPts val="0"/>
              </a:spcBef>
              <a:spcAft>
                <a:spcPts val="0"/>
              </a:spcAft>
              <a:buNone/>
            </a:pPr>
            <a:endParaRPr lang="en-US" sz="1600" b="1" i="1" cap="none">
              <a:cs typeface="+mn-ea"/>
              <a:sym typeface="+mn-lt"/>
            </a:endParaRPr>
          </a:p>
        </p:txBody>
      </p:sp>
      <p:sp>
        <p:nvSpPr>
          <p:cNvPr id="2" name="Google Shape;86;p19"/>
          <p:cNvSpPr txBox="1"/>
          <p:nvPr/>
        </p:nvSpPr>
        <p:spPr>
          <a:xfrm>
            <a:off x="509905" y="1649730"/>
            <a:ext cx="5227955" cy="393763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000" b="1" i="0" cap="none">
                <a:cs typeface="+mn-ea"/>
                <a:sym typeface="+mn-lt"/>
              </a:rPr>
              <a:t>Here are the codes of python:</a:t>
            </a:r>
            <a:endParaRPr lang="en-US" sz="2000" b="1" i="0" cap="none">
              <a:cs typeface="+mn-ea"/>
              <a:sym typeface="+mn-lt"/>
            </a:endParaRPr>
          </a:p>
          <a:p>
            <a:pPr marR="0" indent="0">
              <a:spcBef>
                <a:spcPts val="0"/>
              </a:spcBef>
              <a:spcAft>
                <a:spcPts val="0"/>
              </a:spcAft>
              <a:buNone/>
            </a:pPr>
            <a:endParaRPr lang="en-US" sz="1600" b="1" i="0" cap="none">
              <a:cs typeface="+mn-ea"/>
              <a:sym typeface="+mn-lt"/>
            </a:endParaRPr>
          </a:p>
          <a:p>
            <a:pPr marR="0" indent="0">
              <a:spcBef>
                <a:spcPts val="0"/>
              </a:spcBef>
              <a:spcAft>
                <a:spcPts val="0"/>
              </a:spcAft>
              <a:buNone/>
            </a:pPr>
            <a:r>
              <a:rPr lang="en-US" sz="1600" i="0" cap="none">
                <a:cs typeface="+mn-ea"/>
                <a:sym typeface="+mn-lt"/>
              </a:rPr>
              <a:t>import matplotlib.pyplot as plt</a:t>
            </a:r>
            <a:endParaRPr lang="en-US" sz="1600" i="0" cap="none">
              <a:cs typeface="+mn-ea"/>
              <a:sym typeface="+mn-lt"/>
            </a:endParaRPr>
          </a:p>
          <a:p>
            <a:pPr marR="0" indent="0">
              <a:spcBef>
                <a:spcPts val="0"/>
              </a:spcBef>
              <a:spcAft>
                <a:spcPts val="0"/>
              </a:spcAft>
              <a:buNone/>
            </a:pPr>
            <a:r>
              <a:rPr lang="en-US" sz="1600" i="0" cap="none">
                <a:cs typeface="+mn-ea"/>
                <a:sym typeface="+mn-lt"/>
              </a:rPr>
              <a:t>import seaborn as sns</a:t>
            </a:r>
            <a:endParaRPr lang="en-US" sz="1600" i="0" cap="none">
              <a:cs typeface="+mn-ea"/>
              <a:sym typeface="+mn-lt"/>
            </a:endParaRPr>
          </a:p>
          <a:p>
            <a:pPr marR="0" indent="0">
              <a:spcBef>
                <a:spcPts val="0"/>
              </a:spcBef>
              <a:spcAft>
                <a:spcPts val="0"/>
              </a:spcAft>
              <a:buNone/>
            </a:pPr>
            <a:r>
              <a:rPr lang="en-US" sz="1600" i="0" cap="none">
                <a:cs typeface="+mn-ea"/>
                <a:sym typeface="+mn-lt"/>
              </a:rPr>
              <a:t>import pandas as pd</a:t>
            </a:r>
            <a:endParaRPr lang="en-US" sz="1600" i="0" cap="none">
              <a:cs typeface="+mn-ea"/>
              <a:sym typeface="+mn-lt"/>
            </a:endParaRPr>
          </a:p>
          <a:p>
            <a:pPr marR="0" indent="0">
              <a:spcBef>
                <a:spcPts val="0"/>
              </a:spcBef>
              <a:spcAft>
                <a:spcPts val="0"/>
              </a:spcAft>
              <a:buNone/>
            </a:pPr>
            <a:r>
              <a:rPr lang="en-US" sz="1600" i="0" cap="none">
                <a:cs typeface="+mn-ea"/>
                <a:sym typeface="+mn-lt"/>
              </a:rPr>
              <a:t>data = pd.read_csv("ccm.csv")</a:t>
            </a:r>
            <a:endParaRPr lang="en-US" sz="1600" i="0" cap="none">
              <a:cs typeface="+mn-ea"/>
              <a:sym typeface="+mn-lt"/>
            </a:endParaRPr>
          </a:p>
          <a:p>
            <a:pPr marR="0" indent="0">
              <a:spcBef>
                <a:spcPts val="0"/>
              </a:spcBef>
              <a:spcAft>
                <a:spcPts val="0"/>
              </a:spcAft>
              <a:buNone/>
            </a:pPr>
            <a:r>
              <a:rPr lang="en-US" sz="1600" i="0" cap="none">
                <a:cs typeface="+mn-ea"/>
                <a:sym typeface="+mn-lt"/>
              </a:rPr>
              <a:t>commutes = data['Item_Outlet_Sales']</a:t>
            </a:r>
            <a:endParaRPr lang="en-US" sz="1600" i="0" cap="none">
              <a:cs typeface="+mn-ea"/>
              <a:sym typeface="+mn-lt"/>
            </a:endParaRPr>
          </a:p>
          <a:p>
            <a:pPr marR="0" indent="0">
              <a:spcBef>
                <a:spcPts val="0"/>
              </a:spcBef>
              <a:spcAft>
                <a:spcPts val="0"/>
              </a:spcAft>
              <a:buNone/>
            </a:pPr>
            <a:r>
              <a:rPr lang="en-US" sz="1600" i="0" cap="none">
                <a:cs typeface="+mn-ea"/>
                <a:sym typeface="+mn-lt"/>
              </a:rPr>
              <a:t>commutes.plot.hist(grid=True, bins=20, rwidth=0.9, color='#607c8e')</a:t>
            </a:r>
            <a:endParaRPr lang="en-US" sz="1600" i="0" cap="none">
              <a:cs typeface="+mn-ea"/>
              <a:sym typeface="+mn-lt"/>
            </a:endParaRPr>
          </a:p>
          <a:p>
            <a:pPr marR="0" indent="0">
              <a:spcBef>
                <a:spcPts val="0"/>
              </a:spcBef>
              <a:spcAft>
                <a:spcPts val="0"/>
              </a:spcAft>
              <a:buNone/>
            </a:pPr>
            <a:r>
              <a:rPr lang="en-US" sz="1600" i="0" cap="none">
                <a:cs typeface="+mn-ea"/>
                <a:sym typeface="+mn-lt"/>
              </a:rPr>
              <a:t>plt.title('Item_Outlet_Sales')</a:t>
            </a:r>
            <a:endParaRPr lang="en-US" sz="1600" i="0" cap="none">
              <a:cs typeface="+mn-ea"/>
              <a:sym typeface="+mn-lt"/>
            </a:endParaRPr>
          </a:p>
          <a:p>
            <a:pPr marR="0" indent="0">
              <a:spcBef>
                <a:spcPts val="0"/>
              </a:spcBef>
              <a:spcAft>
                <a:spcPts val="0"/>
              </a:spcAft>
              <a:buNone/>
            </a:pPr>
            <a:r>
              <a:rPr lang="en-US" sz="1600" i="0" cap="none">
                <a:cs typeface="+mn-ea"/>
                <a:sym typeface="+mn-lt"/>
              </a:rPr>
              <a:t>plt.xlabel('Item_Outlet_Sales')</a:t>
            </a:r>
            <a:endParaRPr lang="en-US" sz="1600" i="0" cap="none">
              <a:cs typeface="+mn-ea"/>
              <a:sym typeface="+mn-lt"/>
            </a:endParaRPr>
          </a:p>
          <a:p>
            <a:pPr marR="0" indent="0">
              <a:spcBef>
                <a:spcPts val="0"/>
              </a:spcBef>
              <a:spcAft>
                <a:spcPts val="0"/>
              </a:spcAft>
              <a:buNone/>
            </a:pPr>
            <a:r>
              <a:rPr lang="en-US" sz="1600" i="0" cap="none">
                <a:cs typeface="+mn-ea"/>
                <a:sym typeface="+mn-lt"/>
              </a:rPr>
              <a:t>plt.ylabel('Frequency')</a:t>
            </a:r>
            <a:endParaRPr lang="en-US" sz="1600" i="0" cap="none">
              <a:cs typeface="+mn-ea"/>
              <a:sym typeface="+mn-lt"/>
            </a:endParaRPr>
          </a:p>
          <a:p>
            <a:pPr marR="0" indent="0">
              <a:spcBef>
                <a:spcPts val="0"/>
              </a:spcBef>
              <a:spcAft>
                <a:spcPts val="0"/>
              </a:spcAft>
              <a:buNone/>
            </a:pPr>
            <a:r>
              <a:rPr lang="en-US" sz="1600" i="0" cap="none">
                <a:cs typeface="+mn-ea"/>
                <a:sym typeface="+mn-lt"/>
              </a:rPr>
              <a:t>plt.grid(axis='y', alpha=0.75)</a:t>
            </a:r>
            <a:endParaRPr lang="en-US" sz="1600" i="0" cap="none">
              <a:cs typeface="+mn-ea"/>
              <a:sym typeface="+mn-lt"/>
            </a:endParaRPr>
          </a:p>
          <a:p>
            <a:pPr marR="0" indent="0">
              <a:spcBef>
                <a:spcPts val="0"/>
              </a:spcBef>
              <a:spcAft>
                <a:spcPts val="0"/>
              </a:spcAft>
              <a:buNone/>
            </a:pPr>
            <a:r>
              <a:rPr lang="en-US" sz="1600" i="0" cap="none">
                <a:cs typeface="+mn-ea"/>
                <a:sym typeface="+mn-lt"/>
              </a:rPr>
              <a:t>plt.show()</a:t>
            </a:r>
            <a:endParaRPr lang="en-US" sz="1600" i="0" cap="none">
              <a:cs typeface="+mn-ea"/>
              <a:sym typeface="+mn-lt"/>
            </a:endParaRPr>
          </a:p>
        </p:txBody>
      </p:sp>
      <p:pic>
        <p:nvPicPr>
          <p:cNvPr id="44" name="图片 44"/>
          <p:cNvPicPr>
            <a:picLocks noChangeAspect="1"/>
          </p:cNvPicPr>
          <p:nvPr/>
        </p:nvPicPr>
        <p:blipFill>
          <a:blip r:embed="rId1"/>
          <a:stretch>
            <a:fillRect/>
          </a:stretch>
        </p:blipFill>
        <p:spPr>
          <a:xfrm>
            <a:off x="5456555" y="1161415"/>
            <a:ext cx="6045200" cy="453453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0" i="0" cap="none">
                <a:solidFill>
                  <a:schemeClr val="accent1"/>
                </a:solidFill>
                <a:cs typeface="+mn-ea"/>
                <a:sym typeface="+mn-lt"/>
              </a:rPr>
              <a:t>Use the same way we can get the data distribution of each column. Here are other figures.</a:t>
            </a:r>
            <a:endParaRPr lang="en-US" sz="1600" b="0" i="0" cap="none">
              <a:solidFill>
                <a:schemeClr val="accent1"/>
              </a:solidFill>
              <a:cs typeface="+mn-ea"/>
              <a:sym typeface="+mn-lt"/>
            </a:endParaRPr>
          </a:p>
        </p:txBody>
      </p:sp>
      <p:pic>
        <p:nvPicPr>
          <p:cNvPr id="45"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1508" y="1052513"/>
            <a:ext cx="3253105" cy="2440305"/>
          </a:xfrm>
          <a:prstGeom prst="rect">
            <a:avLst/>
          </a:prstGeom>
        </p:spPr>
      </p:pic>
      <p:pic>
        <p:nvPicPr>
          <p:cNvPr id="3"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8" y="1033145"/>
            <a:ext cx="3279775" cy="2459990"/>
          </a:xfrm>
          <a:prstGeom prst="rect">
            <a:avLst/>
          </a:prstGeom>
        </p:spPr>
      </p:pic>
      <p:pic>
        <p:nvPicPr>
          <p:cNvPr id="6"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103" y="1120458"/>
            <a:ext cx="3072765" cy="2304415"/>
          </a:xfrm>
          <a:prstGeom prst="rect">
            <a:avLst/>
          </a:prstGeom>
        </p:spPr>
      </p:pic>
      <p:pic>
        <p:nvPicPr>
          <p:cNvPr id="8"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708" y="3752850"/>
            <a:ext cx="3049905" cy="2287270"/>
          </a:xfrm>
          <a:prstGeom prst="rect">
            <a:avLst/>
          </a:prstGeom>
        </p:spPr>
      </p:pic>
      <p:pic>
        <p:nvPicPr>
          <p:cNvPr id="7"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9438" y="3795078"/>
            <a:ext cx="3094355" cy="23209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0" i="0" cap="none">
                <a:solidFill>
                  <a:schemeClr val="accent1"/>
                </a:solidFill>
                <a:cs typeface="+mn-ea"/>
                <a:sym typeface="+mn-lt"/>
              </a:rPr>
              <a:t>Use the same way we can get the data distribution of each column. Here are other figures.</a:t>
            </a:r>
            <a:endParaRPr lang="en-US" sz="1600" b="0" i="0" cap="none">
              <a:solidFill>
                <a:schemeClr val="accent1"/>
              </a:solidFill>
              <a:cs typeface="+mn-ea"/>
              <a:sym typeface="+mn-lt"/>
            </a:endParaRPr>
          </a:p>
        </p:txBody>
      </p:sp>
      <p:pic>
        <p:nvPicPr>
          <p:cNvPr id="2"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2110" y="2338070"/>
            <a:ext cx="4003675" cy="3003550"/>
          </a:xfrm>
          <a:prstGeom prst="rect">
            <a:avLst/>
          </a:prstGeom>
        </p:spPr>
      </p:pic>
      <p:pic>
        <p:nvPicPr>
          <p:cNvPr id="4"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905" y="2491105"/>
            <a:ext cx="3800475" cy="2850515"/>
          </a:xfrm>
          <a:prstGeom prst="rect">
            <a:avLst/>
          </a:prstGeom>
        </p:spPr>
      </p:pic>
      <p:pic>
        <p:nvPicPr>
          <p:cNvPr id="11"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015" y="2494915"/>
            <a:ext cx="3795395" cy="284734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(4) Retail Price Information</a:t>
            </a:r>
            <a:endParaRPr lang="en-US" sz="1600" b="1" i="1" cap="none">
              <a:solidFill>
                <a:schemeClr val="accent1"/>
              </a:solidFill>
              <a:cs typeface="+mn-ea"/>
              <a:sym typeface="+mn-lt"/>
            </a:endParaRPr>
          </a:p>
        </p:txBody>
      </p:sp>
      <p:sp>
        <p:nvSpPr>
          <p:cNvPr id="2" name="Google Shape;86;p19"/>
          <p:cNvSpPr txBox="1"/>
          <p:nvPr/>
        </p:nvSpPr>
        <p:spPr>
          <a:xfrm>
            <a:off x="509270" y="1451610"/>
            <a:ext cx="4956175" cy="393763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1. The average MPR of each item.</a:t>
            </a:r>
            <a:endParaRPr lang="en-US" sz="1600"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B = group A by Item_Identifier;</a:t>
            </a:r>
            <a:endParaRPr lang="en-US" sz="1400" b="1" i="0" cap="none">
              <a:cs typeface="+mn-ea"/>
              <a:sym typeface="+mn-lt"/>
            </a:endParaRPr>
          </a:p>
          <a:p>
            <a:pPr marR="0" indent="0">
              <a:spcBef>
                <a:spcPts val="0"/>
              </a:spcBef>
              <a:spcAft>
                <a:spcPts val="0"/>
              </a:spcAft>
              <a:buNone/>
            </a:pPr>
            <a:r>
              <a:rPr lang="en-US" sz="1400" b="1" i="0" cap="none">
                <a:cs typeface="+mn-ea"/>
                <a:sym typeface="+mn-lt"/>
              </a:rPr>
              <a:t>C = FOREACH B GENERATE group, AVG(A.Item_MRP);</a:t>
            </a:r>
            <a:endParaRPr lang="en-US" sz="1400" b="1" i="0" cap="none">
              <a:cs typeface="+mn-ea"/>
              <a:sym typeface="+mn-lt"/>
            </a:endParaRPr>
          </a:p>
          <a:p>
            <a:pPr marR="0" indent="0">
              <a:spcBef>
                <a:spcPts val="0"/>
              </a:spcBef>
              <a:spcAft>
                <a:spcPts val="0"/>
              </a:spcAft>
              <a:buNone/>
            </a:pPr>
            <a:r>
              <a:rPr lang="en-US" sz="1400" b="1" i="0" cap="none">
                <a:cs typeface="+mn-ea"/>
                <a:sym typeface="+mn-lt"/>
              </a:rPr>
              <a:t>D = order C by $1 DESC;</a:t>
            </a:r>
            <a:endParaRPr lang="en-US" sz="1400" b="1" i="0" cap="none">
              <a:cs typeface="+mn-ea"/>
              <a:sym typeface="+mn-lt"/>
            </a:endParaRPr>
          </a:p>
          <a:p>
            <a:pPr marR="0" indent="0">
              <a:spcBef>
                <a:spcPts val="0"/>
              </a:spcBef>
              <a:spcAft>
                <a:spcPts val="0"/>
              </a:spcAft>
              <a:buNone/>
            </a:pPr>
            <a:r>
              <a:rPr lang="en-US" sz="1400" b="1" i="0" cap="none">
                <a:cs typeface="+mn-ea"/>
                <a:sym typeface="+mn-lt"/>
              </a:rPr>
              <a:t>E = LIMIT D 10;</a:t>
            </a:r>
            <a:endParaRPr lang="en-US" sz="1400" b="1" i="0" cap="none">
              <a:cs typeface="+mn-ea"/>
              <a:sym typeface="+mn-lt"/>
            </a:endParaRPr>
          </a:p>
          <a:p>
            <a:pPr marR="0" indent="0">
              <a:spcBef>
                <a:spcPts val="0"/>
              </a:spcBef>
              <a:spcAft>
                <a:spcPts val="0"/>
              </a:spcAft>
              <a:buNone/>
            </a:pPr>
            <a:r>
              <a:rPr lang="en-US" sz="1400" b="1" i="0" cap="none">
                <a:cs typeface="+mn-ea"/>
                <a:sym typeface="+mn-lt"/>
              </a:rPr>
              <a:t>dump E</a:t>
            </a:r>
            <a:endParaRPr lang="en-US" sz="1400" b="1" i="0" cap="none">
              <a:cs typeface="+mn-ea"/>
              <a:sym typeface="+mn-lt"/>
            </a:endParaRPr>
          </a:p>
          <a:p>
            <a:pPr marR="0" indent="0">
              <a:spcBef>
                <a:spcPts val="0"/>
              </a:spcBef>
              <a:spcAft>
                <a:spcPts val="0"/>
              </a:spcAft>
              <a:buNone/>
            </a:pPr>
            <a:r>
              <a:rPr lang="en-US" sz="1400" i="0" cap="none">
                <a:cs typeface="+mn-ea"/>
                <a:sym typeface="+mn-lt"/>
              </a:rPr>
              <a:t>Select the most expensive item — ‘FDR25’.</a:t>
            </a:r>
            <a:endParaRPr lang="en-US" sz="1400" i="0" cap="none">
              <a:cs typeface="+mn-ea"/>
              <a:sym typeface="+mn-lt"/>
            </a:endParaRPr>
          </a:p>
          <a:p>
            <a:pPr marR="0" indent="0">
              <a:spcBef>
                <a:spcPts val="0"/>
              </a:spcBef>
              <a:spcAft>
                <a:spcPts val="0"/>
              </a:spcAft>
              <a:buNone/>
            </a:pPr>
            <a:r>
              <a:rPr lang="en-US" sz="1400" b="1" i="0" cap="none">
                <a:cs typeface="+mn-ea"/>
                <a:sym typeface="+mn-lt"/>
              </a:rPr>
              <a:t>B = FILTER A BY Item_Identifier == 'FDR25';</a:t>
            </a:r>
            <a:endParaRPr lang="en-US" sz="1400" b="1" i="0" cap="none">
              <a:cs typeface="+mn-ea"/>
              <a:sym typeface="+mn-lt"/>
            </a:endParaRPr>
          </a:p>
          <a:p>
            <a:pPr marR="0" indent="0">
              <a:spcBef>
                <a:spcPts val="0"/>
              </a:spcBef>
              <a:spcAft>
                <a:spcPts val="0"/>
              </a:spcAft>
              <a:buNone/>
            </a:pPr>
            <a:r>
              <a:rPr lang="en-US" sz="1400" b="1" i="0" cap="none">
                <a:cs typeface="+mn-ea"/>
                <a:sym typeface="+mn-lt"/>
              </a:rPr>
              <a:t>dump B</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i="0" cap="none">
                <a:cs typeface="+mn-ea"/>
                <a:sym typeface="+mn-lt"/>
              </a:rPr>
              <a:t>We can get information about the most expensive item. The most expensive item’s ID is FDR25. After filtering, we can know the item is Canned goods and it only sales in two types of supermarket.</a:t>
            </a:r>
            <a:endParaRPr lang="en-US" sz="1400" i="0" cap="none">
              <a:cs typeface="+mn-ea"/>
              <a:sym typeface="+mn-lt"/>
            </a:endParaRPr>
          </a:p>
        </p:txBody>
      </p:sp>
      <p:pic>
        <p:nvPicPr>
          <p:cNvPr id="15" name="图片 15"/>
          <p:cNvPicPr>
            <a:picLocks noChangeAspect="1"/>
          </p:cNvPicPr>
          <p:nvPr/>
        </p:nvPicPr>
        <p:blipFill>
          <a:blip r:embed="rId1"/>
          <a:stretch>
            <a:fillRect/>
          </a:stretch>
        </p:blipFill>
        <p:spPr>
          <a:xfrm>
            <a:off x="5465445" y="1257935"/>
            <a:ext cx="7875270" cy="3543300"/>
          </a:xfrm>
          <a:prstGeom prst="rect">
            <a:avLst/>
          </a:prstGeom>
        </p:spPr>
      </p:pic>
      <p:pic>
        <p:nvPicPr>
          <p:cNvPr id="18" name="图片 18"/>
          <p:cNvPicPr>
            <a:picLocks noChangeAspect="1"/>
          </p:cNvPicPr>
          <p:nvPr/>
        </p:nvPicPr>
        <p:blipFill>
          <a:blip r:embed="rId2"/>
          <a:stretch>
            <a:fillRect/>
          </a:stretch>
        </p:blipFill>
        <p:spPr>
          <a:xfrm>
            <a:off x="1886585" y="5006340"/>
            <a:ext cx="10305415" cy="137858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(4) Retail Price Information</a:t>
            </a:r>
            <a:endParaRPr lang="en-US" sz="1600" b="1" i="1" cap="none">
              <a:solidFill>
                <a:schemeClr val="accent1"/>
              </a:solidFill>
              <a:cs typeface="+mn-ea"/>
              <a:sym typeface="+mn-lt"/>
            </a:endParaRPr>
          </a:p>
        </p:txBody>
      </p:sp>
      <p:sp>
        <p:nvSpPr>
          <p:cNvPr id="2" name="Google Shape;86;p19"/>
          <p:cNvSpPr txBox="1"/>
          <p:nvPr/>
        </p:nvSpPr>
        <p:spPr>
          <a:xfrm>
            <a:off x="509905" y="1649730"/>
            <a:ext cx="5227955" cy="393763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2. The average MPR of each Item_Type.</a:t>
            </a:r>
            <a:endParaRPr lang="en-US" sz="1600"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B = group A by Item_Type;</a:t>
            </a:r>
            <a:endParaRPr lang="en-US" sz="1400" b="1" i="0" cap="none">
              <a:cs typeface="+mn-ea"/>
              <a:sym typeface="+mn-lt"/>
            </a:endParaRPr>
          </a:p>
          <a:p>
            <a:pPr marR="0" indent="0">
              <a:spcBef>
                <a:spcPts val="0"/>
              </a:spcBef>
              <a:spcAft>
                <a:spcPts val="0"/>
              </a:spcAft>
              <a:buNone/>
            </a:pPr>
            <a:r>
              <a:rPr lang="en-US" sz="1400" b="1" i="0" cap="none">
                <a:cs typeface="+mn-ea"/>
                <a:sym typeface="+mn-lt"/>
              </a:rPr>
              <a:t>C = FOREACH B GENERATE group, AVG(A.Item_MRP);</a:t>
            </a:r>
            <a:endParaRPr lang="en-US" sz="1400" b="1" i="0" cap="none">
              <a:cs typeface="+mn-ea"/>
              <a:sym typeface="+mn-lt"/>
            </a:endParaRPr>
          </a:p>
          <a:p>
            <a:pPr marR="0" indent="0">
              <a:spcBef>
                <a:spcPts val="0"/>
              </a:spcBef>
              <a:spcAft>
                <a:spcPts val="0"/>
              </a:spcAft>
              <a:buNone/>
            </a:pPr>
            <a:r>
              <a:rPr lang="en-US" sz="1400" b="1" i="0" cap="none">
                <a:cs typeface="+mn-ea"/>
                <a:sym typeface="+mn-lt"/>
              </a:rPr>
              <a:t>D = order C by $1 DESC; </a:t>
            </a:r>
            <a:endParaRPr lang="en-US" sz="1400" b="1" i="0" cap="none">
              <a:cs typeface="+mn-ea"/>
              <a:sym typeface="+mn-lt"/>
            </a:endParaRPr>
          </a:p>
          <a:p>
            <a:pPr marR="0" indent="0">
              <a:spcBef>
                <a:spcPts val="0"/>
              </a:spcBef>
              <a:spcAft>
                <a:spcPts val="0"/>
              </a:spcAft>
              <a:buNone/>
            </a:pPr>
            <a:r>
              <a:rPr lang="en-US" sz="1400" b="1" i="0" cap="none">
                <a:cs typeface="+mn-ea"/>
                <a:sym typeface="+mn-lt"/>
              </a:rPr>
              <a:t>E = LIMIT D 10;</a:t>
            </a:r>
            <a:endParaRPr lang="en-US" sz="1400" b="1" i="0" cap="none">
              <a:cs typeface="+mn-ea"/>
              <a:sym typeface="+mn-lt"/>
            </a:endParaRPr>
          </a:p>
          <a:p>
            <a:pPr marR="0" indent="0">
              <a:spcBef>
                <a:spcPts val="0"/>
              </a:spcBef>
              <a:spcAft>
                <a:spcPts val="0"/>
              </a:spcAft>
              <a:buNone/>
            </a:pPr>
            <a:r>
              <a:rPr lang="en-US" sz="1400" b="1" i="0" cap="none">
                <a:cs typeface="+mn-ea"/>
                <a:sym typeface="+mn-lt"/>
              </a:rPr>
              <a:t>dump E</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600" i="0" cap="none">
                <a:cs typeface="+mn-ea"/>
                <a:sym typeface="+mn-lt"/>
              </a:rPr>
              <a:t>In this part, we can get information about which type of item is more expensive. The result of analysis shown us that household goods are the most expensive in all types of item. </a:t>
            </a:r>
            <a:endParaRPr lang="en-US" sz="1600" i="0" cap="none">
              <a:cs typeface="+mn-ea"/>
              <a:sym typeface="+mn-lt"/>
            </a:endParaRPr>
          </a:p>
          <a:p>
            <a:pPr marR="0" indent="0">
              <a:spcBef>
                <a:spcPts val="0"/>
              </a:spcBef>
              <a:spcAft>
                <a:spcPts val="0"/>
              </a:spcAft>
              <a:buNone/>
            </a:pPr>
            <a:endParaRPr lang="en-US" sz="1600" i="0" cap="none">
              <a:cs typeface="+mn-ea"/>
              <a:sym typeface="+mn-lt"/>
            </a:endParaRPr>
          </a:p>
        </p:txBody>
      </p:sp>
      <p:pic>
        <p:nvPicPr>
          <p:cNvPr id="25" name="图片 25"/>
          <p:cNvPicPr>
            <a:picLocks noChangeAspect="1"/>
          </p:cNvPicPr>
          <p:nvPr/>
        </p:nvPicPr>
        <p:blipFill>
          <a:blip r:embed="rId1"/>
          <a:srcRect t="57734"/>
          <a:stretch>
            <a:fillRect/>
          </a:stretch>
        </p:blipFill>
        <p:spPr>
          <a:xfrm>
            <a:off x="5991860" y="688340"/>
            <a:ext cx="8758555" cy="2057400"/>
          </a:xfrm>
          <a:prstGeom prst="rect">
            <a:avLst/>
          </a:prstGeom>
        </p:spPr>
      </p:pic>
      <p:cxnSp>
        <p:nvCxnSpPr>
          <p:cNvPr id="8" name="直接箭头连接符 7"/>
          <p:cNvCxnSpPr/>
          <p:nvPr/>
        </p:nvCxnSpPr>
        <p:spPr>
          <a:xfrm flipV="1">
            <a:off x="5239385" y="1207135"/>
            <a:ext cx="752475"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7" name="图片 47"/>
          <p:cNvPicPr>
            <a:picLocks noChangeAspect="1"/>
          </p:cNvPicPr>
          <p:nvPr/>
        </p:nvPicPr>
        <p:blipFill>
          <a:blip r:embed="rId2"/>
          <a:stretch>
            <a:fillRect/>
          </a:stretch>
        </p:blipFill>
        <p:spPr>
          <a:xfrm>
            <a:off x="6049645" y="2901950"/>
            <a:ext cx="5274310" cy="3956050"/>
          </a:xfrm>
          <a:prstGeom prst="rect">
            <a:avLst/>
          </a:prstGeom>
        </p:spPr>
      </p:pic>
      <p:cxnSp>
        <p:nvCxnSpPr>
          <p:cNvPr id="3" name="直接箭头连接符 2"/>
          <p:cNvCxnSpPr/>
          <p:nvPr/>
        </p:nvCxnSpPr>
        <p:spPr>
          <a:xfrm flipV="1">
            <a:off x="6180455" y="4255135"/>
            <a:ext cx="662305" cy="30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(4) Retail Price Information</a:t>
            </a:r>
            <a:endParaRPr lang="en-US" sz="1600" b="1" i="1" cap="none">
              <a:solidFill>
                <a:schemeClr val="accent1"/>
              </a:solidFill>
              <a:cs typeface="+mn-ea"/>
              <a:sym typeface="+mn-lt"/>
            </a:endParaRPr>
          </a:p>
        </p:txBody>
      </p:sp>
      <p:sp>
        <p:nvSpPr>
          <p:cNvPr id="2" name="Google Shape;86;p19"/>
          <p:cNvSpPr txBox="1"/>
          <p:nvPr/>
        </p:nvSpPr>
        <p:spPr>
          <a:xfrm>
            <a:off x="537845" y="1709420"/>
            <a:ext cx="5227955" cy="29362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3. The average MPR of each Item_Fat_Content.</a:t>
            </a:r>
            <a:endParaRPr lang="en-US" sz="1600" i="0" cap="none">
              <a:cs typeface="+mn-ea"/>
              <a:sym typeface="+mn-lt"/>
            </a:endParaRPr>
          </a:p>
          <a:p>
            <a:pPr marR="0" indent="0">
              <a:spcBef>
                <a:spcPts val="0"/>
              </a:spcBef>
              <a:spcAft>
                <a:spcPts val="0"/>
              </a:spcAft>
              <a:buNone/>
            </a:pPr>
            <a:endParaRPr lang="en-US" sz="1600" i="0" cap="none">
              <a:cs typeface="+mn-ea"/>
              <a:sym typeface="+mn-lt"/>
            </a:endParaRPr>
          </a:p>
          <a:p>
            <a:pPr marR="0" indent="0">
              <a:spcBef>
                <a:spcPts val="0"/>
              </a:spcBef>
              <a:spcAft>
                <a:spcPts val="0"/>
              </a:spcAft>
              <a:buNone/>
            </a:pPr>
            <a:r>
              <a:rPr lang="en-US" sz="1400" b="1" i="0" cap="none">
                <a:cs typeface="+mn-ea"/>
                <a:sym typeface="+mn-lt"/>
              </a:rPr>
              <a:t>B = group A by Item_Fat_Content;</a:t>
            </a:r>
            <a:endParaRPr lang="en-US" sz="1400" b="1" i="0" cap="none">
              <a:cs typeface="+mn-ea"/>
              <a:sym typeface="+mn-lt"/>
            </a:endParaRPr>
          </a:p>
          <a:p>
            <a:pPr marR="0" indent="0">
              <a:spcBef>
                <a:spcPts val="0"/>
              </a:spcBef>
              <a:spcAft>
                <a:spcPts val="0"/>
              </a:spcAft>
              <a:buNone/>
            </a:pPr>
            <a:r>
              <a:rPr lang="en-US" sz="1400" b="1" i="0" cap="none">
                <a:cs typeface="+mn-ea"/>
                <a:sym typeface="+mn-lt"/>
              </a:rPr>
              <a:t>C = FOREACH B GENERATE group, AVG(A.Item_MRP);</a:t>
            </a:r>
            <a:endParaRPr lang="en-US" sz="1400" b="1" i="0" cap="none">
              <a:cs typeface="+mn-ea"/>
              <a:sym typeface="+mn-lt"/>
            </a:endParaRPr>
          </a:p>
          <a:p>
            <a:pPr marR="0" indent="0">
              <a:spcBef>
                <a:spcPts val="0"/>
              </a:spcBef>
              <a:spcAft>
                <a:spcPts val="0"/>
              </a:spcAft>
              <a:buNone/>
            </a:pPr>
            <a:r>
              <a:rPr lang="en-US" sz="1400" b="1" i="0" cap="none">
                <a:cs typeface="+mn-ea"/>
                <a:sym typeface="+mn-lt"/>
              </a:rPr>
              <a:t>D = order C by $1 DESC;</a:t>
            </a:r>
            <a:endParaRPr lang="en-US" sz="1400" b="1" i="0" cap="none">
              <a:cs typeface="+mn-ea"/>
              <a:sym typeface="+mn-lt"/>
            </a:endParaRPr>
          </a:p>
          <a:p>
            <a:pPr marR="0" indent="0">
              <a:spcBef>
                <a:spcPts val="0"/>
              </a:spcBef>
              <a:spcAft>
                <a:spcPts val="0"/>
              </a:spcAft>
              <a:buNone/>
            </a:pPr>
            <a:r>
              <a:rPr lang="en-US" sz="1400" b="1" i="0" cap="none">
                <a:cs typeface="+mn-ea"/>
                <a:sym typeface="+mn-lt"/>
              </a:rPr>
              <a:t>E = LIMIT D 10;</a:t>
            </a:r>
            <a:endParaRPr lang="en-US" sz="1400" b="1" i="0" cap="none">
              <a:cs typeface="+mn-ea"/>
              <a:sym typeface="+mn-lt"/>
            </a:endParaRPr>
          </a:p>
          <a:p>
            <a:pPr marR="0" indent="0">
              <a:spcBef>
                <a:spcPts val="0"/>
              </a:spcBef>
              <a:spcAft>
                <a:spcPts val="0"/>
              </a:spcAft>
              <a:buNone/>
            </a:pPr>
            <a:r>
              <a:rPr lang="en-US" sz="1400" b="1" i="0" cap="none">
                <a:cs typeface="+mn-ea"/>
                <a:sym typeface="+mn-lt"/>
              </a:rPr>
              <a:t>dump E</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600" i="0" cap="none">
                <a:cs typeface="+mn-ea"/>
                <a:sym typeface="+mn-lt"/>
              </a:rPr>
              <a:t>Item_Fat_content means whether the product is low fat or not, so we can know the MPR of regular product and the MPR of low fat product are similar.</a:t>
            </a:r>
            <a:endParaRPr lang="en-US" sz="1600" i="0" cap="none">
              <a:cs typeface="+mn-ea"/>
              <a:sym typeface="+mn-lt"/>
            </a:endParaRPr>
          </a:p>
        </p:txBody>
      </p:sp>
      <p:cxnSp>
        <p:nvCxnSpPr>
          <p:cNvPr id="8" name="直接箭头连接符 7"/>
          <p:cNvCxnSpPr/>
          <p:nvPr/>
        </p:nvCxnSpPr>
        <p:spPr>
          <a:xfrm flipV="1">
            <a:off x="5622290" y="2242820"/>
            <a:ext cx="427355" cy="39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 name="图片 26"/>
          <p:cNvPicPr>
            <a:picLocks noChangeAspect="1"/>
          </p:cNvPicPr>
          <p:nvPr/>
        </p:nvPicPr>
        <p:blipFill>
          <a:blip r:embed="rId1"/>
          <a:srcRect t="83670"/>
          <a:stretch>
            <a:fillRect/>
          </a:stretch>
        </p:blipFill>
        <p:spPr>
          <a:xfrm>
            <a:off x="6180455" y="1515110"/>
            <a:ext cx="13015595" cy="924560"/>
          </a:xfrm>
          <a:prstGeom prst="rect">
            <a:avLst/>
          </a:prstGeom>
        </p:spPr>
      </p:pic>
      <p:pic>
        <p:nvPicPr>
          <p:cNvPr id="48" name="图片 48"/>
          <p:cNvPicPr>
            <a:picLocks noChangeAspect="1"/>
          </p:cNvPicPr>
          <p:nvPr/>
        </p:nvPicPr>
        <p:blipFill>
          <a:blip r:embed="rId2"/>
          <a:stretch>
            <a:fillRect/>
          </a:stretch>
        </p:blipFill>
        <p:spPr>
          <a:xfrm>
            <a:off x="6303645" y="2703830"/>
            <a:ext cx="5274310" cy="39560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12"/>
          <p:cNvSpPr/>
          <p:nvPr/>
        </p:nvSpPr>
        <p:spPr>
          <a:xfrm>
            <a:off x="-20010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6614160" y="1801495"/>
            <a:ext cx="4144010" cy="829945"/>
          </a:xfrm>
          <a:prstGeom prst="rect">
            <a:avLst/>
          </a:prstGeom>
          <a:noFill/>
        </p:spPr>
        <p:txBody>
          <a:bodyPr wrap="square" rtlCol="0">
            <a:spAutoFit/>
          </a:bodyPr>
          <a:lstStyle/>
          <a:p>
            <a:pPr algn="ctr"/>
            <a:r>
              <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rPr>
              <a:t>1.Data Information</a:t>
            </a:r>
            <a:endPar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endParaRPr>
          </a:p>
          <a:p>
            <a:pPr algn="ctr"/>
            <a:endPar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endParaRPr>
          </a:p>
        </p:txBody>
      </p:sp>
      <p:sp>
        <p:nvSpPr>
          <p:cNvPr id="18" name="矩形 17"/>
          <p:cNvSpPr/>
          <p:nvPr/>
        </p:nvSpPr>
        <p:spPr>
          <a:xfrm>
            <a:off x="1608455" y="2706370"/>
            <a:ext cx="6448425" cy="922020"/>
          </a:xfrm>
          <a:prstGeom prst="rect">
            <a:avLst/>
          </a:prstGeom>
          <a:effectLst/>
        </p:spPr>
        <p:txBody>
          <a:bodyPr wrap="square">
            <a:spAutoFit/>
          </a:bodyPr>
          <a:lstStyle/>
          <a:p>
            <a:pPr algn="l">
              <a:defRPr/>
            </a:pPr>
            <a:r>
              <a:rPr lang="zh-CN" altLang="en-US" sz="5400" b="1" spc="-300" dirty="0">
                <a:solidFill>
                  <a:schemeClr val="bg2">
                    <a:lumMod val="25000"/>
                  </a:schemeClr>
                </a:solidFill>
                <a:effectLst>
                  <a:outerShdw blurRad="76200" dist="88900" dir="2700000" algn="tl" rotWithShape="0">
                    <a:schemeClr val="accent2">
                      <a:alpha val="35000"/>
                    </a:schemeClr>
                  </a:outerShdw>
                </a:effectLst>
                <a:cs typeface="+mn-ea"/>
                <a:sym typeface="+mn-lt"/>
              </a:rPr>
              <a:t>catalogue</a:t>
            </a:r>
            <a:endParaRPr lang="zh-CN" altLang="en-US" sz="5400" b="1" spc="-300" dirty="0">
              <a:solidFill>
                <a:schemeClr val="bg2">
                  <a:lumMod val="25000"/>
                </a:schemeClr>
              </a:solidFill>
              <a:effectLst>
                <a:outerShdw blurRad="76200" dist="88900" dir="2700000" algn="tl" rotWithShape="0">
                  <a:schemeClr val="accent2">
                    <a:alpha val="35000"/>
                  </a:schemeClr>
                </a:outerShdw>
              </a:effectLst>
              <a:cs typeface="+mn-ea"/>
              <a:sym typeface="+mn-lt"/>
            </a:endParaRPr>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6995795" y="2549525"/>
            <a:ext cx="3706495" cy="460375"/>
          </a:xfrm>
          <a:prstGeom prst="rect">
            <a:avLst/>
          </a:prstGeom>
          <a:noFill/>
        </p:spPr>
        <p:txBody>
          <a:bodyPr wrap="square" rtlCol="0">
            <a:spAutoFit/>
          </a:bodyPr>
          <a:p>
            <a:pPr algn="ctr"/>
            <a:r>
              <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rPr>
              <a:t>2.Data Preprocessing</a:t>
            </a:r>
            <a:endPar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endParaRPr>
          </a:p>
        </p:txBody>
      </p:sp>
      <p:sp>
        <p:nvSpPr>
          <p:cNvPr id="24" name="文本框 23"/>
          <p:cNvSpPr txBox="1"/>
          <p:nvPr/>
        </p:nvSpPr>
        <p:spPr>
          <a:xfrm>
            <a:off x="7044055" y="3240405"/>
            <a:ext cx="4144010" cy="460375"/>
          </a:xfrm>
          <a:prstGeom prst="rect">
            <a:avLst/>
          </a:prstGeom>
          <a:noFill/>
        </p:spPr>
        <p:txBody>
          <a:bodyPr wrap="square" rtlCol="0">
            <a:spAutoFit/>
          </a:bodyPr>
          <a:lstStyle/>
          <a:p>
            <a:pPr algn="ctr"/>
            <a:r>
              <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rPr>
              <a:t>3.Pig in Data Processing</a:t>
            </a:r>
            <a:endPar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endParaRPr>
          </a:p>
        </p:txBody>
      </p:sp>
      <p:sp>
        <p:nvSpPr>
          <p:cNvPr id="25" name="文本框 24"/>
          <p:cNvSpPr txBox="1"/>
          <p:nvPr/>
        </p:nvSpPr>
        <p:spPr>
          <a:xfrm>
            <a:off x="5969635" y="3937000"/>
            <a:ext cx="3482975" cy="460375"/>
          </a:xfrm>
          <a:prstGeom prst="rect">
            <a:avLst/>
          </a:prstGeom>
          <a:noFill/>
        </p:spPr>
        <p:txBody>
          <a:bodyPr wrap="square" rtlCol="0">
            <a:spAutoFit/>
          </a:bodyPr>
          <a:lstStyle/>
          <a:p>
            <a:pPr algn="ctr"/>
            <a:r>
              <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rPr>
              <a:t>4.Hive</a:t>
            </a:r>
            <a:endPar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endParaRPr>
          </a:p>
        </p:txBody>
      </p:sp>
      <p:sp>
        <p:nvSpPr>
          <p:cNvPr id="9" name="文本框 8"/>
          <p:cNvSpPr txBox="1"/>
          <p:nvPr/>
        </p:nvSpPr>
        <p:spPr>
          <a:xfrm>
            <a:off x="6138545" y="4633595"/>
            <a:ext cx="4144010" cy="460375"/>
          </a:xfrm>
          <a:prstGeom prst="rect">
            <a:avLst/>
          </a:prstGeom>
          <a:noFill/>
        </p:spPr>
        <p:txBody>
          <a:bodyPr wrap="square" rtlCol="0">
            <a:spAutoFit/>
          </a:bodyPr>
          <a:p>
            <a:pPr algn="ctr"/>
            <a:r>
              <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rPr>
              <a:t>5.Conclusion</a:t>
            </a:r>
            <a:endParaRPr lang="en-US" altLang="zh-CN" sz="2400" b="1" spc="300" dirty="0">
              <a:solidFill>
                <a:schemeClr val="tx1">
                  <a:lumMod val="75000"/>
                  <a:lumOff val="25000"/>
                </a:schemeClr>
              </a:solidFill>
              <a:latin typeface="华文仿宋" panose="02010600040101010101" charset="-122"/>
              <a:ea typeface="华文仿宋" panose="02010600040101010101" charset="-122"/>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(4) Retail Price Information</a:t>
            </a:r>
            <a:endParaRPr lang="en-US" sz="1600" b="1" i="1" cap="none">
              <a:solidFill>
                <a:schemeClr val="accent1"/>
              </a:solidFill>
              <a:cs typeface="+mn-ea"/>
              <a:sym typeface="+mn-lt"/>
            </a:endParaRPr>
          </a:p>
        </p:txBody>
      </p:sp>
      <p:sp>
        <p:nvSpPr>
          <p:cNvPr id="2" name="Google Shape;86;p19"/>
          <p:cNvSpPr txBox="1"/>
          <p:nvPr/>
        </p:nvSpPr>
        <p:spPr>
          <a:xfrm>
            <a:off x="537845" y="1052830"/>
            <a:ext cx="5820410" cy="29362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4. The relationship between MPR and other attributes</a:t>
            </a:r>
            <a:endParaRPr lang="en-US" sz="1600" i="0" cap="none">
              <a:cs typeface="+mn-ea"/>
              <a:sym typeface="+mn-lt"/>
            </a:endParaRPr>
          </a:p>
          <a:p>
            <a:pPr marR="0" indent="0">
              <a:spcBef>
                <a:spcPts val="0"/>
              </a:spcBef>
              <a:spcAft>
                <a:spcPts val="0"/>
              </a:spcAft>
              <a:buNone/>
            </a:pPr>
            <a:endParaRPr lang="en-US" sz="1600" b="1" i="0" cap="none">
              <a:cs typeface="+mn-ea"/>
              <a:sym typeface="+mn-lt"/>
            </a:endParaRPr>
          </a:p>
          <a:p>
            <a:pPr marR="0" indent="0">
              <a:spcBef>
                <a:spcPts val="0"/>
              </a:spcBef>
              <a:spcAft>
                <a:spcPts val="0"/>
              </a:spcAft>
              <a:buNone/>
            </a:pPr>
            <a:r>
              <a:rPr lang="en-US" sz="1600" b="1" i="0" cap="none">
                <a:cs typeface="+mn-ea"/>
                <a:sym typeface="+mn-lt"/>
              </a:rPr>
              <a:t>Here are the code:</a:t>
            </a:r>
            <a:endParaRPr lang="en-US" sz="1600" b="1" i="0" cap="none">
              <a:cs typeface="+mn-ea"/>
              <a:sym typeface="+mn-lt"/>
            </a:endParaRPr>
          </a:p>
          <a:p>
            <a:pPr marR="0" indent="0">
              <a:spcBef>
                <a:spcPts val="0"/>
              </a:spcBef>
              <a:spcAft>
                <a:spcPts val="0"/>
              </a:spcAft>
              <a:buNone/>
            </a:pPr>
            <a:r>
              <a:rPr lang="en-US" sz="1400" b="1" i="0" cap="none">
                <a:cs typeface="+mn-ea"/>
                <a:sym typeface="+mn-lt"/>
              </a:rPr>
              <a:t>df = pd.read_csv("ccm.csv")</a:t>
            </a:r>
            <a:endParaRPr lang="en-US" sz="1400" b="1" i="0" cap="none">
              <a:cs typeface="+mn-ea"/>
              <a:sym typeface="+mn-lt"/>
            </a:endParaRPr>
          </a:p>
          <a:p>
            <a:pPr marR="0" indent="0">
              <a:spcBef>
                <a:spcPts val="0"/>
              </a:spcBef>
              <a:spcAft>
                <a:spcPts val="0"/>
              </a:spcAft>
              <a:buNone/>
            </a:pPr>
            <a:r>
              <a:rPr lang="en-US" sz="1400" b="1" i="0" cap="none">
                <a:cs typeface="+mn-ea"/>
                <a:sym typeface="+mn-lt"/>
              </a:rPr>
              <a:t>plt.scatter(df["Item_Outlet_Sales"], df["Item_MRP"], color="#607c8e")</a:t>
            </a:r>
            <a:endParaRPr lang="en-US" sz="1400" b="1" i="0" cap="none">
              <a:cs typeface="+mn-ea"/>
              <a:sym typeface="+mn-lt"/>
            </a:endParaRPr>
          </a:p>
          <a:p>
            <a:pPr marR="0" indent="0">
              <a:spcBef>
                <a:spcPts val="0"/>
              </a:spcBef>
              <a:spcAft>
                <a:spcPts val="0"/>
              </a:spcAft>
              <a:buNone/>
            </a:pPr>
            <a:r>
              <a:rPr lang="en-US" sz="1400" b="1" i="0" cap="none">
                <a:cs typeface="+mn-ea"/>
                <a:sym typeface="+mn-lt"/>
              </a:rPr>
              <a:t>plt.xlabel("Item_Outlet_Sales")</a:t>
            </a:r>
            <a:endParaRPr lang="en-US" sz="1400" b="1" i="0" cap="none">
              <a:cs typeface="+mn-ea"/>
              <a:sym typeface="+mn-lt"/>
            </a:endParaRPr>
          </a:p>
          <a:p>
            <a:pPr marR="0" indent="0">
              <a:spcBef>
                <a:spcPts val="0"/>
              </a:spcBef>
              <a:spcAft>
                <a:spcPts val="0"/>
              </a:spcAft>
              <a:buNone/>
            </a:pPr>
            <a:r>
              <a:rPr lang="en-US" sz="1400" b="1" i="0" cap="none">
                <a:cs typeface="+mn-ea"/>
                <a:sym typeface="+mn-lt"/>
              </a:rPr>
              <a:t>plt.ylabel("Item_MRP")</a:t>
            </a:r>
            <a:endParaRPr lang="en-US" sz="1400" b="1" i="0" cap="none">
              <a:cs typeface="+mn-ea"/>
              <a:sym typeface="+mn-lt"/>
            </a:endParaRPr>
          </a:p>
          <a:p>
            <a:pPr marR="0" indent="0">
              <a:spcBef>
                <a:spcPts val="0"/>
              </a:spcBef>
              <a:spcAft>
                <a:spcPts val="0"/>
              </a:spcAft>
              <a:buNone/>
            </a:pPr>
            <a:r>
              <a:rPr lang="en-US" sz="1400" b="1" i="0" cap="none">
                <a:cs typeface="+mn-ea"/>
                <a:sym typeface="+mn-lt"/>
              </a:rPr>
              <a:t>plt.show()</a:t>
            </a:r>
            <a:endParaRPr lang="en-US" sz="1400" b="1" i="0" cap="none">
              <a:cs typeface="+mn-ea"/>
              <a:sym typeface="+mn-lt"/>
            </a:endParaRPr>
          </a:p>
          <a:p>
            <a:pPr marR="0" indent="0">
              <a:spcBef>
                <a:spcPts val="0"/>
              </a:spcBef>
              <a:spcAft>
                <a:spcPts val="0"/>
              </a:spcAft>
              <a:buNone/>
            </a:pPr>
            <a:r>
              <a:rPr lang="en-US" sz="1400" b="1" i="0" cap="none">
                <a:cs typeface="+mn-ea"/>
                <a:sym typeface="+mn-lt"/>
              </a:rPr>
              <a:t>plt.scatter(df["Item_Weight"], df["Item_MRP"], color="#607c8e")</a:t>
            </a:r>
            <a:endParaRPr lang="en-US" sz="1400" b="1" i="0" cap="none">
              <a:cs typeface="+mn-ea"/>
              <a:sym typeface="+mn-lt"/>
            </a:endParaRPr>
          </a:p>
          <a:p>
            <a:pPr marR="0" indent="0">
              <a:spcBef>
                <a:spcPts val="0"/>
              </a:spcBef>
              <a:spcAft>
                <a:spcPts val="0"/>
              </a:spcAft>
              <a:buNone/>
            </a:pPr>
            <a:r>
              <a:rPr lang="en-US" sz="1400" b="1" i="0" cap="none">
                <a:cs typeface="+mn-ea"/>
                <a:sym typeface="+mn-lt"/>
              </a:rPr>
              <a:t>plt.xlabel("Item_Weight")</a:t>
            </a:r>
            <a:endParaRPr lang="en-US" sz="1400" b="1" i="0" cap="none">
              <a:cs typeface="+mn-ea"/>
              <a:sym typeface="+mn-lt"/>
            </a:endParaRPr>
          </a:p>
          <a:p>
            <a:pPr marR="0" indent="0">
              <a:spcBef>
                <a:spcPts val="0"/>
              </a:spcBef>
              <a:spcAft>
                <a:spcPts val="0"/>
              </a:spcAft>
              <a:buNone/>
            </a:pPr>
            <a:r>
              <a:rPr lang="en-US" sz="1400" b="1" i="0" cap="none">
                <a:cs typeface="+mn-ea"/>
                <a:sym typeface="+mn-lt"/>
              </a:rPr>
              <a:t>plt.ylabel("Item_MRP")</a:t>
            </a:r>
            <a:endParaRPr lang="en-US" sz="1400" b="1" i="0" cap="none">
              <a:cs typeface="+mn-ea"/>
              <a:sym typeface="+mn-lt"/>
            </a:endParaRPr>
          </a:p>
          <a:p>
            <a:pPr marR="0" indent="0">
              <a:spcBef>
                <a:spcPts val="0"/>
              </a:spcBef>
              <a:spcAft>
                <a:spcPts val="0"/>
              </a:spcAft>
              <a:buNone/>
            </a:pPr>
            <a:r>
              <a:rPr lang="en-US" sz="1400" b="1" i="0" cap="none">
                <a:cs typeface="+mn-ea"/>
                <a:sym typeface="+mn-lt"/>
              </a:rPr>
              <a:t>plt.show()</a:t>
            </a:r>
            <a:endParaRPr lang="en-US" sz="1400" b="1" i="0" cap="none">
              <a:cs typeface="+mn-ea"/>
              <a:sym typeface="+mn-lt"/>
            </a:endParaRPr>
          </a:p>
          <a:p>
            <a:pPr marR="0" indent="0">
              <a:spcBef>
                <a:spcPts val="0"/>
              </a:spcBef>
              <a:spcAft>
                <a:spcPts val="0"/>
              </a:spcAft>
              <a:buNone/>
            </a:pPr>
            <a:r>
              <a:rPr lang="en-US" sz="1400" b="1" i="0" cap="none">
                <a:cs typeface="+mn-ea"/>
                <a:sym typeface="+mn-lt"/>
              </a:rPr>
              <a:t>plt.scatter(df["Item_Visibility"], df["Item_MRP"], color="#607c8e")</a:t>
            </a:r>
            <a:endParaRPr lang="en-US" sz="1400" b="1" i="0" cap="none">
              <a:cs typeface="+mn-ea"/>
              <a:sym typeface="+mn-lt"/>
            </a:endParaRPr>
          </a:p>
          <a:p>
            <a:pPr marR="0" indent="0">
              <a:spcBef>
                <a:spcPts val="0"/>
              </a:spcBef>
              <a:spcAft>
                <a:spcPts val="0"/>
              </a:spcAft>
              <a:buNone/>
            </a:pPr>
            <a:r>
              <a:rPr lang="en-US" sz="1400" b="1" i="0" cap="none">
                <a:cs typeface="+mn-ea"/>
                <a:sym typeface="+mn-lt"/>
              </a:rPr>
              <a:t>plt.xlabel("Item_Visibility")</a:t>
            </a:r>
            <a:endParaRPr lang="en-US" sz="1400" b="1" i="0" cap="none">
              <a:cs typeface="+mn-ea"/>
              <a:sym typeface="+mn-lt"/>
            </a:endParaRPr>
          </a:p>
          <a:p>
            <a:pPr marR="0" indent="0">
              <a:spcBef>
                <a:spcPts val="0"/>
              </a:spcBef>
              <a:spcAft>
                <a:spcPts val="0"/>
              </a:spcAft>
              <a:buNone/>
            </a:pPr>
            <a:r>
              <a:rPr lang="en-US" sz="1400" b="1" i="0" cap="none">
                <a:cs typeface="+mn-ea"/>
                <a:sym typeface="+mn-lt"/>
              </a:rPr>
              <a:t>plt.ylabel("Item_MRP")</a:t>
            </a:r>
            <a:endParaRPr lang="en-US" sz="1400" b="1" i="0" cap="none">
              <a:cs typeface="+mn-ea"/>
              <a:sym typeface="+mn-lt"/>
            </a:endParaRPr>
          </a:p>
          <a:p>
            <a:pPr marR="0" indent="0">
              <a:spcBef>
                <a:spcPts val="0"/>
              </a:spcBef>
              <a:spcAft>
                <a:spcPts val="0"/>
              </a:spcAft>
              <a:buNone/>
            </a:pPr>
            <a:r>
              <a:rPr lang="en-US" sz="1400" b="1" i="0" cap="none">
                <a:cs typeface="+mn-ea"/>
                <a:sym typeface="+mn-lt"/>
              </a:rPr>
              <a:t>plt.show()</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i="0" cap="none">
                <a:cs typeface="+mn-ea"/>
                <a:sym typeface="+mn-lt"/>
              </a:rPr>
              <a:t>Using the same way to analyze and use python to draw figures.</a:t>
            </a:r>
            <a:endParaRPr lang="en-US" sz="1400" i="0" cap="none">
              <a:cs typeface="+mn-ea"/>
              <a:sym typeface="+mn-lt"/>
            </a:endParaRPr>
          </a:p>
          <a:p>
            <a:pPr marR="0" indent="0">
              <a:spcBef>
                <a:spcPts val="0"/>
              </a:spcBef>
              <a:spcAft>
                <a:spcPts val="0"/>
              </a:spcAft>
              <a:buNone/>
            </a:pPr>
            <a:r>
              <a:rPr lang="en-US" sz="1400" i="0" cap="none">
                <a:cs typeface="+mn-ea"/>
                <a:sym typeface="+mn-lt"/>
              </a:rPr>
              <a:t>From the analysis results, we can know Item_Weight and Item_Visibility don’t have a strong relationship with MPR. Obviously, there is a positive correlation between Item_Outlet_Sales and MPR.</a:t>
            </a:r>
            <a:endParaRPr lang="en-US" sz="1400" i="0" cap="none">
              <a:cs typeface="+mn-ea"/>
              <a:sym typeface="+mn-lt"/>
            </a:endParaRPr>
          </a:p>
        </p:txBody>
      </p:sp>
      <p:pic>
        <p:nvPicPr>
          <p:cNvPr id="36"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9270" y="339090"/>
            <a:ext cx="3933190" cy="2950845"/>
          </a:xfrm>
          <a:prstGeom prst="rect">
            <a:avLst/>
          </a:prstGeom>
        </p:spPr>
      </p:pic>
      <p:pic>
        <p:nvPicPr>
          <p:cNvPr id="34"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295" y="3473450"/>
            <a:ext cx="3787140" cy="28409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(5) Visibility Information</a:t>
            </a:r>
            <a:endParaRPr lang="en-US" sz="1600" b="1" i="1" cap="none">
              <a:solidFill>
                <a:schemeClr val="accent1"/>
              </a:solidFill>
              <a:cs typeface="+mn-ea"/>
              <a:sym typeface="+mn-lt"/>
            </a:endParaRPr>
          </a:p>
        </p:txBody>
      </p:sp>
      <p:sp>
        <p:nvSpPr>
          <p:cNvPr id="2" name="Google Shape;86;p19"/>
          <p:cNvSpPr txBox="1"/>
          <p:nvPr/>
        </p:nvSpPr>
        <p:spPr>
          <a:xfrm>
            <a:off x="509905" y="1649730"/>
            <a:ext cx="5820410" cy="46634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1.The average visibility of each item.</a:t>
            </a:r>
            <a:endParaRPr lang="en-US" sz="1600" i="0" cap="none">
              <a:cs typeface="+mn-ea"/>
              <a:sym typeface="+mn-lt"/>
            </a:endParaRPr>
          </a:p>
          <a:p>
            <a:pPr marR="0" indent="0">
              <a:spcBef>
                <a:spcPts val="0"/>
              </a:spcBef>
              <a:spcAft>
                <a:spcPts val="0"/>
              </a:spcAft>
              <a:buNone/>
            </a:pPr>
            <a:endParaRPr lang="en-US" sz="1600" b="1" i="0" cap="none">
              <a:cs typeface="+mn-ea"/>
              <a:sym typeface="+mn-lt"/>
            </a:endParaRPr>
          </a:p>
          <a:p>
            <a:pPr marR="0" indent="0">
              <a:spcBef>
                <a:spcPts val="0"/>
              </a:spcBef>
              <a:spcAft>
                <a:spcPts val="0"/>
              </a:spcAft>
              <a:buNone/>
            </a:pPr>
            <a:r>
              <a:rPr lang="en-US" sz="1400" b="1" i="0" cap="none">
                <a:cs typeface="+mn-ea"/>
                <a:sym typeface="+mn-lt"/>
              </a:rPr>
              <a:t>B = group A by Item_Identifier;</a:t>
            </a:r>
            <a:endParaRPr lang="en-US" sz="1400" b="1" i="0" cap="none">
              <a:cs typeface="+mn-ea"/>
              <a:sym typeface="+mn-lt"/>
            </a:endParaRPr>
          </a:p>
          <a:p>
            <a:pPr marR="0" indent="0">
              <a:spcBef>
                <a:spcPts val="0"/>
              </a:spcBef>
              <a:spcAft>
                <a:spcPts val="0"/>
              </a:spcAft>
              <a:buNone/>
            </a:pPr>
            <a:r>
              <a:rPr lang="en-US" sz="1400" b="1" i="0" cap="none">
                <a:cs typeface="+mn-ea"/>
                <a:sym typeface="+mn-lt"/>
              </a:rPr>
              <a:t>C = foreach B generate group, AVG(A.Item_Visibility);</a:t>
            </a:r>
            <a:endParaRPr lang="en-US" sz="1400" b="1" i="0" cap="none">
              <a:cs typeface="+mn-ea"/>
              <a:sym typeface="+mn-lt"/>
            </a:endParaRPr>
          </a:p>
          <a:p>
            <a:pPr marR="0" indent="0">
              <a:spcBef>
                <a:spcPts val="0"/>
              </a:spcBef>
              <a:spcAft>
                <a:spcPts val="0"/>
              </a:spcAft>
              <a:buNone/>
            </a:pPr>
            <a:r>
              <a:rPr lang="en-US" sz="1400" b="1" i="0" cap="none">
                <a:cs typeface="+mn-ea"/>
                <a:sym typeface="+mn-lt"/>
              </a:rPr>
              <a:t>D = order C by $1 DESC;</a:t>
            </a:r>
            <a:endParaRPr lang="en-US" sz="1400" b="1" i="0" cap="none">
              <a:cs typeface="+mn-ea"/>
              <a:sym typeface="+mn-lt"/>
            </a:endParaRPr>
          </a:p>
          <a:p>
            <a:pPr marR="0" indent="0">
              <a:spcBef>
                <a:spcPts val="0"/>
              </a:spcBef>
              <a:spcAft>
                <a:spcPts val="0"/>
              </a:spcAft>
              <a:buNone/>
            </a:pPr>
            <a:r>
              <a:rPr lang="en-US" sz="1400" b="1" i="0" cap="none">
                <a:cs typeface="+mn-ea"/>
                <a:sym typeface="+mn-lt"/>
              </a:rPr>
              <a:t>E = LIMIT D 20;</a:t>
            </a:r>
            <a:endParaRPr lang="en-US" sz="1400" b="1" i="0" cap="none">
              <a:cs typeface="+mn-ea"/>
              <a:sym typeface="+mn-lt"/>
            </a:endParaRPr>
          </a:p>
          <a:p>
            <a:pPr marR="0" indent="0">
              <a:spcBef>
                <a:spcPts val="0"/>
              </a:spcBef>
              <a:spcAft>
                <a:spcPts val="0"/>
              </a:spcAft>
              <a:buNone/>
            </a:pPr>
            <a:r>
              <a:rPr lang="en-US" sz="1400" b="1" i="0" cap="none">
                <a:cs typeface="+mn-ea"/>
                <a:sym typeface="+mn-lt"/>
              </a:rPr>
              <a:t>DUMP E;</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i="0" cap="none">
                <a:cs typeface="+mn-ea"/>
                <a:sym typeface="+mn-lt"/>
              </a:rPr>
              <a:t>The 20 most popular goods</a:t>
            </a:r>
            <a:endParaRPr lang="en-US" sz="1400" i="0" cap="none">
              <a:cs typeface="+mn-ea"/>
              <a:sym typeface="+mn-lt"/>
            </a:endParaRPr>
          </a:p>
          <a:p>
            <a:pPr marR="0" indent="0">
              <a:spcBef>
                <a:spcPts val="0"/>
              </a:spcBef>
              <a:spcAft>
                <a:spcPts val="0"/>
              </a:spcAft>
              <a:buNone/>
            </a:pPr>
            <a:r>
              <a:rPr lang="en-US" sz="1400" i="0" cap="none">
                <a:cs typeface="+mn-ea"/>
                <a:sym typeface="+mn-lt"/>
              </a:rPr>
              <a:t>The 10 most popular goods (Table)</a:t>
            </a:r>
            <a:endParaRPr lang="en-US" sz="1400" i="0" cap="none">
              <a:cs typeface="+mn-ea"/>
              <a:sym typeface="+mn-lt"/>
            </a:endParaRPr>
          </a:p>
          <a:p>
            <a:pPr marR="0" indent="0">
              <a:spcBef>
                <a:spcPts val="0"/>
              </a:spcBef>
              <a:spcAft>
                <a:spcPts val="0"/>
              </a:spcAft>
              <a:buNone/>
            </a:pPr>
            <a:endParaRPr lang="en-US" sz="1400" i="0" cap="none">
              <a:cs typeface="+mn-ea"/>
              <a:sym typeface="+mn-lt"/>
            </a:endParaRPr>
          </a:p>
        </p:txBody>
      </p:sp>
      <p:pic>
        <p:nvPicPr>
          <p:cNvPr id="53" name="图片 53" descr="2021-12-16_161229"/>
          <p:cNvPicPr>
            <a:picLocks noChangeAspect="1"/>
          </p:cNvPicPr>
          <p:nvPr/>
        </p:nvPicPr>
        <p:blipFill>
          <a:blip r:embed="rId2"/>
          <a:srcRect t="40395" b="17751"/>
          <a:stretch>
            <a:fillRect/>
          </a:stretch>
        </p:blipFill>
        <p:spPr>
          <a:xfrm>
            <a:off x="5854700" y="491490"/>
            <a:ext cx="6630035" cy="2977515"/>
          </a:xfrm>
          <a:prstGeom prst="rect">
            <a:avLst/>
          </a:prstGeom>
        </p:spPr>
      </p:pic>
      <p:graphicFrame>
        <p:nvGraphicFramePr>
          <p:cNvPr id="54" name="图表 5"/>
          <p:cNvGraphicFramePr/>
          <p:nvPr/>
        </p:nvGraphicFramePr>
        <p:xfrm>
          <a:off x="6532245" y="3775710"/>
          <a:ext cx="4572000" cy="2743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(5) Visibility Information</a:t>
            </a:r>
            <a:endParaRPr lang="en-US" sz="1600" b="1" i="1" cap="none">
              <a:solidFill>
                <a:schemeClr val="accent1"/>
              </a:solidFill>
              <a:cs typeface="+mn-ea"/>
              <a:sym typeface="+mn-lt"/>
            </a:endParaRPr>
          </a:p>
        </p:txBody>
      </p:sp>
      <p:sp>
        <p:nvSpPr>
          <p:cNvPr id="2" name="Google Shape;86;p19"/>
          <p:cNvSpPr txBox="1"/>
          <p:nvPr/>
        </p:nvSpPr>
        <p:spPr>
          <a:xfrm>
            <a:off x="509905" y="1649730"/>
            <a:ext cx="5820410" cy="46634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2.The average visibility of each item.</a:t>
            </a:r>
            <a:endParaRPr lang="en-US" sz="1600" i="0" cap="none">
              <a:cs typeface="+mn-ea"/>
              <a:sym typeface="+mn-lt"/>
            </a:endParaRPr>
          </a:p>
          <a:p>
            <a:pPr marR="0" indent="0">
              <a:spcBef>
                <a:spcPts val="0"/>
              </a:spcBef>
              <a:spcAft>
                <a:spcPts val="0"/>
              </a:spcAft>
              <a:buNone/>
            </a:pPr>
            <a:endParaRPr lang="en-US" sz="1600" b="1" i="0" cap="none">
              <a:cs typeface="+mn-ea"/>
              <a:sym typeface="+mn-lt"/>
            </a:endParaRPr>
          </a:p>
          <a:p>
            <a:pPr marR="0" indent="0">
              <a:spcBef>
                <a:spcPts val="0"/>
              </a:spcBef>
              <a:spcAft>
                <a:spcPts val="0"/>
              </a:spcAft>
              <a:buNone/>
            </a:pPr>
            <a:r>
              <a:rPr lang="en-US" sz="1400" b="1" i="0" cap="none">
                <a:cs typeface="+mn-ea"/>
                <a:sym typeface="+mn-lt"/>
              </a:rPr>
              <a:t>B = group A by Item_Type;</a:t>
            </a:r>
            <a:endParaRPr lang="en-US" sz="1400" b="1" i="0" cap="none">
              <a:cs typeface="+mn-ea"/>
              <a:sym typeface="+mn-lt"/>
            </a:endParaRPr>
          </a:p>
          <a:p>
            <a:pPr marR="0" indent="0">
              <a:spcBef>
                <a:spcPts val="0"/>
              </a:spcBef>
              <a:spcAft>
                <a:spcPts val="0"/>
              </a:spcAft>
              <a:buNone/>
            </a:pPr>
            <a:r>
              <a:rPr lang="en-US" sz="1400" b="1" i="0" cap="none">
                <a:cs typeface="+mn-ea"/>
                <a:sym typeface="+mn-lt"/>
              </a:rPr>
              <a:t>C = foreach B generate group, AVG(A.Item_Visibility);</a:t>
            </a:r>
            <a:endParaRPr lang="en-US" sz="1400" b="1" i="0" cap="none">
              <a:cs typeface="+mn-ea"/>
              <a:sym typeface="+mn-lt"/>
            </a:endParaRPr>
          </a:p>
          <a:p>
            <a:pPr marR="0" indent="0">
              <a:spcBef>
                <a:spcPts val="0"/>
              </a:spcBef>
              <a:spcAft>
                <a:spcPts val="0"/>
              </a:spcAft>
              <a:buNone/>
            </a:pPr>
            <a:r>
              <a:rPr lang="en-US" sz="1400" b="1" i="0" cap="none">
                <a:cs typeface="+mn-ea"/>
                <a:sym typeface="+mn-lt"/>
              </a:rPr>
              <a:t>D = order C by $1 DESC;</a:t>
            </a:r>
            <a:endParaRPr lang="en-US" sz="1400" b="1" i="0" cap="none">
              <a:cs typeface="+mn-ea"/>
              <a:sym typeface="+mn-lt"/>
            </a:endParaRPr>
          </a:p>
          <a:p>
            <a:pPr marR="0" indent="0">
              <a:spcBef>
                <a:spcPts val="0"/>
              </a:spcBef>
              <a:spcAft>
                <a:spcPts val="0"/>
              </a:spcAft>
              <a:buNone/>
            </a:pPr>
            <a:r>
              <a:rPr lang="en-US" sz="1400" b="1" i="0" cap="none">
                <a:cs typeface="+mn-ea"/>
                <a:sym typeface="+mn-lt"/>
              </a:rPr>
              <a:t>DUMP D;</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i="0" cap="none">
                <a:cs typeface="+mn-ea"/>
                <a:sym typeface="+mn-lt"/>
              </a:rPr>
              <a:t>The popularity of item types (decreasing ordered)</a:t>
            </a:r>
            <a:endParaRPr lang="en-US" sz="1400" i="0" cap="none">
              <a:cs typeface="+mn-ea"/>
              <a:sym typeface="+mn-lt"/>
            </a:endParaRPr>
          </a:p>
          <a:p>
            <a:pPr marR="0" indent="0">
              <a:spcBef>
                <a:spcPts val="0"/>
              </a:spcBef>
              <a:spcAft>
                <a:spcPts val="0"/>
              </a:spcAft>
              <a:buNone/>
            </a:pPr>
            <a:r>
              <a:rPr lang="en-US" sz="1400" i="0" cap="none">
                <a:cs typeface="+mn-ea"/>
                <a:sym typeface="+mn-lt"/>
              </a:rPr>
              <a:t>The popularity of item types (Table)</a:t>
            </a:r>
            <a:endParaRPr lang="en-US" sz="1400" i="0" cap="none">
              <a:cs typeface="+mn-ea"/>
              <a:sym typeface="+mn-lt"/>
            </a:endParaRPr>
          </a:p>
        </p:txBody>
      </p:sp>
      <p:pic>
        <p:nvPicPr>
          <p:cNvPr id="3" name="图片 2" descr="2021-12-16_161325"/>
          <p:cNvPicPr>
            <a:picLocks noChangeAspect="1"/>
          </p:cNvPicPr>
          <p:nvPr/>
        </p:nvPicPr>
        <p:blipFill>
          <a:blip r:embed="rId2"/>
          <a:srcRect t="46398" b="18357"/>
          <a:stretch>
            <a:fillRect/>
          </a:stretch>
        </p:blipFill>
        <p:spPr>
          <a:xfrm>
            <a:off x="5836920" y="688340"/>
            <a:ext cx="6355080" cy="2403475"/>
          </a:xfrm>
          <a:prstGeom prst="rect">
            <a:avLst/>
          </a:prstGeom>
        </p:spPr>
      </p:pic>
      <p:graphicFrame>
        <p:nvGraphicFramePr>
          <p:cNvPr id="55" name="图表 6"/>
          <p:cNvGraphicFramePr/>
          <p:nvPr/>
        </p:nvGraphicFramePr>
        <p:xfrm>
          <a:off x="6034405" y="3569335"/>
          <a:ext cx="4882515" cy="2949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(5) Visibility Information</a:t>
            </a:r>
            <a:endParaRPr lang="en-US" sz="1600" b="1" i="1" cap="none">
              <a:solidFill>
                <a:schemeClr val="accent1"/>
              </a:solidFill>
              <a:cs typeface="+mn-ea"/>
              <a:sym typeface="+mn-lt"/>
            </a:endParaRPr>
          </a:p>
        </p:txBody>
      </p:sp>
      <p:sp>
        <p:nvSpPr>
          <p:cNvPr id="2" name="Google Shape;86;p19"/>
          <p:cNvSpPr txBox="1"/>
          <p:nvPr/>
        </p:nvSpPr>
        <p:spPr>
          <a:xfrm>
            <a:off x="509905" y="1649730"/>
            <a:ext cx="5820410" cy="46634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3.The average visibility of each fat content.</a:t>
            </a:r>
            <a:endParaRPr lang="en-US" sz="1600" i="0" cap="none">
              <a:cs typeface="+mn-ea"/>
              <a:sym typeface="+mn-lt"/>
            </a:endParaRPr>
          </a:p>
          <a:p>
            <a:pPr marR="0" indent="0">
              <a:spcBef>
                <a:spcPts val="0"/>
              </a:spcBef>
              <a:spcAft>
                <a:spcPts val="0"/>
              </a:spcAft>
              <a:buNone/>
            </a:pPr>
            <a:endParaRPr lang="en-US" sz="1600" b="1" i="0" cap="none">
              <a:cs typeface="+mn-ea"/>
              <a:sym typeface="+mn-lt"/>
            </a:endParaRPr>
          </a:p>
          <a:p>
            <a:pPr marR="0" indent="0">
              <a:spcBef>
                <a:spcPts val="0"/>
              </a:spcBef>
              <a:spcAft>
                <a:spcPts val="0"/>
              </a:spcAft>
              <a:buNone/>
            </a:pPr>
            <a:r>
              <a:rPr lang="en-US" sz="1400" b="1" i="0" cap="none">
                <a:cs typeface="+mn-ea"/>
                <a:sym typeface="+mn-lt"/>
              </a:rPr>
              <a:t>B = group A by Item_Fat_Content;</a:t>
            </a:r>
            <a:endParaRPr lang="en-US" sz="1400" b="1" i="0" cap="none">
              <a:cs typeface="+mn-ea"/>
              <a:sym typeface="+mn-lt"/>
            </a:endParaRPr>
          </a:p>
          <a:p>
            <a:pPr marR="0" indent="0">
              <a:spcBef>
                <a:spcPts val="0"/>
              </a:spcBef>
              <a:spcAft>
                <a:spcPts val="0"/>
              </a:spcAft>
              <a:buNone/>
            </a:pPr>
            <a:r>
              <a:rPr lang="en-US" sz="1400" b="1" i="0" cap="none">
                <a:cs typeface="+mn-ea"/>
                <a:sym typeface="+mn-lt"/>
              </a:rPr>
              <a:t>C = foreach B generate group, AVG(A.Item_Visibility);</a:t>
            </a:r>
            <a:endParaRPr lang="en-US" sz="1400" b="1" i="0" cap="none">
              <a:cs typeface="+mn-ea"/>
              <a:sym typeface="+mn-lt"/>
            </a:endParaRPr>
          </a:p>
          <a:p>
            <a:pPr marR="0" indent="0">
              <a:spcBef>
                <a:spcPts val="0"/>
              </a:spcBef>
              <a:spcAft>
                <a:spcPts val="0"/>
              </a:spcAft>
              <a:buNone/>
            </a:pPr>
            <a:r>
              <a:rPr lang="en-US" sz="1400" b="1" i="0" cap="none">
                <a:cs typeface="+mn-ea"/>
                <a:sym typeface="+mn-lt"/>
              </a:rPr>
              <a:t>D = order C by $1 DESC;</a:t>
            </a:r>
            <a:endParaRPr lang="en-US" sz="1400" b="1" i="0" cap="none">
              <a:cs typeface="+mn-ea"/>
              <a:sym typeface="+mn-lt"/>
            </a:endParaRPr>
          </a:p>
          <a:p>
            <a:pPr marR="0" indent="0">
              <a:spcBef>
                <a:spcPts val="0"/>
              </a:spcBef>
              <a:spcAft>
                <a:spcPts val="0"/>
              </a:spcAft>
              <a:buNone/>
            </a:pPr>
            <a:r>
              <a:rPr lang="en-US" sz="1400" b="1" i="0" cap="none">
                <a:cs typeface="+mn-ea"/>
                <a:sym typeface="+mn-lt"/>
              </a:rPr>
              <a:t>DUMP D;</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i="0" cap="none">
                <a:cs typeface="+mn-ea"/>
                <a:sym typeface="+mn-lt"/>
              </a:rPr>
              <a:t>The popularity of item fat content (decreasing ordered)</a:t>
            </a:r>
            <a:endParaRPr lang="en-US" sz="1400" i="0" cap="none">
              <a:cs typeface="+mn-ea"/>
              <a:sym typeface="+mn-lt"/>
            </a:endParaRPr>
          </a:p>
          <a:p>
            <a:pPr marR="0" indent="0">
              <a:spcBef>
                <a:spcPts val="0"/>
              </a:spcBef>
              <a:spcAft>
                <a:spcPts val="0"/>
              </a:spcAft>
              <a:buNone/>
            </a:pPr>
            <a:r>
              <a:rPr lang="en-US" sz="1400" i="0" cap="none">
                <a:cs typeface="+mn-ea"/>
                <a:sym typeface="+mn-lt"/>
              </a:rPr>
              <a:t>The popularity of item fat content (Table)</a:t>
            </a:r>
            <a:endParaRPr lang="en-US" sz="1400" i="0" cap="none">
              <a:cs typeface="+mn-ea"/>
              <a:sym typeface="+mn-lt"/>
            </a:endParaRPr>
          </a:p>
        </p:txBody>
      </p:sp>
      <p:pic>
        <p:nvPicPr>
          <p:cNvPr id="56" name="图片 56" descr="2021-12-16_161911"/>
          <p:cNvPicPr>
            <a:picLocks noChangeAspect="1"/>
          </p:cNvPicPr>
          <p:nvPr/>
        </p:nvPicPr>
        <p:blipFill>
          <a:blip r:embed="rId2"/>
          <a:srcRect t="64834"/>
          <a:stretch>
            <a:fillRect/>
          </a:stretch>
        </p:blipFill>
        <p:spPr>
          <a:xfrm>
            <a:off x="5689600" y="1052830"/>
            <a:ext cx="11329035" cy="1082040"/>
          </a:xfrm>
          <a:prstGeom prst="rect">
            <a:avLst/>
          </a:prstGeom>
        </p:spPr>
      </p:pic>
      <p:graphicFrame>
        <p:nvGraphicFramePr>
          <p:cNvPr id="5" name="图表 4"/>
          <p:cNvGraphicFramePr/>
          <p:nvPr/>
        </p:nvGraphicFramePr>
        <p:xfrm>
          <a:off x="5689600" y="2610485"/>
          <a:ext cx="5474970" cy="34188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358" y="-1461231"/>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(6) Sales Information</a:t>
            </a:r>
            <a:endParaRPr lang="en-US" sz="1600" b="1" i="1" cap="none">
              <a:solidFill>
                <a:schemeClr val="accent1"/>
              </a:solidFill>
              <a:cs typeface="+mn-ea"/>
              <a:sym typeface="+mn-lt"/>
            </a:endParaRPr>
          </a:p>
        </p:txBody>
      </p:sp>
      <p:sp>
        <p:nvSpPr>
          <p:cNvPr id="2" name="Google Shape;86;p19"/>
          <p:cNvSpPr txBox="1"/>
          <p:nvPr/>
        </p:nvSpPr>
        <p:spPr>
          <a:xfrm>
            <a:off x="372110" y="1480185"/>
            <a:ext cx="9079230" cy="146050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1.The sales of each outlet type</a:t>
            </a:r>
            <a:endParaRPr lang="en-US" sz="1600" i="0" cap="none">
              <a:cs typeface="+mn-ea"/>
              <a:sym typeface="+mn-lt"/>
            </a:endParaRPr>
          </a:p>
          <a:p>
            <a:pPr marR="0" indent="0">
              <a:spcBef>
                <a:spcPts val="0"/>
              </a:spcBef>
              <a:spcAft>
                <a:spcPts val="0"/>
              </a:spcAft>
              <a:buNone/>
            </a:pPr>
            <a:endParaRPr lang="en-US" sz="1600" i="0" cap="none">
              <a:cs typeface="+mn-ea"/>
              <a:sym typeface="+mn-lt"/>
            </a:endParaRPr>
          </a:p>
          <a:p>
            <a:pPr marR="0" indent="0">
              <a:spcBef>
                <a:spcPts val="0"/>
              </a:spcBef>
              <a:spcAft>
                <a:spcPts val="0"/>
              </a:spcAft>
              <a:buNone/>
            </a:pPr>
            <a:r>
              <a:rPr lang="en-US" sz="1400" b="1" i="0" cap="none">
                <a:cs typeface="+mn-ea"/>
                <a:sym typeface="+mn-lt"/>
              </a:rPr>
              <a:t>grunt&gt; t = group D by Outlet_Type;</a:t>
            </a:r>
            <a:endParaRPr lang="en-US" sz="1400" b="1" i="0" cap="none">
              <a:cs typeface="+mn-ea"/>
              <a:sym typeface="+mn-lt"/>
            </a:endParaRPr>
          </a:p>
          <a:p>
            <a:pPr marR="0" indent="0">
              <a:spcBef>
                <a:spcPts val="0"/>
              </a:spcBef>
              <a:spcAft>
                <a:spcPts val="0"/>
              </a:spcAft>
              <a:buNone/>
            </a:pPr>
            <a:r>
              <a:rPr lang="en-US" sz="1400" b="1" i="0" cap="none">
                <a:cs typeface="+mn-ea"/>
                <a:sym typeface="+mn-lt"/>
              </a:rPr>
              <a:t>grunt&gt; at = foreach t generate group,AVG(D.Item_Outlet_Sales),SUM(D.Item_Outlet_Sales);</a:t>
            </a:r>
            <a:endParaRPr lang="en-US" sz="1400" b="1" i="0" cap="none">
              <a:cs typeface="+mn-ea"/>
              <a:sym typeface="+mn-lt"/>
            </a:endParaRPr>
          </a:p>
          <a:p>
            <a:pPr marR="0" indent="0">
              <a:spcBef>
                <a:spcPts val="0"/>
              </a:spcBef>
              <a:spcAft>
                <a:spcPts val="0"/>
              </a:spcAft>
              <a:buNone/>
            </a:pPr>
            <a:r>
              <a:rPr lang="en-US" sz="1400" b="1" i="0" cap="none">
                <a:cs typeface="+mn-ea"/>
                <a:sym typeface="+mn-lt"/>
              </a:rPr>
              <a:t>grunt&gt; x = order at by $1 DESC;</a:t>
            </a:r>
            <a:endParaRPr lang="en-US" sz="1400" b="1" i="0" cap="none">
              <a:cs typeface="+mn-ea"/>
              <a:sym typeface="+mn-lt"/>
            </a:endParaRPr>
          </a:p>
          <a:p>
            <a:pPr marR="0" indent="0">
              <a:spcBef>
                <a:spcPts val="0"/>
              </a:spcBef>
              <a:spcAft>
                <a:spcPts val="0"/>
              </a:spcAft>
              <a:buNone/>
            </a:pPr>
            <a:r>
              <a:rPr lang="en-US" sz="1400" b="1" i="0" cap="none">
                <a:cs typeface="+mn-ea"/>
                <a:sym typeface="+mn-lt"/>
              </a:rPr>
              <a:t>grunt&gt; dump x</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i="0" cap="none">
              <a:cs typeface="+mn-ea"/>
              <a:sym typeface="+mn-lt"/>
            </a:endParaRP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635" y="1052830"/>
            <a:ext cx="6633845" cy="963930"/>
          </a:xfrm>
          <a:prstGeom prst="rect">
            <a:avLst/>
          </a:prstGeom>
        </p:spPr>
      </p:pic>
      <p:graphicFrame>
        <p:nvGraphicFramePr>
          <p:cNvPr id="19" name="图表 19"/>
          <p:cNvGraphicFramePr/>
          <p:nvPr/>
        </p:nvGraphicFramePr>
        <p:xfrm>
          <a:off x="721360" y="3233420"/>
          <a:ext cx="4800600" cy="29032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图表 20"/>
          <p:cNvGraphicFramePr/>
          <p:nvPr/>
        </p:nvGraphicFramePr>
        <p:xfrm>
          <a:off x="6121400" y="3294380"/>
          <a:ext cx="4831080" cy="2781300"/>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直接箭头连接符 7"/>
          <p:cNvCxnSpPr/>
          <p:nvPr/>
        </p:nvCxnSpPr>
        <p:spPr>
          <a:xfrm flipV="1">
            <a:off x="3792220" y="1202055"/>
            <a:ext cx="427355" cy="39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358" y="-1461231"/>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(6) Sales Information</a:t>
            </a:r>
            <a:endParaRPr lang="en-US" sz="1600" b="1" i="1" cap="none">
              <a:solidFill>
                <a:schemeClr val="accent1"/>
              </a:solidFill>
              <a:cs typeface="+mn-ea"/>
              <a:sym typeface="+mn-lt"/>
            </a:endParaRPr>
          </a:p>
        </p:txBody>
      </p:sp>
      <p:sp>
        <p:nvSpPr>
          <p:cNvPr id="2" name="Google Shape;86;p19"/>
          <p:cNvSpPr txBox="1"/>
          <p:nvPr/>
        </p:nvSpPr>
        <p:spPr>
          <a:xfrm>
            <a:off x="371475" y="1368425"/>
            <a:ext cx="9079230" cy="146050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2.The sales of each year of establishment</a:t>
            </a:r>
            <a:endParaRPr lang="en-US" sz="1600" i="0" cap="none">
              <a:cs typeface="+mn-ea"/>
              <a:sym typeface="+mn-lt"/>
            </a:endParaRPr>
          </a:p>
          <a:p>
            <a:pPr marR="0" indent="0">
              <a:spcBef>
                <a:spcPts val="0"/>
              </a:spcBef>
              <a:spcAft>
                <a:spcPts val="0"/>
              </a:spcAft>
              <a:buNone/>
            </a:pPr>
            <a:endParaRPr lang="en-US" sz="1600" i="0" cap="none">
              <a:cs typeface="+mn-ea"/>
              <a:sym typeface="+mn-lt"/>
            </a:endParaRPr>
          </a:p>
          <a:p>
            <a:pPr marR="0" indent="0">
              <a:spcBef>
                <a:spcPts val="0"/>
              </a:spcBef>
              <a:spcAft>
                <a:spcPts val="0"/>
              </a:spcAft>
              <a:buNone/>
            </a:pPr>
            <a:r>
              <a:rPr lang="en-US" sz="1400" b="1" i="0" cap="none">
                <a:cs typeface="+mn-ea"/>
                <a:sym typeface="+mn-lt"/>
              </a:rPr>
              <a:t>grunt&gt; esy = group D by Outlet_Establishment_Year;</a:t>
            </a:r>
            <a:endParaRPr lang="en-US" sz="1400" b="1" i="0" cap="none">
              <a:cs typeface="+mn-ea"/>
              <a:sym typeface="+mn-lt"/>
            </a:endParaRPr>
          </a:p>
          <a:p>
            <a:pPr marR="0" indent="0">
              <a:spcBef>
                <a:spcPts val="0"/>
              </a:spcBef>
              <a:spcAft>
                <a:spcPts val="0"/>
              </a:spcAft>
              <a:buNone/>
            </a:pPr>
            <a:r>
              <a:rPr lang="en-US" sz="1400" b="1" i="0" cap="none">
                <a:cs typeface="+mn-ea"/>
                <a:sym typeface="+mn-lt"/>
              </a:rPr>
              <a:t>grunt&gt; aesy = foreach esy generate group, AVG(D.Item_Outlet_Sales), SUM(D.Item_Outlet_Sales);</a:t>
            </a:r>
            <a:endParaRPr lang="en-US" sz="1400" b="1" i="0" cap="none">
              <a:cs typeface="+mn-ea"/>
              <a:sym typeface="+mn-lt"/>
            </a:endParaRPr>
          </a:p>
          <a:p>
            <a:pPr marR="0" indent="0">
              <a:spcBef>
                <a:spcPts val="0"/>
              </a:spcBef>
              <a:spcAft>
                <a:spcPts val="0"/>
              </a:spcAft>
              <a:buNone/>
            </a:pPr>
            <a:r>
              <a:rPr lang="en-US" sz="1400" b="1" i="0" cap="none">
                <a:cs typeface="+mn-ea"/>
                <a:sym typeface="+mn-lt"/>
              </a:rPr>
              <a:t>grunt&gt; x = order aesy by $1 DESC;</a:t>
            </a:r>
            <a:endParaRPr lang="en-US" sz="1400" b="1" i="0" cap="none">
              <a:cs typeface="+mn-ea"/>
              <a:sym typeface="+mn-lt"/>
            </a:endParaRPr>
          </a:p>
          <a:p>
            <a:pPr marR="0" indent="0">
              <a:spcBef>
                <a:spcPts val="0"/>
              </a:spcBef>
              <a:spcAft>
                <a:spcPts val="0"/>
              </a:spcAft>
              <a:buNone/>
            </a:pPr>
            <a:r>
              <a:rPr lang="en-US" sz="1400" b="1" i="0" cap="none">
                <a:cs typeface="+mn-ea"/>
                <a:sym typeface="+mn-lt"/>
              </a:rPr>
              <a:t>grunt&gt; dump x</a:t>
            </a:r>
            <a:endParaRPr lang="en-US" sz="1400" b="1" i="0" cap="none">
              <a:cs typeface="+mn-ea"/>
              <a:sym typeface="+mn-lt"/>
            </a:endParaRPr>
          </a:p>
          <a:p>
            <a:pPr marR="0" indent="0">
              <a:spcBef>
                <a:spcPts val="0"/>
              </a:spcBef>
              <a:spcAft>
                <a:spcPts val="0"/>
              </a:spcAft>
              <a:buNone/>
            </a:pPr>
            <a:endParaRPr lang="en-US" sz="1400" i="0" cap="none">
              <a:cs typeface="+mn-ea"/>
              <a:sym typeface="+mn-lt"/>
            </a:endParaRPr>
          </a:p>
        </p:txBody>
      </p:sp>
      <p:pic>
        <p:nvPicPr>
          <p:cNvPr id="16"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340" y="296545"/>
            <a:ext cx="3879850" cy="1603375"/>
          </a:xfrm>
          <a:prstGeom prst="rect">
            <a:avLst/>
          </a:prstGeom>
        </p:spPr>
      </p:pic>
      <p:cxnSp>
        <p:nvCxnSpPr>
          <p:cNvPr id="8" name="直接箭头连接符 7"/>
          <p:cNvCxnSpPr/>
          <p:nvPr/>
        </p:nvCxnSpPr>
        <p:spPr>
          <a:xfrm flipV="1">
            <a:off x="5368290" y="450850"/>
            <a:ext cx="427355" cy="39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图表 23"/>
          <p:cNvGraphicFramePr/>
          <p:nvPr/>
        </p:nvGraphicFramePr>
        <p:xfrm>
          <a:off x="371475" y="2998788"/>
          <a:ext cx="5274310" cy="30765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图表 12"/>
          <p:cNvGraphicFramePr/>
          <p:nvPr/>
        </p:nvGraphicFramePr>
        <p:xfrm>
          <a:off x="5895340" y="2998788"/>
          <a:ext cx="5274310" cy="30765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358" y="-1461231"/>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3.2 Using pig</a:t>
            </a:r>
            <a:endParaRPr lang="en-US" sz="2400" b="0" i="0" cap="none">
              <a:solidFill>
                <a:schemeClr val="accent1"/>
              </a:solidFill>
              <a:cs typeface="+mn-ea"/>
              <a:sym typeface="+mn-lt"/>
            </a:endParaRPr>
          </a:p>
        </p:txBody>
      </p:sp>
      <p:sp>
        <p:nvSpPr>
          <p:cNvPr id="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(6) Sales Information</a:t>
            </a:r>
            <a:endParaRPr lang="en-US" sz="1600" b="1" i="1" cap="none">
              <a:solidFill>
                <a:schemeClr val="accent1"/>
              </a:solidFill>
              <a:cs typeface="+mn-ea"/>
              <a:sym typeface="+mn-lt"/>
            </a:endParaRPr>
          </a:p>
        </p:txBody>
      </p:sp>
      <p:sp>
        <p:nvSpPr>
          <p:cNvPr id="2" name="Google Shape;86;p19"/>
          <p:cNvSpPr txBox="1"/>
          <p:nvPr/>
        </p:nvSpPr>
        <p:spPr>
          <a:xfrm>
            <a:off x="371475" y="1368425"/>
            <a:ext cx="9079230" cy="146050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3.The sales of each location type</a:t>
            </a:r>
            <a:endParaRPr lang="en-US" sz="1600" i="0" cap="none">
              <a:cs typeface="+mn-ea"/>
              <a:sym typeface="+mn-lt"/>
            </a:endParaRPr>
          </a:p>
          <a:p>
            <a:pPr marR="0" indent="0">
              <a:spcBef>
                <a:spcPts val="0"/>
              </a:spcBef>
              <a:spcAft>
                <a:spcPts val="0"/>
              </a:spcAft>
              <a:buNone/>
            </a:pPr>
            <a:endParaRPr lang="en-US" sz="1600" i="0" cap="none">
              <a:cs typeface="+mn-ea"/>
              <a:sym typeface="+mn-lt"/>
            </a:endParaRPr>
          </a:p>
          <a:p>
            <a:pPr marR="0" indent="0">
              <a:spcBef>
                <a:spcPts val="0"/>
              </a:spcBef>
              <a:spcAft>
                <a:spcPts val="0"/>
              </a:spcAft>
              <a:buNone/>
            </a:pPr>
            <a:r>
              <a:rPr lang="en-US" sz="1400" b="1" i="0" cap="none">
                <a:cs typeface="+mn-ea"/>
                <a:sym typeface="+mn-lt"/>
              </a:rPr>
              <a:t>grunt&gt; loc = group D by Outlet_Location_Type;</a:t>
            </a:r>
            <a:endParaRPr lang="en-US" sz="1400" b="1" i="0" cap="none">
              <a:cs typeface="+mn-ea"/>
              <a:sym typeface="+mn-lt"/>
            </a:endParaRPr>
          </a:p>
          <a:p>
            <a:pPr marR="0" indent="0">
              <a:spcBef>
                <a:spcPts val="0"/>
              </a:spcBef>
              <a:spcAft>
                <a:spcPts val="0"/>
              </a:spcAft>
              <a:buNone/>
            </a:pPr>
            <a:r>
              <a:rPr lang="en-US" sz="1400" b="1" i="0" cap="none">
                <a:cs typeface="+mn-ea"/>
                <a:sym typeface="+mn-lt"/>
              </a:rPr>
              <a:t>grunt&gt; aloc = foreach loc generate group, AVG(D.Item_Outlet_Sales), SUM(D.Item_Outlet_Sales);</a:t>
            </a:r>
            <a:endParaRPr lang="en-US" sz="1400" b="1" i="0" cap="none">
              <a:cs typeface="+mn-ea"/>
              <a:sym typeface="+mn-lt"/>
            </a:endParaRPr>
          </a:p>
          <a:p>
            <a:pPr marR="0" indent="0">
              <a:spcBef>
                <a:spcPts val="0"/>
              </a:spcBef>
              <a:spcAft>
                <a:spcPts val="0"/>
              </a:spcAft>
              <a:buNone/>
            </a:pPr>
            <a:r>
              <a:rPr lang="en-US" sz="1400" b="1" i="0" cap="none">
                <a:cs typeface="+mn-ea"/>
                <a:sym typeface="+mn-lt"/>
              </a:rPr>
              <a:t>grunt&gt; x = order aloc by $1 DESC;</a:t>
            </a:r>
            <a:endParaRPr lang="en-US" sz="1400" b="1" i="0" cap="none">
              <a:cs typeface="+mn-ea"/>
              <a:sym typeface="+mn-lt"/>
            </a:endParaRPr>
          </a:p>
          <a:p>
            <a:pPr marR="0" indent="0">
              <a:spcBef>
                <a:spcPts val="0"/>
              </a:spcBef>
              <a:spcAft>
                <a:spcPts val="0"/>
              </a:spcAft>
              <a:buNone/>
            </a:pPr>
            <a:r>
              <a:rPr lang="en-US" sz="1400" b="1" i="0" cap="none">
                <a:cs typeface="+mn-ea"/>
                <a:sym typeface="+mn-lt"/>
              </a:rPr>
              <a:t>grunt&gt; dump x</a:t>
            </a:r>
            <a:endParaRPr lang="en-US" sz="1400" b="1" i="0" cap="none">
              <a:cs typeface="+mn-ea"/>
              <a:sym typeface="+mn-lt"/>
            </a:endParaRPr>
          </a:p>
        </p:txBody>
      </p:sp>
      <p:cxnSp>
        <p:nvCxnSpPr>
          <p:cNvPr id="8" name="直接箭头连接符 7"/>
          <p:cNvCxnSpPr/>
          <p:nvPr/>
        </p:nvCxnSpPr>
        <p:spPr>
          <a:xfrm flipV="1">
            <a:off x="5354320" y="803275"/>
            <a:ext cx="427355" cy="39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340" y="609600"/>
            <a:ext cx="4925060" cy="1161415"/>
          </a:xfrm>
          <a:prstGeom prst="rect">
            <a:avLst/>
          </a:prstGeom>
        </p:spPr>
      </p:pic>
      <p:graphicFrame>
        <p:nvGraphicFramePr>
          <p:cNvPr id="13" name="图表 13"/>
          <p:cNvGraphicFramePr/>
          <p:nvPr/>
        </p:nvGraphicFramePr>
        <p:xfrm>
          <a:off x="371475" y="3059748"/>
          <a:ext cx="5274310" cy="30765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4" name="图表 14"/>
          <p:cNvGraphicFramePr/>
          <p:nvPr/>
        </p:nvGraphicFramePr>
        <p:xfrm>
          <a:off x="5895340" y="3059748"/>
          <a:ext cx="5274310" cy="30765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p:nvPr/>
        </p:nvSpPr>
        <p:spPr>
          <a:xfrm>
            <a:off x="319085" y="353216"/>
            <a:ext cx="11550816" cy="6149960"/>
          </a:xfrm>
          <a:prstGeom prst="rect">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Rectangle 6"/>
          <p:cNvSpPr/>
          <p:nvPr/>
        </p:nvSpPr>
        <p:spPr>
          <a:xfrm>
            <a:off x="574430" y="354021"/>
            <a:ext cx="11296979" cy="6149961"/>
          </a:xfrm>
          <a:prstGeom prst="rect">
            <a:avLst/>
          </a:prstGeom>
          <a:gradFill flip="none" rotWithShape="1">
            <a:gsLst>
              <a:gs pos="0">
                <a:schemeClr val="accent2">
                  <a:alpha val="66000"/>
                </a:schemeClr>
              </a:gs>
              <a:gs pos="100000">
                <a:schemeClr val="accent1">
                  <a:lumMod val="30000"/>
                  <a:lumOff val="70000"/>
                  <a:alpha val="0"/>
                </a:schemeClr>
              </a:gs>
            </a:gsLst>
            <a:lin ang="10800000" scaled="1"/>
            <a:tileRect/>
          </a:gra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4" name="Rectangle 5"/>
          <p:cNvSpPr/>
          <p:nvPr/>
        </p:nvSpPr>
        <p:spPr>
          <a:xfrm>
            <a:off x="318689" y="3676302"/>
            <a:ext cx="11550816" cy="2215857"/>
          </a:xfrm>
          <a:prstGeom prst="rect">
            <a:avLst/>
          </a:prstGeom>
          <a:solidFill>
            <a:schemeClr val="accent1"/>
          </a:solidFill>
          <a:ln>
            <a:noFill/>
          </a:ln>
          <a:effectLst>
            <a:outerShdw blurRad="266700" dist="1143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6" name="矩形 5"/>
          <p:cNvSpPr/>
          <p:nvPr/>
        </p:nvSpPr>
        <p:spPr>
          <a:xfrm>
            <a:off x="976630" y="4283710"/>
            <a:ext cx="10234930" cy="948055"/>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60" b="1" i="0" u="none" strike="noStrike" kern="1200" cap="none" spc="0" normalizeH="0" baseline="0" noProof="0" dirty="0">
                <a:ln>
                  <a:noFill/>
                </a:ln>
                <a:solidFill>
                  <a:schemeClr val="bg1"/>
                </a:solidFill>
                <a:effectLst/>
                <a:uLnTx/>
                <a:uFillTx/>
                <a:cs typeface="+mn-ea"/>
                <a:sym typeface="+mn-lt"/>
              </a:rPr>
              <a:t>4.1 Data loading</a:t>
            </a:r>
            <a:endParaRPr kumimoji="0" lang="en-US" sz="1860" b="1" i="0" u="none" strike="noStrike" kern="1200" cap="none" spc="0" normalizeH="0" baseline="0" noProof="0" dirty="0">
              <a:ln>
                <a:noFill/>
              </a:ln>
              <a:solidFill>
                <a:schemeClr val="bg1"/>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60" b="1" i="0" u="none" strike="noStrike" kern="1200" cap="none" spc="0" normalizeH="0" baseline="0" noProof="0" dirty="0">
                <a:ln>
                  <a:noFill/>
                </a:ln>
                <a:solidFill>
                  <a:schemeClr val="bg1"/>
                </a:solidFill>
                <a:effectLst/>
                <a:uLnTx/>
                <a:uFillTx/>
                <a:cs typeface="+mn-ea"/>
                <a:sym typeface="+mn-lt"/>
              </a:rPr>
              <a:t>4.2 ETL &amp; OLAP</a:t>
            </a:r>
            <a:endParaRPr kumimoji="0" lang="en-US" sz="1860" b="1" i="0" u="none" strike="noStrike" kern="1200" cap="none" spc="0" normalizeH="0" baseline="0" noProof="0" dirty="0">
              <a:ln>
                <a:noFill/>
              </a:ln>
              <a:solidFill>
                <a:schemeClr val="bg1"/>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60" b="1" i="0" u="none" strike="noStrike" kern="1200" cap="none" spc="0" normalizeH="0" baseline="0" noProof="0" dirty="0">
                <a:ln>
                  <a:noFill/>
                </a:ln>
                <a:solidFill>
                  <a:schemeClr val="bg1"/>
                </a:solidFill>
                <a:effectLst/>
                <a:uLnTx/>
                <a:uFillTx/>
                <a:cs typeface="+mn-ea"/>
                <a:sym typeface="+mn-lt"/>
              </a:rPr>
              <a:t>4.3 Conclusion</a:t>
            </a:r>
            <a:endParaRPr kumimoji="0" lang="en-US" sz="1860" b="1" i="0" u="none" strike="noStrike" kern="1200" cap="none" spc="0" normalizeH="0" baseline="0" noProof="0" dirty="0">
              <a:ln>
                <a:noFill/>
              </a:ln>
              <a:solidFill>
                <a:schemeClr val="bg1"/>
              </a:solidFill>
              <a:effectLst/>
              <a:uLnTx/>
              <a:uFillTx/>
              <a:cs typeface="+mn-ea"/>
              <a:sym typeface="+mn-lt"/>
            </a:endParaRPr>
          </a:p>
        </p:txBody>
      </p:sp>
      <p:sp>
        <p:nvSpPr>
          <p:cNvPr id="7" name="TextBox 7"/>
          <p:cNvSpPr txBox="1"/>
          <p:nvPr/>
        </p:nvSpPr>
        <p:spPr>
          <a:xfrm>
            <a:off x="7598341" y="2858830"/>
            <a:ext cx="191643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bg1"/>
                </a:solidFill>
                <a:effectLst/>
                <a:uLnTx/>
                <a:uFillTx/>
                <a:cs typeface="+mn-ea"/>
                <a:sym typeface="+mn-lt"/>
              </a:rPr>
              <a:t>四、</a:t>
            </a:r>
            <a:r>
              <a:rPr lang="en-US" altLang="zh-CN" sz="3200" b="1" noProof="0" dirty="0">
                <a:ln>
                  <a:noFill/>
                </a:ln>
                <a:solidFill>
                  <a:schemeClr val="bg1"/>
                </a:solidFill>
                <a:effectLst/>
                <a:uLnTx/>
                <a:uFillTx/>
                <a:cs typeface="+mn-ea"/>
                <a:sym typeface="+mn-lt"/>
              </a:rPr>
              <a:t>Hive</a:t>
            </a:r>
            <a:endParaRPr lang="en-US" altLang="zh-CN" sz="3200" b="1" noProof="0" dirty="0">
              <a:ln>
                <a:noFill/>
              </a:ln>
              <a:solidFill>
                <a:schemeClr val="bg1"/>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Freeform: Shape 36"/>
          <p:cNvSpPr/>
          <p:nvPr/>
        </p:nvSpPr>
        <p:spPr>
          <a:xfrm>
            <a:off x="5286375" y="3584575"/>
            <a:ext cx="2432050" cy="24320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4.1 Data loading</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Create database and table</a:t>
            </a:r>
            <a:endParaRPr lang="en-US" sz="1600" b="1" i="1" cap="none">
              <a:solidFill>
                <a:schemeClr val="accent1"/>
              </a:solidFill>
              <a:cs typeface="+mn-ea"/>
              <a:sym typeface="+mn-lt"/>
            </a:endParaRPr>
          </a:p>
        </p:txBody>
      </p:sp>
      <p:sp>
        <p:nvSpPr>
          <p:cNvPr id="30" name="Google Shape;86;p19"/>
          <p:cNvSpPr txBox="1"/>
          <p:nvPr/>
        </p:nvSpPr>
        <p:spPr>
          <a:xfrm>
            <a:off x="861060" y="1263015"/>
            <a:ext cx="4424680" cy="525589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1.Create database and table</a:t>
            </a:r>
            <a:endParaRPr lang="en-US" sz="1600" i="0" cap="none">
              <a:cs typeface="+mn-ea"/>
              <a:sym typeface="+mn-lt"/>
            </a:endParaRPr>
          </a:p>
          <a:p>
            <a:pPr marR="0" indent="0">
              <a:spcBef>
                <a:spcPts val="0"/>
              </a:spcBef>
              <a:spcAft>
                <a:spcPts val="0"/>
              </a:spcAft>
              <a:buNone/>
            </a:pPr>
            <a:endParaRPr lang="en-US" sz="1600" i="0" cap="none">
              <a:cs typeface="+mn-ea"/>
              <a:sym typeface="+mn-lt"/>
            </a:endParaRPr>
          </a:p>
          <a:p>
            <a:pPr marR="0" indent="0">
              <a:spcBef>
                <a:spcPts val="0"/>
              </a:spcBef>
              <a:spcAft>
                <a:spcPts val="0"/>
              </a:spcAft>
              <a:buNone/>
            </a:pPr>
            <a:r>
              <a:rPr lang="en-US" sz="1400" b="1" i="0" cap="none">
                <a:cs typeface="+mn-ea"/>
                <a:sym typeface="+mn-lt"/>
              </a:rPr>
              <a:t>create database big_mart_sale;</a:t>
            </a:r>
            <a:endParaRPr lang="en-US" sz="1400" b="1" i="0" cap="none">
              <a:cs typeface="+mn-ea"/>
              <a:sym typeface="+mn-lt"/>
            </a:endParaRPr>
          </a:p>
          <a:p>
            <a:pPr marR="0" indent="0">
              <a:spcBef>
                <a:spcPts val="0"/>
              </a:spcBef>
              <a:spcAft>
                <a:spcPts val="0"/>
              </a:spcAft>
              <a:buNone/>
            </a:pPr>
            <a:r>
              <a:rPr lang="en-US" sz="1400" b="1" i="0" cap="none">
                <a:cs typeface="+mn-ea"/>
                <a:sym typeface="+mn-lt"/>
              </a:rPr>
              <a:t>create table Item ( </a:t>
            </a:r>
            <a:endParaRPr lang="en-US" sz="1400" b="1" i="0" cap="none">
              <a:cs typeface="+mn-ea"/>
              <a:sym typeface="+mn-lt"/>
            </a:endParaRPr>
          </a:p>
          <a:p>
            <a:pPr marR="0" indent="0">
              <a:spcBef>
                <a:spcPts val="0"/>
              </a:spcBef>
              <a:spcAft>
                <a:spcPts val="0"/>
              </a:spcAft>
              <a:buNone/>
            </a:pPr>
            <a:r>
              <a:rPr lang="en-US" sz="1400" b="1" i="0" cap="none">
                <a:cs typeface="+mn-ea"/>
                <a:sym typeface="+mn-lt"/>
              </a:rPr>
              <a:t>itemID varchar(5), </a:t>
            </a:r>
            <a:endParaRPr lang="en-US" sz="1400" b="1" i="0" cap="none">
              <a:cs typeface="+mn-ea"/>
              <a:sym typeface="+mn-lt"/>
            </a:endParaRPr>
          </a:p>
          <a:p>
            <a:pPr marR="0" indent="0">
              <a:spcBef>
                <a:spcPts val="0"/>
              </a:spcBef>
              <a:spcAft>
                <a:spcPts val="0"/>
              </a:spcAft>
              <a:buNone/>
            </a:pPr>
            <a:r>
              <a:rPr lang="en-US" sz="1400" b="1" i="0" cap="none">
                <a:cs typeface="+mn-ea"/>
                <a:sym typeface="+mn-lt"/>
              </a:rPr>
              <a:t>itemType varchar(30), </a:t>
            </a:r>
            <a:endParaRPr lang="en-US" sz="1400" b="1" i="0" cap="none">
              <a:cs typeface="+mn-ea"/>
              <a:sym typeface="+mn-lt"/>
            </a:endParaRPr>
          </a:p>
          <a:p>
            <a:pPr marR="0" indent="0">
              <a:spcBef>
                <a:spcPts val="0"/>
              </a:spcBef>
              <a:spcAft>
                <a:spcPts val="0"/>
              </a:spcAft>
              <a:buNone/>
            </a:pPr>
            <a:r>
              <a:rPr lang="en-US" sz="1400" b="1" i="0" cap="none">
                <a:cs typeface="+mn-ea"/>
                <a:sym typeface="+mn-lt"/>
              </a:rPr>
              <a:t>itemWeight float,</a:t>
            </a:r>
            <a:endParaRPr lang="en-US" sz="1400" b="1" i="0" cap="none">
              <a:cs typeface="+mn-ea"/>
              <a:sym typeface="+mn-lt"/>
            </a:endParaRPr>
          </a:p>
          <a:p>
            <a:pPr marR="0" indent="0">
              <a:spcBef>
                <a:spcPts val="0"/>
              </a:spcBef>
              <a:spcAft>
                <a:spcPts val="0"/>
              </a:spcAft>
              <a:buNone/>
            </a:pPr>
            <a:r>
              <a:rPr lang="en-US" sz="1400" b="1" i="0" cap="none">
                <a:cs typeface="+mn-ea"/>
                <a:sym typeface="+mn-lt"/>
              </a:rPr>
              <a:t>primary key (itemID) </a:t>
            </a:r>
            <a:endParaRPr lang="en-US" sz="1400" b="1" i="0" cap="none">
              <a:cs typeface="+mn-ea"/>
              <a:sym typeface="+mn-lt"/>
            </a:endParaRPr>
          </a:p>
          <a:p>
            <a:pPr marR="0" indent="0">
              <a:spcBef>
                <a:spcPts val="0"/>
              </a:spcBef>
              <a:spcAft>
                <a:spcPts val="0"/>
              </a:spcAft>
              <a:buNone/>
            </a:pPr>
            <a:r>
              <a:rPr lang="en-US" sz="1400" b="1" i="0" cap="none">
                <a:cs typeface="+mn-ea"/>
                <a:sym typeface="+mn-lt"/>
              </a:rPr>
              <a:t>)</a:t>
            </a:r>
            <a:endParaRPr lang="en-US" sz="1400" b="1" i="0" cap="none">
              <a:cs typeface="+mn-ea"/>
              <a:sym typeface="+mn-lt"/>
            </a:endParaRPr>
          </a:p>
          <a:p>
            <a:pPr marR="0" indent="0">
              <a:spcBef>
                <a:spcPts val="0"/>
              </a:spcBef>
              <a:spcAft>
                <a:spcPts val="0"/>
              </a:spcAft>
              <a:buNone/>
            </a:pPr>
            <a:r>
              <a:rPr lang="en-US" sz="1400" b="1" i="0" cap="none">
                <a:cs typeface="+mn-ea"/>
                <a:sym typeface="+mn-lt"/>
              </a:rPr>
              <a:t>row format delimited fields terminated by ',' </a:t>
            </a:r>
            <a:endParaRPr lang="en-US" sz="1400" b="1" i="0" cap="none">
              <a:cs typeface="+mn-ea"/>
              <a:sym typeface="+mn-lt"/>
            </a:endParaRPr>
          </a:p>
          <a:p>
            <a:pPr marR="0" indent="0">
              <a:spcBef>
                <a:spcPts val="0"/>
              </a:spcBef>
              <a:spcAft>
                <a:spcPts val="0"/>
              </a:spcAft>
              <a:buNone/>
            </a:pPr>
            <a:r>
              <a:rPr lang="en-US" sz="1400" b="1" i="0" cap="none">
                <a:cs typeface="+mn-ea"/>
                <a:sym typeface="+mn-lt"/>
              </a:rPr>
              <a:t>TBLPROPERTIES ('skip.header.line.count'='1');</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create table shopSales ( </a:t>
            </a:r>
            <a:endParaRPr lang="en-US" sz="1400" b="1" i="0" cap="none">
              <a:cs typeface="+mn-ea"/>
              <a:sym typeface="+mn-lt"/>
            </a:endParaRPr>
          </a:p>
          <a:p>
            <a:pPr marR="0" indent="0">
              <a:spcBef>
                <a:spcPts val="0"/>
              </a:spcBef>
              <a:spcAft>
                <a:spcPts val="0"/>
              </a:spcAft>
              <a:buNone/>
            </a:pPr>
            <a:r>
              <a:rPr lang="en-US" sz="1400" b="1" i="0" cap="none">
                <a:cs typeface="+mn-ea"/>
                <a:sym typeface="+mn-lt"/>
              </a:rPr>
              <a:t>itemID varchar(10) primary key,</a:t>
            </a:r>
            <a:endParaRPr lang="en-US" sz="1400" b="1" i="0" cap="none">
              <a:cs typeface="+mn-ea"/>
              <a:sym typeface="+mn-lt"/>
            </a:endParaRPr>
          </a:p>
          <a:p>
            <a:pPr marR="0" indent="0">
              <a:spcBef>
                <a:spcPts val="0"/>
              </a:spcBef>
              <a:spcAft>
                <a:spcPts val="0"/>
              </a:spcAft>
              <a:buNone/>
            </a:pPr>
            <a:r>
              <a:rPr lang="en-US" sz="1400" b="1" i="0" cap="none">
                <a:cs typeface="+mn-ea"/>
                <a:sym typeface="+mn-lt"/>
              </a:rPr>
              <a:t>shopID varchar(10) primary key,</a:t>
            </a:r>
            <a:endParaRPr lang="en-US" sz="1400" b="1" i="0" cap="none">
              <a:cs typeface="+mn-ea"/>
              <a:sym typeface="+mn-lt"/>
            </a:endParaRPr>
          </a:p>
          <a:p>
            <a:pPr marR="0" indent="0">
              <a:spcBef>
                <a:spcPts val="0"/>
              </a:spcBef>
              <a:spcAft>
                <a:spcPts val="0"/>
              </a:spcAft>
              <a:buNone/>
            </a:pPr>
            <a:r>
              <a:rPr lang="en-US" sz="1400" b="1" i="0" cap="none">
                <a:cs typeface="+mn-ea"/>
                <a:sym typeface="+mn-lt"/>
              </a:rPr>
              <a:t>shopLocation varchar(10), </a:t>
            </a:r>
            <a:endParaRPr lang="en-US" sz="1400" b="1" i="0" cap="none">
              <a:cs typeface="+mn-ea"/>
              <a:sym typeface="+mn-lt"/>
            </a:endParaRPr>
          </a:p>
          <a:p>
            <a:pPr marR="0" indent="0">
              <a:spcBef>
                <a:spcPts val="0"/>
              </a:spcBef>
              <a:spcAft>
                <a:spcPts val="0"/>
              </a:spcAft>
              <a:buNone/>
            </a:pPr>
            <a:r>
              <a:rPr lang="en-US" sz="1400" b="1" i="0" cap="none">
                <a:cs typeface="+mn-ea"/>
                <a:sym typeface="+mn-lt"/>
              </a:rPr>
              <a:t>shopType varchar(20), </a:t>
            </a:r>
            <a:endParaRPr lang="en-US" sz="1400" b="1" i="0" cap="none">
              <a:cs typeface="+mn-ea"/>
              <a:sym typeface="+mn-lt"/>
            </a:endParaRPr>
          </a:p>
          <a:p>
            <a:pPr marR="0" indent="0">
              <a:spcBef>
                <a:spcPts val="0"/>
              </a:spcBef>
              <a:spcAft>
                <a:spcPts val="0"/>
              </a:spcAft>
              <a:buNone/>
            </a:pPr>
            <a:r>
              <a:rPr lang="en-US" sz="1400" b="1" i="0" cap="none">
                <a:cs typeface="+mn-ea"/>
                <a:sym typeface="+mn-lt"/>
              </a:rPr>
              <a:t>itemSales float </a:t>
            </a:r>
            <a:endParaRPr lang="en-US" sz="1400" b="1" i="0" cap="none">
              <a:cs typeface="+mn-ea"/>
              <a:sym typeface="+mn-lt"/>
            </a:endParaRPr>
          </a:p>
          <a:p>
            <a:pPr marR="0" indent="0">
              <a:spcBef>
                <a:spcPts val="0"/>
              </a:spcBef>
              <a:spcAft>
                <a:spcPts val="0"/>
              </a:spcAft>
              <a:buNone/>
            </a:pPr>
            <a:r>
              <a:rPr lang="en-US" sz="1400" b="1" i="0" cap="none">
                <a:cs typeface="+mn-ea"/>
                <a:sym typeface="+mn-lt"/>
              </a:rPr>
              <a:t>)</a:t>
            </a:r>
            <a:endParaRPr lang="en-US" sz="1400" b="1" i="0" cap="none">
              <a:cs typeface="+mn-ea"/>
              <a:sym typeface="+mn-lt"/>
            </a:endParaRPr>
          </a:p>
          <a:p>
            <a:pPr marR="0" indent="0">
              <a:spcBef>
                <a:spcPts val="0"/>
              </a:spcBef>
              <a:spcAft>
                <a:spcPts val="0"/>
              </a:spcAft>
              <a:buNone/>
            </a:pPr>
            <a:r>
              <a:rPr lang="en-US" sz="1400" b="1" i="0" cap="none">
                <a:cs typeface="+mn-ea"/>
                <a:sym typeface="+mn-lt"/>
              </a:rPr>
              <a:t>row format delimited fields terminated by ',' </a:t>
            </a:r>
            <a:endParaRPr lang="en-US" sz="1400" b="1" i="0" cap="none">
              <a:cs typeface="+mn-ea"/>
              <a:sym typeface="+mn-lt"/>
            </a:endParaRPr>
          </a:p>
          <a:p>
            <a:pPr marR="0" indent="0">
              <a:spcBef>
                <a:spcPts val="0"/>
              </a:spcBef>
              <a:spcAft>
                <a:spcPts val="0"/>
              </a:spcAft>
              <a:buNone/>
            </a:pPr>
            <a:r>
              <a:rPr lang="en-US" sz="1400" b="1" i="0" cap="none">
                <a:cs typeface="+mn-ea"/>
                <a:sym typeface="+mn-lt"/>
              </a:rPr>
              <a:t>TBLPROPERTIES ('skip.header.line.count'='1');</a:t>
            </a:r>
            <a:endParaRPr lang="en-US" sz="1400" b="1" i="0" cap="none">
              <a:cs typeface="+mn-ea"/>
              <a:sym typeface="+mn-lt"/>
            </a:endParaRPr>
          </a:p>
        </p:txBody>
      </p:sp>
      <p:pic>
        <p:nvPicPr>
          <p:cNvPr id="31" name="图片 29"/>
          <p:cNvPicPr>
            <a:picLocks noChangeAspect="1"/>
          </p:cNvPicPr>
          <p:nvPr/>
        </p:nvPicPr>
        <p:blipFill>
          <a:blip r:embed="rId1"/>
          <a:stretch>
            <a:fillRect/>
          </a:stretch>
        </p:blipFill>
        <p:spPr>
          <a:xfrm>
            <a:off x="6028055" y="339090"/>
            <a:ext cx="5113020" cy="3055620"/>
          </a:xfrm>
          <a:prstGeom prst="rect">
            <a:avLst/>
          </a:prstGeom>
          <a:noFill/>
          <a:ln>
            <a:noFill/>
          </a:ln>
        </p:spPr>
      </p:pic>
      <p:pic>
        <p:nvPicPr>
          <p:cNvPr id="32" name="图片 30"/>
          <p:cNvPicPr>
            <a:picLocks noChangeAspect="1"/>
          </p:cNvPicPr>
          <p:nvPr/>
        </p:nvPicPr>
        <p:blipFill>
          <a:blip r:embed="rId2"/>
          <a:stretch>
            <a:fillRect/>
          </a:stretch>
        </p:blipFill>
        <p:spPr>
          <a:xfrm>
            <a:off x="6027738" y="4007803"/>
            <a:ext cx="5268595" cy="200850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Freeform: Shape 36"/>
          <p:cNvSpPr/>
          <p:nvPr/>
        </p:nvSpPr>
        <p:spPr>
          <a:xfrm>
            <a:off x="5286375" y="3584575"/>
            <a:ext cx="2432050" cy="24320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4.1 Data loading</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Create database and table</a:t>
            </a:r>
            <a:endParaRPr lang="en-US" sz="1600" b="1" i="1" cap="none">
              <a:solidFill>
                <a:schemeClr val="accent1"/>
              </a:solidFill>
              <a:cs typeface="+mn-ea"/>
              <a:sym typeface="+mn-lt"/>
            </a:endParaRPr>
          </a:p>
        </p:txBody>
      </p:sp>
      <p:sp>
        <p:nvSpPr>
          <p:cNvPr id="30" name="Google Shape;86;p19"/>
          <p:cNvSpPr txBox="1"/>
          <p:nvPr/>
        </p:nvSpPr>
        <p:spPr>
          <a:xfrm>
            <a:off x="861060" y="1263015"/>
            <a:ext cx="4424680" cy="525589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2.Load from hdfs</a:t>
            </a:r>
            <a:endParaRPr lang="en-US" sz="1600" i="0" cap="none">
              <a:cs typeface="+mn-ea"/>
              <a:sym typeface="+mn-lt"/>
            </a:endParaRPr>
          </a:p>
          <a:p>
            <a:pPr marR="0" indent="0">
              <a:spcBef>
                <a:spcPts val="0"/>
              </a:spcBef>
              <a:spcAft>
                <a:spcPts val="0"/>
              </a:spcAft>
              <a:buNone/>
            </a:pPr>
            <a:endParaRPr lang="en-US" sz="1600" i="0" cap="none">
              <a:cs typeface="+mn-ea"/>
              <a:sym typeface="+mn-lt"/>
            </a:endParaRPr>
          </a:p>
          <a:p>
            <a:pPr marR="0" indent="0">
              <a:spcBef>
                <a:spcPts val="0"/>
              </a:spcBef>
              <a:spcAft>
                <a:spcPts val="0"/>
              </a:spcAft>
              <a:buNone/>
            </a:pPr>
            <a:r>
              <a:rPr lang="en-US" sz="1400" b="1" i="0" cap="none">
                <a:cs typeface="+mn-ea"/>
                <a:sym typeface="+mn-lt"/>
              </a:rPr>
              <a:t>load data local inpath 'item.csv' overwrite into table Item;</a:t>
            </a:r>
            <a:endParaRPr lang="en-US" sz="1400" b="1" i="0" cap="none">
              <a:cs typeface="+mn-ea"/>
              <a:sym typeface="+mn-lt"/>
            </a:endParaRPr>
          </a:p>
          <a:p>
            <a:pPr marR="0" indent="0">
              <a:spcBef>
                <a:spcPts val="0"/>
              </a:spcBef>
              <a:spcAft>
                <a:spcPts val="0"/>
              </a:spcAft>
              <a:buNone/>
            </a:pPr>
            <a:r>
              <a:rPr lang="en-US" sz="1400" b="1" i="0" cap="none">
                <a:cs typeface="+mn-ea"/>
                <a:sym typeface="+mn-lt"/>
              </a:rPr>
              <a:t>load data local inpath 'sales.csv' overwrite into table shopSales;</a:t>
            </a:r>
            <a:endParaRPr lang="en-US" sz="1400" b="1" i="0" cap="none">
              <a:cs typeface="+mn-ea"/>
              <a:sym typeface="+mn-lt"/>
            </a:endParaRPr>
          </a:p>
          <a:p>
            <a:pPr marR="0" indent="0">
              <a:spcBef>
                <a:spcPts val="0"/>
              </a:spcBef>
              <a:spcAft>
                <a:spcPts val="0"/>
              </a:spcAft>
              <a:buNone/>
            </a:pPr>
            <a:r>
              <a:rPr lang="en-US" sz="1400" b="1" i="0" cap="none">
                <a:cs typeface="+mn-ea"/>
                <a:sym typeface="+mn-lt"/>
              </a:rPr>
              <a:t>Then use command :</a:t>
            </a:r>
            <a:endParaRPr lang="en-US" sz="1400" b="1" i="0" cap="none">
              <a:cs typeface="+mn-ea"/>
              <a:sym typeface="+mn-lt"/>
            </a:endParaRPr>
          </a:p>
          <a:p>
            <a:pPr marR="0" indent="0">
              <a:spcBef>
                <a:spcPts val="0"/>
              </a:spcBef>
              <a:spcAft>
                <a:spcPts val="0"/>
              </a:spcAft>
              <a:buNone/>
            </a:pPr>
            <a:r>
              <a:rPr lang="en-US" sz="1400" b="1" i="0" cap="none">
                <a:cs typeface="+mn-ea"/>
                <a:sym typeface="+mn-lt"/>
              </a:rPr>
              <a:t>select * from item;</a:t>
            </a:r>
            <a:endParaRPr lang="en-US" sz="1400" b="1" i="0" cap="none">
              <a:cs typeface="+mn-ea"/>
              <a:sym typeface="+mn-lt"/>
            </a:endParaRPr>
          </a:p>
          <a:p>
            <a:pPr marR="0" indent="0">
              <a:spcBef>
                <a:spcPts val="0"/>
              </a:spcBef>
              <a:spcAft>
                <a:spcPts val="0"/>
              </a:spcAft>
              <a:buNone/>
            </a:pPr>
            <a:r>
              <a:rPr lang="en-US" sz="1400" b="1" i="0" cap="none">
                <a:cs typeface="+mn-ea"/>
                <a:sym typeface="+mn-lt"/>
              </a:rPr>
              <a:t>select * from shopsales;</a:t>
            </a:r>
            <a:endParaRPr lang="en-US" sz="1400" b="1" i="0" cap="none">
              <a:cs typeface="+mn-ea"/>
              <a:sym typeface="+mn-lt"/>
            </a:endParaRPr>
          </a:p>
        </p:txBody>
      </p:sp>
      <p:pic>
        <p:nvPicPr>
          <p:cNvPr id="4" name="图片 31"/>
          <p:cNvPicPr>
            <a:picLocks noChangeAspect="1"/>
          </p:cNvPicPr>
          <p:nvPr/>
        </p:nvPicPr>
        <p:blipFill>
          <a:blip r:embed="rId1"/>
          <a:srcRect b="48808"/>
          <a:stretch>
            <a:fillRect/>
          </a:stretch>
        </p:blipFill>
        <p:spPr>
          <a:xfrm>
            <a:off x="5959475" y="835660"/>
            <a:ext cx="4759960" cy="2307590"/>
          </a:xfrm>
          <a:prstGeom prst="rect">
            <a:avLst/>
          </a:prstGeom>
          <a:noFill/>
          <a:ln>
            <a:noFill/>
          </a:ln>
        </p:spPr>
      </p:pic>
      <p:pic>
        <p:nvPicPr>
          <p:cNvPr id="5" name="图片 32"/>
          <p:cNvPicPr>
            <a:picLocks noChangeAspect="1"/>
          </p:cNvPicPr>
          <p:nvPr/>
        </p:nvPicPr>
        <p:blipFill>
          <a:blip r:embed="rId2"/>
          <a:srcRect b="46743"/>
          <a:stretch>
            <a:fillRect/>
          </a:stretch>
        </p:blipFill>
        <p:spPr>
          <a:xfrm>
            <a:off x="5959475" y="3676333"/>
            <a:ext cx="4930140" cy="275145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p:nvPr/>
        </p:nvSpPr>
        <p:spPr>
          <a:xfrm>
            <a:off x="319085" y="353216"/>
            <a:ext cx="11550816" cy="6149960"/>
          </a:xfrm>
          <a:prstGeom prst="rect">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Rectangle 6"/>
          <p:cNvSpPr/>
          <p:nvPr/>
        </p:nvSpPr>
        <p:spPr>
          <a:xfrm>
            <a:off x="574430" y="354021"/>
            <a:ext cx="11296979" cy="6149961"/>
          </a:xfrm>
          <a:prstGeom prst="rect">
            <a:avLst/>
          </a:prstGeom>
          <a:gradFill flip="none" rotWithShape="1">
            <a:gsLst>
              <a:gs pos="0">
                <a:schemeClr val="accent2">
                  <a:alpha val="66000"/>
                </a:schemeClr>
              </a:gs>
              <a:gs pos="100000">
                <a:schemeClr val="accent1">
                  <a:lumMod val="30000"/>
                  <a:lumOff val="70000"/>
                  <a:alpha val="0"/>
                </a:schemeClr>
              </a:gs>
            </a:gsLst>
            <a:lin ang="10800000" scaled="1"/>
            <a:tileRect/>
          </a:gra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4" name="Rectangle 5"/>
          <p:cNvSpPr/>
          <p:nvPr/>
        </p:nvSpPr>
        <p:spPr>
          <a:xfrm>
            <a:off x="320594" y="3676302"/>
            <a:ext cx="11550816" cy="2215857"/>
          </a:xfrm>
          <a:prstGeom prst="rect">
            <a:avLst/>
          </a:prstGeom>
          <a:solidFill>
            <a:schemeClr val="accent1"/>
          </a:solidFill>
          <a:ln>
            <a:noFill/>
          </a:ln>
          <a:effectLst>
            <a:outerShdw blurRad="266700" dist="1143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6" name="矩形 5"/>
          <p:cNvSpPr/>
          <p:nvPr/>
        </p:nvSpPr>
        <p:spPr>
          <a:xfrm>
            <a:off x="1079500" y="4309745"/>
            <a:ext cx="3832225" cy="66167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60" b="1" i="0" u="none" strike="noStrike" kern="1200" cap="none" spc="0" normalizeH="0" baseline="0" noProof="0" dirty="0">
                <a:ln>
                  <a:noFill/>
                </a:ln>
                <a:solidFill>
                  <a:schemeClr val="bg1"/>
                </a:solidFill>
                <a:effectLst/>
                <a:uLnTx/>
                <a:uFillTx/>
                <a:cs typeface="+mn-ea"/>
                <a:sym typeface="+mn-lt"/>
              </a:rPr>
              <a:t>1.1 Dataset Introduction</a:t>
            </a:r>
            <a:endParaRPr kumimoji="0" lang="en-US" sz="1860" b="1" i="0" u="none" strike="noStrike" kern="1200" cap="none" spc="0" normalizeH="0" baseline="0" noProof="0" dirty="0">
              <a:ln>
                <a:noFill/>
              </a:ln>
              <a:solidFill>
                <a:schemeClr val="bg1"/>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60" b="1" i="0" u="none" strike="noStrike" kern="1200" cap="none" spc="0" normalizeH="0" baseline="0" noProof="0" dirty="0">
                <a:ln>
                  <a:noFill/>
                </a:ln>
                <a:solidFill>
                  <a:schemeClr val="bg1"/>
                </a:solidFill>
                <a:effectLst/>
                <a:uLnTx/>
                <a:uFillTx/>
                <a:cs typeface="+mn-ea"/>
                <a:sym typeface="+mn-lt"/>
              </a:rPr>
              <a:t>1.2 At</a:t>
            </a:r>
            <a:r>
              <a:rPr kumimoji="0" lang="en-US" sz="1860" b="1" i="0" u="none" strike="noStrike" kern="1200" cap="none" spc="0" normalizeH="0" baseline="0" noProof="0" dirty="0">
                <a:ln>
                  <a:noFill/>
                </a:ln>
                <a:solidFill>
                  <a:schemeClr val="bg1"/>
                </a:solidFill>
                <a:effectLst/>
                <a:uLnTx/>
                <a:uFillTx/>
                <a:cs typeface="+mn-ea"/>
                <a:sym typeface="+mn-lt"/>
              </a:rPr>
              <a:t>tribute Information</a:t>
            </a:r>
            <a:endParaRPr kumimoji="0" lang="en-US" sz="1860" b="1" i="0" u="none" strike="noStrike" kern="1200" cap="none" spc="0" normalizeH="0" baseline="0" noProof="0" dirty="0">
              <a:ln>
                <a:noFill/>
              </a:ln>
              <a:solidFill>
                <a:schemeClr val="bg1"/>
              </a:solidFill>
              <a:effectLst/>
              <a:uLnTx/>
              <a:uFillTx/>
              <a:cs typeface="+mn-ea"/>
              <a:sym typeface="+mn-lt"/>
            </a:endParaRPr>
          </a:p>
        </p:txBody>
      </p:sp>
      <p:sp>
        <p:nvSpPr>
          <p:cNvPr id="7" name="TextBox 7"/>
          <p:cNvSpPr txBox="1"/>
          <p:nvPr/>
        </p:nvSpPr>
        <p:spPr>
          <a:xfrm>
            <a:off x="6863011" y="2844225"/>
            <a:ext cx="4534535"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bg1"/>
                </a:solidFill>
                <a:effectLst/>
                <a:uLnTx/>
                <a:uFillTx/>
                <a:cs typeface="+mn-ea"/>
                <a:sym typeface="+mn-lt"/>
              </a:rPr>
              <a:t>一、</a:t>
            </a:r>
            <a:r>
              <a:rPr lang="en-US" altLang="zh-CN" sz="3200" b="1" noProof="0" dirty="0">
                <a:ln>
                  <a:noFill/>
                </a:ln>
                <a:solidFill>
                  <a:schemeClr val="bg1"/>
                </a:solidFill>
                <a:effectLst/>
                <a:uLnTx/>
                <a:uFillTx/>
                <a:cs typeface="+mn-ea"/>
                <a:sym typeface="+mn-lt"/>
              </a:rPr>
              <a:t>Data Information</a:t>
            </a:r>
            <a:endParaRPr lang="zh-CN" altLang="en-US" sz="3200" dirty="0">
              <a:solidFill>
                <a:schemeClr val="bg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Freeform: Shape 36"/>
          <p:cNvSpPr/>
          <p:nvPr/>
        </p:nvSpPr>
        <p:spPr>
          <a:xfrm>
            <a:off x="5286375" y="3584575"/>
            <a:ext cx="2432050" cy="24320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(1) J</a:t>
            </a:r>
            <a:r>
              <a:rPr lang="en-US" sz="1600" b="1" i="1" cap="none">
                <a:solidFill>
                  <a:schemeClr val="accent1"/>
                </a:solidFill>
                <a:cs typeface="+mn-ea"/>
                <a:sym typeface="+mn-lt"/>
              </a:rPr>
              <a:t>oin Tables</a:t>
            </a:r>
            <a:endParaRPr lang="en-US" sz="1600" b="1" i="1" cap="none">
              <a:solidFill>
                <a:schemeClr val="accent1"/>
              </a:solidFill>
              <a:cs typeface="+mn-ea"/>
              <a:sym typeface="+mn-lt"/>
            </a:endParaRPr>
          </a:p>
        </p:txBody>
      </p:sp>
      <p:sp>
        <p:nvSpPr>
          <p:cNvPr id="30" name="Google Shape;86;p19"/>
          <p:cNvSpPr txBox="1"/>
          <p:nvPr/>
        </p:nvSpPr>
        <p:spPr>
          <a:xfrm>
            <a:off x="861060" y="1263015"/>
            <a:ext cx="4424680" cy="525589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i="0" cap="none">
                <a:cs typeface="+mn-ea"/>
                <a:sym typeface="+mn-lt"/>
              </a:rPr>
              <a:t>2.Load from hdfs</a:t>
            </a:r>
            <a:endParaRPr lang="en-US" sz="1600" i="0" cap="none">
              <a:cs typeface="+mn-ea"/>
              <a:sym typeface="+mn-lt"/>
            </a:endParaRPr>
          </a:p>
          <a:p>
            <a:pPr marR="0" indent="0">
              <a:spcBef>
                <a:spcPts val="0"/>
              </a:spcBef>
              <a:spcAft>
                <a:spcPts val="0"/>
              </a:spcAft>
              <a:buNone/>
            </a:pPr>
            <a:endParaRPr lang="en-US" sz="1600" i="0" cap="none">
              <a:cs typeface="+mn-ea"/>
              <a:sym typeface="+mn-lt"/>
            </a:endParaRPr>
          </a:p>
          <a:p>
            <a:pPr marR="0" indent="0">
              <a:spcBef>
                <a:spcPts val="0"/>
              </a:spcBef>
              <a:spcAft>
                <a:spcPts val="0"/>
              </a:spcAft>
              <a:buNone/>
            </a:pPr>
            <a:r>
              <a:rPr lang="en-US" sz="1400" b="1" i="0" cap="none">
                <a:cs typeface="+mn-ea"/>
                <a:sym typeface="+mn-lt"/>
              </a:rPr>
              <a:t>select * from shopSales S LEFT JOIN Item I </a:t>
            </a:r>
            <a:endParaRPr lang="en-US" sz="1400" b="1" i="0" cap="none">
              <a:cs typeface="+mn-ea"/>
              <a:sym typeface="+mn-lt"/>
            </a:endParaRPr>
          </a:p>
          <a:p>
            <a:pPr marR="0" indent="0">
              <a:spcBef>
                <a:spcPts val="0"/>
              </a:spcBef>
              <a:spcAft>
                <a:spcPts val="0"/>
              </a:spcAft>
              <a:buNone/>
            </a:pPr>
            <a:r>
              <a:rPr lang="en-US" sz="1400" b="1" i="0" cap="none">
                <a:cs typeface="+mn-ea"/>
                <a:sym typeface="+mn-lt"/>
              </a:rPr>
              <a:t>on S.itemID = I.itemID</a:t>
            </a:r>
            <a:endParaRPr lang="en-US" sz="1400" b="1" i="0" cap="none">
              <a:cs typeface="+mn-ea"/>
              <a:sym typeface="+mn-lt"/>
            </a:endParaRPr>
          </a:p>
          <a:p>
            <a:pPr marR="0" indent="0">
              <a:spcBef>
                <a:spcPts val="0"/>
              </a:spcBef>
              <a:spcAft>
                <a:spcPts val="0"/>
              </a:spcAft>
              <a:buNone/>
            </a:pPr>
            <a:r>
              <a:rPr lang="en-US" sz="1400" b="1" i="0" cap="none">
                <a:cs typeface="+mn-ea"/>
                <a:sym typeface="+mn-lt"/>
              </a:rPr>
              <a:t>limit 20;</a:t>
            </a:r>
            <a:endParaRPr lang="en-US" sz="1400" b="1" i="0" cap="none">
              <a:cs typeface="+mn-ea"/>
              <a:sym typeface="+mn-lt"/>
            </a:endParaRPr>
          </a:p>
        </p:txBody>
      </p:sp>
      <p:pic>
        <p:nvPicPr>
          <p:cNvPr id="33" name="图片 33"/>
          <p:cNvPicPr>
            <a:picLocks noChangeAspect="1"/>
          </p:cNvPicPr>
          <p:nvPr/>
        </p:nvPicPr>
        <p:blipFill>
          <a:blip r:embed="rId1"/>
          <a:stretch>
            <a:fillRect/>
          </a:stretch>
        </p:blipFill>
        <p:spPr>
          <a:xfrm>
            <a:off x="861060" y="2534920"/>
            <a:ext cx="7440295" cy="349440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53941"/>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Freeform: Shape 36"/>
          <p:cNvSpPr/>
          <p:nvPr/>
        </p:nvSpPr>
        <p:spPr>
          <a:xfrm>
            <a:off x="5286375" y="3584575"/>
            <a:ext cx="2432050" cy="24320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(2) Use select </a:t>
            </a:r>
            <a:endParaRPr lang="en-US" sz="1600" b="1" i="1" cap="none">
              <a:solidFill>
                <a:schemeClr val="accent1"/>
              </a:solidFill>
              <a:cs typeface="+mn-ea"/>
              <a:sym typeface="+mn-lt"/>
            </a:endParaRPr>
          </a:p>
        </p:txBody>
      </p:sp>
      <p:sp>
        <p:nvSpPr>
          <p:cNvPr id="30" name="Google Shape;86;p19"/>
          <p:cNvSpPr txBox="1"/>
          <p:nvPr/>
        </p:nvSpPr>
        <p:spPr>
          <a:xfrm>
            <a:off x="861060" y="1263015"/>
            <a:ext cx="6951345" cy="525589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a:cs typeface="+mn-ea"/>
                <a:sym typeface="+mn-lt"/>
              </a:rPr>
              <a:t>Use SUM()  to get the total sales of each type of goods in each shop</a:t>
            </a:r>
            <a:endParaRPr lang="en-US" sz="1600" i="0" cap="none">
              <a:cs typeface="+mn-ea"/>
              <a:sym typeface="+mn-lt"/>
            </a:endParaRPr>
          </a:p>
          <a:p>
            <a:pPr marR="0" indent="0">
              <a:spcBef>
                <a:spcPts val="0"/>
              </a:spcBef>
              <a:spcAft>
                <a:spcPts val="0"/>
              </a:spcAft>
              <a:buNone/>
            </a:pPr>
            <a:endParaRPr lang="en-US" sz="1600" i="0" cap="none">
              <a:cs typeface="+mn-ea"/>
              <a:sym typeface="+mn-lt"/>
            </a:endParaRPr>
          </a:p>
          <a:p>
            <a:pPr marR="0" indent="0">
              <a:spcBef>
                <a:spcPts val="0"/>
              </a:spcBef>
              <a:spcAft>
                <a:spcPts val="0"/>
              </a:spcAft>
              <a:buNone/>
            </a:pPr>
            <a:endParaRPr lang="en-US" sz="1600" i="0" cap="none">
              <a:cs typeface="+mn-ea"/>
              <a:sym typeface="+mn-lt"/>
            </a:endParaRPr>
          </a:p>
          <a:p>
            <a:pPr marR="0" indent="0">
              <a:lnSpc>
                <a:spcPct val="160000"/>
              </a:lnSpc>
              <a:spcBef>
                <a:spcPts val="0"/>
              </a:spcBef>
              <a:spcAft>
                <a:spcPts val="0"/>
              </a:spcAft>
              <a:buNone/>
            </a:pPr>
            <a:endParaRPr lang="en-US" sz="1600" i="0" cap="none">
              <a:cs typeface="+mn-ea"/>
              <a:sym typeface="+mn-lt"/>
            </a:endParaRPr>
          </a:p>
          <a:p>
            <a:pPr marR="0" indent="0">
              <a:lnSpc>
                <a:spcPct val="160000"/>
              </a:lnSpc>
              <a:spcBef>
                <a:spcPts val="0"/>
              </a:spcBef>
              <a:spcAft>
                <a:spcPts val="0"/>
              </a:spcAft>
              <a:buNone/>
            </a:pPr>
            <a:r>
              <a:rPr lang="en-US" sz="1400" b="1" i="0" cap="none">
                <a:cs typeface="+mn-ea"/>
                <a:sym typeface="+mn-lt"/>
              </a:rPr>
              <a:t>select S.shopID, I.itemType, SUM(S.itemSales) as Totalsales </a:t>
            </a:r>
            <a:endParaRPr lang="en-US" sz="1400" b="1" i="0" cap="none">
              <a:cs typeface="+mn-ea"/>
              <a:sym typeface="+mn-lt"/>
            </a:endParaRPr>
          </a:p>
          <a:p>
            <a:pPr marR="0" indent="0">
              <a:lnSpc>
                <a:spcPct val="160000"/>
              </a:lnSpc>
              <a:spcBef>
                <a:spcPts val="0"/>
              </a:spcBef>
              <a:spcAft>
                <a:spcPts val="0"/>
              </a:spcAft>
              <a:buNone/>
            </a:pPr>
            <a:r>
              <a:rPr lang="en-US" sz="1400" b="1" i="0" cap="none">
                <a:cs typeface="+mn-ea"/>
                <a:sym typeface="+mn-lt"/>
              </a:rPr>
              <a:t>from shopSales S left join Item I </a:t>
            </a:r>
            <a:endParaRPr lang="en-US" sz="1400" b="1" i="0" cap="none">
              <a:cs typeface="+mn-ea"/>
              <a:sym typeface="+mn-lt"/>
            </a:endParaRPr>
          </a:p>
          <a:p>
            <a:pPr marR="0" indent="0">
              <a:lnSpc>
                <a:spcPct val="160000"/>
              </a:lnSpc>
              <a:spcBef>
                <a:spcPts val="0"/>
              </a:spcBef>
              <a:spcAft>
                <a:spcPts val="0"/>
              </a:spcAft>
              <a:buNone/>
            </a:pPr>
            <a:r>
              <a:rPr lang="en-US" sz="1400" b="1" i="0" cap="none">
                <a:cs typeface="+mn-ea"/>
                <a:sym typeface="+mn-lt"/>
              </a:rPr>
              <a:t>on S.itemID = I.itemID </a:t>
            </a:r>
            <a:endParaRPr lang="en-US" sz="1400" b="1" i="0" cap="none">
              <a:cs typeface="+mn-ea"/>
              <a:sym typeface="+mn-lt"/>
            </a:endParaRPr>
          </a:p>
          <a:p>
            <a:pPr marR="0" indent="0">
              <a:lnSpc>
                <a:spcPct val="160000"/>
              </a:lnSpc>
              <a:spcBef>
                <a:spcPts val="0"/>
              </a:spcBef>
              <a:spcAft>
                <a:spcPts val="0"/>
              </a:spcAft>
              <a:buNone/>
            </a:pPr>
            <a:r>
              <a:rPr lang="en-US" sz="1400" b="1" i="0" cap="none">
                <a:cs typeface="+mn-ea"/>
                <a:sym typeface="+mn-lt"/>
              </a:rPr>
              <a:t>group by S.shopID,I.itemType</a:t>
            </a:r>
            <a:endParaRPr lang="en-US" sz="1400" b="1" i="0" cap="none">
              <a:cs typeface="+mn-ea"/>
              <a:sym typeface="+mn-lt"/>
            </a:endParaRPr>
          </a:p>
          <a:p>
            <a:pPr marR="0" indent="0">
              <a:lnSpc>
                <a:spcPct val="160000"/>
              </a:lnSpc>
              <a:spcBef>
                <a:spcPts val="0"/>
              </a:spcBef>
              <a:spcAft>
                <a:spcPts val="0"/>
              </a:spcAft>
              <a:buNone/>
            </a:pPr>
            <a:r>
              <a:rPr lang="en-US" sz="1400" b="1" i="0" cap="none">
                <a:cs typeface="+mn-ea"/>
                <a:sym typeface="+mn-lt"/>
              </a:rPr>
              <a:t>order by S.shopID,totalsales desc;</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i="0" cap="none">
                <a:cs typeface="+mn-ea"/>
                <a:sym typeface="+mn-lt"/>
              </a:rPr>
              <a:t>The sales of snack foods in shop OUT010 is the highest.</a:t>
            </a:r>
            <a:endParaRPr lang="en-US" sz="1400" i="0" cap="none">
              <a:cs typeface="+mn-ea"/>
              <a:sym typeface="+mn-lt"/>
            </a:endParaRPr>
          </a:p>
        </p:txBody>
      </p:sp>
      <p:pic>
        <p:nvPicPr>
          <p:cNvPr id="38" name="图片 38"/>
          <p:cNvPicPr>
            <a:picLocks noChangeAspect="1"/>
          </p:cNvPicPr>
          <p:nvPr/>
        </p:nvPicPr>
        <p:blipFill>
          <a:blip r:embed="rId1"/>
          <a:stretch>
            <a:fillRect/>
          </a:stretch>
        </p:blipFill>
        <p:spPr>
          <a:xfrm>
            <a:off x="6498590" y="2270125"/>
            <a:ext cx="5022850" cy="4093845"/>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Freeform: Shape 36"/>
          <p:cNvSpPr/>
          <p:nvPr/>
        </p:nvSpPr>
        <p:spPr>
          <a:xfrm>
            <a:off x="5286375" y="3584575"/>
            <a:ext cx="2432050" cy="24320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(3) With Rollup</a:t>
            </a:r>
            <a:endParaRPr lang="en-US" sz="1600" b="1" i="1" cap="none">
              <a:solidFill>
                <a:schemeClr val="accent1"/>
              </a:solidFill>
              <a:cs typeface="+mn-ea"/>
              <a:sym typeface="+mn-lt"/>
            </a:endParaRPr>
          </a:p>
        </p:txBody>
      </p:sp>
      <p:sp>
        <p:nvSpPr>
          <p:cNvPr id="30" name="Google Shape;86;p19"/>
          <p:cNvSpPr txBox="1"/>
          <p:nvPr/>
        </p:nvSpPr>
        <p:spPr>
          <a:xfrm>
            <a:off x="861060" y="1263015"/>
            <a:ext cx="7275195" cy="525589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400" b="1" i="0" cap="none">
                <a:cs typeface="+mn-ea"/>
                <a:sym typeface="+mn-lt"/>
              </a:rPr>
              <a:t>select S.shopID, I.itemType, SUM(S.itemSales) as Totalsales </a:t>
            </a:r>
            <a:endParaRPr lang="en-US" sz="1400" b="1" i="0" cap="none">
              <a:cs typeface="+mn-ea"/>
              <a:sym typeface="+mn-lt"/>
            </a:endParaRPr>
          </a:p>
          <a:p>
            <a:pPr marR="0" indent="0">
              <a:spcBef>
                <a:spcPts val="0"/>
              </a:spcBef>
              <a:spcAft>
                <a:spcPts val="0"/>
              </a:spcAft>
              <a:buNone/>
            </a:pPr>
            <a:r>
              <a:rPr lang="en-US" sz="1400" b="1" i="0" cap="none">
                <a:cs typeface="+mn-ea"/>
                <a:sym typeface="+mn-lt"/>
              </a:rPr>
              <a:t>from shopSales S LEFT JOIN Item I </a:t>
            </a:r>
            <a:endParaRPr lang="en-US" sz="1400" b="1" i="0" cap="none">
              <a:cs typeface="+mn-ea"/>
              <a:sym typeface="+mn-lt"/>
            </a:endParaRPr>
          </a:p>
          <a:p>
            <a:pPr marR="0" indent="0">
              <a:spcBef>
                <a:spcPts val="0"/>
              </a:spcBef>
              <a:spcAft>
                <a:spcPts val="0"/>
              </a:spcAft>
              <a:buNone/>
            </a:pPr>
            <a:r>
              <a:rPr lang="en-US" sz="1400" b="1" i="0" cap="none">
                <a:cs typeface="+mn-ea"/>
                <a:sym typeface="+mn-lt"/>
              </a:rPr>
              <a:t>on S.itemID = I.itemID </a:t>
            </a:r>
            <a:endParaRPr lang="en-US" sz="1400" b="1" i="0" cap="none">
              <a:cs typeface="+mn-ea"/>
              <a:sym typeface="+mn-lt"/>
            </a:endParaRPr>
          </a:p>
          <a:p>
            <a:pPr marR="0" indent="0">
              <a:spcBef>
                <a:spcPts val="0"/>
              </a:spcBef>
              <a:spcAft>
                <a:spcPts val="0"/>
              </a:spcAft>
              <a:buNone/>
            </a:pPr>
            <a:r>
              <a:rPr lang="en-US" sz="1400" b="1" i="0" cap="none">
                <a:cs typeface="+mn-ea"/>
                <a:sym typeface="+mn-lt"/>
              </a:rPr>
              <a:t>group by </a:t>
            </a:r>
            <a:r>
              <a:rPr lang="en-US" sz="1400" b="1" i="0" cap="none">
                <a:highlight>
                  <a:srgbClr val="FFFF00"/>
                </a:highlight>
                <a:cs typeface="+mn-ea"/>
                <a:sym typeface="+mn-lt"/>
              </a:rPr>
              <a:t>S.shopID,I.itemType with rollup</a:t>
            </a:r>
            <a:endParaRPr lang="en-US" sz="1400" b="1" i="0" cap="none">
              <a:cs typeface="+mn-ea"/>
              <a:sym typeface="+mn-lt"/>
            </a:endParaRPr>
          </a:p>
          <a:p>
            <a:pPr marR="0" indent="0">
              <a:spcBef>
                <a:spcPts val="0"/>
              </a:spcBef>
              <a:spcAft>
                <a:spcPts val="0"/>
              </a:spcAft>
              <a:buNone/>
            </a:pPr>
            <a:r>
              <a:rPr lang="en-US" sz="1400" b="1" i="0" cap="none">
                <a:cs typeface="+mn-ea"/>
                <a:sym typeface="+mn-lt"/>
              </a:rPr>
              <a:t>order by S.shopID,I.itemType;</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i="0" cap="none">
                <a:cs typeface="+mn-ea"/>
                <a:sym typeface="+mn-lt"/>
              </a:rPr>
              <a:t>from this command ,we can see the totalsales of each itemType each shop</a:t>
            </a:r>
            <a:endParaRPr lang="en-US" sz="1400" i="0" cap="none">
              <a:cs typeface="+mn-ea"/>
              <a:sym typeface="+mn-lt"/>
            </a:endParaRPr>
          </a:p>
          <a:p>
            <a:pPr marR="0" indent="0">
              <a:spcBef>
                <a:spcPts val="0"/>
              </a:spcBef>
              <a:spcAft>
                <a:spcPts val="0"/>
              </a:spcAft>
              <a:buNone/>
            </a:pPr>
            <a:endParaRPr lang="en-US" sz="1400" i="0" cap="none">
              <a:cs typeface="+mn-ea"/>
              <a:sym typeface="+mn-lt"/>
            </a:endParaRPr>
          </a:p>
          <a:p>
            <a:pPr marR="0" indent="0">
              <a:spcBef>
                <a:spcPts val="0"/>
              </a:spcBef>
              <a:spcAft>
                <a:spcPts val="0"/>
              </a:spcAft>
              <a:buNone/>
            </a:pPr>
            <a:r>
              <a:rPr lang="en-US" sz="1400" i="0" cap="none">
                <a:cs typeface="+mn-ea"/>
                <a:sym typeface="+mn-lt"/>
              </a:rPr>
              <a:t>There are the null value in the result.</a:t>
            </a:r>
            <a:endParaRPr lang="en-US" sz="1400" i="0" cap="none">
              <a:cs typeface="+mn-ea"/>
              <a:sym typeface="+mn-lt"/>
            </a:endParaRPr>
          </a:p>
          <a:p>
            <a:pPr marR="0" indent="0">
              <a:spcBef>
                <a:spcPts val="0"/>
              </a:spcBef>
              <a:spcAft>
                <a:spcPts val="0"/>
              </a:spcAft>
              <a:buNone/>
            </a:pPr>
            <a:r>
              <a:rPr lang="en-US" sz="1400" i="0" cap="none">
                <a:cs typeface="+mn-ea"/>
                <a:sym typeface="+mn-lt"/>
              </a:rPr>
              <a:t>This is the hierarchical aggregation with shopID dimension. And line2 mean the total sales of all categroy in shop OUT010. If we change the position of group by, such as </a:t>
            </a:r>
            <a:r>
              <a:rPr lang="en-US" sz="1400" i="0" cap="none">
                <a:cs typeface="+mn-ea"/>
                <a:sym typeface="+mn-lt"/>
              </a:rPr>
              <a:t>↓</a:t>
            </a:r>
            <a:endParaRPr lang="en-US" sz="1400" i="0" cap="none">
              <a:cs typeface="+mn-ea"/>
              <a:sym typeface="+mn-lt"/>
            </a:endParaRPr>
          </a:p>
        </p:txBody>
      </p:sp>
      <p:pic>
        <p:nvPicPr>
          <p:cNvPr id="40" name="图片 40"/>
          <p:cNvPicPr>
            <a:picLocks noChangeAspect="1"/>
          </p:cNvPicPr>
          <p:nvPr/>
        </p:nvPicPr>
        <p:blipFill>
          <a:blip r:embed="rId1"/>
          <a:stretch>
            <a:fillRect/>
          </a:stretch>
        </p:blipFill>
        <p:spPr>
          <a:xfrm>
            <a:off x="2257743" y="3925570"/>
            <a:ext cx="4684395" cy="250825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Freeform: Shape 36"/>
          <p:cNvSpPr/>
          <p:nvPr/>
        </p:nvSpPr>
        <p:spPr>
          <a:xfrm>
            <a:off x="5286375" y="3584575"/>
            <a:ext cx="2432050" cy="24320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(3) With Rollup</a:t>
            </a:r>
            <a:endParaRPr lang="en-US" sz="1600" b="1" i="1" cap="none">
              <a:solidFill>
                <a:schemeClr val="accent1"/>
              </a:solidFill>
              <a:cs typeface="+mn-ea"/>
              <a:sym typeface="+mn-lt"/>
            </a:endParaRPr>
          </a:p>
        </p:txBody>
      </p:sp>
      <p:pic>
        <p:nvPicPr>
          <p:cNvPr id="49" name="图片 49"/>
          <p:cNvPicPr>
            <a:picLocks noChangeAspect="1"/>
          </p:cNvPicPr>
          <p:nvPr/>
        </p:nvPicPr>
        <p:blipFill>
          <a:blip r:embed="rId1"/>
          <a:stretch>
            <a:fillRect/>
          </a:stretch>
        </p:blipFill>
        <p:spPr>
          <a:xfrm>
            <a:off x="6146165" y="1087120"/>
            <a:ext cx="5177790" cy="3523615"/>
          </a:xfrm>
          <a:prstGeom prst="rect">
            <a:avLst/>
          </a:prstGeom>
          <a:noFill/>
          <a:ln>
            <a:noFill/>
          </a:ln>
        </p:spPr>
      </p:pic>
      <p:sp>
        <p:nvSpPr>
          <p:cNvPr id="4" name="Google Shape;86;p19"/>
          <p:cNvSpPr txBox="1"/>
          <p:nvPr/>
        </p:nvSpPr>
        <p:spPr>
          <a:xfrm>
            <a:off x="861060" y="1263015"/>
            <a:ext cx="5008880" cy="5255895"/>
          </a:xfrm>
          <a:prstGeom prst="rect">
            <a:avLst/>
          </a:prstGeom>
          <a:noFill/>
          <a:ln>
            <a:noFill/>
          </a:ln>
        </p:spPr>
        <p:txBody>
          <a:bodyPr spcFirstLastPara="1" wrap="square" lIns="91425" tIns="45700" rIns="91425" bIns="45700" anchor="t" anchorCtr="0">
            <a:noAutofit/>
          </a:bodyPr>
          <a:p>
            <a:pPr marR="0" indent="0">
              <a:lnSpc>
                <a:spcPct val="140000"/>
              </a:lnSpc>
              <a:spcBef>
                <a:spcPts val="0"/>
              </a:spcBef>
              <a:spcAft>
                <a:spcPts val="0"/>
              </a:spcAft>
              <a:buNone/>
            </a:pPr>
            <a:r>
              <a:rPr lang="en-US" sz="1400" b="1" i="0" cap="none">
                <a:cs typeface="+mn-ea"/>
                <a:sym typeface="+mn-lt"/>
              </a:rPr>
              <a:t>select S.shopID, I.itemType, SUM(S.itemSales) as Totolsales </a:t>
            </a:r>
            <a:endParaRPr lang="en-US" sz="1400" b="1" i="0" cap="none">
              <a:cs typeface="+mn-ea"/>
              <a:sym typeface="+mn-lt"/>
            </a:endParaRPr>
          </a:p>
          <a:p>
            <a:pPr marR="0" indent="0">
              <a:lnSpc>
                <a:spcPct val="140000"/>
              </a:lnSpc>
              <a:spcBef>
                <a:spcPts val="0"/>
              </a:spcBef>
              <a:spcAft>
                <a:spcPts val="0"/>
              </a:spcAft>
              <a:buNone/>
            </a:pPr>
            <a:r>
              <a:rPr lang="en-US" sz="1400" b="1" i="0" cap="none">
                <a:cs typeface="+mn-ea"/>
                <a:sym typeface="+mn-lt"/>
              </a:rPr>
              <a:t>from shopSales S LEFT JOIN Item I </a:t>
            </a:r>
            <a:endParaRPr lang="en-US" sz="1400" b="1" i="0" cap="none">
              <a:cs typeface="+mn-ea"/>
              <a:sym typeface="+mn-lt"/>
            </a:endParaRPr>
          </a:p>
          <a:p>
            <a:pPr marR="0" indent="0">
              <a:lnSpc>
                <a:spcPct val="140000"/>
              </a:lnSpc>
              <a:spcBef>
                <a:spcPts val="0"/>
              </a:spcBef>
              <a:spcAft>
                <a:spcPts val="0"/>
              </a:spcAft>
              <a:buNone/>
            </a:pPr>
            <a:r>
              <a:rPr lang="en-US" sz="1400" b="1" i="0" cap="none">
                <a:cs typeface="+mn-ea"/>
                <a:sym typeface="+mn-lt"/>
              </a:rPr>
              <a:t>on S.itemID = I.itemID </a:t>
            </a:r>
            <a:endParaRPr lang="en-US" sz="1400" b="1" i="0" cap="none">
              <a:cs typeface="+mn-ea"/>
              <a:sym typeface="+mn-lt"/>
            </a:endParaRPr>
          </a:p>
          <a:p>
            <a:pPr marR="0" indent="0">
              <a:lnSpc>
                <a:spcPct val="140000"/>
              </a:lnSpc>
              <a:spcBef>
                <a:spcPts val="0"/>
              </a:spcBef>
              <a:spcAft>
                <a:spcPts val="0"/>
              </a:spcAft>
              <a:buNone/>
            </a:pPr>
            <a:r>
              <a:rPr lang="en-US" sz="1400" b="1" i="0" cap="none">
                <a:cs typeface="+mn-ea"/>
                <a:sym typeface="+mn-lt"/>
              </a:rPr>
              <a:t>group by</a:t>
            </a:r>
            <a:r>
              <a:rPr lang="en-US" sz="1400" b="1" i="0" cap="none">
                <a:highlight>
                  <a:srgbClr val="FFFF00"/>
                </a:highlight>
                <a:cs typeface="+mn-ea"/>
                <a:sym typeface="+mn-lt"/>
              </a:rPr>
              <a:t> I.itemType,S.shopID with rollup</a:t>
            </a:r>
            <a:endParaRPr lang="en-US" sz="1400" b="1" i="0" cap="none">
              <a:highlight>
                <a:srgbClr val="FFFF00"/>
              </a:highlight>
              <a:cs typeface="+mn-ea"/>
              <a:sym typeface="+mn-lt"/>
            </a:endParaRPr>
          </a:p>
          <a:p>
            <a:pPr marR="0" indent="0">
              <a:lnSpc>
                <a:spcPct val="140000"/>
              </a:lnSpc>
              <a:spcBef>
                <a:spcPts val="0"/>
              </a:spcBef>
              <a:spcAft>
                <a:spcPts val="0"/>
              </a:spcAft>
              <a:buNone/>
            </a:pPr>
            <a:r>
              <a:rPr lang="en-US" sz="1400" b="1" i="0" cap="none">
                <a:cs typeface="+mn-ea"/>
                <a:sym typeface="+mn-lt"/>
              </a:rPr>
              <a:t>order by I.itemType,Totolsales;</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i="0" cap="none">
                <a:cs typeface="+mn-ea"/>
                <a:sym typeface="+mn-lt"/>
              </a:rPr>
              <a:t>This is the hierarchical aggregation with itemType dimension. And this line mean the total sales of baking goods in all the shop.</a:t>
            </a:r>
            <a:endParaRPr lang="en-US" sz="1400" i="0" cap="none">
              <a:cs typeface="+mn-ea"/>
              <a:sym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Freeform: Shape 36"/>
          <p:cNvSpPr/>
          <p:nvPr/>
        </p:nvSpPr>
        <p:spPr>
          <a:xfrm>
            <a:off x="5286375" y="3584575"/>
            <a:ext cx="2432050" cy="24320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(3) With Rollup</a:t>
            </a:r>
            <a:endParaRPr lang="en-US" sz="1600" b="1" i="1" cap="none">
              <a:solidFill>
                <a:schemeClr val="accent1"/>
              </a:solidFill>
              <a:cs typeface="+mn-ea"/>
              <a:sym typeface="+mn-lt"/>
            </a:endParaRPr>
          </a:p>
        </p:txBody>
      </p:sp>
      <p:sp>
        <p:nvSpPr>
          <p:cNvPr id="30" name="Google Shape;86;p19"/>
          <p:cNvSpPr txBox="1"/>
          <p:nvPr/>
        </p:nvSpPr>
        <p:spPr>
          <a:xfrm>
            <a:off x="861060" y="1263015"/>
            <a:ext cx="7275195" cy="525589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400" b="1" i="0" cap="none">
                <a:cs typeface="+mn-ea"/>
                <a:sym typeface="+mn-lt"/>
              </a:rPr>
              <a:t>Order the data by the totalsales and get the result: we can see the Fruits and Vegetables are the best sell.</a:t>
            </a:r>
            <a:endParaRPr lang="en-US" sz="1400" b="1" i="0" cap="none">
              <a:cs typeface="+mn-ea"/>
              <a:sym typeface="+mn-lt"/>
            </a:endParaRPr>
          </a:p>
        </p:txBody>
      </p:sp>
      <p:pic>
        <p:nvPicPr>
          <p:cNvPr id="50" name="图片 50"/>
          <p:cNvPicPr>
            <a:picLocks noChangeAspect="1"/>
          </p:cNvPicPr>
          <p:nvPr/>
        </p:nvPicPr>
        <p:blipFill>
          <a:blip r:embed="rId1"/>
          <a:stretch>
            <a:fillRect/>
          </a:stretch>
        </p:blipFill>
        <p:spPr>
          <a:xfrm>
            <a:off x="861060" y="2388235"/>
            <a:ext cx="6109970" cy="317627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Freeform: Shape 36"/>
          <p:cNvSpPr/>
          <p:nvPr/>
        </p:nvSpPr>
        <p:spPr>
          <a:xfrm>
            <a:off x="5286375" y="3584575"/>
            <a:ext cx="2432050" cy="24320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(3) With Rollup</a:t>
            </a:r>
            <a:endParaRPr lang="en-US" sz="1600" b="1" i="1" cap="none">
              <a:solidFill>
                <a:schemeClr val="accent1"/>
              </a:solidFill>
              <a:cs typeface="+mn-ea"/>
              <a:sym typeface="+mn-lt"/>
            </a:endParaRPr>
          </a:p>
        </p:txBody>
      </p:sp>
      <p:pic>
        <p:nvPicPr>
          <p:cNvPr id="51" name="图片 1"/>
          <p:cNvPicPr>
            <a:picLocks noChangeAspect="1"/>
          </p:cNvPicPr>
          <p:nvPr/>
        </p:nvPicPr>
        <p:blipFill>
          <a:blip r:embed="rId1"/>
          <a:stretch>
            <a:fillRect/>
          </a:stretch>
        </p:blipFill>
        <p:spPr>
          <a:xfrm>
            <a:off x="6732270" y="1485900"/>
            <a:ext cx="4868545" cy="3982085"/>
          </a:xfrm>
          <a:prstGeom prst="rect">
            <a:avLst/>
          </a:prstGeom>
          <a:noFill/>
          <a:ln>
            <a:noFill/>
          </a:ln>
        </p:spPr>
      </p:pic>
      <p:sp>
        <p:nvSpPr>
          <p:cNvPr id="4" name="Google Shape;86;p19"/>
          <p:cNvSpPr txBox="1"/>
          <p:nvPr/>
        </p:nvSpPr>
        <p:spPr>
          <a:xfrm>
            <a:off x="861060" y="1258570"/>
            <a:ext cx="5581650" cy="4437380"/>
          </a:xfrm>
          <a:prstGeom prst="rect">
            <a:avLst/>
          </a:prstGeom>
          <a:noFill/>
          <a:ln>
            <a:noFill/>
          </a:ln>
        </p:spPr>
        <p:txBody>
          <a:bodyPr spcFirstLastPara="1" wrap="square" lIns="91425" tIns="45700" rIns="91425" bIns="45700" anchor="t" anchorCtr="0">
            <a:noAutofit/>
          </a:bodyPr>
          <a:p>
            <a:pPr marR="0" indent="0">
              <a:lnSpc>
                <a:spcPct val="150000"/>
              </a:lnSpc>
              <a:spcBef>
                <a:spcPts val="0"/>
              </a:spcBef>
              <a:spcAft>
                <a:spcPts val="0"/>
              </a:spcAft>
              <a:buNone/>
            </a:pPr>
            <a:r>
              <a:rPr lang="en-US" sz="1400" i="0" cap="none">
                <a:cs typeface="+mn-ea"/>
                <a:sym typeface="+mn-lt"/>
              </a:rPr>
              <a:t>①the totalsales of each item each shop：</a:t>
            </a:r>
            <a:endParaRPr lang="en-US" sz="1400" i="0" cap="none">
              <a:cs typeface="+mn-ea"/>
              <a:sym typeface="+mn-lt"/>
            </a:endParaRPr>
          </a:p>
          <a:p>
            <a:pPr marR="0" indent="0">
              <a:lnSpc>
                <a:spcPct val="150000"/>
              </a:lnSpc>
              <a:spcBef>
                <a:spcPts val="0"/>
              </a:spcBef>
              <a:spcAft>
                <a:spcPts val="0"/>
              </a:spcAft>
              <a:buNone/>
            </a:pPr>
            <a:endParaRPr lang="en-US" sz="1400" i="0" cap="none">
              <a:cs typeface="+mn-ea"/>
              <a:sym typeface="+mn-lt"/>
            </a:endParaRPr>
          </a:p>
          <a:p>
            <a:pPr marR="0" indent="0">
              <a:lnSpc>
                <a:spcPct val="150000"/>
              </a:lnSpc>
              <a:spcBef>
                <a:spcPts val="0"/>
              </a:spcBef>
              <a:spcAft>
                <a:spcPts val="0"/>
              </a:spcAft>
              <a:buNone/>
            </a:pPr>
            <a:r>
              <a:rPr lang="en-US" sz="1400" b="1" i="0" cap="none">
                <a:cs typeface="+mn-ea"/>
                <a:sym typeface="+mn-lt"/>
              </a:rPr>
              <a:t>select I.itemID, S.shopID, SUM(S.itemSales) as Totolsales </a:t>
            </a:r>
            <a:endParaRPr lang="en-US" sz="1400" b="1" i="0" cap="none">
              <a:cs typeface="+mn-ea"/>
              <a:sym typeface="+mn-lt"/>
            </a:endParaRPr>
          </a:p>
          <a:p>
            <a:pPr marR="0" indent="0">
              <a:lnSpc>
                <a:spcPct val="150000"/>
              </a:lnSpc>
              <a:spcBef>
                <a:spcPts val="0"/>
              </a:spcBef>
              <a:spcAft>
                <a:spcPts val="0"/>
              </a:spcAft>
              <a:buNone/>
            </a:pPr>
            <a:r>
              <a:rPr lang="en-US" sz="1400" b="1" i="0" cap="none">
                <a:cs typeface="+mn-ea"/>
                <a:sym typeface="+mn-lt"/>
              </a:rPr>
              <a:t>from shopSales S LEFT JOIN Item I </a:t>
            </a:r>
            <a:endParaRPr lang="en-US" sz="1400" b="1" i="0" cap="none">
              <a:cs typeface="+mn-ea"/>
              <a:sym typeface="+mn-lt"/>
            </a:endParaRPr>
          </a:p>
          <a:p>
            <a:pPr marR="0" indent="0">
              <a:lnSpc>
                <a:spcPct val="150000"/>
              </a:lnSpc>
              <a:spcBef>
                <a:spcPts val="0"/>
              </a:spcBef>
              <a:spcAft>
                <a:spcPts val="0"/>
              </a:spcAft>
              <a:buNone/>
            </a:pPr>
            <a:r>
              <a:rPr lang="en-US" sz="1400" b="1" i="0" cap="none">
                <a:cs typeface="+mn-ea"/>
                <a:sym typeface="+mn-lt"/>
              </a:rPr>
              <a:t>on S.itemID = I.itemID </a:t>
            </a:r>
            <a:endParaRPr lang="en-US" sz="1400" b="1" i="0" cap="none">
              <a:cs typeface="+mn-ea"/>
              <a:sym typeface="+mn-lt"/>
            </a:endParaRPr>
          </a:p>
          <a:p>
            <a:pPr marR="0" indent="0">
              <a:lnSpc>
                <a:spcPct val="150000"/>
              </a:lnSpc>
              <a:spcBef>
                <a:spcPts val="0"/>
              </a:spcBef>
              <a:spcAft>
                <a:spcPts val="0"/>
              </a:spcAft>
              <a:buNone/>
            </a:pPr>
            <a:r>
              <a:rPr lang="en-US" sz="1400" b="1" i="0" cap="none">
                <a:cs typeface="+mn-ea"/>
                <a:sym typeface="+mn-lt"/>
              </a:rPr>
              <a:t>group by I.itemID,S.shopID with rollup</a:t>
            </a:r>
            <a:endParaRPr lang="en-US" sz="1400" b="1" i="0" cap="none">
              <a:cs typeface="+mn-ea"/>
              <a:sym typeface="+mn-lt"/>
            </a:endParaRPr>
          </a:p>
          <a:p>
            <a:pPr marR="0" indent="0">
              <a:lnSpc>
                <a:spcPct val="150000"/>
              </a:lnSpc>
              <a:spcBef>
                <a:spcPts val="0"/>
              </a:spcBef>
              <a:spcAft>
                <a:spcPts val="0"/>
              </a:spcAft>
              <a:buNone/>
            </a:pPr>
            <a:r>
              <a:rPr lang="en-US" sz="1400" b="1" i="0" cap="none">
                <a:cs typeface="+mn-ea"/>
                <a:sym typeface="+mn-lt"/>
              </a:rPr>
              <a:t>order by I.itemID,Totolsales;</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i="0" cap="none">
              <a:cs typeface="+mn-ea"/>
              <a:sym typeface="+mn-lt"/>
            </a:endParaRPr>
          </a:p>
          <a:p>
            <a:pPr marR="0" indent="0">
              <a:spcBef>
                <a:spcPts val="0"/>
              </a:spcBef>
              <a:spcAft>
                <a:spcPts val="0"/>
              </a:spcAft>
              <a:buNone/>
            </a:pPr>
            <a:endParaRPr lang="en-US" sz="1400" i="0" cap="none">
              <a:cs typeface="+mn-ea"/>
              <a:sym typeface="+mn-lt"/>
            </a:endParaRPr>
          </a:p>
          <a:p>
            <a:pPr marR="0" indent="0">
              <a:spcBef>
                <a:spcPts val="0"/>
              </a:spcBef>
              <a:spcAft>
                <a:spcPts val="0"/>
              </a:spcAft>
              <a:buNone/>
            </a:pPr>
            <a:endParaRPr lang="en-US" sz="1400" i="0" cap="none">
              <a:cs typeface="+mn-ea"/>
              <a:sym typeface="+mn-lt"/>
            </a:endParaRPr>
          </a:p>
          <a:p>
            <a:pPr marR="0" indent="0">
              <a:spcBef>
                <a:spcPts val="0"/>
              </a:spcBef>
              <a:spcAft>
                <a:spcPts val="0"/>
              </a:spcAft>
              <a:buNone/>
            </a:pPr>
            <a:r>
              <a:rPr lang="en-US" sz="1400" b="1" i="0" cap="none">
                <a:cs typeface="+mn-ea"/>
                <a:sym typeface="+mn-lt"/>
              </a:rPr>
              <a:t>Information: </a:t>
            </a:r>
            <a:endParaRPr lang="en-US" sz="1400" b="1" i="0" cap="none">
              <a:cs typeface="+mn-ea"/>
              <a:sym typeface="+mn-lt"/>
            </a:endParaRPr>
          </a:p>
          <a:p>
            <a:pPr marR="0" indent="0">
              <a:spcBef>
                <a:spcPts val="0"/>
              </a:spcBef>
              <a:spcAft>
                <a:spcPts val="0"/>
              </a:spcAft>
              <a:buNone/>
            </a:pPr>
            <a:r>
              <a:rPr lang="en-US" sz="1400" i="0" cap="none">
                <a:cs typeface="+mn-ea"/>
                <a:sym typeface="+mn-lt"/>
              </a:rPr>
              <a:t>The item ‘DRA12’ is best sell in shop ‘OUT045’ and the item ‘DRA24’ is best sell in shop ‘OUT027’.</a:t>
            </a:r>
            <a:endParaRPr lang="en-US" sz="1400" i="0" cap="none">
              <a:cs typeface="+mn-ea"/>
              <a:sym typeface="+mn-lt"/>
            </a:endParaRPr>
          </a:p>
          <a:p>
            <a:pPr marR="0" indent="0">
              <a:spcBef>
                <a:spcPts val="0"/>
              </a:spcBef>
              <a:spcAft>
                <a:spcPts val="0"/>
              </a:spcAft>
              <a:buNone/>
            </a:pPr>
            <a:endParaRPr lang="en-US" sz="1400" i="0" cap="none">
              <a:cs typeface="+mn-ea"/>
              <a:sym typeface="+mn-lt"/>
            </a:endParaRPr>
          </a:p>
          <a:p>
            <a:pPr marR="0" indent="0">
              <a:spcBef>
                <a:spcPts val="0"/>
              </a:spcBef>
              <a:spcAft>
                <a:spcPts val="0"/>
              </a:spcAft>
              <a:buNone/>
            </a:pPr>
            <a:endParaRPr lang="en-US" sz="1400" i="0" cap="none">
              <a:cs typeface="+mn-ea"/>
              <a:sym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(3) With Rollup</a:t>
            </a:r>
            <a:endParaRPr lang="en-US" sz="1600" b="1" i="1" cap="none">
              <a:solidFill>
                <a:schemeClr val="accent1"/>
              </a:solidFill>
              <a:cs typeface="+mn-ea"/>
              <a:sym typeface="+mn-lt"/>
            </a:endParaRPr>
          </a:p>
        </p:txBody>
      </p:sp>
      <p:pic>
        <p:nvPicPr>
          <p:cNvPr id="52" name="图片 2"/>
          <p:cNvPicPr>
            <a:picLocks noChangeAspect="1"/>
          </p:cNvPicPr>
          <p:nvPr/>
        </p:nvPicPr>
        <p:blipFill>
          <a:blip r:embed="rId1"/>
          <a:stretch>
            <a:fillRect/>
          </a:stretch>
        </p:blipFill>
        <p:spPr>
          <a:xfrm>
            <a:off x="6663055" y="296545"/>
            <a:ext cx="3670935" cy="3015615"/>
          </a:xfrm>
          <a:prstGeom prst="rect">
            <a:avLst/>
          </a:prstGeom>
          <a:noFill/>
          <a:ln>
            <a:noFill/>
          </a:ln>
        </p:spPr>
      </p:pic>
      <p:pic>
        <p:nvPicPr>
          <p:cNvPr id="57" name="图片 1"/>
          <p:cNvPicPr>
            <a:picLocks noChangeAspect="1"/>
          </p:cNvPicPr>
          <p:nvPr/>
        </p:nvPicPr>
        <p:blipFill>
          <a:blip r:embed="rId2"/>
          <a:stretch>
            <a:fillRect/>
          </a:stretch>
        </p:blipFill>
        <p:spPr>
          <a:xfrm>
            <a:off x="6621780" y="3312160"/>
            <a:ext cx="3752850" cy="3102610"/>
          </a:xfrm>
          <a:prstGeom prst="rect">
            <a:avLst/>
          </a:prstGeom>
          <a:noFill/>
          <a:ln>
            <a:noFill/>
          </a:ln>
        </p:spPr>
      </p:pic>
      <p:sp>
        <p:nvSpPr>
          <p:cNvPr id="3" name="Google Shape;86;p19"/>
          <p:cNvSpPr txBox="1"/>
          <p:nvPr/>
        </p:nvSpPr>
        <p:spPr>
          <a:xfrm>
            <a:off x="861060" y="1249045"/>
            <a:ext cx="4996815" cy="4946015"/>
          </a:xfrm>
          <a:prstGeom prst="rect">
            <a:avLst/>
          </a:prstGeom>
          <a:noFill/>
          <a:ln>
            <a:noFill/>
          </a:ln>
        </p:spPr>
        <p:txBody>
          <a:bodyPr spcFirstLastPara="1" wrap="square" lIns="91425" tIns="45700" rIns="91425" bIns="45700" anchor="t" anchorCtr="0">
            <a:noAutofit/>
          </a:bodyPr>
          <a:p>
            <a:pPr marR="0" indent="0">
              <a:lnSpc>
                <a:spcPct val="140000"/>
              </a:lnSpc>
              <a:spcBef>
                <a:spcPts val="0"/>
              </a:spcBef>
              <a:spcAft>
                <a:spcPts val="0"/>
              </a:spcAft>
              <a:buNone/>
            </a:pPr>
            <a:r>
              <a:rPr lang="en-US" sz="1400" i="0" cap="none">
                <a:cs typeface="+mn-ea"/>
                <a:sym typeface="+mn-lt"/>
              </a:rPr>
              <a:t>② the totalsales of each item each itemType：</a:t>
            </a:r>
            <a:endParaRPr lang="en-US" sz="1400" i="0" cap="none">
              <a:cs typeface="+mn-ea"/>
              <a:sym typeface="+mn-lt"/>
            </a:endParaRPr>
          </a:p>
          <a:p>
            <a:pPr marR="0" indent="0">
              <a:lnSpc>
                <a:spcPct val="140000"/>
              </a:lnSpc>
              <a:spcBef>
                <a:spcPts val="0"/>
              </a:spcBef>
              <a:spcAft>
                <a:spcPts val="0"/>
              </a:spcAft>
              <a:buNone/>
            </a:pPr>
            <a:endParaRPr lang="en-US" sz="1400" b="1" i="0" cap="none">
              <a:cs typeface="+mn-ea"/>
              <a:sym typeface="+mn-lt"/>
            </a:endParaRPr>
          </a:p>
          <a:p>
            <a:pPr marR="0" indent="0">
              <a:lnSpc>
                <a:spcPct val="140000"/>
              </a:lnSpc>
              <a:spcBef>
                <a:spcPts val="0"/>
              </a:spcBef>
              <a:spcAft>
                <a:spcPts val="0"/>
              </a:spcAft>
              <a:buNone/>
            </a:pPr>
            <a:r>
              <a:rPr lang="en-US" sz="1400" b="1" i="0" cap="none">
                <a:cs typeface="+mn-ea"/>
                <a:sym typeface="+mn-lt"/>
              </a:rPr>
              <a:t>select i.itemType,I.itemID, SUM(S.itemSales) as Totolsales </a:t>
            </a:r>
            <a:endParaRPr lang="en-US" sz="1400" b="1" i="0" cap="none">
              <a:cs typeface="+mn-ea"/>
              <a:sym typeface="+mn-lt"/>
            </a:endParaRPr>
          </a:p>
          <a:p>
            <a:pPr marR="0" indent="0">
              <a:lnSpc>
                <a:spcPct val="140000"/>
              </a:lnSpc>
              <a:spcBef>
                <a:spcPts val="0"/>
              </a:spcBef>
              <a:spcAft>
                <a:spcPts val="0"/>
              </a:spcAft>
              <a:buNone/>
            </a:pPr>
            <a:r>
              <a:rPr lang="en-US" sz="1400" b="1" i="0" cap="none">
                <a:cs typeface="+mn-ea"/>
                <a:sym typeface="+mn-lt"/>
              </a:rPr>
              <a:t>from shopSales S LEFT JOIN Item I </a:t>
            </a:r>
            <a:endParaRPr lang="en-US" sz="1400" b="1" i="0" cap="none">
              <a:cs typeface="+mn-ea"/>
              <a:sym typeface="+mn-lt"/>
            </a:endParaRPr>
          </a:p>
          <a:p>
            <a:pPr marR="0" indent="0">
              <a:lnSpc>
                <a:spcPct val="140000"/>
              </a:lnSpc>
              <a:spcBef>
                <a:spcPts val="0"/>
              </a:spcBef>
              <a:spcAft>
                <a:spcPts val="0"/>
              </a:spcAft>
              <a:buNone/>
            </a:pPr>
            <a:r>
              <a:rPr lang="en-US" sz="1400" b="1" i="0" cap="none">
                <a:cs typeface="+mn-ea"/>
                <a:sym typeface="+mn-lt"/>
              </a:rPr>
              <a:t>on S.itemID = I.itemID </a:t>
            </a:r>
            <a:endParaRPr lang="en-US" sz="1400" b="1" i="0" cap="none">
              <a:cs typeface="+mn-ea"/>
              <a:sym typeface="+mn-lt"/>
            </a:endParaRPr>
          </a:p>
          <a:p>
            <a:pPr marR="0" indent="0">
              <a:lnSpc>
                <a:spcPct val="140000"/>
              </a:lnSpc>
              <a:spcBef>
                <a:spcPts val="0"/>
              </a:spcBef>
              <a:spcAft>
                <a:spcPts val="0"/>
              </a:spcAft>
              <a:buNone/>
            </a:pPr>
            <a:r>
              <a:rPr lang="en-US" sz="1400" b="1" i="0" cap="none">
                <a:cs typeface="+mn-ea"/>
                <a:sym typeface="+mn-lt"/>
              </a:rPr>
              <a:t>group by I.itemType,I.itemID with rollup</a:t>
            </a:r>
            <a:endParaRPr lang="en-US" sz="1400" b="1" i="0" cap="none">
              <a:cs typeface="+mn-ea"/>
              <a:sym typeface="+mn-lt"/>
            </a:endParaRPr>
          </a:p>
          <a:p>
            <a:pPr marR="0" indent="0">
              <a:lnSpc>
                <a:spcPct val="140000"/>
              </a:lnSpc>
              <a:spcBef>
                <a:spcPts val="0"/>
              </a:spcBef>
              <a:spcAft>
                <a:spcPts val="0"/>
              </a:spcAft>
              <a:buNone/>
            </a:pPr>
            <a:r>
              <a:rPr lang="en-US" sz="1400" b="1" i="0" cap="none">
                <a:cs typeface="+mn-ea"/>
                <a:sym typeface="+mn-lt"/>
              </a:rPr>
              <a:t>order by I.itemType,Totolsales desc;</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Information:</a:t>
            </a:r>
            <a:endParaRPr lang="en-US" sz="1400" b="1" i="0" cap="none">
              <a:cs typeface="+mn-ea"/>
              <a:sym typeface="+mn-lt"/>
            </a:endParaRPr>
          </a:p>
          <a:p>
            <a:pPr marR="0" indent="0">
              <a:spcBef>
                <a:spcPts val="0"/>
              </a:spcBef>
              <a:spcAft>
                <a:spcPts val="0"/>
              </a:spcAft>
              <a:buNone/>
            </a:pPr>
            <a:r>
              <a:rPr lang="en-US" sz="1400" i="0" cap="none">
                <a:cs typeface="+mn-ea"/>
                <a:sym typeface="+mn-lt"/>
              </a:rPr>
              <a:t>in all baking goods, the item ‘FDU12’ is best sell. And in all snack foods, the item ‘FDT21’ is best sell.</a:t>
            </a:r>
            <a:endParaRPr lang="en-US" sz="1400" i="0" cap="none">
              <a:cs typeface="+mn-ea"/>
              <a:sym typeface="+mn-lt"/>
            </a:endParaRPr>
          </a:p>
          <a:p>
            <a:pPr marR="0" indent="0">
              <a:spcBef>
                <a:spcPts val="0"/>
              </a:spcBef>
              <a:spcAft>
                <a:spcPts val="0"/>
              </a:spcAft>
              <a:buNone/>
            </a:pPr>
            <a:endParaRPr lang="en-US" sz="1400" i="0" cap="none">
              <a:cs typeface="+mn-ea"/>
              <a:sym typeface="+mn-lt"/>
            </a:endParaRPr>
          </a:p>
          <a:p>
            <a:pPr marR="0" indent="0">
              <a:spcBef>
                <a:spcPts val="0"/>
              </a:spcBef>
              <a:spcAft>
                <a:spcPts val="0"/>
              </a:spcAft>
              <a:buNone/>
            </a:pPr>
            <a:endParaRPr lang="en-US" sz="1400" i="0" cap="none">
              <a:cs typeface="+mn-ea"/>
              <a:sym typeface="+mn-lt"/>
            </a:endParaRPr>
          </a:p>
          <a:p>
            <a:pPr marR="0" indent="0">
              <a:spcBef>
                <a:spcPts val="0"/>
              </a:spcBef>
              <a:spcAft>
                <a:spcPts val="0"/>
              </a:spcAft>
              <a:buNone/>
            </a:pPr>
            <a:r>
              <a:rPr lang="en-US" sz="1400">
                <a:cs typeface="+mn-ea"/>
                <a:sym typeface="+mn-lt"/>
              </a:rPr>
              <a:t>Use the where satement to get the detail that you want to know,such as “where shopID=?” or “where itemID =?”</a:t>
            </a:r>
            <a:endParaRPr lang="en-US" sz="1400"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i="0" cap="none">
              <a:cs typeface="+mn-ea"/>
              <a:sym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(4) C</a:t>
            </a:r>
            <a:r>
              <a:rPr lang="en-US" sz="1600" b="1" i="1" cap="none">
                <a:solidFill>
                  <a:schemeClr val="accent1"/>
                </a:solidFill>
                <a:cs typeface="+mn-ea"/>
                <a:sym typeface="+mn-lt"/>
              </a:rPr>
              <a:t>ube</a:t>
            </a:r>
            <a:endParaRPr lang="en-US" sz="1600" b="1" i="1" cap="none">
              <a:solidFill>
                <a:schemeClr val="accent1"/>
              </a:solidFill>
              <a:cs typeface="+mn-ea"/>
              <a:sym typeface="+mn-lt"/>
            </a:endParaRPr>
          </a:p>
        </p:txBody>
      </p:sp>
      <p:sp>
        <p:nvSpPr>
          <p:cNvPr id="30" name="Google Shape;86;p19"/>
          <p:cNvSpPr txBox="1"/>
          <p:nvPr/>
        </p:nvSpPr>
        <p:spPr>
          <a:xfrm>
            <a:off x="861060" y="1249045"/>
            <a:ext cx="5616575" cy="494601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400" b="1" i="0" cap="none">
                <a:cs typeface="+mn-ea"/>
                <a:sym typeface="+mn-lt"/>
              </a:rPr>
              <a:t>Cube can query multiple dimensions of hive. With cube, You don't have to write a lot of select statements and union them.</a:t>
            </a:r>
            <a:endParaRPr lang="en-US" sz="1400" b="1" i="0" cap="none">
              <a:cs typeface="+mn-ea"/>
              <a:sym typeface="+mn-lt"/>
            </a:endParaRPr>
          </a:p>
          <a:p>
            <a:pPr marR="0" indent="0">
              <a:spcBef>
                <a:spcPts val="0"/>
              </a:spcBef>
              <a:spcAft>
                <a:spcPts val="0"/>
              </a:spcAft>
              <a:buNone/>
            </a:pPr>
            <a:r>
              <a:rPr lang="en-US" sz="1400" b="1" i="0" cap="none">
                <a:cs typeface="+mn-ea"/>
                <a:sym typeface="+mn-lt"/>
              </a:rPr>
              <a:t>When building the data cube. For instance, dicing to face the data cube of shopID, itemType and itemID.</a:t>
            </a:r>
            <a:endParaRPr lang="en-US" sz="1400" b="1" i="0" cap="none">
              <a:cs typeface="+mn-ea"/>
              <a:sym typeface="+mn-lt"/>
            </a:endParaRPr>
          </a:p>
        </p:txBody>
      </p:sp>
      <p:pic>
        <p:nvPicPr>
          <p:cNvPr id="58" name="图片 58"/>
          <p:cNvPicPr>
            <a:picLocks noChangeAspect="1"/>
          </p:cNvPicPr>
          <p:nvPr/>
        </p:nvPicPr>
        <p:blipFill>
          <a:blip r:embed="rId1"/>
          <a:stretch>
            <a:fillRect/>
          </a:stretch>
        </p:blipFill>
        <p:spPr>
          <a:xfrm>
            <a:off x="992505" y="3055620"/>
            <a:ext cx="4226560" cy="2973705"/>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(4) C</a:t>
            </a:r>
            <a:r>
              <a:rPr lang="en-US" sz="1600" b="1" i="1" cap="none">
                <a:solidFill>
                  <a:schemeClr val="accent1"/>
                </a:solidFill>
                <a:cs typeface="+mn-ea"/>
                <a:sym typeface="+mn-lt"/>
              </a:rPr>
              <a:t>ube</a:t>
            </a:r>
            <a:endParaRPr lang="en-US" sz="1600" b="1" i="1" cap="none">
              <a:solidFill>
                <a:schemeClr val="accent1"/>
              </a:solidFill>
              <a:cs typeface="+mn-ea"/>
              <a:sym typeface="+mn-lt"/>
            </a:endParaRPr>
          </a:p>
        </p:txBody>
      </p:sp>
      <p:sp>
        <p:nvSpPr>
          <p:cNvPr id="30" name="Google Shape;86;p19"/>
          <p:cNvSpPr txBox="1"/>
          <p:nvPr/>
        </p:nvSpPr>
        <p:spPr>
          <a:xfrm>
            <a:off x="861060" y="1249045"/>
            <a:ext cx="8762365" cy="494601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400" b="1" i="0" cap="none">
                <a:cs typeface="+mn-ea"/>
                <a:sym typeface="+mn-lt"/>
              </a:rPr>
              <a:t>select S.shopID,I.itemType,I.itemID, SUM(S.itemSales) as Totolsales </a:t>
            </a:r>
            <a:endParaRPr lang="en-US" sz="1400" b="1" i="0" cap="none">
              <a:cs typeface="+mn-ea"/>
              <a:sym typeface="+mn-lt"/>
            </a:endParaRPr>
          </a:p>
          <a:p>
            <a:pPr marR="0" indent="0">
              <a:spcBef>
                <a:spcPts val="0"/>
              </a:spcBef>
              <a:spcAft>
                <a:spcPts val="0"/>
              </a:spcAft>
              <a:buNone/>
            </a:pPr>
            <a:r>
              <a:rPr lang="en-US" sz="1400" b="1" i="0" cap="none">
                <a:cs typeface="+mn-ea"/>
                <a:sym typeface="+mn-lt"/>
              </a:rPr>
              <a:t>from shopSales S LEFT JOIN Item I on S.itemID = I.itemID </a:t>
            </a:r>
            <a:endParaRPr lang="en-US" sz="1400" b="1" i="0" cap="none">
              <a:cs typeface="+mn-ea"/>
              <a:sym typeface="+mn-lt"/>
            </a:endParaRPr>
          </a:p>
          <a:p>
            <a:pPr marR="0" indent="0">
              <a:spcBef>
                <a:spcPts val="0"/>
              </a:spcBef>
              <a:spcAft>
                <a:spcPts val="0"/>
              </a:spcAft>
              <a:buNone/>
            </a:pPr>
            <a:r>
              <a:rPr lang="en-US" sz="1400" b="1" i="0" cap="none">
                <a:cs typeface="+mn-ea"/>
                <a:sym typeface="+mn-lt"/>
              </a:rPr>
              <a:t>group by S.shopID,I.itemType,I.itemID </a:t>
            </a:r>
            <a:r>
              <a:rPr lang="en-US" sz="1400" b="1" i="0" cap="none">
                <a:highlight>
                  <a:srgbClr val="FFFF00"/>
                </a:highlight>
                <a:cs typeface="+mn-ea"/>
                <a:sym typeface="+mn-lt"/>
              </a:rPr>
              <a:t>with cube;</a:t>
            </a:r>
            <a:endParaRPr lang="en-US" sz="1400" b="1" i="0" cap="none">
              <a:cs typeface="+mn-ea"/>
              <a:sym typeface="+mn-lt"/>
            </a:endParaRPr>
          </a:p>
          <a:p>
            <a:pPr marR="0" indent="0">
              <a:spcBef>
                <a:spcPts val="0"/>
              </a:spcBef>
              <a:spcAft>
                <a:spcPts val="0"/>
              </a:spcAft>
              <a:buNone/>
            </a:pPr>
            <a:endParaRPr lang="en-US" sz="1400" i="0" cap="none">
              <a:cs typeface="+mn-ea"/>
              <a:sym typeface="+mn-lt"/>
            </a:endParaRPr>
          </a:p>
        </p:txBody>
      </p:sp>
      <p:pic>
        <p:nvPicPr>
          <p:cNvPr id="59" name="图片 2"/>
          <p:cNvPicPr>
            <a:picLocks noChangeAspect="1"/>
          </p:cNvPicPr>
          <p:nvPr/>
        </p:nvPicPr>
        <p:blipFill>
          <a:blip r:embed="rId1"/>
          <a:stretch>
            <a:fillRect/>
          </a:stretch>
        </p:blipFill>
        <p:spPr>
          <a:xfrm>
            <a:off x="962660" y="2251075"/>
            <a:ext cx="3916680" cy="1397000"/>
          </a:xfrm>
          <a:prstGeom prst="rect">
            <a:avLst/>
          </a:prstGeom>
          <a:noFill/>
          <a:ln>
            <a:noFill/>
          </a:ln>
        </p:spPr>
      </p:pic>
      <p:pic>
        <p:nvPicPr>
          <p:cNvPr id="60" name="图片 3"/>
          <p:cNvPicPr>
            <a:picLocks noChangeAspect="1"/>
          </p:cNvPicPr>
          <p:nvPr/>
        </p:nvPicPr>
        <p:blipFill>
          <a:blip r:embed="rId2"/>
          <a:srcRect b="29181"/>
          <a:stretch>
            <a:fillRect/>
          </a:stretch>
        </p:blipFill>
        <p:spPr>
          <a:xfrm>
            <a:off x="962660" y="3992880"/>
            <a:ext cx="3917315" cy="1819275"/>
          </a:xfrm>
          <a:prstGeom prst="rect">
            <a:avLst/>
          </a:prstGeom>
          <a:noFill/>
          <a:ln>
            <a:noFill/>
          </a:ln>
        </p:spPr>
      </p:pic>
      <p:pic>
        <p:nvPicPr>
          <p:cNvPr id="61" name="图片 4"/>
          <p:cNvPicPr>
            <a:picLocks noChangeAspect="1"/>
          </p:cNvPicPr>
          <p:nvPr/>
        </p:nvPicPr>
        <p:blipFill>
          <a:blip r:embed="rId3"/>
          <a:stretch>
            <a:fillRect/>
          </a:stretch>
        </p:blipFill>
        <p:spPr>
          <a:xfrm>
            <a:off x="5865495" y="2155508"/>
            <a:ext cx="3757930" cy="1837055"/>
          </a:xfrm>
          <a:prstGeom prst="rect">
            <a:avLst/>
          </a:prstGeom>
          <a:noFill/>
          <a:ln>
            <a:noFill/>
          </a:ln>
        </p:spPr>
      </p:pic>
      <p:pic>
        <p:nvPicPr>
          <p:cNvPr id="62" name="图片 5"/>
          <p:cNvPicPr>
            <a:picLocks noChangeAspect="1"/>
          </p:cNvPicPr>
          <p:nvPr/>
        </p:nvPicPr>
        <p:blipFill>
          <a:blip r:embed="rId4"/>
          <a:stretch>
            <a:fillRect/>
          </a:stretch>
        </p:blipFill>
        <p:spPr>
          <a:xfrm>
            <a:off x="5852795" y="4228465"/>
            <a:ext cx="3770630" cy="158369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(4) C</a:t>
            </a:r>
            <a:r>
              <a:rPr lang="en-US" sz="1600" b="1" i="1" cap="none">
                <a:solidFill>
                  <a:schemeClr val="accent1"/>
                </a:solidFill>
                <a:cs typeface="+mn-ea"/>
                <a:sym typeface="+mn-lt"/>
              </a:rPr>
              <a:t>ube</a:t>
            </a:r>
            <a:endParaRPr lang="en-US" sz="1600" b="1" i="1" cap="none">
              <a:solidFill>
                <a:schemeClr val="accent1"/>
              </a:solidFill>
              <a:cs typeface="+mn-ea"/>
              <a:sym typeface="+mn-lt"/>
            </a:endParaRPr>
          </a:p>
        </p:txBody>
      </p:sp>
      <p:sp>
        <p:nvSpPr>
          <p:cNvPr id="30" name="Google Shape;86;p19"/>
          <p:cNvSpPr txBox="1"/>
          <p:nvPr/>
        </p:nvSpPr>
        <p:spPr>
          <a:xfrm>
            <a:off x="861060" y="1258570"/>
            <a:ext cx="7374255" cy="465899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It only focuses on some dimensions,For instance: shopID = “FDR12”,</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select * from </a:t>
            </a:r>
            <a:endParaRPr lang="en-US" sz="1400" b="1" i="0" cap="none">
              <a:cs typeface="+mn-ea"/>
              <a:sym typeface="+mn-lt"/>
            </a:endParaRPr>
          </a:p>
          <a:p>
            <a:pPr marR="0" indent="0">
              <a:spcBef>
                <a:spcPts val="0"/>
              </a:spcBef>
              <a:spcAft>
                <a:spcPts val="0"/>
              </a:spcAft>
              <a:buNone/>
            </a:pPr>
            <a:r>
              <a:rPr lang="en-US" sz="1400" b="1" i="0" cap="none">
                <a:cs typeface="+mn-ea"/>
                <a:sym typeface="+mn-lt"/>
              </a:rPr>
              <a:t>(select  S.shopID,I.itemType,I.itemID, SUM(S.itemSales) as Totalsales </a:t>
            </a:r>
            <a:endParaRPr lang="en-US" sz="1400" b="1" i="0" cap="none">
              <a:cs typeface="+mn-ea"/>
              <a:sym typeface="+mn-lt"/>
            </a:endParaRPr>
          </a:p>
          <a:p>
            <a:pPr marR="0" indent="0">
              <a:spcBef>
                <a:spcPts val="0"/>
              </a:spcBef>
              <a:spcAft>
                <a:spcPts val="0"/>
              </a:spcAft>
              <a:buNone/>
            </a:pPr>
            <a:r>
              <a:rPr lang="en-US" sz="1400" b="1" i="0" cap="none">
                <a:cs typeface="+mn-ea"/>
                <a:sym typeface="+mn-lt"/>
              </a:rPr>
              <a:t>from shopSales S LEFT JOIN Item I on S.itemID = I.itemID </a:t>
            </a:r>
            <a:endParaRPr lang="en-US" sz="1400" b="1" i="0" cap="none">
              <a:cs typeface="+mn-ea"/>
              <a:sym typeface="+mn-lt"/>
            </a:endParaRPr>
          </a:p>
          <a:p>
            <a:pPr marR="0" indent="0">
              <a:spcBef>
                <a:spcPts val="0"/>
              </a:spcBef>
              <a:spcAft>
                <a:spcPts val="0"/>
              </a:spcAft>
              <a:buNone/>
            </a:pPr>
            <a:r>
              <a:rPr lang="en-US" sz="1400" b="1" i="0" cap="none">
                <a:cs typeface="+mn-ea"/>
                <a:sym typeface="+mn-lt"/>
              </a:rPr>
              <a:t>group by S.shopID,I.itemType,I.itemID with cube) a</a:t>
            </a:r>
            <a:endParaRPr lang="en-US" sz="1400" b="1" i="0" cap="none">
              <a:cs typeface="+mn-ea"/>
              <a:sym typeface="+mn-lt"/>
            </a:endParaRPr>
          </a:p>
          <a:p>
            <a:pPr marR="0" indent="0">
              <a:spcBef>
                <a:spcPts val="0"/>
              </a:spcBef>
              <a:spcAft>
                <a:spcPts val="0"/>
              </a:spcAft>
              <a:buNone/>
            </a:pPr>
            <a:r>
              <a:rPr lang="en-US" sz="1400" b="1" i="0" cap="none">
                <a:cs typeface="+mn-ea"/>
                <a:sym typeface="+mn-lt"/>
              </a:rPr>
              <a:t>where a.itemID ='FDR12'</a:t>
            </a:r>
            <a:endParaRPr lang="en-US" sz="1400" b="1" i="0" cap="none">
              <a:cs typeface="+mn-ea"/>
              <a:sym typeface="+mn-lt"/>
            </a:endParaRPr>
          </a:p>
          <a:p>
            <a:pPr marR="0" indent="0">
              <a:spcBef>
                <a:spcPts val="0"/>
              </a:spcBef>
              <a:spcAft>
                <a:spcPts val="0"/>
              </a:spcAft>
              <a:buNone/>
            </a:pPr>
            <a:r>
              <a:rPr lang="en-US" sz="1400" b="1" i="0" cap="none">
                <a:cs typeface="+mn-ea"/>
                <a:sym typeface="+mn-lt"/>
              </a:rPr>
              <a:t>order by a.Totalsales desc;</a:t>
            </a:r>
            <a:endParaRPr lang="en-US" sz="1400" b="1" i="0" cap="none">
              <a:cs typeface="+mn-ea"/>
              <a:sym typeface="+mn-lt"/>
            </a:endParaRPr>
          </a:p>
        </p:txBody>
      </p:sp>
      <p:pic>
        <p:nvPicPr>
          <p:cNvPr id="63" name="图片 1"/>
          <p:cNvPicPr>
            <a:picLocks noChangeAspect="1"/>
          </p:cNvPicPr>
          <p:nvPr/>
        </p:nvPicPr>
        <p:blipFill>
          <a:blip r:embed="rId1"/>
          <a:stretch>
            <a:fillRect/>
          </a:stretch>
        </p:blipFill>
        <p:spPr>
          <a:xfrm>
            <a:off x="5455920" y="3116580"/>
            <a:ext cx="6600190" cy="340614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sp>
        <p:nvSpPr>
          <p:cNvPr id="5" name="Freeform 10"/>
          <p:cNvSpPr/>
          <p:nvPr/>
        </p:nvSpPr>
        <p:spPr>
          <a:xfrm>
            <a:off x="9260880" y="1052734"/>
            <a:ext cx="2235720" cy="4734734"/>
          </a:xfrm>
          <a:custGeom>
            <a:avLst/>
            <a:gdLst>
              <a:gd name="connsiteX0" fmla="*/ 0 w 2235720"/>
              <a:gd name="connsiteY0" fmla="*/ 2502486 h 4734734"/>
              <a:gd name="connsiteX1" fmla="*/ 2232248 w 2235720"/>
              <a:gd name="connsiteY1" fmla="*/ 2502486 h 4734734"/>
              <a:gd name="connsiteX2" fmla="*/ 2232248 w 2235720"/>
              <a:gd name="connsiteY2" fmla="*/ 4734734 h 4734734"/>
              <a:gd name="connsiteX3" fmla="*/ 0 w 2235720"/>
              <a:gd name="connsiteY3" fmla="*/ 4734734 h 4734734"/>
              <a:gd name="connsiteX4" fmla="*/ 3472 w 2235720"/>
              <a:gd name="connsiteY4" fmla="*/ 0 h 4734734"/>
              <a:gd name="connsiteX5" fmla="*/ 2235720 w 2235720"/>
              <a:gd name="connsiteY5" fmla="*/ 0 h 4734734"/>
              <a:gd name="connsiteX6" fmla="*/ 2235720 w 2235720"/>
              <a:gd name="connsiteY6" fmla="*/ 2502485 h 4734734"/>
              <a:gd name="connsiteX7" fmla="*/ 3472 w 2235720"/>
              <a:gd name="connsiteY7" fmla="*/ 2502485 h 473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5720" h="4734734">
                <a:moveTo>
                  <a:pt x="0" y="2502486"/>
                </a:moveTo>
                <a:lnTo>
                  <a:pt x="2232248" y="2502486"/>
                </a:lnTo>
                <a:lnTo>
                  <a:pt x="2232248" y="4734734"/>
                </a:lnTo>
                <a:lnTo>
                  <a:pt x="0" y="4734734"/>
                </a:lnTo>
                <a:close/>
                <a:moveTo>
                  <a:pt x="3472" y="0"/>
                </a:moveTo>
                <a:lnTo>
                  <a:pt x="2235720" y="0"/>
                </a:lnTo>
                <a:lnTo>
                  <a:pt x="2235720" y="2502485"/>
                </a:lnTo>
                <a:lnTo>
                  <a:pt x="3472" y="2502485"/>
                </a:lnTo>
                <a:close/>
              </a:path>
            </a:pathLst>
          </a:cu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 name="Rectangle 8"/>
          <p:cNvSpPr/>
          <p:nvPr/>
        </p:nvSpPr>
        <p:spPr>
          <a:xfrm>
            <a:off x="6819552" y="1074052"/>
            <a:ext cx="2232248" cy="2232248"/>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7" name="Rectangle 9"/>
          <p:cNvSpPr/>
          <p:nvPr/>
        </p:nvSpPr>
        <p:spPr>
          <a:xfrm>
            <a:off x="6816080" y="3576537"/>
            <a:ext cx="2232248" cy="2232248"/>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11" name="Straight Connector 17"/>
          <p:cNvCxnSpPr/>
          <p:nvPr/>
        </p:nvCxnSpPr>
        <p:spPr>
          <a:xfrm flipH="1">
            <a:off x="534353" y="195379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p:cNvSpPr/>
          <p:nvPr/>
        </p:nvSpPr>
        <p:spPr>
          <a:xfrm>
            <a:off x="1129569" y="5518143"/>
            <a:ext cx="1136073" cy="2909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cs typeface="+mn-ea"/>
              <a:sym typeface="+mn-lt"/>
            </a:endParaRPr>
          </a:p>
        </p:txBody>
      </p:sp>
      <p:sp>
        <p:nvSpPr>
          <p:cNvPr id="3" name="TextBox 24"/>
          <p:cNvSpPr txBox="1"/>
          <p:nvPr/>
        </p:nvSpPr>
        <p:spPr>
          <a:xfrm>
            <a:off x="1198245" y="1561465"/>
            <a:ext cx="4977765" cy="3475355"/>
          </a:xfrm>
          <a:prstGeom prst="rect">
            <a:avLst/>
          </a:prstGeom>
          <a:noFill/>
        </p:spPr>
        <p:txBody>
          <a:bodyPr wrap="square" lIns="91423" tIns="45712" rIns="91423" bIns="45712" rtlCol="0">
            <a:spAutoFit/>
          </a:bodyPr>
          <a:p>
            <a:pPr marL="0" marR="0" lvl="0" indent="0" algn="l" rtl="0">
              <a:spcBef>
                <a:spcPts val="0"/>
              </a:spcBef>
              <a:spcAft>
                <a:spcPts val="0"/>
              </a:spcAft>
              <a:buNone/>
            </a:pPr>
            <a:r>
              <a:rPr lang="en-US" sz="2000" dirty="0">
                <a:solidFill>
                  <a:schemeClr val="tx1">
                    <a:lumMod val="75000"/>
                    <a:lumOff val="25000"/>
                  </a:schemeClr>
                </a:solidFill>
                <a:cs typeface="+mn-ea"/>
                <a:sym typeface="+mn-lt"/>
              </a:rPr>
              <a:t>  The data scientists at BigMart have collected 2013 sales data for 1559 products across 10 stores in different cities. Also, certain attributes of each product and store have been defined. The aim is to build a predictive model and predict the sales of each product at a particular outlet.</a:t>
            </a:r>
            <a:endParaRPr lang="en-US" sz="2000" i="0" strike="noStrike" cap="none" dirty="0">
              <a:solidFill>
                <a:schemeClr val="tx1">
                  <a:lumMod val="75000"/>
                  <a:lumOff val="25000"/>
                </a:schemeClr>
              </a:solidFill>
              <a:cs typeface="+mn-ea"/>
              <a:sym typeface="+mn-lt"/>
            </a:endParaRPr>
          </a:p>
          <a:p>
            <a:pPr marL="0" marR="0" lvl="0" indent="0" algn="l" rtl="0">
              <a:spcBef>
                <a:spcPts val="0"/>
              </a:spcBef>
              <a:spcAft>
                <a:spcPts val="0"/>
              </a:spcAft>
              <a:buNone/>
            </a:pPr>
            <a:endParaRPr lang="en-US" sz="2000" i="0" strike="noStrike" cap="none" dirty="0">
              <a:solidFill>
                <a:schemeClr val="tx1">
                  <a:lumMod val="75000"/>
                  <a:lumOff val="25000"/>
                </a:schemeClr>
              </a:solidFill>
              <a:cs typeface="+mn-ea"/>
              <a:sym typeface="+mn-lt"/>
            </a:endParaRPr>
          </a:p>
          <a:p>
            <a:pPr marL="0" marR="0" lvl="0" indent="0" algn="l" rtl="0">
              <a:spcBef>
                <a:spcPts val="0"/>
              </a:spcBef>
              <a:spcAft>
                <a:spcPts val="0"/>
              </a:spcAft>
              <a:buNone/>
            </a:pPr>
            <a:r>
              <a:rPr lang="en-US" sz="2000" dirty="0">
                <a:solidFill>
                  <a:schemeClr val="tx1">
                    <a:lumMod val="75000"/>
                    <a:lumOff val="25000"/>
                  </a:schemeClr>
                </a:solidFill>
                <a:cs typeface="+mn-ea"/>
                <a:sym typeface="+mn-lt"/>
              </a:rPr>
              <a:t>  Therefore, we hope to get some useful information from the data.</a:t>
            </a:r>
            <a:endParaRPr kumimoji="0" lang="zh-CN" altLang="en-US" sz="20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10" name="Google Shape;86;p19"/>
          <p:cNvSpPr txBox="1"/>
          <p:nvPr/>
        </p:nvSpPr>
        <p:spPr>
          <a:xfrm>
            <a:off x="861060" y="324485"/>
            <a:ext cx="6808470" cy="434340"/>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sz="2400" b="0" i="0" u="none" strike="noStrike" cap="none">
                <a:solidFill>
                  <a:schemeClr val="accent1"/>
                </a:solidFill>
                <a:cs typeface="+mn-ea"/>
                <a:sym typeface="+mn-lt"/>
              </a:rPr>
              <a:t>1.1 D</a:t>
            </a:r>
            <a:r>
              <a:rPr lang="en-US" sz="2400" b="0" i="0" u="none" strike="noStrike" cap="none">
                <a:solidFill>
                  <a:schemeClr val="accent1"/>
                </a:solidFill>
                <a:cs typeface="+mn-ea"/>
                <a:sym typeface="+mn-lt"/>
              </a:rPr>
              <a:t>ataset Introduction</a:t>
            </a:r>
            <a:endParaRPr lang="en-US" sz="2400" b="0" i="0" u="none" strike="noStrike" cap="none">
              <a:solidFill>
                <a:schemeClr val="accent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6676073"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4.2 ETL &amp; OLAP</a:t>
            </a:r>
            <a:endParaRPr lang="en-US" sz="2400" b="0" i="0" cap="none">
              <a:solidFill>
                <a:schemeClr val="accent1"/>
              </a:solidFill>
              <a:cs typeface="+mn-ea"/>
              <a:sym typeface="+mn-lt"/>
            </a:endParaRPr>
          </a:p>
        </p:txBody>
      </p:sp>
      <p:sp>
        <p:nvSpPr>
          <p:cNvPr id="29" name="Google Shape;86;p19"/>
          <p:cNvSpPr txBox="1"/>
          <p:nvPr/>
        </p:nvSpPr>
        <p:spPr>
          <a:xfrm>
            <a:off x="861060" y="730885"/>
            <a:ext cx="10462895" cy="91884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600" b="1" i="1" cap="none">
                <a:solidFill>
                  <a:schemeClr val="accent1"/>
                </a:solidFill>
                <a:cs typeface="+mn-ea"/>
                <a:sym typeface="+mn-lt"/>
              </a:rPr>
              <a:t>·apply UNION command together with ROLLUP command for cube view</a:t>
            </a:r>
            <a:endParaRPr lang="en-US" sz="1600" b="1" i="1" cap="none">
              <a:solidFill>
                <a:schemeClr val="accent1"/>
              </a:solidFill>
              <a:cs typeface="+mn-ea"/>
              <a:sym typeface="+mn-lt"/>
            </a:endParaRPr>
          </a:p>
        </p:txBody>
      </p:sp>
      <p:sp>
        <p:nvSpPr>
          <p:cNvPr id="30" name="Google Shape;86;p19"/>
          <p:cNvSpPr txBox="1"/>
          <p:nvPr/>
        </p:nvSpPr>
        <p:spPr>
          <a:xfrm>
            <a:off x="861060" y="1649730"/>
            <a:ext cx="8578850" cy="4946015"/>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1400" b="1" i="0" cap="none">
                <a:cs typeface="+mn-ea"/>
                <a:sym typeface="+mn-lt"/>
              </a:rPr>
              <a:t>select S.shopID,I.itemType,I.itemID, SUM(S.itemSales) as Totolsales </a:t>
            </a:r>
            <a:endParaRPr lang="en-US" sz="1400" b="1" i="0" cap="none">
              <a:cs typeface="+mn-ea"/>
              <a:sym typeface="+mn-lt"/>
            </a:endParaRPr>
          </a:p>
          <a:p>
            <a:pPr marR="0" indent="0">
              <a:spcBef>
                <a:spcPts val="0"/>
              </a:spcBef>
              <a:spcAft>
                <a:spcPts val="0"/>
              </a:spcAft>
              <a:buNone/>
            </a:pPr>
            <a:r>
              <a:rPr lang="en-US" sz="1400" b="1" i="0" cap="none">
                <a:cs typeface="+mn-ea"/>
                <a:sym typeface="+mn-lt"/>
              </a:rPr>
              <a:t>from shopSales S LEFT JOIN Item I </a:t>
            </a:r>
            <a:endParaRPr lang="en-US" sz="1400" b="1" i="0" cap="none">
              <a:cs typeface="+mn-ea"/>
              <a:sym typeface="+mn-lt"/>
            </a:endParaRPr>
          </a:p>
          <a:p>
            <a:pPr marR="0" indent="0">
              <a:spcBef>
                <a:spcPts val="0"/>
              </a:spcBef>
              <a:spcAft>
                <a:spcPts val="0"/>
              </a:spcAft>
              <a:buNone/>
            </a:pPr>
            <a:r>
              <a:rPr lang="en-US" sz="1400" b="1" i="0" cap="none">
                <a:cs typeface="+mn-ea"/>
                <a:sym typeface="+mn-lt"/>
              </a:rPr>
              <a:t>on S.itemID = I.itemID </a:t>
            </a:r>
            <a:endParaRPr lang="en-US" sz="1400" b="1" i="0" cap="none">
              <a:cs typeface="+mn-ea"/>
              <a:sym typeface="+mn-lt"/>
            </a:endParaRPr>
          </a:p>
          <a:p>
            <a:pPr marR="0" indent="0">
              <a:spcBef>
                <a:spcPts val="0"/>
              </a:spcBef>
              <a:spcAft>
                <a:spcPts val="0"/>
              </a:spcAft>
              <a:buNone/>
            </a:pPr>
            <a:r>
              <a:rPr lang="en-US" sz="1400" b="1" i="0" cap="none">
                <a:cs typeface="+mn-ea"/>
                <a:sym typeface="+mn-lt"/>
              </a:rPr>
              <a:t>group by S.shopID,I.itemType,I.itemID with rollup;</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UNION</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select Null,I.itemType,I.itemID, SUM(S.itemSales) as Totolsales </a:t>
            </a:r>
            <a:endParaRPr lang="en-US" sz="1400" b="1" i="0" cap="none">
              <a:cs typeface="+mn-ea"/>
              <a:sym typeface="+mn-lt"/>
            </a:endParaRPr>
          </a:p>
          <a:p>
            <a:pPr marR="0" indent="0">
              <a:spcBef>
                <a:spcPts val="0"/>
              </a:spcBef>
              <a:spcAft>
                <a:spcPts val="0"/>
              </a:spcAft>
              <a:buNone/>
            </a:pPr>
            <a:r>
              <a:rPr lang="en-US" sz="1400" b="1" i="0" cap="none">
                <a:cs typeface="+mn-ea"/>
                <a:sym typeface="+mn-lt"/>
              </a:rPr>
              <a:t>from shopSales S LEFT JOIN Item I </a:t>
            </a:r>
            <a:endParaRPr lang="en-US" sz="1400" b="1" i="0" cap="none">
              <a:cs typeface="+mn-ea"/>
              <a:sym typeface="+mn-lt"/>
            </a:endParaRPr>
          </a:p>
          <a:p>
            <a:pPr marR="0" indent="0">
              <a:spcBef>
                <a:spcPts val="0"/>
              </a:spcBef>
              <a:spcAft>
                <a:spcPts val="0"/>
              </a:spcAft>
              <a:buNone/>
            </a:pPr>
            <a:r>
              <a:rPr lang="en-US" sz="1400" b="1" i="0" cap="none">
                <a:cs typeface="+mn-ea"/>
                <a:sym typeface="+mn-lt"/>
              </a:rPr>
              <a:t>on S.itemID = I.itemID </a:t>
            </a:r>
            <a:endParaRPr lang="en-US" sz="1400" b="1" i="0" cap="none">
              <a:cs typeface="+mn-ea"/>
              <a:sym typeface="+mn-lt"/>
            </a:endParaRPr>
          </a:p>
          <a:p>
            <a:pPr marR="0" indent="0">
              <a:spcBef>
                <a:spcPts val="0"/>
              </a:spcBef>
              <a:spcAft>
                <a:spcPts val="0"/>
              </a:spcAft>
              <a:buNone/>
            </a:pPr>
            <a:r>
              <a:rPr lang="en-US" sz="1400" b="1" i="0" cap="none">
                <a:cs typeface="+mn-ea"/>
                <a:sym typeface="+mn-lt"/>
              </a:rPr>
              <a:t>group by I.itemType,I.itemID with rollup;</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UNION</a:t>
            </a:r>
            <a:endParaRPr lang="en-US" sz="1400" b="1" i="0" cap="none">
              <a:cs typeface="+mn-ea"/>
              <a:sym typeface="+mn-lt"/>
            </a:endParaRPr>
          </a:p>
          <a:p>
            <a:pPr marR="0" indent="0">
              <a:spcBef>
                <a:spcPts val="0"/>
              </a:spcBef>
              <a:spcAft>
                <a:spcPts val="0"/>
              </a:spcAft>
              <a:buNone/>
            </a:pPr>
            <a:endParaRPr lang="en-US" sz="1400" b="1" i="0" cap="none">
              <a:cs typeface="+mn-ea"/>
              <a:sym typeface="+mn-lt"/>
            </a:endParaRPr>
          </a:p>
          <a:p>
            <a:pPr marR="0" indent="0">
              <a:spcBef>
                <a:spcPts val="0"/>
              </a:spcBef>
              <a:spcAft>
                <a:spcPts val="0"/>
              </a:spcAft>
              <a:buNone/>
            </a:pPr>
            <a:r>
              <a:rPr lang="en-US" sz="1400" b="1" i="0" cap="none">
                <a:cs typeface="+mn-ea"/>
                <a:sym typeface="+mn-lt"/>
              </a:rPr>
              <a:t>select S.shopID,Null,I.itemID, SUM(S.itemSales) as Totolsales </a:t>
            </a:r>
            <a:endParaRPr lang="en-US" sz="1400" b="1" i="0" cap="none">
              <a:cs typeface="+mn-ea"/>
              <a:sym typeface="+mn-lt"/>
            </a:endParaRPr>
          </a:p>
          <a:p>
            <a:pPr marR="0" indent="0">
              <a:spcBef>
                <a:spcPts val="0"/>
              </a:spcBef>
              <a:spcAft>
                <a:spcPts val="0"/>
              </a:spcAft>
              <a:buNone/>
            </a:pPr>
            <a:r>
              <a:rPr lang="en-US" sz="1400" b="1" i="0" cap="none">
                <a:cs typeface="+mn-ea"/>
                <a:sym typeface="+mn-lt"/>
              </a:rPr>
              <a:t>from shopSales S LEFT JOIN Item I </a:t>
            </a:r>
            <a:endParaRPr lang="en-US" sz="1400" b="1" i="0" cap="none">
              <a:cs typeface="+mn-ea"/>
              <a:sym typeface="+mn-lt"/>
            </a:endParaRPr>
          </a:p>
          <a:p>
            <a:pPr marR="0" indent="0">
              <a:spcBef>
                <a:spcPts val="0"/>
              </a:spcBef>
              <a:spcAft>
                <a:spcPts val="0"/>
              </a:spcAft>
              <a:buNone/>
            </a:pPr>
            <a:r>
              <a:rPr lang="en-US" sz="1400" b="1" i="0" cap="none">
                <a:cs typeface="+mn-ea"/>
                <a:sym typeface="+mn-lt"/>
              </a:rPr>
              <a:t>on S.itemID = I.itemID </a:t>
            </a:r>
            <a:endParaRPr lang="en-US" sz="1400" b="1" i="0" cap="none">
              <a:cs typeface="+mn-ea"/>
              <a:sym typeface="+mn-lt"/>
            </a:endParaRPr>
          </a:p>
          <a:p>
            <a:pPr marR="0" indent="0">
              <a:spcBef>
                <a:spcPts val="0"/>
              </a:spcBef>
              <a:spcAft>
                <a:spcPts val="0"/>
              </a:spcAft>
              <a:buNone/>
            </a:pPr>
            <a:r>
              <a:rPr lang="en-US" sz="1400" b="1" i="0" cap="none">
                <a:cs typeface="+mn-ea"/>
                <a:sym typeface="+mn-lt"/>
              </a:rPr>
              <a:t>group by S.shopID,I.itemID with rollup;</a:t>
            </a:r>
            <a:endParaRPr lang="en-US" sz="1400" b="1" i="0" cap="none">
              <a:cs typeface="+mn-ea"/>
              <a:sym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Freeform: Shape 35"/>
          <p:cNvSpPr/>
          <p:nvPr/>
        </p:nvSpPr>
        <p:spPr>
          <a:xfrm>
            <a:off x="5420043"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R="0" indent="0">
              <a:spcBef>
                <a:spcPts val="0"/>
              </a:spcBef>
              <a:spcAft>
                <a:spcPts val="0"/>
              </a:spcAft>
              <a:buNone/>
            </a:pPr>
            <a:r>
              <a:rPr lang="en-US" sz="2400" b="0" i="0" cap="none">
                <a:solidFill>
                  <a:schemeClr val="accent1"/>
                </a:solidFill>
                <a:cs typeface="+mn-ea"/>
                <a:sym typeface="+mn-lt"/>
              </a:rPr>
              <a:t>C</a:t>
            </a:r>
            <a:r>
              <a:rPr lang="en-US" sz="2400" b="0" i="0" cap="none">
                <a:solidFill>
                  <a:schemeClr val="accent1"/>
                </a:solidFill>
                <a:cs typeface="+mn-ea"/>
                <a:sym typeface="+mn-lt"/>
              </a:rPr>
              <a:t>onclusion</a:t>
            </a:r>
            <a:endParaRPr lang="en-US" sz="2400" b="0" i="0" cap="none">
              <a:solidFill>
                <a:schemeClr val="accent1"/>
              </a:solidFill>
              <a:cs typeface="+mn-ea"/>
              <a:sym typeface="+mn-lt"/>
            </a:endParaRPr>
          </a:p>
        </p:txBody>
      </p:sp>
      <p:sp>
        <p:nvSpPr>
          <p:cNvPr id="3" name="Google Shape;86;p19"/>
          <p:cNvSpPr txBox="1"/>
          <p:nvPr/>
        </p:nvSpPr>
        <p:spPr>
          <a:xfrm>
            <a:off x="721360" y="1553845"/>
            <a:ext cx="8745855" cy="4085590"/>
          </a:xfrm>
          <a:prstGeom prst="rect">
            <a:avLst/>
          </a:prstGeom>
          <a:noFill/>
          <a:ln>
            <a:noFill/>
          </a:ln>
        </p:spPr>
        <p:txBody>
          <a:bodyPr spcFirstLastPara="1" wrap="square" lIns="91425" tIns="45700" rIns="91425" bIns="45700" anchor="t" anchorCtr="0">
            <a:noAutofit/>
          </a:bodyPr>
          <a:p>
            <a:pPr marR="0" indent="0">
              <a:lnSpc>
                <a:spcPct val="140000"/>
              </a:lnSpc>
              <a:spcBef>
                <a:spcPts val="0"/>
              </a:spcBef>
              <a:spcAft>
                <a:spcPts val="0"/>
              </a:spcAft>
              <a:buNone/>
            </a:pPr>
            <a:r>
              <a:rPr lang="en-US" sz="2000" b="1" i="0" cap="none">
                <a:cs typeface="+mn-ea"/>
                <a:sym typeface="+mn-lt"/>
              </a:rPr>
              <a:t>According to query, we can know</a:t>
            </a:r>
            <a:r>
              <a:rPr lang="zh-CN" altLang="en-US" sz="2000" b="1" i="0" cap="none">
                <a:cs typeface="+mn-ea"/>
                <a:sym typeface="+mn-lt"/>
              </a:rPr>
              <a:t>：</a:t>
            </a:r>
            <a:endParaRPr lang="zh-CN" altLang="en-US" sz="2000" b="1" i="0" cap="none">
              <a:cs typeface="+mn-ea"/>
              <a:sym typeface="+mn-lt"/>
            </a:endParaRPr>
          </a:p>
          <a:p>
            <a:pPr marR="0" indent="0">
              <a:lnSpc>
                <a:spcPct val="140000"/>
              </a:lnSpc>
              <a:spcBef>
                <a:spcPts val="0"/>
              </a:spcBef>
              <a:spcAft>
                <a:spcPts val="0"/>
              </a:spcAft>
              <a:buNone/>
            </a:pPr>
            <a:r>
              <a:rPr lang="en-US" sz="2000" b="1" i="0" cap="none">
                <a:cs typeface="+mn-ea"/>
                <a:sym typeface="+mn-lt"/>
              </a:rPr>
              <a:t>which kind of goods in the same type sell better </a:t>
            </a:r>
            <a:endParaRPr lang="en-US" sz="2000" b="1" i="0" cap="none">
              <a:cs typeface="+mn-ea"/>
              <a:sym typeface="+mn-lt"/>
            </a:endParaRPr>
          </a:p>
          <a:p>
            <a:pPr marR="0" indent="0">
              <a:lnSpc>
                <a:spcPct val="140000"/>
              </a:lnSpc>
              <a:spcBef>
                <a:spcPts val="0"/>
              </a:spcBef>
              <a:spcAft>
                <a:spcPts val="0"/>
              </a:spcAft>
              <a:buNone/>
            </a:pPr>
            <a:r>
              <a:rPr lang="en-US" sz="2000" b="1" i="0" cap="none">
                <a:cs typeface="+mn-ea"/>
                <a:sym typeface="+mn-lt"/>
              </a:rPr>
              <a:t>the best-selling goods in different stores </a:t>
            </a:r>
            <a:endParaRPr lang="en-US" sz="2000" b="1" i="0" cap="none">
              <a:cs typeface="+mn-ea"/>
              <a:sym typeface="+mn-lt"/>
            </a:endParaRPr>
          </a:p>
          <a:p>
            <a:pPr marR="0" indent="0">
              <a:lnSpc>
                <a:spcPct val="140000"/>
              </a:lnSpc>
              <a:spcBef>
                <a:spcPts val="0"/>
              </a:spcBef>
              <a:spcAft>
                <a:spcPts val="0"/>
              </a:spcAft>
              <a:buNone/>
            </a:pPr>
            <a:r>
              <a:rPr lang="en-US" sz="2000" b="1" i="0" cap="none">
                <a:cs typeface="+mn-ea"/>
                <a:sym typeface="+mn-lt"/>
              </a:rPr>
              <a:t>and so on.</a:t>
            </a:r>
            <a:endParaRPr lang="en-US" sz="2000" b="1" i="0" cap="none">
              <a:cs typeface="+mn-ea"/>
              <a:sym typeface="+mn-lt"/>
            </a:endParaRPr>
          </a:p>
          <a:p>
            <a:pPr marR="0" indent="0">
              <a:lnSpc>
                <a:spcPct val="140000"/>
              </a:lnSpc>
              <a:spcBef>
                <a:spcPts val="0"/>
              </a:spcBef>
              <a:spcAft>
                <a:spcPts val="0"/>
              </a:spcAft>
              <a:buNone/>
            </a:pPr>
            <a:endParaRPr lang="en-US" sz="2000" b="1" i="0" cap="none">
              <a:cs typeface="+mn-ea"/>
              <a:sym typeface="+mn-lt"/>
            </a:endParaRPr>
          </a:p>
          <a:p>
            <a:pPr marR="0" indent="0">
              <a:lnSpc>
                <a:spcPct val="140000"/>
              </a:lnSpc>
              <a:spcBef>
                <a:spcPts val="0"/>
              </a:spcBef>
              <a:spcAft>
                <a:spcPts val="0"/>
              </a:spcAft>
              <a:buNone/>
            </a:pPr>
            <a:r>
              <a:rPr lang="en-US" sz="2000" b="1" i="0" cap="none">
                <a:cs typeface="+mn-ea"/>
                <a:sym typeface="+mn-lt"/>
              </a:rPr>
              <a:t>So we can do</a:t>
            </a:r>
            <a:r>
              <a:rPr lang="zh-CN" altLang="en-US" sz="2000" b="1" i="0" cap="none">
                <a:cs typeface="+mn-ea"/>
                <a:sym typeface="+mn-lt"/>
              </a:rPr>
              <a:t>：</a:t>
            </a:r>
            <a:endParaRPr lang="zh-CN" altLang="en-US" sz="2000" b="1" i="0" cap="none">
              <a:cs typeface="+mn-ea"/>
              <a:sym typeface="+mn-lt"/>
            </a:endParaRPr>
          </a:p>
          <a:p>
            <a:pPr marR="0" indent="0">
              <a:lnSpc>
                <a:spcPct val="140000"/>
              </a:lnSpc>
              <a:spcBef>
                <a:spcPts val="0"/>
              </a:spcBef>
              <a:spcAft>
                <a:spcPts val="0"/>
              </a:spcAft>
              <a:buNone/>
            </a:pPr>
            <a:r>
              <a:rPr lang="en-US" sz="2000" b="1" i="0" cap="none">
                <a:cs typeface="+mn-ea"/>
                <a:sym typeface="+mn-lt"/>
              </a:rPr>
              <a:t> selectively increase the amount of hot items in the store </a:t>
            </a:r>
            <a:endParaRPr lang="en-US" sz="2000" b="1" i="0" cap="none">
              <a:cs typeface="+mn-ea"/>
              <a:sym typeface="+mn-lt"/>
            </a:endParaRPr>
          </a:p>
          <a:p>
            <a:pPr marR="0" indent="0">
              <a:lnSpc>
                <a:spcPct val="140000"/>
              </a:lnSpc>
              <a:spcBef>
                <a:spcPts val="0"/>
              </a:spcBef>
              <a:spcAft>
                <a:spcPts val="0"/>
              </a:spcAft>
              <a:buNone/>
            </a:pPr>
            <a:r>
              <a:rPr lang="en-US" sz="2000" b="1" i="0" cap="none">
                <a:cs typeface="+mn-ea"/>
                <a:sym typeface="+mn-lt"/>
              </a:rPr>
              <a:t>select the best-sell good of the same type when purchasing</a:t>
            </a:r>
            <a:endParaRPr lang="en-US" sz="2000" b="1" i="0" cap="none">
              <a:cs typeface="+mn-ea"/>
              <a:sym typeface="+mn-lt"/>
            </a:endParaRPr>
          </a:p>
          <a:p>
            <a:pPr marR="0" indent="0">
              <a:lnSpc>
                <a:spcPct val="140000"/>
              </a:lnSpc>
              <a:spcBef>
                <a:spcPts val="0"/>
              </a:spcBef>
              <a:spcAft>
                <a:spcPts val="0"/>
              </a:spcAft>
              <a:buNone/>
            </a:pPr>
            <a:r>
              <a:rPr lang="en-US" altLang="zh-CN" sz="2000" b="1" i="0" cap="none">
                <a:cs typeface="+mn-ea"/>
                <a:sym typeface="+mn-lt"/>
              </a:rPr>
              <a:t>....</a:t>
            </a:r>
            <a:endParaRPr lang="en-US" altLang="zh-CN" sz="2000" b="1" i="0" cap="none">
              <a:cs typeface="+mn-ea"/>
              <a:sym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12"/>
          <p:cNvSpPr/>
          <p:nvPr/>
        </p:nvSpPr>
        <p:spPr>
          <a:xfrm rot="10800000" flipV="1">
            <a:off x="3675326" y="1646620"/>
            <a:ext cx="1255240" cy="3436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4" name="矩形 13"/>
          <p:cNvSpPr/>
          <p:nvPr/>
        </p:nvSpPr>
        <p:spPr>
          <a:xfrm>
            <a:off x="622935" y="2317750"/>
            <a:ext cx="11936095" cy="1568450"/>
          </a:xfrm>
          <a:prstGeom prst="rect">
            <a:avLst/>
          </a:prstGeom>
          <a:effectLst/>
        </p:spPr>
        <p:txBody>
          <a:bodyPr wrap="square">
            <a:spAutoFit/>
          </a:bodyPr>
          <a:lstStyle/>
          <a:p>
            <a:pPr algn="l">
              <a:defRPr/>
            </a:pPr>
            <a:r>
              <a:rPr lang="zh-CN" altLang="en-US" sz="96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rPr>
              <a:t>Thanks for watching</a:t>
            </a:r>
            <a:endParaRPr lang="zh-CN" altLang="en-US" sz="96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endParaRPr>
          </a:p>
        </p:txBody>
      </p:sp>
      <p:sp>
        <p:nvSpPr>
          <p:cNvPr id="16" name="矩形: 圆角 23"/>
          <p:cNvSpPr/>
          <p:nvPr/>
        </p:nvSpPr>
        <p:spPr>
          <a:xfrm rot="10800000" flipV="1">
            <a:off x="5030995" y="4401571"/>
            <a:ext cx="2344358" cy="4050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7" name="文本框 16"/>
          <p:cNvSpPr txBox="1"/>
          <p:nvPr/>
        </p:nvSpPr>
        <p:spPr>
          <a:xfrm>
            <a:off x="5262543" y="4435666"/>
            <a:ext cx="1882003" cy="337185"/>
          </a:xfrm>
          <a:prstGeom prst="rect">
            <a:avLst/>
          </a:prstGeom>
          <a:noFill/>
        </p:spPr>
        <p:txBody>
          <a:bodyPr wrap="square" rtlCol="0">
            <a:spAutoFit/>
            <a:scene3d>
              <a:camera prst="orthographicFront"/>
              <a:lightRig rig="threePt" dir="t"/>
            </a:scene3d>
            <a:sp3d contourW="12700"/>
          </a:bodyPr>
          <a:lstStyle/>
          <a:p>
            <a:pPr algn="dist"/>
            <a:r>
              <a:rPr lang="en-US" altLang="zh-CN" sz="1600" dirty="0">
                <a:solidFill>
                  <a:schemeClr val="bg1"/>
                </a:solidFill>
                <a:cs typeface="+mn-ea"/>
                <a:sym typeface="+mn-lt"/>
              </a:rPr>
              <a:t>Starry sky</a:t>
            </a:r>
            <a:endParaRPr lang="en-US" altLang="zh-CN" sz="1600" dirty="0">
              <a:solidFill>
                <a:schemeClr val="bg1"/>
              </a:solidFill>
              <a:cs typeface="+mn-ea"/>
              <a:sym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73335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708660" y="1489710"/>
          <a:ext cx="4897120" cy="4539615"/>
        </p:xfrm>
        <a:graphic>
          <a:graphicData uri="http://schemas.openxmlformats.org/drawingml/2006/table">
            <a:tbl>
              <a:tblPr firstRow="1" bandRow="1">
                <a:tableStyleId>{5940675A-B579-460E-94D1-54222C63F5DA}</a:tableStyleId>
              </a:tblPr>
              <a:tblGrid>
                <a:gridCol w="1293495"/>
                <a:gridCol w="2787015"/>
                <a:gridCol w="816610"/>
              </a:tblGrid>
              <a:tr h="580390">
                <a:tc>
                  <a:txBody>
                    <a:bodyPr/>
                    <a:p>
                      <a:pPr indent="0" algn="ctr">
                        <a:lnSpc>
                          <a:spcPct val="120000"/>
                        </a:lnSpc>
                        <a:spcBef>
                          <a:spcPts val="0"/>
                        </a:spcBef>
                        <a:spcAft>
                          <a:spcPts val="0"/>
                        </a:spcAft>
                        <a:buNone/>
                      </a:pPr>
                      <a:r>
                        <a:rPr lang="en-US" sz="1100" b="1" spc="60">
                          <a:latin typeface="微软雅黑" panose="020B0503020204020204" charset="-122"/>
                          <a:ea typeface="微软雅黑" panose="020B0503020204020204" charset="-122"/>
                          <a:cs typeface="CIDFont+F3" charset="0"/>
                        </a:rPr>
                        <a:t>Attribute</a:t>
                      </a:r>
                      <a:endParaRPr lang="en-US" sz="1100" b="1" spc="60">
                        <a:latin typeface="微软雅黑" panose="020B0503020204020204" charset="-122"/>
                        <a:ea typeface="微软雅黑" panose="020B0503020204020204" charset="-122"/>
                        <a:cs typeface="CIDFont+F3" charset="0"/>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100" b="1" spc="60">
                          <a:latin typeface="微软雅黑" panose="020B0503020204020204" charset="-122"/>
                          <a:ea typeface="微软雅黑" panose="020B0503020204020204" charset="-122"/>
                          <a:cs typeface="CIDFont+F3" charset="0"/>
                        </a:rPr>
                        <a:t>Meaning</a:t>
                      </a:r>
                      <a:endParaRPr lang="en-US" sz="1100" b="1" spc="60">
                        <a:latin typeface="微软雅黑" panose="020B0503020204020204" charset="-122"/>
                        <a:ea typeface="微软雅黑" panose="020B0503020204020204" charset="-122"/>
                        <a:cs typeface="CIDFont+F3" charset="0"/>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100" b="1" spc="60">
                          <a:latin typeface="微软雅黑" panose="020B0503020204020204" charset="-122"/>
                          <a:ea typeface="微软雅黑" panose="020B0503020204020204" charset="-122"/>
                          <a:cs typeface="CIDFont+F3" charset="0"/>
                        </a:rPr>
                        <a:t>Datatype</a:t>
                      </a:r>
                      <a:endParaRPr lang="en-US" sz="1100" b="1" spc="60">
                        <a:latin typeface="微软雅黑" panose="020B0503020204020204" charset="-122"/>
                        <a:ea typeface="微软雅黑" panose="020B0503020204020204" charset="-122"/>
                        <a:cs typeface="CIDFont+F3" charset="0"/>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270">
                <a:tc>
                  <a:txBody>
                    <a:bodyPr/>
                    <a:p>
                      <a:pPr indent="0" algn="ctr">
                        <a:lnSpc>
                          <a:spcPct val="12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Item_Identifier</a:t>
                      </a:r>
                      <a:endParaRPr 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Unique product ID</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900" b="0" spc="60">
                          <a:latin typeface="微软雅黑" panose="020B0503020204020204" charset="-122"/>
                          <a:ea typeface="微软雅黑" panose="020B0503020204020204" charset="-122"/>
                          <a:cs typeface="CIDFont+F1" charset="0"/>
                        </a:rPr>
                        <a:t>string</a:t>
                      </a:r>
                      <a:endParaRPr lang="en-US" altLang="en-US" sz="900" b="0" spc="60">
                        <a:latin typeface="微软雅黑" panose="020B0503020204020204" charset="-122"/>
                        <a:ea typeface="微软雅黑" panose="020B0503020204020204" charset="-122"/>
                        <a:cs typeface="CIDFont+F1" charset="0"/>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8635">
                <a:tc>
                  <a:txBody>
                    <a:bodyPr/>
                    <a:p>
                      <a:pPr indent="0" algn="ctr">
                        <a:lnSpc>
                          <a:spcPct val="12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Item_Weight</a:t>
                      </a:r>
                      <a:endParaRPr lang="en-US" alt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Weight of product</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float</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8000">
                <a:tc>
                  <a:txBody>
                    <a:bodyPr/>
                    <a:p>
                      <a:pPr indent="0" algn="ctr">
                        <a:lnSpc>
                          <a:spcPct val="12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Item_Fat_Content</a:t>
                      </a:r>
                      <a:endParaRPr lang="en-US" alt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altLang="en-US" sz="900" b="0" spc="60">
                          <a:solidFill>
                            <a:srgbClr val="202124"/>
                          </a:solidFill>
                          <a:latin typeface="微软雅黑" panose="020B0503020204020204" charset="-122"/>
                          <a:ea typeface="微软雅黑" panose="020B0503020204020204" charset="-122"/>
                          <a:cs typeface="微软雅黑" panose="020B0503020204020204" charset="-122"/>
                        </a:rPr>
                        <a:t>Whether the product is low fat or not</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900" b="0" spc="60">
                          <a:latin typeface="微软雅黑" panose="020B0503020204020204" charset="-122"/>
                          <a:ea typeface="微软雅黑" panose="020B0503020204020204" charset="-122"/>
                          <a:cs typeface="CIDFont+F1" charset="0"/>
                        </a:rPr>
                        <a:t>string</a:t>
                      </a:r>
                      <a:endParaRPr lang="en-US" altLang="en-US" sz="900" b="0" spc="60">
                        <a:latin typeface="微软雅黑" panose="020B0503020204020204" charset="-122"/>
                        <a:ea typeface="微软雅黑" panose="020B0503020204020204" charset="-122"/>
                        <a:cs typeface="CIDFont+F1" charset="0"/>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52880">
                <a:tc>
                  <a:txBody>
                    <a:bodyPr/>
                    <a:p>
                      <a:pPr indent="0" algn="ctr">
                        <a:lnSpc>
                          <a:spcPct val="12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Item_Visibility</a:t>
                      </a:r>
                      <a:endParaRPr lang="en-US" alt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The % of total display area of all products in a store allocated to the particular product</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float</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0440">
                <a:tc>
                  <a:txBody>
                    <a:bodyPr/>
                    <a:p>
                      <a:pPr indent="0" algn="ctr">
                        <a:lnSpc>
                          <a:spcPct val="12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Item_Type</a:t>
                      </a:r>
                      <a:endParaRPr lang="en-US" alt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The category to which the product belongs</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900" b="0" spc="60">
                          <a:latin typeface="微软雅黑" panose="020B0503020204020204" charset="-122"/>
                          <a:ea typeface="微软雅黑" panose="020B0503020204020204" charset="-122"/>
                          <a:cs typeface="CIDFont+F1" charset="0"/>
                        </a:rPr>
                        <a:t>string</a:t>
                      </a:r>
                      <a:endParaRPr lang="en-US" altLang="en-US" sz="900" b="0" spc="60">
                        <a:latin typeface="微软雅黑" panose="020B0503020204020204" charset="-122"/>
                        <a:ea typeface="微软雅黑" panose="020B0503020204020204" charset="-122"/>
                        <a:cs typeface="CIDFont+F1" charset="0"/>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custDataLst>
              <p:tags r:id="rId2"/>
            </p:custDataLst>
          </p:nvPr>
        </p:nvGraphicFramePr>
        <p:xfrm>
          <a:off x="5753735" y="2134235"/>
          <a:ext cx="6333490" cy="3895090"/>
        </p:xfrm>
        <a:graphic>
          <a:graphicData uri="http://schemas.openxmlformats.org/drawingml/2006/table">
            <a:tbl>
              <a:tblPr firstRow="1" bandRow="1">
                <a:tableStyleId>{5940675A-B579-460E-94D1-54222C63F5DA}</a:tableStyleId>
              </a:tblPr>
              <a:tblGrid>
                <a:gridCol w="1324610"/>
                <a:gridCol w="4422775"/>
                <a:gridCol w="586105"/>
              </a:tblGrid>
              <a:tr h="424180">
                <a:tc>
                  <a:txBody>
                    <a:bodyPr/>
                    <a:p>
                      <a:pPr indent="0" algn="ctr">
                        <a:lnSpc>
                          <a:spcPct val="150000"/>
                        </a:lnSpc>
                        <a:spcBef>
                          <a:spcPts val="0"/>
                        </a:spcBef>
                        <a:spcAft>
                          <a:spcPts val="0"/>
                        </a:spcAft>
                        <a:buNone/>
                      </a:pPr>
                      <a:r>
                        <a:rPr lang="en-US" sz="900" b="1" spc="120">
                          <a:solidFill>
                            <a:srgbClr val="202124"/>
                          </a:solidFill>
                          <a:latin typeface="微软雅黑" panose="020B0503020204020204" charset="-122"/>
                          <a:ea typeface="微软雅黑" panose="020B0503020204020204" charset="-122"/>
                          <a:cs typeface="微软雅黑" panose="020B0503020204020204" charset="-122"/>
                        </a:rPr>
                        <a:t>Item_MRP</a:t>
                      </a:r>
                      <a:endParaRPr lang="en-US" sz="900" b="1" spc="12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spcBef>
                          <a:spcPts val="0"/>
                        </a:spcBef>
                        <a:spcAft>
                          <a:spcPts val="0"/>
                        </a:spcAft>
                        <a:buNone/>
                      </a:pPr>
                      <a:r>
                        <a:rPr lang="en-US" sz="900" b="0" spc="120">
                          <a:solidFill>
                            <a:srgbClr val="202124"/>
                          </a:solidFill>
                          <a:latin typeface="微软雅黑" panose="020B0503020204020204" charset="-122"/>
                          <a:ea typeface="微软雅黑" panose="020B0503020204020204" charset="-122"/>
                          <a:cs typeface="微软雅黑" panose="020B0503020204020204" charset="-122"/>
                        </a:rPr>
                        <a:t>Maximum  (list price) of the product</a:t>
                      </a:r>
                      <a:endParaRPr lang="en-US" sz="900" b="0" spc="12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spcBef>
                          <a:spcPts val="0"/>
                        </a:spcBef>
                        <a:spcAft>
                          <a:spcPts val="0"/>
                        </a:spcAft>
                        <a:buNone/>
                      </a:pPr>
                      <a:r>
                        <a:rPr lang="en-US" sz="900" b="0" spc="120">
                          <a:solidFill>
                            <a:srgbClr val="202124"/>
                          </a:solidFill>
                          <a:latin typeface="微软雅黑" panose="020B0503020204020204" charset="-122"/>
                          <a:ea typeface="微软雅黑" panose="020B0503020204020204" charset="-122"/>
                          <a:cs typeface="微软雅黑" panose="020B0503020204020204" charset="-122"/>
                        </a:rPr>
                        <a:t>float</a:t>
                      </a:r>
                      <a:endParaRPr lang="en-US" sz="900" b="0" spc="12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4690">
                <a:tc>
                  <a:txBody>
                    <a:bodyPr/>
                    <a:p>
                      <a:pPr indent="0" algn="l">
                        <a:lnSpc>
                          <a:spcPct val="15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Outlet_Identifier</a:t>
                      </a:r>
                      <a:endParaRPr 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5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Unique store ID</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spcBef>
                          <a:spcPts val="0"/>
                        </a:spcBef>
                        <a:spcAft>
                          <a:spcPts val="0"/>
                        </a:spcAft>
                        <a:buNone/>
                      </a:pPr>
                      <a:r>
                        <a:rPr lang="en-US" sz="900" b="0" spc="60">
                          <a:latin typeface="微软雅黑" panose="020B0503020204020204" charset="-122"/>
                          <a:ea typeface="微软雅黑" panose="020B0503020204020204" charset="-122"/>
                          <a:cs typeface="CIDFont+F1" charset="0"/>
                        </a:rPr>
                        <a:t>string</a:t>
                      </a:r>
                      <a:endParaRPr lang="en-US" altLang="en-US" sz="900" b="0" spc="60">
                        <a:latin typeface="微软雅黑" panose="020B0503020204020204" charset="-122"/>
                        <a:ea typeface="微软雅黑" panose="020B0503020204020204" charset="-122"/>
                        <a:cs typeface="CIDFont+F1" charset="0"/>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4055">
                <a:tc>
                  <a:txBody>
                    <a:bodyPr/>
                    <a:p>
                      <a:pPr indent="0" algn="l">
                        <a:lnSpc>
                          <a:spcPct val="15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Outlet_Establishment_Year</a:t>
                      </a:r>
                      <a:endParaRPr lang="en-US" alt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5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The year in which store was established</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int</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4055">
                <a:tc>
                  <a:txBody>
                    <a:bodyPr/>
                    <a:p>
                      <a:pPr indent="0" algn="l">
                        <a:lnSpc>
                          <a:spcPct val="15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Outlet_Location_Type</a:t>
                      </a:r>
                      <a:endParaRPr lang="en-US" alt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5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The type of city in which the store is located</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spcBef>
                          <a:spcPts val="0"/>
                        </a:spcBef>
                        <a:spcAft>
                          <a:spcPts val="0"/>
                        </a:spcAft>
                        <a:buNone/>
                      </a:pPr>
                      <a:r>
                        <a:rPr lang="en-US" sz="900" b="0" spc="60">
                          <a:latin typeface="微软雅黑" panose="020B0503020204020204" charset="-122"/>
                          <a:ea typeface="微软雅黑" panose="020B0503020204020204" charset="-122"/>
                          <a:cs typeface="CIDFont+F1" charset="0"/>
                        </a:rPr>
                        <a:t>string</a:t>
                      </a:r>
                      <a:endParaRPr lang="en-US" altLang="en-US" sz="900" b="0" spc="60">
                        <a:latin typeface="微软雅黑" panose="020B0503020204020204" charset="-122"/>
                        <a:ea typeface="微软雅黑" panose="020B0503020204020204" charset="-122"/>
                        <a:cs typeface="CIDFont+F1" charset="0"/>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4055">
                <a:tc>
                  <a:txBody>
                    <a:bodyPr/>
                    <a:p>
                      <a:pPr indent="0" algn="l">
                        <a:lnSpc>
                          <a:spcPct val="15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Outlet_Type</a:t>
                      </a:r>
                      <a:endParaRPr lang="en-US" alt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5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Whether the outlet is just a grocery store or some sort of supermarket</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spcBef>
                          <a:spcPts val="0"/>
                        </a:spcBef>
                        <a:spcAft>
                          <a:spcPts val="0"/>
                        </a:spcAft>
                        <a:buNone/>
                      </a:pPr>
                      <a:r>
                        <a:rPr lang="en-US" sz="900" b="0" spc="60">
                          <a:latin typeface="微软雅黑" panose="020B0503020204020204" charset="-122"/>
                          <a:ea typeface="微软雅黑" panose="020B0503020204020204" charset="-122"/>
                          <a:cs typeface="CIDFont+F1" charset="0"/>
                        </a:rPr>
                        <a:t>string</a:t>
                      </a:r>
                      <a:endParaRPr lang="en-US" altLang="en-US" sz="900" b="0" spc="60">
                        <a:latin typeface="微软雅黑" panose="020B0503020204020204" charset="-122"/>
                        <a:ea typeface="微软雅黑" panose="020B0503020204020204" charset="-122"/>
                        <a:cs typeface="CIDFont+F1" charset="0"/>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4055">
                <a:tc>
                  <a:txBody>
                    <a:bodyPr/>
                    <a:p>
                      <a:pPr indent="0" algn="l">
                        <a:lnSpc>
                          <a:spcPct val="150000"/>
                        </a:lnSpc>
                        <a:spcBef>
                          <a:spcPts val="0"/>
                        </a:spcBef>
                        <a:spcAft>
                          <a:spcPts val="0"/>
                        </a:spcAft>
                        <a:buNone/>
                      </a:pPr>
                      <a:r>
                        <a:rPr lang="en-US" sz="900" b="1" spc="60">
                          <a:solidFill>
                            <a:srgbClr val="202124"/>
                          </a:solidFill>
                          <a:latin typeface="微软雅黑" panose="020B0503020204020204" charset="-122"/>
                          <a:ea typeface="微软雅黑" panose="020B0503020204020204" charset="-122"/>
                          <a:cs typeface="微软雅黑" panose="020B0503020204020204" charset="-122"/>
                        </a:rPr>
                        <a:t>Item_Outlet_Sales</a:t>
                      </a:r>
                      <a:endParaRPr lang="en-US" altLang="en-US" sz="900" b="1"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5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Sales of the product in the particular store. This is the outcome variable to be predicted.</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spcBef>
                          <a:spcPts val="0"/>
                        </a:spcBef>
                        <a:spcAft>
                          <a:spcPts val="0"/>
                        </a:spcAft>
                        <a:buNone/>
                      </a:pPr>
                      <a:r>
                        <a:rPr lang="en-US" sz="900" b="0" spc="60">
                          <a:solidFill>
                            <a:srgbClr val="202124"/>
                          </a:solidFill>
                          <a:latin typeface="微软雅黑" panose="020B0503020204020204" charset="-122"/>
                          <a:ea typeface="微软雅黑" panose="020B0503020204020204" charset="-122"/>
                          <a:cs typeface="微软雅黑" panose="020B0503020204020204" charset="-122"/>
                        </a:rPr>
                        <a:t>float</a:t>
                      </a:r>
                      <a:endParaRPr lang="en-US" altLang="en-US" sz="900" b="0" spc="60">
                        <a:solidFill>
                          <a:srgbClr val="202124"/>
                        </a:solidFill>
                        <a:latin typeface="微软雅黑" panose="020B0503020204020204" charset="-122"/>
                        <a:ea typeface="微软雅黑" panose="020B0503020204020204" charset="-122"/>
                        <a:cs typeface="微软雅黑" panose="020B0503020204020204" charset="-122"/>
                      </a:endParaRPr>
                    </a:p>
                  </a:txBody>
                  <a:tcPr marL="25400" marR="254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1" name="Google Shape;86;p19"/>
          <p:cNvSpPr txBox="1"/>
          <p:nvPr/>
        </p:nvSpPr>
        <p:spPr>
          <a:xfrm>
            <a:off x="861060" y="296545"/>
            <a:ext cx="6808470" cy="434340"/>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sz="2400" b="0" i="0" u="none" strike="noStrike" cap="none">
                <a:solidFill>
                  <a:schemeClr val="accent1"/>
                </a:solidFill>
                <a:cs typeface="+mn-ea"/>
                <a:sym typeface="+mn-lt"/>
              </a:rPr>
              <a:t>1.2 At</a:t>
            </a:r>
            <a:r>
              <a:rPr lang="en-US" sz="2400" b="0" i="0" u="none" strike="noStrike" cap="none">
                <a:solidFill>
                  <a:schemeClr val="accent1"/>
                </a:solidFill>
                <a:cs typeface="+mn-ea"/>
                <a:sym typeface="+mn-lt"/>
              </a:rPr>
              <a:t>tribute Information</a:t>
            </a:r>
            <a:endParaRPr lang="en-US" sz="2400" b="0" i="0" u="none" strike="noStrike" cap="none">
              <a:solidFill>
                <a:schemeClr val="accent1"/>
              </a:solidFill>
              <a:cs typeface="+mn-ea"/>
              <a:sym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p:nvPr/>
        </p:nvSpPr>
        <p:spPr>
          <a:xfrm>
            <a:off x="319085" y="353216"/>
            <a:ext cx="11550816" cy="6149960"/>
          </a:xfrm>
          <a:prstGeom prst="rect">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Rectangle 6"/>
          <p:cNvSpPr/>
          <p:nvPr/>
        </p:nvSpPr>
        <p:spPr>
          <a:xfrm>
            <a:off x="574430" y="354021"/>
            <a:ext cx="11296979" cy="6149961"/>
          </a:xfrm>
          <a:prstGeom prst="rect">
            <a:avLst/>
          </a:prstGeom>
          <a:gradFill flip="none" rotWithShape="1">
            <a:gsLst>
              <a:gs pos="0">
                <a:schemeClr val="accent2">
                  <a:alpha val="66000"/>
                </a:schemeClr>
              </a:gs>
              <a:gs pos="100000">
                <a:schemeClr val="accent1">
                  <a:lumMod val="30000"/>
                  <a:lumOff val="70000"/>
                  <a:alpha val="0"/>
                </a:schemeClr>
              </a:gs>
            </a:gsLst>
            <a:lin ang="10800000" scaled="1"/>
            <a:tileRect/>
          </a:gra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4" name="Rectangle 5"/>
          <p:cNvSpPr/>
          <p:nvPr/>
        </p:nvSpPr>
        <p:spPr>
          <a:xfrm>
            <a:off x="320594" y="3676302"/>
            <a:ext cx="11550816" cy="2215857"/>
          </a:xfrm>
          <a:prstGeom prst="rect">
            <a:avLst/>
          </a:prstGeom>
          <a:solidFill>
            <a:schemeClr val="accent1"/>
          </a:solidFill>
          <a:ln>
            <a:noFill/>
          </a:ln>
          <a:effectLst>
            <a:outerShdw blurRad="266700" dist="1143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6" name="矩形 5"/>
          <p:cNvSpPr/>
          <p:nvPr/>
        </p:nvSpPr>
        <p:spPr>
          <a:xfrm>
            <a:off x="1079500" y="4309745"/>
            <a:ext cx="3832225" cy="66167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60" b="1" i="0" u="none" strike="noStrike" kern="1200" cap="none" spc="0" normalizeH="0" baseline="0" noProof="0" dirty="0">
                <a:ln>
                  <a:noFill/>
                </a:ln>
                <a:solidFill>
                  <a:schemeClr val="bg1"/>
                </a:solidFill>
                <a:effectLst/>
                <a:uLnTx/>
                <a:uFillTx/>
                <a:cs typeface="+mn-ea"/>
                <a:sym typeface="+mn-lt"/>
              </a:rPr>
              <a:t>2.1 M</a:t>
            </a:r>
            <a:r>
              <a:rPr kumimoji="0" lang="en-US" sz="1860" b="1" i="0" u="none" strike="noStrike" kern="1200" cap="none" spc="0" normalizeH="0" baseline="0" noProof="0" dirty="0">
                <a:ln>
                  <a:noFill/>
                </a:ln>
                <a:solidFill>
                  <a:schemeClr val="bg1"/>
                </a:solidFill>
                <a:effectLst/>
                <a:uLnTx/>
                <a:uFillTx/>
                <a:cs typeface="+mn-ea"/>
                <a:sym typeface="+mn-lt"/>
              </a:rPr>
              <a:t>issing values</a:t>
            </a:r>
            <a:endParaRPr kumimoji="0" lang="en-US" sz="1860" b="1" i="0" u="none" strike="noStrike" kern="1200" cap="none" spc="0" normalizeH="0" baseline="0" noProof="0" dirty="0">
              <a:ln>
                <a:noFill/>
              </a:ln>
              <a:solidFill>
                <a:schemeClr val="bg1"/>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60" b="1" i="0" u="none" strike="noStrike" kern="1200" cap="none" spc="0" normalizeH="0" baseline="0" noProof="0" dirty="0">
                <a:ln>
                  <a:noFill/>
                </a:ln>
                <a:solidFill>
                  <a:schemeClr val="bg1"/>
                </a:solidFill>
                <a:effectLst/>
                <a:uLnTx/>
                <a:uFillTx/>
                <a:cs typeface="+mn-ea"/>
                <a:sym typeface="+mn-lt"/>
              </a:rPr>
              <a:t>2.2 Outlier</a:t>
            </a:r>
            <a:endParaRPr kumimoji="0" lang="en-US" sz="1860" b="1" i="0" u="none" strike="noStrike" kern="1200" cap="none" spc="0" normalizeH="0" baseline="0" noProof="0" dirty="0">
              <a:ln>
                <a:noFill/>
              </a:ln>
              <a:solidFill>
                <a:schemeClr val="bg1"/>
              </a:solidFill>
              <a:effectLst/>
              <a:uLnTx/>
              <a:uFillTx/>
              <a:cs typeface="+mn-ea"/>
              <a:sym typeface="+mn-lt"/>
            </a:endParaRPr>
          </a:p>
        </p:txBody>
      </p:sp>
      <p:sp>
        <p:nvSpPr>
          <p:cNvPr id="7" name="TextBox 7"/>
          <p:cNvSpPr txBox="1"/>
          <p:nvPr/>
        </p:nvSpPr>
        <p:spPr>
          <a:xfrm>
            <a:off x="6863011" y="2844225"/>
            <a:ext cx="4959985"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bg1"/>
                </a:solidFill>
                <a:effectLst/>
                <a:uLnTx/>
                <a:uFillTx/>
                <a:cs typeface="+mn-ea"/>
                <a:sym typeface="+mn-lt"/>
              </a:rPr>
              <a:t>二、</a:t>
            </a:r>
            <a:r>
              <a:rPr lang="en-US" altLang="zh-CN" sz="3200" b="1" noProof="0" dirty="0">
                <a:ln>
                  <a:noFill/>
                </a:ln>
                <a:solidFill>
                  <a:schemeClr val="bg1"/>
                </a:solidFill>
                <a:effectLst/>
                <a:uLnTx/>
                <a:uFillTx/>
                <a:cs typeface="+mn-ea"/>
                <a:sym typeface="+mn-lt"/>
              </a:rPr>
              <a:t>Data Preprocessing</a:t>
            </a:r>
            <a:endParaRPr lang="en-US" altLang="zh-CN" sz="3200" b="1" noProof="0" dirty="0">
              <a:ln>
                <a:noFill/>
              </a:ln>
              <a:solidFill>
                <a:schemeClr val="bg1"/>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rot="10800000" flipH="1">
            <a:off x="133078" y="5185554"/>
            <a:ext cx="2244634" cy="14651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cs typeface="+mn-ea"/>
              <a:sym typeface="+mn-lt"/>
            </a:endParaRPr>
          </a:p>
        </p:txBody>
      </p:sp>
      <p:pic>
        <p:nvPicPr>
          <p:cNvPr id="37" name="图片 37"/>
          <p:cNvPicPr>
            <a:picLocks noChangeAspect="1"/>
          </p:cNvPicPr>
          <p:nvPr/>
        </p:nvPicPr>
        <p:blipFill>
          <a:blip r:embed="rId1"/>
          <a:stretch>
            <a:fillRect/>
          </a:stretch>
        </p:blipFill>
        <p:spPr>
          <a:xfrm>
            <a:off x="2377440" y="700405"/>
            <a:ext cx="8411210" cy="5720715"/>
          </a:xfrm>
          <a:prstGeom prst="rect">
            <a:avLst/>
          </a:prstGeom>
        </p:spPr>
      </p:pic>
      <p:sp>
        <p:nvSpPr>
          <p:cNvPr id="7" name="Freeform 5"/>
          <p:cNvSpPr/>
          <p:nvPr/>
        </p:nvSpPr>
        <p:spPr bwMode="auto">
          <a:xfrm flipH="1">
            <a:off x="8264780" y="0"/>
            <a:ext cx="3927220" cy="2563457"/>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cs typeface="+mn-ea"/>
              <a:sym typeface="+mn-lt"/>
            </a:endParaRPr>
          </a:p>
        </p:txBody>
      </p:sp>
      <p:sp>
        <p:nvSpPr>
          <p:cNvPr id="10" name="Google Shape;86;p19"/>
          <p:cNvSpPr txBox="1"/>
          <p:nvPr/>
        </p:nvSpPr>
        <p:spPr>
          <a:xfrm>
            <a:off x="289948" y="265826"/>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accent1"/>
                </a:solidFill>
                <a:cs typeface="+mn-ea"/>
                <a:sym typeface="+mn-lt"/>
              </a:rPr>
              <a:t>RAW DATA</a:t>
            </a:r>
            <a:endParaRPr lang="en-US" sz="2400" b="0" i="0" u="none" strike="noStrike" cap="none">
              <a:solidFill>
                <a:schemeClr val="accent1"/>
              </a:solidFill>
              <a:cs typeface="+mn-ea"/>
              <a:sym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flipH="1">
            <a:off x="8264780" y="0"/>
            <a:ext cx="3927220" cy="2563457"/>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cs typeface="+mn-ea"/>
              <a:sym typeface="+mn-lt"/>
            </a:endParaRPr>
          </a:p>
        </p:txBody>
      </p:sp>
      <p:sp>
        <p:nvSpPr>
          <p:cNvPr id="10" name="Google Shape;86;p19"/>
          <p:cNvSpPr txBox="1"/>
          <p:nvPr/>
        </p:nvSpPr>
        <p:spPr>
          <a:xfrm>
            <a:off x="290195" y="266065"/>
            <a:ext cx="6808470" cy="4343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accent1"/>
                </a:solidFill>
                <a:cs typeface="+mn-ea"/>
                <a:sym typeface="+mn-lt"/>
              </a:rPr>
              <a:t>RAW DATA - Missing values</a:t>
            </a:r>
            <a:endParaRPr lang="en-US" sz="2400" b="0" i="0" u="none" strike="noStrike" cap="none">
              <a:solidFill>
                <a:schemeClr val="accent1"/>
              </a:solidFill>
              <a:cs typeface="+mn-ea"/>
              <a:sym typeface="+mn-lt"/>
            </a:endParaRPr>
          </a:p>
        </p:txBody>
      </p:sp>
      <p:pic>
        <p:nvPicPr>
          <p:cNvPr id="21" name="图片 21"/>
          <p:cNvPicPr>
            <a:picLocks noChangeAspect="1"/>
          </p:cNvPicPr>
          <p:nvPr/>
        </p:nvPicPr>
        <p:blipFill>
          <a:blip r:embed="rId1"/>
          <a:stretch>
            <a:fillRect/>
          </a:stretch>
        </p:blipFill>
        <p:spPr>
          <a:xfrm>
            <a:off x="290195" y="1069340"/>
            <a:ext cx="8209915" cy="3990340"/>
          </a:xfrm>
          <a:prstGeom prst="rect">
            <a:avLst/>
          </a:prstGeom>
        </p:spPr>
      </p:pic>
      <p:sp>
        <p:nvSpPr>
          <p:cNvPr id="3" name="Freeform 5"/>
          <p:cNvSpPr/>
          <p:nvPr/>
        </p:nvSpPr>
        <p:spPr bwMode="auto">
          <a:xfrm rot="10800000" flipH="1">
            <a:off x="133078" y="5185554"/>
            <a:ext cx="2244634" cy="14651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cs typeface="+mn-ea"/>
              <a:sym typeface="+mn-lt"/>
            </a:endParaRPr>
          </a:p>
        </p:txBody>
      </p:sp>
      <p:sp>
        <p:nvSpPr>
          <p:cNvPr id="6" name="矩形 5"/>
          <p:cNvSpPr/>
          <p:nvPr/>
        </p:nvSpPr>
        <p:spPr>
          <a:xfrm>
            <a:off x="4942205" y="5185410"/>
            <a:ext cx="6687185" cy="1128395"/>
          </a:xfrm>
          <a:prstGeom prst="rect">
            <a:avLst/>
          </a:prstGeom>
        </p:spPr>
        <p:txBody>
          <a:bodyPr wrap="square" lIns="91433" tIns="45716" rIns="91433" bIns="45716">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sz="1500" i="0" u="none" strike="noStrike" kern="1200" cap="none" spc="0" normalizeH="0" baseline="0" noProof="0" dirty="0">
                <a:ln>
                  <a:noFill/>
                </a:ln>
                <a:solidFill>
                  <a:schemeClr val="tx1"/>
                </a:solidFill>
                <a:effectLst/>
                <a:uLnTx/>
                <a:uFillTx/>
                <a:cs typeface="+mn-ea"/>
                <a:sym typeface="+mn-lt"/>
              </a:rPr>
              <a:t>We can see just column “Item_Weight” has some missing value, then we don’t need to build a model in this report, and the data is very useful to us, so we decide to retain this data.</a:t>
            </a:r>
            <a:endParaRPr kumimoji="0" lang="en-US" sz="1500" i="0" u="none" strike="noStrike" kern="1200" cap="none" spc="0" normalizeH="0" baseline="0" noProof="0" dirty="0">
              <a:ln>
                <a:noFill/>
              </a:ln>
              <a:solidFill>
                <a:schemeClr val="tx1"/>
              </a:solidFill>
              <a:effectLst/>
              <a:uLnTx/>
              <a:uFillTx/>
              <a:cs typeface="+mn-ea"/>
              <a:sym typeface="+mn-lt"/>
            </a:endParaRPr>
          </a:p>
        </p:txBody>
      </p:sp>
      <p:cxnSp>
        <p:nvCxnSpPr>
          <p:cNvPr id="4" name="直接箭头连接符 3"/>
          <p:cNvCxnSpPr/>
          <p:nvPr/>
        </p:nvCxnSpPr>
        <p:spPr>
          <a:xfrm flipV="1">
            <a:off x="612140" y="4526280"/>
            <a:ext cx="752475"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flipH="1">
            <a:off x="8264780" y="0"/>
            <a:ext cx="3927220" cy="2563457"/>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cs typeface="+mn-ea"/>
              <a:sym typeface="+mn-lt"/>
            </a:endParaRPr>
          </a:p>
        </p:txBody>
      </p:sp>
      <p:sp>
        <p:nvSpPr>
          <p:cNvPr id="10" name="Google Shape;86;p19"/>
          <p:cNvSpPr txBox="1"/>
          <p:nvPr/>
        </p:nvSpPr>
        <p:spPr>
          <a:xfrm>
            <a:off x="290195" y="266065"/>
            <a:ext cx="6808470" cy="4343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accent1"/>
                </a:solidFill>
                <a:cs typeface="+mn-ea"/>
                <a:sym typeface="+mn-lt"/>
              </a:rPr>
              <a:t>RAW DATA - Outlier</a:t>
            </a:r>
            <a:endParaRPr lang="en-US" sz="2400" b="0" i="0" u="none" strike="noStrike" cap="none">
              <a:solidFill>
                <a:schemeClr val="accent1"/>
              </a:solidFill>
              <a:cs typeface="+mn-ea"/>
              <a:sym typeface="+mn-lt"/>
            </a:endParaRPr>
          </a:p>
        </p:txBody>
      </p:sp>
      <p:sp>
        <p:nvSpPr>
          <p:cNvPr id="3" name="Freeform 5"/>
          <p:cNvSpPr/>
          <p:nvPr/>
        </p:nvSpPr>
        <p:spPr bwMode="auto">
          <a:xfrm rot="10800000" flipH="1">
            <a:off x="133078" y="5185554"/>
            <a:ext cx="2244634" cy="14651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cs typeface="+mn-ea"/>
              <a:sym typeface="+mn-lt"/>
            </a:endParaRPr>
          </a:p>
        </p:txBody>
      </p:sp>
      <p:pic>
        <p:nvPicPr>
          <p:cNvPr id="2" name="图片 1"/>
          <p:cNvPicPr>
            <a:picLocks noChangeAspect="1"/>
          </p:cNvPicPr>
          <p:nvPr/>
        </p:nvPicPr>
        <p:blipFill>
          <a:blip r:embed="rId1"/>
          <a:stretch>
            <a:fillRect/>
          </a:stretch>
        </p:blipFill>
        <p:spPr>
          <a:xfrm>
            <a:off x="290195" y="1142365"/>
            <a:ext cx="6285230" cy="680720"/>
          </a:xfrm>
          <a:prstGeom prst="rect">
            <a:avLst/>
          </a:prstGeom>
        </p:spPr>
      </p:pic>
      <p:sp>
        <p:nvSpPr>
          <p:cNvPr id="5" name="TextBox 24"/>
          <p:cNvSpPr txBox="1"/>
          <p:nvPr/>
        </p:nvSpPr>
        <p:spPr>
          <a:xfrm>
            <a:off x="290195" y="2265045"/>
            <a:ext cx="5415280" cy="2182495"/>
          </a:xfrm>
          <a:prstGeom prst="rect">
            <a:avLst/>
          </a:prstGeom>
          <a:noFill/>
        </p:spPr>
        <p:txBody>
          <a:bodyPr wrap="square" lIns="91423" tIns="45712" rIns="91423" bIns="45712" rtlCol="0">
            <a:spAutoFit/>
          </a:bodyPr>
          <a:p>
            <a:pPr marL="0" marR="0" lvl="0" indent="0" algn="l" rtl="0">
              <a:spcBef>
                <a:spcPts val="0"/>
              </a:spcBef>
              <a:spcAft>
                <a:spcPts val="0"/>
              </a:spcAft>
              <a:buNone/>
            </a:pPr>
            <a:r>
              <a:rPr lang="en-US" sz="2000" b="1" dirty="0">
                <a:solidFill>
                  <a:schemeClr val="tx1">
                    <a:lumMod val="75000"/>
                    <a:lumOff val="25000"/>
                  </a:schemeClr>
                </a:solidFill>
                <a:cs typeface="+mn-ea"/>
                <a:sym typeface="+mn-lt"/>
              </a:rPr>
              <a:t>Here are codes:</a:t>
            </a:r>
            <a:endParaRPr lang="en-US" sz="2000" b="1" dirty="0">
              <a:solidFill>
                <a:schemeClr val="tx1">
                  <a:lumMod val="75000"/>
                  <a:lumOff val="25000"/>
                </a:schemeClr>
              </a:solidFill>
              <a:cs typeface="+mn-ea"/>
              <a:sym typeface="+mn-lt"/>
            </a:endParaRPr>
          </a:p>
          <a:p>
            <a:pPr marL="0" marR="0" lvl="0" indent="0" algn="l" rtl="0">
              <a:spcBef>
                <a:spcPts val="0"/>
              </a:spcBef>
              <a:spcAft>
                <a:spcPts val="0"/>
              </a:spcAft>
              <a:buNone/>
            </a:pPr>
            <a:endParaRPr lang="en-US" sz="2000" b="1" dirty="0">
              <a:solidFill>
                <a:schemeClr val="tx1">
                  <a:lumMod val="75000"/>
                  <a:lumOff val="25000"/>
                </a:schemeClr>
              </a:solidFill>
              <a:cs typeface="+mn-ea"/>
              <a:sym typeface="+mn-lt"/>
            </a:endParaRPr>
          </a:p>
          <a:p>
            <a:pPr marL="0" marR="0" lvl="0" indent="0" algn="l" rtl="0">
              <a:spcBef>
                <a:spcPts val="0"/>
              </a:spcBef>
              <a:spcAft>
                <a:spcPts val="0"/>
              </a:spcAft>
              <a:buNone/>
            </a:pPr>
            <a:r>
              <a:rPr lang="en-US" sz="1600" dirty="0">
                <a:solidFill>
                  <a:schemeClr val="tx1">
                    <a:lumMod val="75000"/>
                    <a:lumOff val="25000"/>
                  </a:schemeClr>
                </a:solidFill>
                <a:cs typeface="+mn-ea"/>
                <a:sym typeface="+mn-lt"/>
              </a:rPr>
              <a:t>import pandas as pd</a:t>
            </a:r>
            <a:endParaRPr lang="en-US" sz="1600" dirty="0">
              <a:solidFill>
                <a:schemeClr val="tx1">
                  <a:lumMod val="75000"/>
                  <a:lumOff val="25000"/>
                </a:schemeClr>
              </a:solidFill>
              <a:cs typeface="+mn-ea"/>
              <a:sym typeface="+mn-lt"/>
            </a:endParaRPr>
          </a:p>
          <a:p>
            <a:pPr marL="0" marR="0" lvl="0" indent="0" algn="l" rtl="0">
              <a:spcBef>
                <a:spcPts val="0"/>
              </a:spcBef>
              <a:spcAft>
                <a:spcPts val="0"/>
              </a:spcAft>
              <a:buNone/>
            </a:pPr>
            <a:r>
              <a:rPr lang="en-US" sz="1600" dirty="0">
                <a:solidFill>
                  <a:schemeClr val="tx1">
                    <a:lumMod val="75000"/>
                    <a:lumOff val="25000"/>
                  </a:schemeClr>
                </a:solidFill>
                <a:cs typeface="+mn-ea"/>
                <a:sym typeface="+mn-lt"/>
              </a:rPr>
              <a:t>df = pd.read_csv("ccm.csv")</a:t>
            </a:r>
            <a:endParaRPr lang="en-US" sz="1600" dirty="0">
              <a:solidFill>
                <a:schemeClr val="tx1">
                  <a:lumMod val="75000"/>
                  <a:lumOff val="25000"/>
                </a:schemeClr>
              </a:solidFill>
              <a:cs typeface="+mn-ea"/>
              <a:sym typeface="+mn-lt"/>
            </a:endParaRPr>
          </a:p>
          <a:p>
            <a:pPr marL="0" marR="0" lvl="0" indent="0" algn="l" rtl="0">
              <a:spcBef>
                <a:spcPts val="0"/>
              </a:spcBef>
              <a:spcAft>
                <a:spcPts val="0"/>
              </a:spcAft>
              <a:buNone/>
            </a:pPr>
            <a:r>
              <a:rPr lang="en-US" sz="1600" dirty="0">
                <a:solidFill>
                  <a:schemeClr val="tx1">
                    <a:lumMod val="75000"/>
                    <a:lumOff val="25000"/>
                  </a:schemeClr>
                </a:solidFill>
                <a:cs typeface="+mn-ea"/>
                <a:sym typeface="+mn-lt"/>
              </a:rPr>
              <a:t>df.replace('LF', 'Low Fat', inplace=True)</a:t>
            </a:r>
            <a:endParaRPr lang="en-US" sz="1600" dirty="0">
              <a:solidFill>
                <a:schemeClr val="tx1">
                  <a:lumMod val="75000"/>
                  <a:lumOff val="25000"/>
                </a:schemeClr>
              </a:solidFill>
              <a:cs typeface="+mn-ea"/>
              <a:sym typeface="+mn-lt"/>
            </a:endParaRPr>
          </a:p>
          <a:p>
            <a:pPr marL="0" marR="0" lvl="0" indent="0" algn="l" rtl="0">
              <a:spcBef>
                <a:spcPts val="0"/>
              </a:spcBef>
              <a:spcAft>
                <a:spcPts val="0"/>
              </a:spcAft>
              <a:buNone/>
            </a:pPr>
            <a:r>
              <a:rPr lang="en-US" sz="1600" dirty="0">
                <a:solidFill>
                  <a:schemeClr val="tx1">
                    <a:lumMod val="75000"/>
                    <a:lumOff val="25000"/>
                  </a:schemeClr>
                </a:solidFill>
                <a:cs typeface="+mn-ea"/>
                <a:sym typeface="+mn-lt"/>
              </a:rPr>
              <a:t>df.replace('reg', 'Regular', inplace=True)</a:t>
            </a:r>
            <a:endParaRPr lang="en-US" sz="1600" dirty="0">
              <a:solidFill>
                <a:schemeClr val="tx1">
                  <a:lumMod val="75000"/>
                  <a:lumOff val="25000"/>
                </a:schemeClr>
              </a:solidFill>
              <a:cs typeface="+mn-ea"/>
              <a:sym typeface="+mn-lt"/>
            </a:endParaRPr>
          </a:p>
          <a:p>
            <a:pPr marL="0" marR="0" lvl="0" indent="0" algn="l" rtl="0">
              <a:spcBef>
                <a:spcPts val="0"/>
              </a:spcBef>
              <a:spcAft>
                <a:spcPts val="0"/>
              </a:spcAft>
              <a:buNone/>
            </a:pPr>
            <a:r>
              <a:rPr lang="en-US" sz="1600" dirty="0">
                <a:solidFill>
                  <a:schemeClr val="tx1">
                    <a:lumMod val="75000"/>
                    <a:lumOff val="25000"/>
                  </a:schemeClr>
                </a:solidFill>
                <a:cs typeface="+mn-ea"/>
                <a:sym typeface="+mn-lt"/>
              </a:rPr>
              <a:t>df.replace('low fat', 'Low Fat', inplace=True)</a:t>
            </a:r>
            <a:endParaRPr lang="en-US" sz="1600" dirty="0">
              <a:solidFill>
                <a:schemeClr val="tx1">
                  <a:lumMod val="75000"/>
                  <a:lumOff val="25000"/>
                </a:schemeClr>
              </a:solidFill>
              <a:cs typeface="+mn-ea"/>
              <a:sym typeface="+mn-lt"/>
            </a:endParaRPr>
          </a:p>
          <a:p>
            <a:pPr marL="0" marR="0" lvl="0" indent="0" algn="l" rtl="0">
              <a:spcBef>
                <a:spcPts val="0"/>
              </a:spcBef>
              <a:spcAft>
                <a:spcPts val="0"/>
              </a:spcAft>
              <a:buNone/>
            </a:pPr>
            <a:r>
              <a:rPr lang="en-US" sz="1600" dirty="0">
                <a:solidFill>
                  <a:schemeClr val="tx1">
                    <a:lumMod val="75000"/>
                    <a:lumOff val="25000"/>
                  </a:schemeClr>
                </a:solidFill>
                <a:cs typeface="+mn-ea"/>
                <a:sym typeface="+mn-lt"/>
              </a:rPr>
              <a:t>df.to_csv('ccm.csv', index=False)</a:t>
            </a:r>
            <a:endParaRPr lang="en-US" sz="1600" dirty="0">
              <a:solidFill>
                <a:schemeClr val="tx1">
                  <a:lumMod val="75000"/>
                  <a:lumOff val="25000"/>
                </a:schemeClr>
              </a:solidFill>
              <a:cs typeface="+mn-ea"/>
              <a:sym typeface="+mn-lt"/>
            </a:endParaRPr>
          </a:p>
        </p:txBody>
      </p:sp>
      <p:pic>
        <p:nvPicPr>
          <p:cNvPr id="39" name="图片 39"/>
          <p:cNvPicPr>
            <a:picLocks noChangeAspect="1"/>
          </p:cNvPicPr>
          <p:nvPr/>
        </p:nvPicPr>
        <p:blipFill>
          <a:blip r:embed="rId2"/>
          <a:stretch>
            <a:fillRect/>
          </a:stretch>
        </p:blipFill>
        <p:spPr>
          <a:xfrm>
            <a:off x="7098030" y="480695"/>
            <a:ext cx="3920490" cy="2859405"/>
          </a:xfrm>
          <a:prstGeom prst="rect">
            <a:avLst/>
          </a:prstGeom>
        </p:spPr>
      </p:pic>
      <p:pic>
        <p:nvPicPr>
          <p:cNvPr id="43" name="图片 43"/>
          <p:cNvPicPr>
            <a:picLocks noChangeAspect="1"/>
          </p:cNvPicPr>
          <p:nvPr/>
        </p:nvPicPr>
        <p:blipFill>
          <a:blip r:embed="rId3"/>
          <a:stretch>
            <a:fillRect/>
          </a:stretch>
        </p:blipFill>
        <p:spPr>
          <a:xfrm>
            <a:off x="7098665" y="3623945"/>
            <a:ext cx="3919855" cy="2932430"/>
          </a:xfrm>
          <a:prstGeom prst="rect">
            <a:avLst/>
          </a:prstGeom>
        </p:spPr>
      </p:pic>
      <p:cxnSp>
        <p:nvCxnSpPr>
          <p:cNvPr id="8" name="直接箭头连接符 7"/>
          <p:cNvCxnSpPr/>
          <p:nvPr/>
        </p:nvCxnSpPr>
        <p:spPr>
          <a:xfrm flipV="1">
            <a:off x="6025515" y="2110105"/>
            <a:ext cx="752475"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6025515" y="4981575"/>
            <a:ext cx="752475"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KSO_WM_UNIT_TABLE_BEAUTIFY" val="smartTable{9d177f39-c717-4926-989b-161222295341}"/>
  <p:tag name="TABLE_ENDDRAG_ORIGIN_RECT" val="385*359"/>
  <p:tag name="TABLE_ENDDRAG_RECT" val="122*94*385*359"/>
  <p:tag name="TABLE_AUTOADJUST_FLAG" val="1"/>
</p:tagLst>
</file>

<file path=ppt/tags/tag2.xml><?xml version="1.0" encoding="utf-8"?>
<p:tagLst xmlns:p="http://schemas.openxmlformats.org/presentationml/2006/main">
  <p:tag name="KSO_WM_UNIT_TABLE_BEAUTIFY" val="smartTable{a6aaa886-22ff-446e-a0ef-9d1d78233319}"/>
  <p:tag name="TABLE_ENDDRAG_ORIGIN_RECT" val="498*306"/>
  <p:tag name="TABLE_ENDDRAG_RECT" val="453*168*498*306"/>
  <p:tag name="TABLE_AUTOADJUST_FLAG" val="1"/>
</p:tagLst>
</file>

<file path=ppt/theme/theme1.xml><?xml version="1.0" encoding="utf-8"?>
<a:theme xmlns:a="http://schemas.openxmlformats.org/drawingml/2006/main" name="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oczczn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11415</Words>
  <Application>WPS 演示</Application>
  <PresentationFormat>自定义</PresentationFormat>
  <Paragraphs>574</Paragraphs>
  <Slides>42</Slides>
  <Notes>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42</vt:i4>
      </vt:variant>
    </vt:vector>
  </HeadingPairs>
  <TitlesOfParts>
    <vt:vector size="58" baseType="lpstr">
      <vt:lpstr>Arial</vt:lpstr>
      <vt:lpstr>宋体</vt:lpstr>
      <vt:lpstr>Wingdings</vt:lpstr>
      <vt:lpstr>方正正黑简体</vt:lpstr>
      <vt:lpstr>黑体</vt:lpstr>
      <vt:lpstr>华文仿宋</vt:lpstr>
      <vt:lpstr>仿宋</vt:lpstr>
      <vt:lpstr>微软雅黑</vt:lpstr>
      <vt:lpstr>CIDFont+F3</vt:lpstr>
      <vt:lpstr>Segoe Print</vt:lpstr>
      <vt:lpstr>CIDFont+F1</vt:lpstr>
      <vt:lpstr>Arial Unicode MS</vt:lpstr>
      <vt:lpstr>等线</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蓝色圆点</dc:title>
  <dc:creator>第一PPT</dc:creator>
  <cp:keywords>www.1ppt.com</cp:keywords>
  <dc:description>www.1ppt.com</dc:description>
  <cp:lastModifiedBy>黄淑绮</cp:lastModifiedBy>
  <cp:revision>22</cp:revision>
  <dcterms:created xsi:type="dcterms:W3CDTF">2021-05-18T08:51:00Z</dcterms:created>
  <dcterms:modified xsi:type="dcterms:W3CDTF">2021-12-27T11:14:54Z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2BE76A3CA2914A559336C3AA686E49E4</vt:lpwstr>
  </property>
</Properties>
</file>