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7" r:id="rId3"/>
    <p:sldId id="260" r:id="rId4"/>
    <p:sldId id="261" r:id="rId5"/>
    <p:sldId id="262" r:id="rId6"/>
    <p:sldId id="267" r:id="rId7"/>
    <p:sldId id="268" r:id="rId8"/>
    <p:sldId id="258" r:id="rId9"/>
    <p:sldId id="279" r:id="rId10"/>
    <p:sldId id="290" r:id="rId11"/>
    <p:sldId id="296" r:id="rId12"/>
    <p:sldId id="271" r:id="rId13"/>
    <p:sldId id="285" r:id="rId14"/>
    <p:sldId id="288" r:id="rId15"/>
    <p:sldId id="289" r:id="rId16"/>
    <p:sldId id="291" r:id="rId17"/>
    <p:sldId id="292" r:id="rId18"/>
    <p:sldId id="293" r:id="rId19"/>
    <p:sldId id="280" r:id="rId20"/>
    <p:sldId id="266" r:id="rId21"/>
    <p:sldId id="275" r:id="rId22"/>
    <p:sldId id="259" r:id="rId23"/>
    <p:sldId id="299" r:id="rId24"/>
    <p:sldId id="298" r:id="rId25"/>
    <p:sldId id="269" r:id="rId26"/>
    <p:sldId id="270" r:id="rId27"/>
    <p:sldId id="294" r:id="rId28"/>
    <p:sldId id="29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7445"/>
    <a:srgbClr val="C07070"/>
    <a:srgbClr val="AF8181"/>
    <a:srgbClr val="B085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4" autoAdjust="0"/>
    <p:restoredTop sz="69094" autoAdjust="0"/>
  </p:normalViewPr>
  <p:slideViewPr>
    <p:cSldViewPr snapToGrid="0">
      <p:cViewPr varScale="1">
        <p:scale>
          <a:sx n="78" d="100"/>
          <a:sy n="78" d="100"/>
        </p:scale>
        <p:origin x="16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9FEBE-A0A5-41A3-85FF-B179C3D50E37}" type="datetimeFigureOut">
              <a:rPr lang="zh-CN" altLang="en-US" smtClean="0"/>
              <a:t>18/2/6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CE365-3323-4ACA-B35F-934221A93147}" type="slidenum">
              <a:rPr lang="zh-CN" altLang="en-US" smtClean="0"/>
              <a:t>‹#›</a:t>
            </a:fld>
            <a:endParaRPr lang="zh-CN" altLang="en-US"/>
          </a:p>
        </p:txBody>
      </p:sp>
    </p:spTree>
    <p:extLst>
      <p:ext uri="{BB962C8B-B14F-4D97-AF65-F5344CB8AC3E}">
        <p14:creationId xmlns:p14="http://schemas.microsoft.com/office/powerpoint/2010/main" val="1552828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Good morning, everyone.</a:t>
            </a:r>
            <a:r>
              <a:rPr lang="en-US" altLang="zh-CN" baseline="0" dirty="0"/>
              <a:t> My name is Zheng Li, a PhD student from Hong Kong University of Science and Technology. Today, I will present my paper named </a:t>
            </a:r>
            <a:r>
              <a:rPr lang="en-US" altLang="zh-CN" sz="1200" dirty="0"/>
              <a:t>Hierarchical Attention Transfer</a:t>
            </a:r>
            <a:r>
              <a:rPr lang="en-US" altLang="zh-CN" sz="1200" baseline="0" dirty="0"/>
              <a:t> </a:t>
            </a:r>
            <a:r>
              <a:rPr lang="en-US" altLang="zh-CN" sz="1200" dirty="0"/>
              <a:t>Network</a:t>
            </a:r>
            <a:r>
              <a:rPr lang="en-US" altLang="zh-CN" sz="1200" baseline="0" dirty="0"/>
              <a:t> </a:t>
            </a:r>
            <a:r>
              <a:rPr lang="en-US" altLang="zh-CN" sz="1200" dirty="0"/>
              <a:t>for Cross-domain Sentiment Classification.</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a:t>
            </a:fld>
            <a:endParaRPr lang="zh-CN" altLang="en-US"/>
          </a:p>
        </p:txBody>
      </p:sp>
    </p:spTree>
    <p:extLst>
      <p:ext uri="{BB962C8B-B14F-4D97-AF65-F5344CB8AC3E}">
        <p14:creationId xmlns:p14="http://schemas.microsoft.com/office/powerpoint/2010/main" val="18305874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goal of the NP-net aims to align the non-pivots, which have two characteristics, 1. They are useful  sentiment words for sentiment classification. 2.They are domain-specific words. </a:t>
            </a:r>
          </a:p>
          <a:p>
            <a:endParaRPr lang="en-US" altLang="zh-CN" dirty="0"/>
          </a:p>
          <a:p>
            <a:r>
              <a:rPr lang="en-US" altLang="zh-CN" dirty="0"/>
              <a:t>To reach the goal, NP-net is jointly learned by three tasks. For task1,  </a:t>
            </a:r>
            <a:endParaRPr lang="en-US" altLang="zh-CN" sz="1200" dirty="0"/>
          </a:p>
          <a:p>
            <a:r>
              <a:rPr lang="en-US" altLang="zh-CN" sz="1200" dirty="0"/>
              <a:t>In this way, NP-net can discover domain-specific features with the pivots as a bridge and capture the non-pivots that are expected to correlate closely to the pivots with the attention mechanism. </a:t>
            </a:r>
            <a:endParaRPr lang="zh-CN" altLang="en-US" sz="1200" dirty="0"/>
          </a:p>
          <a:p>
            <a:endParaRPr lang="en-US" altLang="zh-CN"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10</a:t>
            </a:fld>
            <a:endParaRPr lang="zh-CN" altLang="en-US"/>
          </a:p>
        </p:txBody>
      </p:sp>
    </p:spTree>
    <p:extLst>
      <p:ext uri="{BB962C8B-B14F-4D97-AF65-F5344CB8AC3E}">
        <p14:creationId xmlns:p14="http://schemas.microsoft.com/office/powerpoint/2010/main" val="3986468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Actually, our model make use of multi-task learning to achieve attention transfer cross-domains.</a:t>
            </a:r>
          </a:p>
          <a:p>
            <a:endParaRPr lang="en-US" altLang="zh-CN" dirty="0"/>
          </a:p>
          <a:p>
            <a:endParaRPr lang="en-US" altLang="zh-CN" dirty="0"/>
          </a:p>
          <a:p>
            <a:r>
              <a:rPr lang="en-US" altLang="zh-CN" dirty="0"/>
              <a:t>The P-net is responsible for ...</a:t>
            </a:r>
          </a:p>
          <a:p>
            <a:r>
              <a:rPr lang="en-US" altLang="zh-CN" dirty="0"/>
              <a:t>The NP-net </a:t>
            </a:r>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11</a:t>
            </a:fld>
            <a:endParaRPr lang="zh-CN" altLang="en-US"/>
          </a:p>
        </p:txBody>
      </p:sp>
    </p:spTree>
    <p:extLst>
      <p:ext uri="{BB962C8B-B14F-4D97-AF65-F5344CB8AC3E}">
        <p14:creationId xmlns:p14="http://schemas.microsoft.com/office/powerpoint/2010/main" val="4026358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Note that the NP-net needs the positive</a:t>
            </a:r>
            <a:r>
              <a:rPr lang="en-US" altLang="zh-CN" dirty="0"/>
              <a:t> </a:t>
            </a:r>
            <a:r>
              <a:rPr lang="en-US" altLang="zh-CN" sz="1200" b="0" i="0" kern="1200" dirty="0">
                <a:solidFill>
                  <a:schemeClr val="tx1"/>
                </a:solidFill>
                <a:effectLst/>
                <a:latin typeface="+mn-lt"/>
                <a:ea typeface="+mn-ea"/>
                <a:cs typeface="+mn-cs"/>
              </a:rPr>
              <a:t>and negative pivots to build the bridge across domains. Different</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from traditional methods that need to manually select pivots, the P-net possesses the ability of automatically finding</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 pivots. Therefore, our training process consists of two</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stages.</a:t>
            </a:r>
            <a:br>
              <a:rPr lang="en-US" altLang="zh-CN" dirty="0"/>
            </a:b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Hans" dirty="0"/>
              <a:t>Firstly,</a:t>
            </a:r>
            <a:r>
              <a:rPr lang="zh-Hans" altLang="en-US" dirty="0"/>
              <a:t> </a:t>
            </a:r>
            <a:r>
              <a:rPr lang="en-US" altLang="zh-Hans" dirty="0"/>
              <a:t>P-net is conduct individual</a:t>
            </a:r>
            <a:r>
              <a:rPr lang="zh-Hans" altLang="en-US" dirty="0"/>
              <a:t> </a:t>
            </a:r>
            <a:r>
              <a:rPr lang="en-US" altLang="zh-Hans" dirty="0"/>
              <a:t>Attention</a:t>
            </a:r>
            <a:r>
              <a:rPr lang="zh-Hans" altLang="en-US" dirty="0"/>
              <a:t> </a:t>
            </a:r>
            <a:r>
              <a:rPr lang="en-US" altLang="zh-Hans" dirty="0"/>
              <a:t>learning</a:t>
            </a:r>
            <a:r>
              <a:rPr lang="zh-Hans" altLang="en-US" dirty="0"/>
              <a:t> </a:t>
            </a:r>
            <a:r>
              <a:rPr lang="en-US" altLang="zh-Hans" dirty="0"/>
              <a:t>for</a:t>
            </a:r>
            <a:r>
              <a:rPr lang="zh-Hans" altLang="en-US" dirty="0"/>
              <a:t> </a:t>
            </a:r>
            <a:r>
              <a:rPr lang="en-US" altLang="zh-Hans" dirty="0"/>
              <a:t>cross-domain</a:t>
            </a:r>
            <a:r>
              <a:rPr lang="zh-Hans" altLang="en-US" dirty="0"/>
              <a:t> </a:t>
            </a:r>
            <a:r>
              <a:rPr lang="en-US" altLang="zh-Hans" dirty="0"/>
              <a:t>sentiment</a:t>
            </a:r>
            <a:r>
              <a:rPr lang="zh-Hans" altLang="en-US" dirty="0"/>
              <a:t> </a:t>
            </a:r>
            <a:r>
              <a:rPr lang="en-US" altLang="zh-Hans" dirty="0"/>
              <a:t>classification.</a:t>
            </a:r>
            <a:r>
              <a:rPr lang="en-US" altLang="zh-Hans" sz="1200" dirty="0"/>
              <a:t> </a:t>
            </a:r>
            <a:r>
              <a:rPr lang="en-US" altLang="zh-CN" sz="1200" dirty="0"/>
              <a:t>We use the best parameters for P-net with early stopping on the validation set, Positive and negative pivots are selected from for source labeled data based on highest attention weights learned by P-net. </a:t>
            </a:r>
          </a:p>
          <a:p>
            <a:br>
              <a:rPr lang="en-US" altLang="zh-CN" dirty="0"/>
            </a:br>
            <a:r>
              <a:rPr lang="en-US" altLang="zh-Hans" dirty="0"/>
              <a:t>Secondly,</a:t>
            </a:r>
            <a:r>
              <a:rPr lang="zh-Hans" altLang="en-US" dirty="0"/>
              <a:t> </a:t>
            </a:r>
            <a:r>
              <a:rPr lang="en-US" altLang="zh-Hans" dirty="0"/>
              <a:t>we</a:t>
            </a:r>
            <a:r>
              <a:rPr lang="zh-Hans" altLang="en-US" dirty="0"/>
              <a:t> </a:t>
            </a:r>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12</a:t>
            </a:fld>
            <a:endParaRPr lang="zh-CN" altLang="en-US"/>
          </a:p>
        </p:txBody>
      </p:sp>
    </p:spTree>
    <p:extLst>
      <p:ext uri="{BB962C8B-B14F-4D97-AF65-F5344CB8AC3E}">
        <p14:creationId xmlns:p14="http://schemas.microsoft.com/office/powerpoint/2010/main" val="2681090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And then, let’s </a:t>
            </a:r>
            <a:r>
              <a:rPr lang="en-US" altLang="zh-CN" sz="1200" b="0" i="0" kern="1200" dirty="0" err="1">
                <a:solidFill>
                  <a:schemeClr val="tx1"/>
                </a:solidFill>
                <a:effectLst/>
                <a:latin typeface="+mn-lt"/>
                <a:ea typeface="+mn-ea"/>
                <a:cs typeface="+mn-cs"/>
              </a:rPr>
              <a:t>fistly</a:t>
            </a:r>
            <a:r>
              <a:rPr lang="en-US" altLang="zh-CN" sz="1200" b="0" i="0" kern="1200" dirty="0">
                <a:solidFill>
                  <a:schemeClr val="tx1"/>
                </a:solidFill>
                <a:effectLst/>
                <a:latin typeface="+mn-lt"/>
                <a:ea typeface="+mn-ea"/>
                <a:cs typeface="+mn-cs"/>
              </a:rPr>
              <a:t> introduce the base model we used, i.e., hierarchical attention networks. The hierarchical attention network mainly consist of hierarchical content attention and hierarchical position attention.</a:t>
            </a:r>
          </a:p>
          <a:p>
            <a:endParaRPr lang="en-US" altLang="zh-CN"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13</a:t>
            </a:fld>
            <a:endParaRPr lang="zh-CN" altLang="en-US"/>
          </a:p>
        </p:txBody>
      </p:sp>
    </p:spTree>
    <p:extLst>
      <p:ext uri="{BB962C8B-B14F-4D97-AF65-F5344CB8AC3E}">
        <p14:creationId xmlns:p14="http://schemas.microsoft.com/office/powerpoint/2010/main" val="2715818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As all know, </a:t>
            </a:r>
            <a:r>
              <a:rPr lang="en-US" altLang="zh-CN" sz="1200" dirty="0"/>
              <a:t>The contextua</a:t>
            </a:r>
            <a:r>
              <a:rPr lang="en-US" altLang="zh-CN" sz="1200" kern="1200" dirty="0">
                <a:solidFill>
                  <a:schemeClr val="tx1"/>
                </a:solidFill>
                <a:latin typeface="+mn-lt"/>
                <a:ea typeface="+mn-ea"/>
                <a:cs typeface="+mn-cs"/>
              </a:rPr>
              <a:t>l words contribute unequally to the semantic meaning of a sentence.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latin typeface="+mn-lt"/>
                <a:ea typeface="+mn-ea"/>
                <a:cs typeface="+mn-cs"/>
              </a:rPr>
              <a:t>Assume</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that</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a</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document</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is</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made</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up</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of</a:t>
            </a:r>
            <a:r>
              <a:rPr lang="zh-CN" altLang="en-US" sz="1200" kern="1200" dirty="0">
                <a:solidFill>
                  <a:schemeClr val="tx1"/>
                </a:solidFill>
                <a:latin typeface="+mn-lt"/>
                <a:ea typeface="+mn-ea"/>
                <a:cs typeface="+mn-cs"/>
              </a:rPr>
              <a:t> </a:t>
            </a:r>
            <a:r>
              <a:rPr lang="en-US" altLang="zh-CN" sz="1200" kern="1200" dirty="0" err="1">
                <a:solidFill>
                  <a:schemeClr val="tx1"/>
                </a:solidFill>
                <a:latin typeface="+mn-lt"/>
                <a:ea typeface="+mn-ea"/>
                <a:cs typeface="+mn-cs"/>
              </a:rPr>
              <a:t>n_c</a:t>
            </a:r>
            <a:r>
              <a:rPr lang="zh-CN" altLang="en-US" sz="1200" kern="1200" dirty="0">
                <a:solidFill>
                  <a:schemeClr val="tx1"/>
                </a:solidFill>
                <a:latin typeface="+mn-lt"/>
                <a:ea typeface="+mn-ea"/>
                <a:cs typeface="+mn-cs"/>
              </a:rPr>
              <a:t> </a:t>
            </a:r>
            <a:r>
              <a:rPr lang="en-US" altLang="zh-CN" sz="1200" kern="1200" dirty="0">
                <a:solidFill>
                  <a:schemeClr val="tx1"/>
                </a:solidFill>
                <a:latin typeface="+mn-lt"/>
                <a:ea typeface="+mn-ea"/>
                <a:cs typeface="+mn-cs"/>
              </a:rPr>
              <a:t>sentences.</a:t>
            </a:r>
          </a:p>
          <a:p>
            <a:r>
              <a:rPr lang="en-US" altLang="zh-CN" sz="1200" kern="1200" dirty="0">
                <a:solidFill>
                  <a:schemeClr val="tx1"/>
                </a:solidFill>
                <a:latin typeface="+mn-lt"/>
                <a:ea typeface="+mn-ea"/>
                <a:cs typeface="+mn-cs"/>
              </a:rPr>
              <a:t>we first map </a:t>
            </a:r>
            <a:r>
              <a:rPr lang="en-US" altLang="zh-CN" sz="1200" kern="1200" dirty="0">
                <a:solidFill>
                  <a:schemeClr val="tx1"/>
                </a:solidFill>
                <a:effectLst/>
                <a:latin typeface="+mn-lt"/>
                <a:ea typeface="+mn-ea"/>
                <a:cs typeface="+mn-cs"/>
              </a:rPr>
              <a:t>each word into its embedding vector through embedding layer. </a:t>
            </a:r>
            <a:r>
              <a:rPr lang="en-US" altLang="zh-CN" sz="1200" kern="1200" dirty="0">
                <a:solidFill>
                  <a:schemeClr val="tx1"/>
                </a:solidFill>
                <a:latin typeface="+mn-lt"/>
                <a:ea typeface="+mn-ea"/>
                <a:cs typeface="+mn-cs"/>
              </a:rPr>
              <a:t>For each sentence memory, we feed each word memory into a one-layer MLP to get the its hidden representation, and then </a:t>
            </a:r>
            <a:r>
              <a:rPr lang="en-US" altLang="zh-CN" sz="1200" kern="1200" dirty="0">
                <a:solidFill>
                  <a:schemeClr val="tx1"/>
                </a:solidFill>
                <a:effectLst/>
                <a:latin typeface="+mn-lt"/>
                <a:ea typeface="+mn-ea"/>
                <a:cs typeface="+mn-cs"/>
              </a:rPr>
              <a:t>The importance weight of this word is therefore measured as the similarity between its hidden representation and the word-level query vector, which is further normalized through a mask </a:t>
            </a:r>
            <a:r>
              <a:rPr lang="en-US" altLang="zh-CN" sz="1200" kern="1200" dirty="0" err="1">
                <a:solidFill>
                  <a:schemeClr val="tx1"/>
                </a:solidFill>
                <a:effectLst/>
                <a:latin typeface="+mn-lt"/>
                <a:ea typeface="+mn-ea"/>
                <a:cs typeface="+mn-cs"/>
              </a:rPr>
              <a:t>softmax</a:t>
            </a:r>
            <a:r>
              <a:rPr lang="en-US" altLang="zh-CN" sz="1200" kern="1200" dirty="0">
                <a:solidFill>
                  <a:schemeClr val="tx1"/>
                </a:solidFill>
                <a:effectLst/>
                <a:latin typeface="+mn-lt"/>
                <a:ea typeface="+mn-ea"/>
                <a:cs typeface="+mn-cs"/>
              </a:rPr>
              <a:t> function. The sentence vector is finally output as a weighted sum of all hidden representations.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Note that the word-level query vector </a:t>
            </a:r>
            <a:r>
              <a:rPr lang="en-US" altLang="zh-CN" sz="1200" kern="1200" dirty="0" err="1">
                <a:solidFill>
                  <a:schemeClr val="tx1"/>
                </a:solidFill>
                <a:effectLst/>
                <a:latin typeface="+mn-lt"/>
                <a:ea typeface="+mn-ea"/>
                <a:cs typeface="+mn-cs"/>
              </a:rPr>
              <a:t>q_w</a:t>
            </a:r>
            <a:r>
              <a:rPr lang="en-US" altLang="zh-CN" sz="1200" kern="1200" dirty="0">
                <a:solidFill>
                  <a:schemeClr val="tx1"/>
                </a:solidFill>
                <a:effectLst/>
                <a:latin typeface="+mn-lt"/>
                <a:ea typeface="+mn-ea"/>
                <a:cs typeface="+mn-cs"/>
              </a:rPr>
              <a:t> is expected to be a high level representation of the query “what is the important word over the sentence for the </a:t>
            </a:r>
            <a:r>
              <a:rPr lang="en-US" altLang="zh-CN" sz="1200" kern="1200" dirty="0" err="1">
                <a:solidFill>
                  <a:schemeClr val="tx1"/>
                </a:solidFill>
                <a:effectLst/>
                <a:latin typeface="+mn-lt"/>
                <a:ea typeface="+mn-ea"/>
                <a:cs typeface="+mn-cs"/>
              </a:rPr>
              <a:t>task”that</a:t>
            </a:r>
            <a:r>
              <a:rPr lang="en-US" altLang="zh-CN" sz="1200" kern="1200" dirty="0">
                <a:solidFill>
                  <a:schemeClr val="tx1"/>
                </a:solidFill>
                <a:effectLst/>
                <a:latin typeface="+mn-lt"/>
                <a:ea typeface="+mn-ea"/>
                <a:cs typeface="+mn-cs"/>
              </a:rPr>
              <a:t> like used in the Memory </a:t>
            </a:r>
            <a:r>
              <a:rPr lang="en-US" altLang="zh-CN" sz="1200" kern="1200" dirty="0" err="1">
                <a:solidFill>
                  <a:schemeClr val="tx1"/>
                </a:solidFill>
                <a:effectLst/>
                <a:latin typeface="+mn-lt"/>
                <a:ea typeface="+mn-ea"/>
                <a:cs typeface="+mn-cs"/>
              </a:rPr>
              <a:t>network.qwis</a:t>
            </a:r>
            <a:r>
              <a:rPr lang="en-US" altLang="zh-CN" sz="1200" kern="1200" dirty="0">
                <a:solidFill>
                  <a:schemeClr val="tx1"/>
                </a:solidFill>
                <a:effectLst/>
                <a:latin typeface="+mn-lt"/>
                <a:ea typeface="+mn-ea"/>
                <a:cs typeface="+mn-cs"/>
              </a:rPr>
              <a:t> randomly initialized and jointly learned during the training process.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lang="en-US" altLang="zh-CN" sz="1200" kern="120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14</a:t>
            </a:fld>
            <a:endParaRPr lang="zh-CN" altLang="en-US"/>
          </a:p>
        </p:txBody>
      </p:sp>
    </p:spTree>
    <p:extLst>
      <p:ext uri="{BB962C8B-B14F-4D97-AF65-F5344CB8AC3E}">
        <p14:creationId xmlns:p14="http://schemas.microsoft.com/office/powerpoint/2010/main" val="22221167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t>Similarly, contextual sentences do not contribute equally to the semantic meaning of a document. </a:t>
            </a:r>
          </a:p>
          <a:p>
            <a:endParaRPr lang="en-US" altLang="zh-CN" sz="1200" dirty="0"/>
          </a:p>
          <a:p>
            <a:r>
              <a:rPr lang="en-US" altLang="zh-CN" sz="1200" kern="1200" dirty="0">
                <a:solidFill>
                  <a:schemeClr val="tx1"/>
                </a:solidFill>
                <a:effectLst/>
                <a:latin typeface="+mn-lt"/>
                <a:ea typeface="+mn-ea"/>
                <a:cs typeface="+mn-cs"/>
              </a:rPr>
              <a:t>We calculate the document vector in the same manner upon the sentence vectors</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have obtain</a:t>
            </a:r>
            <a:r>
              <a:rPr lang="en-US" altLang="zh-Hans" sz="1200" kern="1200" dirty="0">
                <a:solidFill>
                  <a:schemeClr val="tx1"/>
                </a:solidFill>
                <a:effectLst/>
                <a:latin typeface="+mn-lt"/>
                <a:ea typeface="+mn-ea"/>
                <a:cs typeface="+mn-cs"/>
              </a:rPr>
              <a:t>ed</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from</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word-attention</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layer.</a:t>
            </a:r>
          </a:p>
          <a:p>
            <a:endParaRPr lang="en-US" altLang="zh-Hans" sz="1200" kern="1200" dirty="0">
              <a:solidFill>
                <a:schemeClr val="tx1"/>
              </a:solidFill>
              <a:effectLst/>
              <a:latin typeface="+mn-lt"/>
              <a:ea typeface="+mn-ea"/>
              <a:cs typeface="+mn-cs"/>
            </a:endParaRPr>
          </a:p>
          <a:p>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sentence-level</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query</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vector</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is</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expected</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to</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be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a</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high-level</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representation</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of</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query</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“what</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is</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important</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sentence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over</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document</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over</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task.”,</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which</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is</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randomly</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initialized</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and</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jointly</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learned</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during</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the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training</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process.</a:t>
            </a:r>
          </a:p>
          <a:p>
            <a:endParaRPr lang="en-US" altLang="zh-CN" sz="1200" kern="1200" dirty="0">
              <a:solidFill>
                <a:schemeClr val="tx1"/>
              </a:solidFill>
              <a:effectLst/>
              <a:latin typeface="+mn-lt"/>
              <a:ea typeface="+mn-ea"/>
              <a:cs typeface="+mn-cs"/>
            </a:endParaRPr>
          </a:p>
          <a:p>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15</a:t>
            </a:fld>
            <a:endParaRPr lang="zh-CN" altLang="en-US"/>
          </a:p>
        </p:txBody>
      </p:sp>
    </p:spTree>
    <p:extLst>
      <p:ext uri="{BB962C8B-B14F-4D97-AF65-F5344CB8AC3E}">
        <p14:creationId xmlns:p14="http://schemas.microsoft.com/office/powerpoint/2010/main" val="2259193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To fully take advantage of the order in each sequence</a:t>
            </a:r>
            <a:r>
              <a:rPr lang="en-US" altLang="zh-Hans" sz="1200" b="0" i="0" kern="1200" dirty="0">
                <a:solidFill>
                  <a:schemeClr val="tx1"/>
                </a:solidFill>
                <a:effectLst/>
                <a:latin typeface="+mn-lt"/>
                <a:ea typeface="+mn-ea"/>
                <a:cs typeface="+mn-cs"/>
              </a:rPr>
              <a:t>,</a:t>
            </a:r>
            <a:r>
              <a:rPr lang="zh-Hans" altLang="en-US" sz="1200" b="0" i="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propose</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 hierarchical positional encoding scheme consisting of a</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word positional encoding</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a sentence positional encoding</a:t>
            </a:r>
            <a:endParaRPr lang="en-US" altLang="zh-CN" dirty="0"/>
          </a:p>
          <a:p>
            <a:r>
              <a:rPr lang="en-US" altLang="zh-CN" sz="1200" kern="1200" dirty="0">
                <a:solidFill>
                  <a:schemeClr val="tx1"/>
                </a:solidFill>
                <a:effectLst/>
                <a:latin typeface="+mn-lt"/>
                <a:ea typeface="+mn-ea"/>
                <a:cs typeface="+mn-cs"/>
              </a:rPr>
              <a:t>In terms of the word positional encoding, we update each</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piece of </a:t>
            </a:r>
            <a:r>
              <a:rPr lang="en-US" altLang="zh-Hans" sz="1200" kern="1200" dirty="0">
                <a:solidFill>
                  <a:schemeClr val="tx1"/>
                </a:solidFill>
                <a:effectLst/>
                <a:latin typeface="+mn-lt"/>
                <a:ea typeface="+mn-ea"/>
                <a:cs typeface="+mn-cs"/>
              </a:rPr>
              <a:t>word</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memory by adding a </a:t>
            </a:r>
            <a:r>
              <a:rPr lang="en-US" altLang="zh-Hans" sz="1200" kern="1200" dirty="0">
                <a:solidFill>
                  <a:schemeClr val="tx1"/>
                </a:solidFill>
                <a:effectLst/>
                <a:latin typeface="+mn-lt"/>
                <a:ea typeface="+mn-ea"/>
                <a:cs typeface="+mn-cs"/>
              </a:rPr>
              <a:t>word</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location</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a:t>
            </a:r>
            <a:r>
              <a:rPr lang="zh-Hans" altLang="en-US" sz="1200" kern="1200" dirty="0">
                <a:solidFill>
                  <a:schemeClr val="tx1"/>
                </a:solidFill>
                <a:effectLst/>
                <a:latin typeface="+mn-lt"/>
                <a:ea typeface="+mn-ea"/>
                <a:cs typeface="+mn-cs"/>
              </a:rPr>
              <a:t> </a:t>
            </a:r>
            <a:r>
              <a:rPr lang="en-US" altLang="zh-Hans" sz="1200" kern="1200" dirty="0" err="1">
                <a:solidFill>
                  <a:schemeClr val="tx1"/>
                </a:solidFill>
                <a:effectLst/>
                <a:latin typeface="+mn-lt"/>
                <a:ea typeface="+mn-ea"/>
                <a:cs typeface="+mn-cs"/>
              </a:rPr>
              <a:t>p_w</a:t>
            </a:r>
            <a:r>
              <a:rPr lang="en-US" altLang="zh-CN" sz="1200" kern="1200" dirty="0">
                <a:solidFill>
                  <a:schemeClr val="tx1"/>
                </a:solidFill>
                <a:effectLst/>
                <a:latin typeface="+mn-lt"/>
                <a:ea typeface="+mn-ea"/>
                <a:cs typeface="+mn-cs"/>
              </a:rPr>
              <a:t>. As for the sentence positional encoding,</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we add a </a:t>
            </a:r>
            <a:r>
              <a:rPr lang="en-US" altLang="zh-Hans" sz="1200" kern="1200" dirty="0">
                <a:solidFill>
                  <a:schemeClr val="tx1"/>
                </a:solidFill>
                <a:effectLst/>
                <a:latin typeface="+mn-lt"/>
                <a:ea typeface="+mn-ea"/>
                <a:cs typeface="+mn-cs"/>
              </a:rPr>
              <a:t>sentence</a:t>
            </a:r>
            <a:r>
              <a:rPr lang="zh-Hans" altLang="en-US" sz="1200" kern="1200" dirty="0">
                <a:solidFill>
                  <a:schemeClr val="tx1"/>
                </a:solidFill>
                <a:effectLst/>
                <a:latin typeface="+mn-lt"/>
                <a:ea typeface="+mn-ea"/>
                <a:cs typeface="+mn-cs"/>
              </a:rPr>
              <a:t> </a:t>
            </a:r>
            <a:r>
              <a:rPr lang="en-US" altLang="zh-Hans" sz="1200" kern="1200" dirty="0">
                <a:solidFill>
                  <a:schemeClr val="tx1"/>
                </a:solidFill>
                <a:effectLst/>
                <a:latin typeface="+mn-lt"/>
                <a:ea typeface="+mn-ea"/>
                <a:cs typeface="+mn-cs"/>
              </a:rPr>
              <a:t>location</a:t>
            </a:r>
            <a:r>
              <a:rPr lang="zh-Hans"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vector to each sentence’s embedding vector.</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word and sentence location vectors are randomly initialized and jointly learned during training process.</a:t>
            </a:r>
          </a:p>
          <a:p>
            <a:endParaRPr lang="en-US" altLang="zh-CN"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16</a:t>
            </a:fld>
            <a:endParaRPr lang="zh-CN" altLang="en-US"/>
          </a:p>
        </p:txBody>
      </p:sp>
    </p:spTree>
    <p:extLst>
      <p:ext uri="{BB962C8B-B14F-4D97-AF65-F5344CB8AC3E}">
        <p14:creationId xmlns:p14="http://schemas.microsoft.com/office/powerpoint/2010/main" val="1041883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Then, we introduce loss functions for training the P-net and NP-net, respectively.</a:t>
                </a:r>
                <a:endParaRPr lang="en-US" altLang="zh-CN" dirty="0"/>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loss of P-net consists of two parts:</a:t>
                </a:r>
              </a:p>
              <a:p>
                <a:r>
                  <a:rPr lang="en-US" altLang="zh-CN" baseline="0" dirty="0"/>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sentiment loss is to minimize the cross-entropy for the source labeled data</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domain adversarial loss enforce the P-net to produce s</a:t>
                </a:r>
                <a:r>
                  <a:rPr lang="en-US" altLang="zh-CN" sz="1200" kern="1200" dirty="0">
                    <a:solidFill>
                      <a:schemeClr val="tx1"/>
                    </a:solidFill>
                    <a:effectLst/>
                    <a:latin typeface="+mn-lt"/>
                    <a:ea typeface="+mn-ea"/>
                    <a:cs typeface="+mn-cs"/>
                  </a:rPr>
                  <a:t>uch domain-shared representations that can confuse a domain classifier. During forward stage, the GRL behaves as identity function ,but reverse the gradient by multiply minus </a:t>
                </a:r>
                <a:r>
                  <a:rPr lang="en-US" altLang="zh-CN" sz="1200" kern="1200" dirty="0" err="1">
                    <a:solidFill>
                      <a:schemeClr val="tx1"/>
                    </a:solidFill>
                    <a:effectLst/>
                    <a:latin typeface="+mn-lt"/>
                    <a:ea typeface="+mn-ea"/>
                    <a:cs typeface="+mn-cs"/>
                  </a:rPr>
                  <a:t>lamada</a:t>
                </a:r>
                <a:r>
                  <a:rPr lang="en-US" altLang="zh-CN" sz="1200" kern="1200" dirty="0">
                    <a:solidFill>
                      <a:schemeClr val="tx1"/>
                    </a:solidFill>
                    <a:effectLst/>
                    <a:latin typeface="+mn-lt"/>
                    <a:ea typeface="+mn-ea"/>
                    <a:cs typeface="+mn-cs"/>
                  </a:rPr>
                  <a:t> during the </a:t>
                </a:r>
                <a:r>
                  <a:rPr lang="en-US" altLang="zh-CN" sz="1200" kern="1200" dirty="0" err="1">
                    <a:solidFill>
                      <a:schemeClr val="tx1"/>
                    </a:solidFill>
                    <a:effectLst/>
                    <a:latin typeface="+mn-lt"/>
                    <a:ea typeface="+mn-ea"/>
                    <a:cs typeface="+mn-cs"/>
                  </a:rPr>
                  <a:t>backware</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If The P-net and domain classifier are</a:t>
                </a:r>
                <a:r>
                  <a:rPr lang="en-US" altLang="zh-CN" sz="1200" kern="1200" baseline="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 parameterized by </a:t>
                </a:r>
                <a14:m>
                  <m:oMath xmlns:m="http://schemas.openxmlformats.org/officeDocument/2006/math">
                    <m:sSub>
                      <m:sSubPr>
                        <m:ctrlPr>
                          <a:rPr lang="en-US" altLang="zh-CN" sz="1200" i="1" smtClean="0">
                            <a:latin typeface="Cambria Math" panose="02040503050406030204" pitchFamily="18" charset="0"/>
                          </a:rPr>
                        </m:ctrlPr>
                      </m:sSubPr>
                      <m:e>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b="0" i="1" smtClean="0">
                                <a:latin typeface="Cambria Math" panose="02040503050406030204" pitchFamily="18" charset="0"/>
                              </a:rPr>
                              <m:t>𝑝</m:t>
                            </m:r>
                          </m:sub>
                        </m:sSub>
                        <m:r>
                          <a:rPr lang="en-US" altLang="zh-CN" sz="1200" b="0" i="1" smtClean="0">
                            <a:latin typeface="Cambria Math" panose="02040503050406030204" pitchFamily="18" charset="0"/>
                          </a:rPr>
                          <m:t>  </m:t>
                        </m:r>
                        <m:r>
                          <a:rPr lang="en-US" altLang="zh-CN" sz="1200" i="1">
                            <a:latin typeface="Cambria Math" panose="02040503050406030204" pitchFamily="18" charset="0"/>
                          </a:rPr>
                          <m:t>𝜃</m:t>
                        </m:r>
                      </m:e>
                      <m:sub>
                        <m:r>
                          <a:rPr lang="en-US" altLang="zh-CN" sz="1200" i="1">
                            <a:latin typeface="Cambria Math" panose="02040503050406030204" pitchFamily="18" charset="0"/>
                          </a:rPr>
                          <m:t>𝑑</m:t>
                        </m:r>
                      </m:sub>
                    </m:sSub>
                  </m:oMath>
                </a14:m>
                <a:r>
                  <a:rPr lang="en-US" altLang="zh-CN" sz="1200" kern="1200" dirty="0">
                    <a:solidFill>
                      <a:schemeClr val="tx1"/>
                    </a:solidFill>
                    <a:effectLst/>
                    <a:latin typeface="+mn-lt"/>
                    <a:ea typeface="+mn-ea"/>
                    <a:cs typeface="+mn-cs"/>
                  </a:rPr>
                  <a:t> respectively.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Learning with a GRL is adversarial: on one hand, the reversal gradient enforces domain loss to be maximized with respect to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𝑃</m:t>
                        </m:r>
                      </m:sub>
                    </m:sSub>
                  </m:oMath>
                </a14:m>
                <a:r>
                  <a:rPr lang="en-US" altLang="zh-CN" sz="1200" kern="1200" dirty="0">
                    <a:solidFill>
                      <a:schemeClr val="tx1"/>
                    </a:solidFill>
                    <a:effectLst/>
                    <a:latin typeface="+mn-lt"/>
                    <a:ea typeface="+mn-ea"/>
                    <a:cs typeface="+mn-cs"/>
                  </a:rPr>
                  <a:t> for all the data from both domains; on the other hand,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𝑃</m:t>
                        </m:r>
                      </m:sub>
                    </m:sSub>
                  </m:oMath>
                </a14:m>
                <a:r>
                  <a:rPr lang="zh-CN" altLang="en-US" dirty="0"/>
                  <a:t> </a:t>
                </a:r>
                <a:r>
                  <a:rPr lang="en-US" altLang="zh-CN" dirty="0"/>
                  <a:t>is optimized to minimize</a:t>
                </a:r>
                <a:r>
                  <a:rPr lang="en-US" altLang="zh-CN" baseline="0" dirty="0"/>
                  <a:t> the loss of the domain classifier</a:t>
                </a:r>
                <a:endParaRPr lang="zh-CN" altLang="en-US"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Then, we introduce loss functions for training the P-net and NP-net, respectively.</a:t>
                </a:r>
                <a:endParaRPr lang="en-US" altLang="zh-CN" dirty="0"/>
              </a:p>
              <a:p>
                <a:endParaRPr lang="en-US" altLang="zh-CN" sz="1200" kern="1200" dirty="0">
                  <a:solidFill>
                    <a:schemeClr val="tx1"/>
                  </a:solidFill>
                  <a:effectLst/>
                  <a:latin typeface="+mn-lt"/>
                  <a:ea typeface="+mn-ea"/>
                  <a:cs typeface="+mn-cs"/>
                </a:endParaRPr>
              </a:p>
              <a:p>
                <a:r>
                  <a:rPr lang="en-US" altLang="zh-CN" sz="1200" dirty="0"/>
                  <a:t>Formally, we parameterize the P-net by </a:t>
                </a:r>
                <a:r>
                  <a:rPr lang="en-US" altLang="zh-CN" sz="1200" b="0" i="0">
                    <a:latin typeface="Cambria Math" panose="02040503050406030204" pitchFamily="18" charset="0"/>
                  </a:rPr>
                  <a:t>𝐻(x; </a:t>
                </a:r>
                <a:r>
                  <a:rPr lang="en-US" altLang="zh-CN" sz="1200" i="0">
                    <a:latin typeface="Cambria Math" panose="02040503050406030204" pitchFamily="18" charset="0"/>
                  </a:rPr>
                  <a:t>𝜃</a:t>
                </a:r>
                <a:r>
                  <a:rPr lang="en-US" altLang="zh-CN" sz="1200" b="0" i="0">
                    <a:latin typeface="Cambria Math" panose="02040503050406030204" pitchFamily="18" charset="0"/>
                  </a:rPr>
                  <a:t>_𝑃)</a:t>
                </a:r>
                <a:r>
                  <a:rPr lang="en-US" altLang="zh-CN" sz="1200" dirty="0"/>
                  <a:t> which maps a sample x to a high-level document representation </a:t>
                </a:r>
                <a:r>
                  <a:rPr lang="en-US" altLang="zh-CN" sz="1200" i="0">
                    <a:latin typeface="Cambria Math" panose="02040503050406030204" pitchFamily="18" charset="0"/>
                  </a:rPr>
                  <a:t>𝑣_</a:t>
                </a:r>
                <a:r>
                  <a:rPr lang="en-US" altLang="zh-CN" sz="1200" b="0" i="0">
                    <a:latin typeface="Cambria Math" panose="02040503050406030204" pitchFamily="18" charset="0"/>
                  </a:rPr>
                  <a:t>P</a:t>
                </a:r>
                <a:r>
                  <a:rPr lang="en-US" altLang="zh-CN" sz="1200" dirty="0"/>
                  <a:t>.</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The loss of P-net consists of two parts:</a:t>
                </a:r>
              </a:p>
              <a:p>
                <a:r>
                  <a:rPr lang="en-US" altLang="zh-CN" baseline="0" dirty="0"/>
                  <a:t>.</a:t>
                </a:r>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The sentiment loss is to minimize the cross-entropy for the source labeled data</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The domain adversarial loss enforce the P-net to produce s</a:t>
                </a:r>
                <a:r>
                  <a:rPr lang="en-US" altLang="zh-CN" sz="1200" kern="1200" dirty="0">
                    <a:solidFill>
                      <a:schemeClr val="tx1"/>
                    </a:solidFill>
                    <a:effectLst/>
                    <a:latin typeface="+mn-lt"/>
                    <a:ea typeface="+mn-ea"/>
                    <a:cs typeface="+mn-cs"/>
                  </a:rPr>
                  <a:t>uch domain-shared representations that the domain classifier cannot discriminate between domain by Gradient reversal layers. During forward stage, the GRL behaves as identity function ,but reverse the gradient by multiply minus </a:t>
                </a:r>
                <a:r>
                  <a:rPr lang="en-US" altLang="zh-CN" sz="1200" kern="1200" dirty="0" err="1">
                    <a:solidFill>
                      <a:schemeClr val="tx1"/>
                    </a:solidFill>
                    <a:effectLst/>
                    <a:latin typeface="+mn-lt"/>
                    <a:ea typeface="+mn-ea"/>
                    <a:cs typeface="+mn-cs"/>
                  </a:rPr>
                  <a:t>lamada</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Learning with a GRL is adversarial: on one hand, the reversal gradient enforces domain loss to be maximized with respect to </a:t>
                </a:r>
                <a:r>
                  <a:rPr lang="en-US" altLang="zh-CN" sz="1200" i="0">
                    <a:latin typeface="Cambria Math" panose="02040503050406030204" pitchFamily="18" charset="0"/>
                  </a:rPr>
                  <a:t>𝜃_𝑃</a:t>
                </a:r>
                <a:r>
                  <a:rPr lang="en-US" altLang="zh-CN" sz="1200" kern="1200" dirty="0">
                    <a:solidFill>
                      <a:schemeClr val="tx1"/>
                    </a:solidFill>
                    <a:effectLst/>
                    <a:latin typeface="+mn-lt"/>
                    <a:ea typeface="+mn-ea"/>
                    <a:cs typeface="+mn-cs"/>
                  </a:rPr>
                  <a:t> for all the data from both domains; on the other hand, </a:t>
                </a:r>
                <a:r>
                  <a:rPr lang="en-US" altLang="zh-CN" sz="1200" i="0">
                    <a:latin typeface="Cambria Math" panose="02040503050406030204" pitchFamily="18" charset="0"/>
                  </a:rPr>
                  <a:t>𝜃_𝑃</a:t>
                </a:r>
                <a:r>
                  <a:rPr lang="zh-CN" altLang="en-US" dirty="0"/>
                  <a:t> </a:t>
                </a:r>
                <a:r>
                  <a:rPr lang="en-US" altLang="zh-CN" dirty="0"/>
                  <a:t>is optimized to minimize</a:t>
                </a:r>
                <a:r>
                  <a:rPr lang="en-US" altLang="zh-CN" baseline="0" dirty="0"/>
                  <a:t> the loss of the domain classifier</a:t>
                </a:r>
                <a:endParaRPr lang="zh-CN" altLang="en-US" dirty="0"/>
              </a:p>
            </p:txBody>
          </p:sp>
        </mc:Fallback>
      </mc:AlternateContent>
      <p:sp>
        <p:nvSpPr>
          <p:cNvPr id="4" name="Slide Number Placeholder 3"/>
          <p:cNvSpPr>
            <a:spLocks noGrp="1"/>
          </p:cNvSpPr>
          <p:nvPr>
            <p:ph type="sldNum" sz="quarter" idx="10"/>
          </p:nvPr>
        </p:nvSpPr>
        <p:spPr/>
        <p:txBody>
          <a:bodyPr/>
          <a:lstStyle/>
          <a:p>
            <a:fld id="{5BFCE365-3323-4ACA-B35F-934221A93147}" type="slidenum">
              <a:rPr lang="zh-CN" altLang="en-US" smtClean="0"/>
              <a:t>17</a:t>
            </a:fld>
            <a:endParaRPr lang="zh-CN" altLang="en-US"/>
          </a:p>
        </p:txBody>
      </p:sp>
    </p:spTree>
    <p:extLst>
      <p:ext uri="{BB962C8B-B14F-4D97-AF65-F5344CB8AC3E}">
        <p14:creationId xmlns:p14="http://schemas.microsoft.com/office/powerpoint/2010/main" val="1690007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sentiment loss is formulated to minimize the cross-entropy loss for all the source transformed labeled data. Moreover,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tx1"/>
                    </a:solidFill>
                    <a:effectLst/>
                    <a:latin typeface="+mn-lt"/>
                    <a:ea typeface="+mn-ea"/>
                    <a:cs typeface="+mn-cs"/>
                  </a:rPr>
                  <a:t>L_pos</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L_neg</a:t>
                </a:r>
                <a:r>
                  <a:rPr lang="en-US" altLang="zh-CN" sz="1200" kern="1200" dirty="0">
                    <a:solidFill>
                      <a:schemeClr val="tx1"/>
                    </a:solidFill>
                    <a:effectLst/>
                    <a:latin typeface="+mn-lt"/>
                    <a:ea typeface="+mn-ea"/>
                    <a:cs typeface="+mn-cs"/>
                  </a:rPr>
                  <a:t> denote the loss functions to minimize the cross-entropy of positive and negative pivot predictions, respectively:</a:t>
                </a:r>
                <a:endParaRPr lang="en-US" altLang="zh-CN" dirty="0"/>
              </a:p>
              <a:p>
                <a:endParaRPr kumimoji="1" lang="zh-CN" altLang="en-US" dirty="0"/>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We parameterize the NP-net as </a:t>
                </a:r>
                <a:r>
                  <a:rPr lang="en-US" altLang="zh-CN" sz="1200" i="0">
                    <a:latin typeface="Cambria Math" panose="02040503050406030204" pitchFamily="18" charset="0"/>
                  </a:rPr>
                  <a:t>𝐻(𝑔(x); 𝜃_𝑁𝑃)</a:t>
                </a:r>
                <a:r>
                  <a:rPr lang="en-US" altLang="zh-CN" sz="1200" dirty="0"/>
                  <a:t> </a:t>
                </a:r>
                <a:r>
                  <a:rPr lang="en-US" altLang="zh-CN" sz="1200" kern="1200" dirty="0">
                    <a:solidFill>
                      <a:schemeClr val="tx1"/>
                    </a:solidFill>
                    <a:effectLst/>
                    <a:latin typeface="+mn-lt"/>
                    <a:ea typeface="+mn-ea"/>
                    <a:cs typeface="+mn-cs"/>
                  </a:rPr>
                  <a:t> where maps a transformed sample g(x)to a high-level document representation </a:t>
                </a:r>
                <a:r>
                  <a:rPr lang="en-US" altLang="zh-CN" sz="1200" kern="1200" dirty="0" err="1">
                    <a:solidFill>
                      <a:schemeClr val="tx1"/>
                    </a:solidFill>
                    <a:effectLst/>
                    <a:latin typeface="+mn-lt"/>
                    <a:ea typeface="+mn-ea"/>
                    <a:cs typeface="+mn-cs"/>
                  </a:rPr>
                  <a:t>v_N</a:t>
                </a:r>
                <a:r>
                  <a:rPr lang="en-US" altLang="zh-CN" sz="1200" kern="1200" dirty="0">
                    <a:solidFill>
                      <a:schemeClr val="tx1"/>
                    </a:solidFill>
                    <a:effectLst/>
                    <a:latin typeface="+mn-lt"/>
                    <a:ea typeface="+mn-ea"/>
                    <a:cs typeface="+mn-cs"/>
                  </a:rPr>
                  <a:t> P.</a:t>
                </a:r>
                <a:endParaRPr lang="en-US" altLang="zh-CN" dirty="0"/>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sentiment loss is formulated to minimize the cross-entropy loss for all the source transformed labeled data. Moreover, </a:t>
                </a:r>
                <a:r>
                  <a:rPr lang="en-US" altLang="zh-CN" sz="1200" kern="1200" dirty="0" err="1">
                    <a:solidFill>
                      <a:schemeClr val="tx1"/>
                    </a:solidFill>
                    <a:effectLst/>
                    <a:latin typeface="+mn-lt"/>
                    <a:ea typeface="+mn-ea"/>
                    <a:cs typeface="+mn-cs"/>
                  </a:rPr>
                  <a:t>L_pos</a:t>
                </a:r>
                <a:r>
                  <a:rPr lang="en-US" altLang="zh-CN" sz="1200" kern="1200" dirty="0">
                    <a:solidFill>
                      <a:schemeClr val="tx1"/>
                    </a:solidFill>
                    <a:effectLst/>
                    <a:latin typeface="+mn-lt"/>
                    <a:ea typeface="+mn-ea"/>
                    <a:cs typeface="+mn-cs"/>
                  </a:rPr>
                  <a:t> and </a:t>
                </a:r>
                <a:r>
                  <a:rPr lang="en-US" altLang="zh-CN" sz="1200" kern="1200" dirty="0" err="1">
                    <a:solidFill>
                      <a:schemeClr val="tx1"/>
                    </a:solidFill>
                    <a:effectLst/>
                    <a:latin typeface="+mn-lt"/>
                    <a:ea typeface="+mn-ea"/>
                    <a:cs typeface="+mn-cs"/>
                  </a:rPr>
                  <a:t>L_neg</a:t>
                </a:r>
                <a:r>
                  <a:rPr lang="en-US" altLang="zh-CN" sz="1200" kern="1200" dirty="0">
                    <a:solidFill>
                      <a:schemeClr val="tx1"/>
                    </a:solidFill>
                    <a:effectLst/>
                    <a:latin typeface="+mn-lt"/>
                    <a:ea typeface="+mn-ea"/>
                    <a:cs typeface="+mn-cs"/>
                  </a:rPr>
                  <a:t> denote the loss functions to minimize the cross-entropy of positive and negative pivot predictions, respectively:</a:t>
                </a:r>
                <a:endParaRPr lang="en-US" altLang="zh-CN" dirty="0"/>
              </a:p>
              <a:p>
                <a:endParaRPr kumimoji="1" lang="zh-CN" altLang="en-US" dirty="0"/>
              </a:p>
            </p:txBody>
          </p:sp>
        </mc:Fallback>
      </mc:AlternateContent>
      <p:sp>
        <p:nvSpPr>
          <p:cNvPr id="4" name="幻灯片编号占位符 3"/>
          <p:cNvSpPr>
            <a:spLocks noGrp="1"/>
          </p:cNvSpPr>
          <p:nvPr>
            <p:ph type="sldNum" sz="quarter" idx="10"/>
          </p:nvPr>
        </p:nvSpPr>
        <p:spPr/>
        <p:txBody>
          <a:bodyPr/>
          <a:lstStyle/>
          <a:p>
            <a:fld id="{5BFCE365-3323-4ACA-B35F-934221A93147}" type="slidenum">
              <a:rPr lang="zh-CN" altLang="en-US" smtClean="0"/>
              <a:t>18</a:t>
            </a:fld>
            <a:endParaRPr lang="zh-CN" altLang="en-US"/>
          </a:p>
        </p:txBody>
      </p:sp>
    </p:spTree>
    <p:extLst>
      <p:ext uri="{BB962C8B-B14F-4D97-AF65-F5344CB8AC3E}">
        <p14:creationId xmlns:p14="http://schemas.microsoft.com/office/powerpoint/2010/main" val="40690069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Since the representations of P-net and NP-net are complementary, we conduct joint attention learning for them. For the source labeled data and its transformed data, the representation produced by the P-net and the representation produced by the NP-net are concatenated together for sentiment classification. We combine the losses for both the P-net and NP-net together with a </a:t>
            </a:r>
            <a:r>
              <a:rPr lang="en-US" altLang="zh-CN" sz="1200" kern="1200" dirty="0" err="1">
                <a:solidFill>
                  <a:schemeClr val="tx1"/>
                </a:solidFill>
                <a:effectLst/>
                <a:latin typeface="+mn-lt"/>
                <a:ea typeface="+mn-ea"/>
                <a:cs typeface="+mn-cs"/>
              </a:rPr>
              <a:t>regularizer</a:t>
            </a:r>
            <a:r>
              <a:rPr lang="en-US" altLang="zh-CN" sz="1200" kern="1200" dirty="0">
                <a:solidFill>
                  <a:schemeClr val="tx1"/>
                </a:solidFill>
                <a:effectLst/>
                <a:latin typeface="+mn-lt"/>
                <a:ea typeface="+mn-ea"/>
                <a:cs typeface="+mn-cs"/>
              </a:rPr>
              <a:t> to constitute the overall objective function:</a:t>
            </a:r>
            <a:endParaRPr lang="en-US" altLang="zh-CN" dirty="0"/>
          </a:p>
          <a:p>
            <a:endParaRPr kumimoji="1"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5BFCE365-3323-4ACA-B35F-934221A93147}" type="slidenum">
              <a:rPr lang="zh-CN" altLang="en-US" smtClean="0"/>
              <a:t>19</a:t>
            </a:fld>
            <a:endParaRPr lang="zh-CN" altLang="en-US"/>
          </a:p>
        </p:txBody>
      </p:sp>
    </p:spTree>
    <p:extLst>
      <p:ext uri="{BB962C8B-B14F-4D97-AF65-F5344CB8AC3E}">
        <p14:creationId xmlns:p14="http://schemas.microsoft.com/office/powerpoint/2010/main" val="4206065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we all know, Deep learning methods that require a large amount</a:t>
            </a:r>
            <a:r>
              <a:rPr lang="en-US" altLang="zh-CN" sz="1200" b="0" i="0" kern="1200" baseline="0" dirty="0">
                <a:solidFill>
                  <a:schemeClr val="tx1"/>
                </a:solidFill>
                <a:effectLst/>
                <a:latin typeface="+mn-lt"/>
                <a:ea typeface="+mn-ea"/>
                <a:cs typeface="+mn-cs"/>
              </a:rPr>
              <a:t> of </a:t>
            </a:r>
            <a:r>
              <a:rPr lang="en-US" altLang="zh-CN" sz="1200" b="0" i="0" kern="1200" dirty="0">
                <a:solidFill>
                  <a:schemeClr val="tx1"/>
                </a:solidFill>
                <a:effectLst/>
                <a:latin typeface="+mn-lt"/>
                <a:ea typeface="+mn-ea"/>
                <a:cs typeface="+mn-cs"/>
              </a:rPr>
              <a:t>labeled data have been successfully to build sentiment classifiers for a specific domain.</a:t>
            </a:r>
            <a:r>
              <a:rPr lang="en-US" altLang="zh-CN" sz="1200" b="0" i="0" kern="1200" baseline="0" dirty="0">
                <a:solidFill>
                  <a:schemeClr val="tx1"/>
                </a:solidFill>
                <a:effectLst/>
                <a:latin typeface="+mn-lt"/>
                <a:ea typeface="+mn-ea"/>
                <a:cs typeface="+mn-cs"/>
              </a:rPr>
              <a:t> For example, </a:t>
            </a:r>
            <a:r>
              <a:rPr lang="en-US" altLang="zh-CN" baseline="0" dirty="0"/>
              <a:t>if we train a convolution neural network on Books domain data and test on the same domain data,  we can achieve a relatively high accuracy of 84%.</a:t>
            </a:r>
          </a:p>
          <a:p>
            <a:endParaRPr lang="en-US" altLang="zh-CN" sz="1200" b="0" i="0" kern="1200" baseline="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baseline="0" dirty="0">
                <a:solidFill>
                  <a:schemeClr val="tx1"/>
                </a:solidFill>
                <a:latin typeface="+mn-lt"/>
                <a:ea typeface="+mn-ea"/>
                <a:cs typeface="+mn-cs"/>
              </a:rPr>
              <a:t>But If the training and testing data belongs to different domains like Books and restaurant respectively, the accuracy would drop  to 76%.</a:t>
            </a:r>
          </a:p>
          <a:p>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This is because that </a:t>
            </a:r>
            <a:r>
              <a:rPr lang="en-US" altLang="zh-CN" sz="1200" kern="1200" dirty="0">
                <a:solidFill>
                  <a:schemeClr val="tx1"/>
                </a:solidFill>
                <a:effectLst/>
                <a:latin typeface="+mn-lt"/>
                <a:ea typeface="+mn-ea"/>
                <a:cs typeface="+mn-cs"/>
              </a:rPr>
              <a:t>the expression of </a:t>
            </a:r>
            <a:r>
              <a:rPr lang="en-US" altLang="zh-CN" sz="1200" kern="1200" dirty="0" err="1">
                <a:solidFill>
                  <a:schemeClr val="tx1"/>
                </a:solidFill>
                <a:effectLst/>
                <a:latin typeface="+mn-lt"/>
                <a:ea typeface="+mn-ea"/>
                <a:cs typeface="+mn-cs"/>
              </a:rPr>
              <a:t>users’emotions</a:t>
            </a:r>
            <a:r>
              <a:rPr lang="en-US" altLang="zh-CN" sz="1200" kern="1200" dirty="0">
                <a:solidFill>
                  <a:schemeClr val="tx1"/>
                </a:solidFill>
                <a:effectLst/>
                <a:latin typeface="+mn-lt"/>
                <a:ea typeface="+mn-ea"/>
                <a:cs typeface="+mn-cs"/>
              </a:rPr>
              <a:t> usually varies across domains.</a:t>
            </a:r>
            <a:r>
              <a:rPr lang="en-US" altLang="zh-CN" sz="1200" b="0" i="0" kern="1200" dirty="0">
                <a:solidFill>
                  <a:schemeClr val="tx1"/>
                </a:solidFill>
                <a:effectLst/>
                <a:latin typeface="+mn-lt"/>
                <a:ea typeface="+mn-ea"/>
                <a:cs typeface="+mn-cs"/>
              </a:rPr>
              <a:t> Due to the domain discrepancy, a sentiment classifier trained in a source domain may not work</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well when directly applied to a target domain.</a:t>
            </a:r>
            <a:r>
              <a:rPr lang="en-US" altLang="zh-CN" dirty="0"/>
              <a:t> </a:t>
            </a:r>
            <a:br>
              <a:rPr lang="en-US" altLang="zh-CN" dirty="0"/>
            </a:br>
            <a:endParaRPr lang="en-US" altLang="zh-CN" dirty="0"/>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EC6EEFE1-10FA-4396-81DB-5E8B4EE7BBCC}" type="slidenum">
              <a:rPr lang="en-US" smtClean="0"/>
              <a:t>2</a:t>
            </a:fld>
            <a:endParaRPr lang="en-US"/>
          </a:p>
        </p:txBody>
      </p:sp>
    </p:spTree>
    <p:extLst>
      <p:ext uri="{BB962C8B-B14F-4D97-AF65-F5344CB8AC3E}">
        <p14:creationId xmlns:p14="http://schemas.microsoft.com/office/powerpoint/2010/main" val="3031793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experiment, We have evaluated our methods on the Amazon multi-domain review dataset, which is a benchmark dataset for cross-domain sentiment classification. The table shows the statistic the dataset. We have used 5 different domains data like books, DVD, and construct 20 transfer pairs.</a:t>
            </a:r>
            <a:endParaRPr kumimoji="1" lang="zh-CN" altLang="en-US" dirty="0"/>
          </a:p>
        </p:txBody>
      </p:sp>
      <p:sp>
        <p:nvSpPr>
          <p:cNvPr id="4" name="幻灯片编号占位符 3"/>
          <p:cNvSpPr>
            <a:spLocks noGrp="1"/>
          </p:cNvSpPr>
          <p:nvPr>
            <p:ph type="sldNum" sz="quarter" idx="10"/>
          </p:nvPr>
        </p:nvSpPr>
        <p:spPr/>
        <p:txBody>
          <a:bodyPr/>
          <a:lstStyle/>
          <a:p>
            <a:fld id="{5BFCE365-3323-4ACA-B35F-934221A93147}" type="slidenum">
              <a:rPr lang="zh-CN" altLang="en-US" smtClean="0"/>
              <a:t>20</a:t>
            </a:fld>
            <a:endParaRPr lang="zh-CN" altLang="en-US"/>
          </a:p>
        </p:txBody>
      </p:sp>
    </p:spTree>
    <p:extLst>
      <p:ext uri="{BB962C8B-B14F-4D97-AF65-F5344CB8AC3E}">
        <p14:creationId xmlns:p14="http://schemas.microsoft.com/office/powerpoint/2010/main" val="3082733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have compared with several recent state-of-the-art baseline methods. </a:t>
            </a:r>
          </a:p>
          <a:p>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The source-only </a:t>
            </a:r>
            <a:r>
              <a:rPr lang="en-US" altLang="zh-CN" sz="1200" kern="1200" dirty="0">
                <a:solidFill>
                  <a:schemeClr val="tx1"/>
                </a:solidFill>
                <a:effectLst/>
                <a:latin typeface="+mn-lt"/>
                <a:ea typeface="+mn-ea"/>
                <a:cs typeface="+mn-cs"/>
              </a:rPr>
              <a:t>is a non-adaptive baseline method based on neural networks and only use source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SFA aims to CNN-aux, all these two methods need to </a:t>
            </a:r>
            <a:r>
              <a:rPr lang="en-US" altLang="zh-CN" sz="1200" kern="1200" dirty="0" err="1">
                <a:solidFill>
                  <a:schemeClr val="tx1"/>
                </a:solidFill>
                <a:effectLst/>
                <a:latin typeface="+mn-lt"/>
                <a:ea typeface="+mn-ea"/>
                <a:cs typeface="+mn-cs"/>
              </a:rPr>
              <a:t>munally</a:t>
            </a:r>
            <a:r>
              <a:rPr lang="en-US" altLang="zh-CN" sz="1200" kern="1200" dirty="0">
                <a:solidFill>
                  <a:schemeClr val="tx1"/>
                </a:solidFill>
                <a:effectLst/>
                <a:latin typeface="+mn-lt"/>
                <a:ea typeface="+mn-ea"/>
                <a:cs typeface="+mn-cs"/>
              </a:rPr>
              <a:t> select pivots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 </a:t>
            </a:r>
            <a:r>
              <a:rPr lang="en-US" altLang="zh-CN" sz="1200" kern="1200" dirty="0" err="1">
                <a:solidFill>
                  <a:schemeClr val="tx1"/>
                </a:solidFill>
                <a:effectLst/>
                <a:latin typeface="+mn-lt"/>
                <a:ea typeface="+mn-ea"/>
                <a:cs typeface="+mn-cs"/>
              </a:rPr>
              <a:t>DANN,DAmSDA</a:t>
            </a:r>
            <a:r>
              <a:rPr lang="en-US" altLang="zh-CN" sz="1200" kern="1200" dirty="0">
                <a:solidFill>
                  <a:schemeClr val="tx1"/>
                </a:solidFill>
                <a:effectLst/>
                <a:latin typeface="+mn-lt"/>
                <a:ea typeface="+mn-ea"/>
                <a:cs typeface="+mn-cs"/>
              </a:rPr>
              <a:t>, and AMN, these three methods are all based on domain adversarial training .But they may not well exploit the domain-specific features.</a:t>
            </a:r>
            <a:endParaRPr lang="en-US" altLang="zh-CN"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kumimoji="1" lang="zh-CN" altLang="en-US" dirty="0"/>
          </a:p>
        </p:txBody>
      </p:sp>
      <p:sp>
        <p:nvSpPr>
          <p:cNvPr id="4" name="幻灯片编号占位符 3"/>
          <p:cNvSpPr>
            <a:spLocks noGrp="1"/>
          </p:cNvSpPr>
          <p:nvPr>
            <p:ph type="sldNum" sz="quarter" idx="10"/>
          </p:nvPr>
        </p:nvSpPr>
        <p:spPr/>
        <p:txBody>
          <a:bodyPr/>
          <a:lstStyle/>
          <a:p>
            <a:fld id="{5BFCE365-3323-4ACA-B35F-934221A93147}" type="slidenum">
              <a:rPr lang="zh-CN" altLang="en-US" smtClean="0"/>
              <a:t>21</a:t>
            </a:fld>
            <a:endParaRPr lang="zh-CN" altLang="en-US"/>
          </a:p>
        </p:txBody>
      </p:sp>
    </p:spTree>
    <p:extLst>
      <p:ext uri="{BB962C8B-B14F-4D97-AF65-F5344CB8AC3E}">
        <p14:creationId xmlns:p14="http://schemas.microsoft.com/office/powerpoint/2010/main" val="3081955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The Table reports the classification accuracies of different methods on the Amazon reviews dataset. The proposed methods consistently achieves the best performance on almost all the tasks.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Possible reasons are that HATN can automatically exploit better domain-shared representations with hierarchical attentions and make use of both pivot and non-pivot features which contribute more to the domain-shared representations than those only using the pivot features.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5BFCE365-3323-4ACA-B35F-934221A93147}" type="slidenum">
              <a:rPr lang="zh-CN" altLang="en-US" smtClean="0"/>
              <a:t>22</a:t>
            </a:fld>
            <a:endParaRPr lang="zh-CN" altLang="en-US"/>
          </a:p>
        </p:txBody>
      </p:sp>
    </p:spTree>
    <p:extLst>
      <p:ext uri="{BB962C8B-B14F-4D97-AF65-F5344CB8AC3E}">
        <p14:creationId xmlns:p14="http://schemas.microsoft.com/office/powerpoint/2010/main" val="6180453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In order to validate the effectiveness of each component, we compare with variants of the proposed method.</a:t>
            </a:r>
          </a:p>
        </p:txBody>
      </p:sp>
      <p:sp>
        <p:nvSpPr>
          <p:cNvPr id="4" name="幻灯片编号占位符 3"/>
          <p:cNvSpPr>
            <a:spLocks noGrp="1"/>
          </p:cNvSpPr>
          <p:nvPr>
            <p:ph type="sldNum" sz="quarter" idx="10"/>
          </p:nvPr>
        </p:nvSpPr>
        <p:spPr/>
        <p:txBody>
          <a:bodyPr/>
          <a:lstStyle/>
          <a:p>
            <a:fld id="{5BFCE365-3323-4ACA-B35F-934221A93147}" type="slidenum">
              <a:rPr lang="zh-CN" altLang="en-US" smtClean="0"/>
              <a:t>23</a:t>
            </a:fld>
            <a:endParaRPr lang="zh-CN" altLang="en-US"/>
          </a:p>
        </p:txBody>
      </p:sp>
    </p:spTree>
    <p:extLst>
      <p:ext uri="{BB962C8B-B14F-4D97-AF65-F5344CB8AC3E}">
        <p14:creationId xmlns:p14="http://schemas.microsoft.com/office/powerpoint/2010/main" val="781362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First, we can see that P-net even outperforms the AMN that </a:t>
            </a:r>
            <a:r>
              <a:rPr lang="en-US" altLang="zh-CN" sz="1200" kern="1200" dirty="0" err="1">
                <a:solidFill>
                  <a:schemeClr val="tx1"/>
                </a:solidFill>
                <a:effectLst/>
                <a:latin typeface="+mn-lt"/>
                <a:ea typeface="+mn-ea"/>
                <a:cs typeface="+mn-cs"/>
              </a:rPr>
              <a:t>considerso</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nly</a:t>
            </a:r>
            <a:r>
              <a:rPr lang="en-US" altLang="zh-CN" sz="1200" kern="1200" dirty="0">
                <a:solidFill>
                  <a:schemeClr val="tx1"/>
                </a:solidFill>
                <a:effectLst/>
                <a:latin typeface="+mn-lt"/>
                <a:ea typeface="+mn-ea"/>
                <a:cs typeface="+mn-cs"/>
              </a:rPr>
              <a:t> word attention on average. which proves that hierarchical attention is more suitable for learning domain-shared representations.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Second, it is reasonable that NP-net only achieves low performance on average since the input for NP-net removes all pivots that contribute more to domain-shared features and it is insufficient to do sentiment classification.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Third, HATN can </a:t>
            </a:r>
            <a:r>
              <a:rPr lang="en-US" altLang="zh-CN" sz="1200" kern="1200" dirty="0" err="1">
                <a:solidFill>
                  <a:schemeClr val="tx1"/>
                </a:solidFill>
                <a:effectLst/>
                <a:latin typeface="+mn-lt"/>
                <a:ea typeface="+mn-ea"/>
                <a:cs typeface="+mn-cs"/>
              </a:rPr>
              <a:t>hebave</a:t>
            </a:r>
            <a:r>
              <a:rPr lang="en-US" altLang="zh-CN" sz="1200" kern="1200" dirty="0">
                <a:solidFill>
                  <a:schemeClr val="tx1"/>
                </a:solidFill>
                <a:effectLst/>
                <a:latin typeface="+mn-lt"/>
                <a:ea typeface="+mn-ea"/>
                <a:cs typeface="+mn-cs"/>
              </a:rPr>
              <a:t> better than both P-net and NP-net, which proves that the representations of P-net and NP-net are complementary.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Moreover, </a:t>
            </a:r>
            <a:r>
              <a:rPr lang="en-US" altLang="zh-CN" sz="1200" kern="1200" dirty="0" err="1">
                <a:solidFill>
                  <a:schemeClr val="tx1"/>
                </a:solidFill>
                <a:effectLst/>
                <a:latin typeface="+mn-lt"/>
                <a:ea typeface="+mn-ea"/>
                <a:cs typeface="+mn-cs"/>
              </a:rPr>
              <a:t>HATNh</a:t>
            </a:r>
            <a:r>
              <a:rPr lang="en-US" altLang="zh-CN" sz="1200" kern="1200" dirty="0">
                <a:solidFill>
                  <a:schemeClr val="tx1"/>
                </a:solidFill>
                <a:effectLst/>
                <a:latin typeface="+mn-lt"/>
                <a:ea typeface="+mn-ea"/>
                <a:cs typeface="+mn-cs"/>
              </a:rPr>
              <a:t> can further improve the performance of HATN by 0.41% on average, which also validates that P-net and NP-net can behave better with hierarchical positional encoding.</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a:t>
            </a:r>
            <a:endParaRPr lang="en-US" altLang="zh-CN" dirty="0"/>
          </a:p>
          <a:p>
            <a:endParaRPr kumimoji="1" lang="zh-CN" altLang="en-US" dirty="0"/>
          </a:p>
        </p:txBody>
      </p:sp>
      <p:sp>
        <p:nvSpPr>
          <p:cNvPr id="4" name="幻灯片编号占位符 3"/>
          <p:cNvSpPr>
            <a:spLocks noGrp="1"/>
          </p:cNvSpPr>
          <p:nvPr>
            <p:ph type="sldNum" sz="quarter" idx="10"/>
          </p:nvPr>
        </p:nvSpPr>
        <p:spPr/>
        <p:txBody>
          <a:bodyPr/>
          <a:lstStyle/>
          <a:p>
            <a:fld id="{5BFCE365-3323-4ACA-B35F-934221A93147}" type="slidenum">
              <a:rPr lang="zh-CN" altLang="en-US" smtClean="0"/>
              <a:t>24</a:t>
            </a:fld>
            <a:endParaRPr lang="zh-CN" altLang="en-US"/>
          </a:p>
        </p:txBody>
      </p:sp>
    </p:spTree>
    <p:extLst>
      <p:ext uri="{BB962C8B-B14F-4D97-AF65-F5344CB8AC3E}">
        <p14:creationId xmlns:p14="http://schemas.microsoft.com/office/powerpoint/2010/main" val="30295048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In order to validate that our model is able to identity pivots and non-pivots simultaneously with hierarchical attentions, we visualize the word and sentence attention layers of</a:t>
            </a:r>
            <a:r>
              <a:rPr lang="en-US" altLang="zh-CN" dirty="0"/>
              <a:t> </a:t>
            </a:r>
            <a:r>
              <a:rPr lang="en-US" altLang="zh-CN" sz="1200" b="0" i="0" kern="1200" dirty="0">
                <a:solidFill>
                  <a:schemeClr val="tx1"/>
                </a:solidFill>
                <a:effectLst/>
                <a:latin typeface="+mn-lt"/>
                <a:ea typeface="+mn-ea"/>
                <a:cs typeface="+mn-cs"/>
              </a:rPr>
              <a:t>the P-net and NP-net for Books domain to Electronics domain transfer task. The red and blue stand for P-net attention and NP-net attention respectively.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The Figure shows that P-net tends to pay higher word attentions to the pivots between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domains, such as positive pivots </a:t>
            </a:r>
            <a:r>
              <a:rPr lang="en-US" altLang="zh-CN" sz="1200" b="0" i="1" kern="1200" dirty="0">
                <a:solidFill>
                  <a:schemeClr val="tx1"/>
                </a:solidFill>
                <a:effectLst/>
                <a:latin typeface="+mn-lt"/>
                <a:ea typeface="+mn-ea"/>
                <a:cs typeface="+mn-cs"/>
              </a:rPr>
              <a:t>best</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excellent</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good </a:t>
            </a:r>
            <a:r>
              <a:rPr lang="en-US" altLang="zh-CN" sz="1200" b="0" i="0" kern="1200" dirty="0">
                <a:solidFill>
                  <a:schemeClr val="tx1"/>
                </a:solidFill>
                <a:effectLst/>
                <a:latin typeface="+mn-lt"/>
                <a:ea typeface="+mn-ea"/>
                <a:cs typeface="+mn-cs"/>
              </a:rPr>
              <a:t>and</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negative pivots </a:t>
            </a:r>
            <a:r>
              <a:rPr lang="en-US" altLang="zh-CN" sz="1200" b="0" i="1" kern="1200" dirty="0">
                <a:solidFill>
                  <a:schemeClr val="tx1"/>
                </a:solidFill>
                <a:effectLst/>
                <a:latin typeface="+mn-lt"/>
                <a:ea typeface="+mn-ea"/>
                <a:cs typeface="+mn-cs"/>
              </a:rPr>
              <a:t>disappointed</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poor</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annoying</a:t>
            </a:r>
            <a:r>
              <a:rPr lang="en-US" altLang="zh-CN" sz="1200" b="0" i="0" kern="1200" dirty="0">
                <a:solidFill>
                  <a:schemeClr val="tx1"/>
                </a:solidFill>
                <a:effectLst/>
                <a:latin typeface="+mn-lt"/>
                <a:ea typeface="+mn-ea"/>
                <a:cs typeface="+mn-cs"/>
              </a:rPr>
              <a:t>. The sentences</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that contain these pivots also get higher sentence attentions</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 the P-net. Different from P-net, NP-net aims to pay higher</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word attentions to the non-pivots in the two domains, such</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as source non-pivots </a:t>
            </a:r>
            <a:r>
              <a:rPr lang="en-US" altLang="zh-CN" sz="1200" b="0" i="1" kern="1200" dirty="0">
                <a:solidFill>
                  <a:schemeClr val="tx1"/>
                </a:solidFill>
                <a:effectLst/>
                <a:latin typeface="+mn-lt"/>
                <a:ea typeface="+mn-ea"/>
                <a:cs typeface="+mn-cs"/>
              </a:rPr>
              <a:t>readable</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insipid </a:t>
            </a:r>
            <a:r>
              <a:rPr lang="en-US" altLang="zh-CN" sz="1200" b="0" i="0" kern="1200" dirty="0">
                <a:solidFill>
                  <a:schemeClr val="tx1"/>
                </a:solidFill>
                <a:effectLst/>
                <a:latin typeface="+mn-lt"/>
                <a:ea typeface="+mn-ea"/>
                <a:cs typeface="+mn-cs"/>
              </a:rPr>
              <a:t>in the Books domain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and target non-pivots </a:t>
            </a:r>
            <a:r>
              <a:rPr lang="en-US" altLang="zh-CN" sz="1200" b="0" i="1" kern="1200" dirty="0">
                <a:solidFill>
                  <a:schemeClr val="tx1"/>
                </a:solidFill>
                <a:effectLst/>
                <a:latin typeface="+mn-lt"/>
                <a:ea typeface="+mn-ea"/>
                <a:cs typeface="+mn-cs"/>
              </a:rPr>
              <a:t>pixelated</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fuzzy</a:t>
            </a:r>
            <a:r>
              <a:rPr lang="en-US" altLang="zh-CN" sz="1200" b="0" i="0" kern="1200" dirty="0">
                <a:solidFill>
                  <a:schemeClr val="tx1"/>
                </a:solidFill>
                <a:effectLst/>
                <a:latin typeface="+mn-lt"/>
                <a:ea typeface="+mn-ea"/>
                <a:cs typeface="+mn-cs"/>
              </a:rPr>
              <a:t>, </a:t>
            </a:r>
            <a:r>
              <a:rPr lang="en-US" altLang="zh-CN" sz="1200" b="0" i="1" kern="1200" dirty="0">
                <a:solidFill>
                  <a:schemeClr val="tx1"/>
                </a:solidFill>
                <a:effectLst/>
                <a:latin typeface="+mn-lt"/>
                <a:ea typeface="+mn-ea"/>
                <a:cs typeface="+mn-cs"/>
              </a:rPr>
              <a:t>distorted </a:t>
            </a:r>
            <a:r>
              <a:rPr lang="en-US" altLang="zh-CN" sz="1200" b="0" i="0" kern="1200" dirty="0">
                <a:solidFill>
                  <a:schemeClr val="tx1"/>
                </a:solidFill>
                <a:effectLst/>
                <a:latin typeface="+mn-lt"/>
                <a:ea typeface="+mn-ea"/>
                <a:cs typeface="+mn-cs"/>
              </a:rPr>
              <a:t>in the Electronics domain. The sentences that contain these non-pivots</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also get higher sentence attentions in the NP-net. Overall,</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the visualization of attentions illustrates that our model can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achieve transferring attentions between domains. </a:t>
            </a:r>
            <a:br>
              <a:rPr lang="en-US" altLang="zh-CN" dirty="0"/>
            </a:br>
            <a:br>
              <a:rPr lang="en-US" altLang="zh-CN" dirty="0"/>
            </a:br>
            <a:endParaRPr lang="zh-CN" altLang="en-US" dirty="0"/>
          </a:p>
          <a:p>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25</a:t>
            </a:fld>
            <a:endParaRPr lang="zh-CN" altLang="en-US"/>
          </a:p>
        </p:txBody>
      </p:sp>
    </p:spTree>
    <p:extLst>
      <p:ext uri="{BB962C8B-B14F-4D97-AF65-F5344CB8AC3E}">
        <p14:creationId xmlns:p14="http://schemas.microsoft.com/office/powerpoint/2010/main" val="1423813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As showed</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in Figure, we list some examples of pivots and non-pivots</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captured based on the attention weights of P-net and NP-net</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respectively in the B</a:t>
            </a:r>
            <a:r>
              <a:rPr lang="en-US" altLang="zh-CN" sz="1200" b="0" i="1"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E task. Actually, These pivots and non-pivots</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are crucial for cross-domain sentiment classification.</a:t>
            </a:r>
          </a:p>
          <a:p>
            <a:br>
              <a:rPr lang="en-US" altLang="zh-CN" dirty="0"/>
            </a:br>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26</a:t>
            </a:fld>
            <a:endParaRPr lang="zh-CN" altLang="en-US"/>
          </a:p>
        </p:txBody>
      </p:sp>
    </p:spTree>
    <p:extLst>
      <p:ext uri="{BB962C8B-B14F-4D97-AF65-F5344CB8AC3E}">
        <p14:creationId xmlns:p14="http://schemas.microsoft.com/office/powerpoint/2010/main" val="1296867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Let’s see a more detailed</a:t>
            </a:r>
            <a:r>
              <a:rPr lang="en-US" altLang="zh-CN" baseline="0" dirty="0"/>
              <a:t> example. There are three reviews in each domains. The thumb up and down mean positive and negative sentiment respectively.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1200" baseline="0" dirty="0">
                <a:solidFill>
                  <a:schemeClr val="tx1"/>
                </a:solidFill>
                <a:latin typeface="+mn-lt"/>
                <a:ea typeface="+mn-ea"/>
                <a:cs typeface="+mn-cs"/>
              </a:rPr>
              <a:t>We can see that the pink words appear</a:t>
            </a:r>
            <a:r>
              <a:rPr lang="zh-CN" altLang="en-US" sz="1200" b="0" i="0" u="none" strike="noStrike" kern="1200" baseline="0" dirty="0">
                <a:solidFill>
                  <a:schemeClr val="tx1"/>
                </a:solidFill>
                <a:latin typeface="+mn-lt"/>
                <a:ea typeface="+mn-ea"/>
                <a:cs typeface="+mn-cs"/>
              </a:rPr>
              <a:t> </a:t>
            </a:r>
            <a:r>
              <a:rPr lang="en-US" altLang="zh-CN" sz="1200" b="0" i="0" u="none" strike="noStrike" kern="1200" baseline="0" dirty="0">
                <a:solidFill>
                  <a:schemeClr val="tx1"/>
                </a:solidFill>
                <a:latin typeface="+mn-lt"/>
                <a:ea typeface="+mn-ea"/>
                <a:cs typeface="+mn-cs"/>
              </a:rPr>
              <a:t>in both domains. We usually call these domain-shared sentiment words like great, nice awful as pivots.</a:t>
            </a:r>
            <a:r>
              <a:rPr lang="en-SG" altLang="zh-CN" sz="1200" b="0" i="0" u="none" strike="noStrike" kern="1200" baseline="0" dirty="0">
                <a:solidFill>
                  <a:schemeClr val="tx1"/>
                </a:solidFill>
                <a:latin typeface="+mn-lt"/>
                <a:ea typeface="+mn-ea"/>
                <a:cs typeface="+mn-cs"/>
              </a:rPr>
              <a:t> </a:t>
            </a:r>
          </a:p>
          <a:p>
            <a:pPr marL="0" marR="0" indent="0" algn="l" defTabSz="914400" rtl="0" eaLnBrk="1" fontAlgn="auto" latinLnBrk="0" hangingPunct="1">
              <a:lnSpc>
                <a:spcPct val="100000"/>
              </a:lnSpc>
              <a:spcBef>
                <a:spcPts val="0"/>
              </a:spcBef>
              <a:spcAft>
                <a:spcPts val="0"/>
              </a:spcAft>
              <a:buClrTx/>
              <a:buSzTx/>
              <a:buFontTx/>
              <a:buNone/>
              <a:tabLst/>
              <a:defRPr/>
            </a:pPr>
            <a:endParaRPr lang="en-SG" altLang="zh-CN" sz="1200" b="0" i="0" u="none" strike="noStrike" kern="1200" baseline="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SG" altLang="zh-CN" sz="1200" b="0" i="0" u="none" strike="noStrike" kern="1200" baseline="0" dirty="0">
                <a:solidFill>
                  <a:schemeClr val="tx1"/>
                </a:solidFill>
                <a:latin typeface="+mn-lt"/>
                <a:ea typeface="+mn-ea"/>
                <a:cs typeface="+mn-cs"/>
              </a:rPr>
              <a:t>It is important to recognize them </a:t>
            </a:r>
            <a:r>
              <a:rPr lang="en-US" altLang="zh-CN" sz="1200" b="0" i="0" u="none" strike="noStrike" kern="1200" baseline="0" dirty="0">
                <a:solidFill>
                  <a:schemeClr val="tx1"/>
                </a:solidFill>
                <a:latin typeface="+mn-lt"/>
                <a:ea typeface="+mn-ea"/>
                <a:cs typeface="+mn-cs"/>
              </a:rPr>
              <a:t>because they contribute more to the domain-invariant representations.</a:t>
            </a:r>
            <a:endParaRPr lang="en-US" altLang="zh-CN" dirty="0"/>
          </a:p>
          <a:p>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3</a:t>
            </a:fld>
            <a:endParaRPr lang="zh-CN" altLang="en-US"/>
          </a:p>
        </p:txBody>
      </p:sp>
    </p:spTree>
    <p:extLst>
      <p:ext uri="{BB962C8B-B14F-4D97-AF65-F5344CB8AC3E}">
        <p14:creationId xmlns:p14="http://schemas.microsoft.com/office/powerpoint/2010/main" val="201404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Besides, there are also domain-specific sentiment words called non-pivots,</a:t>
            </a:r>
            <a:r>
              <a:rPr lang="en-US" altLang="zh-CN" baseline="0" dirty="0"/>
              <a:t> which usually occur in their corresponding domain. Like engaging ,boring in the books domain, tasty, delicious, rude in the restaurant domain. </a:t>
            </a:r>
          </a:p>
          <a:p>
            <a:endParaRPr lang="en-US" altLang="zh-CN" baseline="0" dirty="0"/>
          </a:p>
          <a:p>
            <a:r>
              <a:rPr lang="en-SG" altLang="zh-CN" baseline="0" dirty="0"/>
              <a:t>if we train a model on the book domain, it would be hard to recognize these restaurant-specific sentiment words as important sentiment features.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a:t>So </a:t>
            </a:r>
            <a:r>
              <a:rPr lang="en-US" altLang="zh-CN" sz="2400" dirty="0"/>
              <a:t>it is necessary to align non-pivots. </a:t>
            </a:r>
          </a:p>
          <a:p>
            <a:endParaRPr lang="en-US" altLang="zh-CN"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4</a:t>
            </a:fld>
            <a:endParaRPr lang="zh-CN" altLang="en-US"/>
          </a:p>
        </p:txBody>
      </p:sp>
    </p:spTree>
    <p:extLst>
      <p:ext uri="{BB962C8B-B14F-4D97-AF65-F5344CB8AC3E}">
        <p14:creationId xmlns:p14="http://schemas.microsoft.com/office/powerpoint/2010/main" val="2700654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Based on this </a:t>
            </a:r>
            <a:r>
              <a:rPr lang="en-US" altLang="zh-Hans" dirty="0"/>
              <a:t>observation</a:t>
            </a:r>
            <a:r>
              <a:rPr lang="en-US" altLang="zh-CN" dirty="0"/>
              <a:t>,</a:t>
            </a:r>
            <a:r>
              <a:rPr lang="en-US" altLang="zh-CN" baseline="0" dirty="0"/>
              <a:t> we would like our model can transfer attention for emotions across domain, that is to say </a:t>
            </a:r>
            <a:r>
              <a:rPr lang="en-US" altLang="zh-Hans" baseline="0" dirty="0"/>
              <a:t>when</a:t>
            </a:r>
            <a:r>
              <a:rPr lang="zh-Hans" altLang="en-US" baseline="0" dirty="0"/>
              <a:t> </a:t>
            </a:r>
            <a:r>
              <a:rPr lang="en-US" altLang="zh-Hans" baseline="0" dirty="0"/>
              <a:t>doing cross-domain sentiment classification from domain A to domain B, </a:t>
            </a:r>
            <a:r>
              <a:rPr lang="en-US" altLang="zh-CN" baseline="0" dirty="0"/>
              <a:t>the model can automatically identify the pivots and at the same time align the non-pivots across domains,</a:t>
            </a:r>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5</a:t>
            </a:fld>
            <a:endParaRPr lang="zh-CN" altLang="en-US"/>
          </a:p>
        </p:txBody>
      </p:sp>
    </p:spTree>
    <p:extLst>
      <p:ext uri="{BB962C8B-B14F-4D97-AF65-F5344CB8AC3E}">
        <p14:creationId xmlns:p14="http://schemas.microsoft.com/office/powerpoint/2010/main" val="3567029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t>But without any target labeled data,</a:t>
                </a:r>
                <a:r>
                  <a:rPr lang="en-US" altLang="zh-CN" baseline="0" dirty="0"/>
                  <a:t> how to recognize and align the target non-pivots? Actually, we can see </a:t>
                </a:r>
                <a:r>
                  <a:rPr lang="en-US" altLang="zh-CN" sz="1200" b="0" i="0" kern="1200" dirty="0">
                    <a:solidFill>
                      <a:schemeClr val="tx1"/>
                    </a:solidFill>
                    <a:effectLst/>
                    <a:latin typeface="+mn-lt"/>
                    <a:ea typeface="+mn-ea"/>
                    <a:cs typeface="+mn-cs"/>
                  </a:rPr>
                  <a:t>positive</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non-pivots tend to co-occur with positive pivots and negative non-pivots tend to co-occur with negative pivots.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a:solidFill>
                      <a:schemeClr val="tx1"/>
                    </a:solidFill>
                    <a:effectLst/>
                    <a:latin typeface="+mn-lt"/>
                    <a:ea typeface="+mn-ea"/>
                    <a:cs typeface="+mn-cs"/>
                  </a:rPr>
                  <a:t>Therefore we can find the correlation </a:t>
                </a:r>
                <a:r>
                  <a:rPr lang="en-US" altLang="zh-Hans" sz="1200" b="0" i="0" kern="1200" baseline="0" dirty="0">
                    <a:solidFill>
                      <a:schemeClr val="tx1"/>
                    </a:solidFill>
                    <a:effectLst/>
                    <a:latin typeface="+mn-lt"/>
                    <a:ea typeface="+mn-ea"/>
                    <a:cs typeface="+mn-cs"/>
                  </a:rPr>
                  <a:t>mapping</a:t>
                </a:r>
                <a:r>
                  <a:rPr lang="zh-Hans" altLang="en-US" sz="1200" b="0" i="0" kern="1200" baseline="0" dirty="0">
                    <a:solidFill>
                      <a:schemeClr val="tx1"/>
                    </a:solidFill>
                    <a:effectLst/>
                    <a:latin typeface="+mn-lt"/>
                    <a:ea typeface="+mn-ea"/>
                    <a:cs typeface="+mn-cs"/>
                  </a:rPr>
                  <a:t> </a:t>
                </a:r>
                <a14:m>
                  <m:oMath xmlns:m="http://schemas.openxmlformats.org/officeDocument/2006/math">
                    <m:r>
                      <a:rPr lang="zh-CN" altLang="en-US" sz="1600" i="1" smtClean="0">
                        <a:latin typeface="Cambria Math" panose="02040503050406030204" pitchFamily="18" charset="0"/>
                      </a:rPr>
                      <m:t>𝜃</m:t>
                    </m:r>
                    <m:r>
                      <a:rPr lang="en-US" altLang="zh-CN" sz="1600" b="0" i="0" smtClean="0">
                        <a:latin typeface="Cambria Math" panose="02040503050406030204" pitchFamily="18" charset="0"/>
                      </a:rPr>
                      <m:t> </m:t>
                    </m:r>
                  </m:oMath>
                </a14:m>
                <a:r>
                  <a:rPr lang="en-US" altLang="zh-CN" sz="1200" b="0" i="0" kern="1200" baseline="0" dirty="0">
                    <a:solidFill>
                      <a:schemeClr val="tx1"/>
                    </a:solidFill>
                    <a:effectLst/>
                    <a:latin typeface="+mn-lt"/>
                    <a:ea typeface="+mn-ea"/>
                    <a:cs typeface="+mn-cs"/>
                  </a:rPr>
                  <a:t>between </a:t>
                </a:r>
                <a:r>
                  <a:rPr lang="en-US" altLang="zh-CN" sz="1200" b="0" i="0" kern="1200" dirty="0">
                    <a:solidFill>
                      <a:schemeClr val="tx1"/>
                    </a:solidFill>
                    <a:effectLst/>
                    <a:latin typeface="+mn-lt"/>
                    <a:ea typeface="+mn-ea"/>
                    <a:cs typeface="+mn-cs"/>
                  </a:rPr>
                  <a:t>non-pivots</a:t>
                </a:r>
                <a:r>
                  <a:rPr lang="en-US" altLang="zh-CN" sz="1200" b="0" i="0" kern="1200" baseline="0" dirty="0">
                    <a:solidFill>
                      <a:schemeClr val="tx1"/>
                    </a:solidFill>
                    <a:effectLst/>
                    <a:latin typeface="+mn-lt"/>
                    <a:ea typeface="+mn-ea"/>
                    <a:cs typeface="+mn-cs"/>
                  </a:rPr>
                  <a:t> and pivots </a:t>
                </a:r>
                <a:r>
                  <a:rPr lang="en-US" altLang="zh-CN" sz="1200" b="0" i="0" kern="1200" dirty="0">
                    <a:solidFill>
                      <a:schemeClr val="tx1"/>
                    </a:solidFill>
                    <a:effectLst/>
                    <a:latin typeface="+mn-lt"/>
                    <a:ea typeface="+mn-ea"/>
                    <a:cs typeface="+mn-cs"/>
                  </a:rPr>
                  <a:t>using their co-occurrence</a:t>
                </a:r>
                <a:r>
                  <a:rPr lang="en-US" altLang="zh-CN" sz="1200" b="0" i="0" kern="1200" baseline="0" dirty="0">
                    <a:solidFill>
                      <a:schemeClr val="tx1"/>
                    </a:solidFill>
                    <a:effectLst/>
                    <a:latin typeface="+mn-lt"/>
                    <a:ea typeface="+mn-ea"/>
                    <a:cs typeface="+mn-cs"/>
                  </a:rPr>
                  <a:t> information. </a:t>
                </a:r>
                <a:r>
                  <a:rPr lang="en-US" altLang="zh-CN" sz="1200" b="0" i="0" kern="1200" dirty="0">
                    <a:solidFill>
                      <a:schemeClr val="tx1"/>
                    </a:solidFill>
                    <a:effectLst/>
                    <a:latin typeface="+mn-lt"/>
                    <a:ea typeface="+mn-ea"/>
                    <a:cs typeface="+mn-cs"/>
                  </a:rPr>
                  <a:t>In</a:t>
                </a:r>
                <a:r>
                  <a:rPr lang="en-US" altLang="zh-CN" sz="1200" b="0" i="0" kern="1200" baseline="0" dirty="0">
                    <a:solidFill>
                      <a:schemeClr val="tx1"/>
                    </a:solidFill>
                    <a:effectLst/>
                    <a:latin typeface="+mn-lt"/>
                    <a:ea typeface="+mn-ea"/>
                    <a:cs typeface="+mn-cs"/>
                  </a:rPr>
                  <a:t> a word, w</a:t>
                </a:r>
                <a:r>
                  <a:rPr lang="en-US" altLang="zh-CN" sz="1200" b="0" i="0" kern="1200" dirty="0">
                    <a:solidFill>
                      <a:schemeClr val="tx1"/>
                    </a:solidFill>
                    <a:effectLst/>
                    <a:latin typeface="+mn-lt"/>
                    <a:ea typeface="+mn-ea"/>
                    <a:cs typeface="+mn-cs"/>
                  </a:rPr>
                  <a:t>e can realize transferring attention</a:t>
                </a:r>
                <a:r>
                  <a:rPr lang="en-US" altLang="zh-CN" sz="1200" b="0" i="0" kern="1200" baseline="0" dirty="0">
                    <a:solidFill>
                      <a:schemeClr val="tx1"/>
                    </a:solidFill>
                    <a:effectLst/>
                    <a:latin typeface="+mn-lt"/>
                    <a:ea typeface="+mn-ea"/>
                    <a:cs typeface="+mn-cs"/>
                  </a:rPr>
                  <a:t> for source non-pivots to target non-pivots by using </a:t>
                </a:r>
                <a:r>
                  <a:rPr lang="en-US" altLang="zh-CN" sz="1200" b="0" i="0" kern="1200" dirty="0">
                    <a:solidFill>
                      <a:schemeClr val="tx1"/>
                    </a:solidFill>
                    <a:effectLst/>
                    <a:latin typeface="+mn-lt"/>
                    <a:ea typeface="+mn-ea"/>
                    <a:cs typeface="+mn-cs"/>
                  </a:rPr>
                  <a:t>pivots as a bridge.</a:t>
                </a:r>
                <a:br>
                  <a:rPr lang="en-US" altLang="zh-CN" dirty="0"/>
                </a:br>
                <a:endParaRPr lang="zh-CN" altLang="en-US" dirty="0"/>
              </a:p>
            </p:txBody>
          </p:sp>
        </mc:Choice>
        <mc:Fallback xmlns="">
          <p:sp>
            <p:nvSpPr>
              <p:cNvPr id="3" name="Notes Placeholder 2"/>
              <p:cNvSpPr>
                <a:spLocks noGrp="1"/>
              </p:cNvSpPr>
              <p:nvPr>
                <p:ph type="body" idx="1"/>
              </p:nvPr>
            </p:nvSpPr>
            <p:spPr/>
            <p:txBody>
              <a:bodyPr/>
              <a:lstStyle/>
              <a:p>
                <a:r>
                  <a:rPr lang="en-US" altLang="zh-CN" dirty="0" smtClean="0"/>
                  <a:t>But without any target labeled data,</a:t>
                </a:r>
                <a:r>
                  <a:rPr lang="en-US" altLang="zh-CN" baseline="0" dirty="0" smtClean="0"/>
                  <a:t> how to recognize and align the target non-pivots? Actually, we can see </a:t>
                </a:r>
                <a:r>
                  <a:rPr lang="en-US" altLang="zh-CN" sz="1200" b="0" i="0" kern="1200" dirty="0" smtClean="0">
                    <a:solidFill>
                      <a:schemeClr val="tx1"/>
                    </a:solidFill>
                    <a:effectLst/>
                    <a:latin typeface="+mn-lt"/>
                    <a:ea typeface="+mn-ea"/>
                    <a:cs typeface="+mn-cs"/>
                  </a:rPr>
                  <a:t>positive</a:t>
                </a:r>
                <a:r>
                  <a:rPr lang="en-US" altLang="zh-CN" sz="1200" b="0" i="0" kern="1200" baseline="0" dirty="0" smtClean="0">
                    <a:solidFill>
                      <a:schemeClr val="tx1"/>
                    </a:solidFill>
                    <a:effectLst/>
                    <a:latin typeface="+mn-lt"/>
                    <a:ea typeface="+mn-ea"/>
                    <a:cs typeface="+mn-cs"/>
                  </a:rPr>
                  <a:t> </a:t>
                </a:r>
                <a:r>
                  <a:rPr lang="en-US" altLang="zh-CN" sz="1200" b="0" i="0" kern="1200" dirty="0" smtClean="0">
                    <a:solidFill>
                      <a:schemeClr val="tx1"/>
                    </a:solidFill>
                    <a:effectLst/>
                    <a:latin typeface="+mn-lt"/>
                    <a:ea typeface="+mn-ea"/>
                    <a:cs typeface="+mn-cs"/>
                  </a:rPr>
                  <a:t>non-pivots tend to co-occur with positive pivots and negative non-pivots tend to co-occur with negative pivots.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baseline="0" dirty="0" smtClean="0">
                    <a:solidFill>
                      <a:schemeClr val="tx1"/>
                    </a:solidFill>
                    <a:effectLst/>
                    <a:latin typeface="+mn-lt"/>
                    <a:ea typeface="+mn-ea"/>
                    <a:cs typeface="+mn-cs"/>
                  </a:rPr>
                  <a:t>Therefore we can find the correlation </a:t>
                </a:r>
                <a:r>
                  <a:rPr lang="zh-CN" altLang="en-US" sz="1600" i="0" smtClean="0">
                    <a:latin typeface="Cambria Math" panose="02040503050406030204" pitchFamily="18" charset="0"/>
                  </a:rPr>
                  <a:t>𝜃</a:t>
                </a:r>
                <a:r>
                  <a:rPr lang="en-US" altLang="zh-CN" sz="1600" b="0" i="0" smtClean="0">
                    <a:latin typeface="Cambria Math" panose="02040503050406030204" pitchFamily="18" charset="0"/>
                  </a:rPr>
                  <a:t> </a:t>
                </a:r>
                <a:r>
                  <a:rPr lang="en-US" altLang="zh-CN" sz="1200" b="0" i="0" kern="1200" baseline="0" dirty="0" smtClean="0">
                    <a:solidFill>
                      <a:schemeClr val="tx1"/>
                    </a:solidFill>
                    <a:effectLst/>
                    <a:latin typeface="+mn-lt"/>
                    <a:ea typeface="+mn-ea"/>
                    <a:cs typeface="+mn-cs"/>
                  </a:rPr>
                  <a:t>between </a:t>
                </a:r>
                <a:r>
                  <a:rPr lang="en-US" altLang="zh-CN" sz="1200" b="0" i="0" kern="1200" dirty="0" smtClean="0">
                    <a:solidFill>
                      <a:schemeClr val="tx1"/>
                    </a:solidFill>
                    <a:effectLst/>
                    <a:latin typeface="+mn-lt"/>
                    <a:ea typeface="+mn-ea"/>
                    <a:cs typeface="+mn-cs"/>
                  </a:rPr>
                  <a:t>non-pivots</a:t>
                </a:r>
                <a:r>
                  <a:rPr lang="en-US" altLang="zh-CN" sz="1200" b="0" i="0" kern="1200" baseline="0" dirty="0" smtClean="0">
                    <a:solidFill>
                      <a:schemeClr val="tx1"/>
                    </a:solidFill>
                    <a:effectLst/>
                    <a:latin typeface="+mn-lt"/>
                    <a:ea typeface="+mn-ea"/>
                    <a:cs typeface="+mn-cs"/>
                  </a:rPr>
                  <a:t> and pivots </a:t>
                </a:r>
                <a:r>
                  <a:rPr lang="en-US" altLang="zh-CN" sz="1200" b="0" i="0" kern="1200" dirty="0" smtClean="0">
                    <a:solidFill>
                      <a:schemeClr val="tx1"/>
                    </a:solidFill>
                    <a:effectLst/>
                    <a:latin typeface="+mn-lt"/>
                    <a:ea typeface="+mn-ea"/>
                    <a:cs typeface="+mn-cs"/>
                  </a:rPr>
                  <a:t>using their co-occurrence</a:t>
                </a:r>
                <a:r>
                  <a:rPr lang="en-US" altLang="zh-CN" sz="1200" b="0" i="0" kern="1200" baseline="0" dirty="0" smtClean="0">
                    <a:solidFill>
                      <a:schemeClr val="tx1"/>
                    </a:solidFill>
                    <a:effectLst/>
                    <a:latin typeface="+mn-lt"/>
                    <a:ea typeface="+mn-ea"/>
                    <a:cs typeface="+mn-cs"/>
                  </a:rPr>
                  <a:t> </a:t>
                </a:r>
                <a:r>
                  <a:rPr lang="en-US" altLang="zh-CN" sz="1200" b="0" i="0" kern="1200" baseline="0" dirty="0" smtClean="0">
                    <a:solidFill>
                      <a:schemeClr val="tx1"/>
                    </a:solidFill>
                    <a:effectLst/>
                    <a:latin typeface="+mn-lt"/>
                    <a:ea typeface="+mn-ea"/>
                    <a:cs typeface="+mn-cs"/>
                  </a:rPr>
                  <a:t>information and the domain-specific features can project into the domain-invariant feature space.</a:t>
                </a: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smtClean="0">
                  <a:solidFill>
                    <a:schemeClr val="tx1"/>
                  </a:solidFill>
                  <a:effectLst/>
                  <a:latin typeface="+mn-lt"/>
                  <a:ea typeface="+mn-ea"/>
                  <a:cs typeface="+mn-cs"/>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In</a:t>
                </a:r>
                <a:r>
                  <a:rPr lang="en-US" altLang="zh-CN" sz="1200" b="0" i="0" kern="1200" baseline="0" dirty="0" smtClean="0">
                    <a:solidFill>
                      <a:schemeClr val="tx1"/>
                    </a:solidFill>
                    <a:effectLst/>
                    <a:latin typeface="+mn-lt"/>
                    <a:ea typeface="+mn-ea"/>
                    <a:cs typeface="+mn-cs"/>
                  </a:rPr>
                  <a:t> this way, w</a:t>
                </a:r>
                <a:r>
                  <a:rPr lang="en-US" altLang="zh-CN" sz="1200" b="0" i="0" kern="1200" dirty="0" smtClean="0">
                    <a:solidFill>
                      <a:schemeClr val="tx1"/>
                    </a:solidFill>
                    <a:effectLst/>
                    <a:latin typeface="+mn-lt"/>
                    <a:ea typeface="+mn-ea"/>
                    <a:cs typeface="+mn-cs"/>
                  </a:rPr>
                  <a:t>e can realize transferring attention</a:t>
                </a:r>
                <a:r>
                  <a:rPr lang="en-US" altLang="zh-CN" sz="1200" b="0" i="0" kern="1200" baseline="0" dirty="0" smtClean="0">
                    <a:solidFill>
                      <a:schemeClr val="tx1"/>
                    </a:solidFill>
                    <a:effectLst/>
                    <a:latin typeface="+mn-lt"/>
                    <a:ea typeface="+mn-ea"/>
                    <a:cs typeface="+mn-cs"/>
                  </a:rPr>
                  <a:t> for source non-pivots to target non-pivots by using </a:t>
                </a:r>
                <a:r>
                  <a:rPr lang="en-US" altLang="zh-CN" sz="1200" b="0" i="0" kern="1200" dirty="0" smtClean="0">
                    <a:solidFill>
                      <a:schemeClr val="tx1"/>
                    </a:solidFill>
                    <a:effectLst/>
                    <a:latin typeface="+mn-lt"/>
                    <a:ea typeface="+mn-ea"/>
                    <a:cs typeface="+mn-cs"/>
                  </a:rPr>
                  <a:t>pivots as a bridge.</a:t>
                </a:r>
                <a:r>
                  <a:rPr lang="en-US" altLang="zh-CN" dirty="0" smtClean="0"/>
                  <a:t/>
                </a:r>
                <a:br>
                  <a:rPr lang="en-US" altLang="zh-CN" dirty="0" smtClean="0"/>
                </a:br>
                <a:endParaRPr lang="zh-CN" altLang="en-US" dirty="0"/>
              </a:p>
            </p:txBody>
          </p:sp>
        </mc:Fallback>
      </mc:AlternateContent>
      <p:sp>
        <p:nvSpPr>
          <p:cNvPr id="4" name="Slide Number Placeholder 3"/>
          <p:cNvSpPr>
            <a:spLocks noGrp="1"/>
          </p:cNvSpPr>
          <p:nvPr>
            <p:ph type="sldNum" sz="quarter" idx="10"/>
          </p:nvPr>
        </p:nvSpPr>
        <p:spPr/>
        <p:txBody>
          <a:bodyPr/>
          <a:lstStyle/>
          <a:p>
            <a:fld id="{5BFCE365-3323-4ACA-B35F-934221A93147}" type="slidenum">
              <a:rPr lang="zh-CN" altLang="en-US" smtClean="0"/>
              <a:t>6</a:t>
            </a:fld>
            <a:endParaRPr lang="zh-CN" altLang="en-US"/>
          </a:p>
        </p:txBody>
      </p:sp>
    </p:spTree>
    <p:extLst>
      <p:ext uri="{BB962C8B-B14F-4D97-AF65-F5344CB8AC3E}">
        <p14:creationId xmlns:p14="http://schemas.microsoft.com/office/powerpoint/2010/main" val="2255110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dirty="0"/>
                  <a:t>We can model the correlations</a:t>
                </a:r>
                <a:r>
                  <a:rPr lang="en-US" altLang="zh-CN" baseline="0" dirty="0"/>
                  <a:t> between pivots and non-pivots by two tasks, name positive pivot prediction task and negative prediction task.</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000" dirty="0"/>
              </a:p>
              <a:p>
                <a:r>
                  <a:rPr lang="en-US" altLang="zh-CN" baseline="0" dirty="0"/>
                  <a:t>For example, the original sample x is “</a:t>
                </a:r>
                <a:r>
                  <a:rPr lang="en-US" altLang="zh-CN" sz="1200" b="1" kern="1200" dirty="0">
                    <a:solidFill>
                      <a:srgbClr val="FF3399"/>
                    </a:solidFill>
                    <a:latin typeface="Arial" panose="020B0604020202020204" pitchFamily="34" charset="0"/>
                    <a:ea typeface="+mn-ea"/>
                    <a:cs typeface="Calibri"/>
                  </a:rPr>
                  <a:t>Great</a:t>
                </a:r>
                <a:r>
                  <a:rPr lang="en-US" altLang="zh-CN" sz="1200" kern="1200" dirty="0">
                    <a:solidFill>
                      <a:schemeClr val="tx1"/>
                    </a:solidFill>
                    <a:latin typeface="Arial" panose="020B0604020202020204" pitchFamily="34" charset="0"/>
                    <a:ea typeface="+mn-ea"/>
                    <a:cs typeface="Calibri"/>
                  </a:rPr>
                  <a:t> books.</a:t>
                </a:r>
                <a:r>
                  <a:rPr lang="en-US" altLang="zh-CN" sz="1200" dirty="0">
                    <a:solidFill>
                      <a:schemeClr val="tx1"/>
                    </a:solidFill>
                    <a:cs typeface="Calibri"/>
                  </a:rPr>
                  <a:t> His characters are </a:t>
                </a:r>
                <a:r>
                  <a:rPr lang="en-US" altLang="zh-CN" sz="1200" b="1" dirty="0">
                    <a:solidFill>
                      <a:srgbClr val="00B0F0"/>
                    </a:solidFill>
                    <a:cs typeface="Calibri"/>
                  </a:rPr>
                  <a:t>engaging”</a:t>
                </a:r>
                <a:r>
                  <a:rPr lang="en-US" altLang="zh-CN" sz="1200" b="0" baseline="0" dirty="0">
                    <a:solidFill>
                      <a:schemeClr val="tx1"/>
                    </a:solidFill>
                    <a:cs typeface="+mn-cs"/>
                  </a:rPr>
                  <a:t> </a:t>
                </a:r>
                <a:r>
                  <a:rPr lang="en-US" altLang="zh-CN" sz="1200" kern="1200" dirty="0">
                    <a:solidFill>
                      <a:schemeClr val="tx1"/>
                    </a:solidFill>
                    <a:effectLst/>
                    <a:latin typeface="+mn-lt"/>
                    <a:ea typeface="+mn-ea"/>
                    <a:cs typeface="+mn-cs"/>
                  </a:rPr>
                  <a:t>x contains one positive pivot ‘great’, which is more likely to be overall positive. Meanwhile, the rest of x excluding the “</a:t>
                </a:r>
                <a:r>
                  <a:rPr lang="en-US" altLang="zh-CN" sz="1200" kern="1200" dirty="0" err="1">
                    <a:solidFill>
                      <a:schemeClr val="tx1"/>
                    </a:solidFill>
                    <a:effectLst/>
                    <a:latin typeface="+mn-lt"/>
                    <a:ea typeface="+mn-ea"/>
                    <a:cs typeface="+mn-cs"/>
                  </a:rPr>
                  <a:t>great”is</a:t>
                </a:r>
                <a:r>
                  <a:rPr lang="en-US" altLang="zh-CN" sz="1200" kern="1200" dirty="0">
                    <a:solidFill>
                      <a:schemeClr val="tx1"/>
                    </a:solidFill>
                    <a:effectLst/>
                    <a:latin typeface="+mn-lt"/>
                    <a:ea typeface="+mn-ea"/>
                    <a:cs typeface="+mn-cs"/>
                  </a:rPr>
                  <a:t> the transformed sample and  may contain non-pivots, say “engaging” here, which also convey positive sentiment and highly correlate with the pivot “great”. </a:t>
                </a:r>
              </a:p>
              <a:p>
                <a:r>
                  <a:rPr lang="en-US" altLang="zh-CN" sz="1200" kern="1200" dirty="0">
                    <a:solidFill>
                      <a:schemeClr val="tx1"/>
                    </a:solidFill>
                    <a:effectLst/>
                    <a:latin typeface="+mn-lt"/>
                    <a:ea typeface="+mn-ea"/>
                    <a:cs typeface="+mn-cs"/>
                  </a:rPr>
                  <a:t>Thus, we can discover the non-pivots by hiding pivots in the original sample and using other words to predict whether the original sample contains at least one positive (negative) pivot.</a:t>
                </a: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Notes Placeholder 2"/>
              <p:cNvSpPr>
                <a:spLocks noGrp="1"/>
              </p:cNvSpPr>
              <p:nvPr>
                <p:ph type="body" idx="1"/>
              </p:nvPr>
            </p:nvSpPr>
            <p:spPr/>
            <p:txBody>
              <a:bodyPr/>
              <a:lstStyle/>
              <a:p>
                <a:r>
                  <a:rPr lang="en-US" altLang="zh-CN" dirty="0" smtClean="0"/>
                  <a:t>We can model the correlations</a:t>
                </a:r>
                <a:r>
                  <a:rPr lang="en-US" altLang="zh-CN" baseline="0" dirty="0" smtClean="0"/>
                  <a:t> between pivots and non-pivots by two tasks, name positive pivot prediction task and negative prediction task.</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Given</a:t>
                </a:r>
                <a:r>
                  <a:rPr lang="en-US" altLang="zh-CN" baseline="0" dirty="0" smtClean="0"/>
                  <a:t> positive pivot list and negative pivot list </a:t>
                </a:r>
                <a:r>
                  <a:rPr lang="en-US" altLang="zh-CN" sz="1200" dirty="0" smtClean="0"/>
                  <a:t>already obtained</a:t>
                </a:r>
                <a:r>
                  <a:rPr lang="en-US" altLang="zh-CN" baseline="0" dirty="0" smtClean="0"/>
                  <a:t>, which contains a set of positive pivots and negative pivots respectively,</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The input</a:t>
                </a:r>
                <a:r>
                  <a:rPr lang="en-US" altLang="zh-CN" sz="2000" baseline="0" dirty="0" smtClean="0"/>
                  <a:t> for these two tasks are </a:t>
                </a:r>
                <a:r>
                  <a:rPr lang="en-US" altLang="zh-CN" sz="2000" dirty="0" smtClean="0"/>
                  <a:t>a transformed sample </a:t>
                </a:r>
                <a:r>
                  <a:rPr lang="en-US" altLang="zh-CN" sz="2000" i="1" dirty="0" smtClean="0"/>
                  <a:t>g</a:t>
                </a:r>
                <a:r>
                  <a:rPr lang="en-US" altLang="zh-CN" sz="2000" dirty="0" smtClean="0"/>
                  <a:t>(x) which</a:t>
                </a:r>
                <a:r>
                  <a:rPr lang="en-US" altLang="zh-CN" sz="2000" baseline="0" dirty="0" smtClean="0"/>
                  <a:t> </a:t>
                </a:r>
                <a:r>
                  <a:rPr lang="en-US" altLang="zh-CN" sz="2000" dirty="0" smtClean="0"/>
                  <a:t>hides all +pivots and –pivot in a original sample x.</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The Output:</a:t>
                </a:r>
                <a:r>
                  <a:rPr lang="en-US" altLang="zh-CN" sz="2000" baseline="0" dirty="0" smtClean="0"/>
                  <a:t> </a:t>
                </a:r>
                <a:r>
                  <a:rPr lang="en-US" altLang="zh-CN" sz="2000" dirty="0" smtClean="0"/>
                  <a:t>two </a:t>
                </a:r>
                <a:r>
                  <a:rPr lang="en-US" altLang="zh-CN" sz="2000" dirty="0" smtClean="0"/>
                  <a:t>labels </a:t>
                </a:r>
                <a:r>
                  <a:rPr lang="en-US" altLang="zh-CN" sz="2000" i="0">
                    <a:latin typeface="Cambria Math" panose="02040503050406030204" pitchFamily="18" charset="0"/>
                  </a:rPr>
                  <a:t>𝑧^</a:t>
                </a:r>
                <a:r>
                  <a:rPr lang="en-US" altLang="zh-CN" sz="2000" b="0" i="0" smtClean="0">
                    <a:latin typeface="Cambria Math" panose="02040503050406030204" pitchFamily="18" charset="0"/>
                  </a:rPr>
                  <a:t>+</a:t>
                </a:r>
                <a:r>
                  <a:rPr lang="en-US" altLang="zh-CN" sz="2000" dirty="0" smtClean="0"/>
                  <a:t>, </a:t>
                </a:r>
                <a:r>
                  <a:rPr lang="en-US" altLang="zh-CN" sz="2000" i="0">
                    <a:latin typeface="Cambria Math" panose="02040503050406030204" pitchFamily="18" charset="0"/>
                  </a:rPr>
                  <a:t>𝑧^−</a:t>
                </a:r>
                <a:r>
                  <a:rPr lang="en-US" altLang="zh-CN" sz="2000" dirty="0" smtClean="0"/>
                  <a:t>: whether the original x contains at least one +pivots, -pivots respectively.</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t>The Goal</a:t>
                </a:r>
                <a:r>
                  <a:rPr lang="en-US" altLang="zh-CN" sz="2000" baseline="0" dirty="0" smtClean="0"/>
                  <a:t> is to</a:t>
                </a:r>
                <a:r>
                  <a:rPr lang="en-US" altLang="zh-CN" sz="2000" dirty="0" smtClean="0"/>
                  <a:t> hide all +pivots and –pivots in the original sample</a:t>
                </a:r>
                <a:r>
                  <a:rPr lang="en-US" altLang="zh-CN" sz="2000" baseline="0" dirty="0" smtClean="0"/>
                  <a:t> </a:t>
                </a:r>
                <a:r>
                  <a:rPr lang="en-US" altLang="zh-CN" sz="2000" dirty="0" smtClean="0"/>
                  <a:t>x and use other words g(x) to predict the occurrence of +pivots and –pivots.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sz="2000" dirty="0" smtClean="0"/>
              </a:p>
              <a:p>
                <a:r>
                  <a:rPr lang="en-US" altLang="zh-CN" baseline="0" dirty="0" smtClean="0"/>
                  <a:t>For example, the original sample is “</a:t>
                </a:r>
                <a:r>
                  <a:rPr lang="en-US" altLang="zh-CN" sz="1200" b="1" kern="1200" dirty="0" smtClean="0">
                    <a:solidFill>
                      <a:srgbClr val="FF3399"/>
                    </a:solidFill>
                    <a:latin typeface="Arial" panose="020B0604020202020204" pitchFamily="34" charset="0"/>
                    <a:ea typeface="+mn-ea"/>
                    <a:cs typeface="Calibri"/>
                  </a:rPr>
                  <a:t>Great</a:t>
                </a:r>
                <a:r>
                  <a:rPr lang="en-US" altLang="zh-CN" sz="1200" kern="1200" dirty="0" smtClean="0">
                    <a:solidFill>
                      <a:schemeClr val="tx1"/>
                    </a:solidFill>
                    <a:latin typeface="Arial" panose="020B0604020202020204" pitchFamily="34" charset="0"/>
                    <a:ea typeface="+mn-ea"/>
                    <a:cs typeface="Calibri"/>
                  </a:rPr>
                  <a:t> books.</a:t>
                </a:r>
                <a:r>
                  <a:rPr lang="en-US" altLang="zh-CN" sz="1200" dirty="0" smtClean="0">
                    <a:solidFill>
                      <a:schemeClr val="tx1"/>
                    </a:solidFill>
                    <a:cs typeface="Calibri"/>
                  </a:rPr>
                  <a:t> His characters are </a:t>
                </a:r>
                <a:r>
                  <a:rPr lang="en-US" altLang="zh-CN" sz="1200" b="1" dirty="0" smtClean="0">
                    <a:solidFill>
                      <a:srgbClr val="00B0F0"/>
                    </a:solidFill>
                    <a:cs typeface="Calibri"/>
                  </a:rPr>
                  <a:t>engaging”</a:t>
                </a:r>
                <a:r>
                  <a:rPr lang="en-US" altLang="zh-CN" sz="1200" b="0" baseline="0" dirty="0" smtClean="0">
                    <a:solidFill>
                      <a:schemeClr val="tx1"/>
                    </a:solidFill>
                    <a:cs typeface="+mn-cs"/>
                  </a:rPr>
                  <a:t> </a:t>
                </a:r>
                <a:r>
                  <a:rPr lang="en-US" altLang="zh-CN" sz="1200" kern="1200" dirty="0" smtClean="0">
                    <a:solidFill>
                      <a:schemeClr val="tx1"/>
                    </a:solidFill>
                    <a:effectLst/>
                    <a:latin typeface="+mn-lt"/>
                    <a:ea typeface="+mn-ea"/>
                    <a:cs typeface="+mn-cs"/>
                  </a:rPr>
                  <a:t>x contains one positive pivot ‘great’, which is more likely to be overall positive. Meanwhile, the rest of x excluding the “great” may contain non-pivots, say “engaging” here, which also convey positive sentiment and highly correlate with the pivot “great”. Thus, we can discover the non-pivots by hiding pivots in x and using other words in x to predict whether x contains at least one positive (negative) pivot.</a:t>
                </a:r>
                <a:endParaRPr lang="zh-CN" altLang="zh-CN" sz="1200" kern="1200" dirty="0" smtClean="0">
                  <a:solidFill>
                    <a:schemeClr val="tx1"/>
                  </a:solidFill>
                  <a:effectLst/>
                  <a:latin typeface="+mn-lt"/>
                  <a:ea typeface="+mn-ea"/>
                  <a:cs typeface="+mn-cs"/>
                </a:endParaRPr>
              </a:p>
              <a:p>
                <a:endParaRPr lang="zh-CN" altLang="en-US" dirty="0"/>
              </a:p>
            </p:txBody>
          </p:sp>
        </mc:Fallback>
      </mc:AlternateContent>
      <p:sp>
        <p:nvSpPr>
          <p:cNvPr id="4" name="Slide Number Placeholder 3"/>
          <p:cNvSpPr>
            <a:spLocks noGrp="1"/>
          </p:cNvSpPr>
          <p:nvPr>
            <p:ph type="sldNum" sz="quarter" idx="10"/>
          </p:nvPr>
        </p:nvSpPr>
        <p:spPr/>
        <p:txBody>
          <a:bodyPr/>
          <a:lstStyle/>
          <a:p>
            <a:fld id="{5BFCE365-3323-4ACA-B35F-934221A93147}" type="slidenum">
              <a:rPr lang="zh-CN" altLang="en-US" smtClean="0"/>
              <a:t>7</a:t>
            </a:fld>
            <a:endParaRPr lang="zh-CN" altLang="en-US"/>
          </a:p>
        </p:txBody>
      </p:sp>
    </p:spTree>
    <p:extLst>
      <p:ext uri="{BB962C8B-B14F-4D97-AF65-F5344CB8AC3E}">
        <p14:creationId xmlns:p14="http://schemas.microsoft.com/office/powerpoint/2010/main" val="45669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Based on this motivation, we propose a hierarchical attention transfer network for cross-domain sentiment classification.</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The model consists of two hierarchical</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attention.</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As illustrated in Figure, the first network is named </a:t>
            </a:r>
            <a:r>
              <a:rPr lang="en-US" altLang="zh-CN" sz="1200" b="0" i="0" kern="1200" dirty="0" err="1">
                <a:solidFill>
                  <a:schemeClr val="tx1"/>
                </a:solidFill>
                <a:effectLst/>
                <a:latin typeface="+mn-lt"/>
                <a:ea typeface="+mn-ea"/>
                <a:cs typeface="+mn-cs"/>
              </a:rPr>
              <a:t>Pnet</a:t>
            </a:r>
            <a:r>
              <a:rPr lang="en-US" altLang="zh-CN" sz="1200" b="0" i="0" kern="1200" dirty="0">
                <a:solidFill>
                  <a:schemeClr val="tx1"/>
                </a:solidFill>
                <a:effectLst/>
                <a:latin typeface="+mn-lt"/>
                <a:ea typeface="+mn-ea"/>
                <a:cs typeface="+mn-cs"/>
              </a:rPr>
              <a:t>, which aims to identify the pivots such as </a:t>
            </a:r>
            <a:r>
              <a:rPr lang="en-US" altLang="zh-CN" sz="1200" b="0" i="1" kern="1200" dirty="0">
                <a:solidFill>
                  <a:schemeClr val="tx1"/>
                </a:solidFill>
                <a:effectLst/>
                <a:latin typeface="+mn-lt"/>
                <a:ea typeface="+mn-ea"/>
                <a:cs typeface="+mn-cs"/>
              </a:rPr>
              <a:t>great </a:t>
            </a:r>
            <a:r>
              <a:rPr lang="en-US" altLang="zh-CN" sz="1200" b="0" i="0" kern="1200" dirty="0">
                <a:solidFill>
                  <a:schemeClr val="tx1"/>
                </a:solidFill>
                <a:effectLst/>
                <a:latin typeface="+mn-lt"/>
                <a:ea typeface="+mn-ea"/>
                <a:cs typeface="+mn-cs"/>
              </a:rPr>
              <a:t>in a sample </a:t>
            </a:r>
            <a:r>
              <a:rPr lang="en-US" altLang="zh-CN" sz="1200" b="1" i="0" kern="1200" dirty="0">
                <a:solidFill>
                  <a:schemeClr val="tx1"/>
                </a:solidFill>
                <a:effectLst/>
                <a:latin typeface="+mn-lt"/>
                <a:ea typeface="+mn-ea"/>
                <a:cs typeface="+mn-cs"/>
              </a:rPr>
              <a:t>x</a:t>
            </a:r>
            <a:r>
              <a:rPr lang="en-US" altLang="zh-CN" sz="1200" b="0" i="0" kern="1200" dirty="0">
                <a:solidFill>
                  <a:schemeClr val="tx1"/>
                </a:solidFill>
                <a:effectLst/>
                <a:latin typeface="+mn-lt"/>
                <a:ea typeface="+mn-ea"/>
                <a:cs typeface="+mn-cs"/>
              </a:rPr>
              <a:t>. The second network is named NP-net which is used to capture the</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non-pivots across domains such as </a:t>
            </a:r>
            <a:r>
              <a:rPr lang="en-US" altLang="zh-CN" sz="1200" b="0" i="1" kern="1200" dirty="0">
                <a:solidFill>
                  <a:schemeClr val="tx1"/>
                </a:solidFill>
                <a:effectLst/>
                <a:latin typeface="+mn-lt"/>
                <a:ea typeface="+mn-ea"/>
                <a:cs typeface="+mn-cs"/>
              </a:rPr>
              <a:t>readable </a:t>
            </a:r>
            <a:r>
              <a:rPr lang="en-US" altLang="zh-CN" sz="1200" b="0" i="0" kern="1200" dirty="0">
                <a:solidFill>
                  <a:schemeClr val="tx1"/>
                </a:solidFill>
                <a:effectLst/>
                <a:latin typeface="+mn-lt"/>
                <a:ea typeface="+mn-ea"/>
                <a:cs typeface="+mn-cs"/>
              </a:rPr>
              <a:t>in a transformed</a:t>
            </a:r>
            <a:r>
              <a:rPr lang="en-US" altLang="zh-CN" sz="1200" b="0" i="0" kern="1200" baseline="0" dirty="0">
                <a:solidFill>
                  <a:schemeClr val="tx1"/>
                </a:solidFill>
                <a:effectLst/>
                <a:latin typeface="+mn-lt"/>
                <a:ea typeface="+mn-ea"/>
                <a:cs typeface="+mn-cs"/>
              </a:rPr>
              <a:t> </a:t>
            </a:r>
            <a:r>
              <a:rPr lang="en-US" altLang="zh-CN" sz="1200" b="0" i="0" kern="1200" dirty="0">
                <a:solidFill>
                  <a:schemeClr val="tx1"/>
                </a:solidFill>
                <a:effectLst/>
                <a:latin typeface="+mn-lt"/>
                <a:ea typeface="+mn-ea"/>
                <a:cs typeface="+mn-cs"/>
              </a:rPr>
              <a:t>sample </a:t>
            </a:r>
            <a:r>
              <a:rPr lang="en-US" altLang="zh-CN" sz="1200" b="0" i="1" kern="1200" dirty="0">
                <a:solidFill>
                  <a:schemeClr val="tx1"/>
                </a:solidFill>
                <a:effectLst/>
                <a:latin typeface="+mn-lt"/>
                <a:ea typeface="+mn-ea"/>
                <a:cs typeface="+mn-cs"/>
              </a:rPr>
              <a:t>g</a:t>
            </a:r>
            <a:r>
              <a:rPr lang="en-US" altLang="zh-CN" sz="1200" b="0" i="0" kern="1200" dirty="0">
                <a:solidFill>
                  <a:schemeClr val="tx1"/>
                </a:solidFill>
                <a:effectLst/>
                <a:latin typeface="+mn-lt"/>
                <a:ea typeface="+mn-ea"/>
                <a:cs typeface="+mn-cs"/>
              </a:rPr>
              <a:t>(</a:t>
            </a:r>
            <a:r>
              <a:rPr lang="en-US" altLang="zh-CN" sz="1200" b="1" i="0" kern="1200" dirty="0">
                <a:solidFill>
                  <a:schemeClr val="tx1"/>
                </a:solidFill>
                <a:effectLst/>
                <a:latin typeface="+mn-lt"/>
                <a:ea typeface="+mn-ea"/>
                <a:cs typeface="+mn-cs"/>
              </a:rPr>
              <a:t>x</a:t>
            </a:r>
            <a:r>
              <a:rPr lang="en-US" altLang="zh-CN" sz="1200" b="0" i="0" kern="1200" dirty="0">
                <a:solidFill>
                  <a:schemeClr val="tx1"/>
                </a:solidFill>
                <a:effectLst/>
                <a:latin typeface="+mn-lt"/>
                <a:ea typeface="+mn-ea"/>
                <a:cs typeface="+mn-cs"/>
              </a:rPr>
              <a:t>). We realize the ‘hide all the pivots’ by replacing </a:t>
            </a:r>
            <a:r>
              <a:rPr lang="en-US" altLang="zh-CN" sz="1200" b="0" i="0" kern="1200" dirty="0" err="1">
                <a:solidFill>
                  <a:schemeClr val="tx1"/>
                </a:solidFill>
                <a:effectLst/>
                <a:latin typeface="+mn-lt"/>
                <a:ea typeface="+mn-ea"/>
                <a:cs typeface="+mn-cs"/>
              </a:rPr>
              <a:t>thenm</a:t>
            </a:r>
            <a:r>
              <a:rPr lang="en-US" altLang="zh-CN" sz="1200" b="0" i="0" kern="1200" dirty="0">
                <a:solidFill>
                  <a:schemeClr val="tx1"/>
                </a:solidFill>
                <a:effectLst/>
                <a:latin typeface="+mn-lt"/>
                <a:ea typeface="+mn-ea"/>
                <a:cs typeface="+mn-cs"/>
              </a:rPr>
              <a:t> with padding words and masking.</a:t>
            </a:r>
            <a:r>
              <a:rPr lang="en-US" altLang="zh-CN" dirty="0"/>
              <a:t> </a:t>
            </a:r>
            <a:br>
              <a:rPr lang="en-US" altLang="zh-CN" dirty="0"/>
            </a:br>
            <a:endParaRPr lang="zh-CN" altLang="en-US"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8</a:t>
            </a:fld>
            <a:endParaRPr lang="zh-CN" altLang="en-US"/>
          </a:p>
        </p:txBody>
      </p:sp>
    </p:spTree>
    <p:extLst>
      <p:ext uri="{BB962C8B-B14F-4D97-AF65-F5344CB8AC3E}">
        <p14:creationId xmlns:p14="http://schemas.microsoft.com/office/powerpoint/2010/main" val="509885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goal of the P-net is to identify the pivots, which have two attributes, 1. They are important sentiment words for sentiment classification. 2.They are shared by both domains. In order to achieve this goal, the P-net is jointly guided by task1 and task2. The tasks1 is using source labeled data for sentiment classification. The tasks2 is using all data</a:t>
            </a:r>
          </a:p>
          <a:p>
            <a:r>
              <a:rPr lang="en-US" altLang="zh-CN" dirty="0"/>
              <a:t>in this way </a:t>
            </a:r>
            <a:r>
              <a:rPr lang="en-US" altLang="zh-CN" sz="1200" dirty="0"/>
              <a:t>it guarantees representations from the P-net are both domain-shared and useful for sentiment classification, and can identity the pivots with the attention mechanism.</a:t>
            </a:r>
            <a:endParaRPr lang="zh-CN" altLang="en-US" sz="1200" dirty="0"/>
          </a:p>
          <a:p>
            <a:endParaRPr lang="en-US" altLang="zh-CN" dirty="0"/>
          </a:p>
        </p:txBody>
      </p:sp>
      <p:sp>
        <p:nvSpPr>
          <p:cNvPr id="4" name="Slide Number Placeholder 3"/>
          <p:cNvSpPr>
            <a:spLocks noGrp="1"/>
          </p:cNvSpPr>
          <p:nvPr>
            <p:ph type="sldNum" sz="quarter" idx="10"/>
          </p:nvPr>
        </p:nvSpPr>
        <p:spPr/>
        <p:txBody>
          <a:bodyPr/>
          <a:lstStyle/>
          <a:p>
            <a:fld id="{5BFCE365-3323-4ACA-B35F-934221A93147}" type="slidenum">
              <a:rPr lang="zh-CN" altLang="en-US" smtClean="0"/>
              <a:t>9</a:t>
            </a:fld>
            <a:endParaRPr lang="zh-CN" altLang="en-US"/>
          </a:p>
        </p:txBody>
      </p:sp>
    </p:spTree>
    <p:extLst>
      <p:ext uri="{BB962C8B-B14F-4D97-AF65-F5344CB8AC3E}">
        <p14:creationId xmlns:p14="http://schemas.microsoft.com/office/powerpoint/2010/main" val="1141280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57C939-868A-48F2-9A01-AFB6B14D1EAB}"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522698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7C939-868A-48F2-9A01-AFB6B14D1EAB}"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157343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7C939-868A-48F2-9A01-AFB6B14D1EAB}"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37959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7C939-868A-48F2-9A01-AFB6B14D1EAB}"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3771609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57C939-868A-48F2-9A01-AFB6B14D1EAB}" type="datetimeFigureOut">
              <a:rPr lang="en-US" smtClean="0"/>
              <a:t>2/6/18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547250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57C939-868A-48F2-9A01-AFB6B14D1EAB}"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3234946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57C939-868A-48F2-9A01-AFB6B14D1EAB}" type="datetimeFigureOut">
              <a:rPr lang="en-US" smtClean="0"/>
              <a:t>2/6/18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3480949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7C939-868A-48F2-9A01-AFB6B14D1EAB}" type="datetimeFigureOut">
              <a:rPr lang="en-US" smtClean="0"/>
              <a:t>2/6/18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3211615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7C939-868A-48F2-9A01-AFB6B14D1EAB}" type="datetimeFigureOut">
              <a:rPr lang="en-US" smtClean="0"/>
              <a:t>2/6/18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1702717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57C939-868A-48F2-9A01-AFB6B14D1EAB}"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1058107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57C939-868A-48F2-9A01-AFB6B14D1EAB}" type="datetimeFigureOut">
              <a:rPr lang="en-US" smtClean="0"/>
              <a:t>2/6/18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17472-903E-4800-8A5F-59E72333AB27}" type="slidenum">
              <a:rPr lang="en-US" smtClean="0"/>
              <a:t>‹#›</a:t>
            </a:fld>
            <a:endParaRPr lang="en-US"/>
          </a:p>
        </p:txBody>
      </p:sp>
    </p:spTree>
    <p:extLst>
      <p:ext uri="{BB962C8B-B14F-4D97-AF65-F5344CB8AC3E}">
        <p14:creationId xmlns:p14="http://schemas.microsoft.com/office/powerpoint/2010/main" val="17015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7C939-868A-48F2-9A01-AFB6B14D1EAB}" type="datetimeFigureOut">
              <a:rPr lang="en-US" smtClean="0"/>
              <a:t>2/6/18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917472-903E-4800-8A5F-59E72333AB27}" type="slidenum">
              <a:rPr lang="en-US" smtClean="0"/>
              <a:t>‹#›</a:t>
            </a:fld>
            <a:endParaRPr lang="en-US"/>
          </a:p>
        </p:txBody>
      </p:sp>
    </p:spTree>
    <p:extLst>
      <p:ext uri="{BB962C8B-B14F-4D97-AF65-F5344CB8AC3E}">
        <p14:creationId xmlns:p14="http://schemas.microsoft.com/office/powerpoint/2010/main" val="1183821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2.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91.png"/><Relationship Id="rId5" Type="http://schemas.openxmlformats.org/officeDocument/2006/relationships/image" Target="../media/image181.png"/><Relationship Id="rId4" Type="http://schemas.openxmlformats.org/officeDocument/2006/relationships/image" Target="../media/image171.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0.png"/><Relationship Id="rId5" Type="http://schemas.openxmlformats.org/officeDocument/2006/relationships/image" Target="../media/image12.png"/><Relationship Id="rId4" Type="http://schemas.openxmlformats.org/officeDocument/2006/relationships/image" Target="../media/image150.png"/></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6.png"/><Relationship Id="rId18" Type="http://schemas.openxmlformats.org/officeDocument/2006/relationships/image" Target="../media/image31.png"/><Relationship Id="rId3" Type="http://schemas.openxmlformats.org/officeDocument/2006/relationships/image" Target="../media/image211.png"/><Relationship Id="rId7" Type="http://schemas.openxmlformats.org/officeDocument/2006/relationships/image" Target="../media/image22.png"/><Relationship Id="rId12" Type="http://schemas.openxmlformats.org/officeDocument/2006/relationships/image" Target="../media/image25.png"/><Relationship Id="rId17" Type="http://schemas.openxmlformats.org/officeDocument/2006/relationships/image" Target="../media/image30.png"/><Relationship Id="rId2" Type="http://schemas.openxmlformats.org/officeDocument/2006/relationships/notesSlide" Target="../notesSlides/notesSlide14.xml"/><Relationship Id="rId16"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190.png"/><Relationship Id="rId11" Type="http://schemas.openxmlformats.org/officeDocument/2006/relationships/image" Target="../media/image24.png"/><Relationship Id="rId5" Type="http://schemas.openxmlformats.org/officeDocument/2006/relationships/image" Target="../media/image180.png"/><Relationship Id="rId15" Type="http://schemas.openxmlformats.org/officeDocument/2006/relationships/image" Target="../media/image28.png"/><Relationship Id="rId10" Type="http://schemas.openxmlformats.org/officeDocument/2006/relationships/image" Target="../media/image230.png"/><Relationship Id="rId19" Type="http://schemas.openxmlformats.org/officeDocument/2006/relationships/image" Target="../media/image32.png"/><Relationship Id="rId4" Type="http://schemas.openxmlformats.org/officeDocument/2006/relationships/image" Target="../media/image170.png"/><Relationship Id="rId9" Type="http://schemas.openxmlformats.org/officeDocument/2006/relationships/image" Target="../media/image220.png"/><Relationship Id="rId1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png"/><Relationship Id="rId17" Type="http://schemas.openxmlformats.org/officeDocument/2006/relationships/image" Target="../media/image47.png"/><Relationship Id="rId2" Type="http://schemas.openxmlformats.org/officeDocument/2006/relationships/notesSlide" Target="../notesSlides/notesSlide15.xml"/><Relationship Id="rId16"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3" Type="http://schemas.openxmlformats.org/officeDocument/2006/relationships/image" Target="../media/image58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9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90.png"/><Relationship Id="rId10" Type="http://schemas.openxmlformats.org/officeDocument/2006/relationships/image" Target="../media/image15.png"/><Relationship Id="rId4" Type="http://schemas.openxmlformats.org/officeDocument/2006/relationships/image" Target="../media/image80.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1.png"/><Relationship Id="rId4" Type="http://schemas.openxmlformats.org/officeDocument/2006/relationships/image" Target="../media/image15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3474" y="1047403"/>
            <a:ext cx="10640578" cy="1450126"/>
          </a:xfrm>
        </p:spPr>
        <p:txBody>
          <a:bodyPr>
            <a:normAutofit/>
          </a:bodyPr>
          <a:lstStyle/>
          <a:p>
            <a:r>
              <a:rPr lang="en-US" sz="4800" dirty="0"/>
              <a:t>H</a:t>
            </a:r>
            <a:r>
              <a:rPr lang="en-US" altLang="zh-CN" sz="4800" dirty="0"/>
              <a:t>ierarchical Attention Transfer Network for Cross-domain Sentiment Classification</a:t>
            </a:r>
            <a:endParaRPr lang="en-US" sz="4800" dirty="0"/>
          </a:p>
        </p:txBody>
      </p:sp>
      <p:sp>
        <p:nvSpPr>
          <p:cNvPr id="3" name="Subtitle 2"/>
          <p:cNvSpPr>
            <a:spLocks noGrp="1"/>
          </p:cNvSpPr>
          <p:nvPr>
            <p:ph type="subTitle" idx="1"/>
          </p:nvPr>
        </p:nvSpPr>
        <p:spPr>
          <a:xfrm>
            <a:off x="1620981" y="3192900"/>
            <a:ext cx="9185564" cy="969006"/>
          </a:xfrm>
        </p:spPr>
        <p:txBody>
          <a:bodyPr>
            <a:normAutofit/>
          </a:bodyPr>
          <a:lstStyle/>
          <a:p>
            <a:r>
              <a:rPr lang="en-US" altLang="zh-CN" b="1" dirty="0"/>
              <a:t>Zheng Li</a:t>
            </a:r>
            <a:r>
              <a:rPr lang="en-US" altLang="zh-CN" dirty="0"/>
              <a:t>, Ying Wei, Yu Zhang, Qiang Yang</a:t>
            </a:r>
          </a:p>
          <a:p>
            <a:r>
              <a:rPr lang="en-US" altLang="zh-CN" dirty="0"/>
              <a:t>Hong Kong University of Science and Technology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8325" y="5102206"/>
            <a:ext cx="3190875" cy="1028700"/>
          </a:xfrm>
          <a:prstGeom prst="rect">
            <a:avLst/>
          </a:prstGeom>
        </p:spPr>
      </p:pic>
    </p:spTree>
    <p:extLst>
      <p:ext uri="{BB962C8B-B14F-4D97-AF65-F5344CB8AC3E}">
        <p14:creationId xmlns:p14="http://schemas.microsoft.com/office/powerpoint/2010/main" val="25075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2" y="107217"/>
            <a:ext cx="10515600" cy="736845"/>
          </a:xfrm>
        </p:spPr>
        <p:txBody>
          <a:bodyPr/>
          <a:lstStyle/>
          <a:p>
            <a:r>
              <a:rPr lang="en-US" altLang="zh-CN" dirty="0"/>
              <a:t>NP-net</a:t>
            </a:r>
            <a:endParaRPr lang="zh-CN" altLang="en-US" dirty="0"/>
          </a:p>
        </p:txBody>
      </p:sp>
      <p:sp>
        <p:nvSpPr>
          <p:cNvPr id="3" name="TextBox 2"/>
          <p:cNvSpPr txBox="1"/>
          <p:nvPr/>
        </p:nvSpPr>
        <p:spPr>
          <a:xfrm>
            <a:off x="368300" y="1019687"/>
            <a:ext cx="9639300" cy="1015663"/>
          </a:xfrm>
          <a:prstGeom prst="rect">
            <a:avLst/>
          </a:prstGeom>
          <a:noFill/>
        </p:spPr>
        <p:txBody>
          <a:bodyPr wrap="square" rtlCol="0">
            <a:spAutoFit/>
          </a:bodyPr>
          <a:lstStyle/>
          <a:p>
            <a:r>
              <a:rPr lang="en-US" altLang="zh-CN" sz="2000" dirty="0"/>
              <a:t>NP-net aims to align the non-pivots with two characteristics: </a:t>
            </a:r>
          </a:p>
          <a:p>
            <a:pPr marL="342900" indent="-342900">
              <a:buFont typeface="Arial" panose="020B0604020202020204" pitchFamily="34" charset="0"/>
              <a:buChar char="•"/>
            </a:pPr>
            <a:r>
              <a:rPr lang="en-US" altLang="zh-CN" sz="2000" dirty="0"/>
              <a:t>They are the useful sentiment words for sentiment classification. </a:t>
            </a:r>
          </a:p>
          <a:p>
            <a:pPr marL="342900" indent="-342900">
              <a:buFont typeface="Arial" panose="020B0604020202020204" pitchFamily="34" charset="0"/>
              <a:buChar char="•"/>
            </a:pPr>
            <a:r>
              <a:rPr lang="en-US" altLang="zh-CN" sz="2000" dirty="0"/>
              <a:t>They are domain-specific words. </a:t>
            </a:r>
            <a:endParaRPr lang="zh-CN" altLang="en-US" sz="2000" dirty="0"/>
          </a:p>
        </p:txBody>
      </p:sp>
      <mc:AlternateContent xmlns:mc="http://schemas.openxmlformats.org/markup-compatibility/2006">
        <mc:Choice xmlns:a14="http://schemas.microsoft.com/office/drawing/2010/main" Requires="a14">
          <p:sp>
            <p:nvSpPr>
              <p:cNvPr id="5" name="Rectangle 4"/>
              <p:cNvSpPr/>
              <p:nvPr/>
            </p:nvSpPr>
            <p:spPr>
              <a:xfrm>
                <a:off x="533400" y="2603306"/>
                <a:ext cx="10591800" cy="713400"/>
              </a:xfrm>
              <a:prstGeom prst="rect">
                <a:avLst/>
              </a:prstGeom>
            </p:spPr>
            <p:txBody>
              <a:bodyPr wrap="square">
                <a:spAutoFit/>
              </a:bodyPr>
              <a:lstStyle/>
              <a:p>
                <a:pPr marL="285750" indent="-285750" algn="just">
                  <a:buFont typeface="Arial" panose="020B0604020202020204" pitchFamily="34" charset="0"/>
                  <a:buChar char="•"/>
                </a:pPr>
                <a:r>
                  <a:rPr lang="en-US" altLang="zh-CN" sz="2000" b="1" dirty="0"/>
                  <a:t>Task1</a:t>
                </a:r>
                <a:r>
                  <a:rPr lang="en-US" altLang="zh-CN" sz="2000" dirty="0"/>
                  <a:t>: the source transformed labeled data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a:latin typeface="Cambria Math" panose="02040503050406030204" pitchFamily="18" charset="0"/>
                          </a:rPr>
                          <m:t>𝑔</m:t>
                        </m:r>
                        <m:r>
                          <a:rPr lang="en-US" altLang="zh-CN" sz="2000">
                            <a:latin typeface="Cambria Math" panose="02040503050406030204" pitchFamily="18" charset="0"/>
                          </a:rPr>
                          <m:t>(</m:t>
                        </m:r>
                        <m:r>
                          <m:rPr>
                            <m:sty m:val="p"/>
                          </m:rPr>
                          <a:rPr lang="en-US" altLang="zh-CN" sz="2000">
                            <a:latin typeface="Cambria Math" panose="02040503050406030204" pitchFamily="18" charset="0"/>
                          </a:rPr>
                          <m:t>X</m:t>
                        </m:r>
                      </m:e>
                      <m:sub>
                        <m:r>
                          <a:rPr lang="en-US" altLang="zh-CN" sz="2000">
                            <a:latin typeface="Cambria Math" panose="02040503050406030204" pitchFamily="18" charset="0"/>
                          </a:rPr>
                          <m:t>𝑠</m:t>
                        </m:r>
                      </m:sub>
                      <m:sup>
                        <m:r>
                          <a:rPr lang="en-US" altLang="zh-CN" sz="2000">
                            <a:latin typeface="Cambria Math" panose="02040503050406030204" pitchFamily="18" charset="0"/>
                          </a:rPr>
                          <m:t>𝑙</m:t>
                        </m:r>
                      </m:sup>
                    </m:sSubSup>
                    <m:r>
                      <a:rPr lang="en-US" altLang="zh-CN" sz="2000">
                        <a:latin typeface="Cambria Math" panose="02040503050406030204" pitchFamily="18" charset="0"/>
                      </a:rPr>
                      <m:t>)</m:t>
                    </m:r>
                  </m:oMath>
                </a14:m>
                <a:r>
                  <a:rPr lang="en-US" altLang="zh-CN" sz="2000" dirty="0"/>
                  <a:t> for sentiment classification. </a:t>
                </a:r>
              </a:p>
              <a:p>
                <a:pPr marL="285750" indent="-285750" algn="just">
                  <a:buFont typeface="Arial" panose="020B0604020202020204" pitchFamily="34" charset="0"/>
                  <a:buChar char="•"/>
                </a:pPr>
                <a:r>
                  <a:rPr lang="en-US" altLang="zh-CN" sz="2000" b="1" dirty="0"/>
                  <a:t>Task3 &amp; 4</a:t>
                </a:r>
                <a:r>
                  <a:rPr lang="en-US" altLang="zh-CN" sz="2000" dirty="0"/>
                  <a:t>: all transformed data </a:t>
                </a:r>
                <a14:m>
                  <m:oMath xmlns:m="http://schemas.openxmlformats.org/officeDocument/2006/math">
                    <m:r>
                      <a:rPr lang="en-US" altLang="zh-CN" sz="2000" dirty="0">
                        <a:latin typeface="Cambria Math" panose="02040503050406030204" pitchFamily="18" charset="0"/>
                      </a:rPr>
                      <m:t>𝑔</m:t>
                    </m:r>
                    <m:r>
                      <a:rPr lang="en-US" altLang="zh-CN" sz="2000" dirty="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𝑋</m:t>
                        </m:r>
                      </m:e>
                      <m:sub>
                        <m:r>
                          <a:rPr lang="en-US" altLang="zh-CN" sz="2000">
                            <a:latin typeface="Cambria Math" panose="02040503050406030204" pitchFamily="18" charset="0"/>
                          </a:rPr>
                          <m:t>𝑠</m:t>
                        </m:r>
                      </m:sub>
                    </m:sSub>
                    <m:r>
                      <a:rPr lang="en-US" altLang="zh-CN" sz="2000">
                        <a:latin typeface="Cambria Math" panose="02040503050406030204" pitchFamily="18" charset="0"/>
                      </a:rPr>
                      <m:t>)</m:t>
                    </m:r>
                  </m:oMath>
                </a14:m>
                <a:r>
                  <a:rPr lang="en-US" altLang="zh-CN" sz="2000" dirty="0"/>
                  <a:t> and </a:t>
                </a:r>
                <a14:m>
                  <m:oMath xmlns:m="http://schemas.openxmlformats.org/officeDocument/2006/math">
                    <m:r>
                      <a:rPr lang="en-US" altLang="zh-CN" sz="2000" dirty="0">
                        <a:latin typeface="Cambria Math" panose="02040503050406030204" pitchFamily="18" charset="0"/>
                      </a:rPr>
                      <m:t>𝑔</m:t>
                    </m:r>
                    <m:r>
                      <a:rPr lang="en-US" altLang="zh-CN" sz="2000" dirty="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𝑋</m:t>
                        </m:r>
                      </m:e>
                      <m:sub>
                        <m:r>
                          <a:rPr lang="en-US" altLang="zh-CN" sz="2000">
                            <a:latin typeface="Cambria Math" panose="02040503050406030204" pitchFamily="18" charset="0"/>
                          </a:rPr>
                          <m:t>𝑡</m:t>
                        </m:r>
                      </m:sub>
                    </m:sSub>
                    <m:r>
                      <a:rPr lang="en-US" altLang="zh-CN" sz="2000">
                        <a:latin typeface="Cambria Math" panose="02040503050406030204" pitchFamily="18" charset="0"/>
                      </a:rPr>
                      <m:t>)</m:t>
                    </m:r>
                  </m:oMath>
                </a14:m>
                <a:r>
                  <a:rPr lang="en-US" altLang="zh-CN" sz="2000" dirty="0"/>
                  <a:t>in both domains for +/- pivot predictions. </a:t>
                </a:r>
              </a:p>
            </p:txBody>
          </p:sp>
        </mc:Choice>
        <mc:Fallback>
          <p:sp>
            <p:nvSpPr>
              <p:cNvPr id="5" name="Rectangle 4"/>
              <p:cNvSpPr>
                <a:spLocks noRot="1" noChangeAspect="1" noMove="1" noResize="1" noEditPoints="1" noAdjustHandles="1" noChangeArrowheads="1" noChangeShapeType="1" noTextEdit="1"/>
              </p:cNvSpPr>
              <p:nvPr/>
            </p:nvSpPr>
            <p:spPr>
              <a:xfrm>
                <a:off x="533400" y="2603306"/>
                <a:ext cx="10591800" cy="713400"/>
              </a:xfrm>
              <a:prstGeom prst="rect">
                <a:avLst/>
              </a:prstGeom>
              <a:blipFill>
                <a:blip r:embed="rId3"/>
                <a:stretch>
                  <a:fillRect l="-479" t="-3509" b="-12281"/>
                </a:stretch>
              </a:blipFill>
            </p:spPr>
            <p:txBody>
              <a:bodyPr/>
              <a:lstStyle/>
              <a:p>
                <a:r>
                  <a:rPr lang="zh-CN" altLang="en-US">
                    <a:noFill/>
                  </a:rPr>
                  <a:t> </a:t>
                </a:r>
              </a:p>
            </p:txBody>
          </p:sp>
        </mc:Fallback>
      </mc:AlternateContent>
      <p:sp>
        <p:nvSpPr>
          <p:cNvPr id="6" name="Rectangle 5"/>
          <p:cNvSpPr/>
          <p:nvPr/>
        </p:nvSpPr>
        <p:spPr>
          <a:xfrm>
            <a:off x="368300" y="2233974"/>
            <a:ext cx="8064500" cy="400110"/>
          </a:xfrm>
          <a:prstGeom prst="rect">
            <a:avLst/>
          </a:prstGeom>
        </p:spPr>
        <p:txBody>
          <a:bodyPr wrap="square">
            <a:spAutoFit/>
          </a:bodyPr>
          <a:lstStyle/>
          <a:p>
            <a:r>
              <a:rPr lang="en-US" altLang="zh-CN" sz="2000" dirty="0"/>
              <a:t>To reach the goal</a:t>
            </a:r>
            <a:endParaRPr lang="zh-CN" altLang="en-US" sz="2000" dirty="0"/>
          </a:p>
        </p:txBody>
      </p:sp>
      <mc:AlternateContent xmlns:mc="http://schemas.openxmlformats.org/markup-compatibility/2006" xmlns:a14="http://schemas.microsoft.com/office/drawing/2010/main">
        <mc:Choice Requires="a14">
          <p:sp>
            <p:nvSpPr>
              <p:cNvPr id="7" name="Rectangle 6"/>
              <p:cNvSpPr/>
              <p:nvPr/>
            </p:nvSpPr>
            <p:spPr>
              <a:xfrm>
                <a:off x="3636146" y="4907181"/>
                <a:ext cx="947888" cy="436979"/>
              </a:xfrm>
              <a:prstGeom prst="rect">
                <a:avLst/>
              </a:prstGeom>
            </p:spPr>
            <p:txBody>
              <a:bodyPr wrap="none">
                <a:spAutoFit/>
              </a:bodyPr>
              <a:lstStyle/>
              <a:p>
                <a14:m>
                  <m:oMath xmlns:m="http://schemas.openxmlformats.org/officeDocument/2006/math">
                    <m:r>
                      <a:rPr lang="en-US" altLang="zh-CN" sz="2200" i="1" smtClean="0">
                        <a:latin typeface="Cambria Math" panose="02040503050406030204" pitchFamily="18" charset="0"/>
                      </a:rPr>
                      <m:t>𝑔</m:t>
                    </m:r>
                    <m:r>
                      <a:rPr lang="en-US" altLang="zh-CN" sz="2200" b="0" i="1" smtClean="0">
                        <a:latin typeface="Cambria Math" panose="02040503050406030204" pitchFamily="18" charset="0"/>
                      </a:rPr>
                      <m:t>(</m:t>
                    </m:r>
                    <m:sSubSup>
                      <m:sSubSupPr>
                        <m:ctrlPr>
                          <a:rPr lang="en-US" altLang="zh-CN" sz="2200" i="1">
                            <a:latin typeface="Cambria Math" panose="02040503050406030204" pitchFamily="18" charset="0"/>
                          </a:rPr>
                        </m:ctrlPr>
                      </m:sSubSupPr>
                      <m:e>
                        <m:r>
                          <a:rPr lang="en-US" altLang="zh-CN" sz="2200" i="1">
                            <a:latin typeface="Cambria Math" panose="02040503050406030204" pitchFamily="18" charset="0"/>
                          </a:rPr>
                          <m:t>𝑋</m:t>
                        </m:r>
                      </m:e>
                      <m:sub>
                        <m:r>
                          <a:rPr lang="en-US" altLang="zh-CN" sz="2200" i="1">
                            <a:latin typeface="Cambria Math" panose="02040503050406030204" pitchFamily="18" charset="0"/>
                          </a:rPr>
                          <m:t>𝑠</m:t>
                        </m:r>
                      </m:sub>
                      <m:sup>
                        <m:r>
                          <a:rPr lang="en-US" altLang="zh-CN" sz="2200" i="1">
                            <a:latin typeface="Cambria Math" panose="02040503050406030204" pitchFamily="18" charset="0"/>
                          </a:rPr>
                          <m:t>𝑙</m:t>
                        </m:r>
                      </m:sup>
                    </m:sSubSup>
                    <m:r>
                      <a:rPr lang="en-US" altLang="zh-CN" sz="2200" b="0" i="1" smtClean="0">
                        <a:latin typeface="Cambria Math" panose="02040503050406030204" pitchFamily="18" charset="0"/>
                      </a:rPr>
                      <m:t>)</m:t>
                    </m:r>
                  </m:oMath>
                </a14:m>
                <a:r>
                  <a:rPr lang="en-US" altLang="zh-CN" sz="2200" dirty="0"/>
                  <a:t> </a:t>
                </a:r>
                <a:endParaRPr lang="zh-CN" alt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3636146" y="4907181"/>
                <a:ext cx="947888" cy="436979"/>
              </a:xfrm>
              <a:prstGeom prst="rect">
                <a:avLst/>
              </a:prstGeom>
              <a:blipFill>
                <a:blip r:embed="rId4"/>
                <a:stretch>
                  <a:fillRect l="-641" b="-152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2793703" y="5609539"/>
                <a:ext cx="946478"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𝑔</m:t>
                      </m:r>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𝑋</m:t>
                          </m:r>
                        </m:e>
                        <m:sub>
                          <m:r>
                            <a:rPr lang="en-US" altLang="zh-CN" sz="2200" i="1">
                              <a:latin typeface="Cambria Math" panose="02040503050406030204" pitchFamily="18" charset="0"/>
                            </a:rPr>
                            <m:t>𝑠</m:t>
                          </m:r>
                        </m:sub>
                      </m:sSub>
                      <m:r>
                        <a:rPr lang="en-US" altLang="zh-CN" sz="2200" b="0" i="1" smtClean="0">
                          <a:latin typeface="Cambria Math" panose="02040503050406030204" pitchFamily="18" charset="0"/>
                        </a:rPr>
                        <m:t>)</m:t>
                      </m:r>
                    </m:oMath>
                  </m:oMathPara>
                </a14:m>
                <a:endParaRPr lang="zh-CN" altLang="en-US" sz="2200" dirty="0"/>
              </a:p>
            </p:txBody>
          </p:sp>
        </mc:Choice>
        <mc:Fallback xmlns="">
          <p:sp>
            <p:nvSpPr>
              <p:cNvPr id="8" name="Rectangle 7"/>
              <p:cNvSpPr>
                <a:spLocks noRot="1" noChangeAspect="1" noMove="1" noResize="1" noEditPoints="1" noAdjustHandles="1" noChangeArrowheads="1" noChangeShapeType="1" noTextEdit="1"/>
              </p:cNvSpPr>
              <p:nvPr/>
            </p:nvSpPr>
            <p:spPr>
              <a:xfrm>
                <a:off x="2793703" y="5609539"/>
                <a:ext cx="946478" cy="430887"/>
              </a:xfrm>
              <a:prstGeom prst="rect">
                <a:avLst/>
              </a:prstGeom>
              <a:blipFill>
                <a:blip r:embed="rId5"/>
                <a:stretch>
                  <a:fillRect r="-641" b="-15493"/>
                </a:stretch>
              </a:blipFill>
            </p:spPr>
            <p:txBody>
              <a:bodyPr/>
              <a:lstStyle/>
              <a:p>
                <a:r>
                  <a:rPr lang="zh-CN" altLang="en-US">
                    <a:noFill/>
                  </a:rPr>
                  <a:t> </a:t>
                </a:r>
              </a:p>
            </p:txBody>
          </p:sp>
        </mc:Fallback>
      </mc:AlternateContent>
      <p:sp>
        <p:nvSpPr>
          <p:cNvPr id="10" name="Rounded Rectangle 9"/>
          <p:cNvSpPr/>
          <p:nvPr/>
        </p:nvSpPr>
        <p:spPr>
          <a:xfrm>
            <a:off x="4709251" y="4748149"/>
            <a:ext cx="2315602" cy="1451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a:t>
            </a:r>
            <a:endParaRPr lang="zh-CN" altLang="en-US" dirty="0"/>
          </a:p>
        </p:txBody>
      </p:sp>
      <p:cxnSp>
        <p:nvCxnSpPr>
          <p:cNvPr id="11" name="Straight Arrow Connector 10"/>
          <p:cNvCxnSpPr/>
          <p:nvPr/>
        </p:nvCxnSpPr>
        <p:spPr>
          <a:xfrm flipV="1">
            <a:off x="6519527" y="5173466"/>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425134" y="5154019"/>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4425133" y="5824983"/>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6447124" y="5824983"/>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7399761" y="5000130"/>
            <a:ext cx="3171894" cy="307777"/>
          </a:xfrm>
          <a:prstGeom prst="rect">
            <a:avLst/>
          </a:prstGeom>
          <a:noFill/>
        </p:spPr>
        <p:txBody>
          <a:bodyPr wrap="none" lIns="0" tIns="0" rIns="0" bIns="0" rtlCol="0">
            <a:spAutoFit/>
          </a:bodyPr>
          <a:lstStyle/>
          <a:p>
            <a:r>
              <a:rPr lang="en-US" sz="2000" dirty="0"/>
              <a:t>T</a:t>
            </a:r>
            <a:r>
              <a:rPr lang="en-US" altLang="zh-CN" sz="2000" dirty="0"/>
              <a:t>ask1: </a:t>
            </a:r>
            <a:r>
              <a:rPr lang="en-US" sz="2000" dirty="0"/>
              <a:t>Sentiment classification</a:t>
            </a:r>
          </a:p>
        </p:txBody>
      </p:sp>
      <p:sp>
        <p:nvSpPr>
          <p:cNvPr id="17" name="Rectangle 16"/>
          <p:cNvSpPr/>
          <p:nvPr/>
        </p:nvSpPr>
        <p:spPr>
          <a:xfrm>
            <a:off x="4709251" y="6311281"/>
            <a:ext cx="2497928" cy="369332"/>
          </a:xfrm>
          <a:prstGeom prst="rect">
            <a:avLst/>
          </a:prstGeom>
        </p:spPr>
        <p:txBody>
          <a:bodyPr wrap="none">
            <a:spAutoFit/>
          </a:bodyPr>
          <a:lstStyle/>
          <a:p>
            <a:r>
              <a:rPr lang="en-US" altLang="zh-CN" dirty="0"/>
              <a:t>The sketch of the NP-net</a:t>
            </a:r>
            <a:endParaRPr lang="zh-CN" altLang="en-US" dirty="0"/>
          </a:p>
        </p:txBody>
      </p:sp>
      <mc:AlternateContent xmlns:mc="http://schemas.openxmlformats.org/markup-compatibility/2006" xmlns:a14="http://schemas.microsoft.com/office/drawing/2010/main">
        <mc:Choice Requires="a14">
          <p:sp>
            <p:nvSpPr>
              <p:cNvPr id="18" name="Rectangle 17"/>
              <p:cNvSpPr/>
              <p:nvPr/>
            </p:nvSpPr>
            <p:spPr>
              <a:xfrm>
                <a:off x="3551059" y="5609539"/>
                <a:ext cx="939744"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200" b="0" i="1" smtClean="0">
                          <a:latin typeface="Cambria Math" panose="02040503050406030204" pitchFamily="18" charset="0"/>
                        </a:rPr>
                        <m:t>𝑔</m:t>
                      </m:r>
                      <m:r>
                        <a:rPr lang="en-US" altLang="zh-CN" sz="2200" b="0" i="1" smtClean="0">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𝑋</m:t>
                          </m:r>
                        </m:e>
                        <m:sub>
                          <m:r>
                            <a:rPr lang="en-US" altLang="zh-CN" sz="2200" b="0" i="1" smtClean="0">
                              <a:latin typeface="Cambria Math" panose="02040503050406030204" pitchFamily="18" charset="0"/>
                            </a:rPr>
                            <m:t>𝑡</m:t>
                          </m:r>
                        </m:sub>
                      </m:sSub>
                      <m:r>
                        <a:rPr lang="en-US" altLang="zh-CN" sz="2200" b="0" i="1" smtClean="0">
                          <a:latin typeface="Cambria Math" panose="02040503050406030204" pitchFamily="18" charset="0"/>
                        </a:rPr>
                        <m:t>)</m:t>
                      </m:r>
                    </m:oMath>
                  </m:oMathPara>
                </a14:m>
                <a:endParaRPr lang="zh-CN" altLang="en-US" sz="2200" dirty="0"/>
              </a:p>
            </p:txBody>
          </p:sp>
        </mc:Choice>
        <mc:Fallback xmlns="">
          <p:sp>
            <p:nvSpPr>
              <p:cNvPr id="18" name="Rectangle 17"/>
              <p:cNvSpPr>
                <a:spLocks noRot="1" noChangeAspect="1" noMove="1" noResize="1" noEditPoints="1" noAdjustHandles="1" noChangeArrowheads="1" noChangeShapeType="1" noTextEdit="1"/>
              </p:cNvSpPr>
              <p:nvPr/>
            </p:nvSpPr>
            <p:spPr>
              <a:xfrm>
                <a:off x="3551059" y="5609539"/>
                <a:ext cx="939744" cy="430887"/>
              </a:xfrm>
              <a:prstGeom prst="rect">
                <a:avLst/>
              </a:prstGeom>
              <a:blipFill>
                <a:blip r:embed="rId6"/>
                <a:stretch>
                  <a:fillRect r="-649" b="-15493"/>
                </a:stretch>
              </a:blipFill>
            </p:spPr>
            <p:txBody>
              <a:bodyPr/>
              <a:lstStyle/>
              <a:p>
                <a:r>
                  <a:rPr lang="zh-CN" altLang="en-US">
                    <a:noFill/>
                  </a:rPr>
                  <a:t> </a:t>
                </a:r>
              </a:p>
            </p:txBody>
          </p:sp>
        </mc:Fallback>
      </mc:AlternateContent>
      <p:sp>
        <p:nvSpPr>
          <p:cNvPr id="19" name="TextBox 18"/>
          <p:cNvSpPr txBox="1"/>
          <p:nvPr/>
        </p:nvSpPr>
        <p:spPr>
          <a:xfrm>
            <a:off x="7399761" y="5601598"/>
            <a:ext cx="2484463" cy="307777"/>
          </a:xfrm>
          <a:prstGeom prst="rect">
            <a:avLst/>
          </a:prstGeom>
          <a:noFill/>
        </p:spPr>
        <p:txBody>
          <a:bodyPr wrap="none" lIns="0" tIns="0" rIns="0" bIns="0" rtlCol="0">
            <a:spAutoFit/>
          </a:bodyPr>
          <a:lstStyle/>
          <a:p>
            <a:r>
              <a:rPr lang="en-US" sz="2000" dirty="0"/>
              <a:t>Task3: +pivot prediction</a:t>
            </a:r>
          </a:p>
        </p:txBody>
      </p:sp>
      <p:sp>
        <p:nvSpPr>
          <p:cNvPr id="20" name="TextBox 19"/>
          <p:cNvSpPr txBox="1"/>
          <p:nvPr/>
        </p:nvSpPr>
        <p:spPr>
          <a:xfrm>
            <a:off x="7399761" y="5953156"/>
            <a:ext cx="2434769" cy="307777"/>
          </a:xfrm>
          <a:prstGeom prst="rect">
            <a:avLst/>
          </a:prstGeom>
          <a:noFill/>
        </p:spPr>
        <p:txBody>
          <a:bodyPr wrap="none" lIns="0" tIns="0" rIns="0" bIns="0" rtlCol="0">
            <a:spAutoFit/>
          </a:bodyPr>
          <a:lstStyle/>
          <a:p>
            <a:r>
              <a:rPr lang="en-US" sz="2000" dirty="0"/>
              <a:t>Task</a:t>
            </a:r>
            <a:r>
              <a:rPr lang="en-US" altLang="zh-CN" sz="2000" dirty="0"/>
              <a:t>4</a:t>
            </a:r>
            <a:r>
              <a:rPr lang="en-US" sz="2000" dirty="0"/>
              <a:t>: </a:t>
            </a:r>
            <a:r>
              <a:rPr lang="en-US" altLang="zh-CN" sz="2000" dirty="0"/>
              <a:t>-</a:t>
            </a:r>
            <a:r>
              <a:rPr lang="en-US" sz="2000" dirty="0"/>
              <a:t>pivot prediction</a:t>
            </a:r>
          </a:p>
        </p:txBody>
      </p:sp>
    </p:spTree>
    <p:extLst>
      <p:ext uri="{BB962C8B-B14F-4D97-AF65-F5344CB8AC3E}">
        <p14:creationId xmlns:p14="http://schemas.microsoft.com/office/powerpoint/2010/main" val="2584233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2"/>
          <p:cNvSpPr>
            <a:spLocks noGrp="1"/>
          </p:cNvSpPr>
          <p:nvPr>
            <p:ph idx="1"/>
          </p:nvPr>
        </p:nvSpPr>
        <p:spPr>
          <a:xfrm>
            <a:off x="327778" y="1169775"/>
            <a:ext cx="5816819" cy="1039326"/>
          </a:xfrm>
        </p:spPr>
        <p:txBody>
          <a:bodyPr>
            <a:noAutofit/>
          </a:bodyPr>
          <a:lstStyle/>
          <a:p>
            <a:pPr marL="0" indent="0" algn="just">
              <a:buNone/>
            </a:pPr>
            <a:r>
              <a:rPr lang="en-US" sz="2000" b="1" dirty="0"/>
              <a:t>P-net</a:t>
            </a:r>
            <a:endParaRPr lang="en-US" sz="2000" dirty="0"/>
          </a:p>
          <a:p>
            <a:pPr algn="just"/>
            <a:r>
              <a:rPr lang="en-US" altLang="zh-CN" sz="2000" dirty="0"/>
              <a:t>automatically identify the domain-invariant features (</a:t>
            </a:r>
            <a:r>
              <a:rPr lang="en-US" altLang="zh-CN" sz="2000" b="1" i="1" dirty="0"/>
              <a:t>pivots</a:t>
            </a:r>
            <a:r>
              <a:rPr lang="en-US" altLang="zh-CN" sz="2000" dirty="0"/>
              <a:t>) with attention  instead of manual selection.</a:t>
            </a:r>
          </a:p>
          <a:p>
            <a:pPr marL="0" indent="0" algn="just">
              <a:buNone/>
            </a:pPr>
            <a:r>
              <a:rPr lang="en-US" sz="2000" dirty="0"/>
              <a:t> </a:t>
            </a:r>
          </a:p>
        </p:txBody>
      </p:sp>
      <p:sp>
        <p:nvSpPr>
          <p:cNvPr id="21" name="Content Placeholder 2"/>
          <p:cNvSpPr txBox="1">
            <a:spLocks/>
          </p:cNvSpPr>
          <p:nvPr/>
        </p:nvSpPr>
        <p:spPr>
          <a:xfrm>
            <a:off x="339631" y="3416844"/>
            <a:ext cx="5974044" cy="25367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000" b="1" dirty="0"/>
              <a:t>NP-net </a:t>
            </a:r>
          </a:p>
          <a:p>
            <a:pPr algn="just"/>
            <a:r>
              <a:rPr lang="en-US" altLang="zh-CN" sz="2000" dirty="0"/>
              <a:t>automatically </a:t>
            </a:r>
            <a:r>
              <a:rPr lang="en-US" sz="2000" dirty="0"/>
              <a:t>capture </a:t>
            </a:r>
            <a:r>
              <a:rPr lang="en-US" altLang="zh-CN" sz="2000" dirty="0"/>
              <a:t>the domain-specific features (</a:t>
            </a:r>
            <a:r>
              <a:rPr lang="en-US" altLang="zh-CN" sz="2000" b="1" dirty="0"/>
              <a:t>non-</a:t>
            </a:r>
            <a:r>
              <a:rPr lang="en-US" altLang="zh-CN" sz="2000" b="1" i="1" dirty="0"/>
              <a:t>pivots</a:t>
            </a:r>
            <a:r>
              <a:rPr lang="en-US" altLang="zh-CN" sz="2000" dirty="0"/>
              <a:t>) with attention.</a:t>
            </a:r>
            <a:endParaRPr lang="en-US" sz="2000" dirty="0"/>
          </a:p>
          <a:p>
            <a:pPr algn="just"/>
            <a:r>
              <a:rPr lang="en-US" altLang="zh-CN" sz="2000" dirty="0"/>
              <a:t>build the bridges between </a:t>
            </a:r>
            <a:r>
              <a:rPr lang="en-US" altLang="zh-CN" sz="2000" b="1" i="1" dirty="0"/>
              <a:t>non-pivots</a:t>
            </a:r>
            <a:r>
              <a:rPr lang="en-US" altLang="zh-CN" sz="2000" dirty="0"/>
              <a:t> and </a:t>
            </a:r>
            <a:r>
              <a:rPr lang="en-US" altLang="zh-CN" sz="2000" b="1" i="1" dirty="0"/>
              <a:t>pivots</a:t>
            </a:r>
            <a:r>
              <a:rPr lang="en-US" altLang="zh-CN" sz="2000" dirty="0"/>
              <a:t> using their co-occurrence information and project </a:t>
            </a:r>
            <a:r>
              <a:rPr lang="en-US" altLang="zh-CN" sz="2000" b="1" i="1" dirty="0"/>
              <a:t>non-pivots</a:t>
            </a:r>
            <a:r>
              <a:rPr lang="en-US" altLang="zh-CN" sz="2000" dirty="0"/>
              <a:t> into the domain-invariant feature space.</a:t>
            </a:r>
          </a:p>
          <a:p>
            <a:pPr marL="0" indent="0" algn="just">
              <a:buFont typeface="Arial" panose="020B0604020202020204" pitchFamily="34" charset="0"/>
              <a:buNone/>
            </a:pPr>
            <a:r>
              <a:rPr lang="en-US" sz="2000" dirty="0"/>
              <a:t> </a:t>
            </a:r>
          </a:p>
        </p:txBody>
      </p:sp>
      <p:sp>
        <p:nvSpPr>
          <p:cNvPr id="57" name="Title 1"/>
          <p:cNvSpPr>
            <a:spLocks noGrp="1"/>
          </p:cNvSpPr>
          <p:nvPr>
            <p:ph type="title"/>
          </p:nvPr>
        </p:nvSpPr>
        <p:spPr>
          <a:xfrm>
            <a:off x="139984" y="7733"/>
            <a:ext cx="10515600" cy="866775"/>
          </a:xfrm>
        </p:spPr>
        <p:txBody>
          <a:bodyPr/>
          <a:lstStyle/>
          <a:p>
            <a:r>
              <a:rPr lang="en-US" dirty="0"/>
              <a:t>Multi-task Learning for Attention Transfer </a:t>
            </a:r>
          </a:p>
        </p:txBody>
      </p:sp>
      <p:grpSp>
        <p:nvGrpSpPr>
          <p:cNvPr id="91" name="Group 90"/>
          <p:cNvGrpSpPr/>
          <p:nvPr/>
        </p:nvGrpSpPr>
        <p:grpSpPr>
          <a:xfrm>
            <a:off x="6642526" y="1083517"/>
            <a:ext cx="5158240" cy="2251167"/>
            <a:chOff x="6579198" y="443621"/>
            <a:chExt cx="5158240" cy="2251167"/>
          </a:xfrm>
        </p:grpSpPr>
        <p:sp>
          <p:nvSpPr>
            <p:cNvPr id="92" name="Oval 91"/>
            <p:cNvSpPr/>
            <p:nvPr/>
          </p:nvSpPr>
          <p:spPr>
            <a:xfrm>
              <a:off x="6994830" y="986702"/>
              <a:ext cx="3175109" cy="1708086"/>
            </a:xfrm>
            <a:prstGeom prst="ellipse">
              <a:avLst/>
            </a:prstGeom>
            <a:solidFill>
              <a:schemeClr val="accent2">
                <a:lumMod val="60000"/>
                <a:lumOff val="40000"/>
              </a:schemeClr>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3" name="Oval 92"/>
            <p:cNvSpPr/>
            <p:nvPr/>
          </p:nvSpPr>
          <p:spPr>
            <a:xfrm>
              <a:off x="8466187" y="980017"/>
              <a:ext cx="3175109" cy="1708086"/>
            </a:xfrm>
            <a:prstGeom prst="ellipse">
              <a:avLst/>
            </a:prstGeom>
            <a:solidFill>
              <a:schemeClr val="accent2">
                <a:lumMod val="20000"/>
                <a:lumOff val="80000"/>
              </a:schemeClr>
            </a:solidFill>
            <a:ln w="12700">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4" name="Rectangle 93"/>
            <p:cNvSpPr/>
            <p:nvPr/>
          </p:nvSpPr>
          <p:spPr>
            <a:xfrm>
              <a:off x="7262648" y="1249446"/>
              <a:ext cx="1283586" cy="646331"/>
            </a:xfrm>
            <a:prstGeom prst="rect">
              <a:avLst/>
            </a:prstGeom>
          </p:spPr>
          <p:txBody>
            <a:bodyPr wrap="square">
              <a:spAutoFit/>
            </a:bodyPr>
            <a:lstStyle/>
            <a:p>
              <a:r>
                <a:rPr lang="en-US" altLang="zh-CN" b="1" dirty="0">
                  <a:solidFill>
                    <a:srgbClr val="00B0F0"/>
                  </a:solidFill>
                  <a:latin typeface="Arial" panose="020B0604020202020204" pitchFamily="34" charset="0"/>
                  <a:cs typeface="Calibri"/>
                </a:rPr>
                <a:t>engaging sobering</a:t>
              </a:r>
              <a:endParaRPr lang="en-US" altLang="zh-CN" dirty="0"/>
            </a:p>
          </p:txBody>
        </p:sp>
        <p:sp>
          <p:nvSpPr>
            <p:cNvPr id="95" name="Rectangle 94"/>
            <p:cNvSpPr/>
            <p:nvPr/>
          </p:nvSpPr>
          <p:spPr>
            <a:xfrm>
              <a:off x="7384276" y="1937183"/>
              <a:ext cx="902811" cy="369332"/>
            </a:xfrm>
            <a:prstGeom prst="rect">
              <a:avLst/>
            </a:prstGeom>
          </p:spPr>
          <p:txBody>
            <a:bodyPr wrap="none">
              <a:spAutoFit/>
            </a:bodyPr>
            <a:lstStyle/>
            <a:p>
              <a:r>
                <a:rPr lang="en-SG" b="1" dirty="0">
                  <a:solidFill>
                    <a:srgbClr val="00B0F0"/>
                  </a:solidFill>
                  <a:latin typeface="Arial" panose="020B0604020202020204" pitchFamily="34" charset="0"/>
                  <a:cs typeface="Calibri"/>
                </a:rPr>
                <a:t>boring</a:t>
              </a:r>
              <a:endParaRPr lang="en-US" dirty="0"/>
            </a:p>
          </p:txBody>
        </p:sp>
        <p:sp>
          <p:nvSpPr>
            <p:cNvPr id="96" name="Rectangle 95"/>
            <p:cNvSpPr/>
            <p:nvPr/>
          </p:nvSpPr>
          <p:spPr>
            <a:xfrm>
              <a:off x="9827886" y="1415948"/>
              <a:ext cx="1787669" cy="369332"/>
            </a:xfrm>
            <a:prstGeom prst="rect">
              <a:avLst/>
            </a:prstGeom>
          </p:spPr>
          <p:txBody>
            <a:bodyPr wrap="none">
              <a:spAutoFit/>
            </a:bodyPr>
            <a:lstStyle/>
            <a:p>
              <a:r>
                <a:rPr lang="en-US" b="1" dirty="0">
                  <a:solidFill>
                    <a:srgbClr val="46AE58"/>
                  </a:solidFill>
                  <a:latin typeface="Arial" panose="020B0604020202020204" pitchFamily="34" charset="0"/>
                </a:rPr>
                <a:t>tasty delicious</a:t>
              </a:r>
              <a:endParaRPr lang="en-US" dirty="0"/>
            </a:p>
          </p:txBody>
        </p:sp>
        <p:sp>
          <p:nvSpPr>
            <p:cNvPr id="97" name="Rectangle 96"/>
            <p:cNvSpPr/>
            <p:nvPr/>
          </p:nvSpPr>
          <p:spPr>
            <a:xfrm>
              <a:off x="9818410" y="1912835"/>
              <a:ext cx="1479892" cy="369332"/>
            </a:xfrm>
            <a:prstGeom prst="rect">
              <a:avLst/>
            </a:prstGeom>
          </p:spPr>
          <p:txBody>
            <a:bodyPr wrap="none">
              <a:spAutoFit/>
            </a:bodyPr>
            <a:lstStyle/>
            <a:p>
              <a:r>
                <a:rPr lang="en-US" b="1" dirty="0">
                  <a:solidFill>
                    <a:srgbClr val="46AE58"/>
                  </a:solidFill>
                  <a:latin typeface="Arial" panose="020B0604020202020204" pitchFamily="34" charset="0"/>
                </a:rPr>
                <a:t>shame rude</a:t>
              </a:r>
              <a:endParaRPr lang="en-US" dirty="0"/>
            </a:p>
          </p:txBody>
        </p:sp>
        <mc:AlternateContent xmlns:mc="http://schemas.openxmlformats.org/markup-compatibility/2006" xmlns:a14="http://schemas.microsoft.com/office/drawing/2010/main">
          <mc:Choice Requires="a14">
            <p:sp>
              <p:nvSpPr>
                <p:cNvPr id="98" name="TextBox 97"/>
                <p:cNvSpPr txBox="1"/>
                <p:nvPr/>
              </p:nvSpPr>
              <p:spPr>
                <a:xfrm>
                  <a:off x="6579198" y="548221"/>
                  <a:ext cx="423065"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𝑆</m:t>
                            </m:r>
                          </m:sub>
                        </m:sSub>
                      </m:oMath>
                    </m:oMathPara>
                  </a14:m>
                  <a:endParaRPr lang="zh-CN" alt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6579198" y="548221"/>
                  <a:ext cx="423065" cy="43088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11272567" y="443621"/>
                  <a:ext cx="46487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b="0" i="1" smtClean="0">
                                <a:latin typeface="Cambria Math" panose="02040503050406030204" pitchFamily="18" charset="0"/>
                              </a:rPr>
                              <m:t>𝑥</m:t>
                            </m:r>
                          </m:e>
                          <m:sub>
                            <m:r>
                              <a:rPr lang="en-US" altLang="zh-CN" sz="2800" b="0" i="1" smtClean="0">
                                <a:latin typeface="Cambria Math" panose="02040503050406030204" pitchFamily="18" charset="0"/>
                              </a:rPr>
                              <m:t>𝑇</m:t>
                            </m:r>
                          </m:sub>
                        </m:sSub>
                      </m:oMath>
                    </m:oMathPara>
                  </a14:m>
                  <a:endParaRPr lang="zh-CN" alt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11272567" y="443621"/>
                  <a:ext cx="464871" cy="430887"/>
                </a:xfrm>
                <a:prstGeom prst="rect">
                  <a:avLst/>
                </a:prstGeom>
                <a:blipFill>
                  <a:blip r:embed="rId4"/>
                  <a:stretch>
                    <a:fillRect/>
                  </a:stretch>
                </a:blipFill>
              </p:spPr>
              <p:txBody>
                <a:bodyPr/>
                <a:lstStyle/>
                <a:p>
                  <a:r>
                    <a:rPr lang="zh-CN" altLang="en-US">
                      <a:noFill/>
                    </a:rPr>
                    <a:t> </a:t>
                  </a:r>
                </a:p>
              </p:txBody>
            </p:sp>
          </mc:Fallback>
        </mc:AlternateContent>
        <p:sp>
          <p:nvSpPr>
            <p:cNvPr id="100" name="Right Arrow 99"/>
            <p:cNvSpPr/>
            <p:nvPr/>
          </p:nvSpPr>
          <p:spPr>
            <a:xfrm rot="2296360">
              <a:off x="6948716" y="1077723"/>
              <a:ext cx="396813" cy="149282"/>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1" name="Right Arrow 100"/>
            <p:cNvSpPr/>
            <p:nvPr/>
          </p:nvSpPr>
          <p:spPr>
            <a:xfrm rot="8291812">
              <a:off x="11113659" y="989663"/>
              <a:ext cx="353992" cy="173493"/>
            </a:xfrm>
            <a:prstGeom prst="rightArrow">
              <a:avLst/>
            </a:prstGeom>
            <a:solidFill>
              <a:srgbClr val="FF0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02" name="Oval 101"/>
            <p:cNvSpPr/>
            <p:nvPr/>
          </p:nvSpPr>
          <p:spPr>
            <a:xfrm rot="10800000">
              <a:off x="8460729" y="1074505"/>
              <a:ext cx="1452663" cy="1542077"/>
            </a:xfrm>
            <a:prstGeom prst="ellipse">
              <a:avLst/>
            </a:prstGeom>
            <a:solidFill>
              <a:schemeClr val="accent2">
                <a:lumMod val="40000"/>
                <a:lumOff val="60000"/>
              </a:schemeClr>
            </a:solidFill>
            <a:ln w="12700">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03" name="TextBox 102"/>
            <p:cNvSpPr txBox="1"/>
            <p:nvPr/>
          </p:nvSpPr>
          <p:spPr>
            <a:xfrm>
              <a:off x="8521386" y="1443559"/>
              <a:ext cx="1274708" cy="369332"/>
            </a:xfrm>
            <a:prstGeom prst="rect">
              <a:avLst/>
            </a:prstGeom>
            <a:noFill/>
          </p:spPr>
          <p:txBody>
            <a:bodyPr wrap="none" rtlCol="0">
              <a:spAutoFit/>
            </a:bodyPr>
            <a:lstStyle/>
            <a:p>
              <a:r>
                <a:rPr lang="en-US" altLang="zh-CN" b="1" dirty="0">
                  <a:solidFill>
                    <a:srgbClr val="FF3399"/>
                  </a:solidFill>
                  <a:latin typeface="Arial" panose="020B0604020202020204" pitchFamily="34" charset="0"/>
                  <a:cs typeface="Calibri"/>
                </a:rPr>
                <a:t>great nice</a:t>
              </a:r>
              <a:endParaRPr lang="zh-CN" altLang="en-US" b="1" dirty="0">
                <a:solidFill>
                  <a:srgbClr val="FF3399"/>
                </a:solidFill>
                <a:latin typeface="Arial" panose="020B0604020202020204" pitchFamily="34" charset="0"/>
                <a:cs typeface="Calibri"/>
              </a:endParaRPr>
            </a:p>
          </p:txBody>
        </p:sp>
        <p:sp>
          <p:nvSpPr>
            <p:cNvPr id="104" name="TextBox 103"/>
            <p:cNvSpPr txBox="1"/>
            <p:nvPr/>
          </p:nvSpPr>
          <p:spPr>
            <a:xfrm>
              <a:off x="8563823" y="1906912"/>
              <a:ext cx="1249060" cy="369332"/>
            </a:xfrm>
            <a:prstGeom prst="rect">
              <a:avLst/>
            </a:prstGeom>
            <a:noFill/>
          </p:spPr>
          <p:txBody>
            <a:bodyPr wrap="none" rtlCol="0">
              <a:spAutoFit/>
            </a:bodyPr>
            <a:lstStyle/>
            <a:p>
              <a:r>
                <a:rPr lang="en-US" altLang="zh-CN" b="1" dirty="0">
                  <a:solidFill>
                    <a:srgbClr val="FF3399"/>
                  </a:solidFill>
                  <a:latin typeface="Arial" panose="020B0604020202020204" pitchFamily="34" charset="0"/>
                  <a:cs typeface="Calibri"/>
                </a:rPr>
                <a:t>bad awful</a:t>
              </a:r>
              <a:endParaRPr lang="zh-CN" altLang="en-US" b="1" dirty="0">
                <a:solidFill>
                  <a:srgbClr val="FF3399"/>
                </a:solidFill>
                <a:latin typeface="Arial" panose="020B0604020202020204" pitchFamily="34" charset="0"/>
                <a:cs typeface="Calibri"/>
              </a:endParaRPr>
            </a:p>
          </p:txBody>
        </p:sp>
      </p:grpSp>
      <p:grpSp>
        <p:nvGrpSpPr>
          <p:cNvPr id="107" name="Group 106"/>
          <p:cNvGrpSpPr/>
          <p:nvPr/>
        </p:nvGrpSpPr>
        <p:grpSpPr>
          <a:xfrm>
            <a:off x="7535990" y="3155854"/>
            <a:ext cx="3461650" cy="1249705"/>
            <a:chOff x="7546028" y="3566989"/>
            <a:chExt cx="3461650" cy="1249705"/>
          </a:xfrm>
        </p:grpSpPr>
        <mc:AlternateContent xmlns:mc="http://schemas.openxmlformats.org/markup-compatibility/2006" xmlns:a14="http://schemas.microsoft.com/office/drawing/2010/main">
          <mc:Choice Requires="a14">
            <p:sp>
              <p:nvSpPr>
                <p:cNvPr id="38" name="Rectangle 37"/>
                <p:cNvSpPr/>
                <p:nvPr/>
              </p:nvSpPr>
              <p:spPr>
                <a:xfrm>
                  <a:off x="7680833" y="4008563"/>
                  <a:ext cx="334340" cy="400110"/>
                </a:xfrm>
                <a:prstGeom prst="rect">
                  <a:avLst/>
                </a:prstGeom>
              </p:spPr>
              <p:txBody>
                <a:bodyPr wrap="square">
                  <a:spAutoFit/>
                </a:bodyPr>
                <a:lstStyle/>
                <a:p>
                  <a:pPr marL="0" lvl="1"/>
                  <a14:m>
                    <m:oMathPara xmlns:m="http://schemas.openxmlformats.org/officeDocument/2006/math">
                      <m:oMathParaPr>
                        <m:jc m:val="centerGroup"/>
                      </m:oMathParaPr>
                      <m:oMath xmlns:m="http://schemas.openxmlformats.org/officeDocument/2006/math">
                        <m:r>
                          <a:rPr lang="zh-CN" altLang="en-US" sz="2000" b="1" i="1">
                            <a:latin typeface="Cambria Math" panose="02040503050406030204" pitchFamily="18" charset="0"/>
                          </a:rPr>
                          <m:t>𝜽</m:t>
                        </m:r>
                      </m:oMath>
                    </m:oMathPara>
                  </a14:m>
                  <a:endParaRPr lang="en-US" altLang="zh-CN" sz="2000" b="1" dirty="0"/>
                </a:p>
              </p:txBody>
            </p:sp>
          </mc:Choice>
          <mc:Fallback xmlns="">
            <p:sp>
              <p:nvSpPr>
                <p:cNvPr id="38" name="Rectangle 37"/>
                <p:cNvSpPr>
                  <a:spLocks noRot="1" noChangeAspect="1" noMove="1" noResize="1" noEditPoints="1" noAdjustHandles="1" noChangeArrowheads="1" noChangeShapeType="1" noTextEdit="1"/>
                </p:cNvSpPr>
                <p:nvPr/>
              </p:nvSpPr>
              <p:spPr>
                <a:xfrm>
                  <a:off x="7680833" y="4008563"/>
                  <a:ext cx="334340" cy="400110"/>
                </a:xfrm>
                <a:prstGeom prst="rect">
                  <a:avLst/>
                </a:prstGeom>
                <a:blipFill>
                  <a:blip r:embed="rId5"/>
                  <a:stretch>
                    <a:fillRect r="-18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Rectangle 38"/>
                <p:cNvSpPr/>
                <p:nvPr/>
              </p:nvSpPr>
              <p:spPr>
                <a:xfrm>
                  <a:off x="10586988" y="3934403"/>
                  <a:ext cx="402674" cy="400110"/>
                </a:xfrm>
                <a:prstGeom prst="rect">
                  <a:avLst/>
                </a:prstGeom>
              </p:spPr>
              <p:txBody>
                <a:bodyPr wrap="none">
                  <a:spAutoFit/>
                </a:bodyPr>
                <a:lstStyle/>
                <a:p>
                  <a:pPr marL="0" lvl="1"/>
                  <a14:m>
                    <m:oMathPara xmlns:m="http://schemas.openxmlformats.org/officeDocument/2006/math">
                      <m:oMathParaPr>
                        <m:jc m:val="centerGroup"/>
                      </m:oMathParaPr>
                      <m:oMath xmlns:m="http://schemas.openxmlformats.org/officeDocument/2006/math">
                        <m:r>
                          <a:rPr lang="zh-CN" altLang="en-US" sz="2000" b="1" i="1">
                            <a:latin typeface="Cambria Math" panose="02040503050406030204" pitchFamily="18" charset="0"/>
                          </a:rPr>
                          <m:t>𝜽</m:t>
                        </m:r>
                      </m:oMath>
                    </m:oMathPara>
                  </a14:m>
                  <a:endParaRPr lang="en-US" altLang="zh-CN" sz="2000" b="1" dirty="0"/>
                </a:p>
              </p:txBody>
            </p:sp>
          </mc:Choice>
          <mc:Fallback xmlns="">
            <p:sp>
              <p:nvSpPr>
                <p:cNvPr id="39" name="Rectangle 38"/>
                <p:cNvSpPr>
                  <a:spLocks noRot="1" noChangeAspect="1" noMove="1" noResize="1" noEditPoints="1" noAdjustHandles="1" noChangeArrowheads="1" noChangeShapeType="1" noTextEdit="1"/>
                </p:cNvSpPr>
                <p:nvPr/>
              </p:nvSpPr>
              <p:spPr>
                <a:xfrm>
                  <a:off x="10586988" y="3934403"/>
                  <a:ext cx="402674" cy="400110"/>
                </a:xfrm>
                <a:prstGeom prst="rect">
                  <a:avLst/>
                </a:prstGeom>
                <a:blipFill>
                  <a:blip r:embed="rId6"/>
                  <a:stretch>
                    <a:fillRect/>
                  </a:stretch>
                </a:blipFill>
              </p:spPr>
              <p:txBody>
                <a:bodyPr/>
                <a:lstStyle/>
                <a:p>
                  <a:r>
                    <a:rPr lang="zh-CN" altLang="en-US">
                      <a:noFill/>
                    </a:rPr>
                    <a:t> </a:t>
                  </a:r>
                </a:p>
              </p:txBody>
            </p:sp>
          </mc:Fallback>
        </mc:AlternateContent>
        <p:sp>
          <p:nvSpPr>
            <p:cNvPr id="35" name="Curved Right Arrow 34"/>
            <p:cNvSpPr/>
            <p:nvPr/>
          </p:nvSpPr>
          <p:spPr>
            <a:xfrm>
              <a:off x="7546028" y="3600542"/>
              <a:ext cx="731520" cy="1216152"/>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4" name="Curved Left Arrow 33"/>
            <p:cNvSpPr/>
            <p:nvPr/>
          </p:nvSpPr>
          <p:spPr>
            <a:xfrm>
              <a:off x="10357147" y="3566989"/>
              <a:ext cx="650531" cy="1216152"/>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08" name="Group 107"/>
          <p:cNvGrpSpPr/>
          <p:nvPr/>
        </p:nvGrpSpPr>
        <p:grpSpPr>
          <a:xfrm>
            <a:off x="7933162" y="3528821"/>
            <a:ext cx="2701522" cy="1204738"/>
            <a:chOff x="7943200" y="3939956"/>
            <a:chExt cx="2701522" cy="1204738"/>
          </a:xfrm>
        </p:grpSpPr>
        <p:sp>
          <p:nvSpPr>
            <p:cNvPr id="36" name="Flowchart: Data 35"/>
            <p:cNvSpPr/>
            <p:nvPr/>
          </p:nvSpPr>
          <p:spPr>
            <a:xfrm>
              <a:off x="7943200" y="4103544"/>
              <a:ext cx="2386161" cy="1041150"/>
            </a:xfrm>
            <a:prstGeom prst="flowChartInputOutpu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Flowchart: Data 36"/>
            <p:cNvSpPr/>
            <p:nvPr/>
          </p:nvSpPr>
          <p:spPr>
            <a:xfrm>
              <a:off x="8258561" y="3939956"/>
              <a:ext cx="2386161" cy="1041150"/>
            </a:xfrm>
            <a:prstGeom prst="flowChartInputOutput">
              <a:avLst/>
            </a:prstGeom>
            <a:solidFill>
              <a:schemeClr val="accent2">
                <a:lumMod val="20000"/>
                <a:lumOff val="8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05" name="Flowchart: Data 104"/>
            <p:cNvSpPr/>
            <p:nvPr/>
          </p:nvSpPr>
          <p:spPr>
            <a:xfrm>
              <a:off x="8232770" y="4103544"/>
              <a:ext cx="2112133" cy="877562"/>
            </a:xfrm>
            <a:prstGeom prst="flowChartInputOutput">
              <a:avLst/>
            </a:prstGeom>
            <a:solidFill>
              <a:schemeClr val="accent2">
                <a:lumMod val="40000"/>
                <a:lumOff val="60000"/>
              </a:schemeClr>
            </a:solidFill>
            <a:ln w="3175">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pSp>
      <p:grpSp>
        <p:nvGrpSpPr>
          <p:cNvPr id="106" name="Group 105"/>
          <p:cNvGrpSpPr/>
          <p:nvPr/>
        </p:nvGrpSpPr>
        <p:grpSpPr>
          <a:xfrm>
            <a:off x="7880576" y="1654928"/>
            <a:ext cx="2747458" cy="1574541"/>
            <a:chOff x="7890614" y="2066063"/>
            <a:chExt cx="2747458" cy="1574541"/>
          </a:xfrm>
        </p:grpSpPr>
        <p:sp>
          <p:nvSpPr>
            <p:cNvPr id="54" name="Curved Down Arrow 53"/>
            <p:cNvSpPr/>
            <p:nvPr/>
          </p:nvSpPr>
          <p:spPr>
            <a:xfrm>
              <a:off x="9421920" y="2104324"/>
              <a:ext cx="1216152" cy="37378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Curved Up Arrow 54"/>
            <p:cNvSpPr/>
            <p:nvPr/>
          </p:nvSpPr>
          <p:spPr>
            <a:xfrm rot="10800000">
              <a:off x="7890614" y="2066063"/>
              <a:ext cx="1216152" cy="325785"/>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Curved Up Arrow 55"/>
            <p:cNvSpPr/>
            <p:nvPr/>
          </p:nvSpPr>
          <p:spPr>
            <a:xfrm>
              <a:off x="9406468" y="3354830"/>
              <a:ext cx="1216152" cy="2857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Curved Down Arrow 52"/>
            <p:cNvSpPr/>
            <p:nvPr/>
          </p:nvSpPr>
          <p:spPr>
            <a:xfrm rot="10800000">
              <a:off x="7986676" y="3286902"/>
              <a:ext cx="1216152" cy="34138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292738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106"/>
                                        </p:tgtEl>
                                        <p:attrNameLst>
                                          <p:attrName>style.visibility</p:attrName>
                                        </p:attrNameLst>
                                      </p:cBhvr>
                                      <p:to>
                                        <p:strVal val="visible"/>
                                      </p:to>
                                    </p:set>
                                    <p:animEffect transition="in" filter="barn(inVertical)">
                                      <p:cBhvr>
                                        <p:cTn id="13" dur="500"/>
                                        <p:tgtEl>
                                          <p:spTgt spid="106"/>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107"/>
                                        </p:tgtEl>
                                        <p:attrNameLst>
                                          <p:attrName>style.visibility</p:attrName>
                                        </p:attrNameLst>
                                      </p:cBhvr>
                                      <p:to>
                                        <p:strVal val="visible"/>
                                      </p:to>
                                    </p:set>
                                    <p:animEffect transition="in" filter="fade">
                                      <p:cBhvr>
                                        <p:cTn id="18" dur="1000"/>
                                        <p:tgtEl>
                                          <p:spTgt spid="107"/>
                                        </p:tgtEl>
                                      </p:cBhvr>
                                    </p:animEffect>
                                    <p:anim calcmode="lin" valueType="num">
                                      <p:cBhvr>
                                        <p:cTn id="19" dur="1000" fill="hold"/>
                                        <p:tgtEl>
                                          <p:spTgt spid="107"/>
                                        </p:tgtEl>
                                        <p:attrNameLst>
                                          <p:attrName>ppt_x</p:attrName>
                                        </p:attrNameLst>
                                      </p:cBhvr>
                                      <p:tavLst>
                                        <p:tav tm="0">
                                          <p:val>
                                            <p:strVal val="#ppt_x"/>
                                          </p:val>
                                        </p:tav>
                                        <p:tav tm="100000">
                                          <p:val>
                                            <p:strVal val="#ppt_x"/>
                                          </p:val>
                                        </p:tav>
                                      </p:tavLst>
                                    </p:anim>
                                    <p:anim calcmode="lin" valueType="num">
                                      <p:cBhvr>
                                        <p:cTn id="20" dur="1000" fill="hold"/>
                                        <p:tgtEl>
                                          <p:spTgt spid="107"/>
                                        </p:tgtEl>
                                        <p:attrNameLst>
                                          <p:attrName>ppt_y</p:attrName>
                                        </p:attrNameLst>
                                      </p:cBhvr>
                                      <p:tavLst>
                                        <p:tav tm="0">
                                          <p:val>
                                            <p:strVal val="#ppt_y+.1"/>
                                          </p:val>
                                        </p:tav>
                                        <p:tav tm="100000">
                                          <p:val>
                                            <p:strVal val="#ppt_y"/>
                                          </p:val>
                                        </p:tav>
                                      </p:tavLst>
                                    </p:anim>
                                  </p:childTnLst>
                                </p:cTn>
                              </p:par>
                              <p:par>
                                <p:cTn id="21" presetID="42"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fade">
                                      <p:cBhvr>
                                        <p:cTn id="23" dur="1000"/>
                                        <p:tgtEl>
                                          <p:spTgt spid="108"/>
                                        </p:tgtEl>
                                      </p:cBhvr>
                                    </p:animEffect>
                                    <p:anim calcmode="lin" valueType="num">
                                      <p:cBhvr>
                                        <p:cTn id="24" dur="1000" fill="hold"/>
                                        <p:tgtEl>
                                          <p:spTgt spid="108"/>
                                        </p:tgtEl>
                                        <p:attrNameLst>
                                          <p:attrName>ppt_x</p:attrName>
                                        </p:attrNameLst>
                                      </p:cBhvr>
                                      <p:tavLst>
                                        <p:tav tm="0">
                                          <p:val>
                                            <p:strVal val="#ppt_x"/>
                                          </p:val>
                                        </p:tav>
                                        <p:tav tm="100000">
                                          <p:val>
                                            <p:strVal val="#ppt_x"/>
                                          </p:val>
                                        </p:tav>
                                      </p:tavLst>
                                    </p:anim>
                                    <p:anim calcmode="lin" valueType="num">
                                      <p:cBhvr>
                                        <p:cTn id="25"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29" y="138339"/>
            <a:ext cx="10515600" cy="825046"/>
          </a:xfrm>
        </p:spPr>
        <p:txBody>
          <a:bodyPr/>
          <a:lstStyle/>
          <a:p>
            <a:r>
              <a:rPr lang="en-US" dirty="0"/>
              <a:t>T</a:t>
            </a:r>
            <a:r>
              <a:rPr lang="en-US" altLang="zh-CN" dirty="0"/>
              <a:t>raining Process</a:t>
            </a:r>
            <a:endParaRPr lang="en-US" dirty="0"/>
          </a:p>
        </p:txBody>
      </p:sp>
      <mc:AlternateContent xmlns:mc="http://schemas.openxmlformats.org/markup-compatibility/2006">
        <mc:Choice xmlns:a14="http://schemas.microsoft.com/office/drawing/2010/main" Requires="a14">
          <p:sp>
            <p:nvSpPr>
              <p:cNvPr id="4" name="Content Placeholder 3"/>
              <p:cNvSpPr>
                <a:spLocks noGrp="1"/>
              </p:cNvSpPr>
              <p:nvPr>
                <p:ph idx="1"/>
              </p:nvPr>
            </p:nvSpPr>
            <p:spPr>
              <a:xfrm>
                <a:off x="348344" y="1504042"/>
                <a:ext cx="11391900" cy="2971800"/>
              </a:xfrm>
            </p:spPr>
            <p:txBody>
              <a:bodyPr>
                <a:normAutofit/>
              </a:bodyPr>
              <a:lstStyle/>
              <a:p>
                <a:pPr algn="just">
                  <a:buFont typeface="Wingdings" pitchFamily="2" charset="2"/>
                  <a:buChar char="Ø"/>
                </a:pPr>
                <a:r>
                  <a:rPr lang="en-US" altLang="zh-CN" sz="2600" dirty="0"/>
                  <a:t>Individual Attention Learning </a:t>
                </a:r>
              </a:p>
              <a:p>
                <a:pPr lvl="1" algn="just"/>
                <a:r>
                  <a:rPr lang="en-US" altLang="zh-CN" sz="2000" dirty="0"/>
                  <a:t>The P-net is individually trained for cross-domain sentiment classification. Positive and negative pivots are selected from for source labeled data </a:t>
                </a:r>
                <a14:m>
                  <m:oMath xmlns:m="http://schemas.openxmlformats.org/officeDocument/2006/math">
                    <m:sSubSup>
                      <m:sSubSupPr>
                        <m:ctrlPr>
                          <a:rPr lang="en-US" altLang="zh-CN" sz="2000" i="1">
                            <a:latin typeface="Cambria Math" panose="02040503050406030204" pitchFamily="18" charset="0"/>
                          </a:rPr>
                        </m:ctrlPr>
                      </m:sSubSupPr>
                      <m:e>
                        <m:r>
                          <m:rPr>
                            <m:sty m:val="p"/>
                          </m:rPr>
                          <a:rPr lang="en-US" altLang="zh-CN" sz="2000">
                            <a:latin typeface="Cambria Math" panose="02040503050406030204" pitchFamily="18" charset="0"/>
                          </a:rPr>
                          <m:t>X</m:t>
                        </m:r>
                      </m:e>
                      <m:sub>
                        <m:r>
                          <a:rPr lang="en-US" altLang="zh-CN" sz="2000">
                            <a:latin typeface="Cambria Math" panose="02040503050406030204" pitchFamily="18" charset="0"/>
                          </a:rPr>
                          <m:t>𝑠</m:t>
                        </m:r>
                      </m:sub>
                      <m:sup>
                        <m:r>
                          <a:rPr lang="en-US" altLang="zh-CN" sz="2000">
                            <a:latin typeface="Cambria Math" panose="02040503050406030204" pitchFamily="18" charset="0"/>
                          </a:rPr>
                          <m:t>𝑙</m:t>
                        </m:r>
                      </m:sup>
                    </m:sSubSup>
                  </m:oMath>
                </a14:m>
                <a:r>
                  <a:rPr lang="en-US" altLang="zh-CN" sz="2000" dirty="0"/>
                  <a:t>  based on highest attention weights learned by P-net. </a:t>
                </a:r>
              </a:p>
              <a:p>
                <a:pPr lvl="1" algn="just"/>
                <a:endParaRPr lang="en-US" altLang="zh-CN" sz="2000" dirty="0"/>
              </a:p>
              <a:p>
                <a:pPr algn="just">
                  <a:buFont typeface="Wingdings" pitchFamily="2" charset="2"/>
                  <a:buChar char="Ø"/>
                </a:pPr>
                <a:r>
                  <a:rPr lang="en-US" altLang="zh-CN" sz="2600" dirty="0"/>
                  <a:t>Joint Attention Learning</a:t>
                </a:r>
              </a:p>
              <a:p>
                <a:pPr lvl="1" algn="just"/>
                <a:r>
                  <a:rPr lang="en-US" altLang="zh-CN" sz="2000" dirty="0"/>
                  <a:t>The P-net and NP-net are jointly trained for cross-domain sentiment classification. The source labeled data </a:t>
                </a:r>
                <a14:m>
                  <m:oMath xmlns:m="http://schemas.openxmlformats.org/officeDocument/2006/math">
                    <m:sSubSup>
                      <m:sSubSupPr>
                        <m:ctrlPr>
                          <a:rPr lang="en-US" altLang="zh-CN" sz="2000"/>
                        </m:ctrlPr>
                      </m:sSubSupPr>
                      <m:e>
                        <m:r>
                          <m:rPr>
                            <m:sty m:val="p"/>
                          </m:rPr>
                          <a:rPr lang="en-US" altLang="zh-CN" sz="2000"/>
                          <m:t>X</m:t>
                        </m:r>
                      </m:e>
                      <m:sub>
                        <m:r>
                          <a:rPr lang="en-US" altLang="zh-CN" sz="2000"/>
                          <m:t>𝑠</m:t>
                        </m:r>
                      </m:sub>
                      <m:sup>
                        <m:r>
                          <a:rPr lang="en-US" altLang="zh-CN" sz="2000"/>
                          <m:t>𝑙</m:t>
                        </m:r>
                      </m:sup>
                    </m:sSubSup>
                  </m:oMath>
                </a14:m>
                <a:r>
                  <a:rPr lang="en-US" altLang="zh-CN" sz="2000" dirty="0"/>
                  <a:t> and its transformed data </a:t>
                </a:r>
                <a14:m>
                  <m:oMath xmlns:m="http://schemas.openxmlformats.org/officeDocument/2006/math">
                    <m:sSubSup>
                      <m:sSubSupPr>
                        <m:ctrlPr>
                          <a:rPr lang="en-US" altLang="zh-CN" sz="2000"/>
                        </m:ctrlPr>
                      </m:sSubSupPr>
                      <m:e>
                        <m:r>
                          <a:rPr lang="en-US" altLang="zh-CN" sz="2000"/>
                          <m:t>𝑔</m:t>
                        </m:r>
                        <m:r>
                          <a:rPr lang="en-US" altLang="zh-CN" sz="2000"/>
                          <m:t>(</m:t>
                        </m:r>
                        <m:r>
                          <m:rPr>
                            <m:sty m:val="p"/>
                          </m:rPr>
                          <a:rPr lang="en-US" altLang="zh-CN" sz="2000"/>
                          <m:t>X</m:t>
                        </m:r>
                      </m:e>
                      <m:sub>
                        <m:r>
                          <a:rPr lang="en-US" altLang="zh-CN" sz="2000"/>
                          <m:t>𝑠</m:t>
                        </m:r>
                      </m:sub>
                      <m:sup>
                        <m:r>
                          <a:rPr lang="en-US" altLang="zh-CN" sz="2000"/>
                          <m:t>𝑙</m:t>
                        </m:r>
                      </m:sup>
                    </m:sSubSup>
                    <m:r>
                      <a:rPr lang="en-US" altLang="zh-CN" sz="2000"/>
                      <m:t>)</m:t>
                    </m:r>
                  </m:oMath>
                </a14:m>
                <a:r>
                  <a:rPr lang="en-US" altLang="zh-CN" sz="2000" dirty="0"/>
                  <a:t> are simultaneously fed into P-net and NP-net respectively and their representations are concatenated for sentiment classification. </a:t>
                </a:r>
                <a:endParaRPr lang="en-US" sz="2000" dirty="0"/>
              </a:p>
            </p:txBody>
          </p:sp>
        </mc:Choice>
        <mc:Fallback>
          <p:sp>
            <p:nvSpPr>
              <p:cNvPr id="4" name="Content Placeholder 3"/>
              <p:cNvSpPr>
                <a:spLocks noGrp="1" noRot="1" noChangeAspect="1" noMove="1" noResize="1" noEditPoints="1" noAdjustHandles="1" noChangeArrowheads="1" noChangeShapeType="1" noTextEdit="1"/>
              </p:cNvSpPr>
              <p:nvPr>
                <p:ph idx="1"/>
              </p:nvPr>
            </p:nvSpPr>
            <p:spPr>
              <a:xfrm>
                <a:off x="348344" y="1504042"/>
                <a:ext cx="11391900" cy="2971800"/>
              </a:xfrm>
              <a:blipFill>
                <a:blip r:embed="rId3"/>
                <a:stretch>
                  <a:fillRect l="-780" t="-2979" r="-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080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70" y="266645"/>
            <a:ext cx="10515600" cy="787309"/>
          </a:xfrm>
        </p:spPr>
        <p:txBody>
          <a:bodyPr/>
          <a:lstStyle/>
          <a:p>
            <a:r>
              <a:rPr lang="en-US" altLang="zh-CN" dirty="0"/>
              <a:t>Hierarchical Attention Network (HAN)</a:t>
            </a:r>
            <a:endParaRPr lang="zh-CN" altLang="en-US" dirty="0"/>
          </a:p>
        </p:txBody>
      </p:sp>
      <p:sp>
        <p:nvSpPr>
          <p:cNvPr id="123" name="Rounded Rectangle 122"/>
          <p:cNvSpPr/>
          <p:nvPr/>
        </p:nvSpPr>
        <p:spPr>
          <a:xfrm>
            <a:off x="1264970" y="3284306"/>
            <a:ext cx="8814185" cy="1885045"/>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p:cNvSpPr/>
          <p:nvPr/>
        </p:nvSpPr>
        <p:spPr>
          <a:xfrm>
            <a:off x="4586186" y="4031885"/>
            <a:ext cx="232092" cy="2122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endParaRPr lang="en-US" sz="1600" b="1" dirty="0">
              <a:solidFill>
                <a:schemeClr val="tx1"/>
              </a:solidFill>
            </a:endParaRPr>
          </a:p>
        </p:txBody>
      </p:sp>
      <p:sp>
        <p:nvSpPr>
          <p:cNvPr id="127" name="TextBox 126"/>
          <p:cNvSpPr txBox="1"/>
          <p:nvPr/>
        </p:nvSpPr>
        <p:spPr>
          <a:xfrm>
            <a:off x="5283074" y="3226988"/>
            <a:ext cx="611065" cy="369332"/>
          </a:xfrm>
          <a:prstGeom prst="rect">
            <a:avLst/>
          </a:prstGeom>
          <a:noFill/>
        </p:spPr>
        <p:txBody>
          <a:bodyPr wrap="none" rtlCol="0">
            <a:spAutoFit/>
          </a:bodyPr>
          <a:lstStyle/>
          <a:p>
            <a:r>
              <a:rPr lang="en-US" dirty="0"/>
              <a:t>HAN</a:t>
            </a:r>
          </a:p>
        </p:txBody>
      </p:sp>
      <mc:AlternateContent xmlns:mc="http://schemas.openxmlformats.org/markup-compatibility/2006" xmlns:a14="http://schemas.microsoft.com/office/drawing/2010/main">
        <mc:Choice Requires="a14">
          <p:sp>
            <p:nvSpPr>
              <p:cNvPr id="128" name="TextBox 127"/>
              <p:cNvSpPr txBox="1"/>
              <p:nvPr/>
            </p:nvSpPr>
            <p:spPr>
              <a:xfrm>
                <a:off x="5166204" y="4786644"/>
                <a:ext cx="1092030"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Context vector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𝑤</m:t>
                        </m:r>
                      </m:sub>
                    </m:sSub>
                  </m:oMath>
                </a14:m>
                <a:endParaRPr lang="en-US" sz="1000" dirty="0">
                  <a:latin typeface="微软雅黑" panose="020B0503020204020204" pitchFamily="34" charset="-122"/>
                  <a:ea typeface="微软雅黑" panose="020B0503020204020204" pitchFamily="34" charset="-122"/>
                </a:endParaRPr>
              </a:p>
            </p:txBody>
          </p:sp>
        </mc:Choice>
        <mc:Fallback xmlns="">
          <p:sp>
            <p:nvSpPr>
              <p:cNvPr id="128" name="TextBox 127"/>
              <p:cNvSpPr txBox="1">
                <a:spLocks noRot="1" noChangeAspect="1" noMove="1" noResize="1" noEditPoints="1" noAdjustHandles="1" noChangeArrowheads="1" noChangeShapeType="1" noTextEdit="1"/>
              </p:cNvSpPr>
              <p:nvPr/>
            </p:nvSpPr>
            <p:spPr>
              <a:xfrm>
                <a:off x="5166204" y="4786644"/>
                <a:ext cx="1092030" cy="153888"/>
              </a:xfrm>
              <a:prstGeom prst="rect">
                <a:avLst/>
              </a:prstGeom>
              <a:blipFill>
                <a:blip r:embed="rId3"/>
                <a:stretch>
                  <a:fillRect l="-7222" t="-28000" b="-52000"/>
                </a:stretch>
              </a:blipFill>
            </p:spPr>
            <p:txBody>
              <a:bodyPr/>
              <a:lstStyle/>
              <a:p>
                <a:r>
                  <a:rPr lang="zh-CN" altLang="en-US">
                    <a:noFill/>
                  </a:rPr>
                  <a:t> </a:t>
                </a:r>
              </a:p>
            </p:txBody>
          </p:sp>
        </mc:Fallback>
      </mc:AlternateContent>
      <p:sp>
        <p:nvSpPr>
          <p:cNvPr id="129" name="Rectangle 128"/>
          <p:cNvSpPr/>
          <p:nvPr/>
        </p:nvSpPr>
        <p:spPr>
          <a:xfrm>
            <a:off x="5283074" y="3974061"/>
            <a:ext cx="683450" cy="348170"/>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a:t>
            </a:r>
            <a:r>
              <a:rPr lang="en-US" altLang="zh-CN"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ord Attention Layer</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130" name="Straight Arrow Connector 129"/>
          <p:cNvCxnSpPr/>
          <p:nvPr/>
        </p:nvCxnSpPr>
        <p:spPr>
          <a:xfrm flipV="1">
            <a:off x="2954777" y="4142302"/>
            <a:ext cx="274877" cy="5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p:cNvCxnSpPr/>
          <p:nvPr/>
        </p:nvCxnSpPr>
        <p:spPr>
          <a:xfrm>
            <a:off x="4116167" y="4138957"/>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32" name="Group 131"/>
          <p:cNvGrpSpPr/>
          <p:nvPr/>
        </p:nvGrpSpPr>
        <p:grpSpPr>
          <a:xfrm>
            <a:off x="3276639" y="3747155"/>
            <a:ext cx="804317" cy="795333"/>
            <a:chOff x="558591" y="3069928"/>
            <a:chExt cx="804317" cy="795333"/>
          </a:xfrm>
        </p:grpSpPr>
        <p:grpSp>
          <p:nvGrpSpPr>
            <p:cNvPr id="133" name="Group 132"/>
            <p:cNvGrpSpPr/>
            <p:nvPr/>
          </p:nvGrpSpPr>
          <p:grpSpPr>
            <a:xfrm>
              <a:off x="558591" y="3069928"/>
              <a:ext cx="804317" cy="336856"/>
              <a:chOff x="2380133" y="1392977"/>
              <a:chExt cx="804317" cy="336856"/>
            </a:xfrm>
          </p:grpSpPr>
          <p:grpSp>
            <p:nvGrpSpPr>
              <p:cNvPr id="151" name="Group 150"/>
              <p:cNvGrpSpPr/>
              <p:nvPr/>
            </p:nvGrpSpPr>
            <p:grpSpPr>
              <a:xfrm>
                <a:off x="2380133" y="1392977"/>
                <a:ext cx="108065" cy="336856"/>
                <a:chOff x="10789920" y="1141658"/>
                <a:chExt cx="108065" cy="336856"/>
              </a:xfrm>
            </p:grpSpPr>
            <p:sp>
              <p:nvSpPr>
                <p:cNvPr id="164" name="Rectangle 163"/>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6" name="Rectangle 165"/>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52" name="Group 151"/>
              <p:cNvGrpSpPr/>
              <p:nvPr/>
            </p:nvGrpSpPr>
            <p:grpSpPr>
              <a:xfrm>
                <a:off x="2612727" y="1392977"/>
                <a:ext cx="108065" cy="336856"/>
                <a:chOff x="10789920" y="1141658"/>
                <a:chExt cx="108065" cy="336856"/>
              </a:xfrm>
            </p:grpSpPr>
            <p:sp>
              <p:nvSpPr>
                <p:cNvPr id="161" name="Rectangle 160"/>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3" name="Rectangle 162"/>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53" name="Group 152"/>
              <p:cNvGrpSpPr/>
              <p:nvPr/>
            </p:nvGrpSpPr>
            <p:grpSpPr>
              <a:xfrm>
                <a:off x="2844556" y="1392977"/>
                <a:ext cx="108065" cy="336856"/>
                <a:chOff x="10789920" y="1141658"/>
                <a:chExt cx="108065" cy="336856"/>
              </a:xfrm>
            </p:grpSpPr>
            <p:sp>
              <p:nvSpPr>
                <p:cNvPr id="158" name="Rectangle 157"/>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0" name="Rectangle 159"/>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54" name="Group 153"/>
              <p:cNvGrpSpPr/>
              <p:nvPr/>
            </p:nvGrpSpPr>
            <p:grpSpPr>
              <a:xfrm>
                <a:off x="3076385" y="1392977"/>
                <a:ext cx="108065" cy="336856"/>
                <a:chOff x="10789920" y="1141658"/>
                <a:chExt cx="108065" cy="336856"/>
              </a:xfrm>
            </p:grpSpPr>
            <p:sp>
              <p:nvSpPr>
                <p:cNvPr id="155" name="Rectangle 154"/>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7" name="Rectangle 156"/>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134" name="Group 133"/>
            <p:cNvGrpSpPr/>
            <p:nvPr/>
          </p:nvGrpSpPr>
          <p:grpSpPr>
            <a:xfrm>
              <a:off x="558591" y="3528405"/>
              <a:ext cx="804317" cy="336856"/>
              <a:chOff x="2380133" y="1392977"/>
              <a:chExt cx="804317" cy="336856"/>
            </a:xfrm>
          </p:grpSpPr>
          <p:grpSp>
            <p:nvGrpSpPr>
              <p:cNvPr id="135" name="Group 134"/>
              <p:cNvGrpSpPr/>
              <p:nvPr/>
            </p:nvGrpSpPr>
            <p:grpSpPr>
              <a:xfrm>
                <a:off x="2380133" y="1392977"/>
                <a:ext cx="108065" cy="336856"/>
                <a:chOff x="10789920" y="1141658"/>
                <a:chExt cx="108065" cy="336856"/>
              </a:xfrm>
            </p:grpSpPr>
            <p:sp>
              <p:nvSpPr>
                <p:cNvPr id="148" name="Rectangle 147"/>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0" name="Rectangle 149"/>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6" name="Group 135"/>
              <p:cNvGrpSpPr/>
              <p:nvPr/>
            </p:nvGrpSpPr>
            <p:grpSpPr>
              <a:xfrm>
                <a:off x="2612727" y="1392977"/>
                <a:ext cx="108065" cy="336856"/>
                <a:chOff x="10789920" y="1141658"/>
                <a:chExt cx="108065" cy="336856"/>
              </a:xfrm>
            </p:grpSpPr>
            <p:sp>
              <p:nvSpPr>
                <p:cNvPr id="145" name="Rectangle 144"/>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7" name="Rectangle 146"/>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7" name="Group 136"/>
              <p:cNvGrpSpPr/>
              <p:nvPr/>
            </p:nvGrpSpPr>
            <p:grpSpPr>
              <a:xfrm>
                <a:off x="2844556" y="1392977"/>
                <a:ext cx="108065" cy="336856"/>
                <a:chOff x="10789920" y="1141658"/>
                <a:chExt cx="108065" cy="336856"/>
              </a:xfrm>
            </p:grpSpPr>
            <p:sp>
              <p:nvSpPr>
                <p:cNvPr id="142" name="Rectangle 141"/>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4" name="Rectangle 143"/>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138" name="Group 137"/>
              <p:cNvGrpSpPr/>
              <p:nvPr/>
            </p:nvGrpSpPr>
            <p:grpSpPr>
              <a:xfrm>
                <a:off x="3076385" y="1392977"/>
                <a:ext cx="108065" cy="336856"/>
                <a:chOff x="10789920" y="1141658"/>
                <a:chExt cx="108065" cy="336856"/>
              </a:xfrm>
            </p:grpSpPr>
            <p:sp>
              <p:nvSpPr>
                <p:cNvPr id="139" name="Rectangle 138"/>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41" name="Rectangle 140"/>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mc:AlternateContent xmlns:mc="http://schemas.openxmlformats.org/markup-compatibility/2006" xmlns:a14="http://schemas.microsoft.com/office/drawing/2010/main">
        <mc:Choice Requires="a14">
          <p:sp>
            <p:nvSpPr>
              <p:cNvPr id="167" name="Rectangle 166"/>
              <p:cNvSpPr/>
              <p:nvPr/>
            </p:nvSpPr>
            <p:spPr>
              <a:xfrm>
                <a:off x="1658853" y="4345864"/>
                <a:ext cx="839397" cy="246221"/>
              </a:xfrm>
              <a:prstGeom prst="rect">
                <a:avLst/>
              </a:prstGeom>
            </p:spPr>
            <p:txBody>
              <a:bodyPr wrap="none">
                <a:spAutoFit/>
              </a:bodyPr>
              <a:lstStyle/>
              <a:p>
                <a:r>
                  <a:rPr lang="en-US" sz="1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dirty="0">
                    <a:latin typeface="微软雅黑" panose="020B0503020204020204" pitchFamily="34" charset="-122"/>
                    <a:ea typeface="微软雅黑" panose="020B0503020204020204" pitchFamily="34" charset="-122"/>
                    <a:cs typeface="Times New Roman" panose="02020603050405020304" pitchFamily="18" charset="0"/>
                  </a:rPr>
                  <a:t>a </a:t>
                </a:r>
                <a:r>
                  <a:rPr lang="en-US" sz="1000" dirty="0">
                    <a:latin typeface="微软雅黑" panose="020B0503020204020204" pitchFamily="34" charset="-122"/>
                    <a:ea typeface="微软雅黑" panose="020B0503020204020204" pitchFamily="34" charset="-122"/>
                    <a:cs typeface="Times New Roman" panose="02020603050405020304" pitchFamily="18" charset="0"/>
                  </a:rPr>
                  <a:t>review </a:t>
                </a:r>
                <a14:m>
                  <m:oMath xmlns:m="http://schemas.openxmlformats.org/officeDocument/2006/math">
                    <m:r>
                      <a:rPr lang="en-US" sz="1000" b="0" i="1" smtClean="0">
                        <a:latin typeface="Cambria Math" panose="02040503050406030204" pitchFamily="18" charset="0"/>
                        <a:ea typeface="微软雅黑" panose="020B0503020204020204" pitchFamily="34" charset="-122"/>
                        <a:cs typeface="Times New Roman" panose="02020603050405020304" pitchFamily="18" charset="0"/>
                      </a:rPr>
                      <m:t>𝑥</m:t>
                    </m:r>
                  </m:oMath>
                </a14:m>
                <a:endParaRPr lang="en-SG" sz="1000" b="1"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167" name="Rectangle 166"/>
              <p:cNvSpPr>
                <a:spLocks noRot="1" noChangeAspect="1" noMove="1" noResize="1" noEditPoints="1" noAdjustHandles="1" noChangeArrowheads="1" noChangeShapeType="1" noTextEdit="1"/>
              </p:cNvSpPr>
              <p:nvPr/>
            </p:nvSpPr>
            <p:spPr>
              <a:xfrm>
                <a:off x="1658853" y="4345864"/>
                <a:ext cx="839397" cy="246221"/>
              </a:xfrm>
              <a:prstGeom prst="rect">
                <a:avLst/>
              </a:prstGeom>
              <a:blipFill>
                <a:blip r:embed="rId4"/>
                <a:stretch>
                  <a:fillRect b="-12500"/>
                </a:stretch>
              </a:blipFill>
            </p:spPr>
            <p:txBody>
              <a:bodyPr/>
              <a:lstStyle/>
              <a:p>
                <a:r>
                  <a:rPr lang="zh-CN" altLang="en-US">
                    <a:noFill/>
                  </a:rPr>
                  <a:t> </a:t>
                </a:r>
              </a:p>
            </p:txBody>
          </p:sp>
        </mc:Fallback>
      </mc:AlternateContent>
      <p:grpSp>
        <p:nvGrpSpPr>
          <p:cNvPr id="168" name="Group 167"/>
          <p:cNvGrpSpPr/>
          <p:nvPr/>
        </p:nvGrpSpPr>
        <p:grpSpPr>
          <a:xfrm>
            <a:off x="7180347" y="5206990"/>
            <a:ext cx="1025362" cy="417709"/>
            <a:chOff x="3494006" y="2917450"/>
            <a:chExt cx="1025362" cy="417709"/>
          </a:xfrm>
        </p:grpSpPr>
        <p:sp>
          <p:nvSpPr>
            <p:cNvPr id="169" name="Rectangle 168"/>
            <p:cNvSpPr/>
            <p:nvPr/>
          </p:nvSpPr>
          <p:spPr>
            <a:xfrm>
              <a:off x="3494006" y="2917450"/>
              <a:ext cx="1025362" cy="417709"/>
            </a:xfrm>
            <a:prstGeom prst="rect">
              <a:avLst/>
            </a:prstGeom>
            <a:solidFill>
              <a:schemeClr val="accent5">
                <a:lumMod val="20000"/>
                <a:lumOff val="80000"/>
              </a:schemeClr>
            </a:solidFill>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Sentence </a:t>
              </a:r>
            </a:p>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Positional Encoding</a:t>
              </a:r>
            </a:p>
          </p:txBody>
        </p:sp>
        <p:pic>
          <p:nvPicPr>
            <p:cNvPr id="170" name="Picture 16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5902" y="2989162"/>
              <a:ext cx="264821" cy="293451"/>
            </a:xfrm>
            <a:prstGeom prst="rect">
              <a:avLst/>
            </a:prstGeom>
          </p:spPr>
        </p:pic>
      </p:grpSp>
      <p:sp>
        <p:nvSpPr>
          <p:cNvPr id="171" name="Rectangle 170"/>
          <p:cNvSpPr/>
          <p:nvPr/>
        </p:nvSpPr>
        <p:spPr>
          <a:xfrm>
            <a:off x="8225769" y="3968218"/>
            <a:ext cx="683450" cy="348170"/>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Sentence Attention Layer</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172" name="Group 171"/>
          <p:cNvGrpSpPr/>
          <p:nvPr/>
        </p:nvGrpSpPr>
        <p:grpSpPr>
          <a:xfrm>
            <a:off x="6476729" y="3974061"/>
            <a:ext cx="636035" cy="357434"/>
            <a:chOff x="5418044" y="1574893"/>
            <a:chExt cx="636035" cy="357434"/>
          </a:xfrm>
        </p:grpSpPr>
        <p:grpSp>
          <p:nvGrpSpPr>
            <p:cNvPr id="173" name="Group 172"/>
            <p:cNvGrpSpPr/>
            <p:nvPr/>
          </p:nvGrpSpPr>
          <p:grpSpPr>
            <a:xfrm>
              <a:off x="5419343" y="1574893"/>
              <a:ext cx="634736" cy="113564"/>
              <a:chOff x="10227367" y="2969623"/>
              <a:chExt cx="634736" cy="113564"/>
            </a:xfrm>
          </p:grpSpPr>
          <p:sp>
            <p:nvSpPr>
              <p:cNvPr id="181" name="Rectangle 180"/>
              <p:cNvSpPr/>
              <p:nvPr/>
            </p:nvSpPr>
            <p:spPr>
              <a:xfrm>
                <a:off x="10543436" y="2969623"/>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2" name="Rectangle 181"/>
              <p:cNvSpPr/>
              <p:nvPr/>
            </p:nvSpPr>
            <p:spPr>
              <a:xfrm>
                <a:off x="10227367" y="2969623"/>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3" name="Rectangle 182"/>
              <p:cNvSpPr/>
              <p:nvPr/>
            </p:nvSpPr>
            <p:spPr>
              <a:xfrm>
                <a:off x="10325463" y="2969623"/>
                <a:ext cx="108065" cy="113564"/>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4" name="Rectangle 183"/>
              <p:cNvSpPr/>
              <p:nvPr/>
            </p:nvSpPr>
            <p:spPr>
              <a:xfrm>
                <a:off x="10437213" y="2969623"/>
                <a:ext cx="108065" cy="113564"/>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5" name="Rectangle 184"/>
              <p:cNvSpPr/>
              <p:nvPr/>
            </p:nvSpPr>
            <p:spPr>
              <a:xfrm>
                <a:off x="10649658" y="2969623"/>
                <a:ext cx="108065" cy="113564"/>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6" name="Rectangle 185"/>
              <p:cNvSpPr/>
              <p:nvPr/>
            </p:nvSpPr>
            <p:spPr>
              <a:xfrm>
                <a:off x="10754038" y="2969623"/>
                <a:ext cx="108065" cy="113564"/>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174" name="Group 173"/>
            <p:cNvGrpSpPr/>
            <p:nvPr/>
          </p:nvGrpSpPr>
          <p:grpSpPr>
            <a:xfrm>
              <a:off x="5418044" y="1818763"/>
              <a:ext cx="634736" cy="113564"/>
              <a:chOff x="10227367" y="2969623"/>
              <a:chExt cx="634736" cy="113564"/>
            </a:xfrm>
          </p:grpSpPr>
          <p:sp>
            <p:nvSpPr>
              <p:cNvPr id="175" name="Rectangle 174"/>
              <p:cNvSpPr/>
              <p:nvPr/>
            </p:nvSpPr>
            <p:spPr>
              <a:xfrm>
                <a:off x="10543436" y="2969623"/>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6" name="Rectangle 175"/>
              <p:cNvSpPr/>
              <p:nvPr/>
            </p:nvSpPr>
            <p:spPr>
              <a:xfrm>
                <a:off x="10227367" y="2969623"/>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7" name="Rectangle 176"/>
              <p:cNvSpPr/>
              <p:nvPr/>
            </p:nvSpPr>
            <p:spPr>
              <a:xfrm>
                <a:off x="10325463" y="2969623"/>
                <a:ext cx="108065" cy="113564"/>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8" name="Rectangle 177"/>
              <p:cNvSpPr/>
              <p:nvPr/>
            </p:nvSpPr>
            <p:spPr>
              <a:xfrm>
                <a:off x="10437213" y="2969623"/>
                <a:ext cx="108065" cy="113564"/>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9" name="Rectangle 178"/>
              <p:cNvSpPr/>
              <p:nvPr/>
            </p:nvSpPr>
            <p:spPr>
              <a:xfrm>
                <a:off x="10649658" y="2969623"/>
                <a:ext cx="108065" cy="113564"/>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0" name="Rectangle 179"/>
              <p:cNvSpPr/>
              <p:nvPr/>
            </p:nvSpPr>
            <p:spPr>
              <a:xfrm>
                <a:off x="10754038" y="2969623"/>
                <a:ext cx="108065" cy="113564"/>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sp>
        <p:nvSpPr>
          <p:cNvPr id="187" name="TextBox 186"/>
          <p:cNvSpPr txBox="1"/>
          <p:nvPr/>
        </p:nvSpPr>
        <p:spPr>
          <a:xfrm>
            <a:off x="6123237" y="3632144"/>
            <a:ext cx="1493999"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Sentence representation</a:t>
            </a:r>
            <a:endParaRPr lang="en-US" sz="1000" dirty="0">
              <a:latin typeface="微软雅黑" panose="020B0503020204020204" pitchFamily="34" charset="-122"/>
              <a:ea typeface="微软雅黑" panose="020B0503020204020204" pitchFamily="34" charset="-122"/>
            </a:endParaRPr>
          </a:p>
        </p:txBody>
      </p:sp>
      <p:sp>
        <p:nvSpPr>
          <p:cNvPr id="188" name="TextBox 187"/>
          <p:cNvSpPr txBox="1"/>
          <p:nvPr/>
        </p:nvSpPr>
        <p:spPr>
          <a:xfrm>
            <a:off x="8494005" y="3633875"/>
            <a:ext cx="1575752"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Document representation</a:t>
            </a:r>
            <a:endParaRPr lang="en-US" sz="1000" dirty="0">
              <a:latin typeface="微软雅黑" panose="020B0503020204020204" pitchFamily="34" charset="-122"/>
              <a:ea typeface="微软雅黑" panose="020B0503020204020204" pitchFamily="34" charset="-122"/>
            </a:endParaRPr>
          </a:p>
        </p:txBody>
      </p:sp>
      <p:cxnSp>
        <p:nvCxnSpPr>
          <p:cNvPr id="189" name="Straight Arrow Connector 188"/>
          <p:cNvCxnSpPr/>
          <p:nvPr/>
        </p:nvCxnSpPr>
        <p:spPr>
          <a:xfrm>
            <a:off x="4860621" y="4148146"/>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p:cNvCxnSpPr/>
          <p:nvPr/>
        </p:nvCxnSpPr>
        <p:spPr>
          <a:xfrm>
            <a:off x="6003173" y="4148146"/>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1" name="Straight Arrow Connector 190"/>
          <p:cNvCxnSpPr/>
          <p:nvPr/>
        </p:nvCxnSpPr>
        <p:spPr>
          <a:xfrm flipV="1">
            <a:off x="5624798" y="4367515"/>
            <a:ext cx="0" cy="38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92" name="TextBox 191"/>
              <p:cNvSpPr txBox="1"/>
              <p:nvPr/>
            </p:nvSpPr>
            <p:spPr>
              <a:xfrm>
                <a:off x="8109990" y="4786644"/>
                <a:ext cx="1059521"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Context vector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𝑠</m:t>
                        </m:r>
                      </m:sub>
                    </m:sSub>
                  </m:oMath>
                </a14:m>
                <a:endParaRPr lang="en-US" sz="1000" dirty="0">
                  <a:latin typeface="微软雅黑" panose="020B0503020204020204" pitchFamily="34" charset="-122"/>
                  <a:ea typeface="微软雅黑" panose="020B0503020204020204" pitchFamily="34" charset="-122"/>
                </a:endParaRPr>
              </a:p>
            </p:txBody>
          </p:sp>
        </mc:Choice>
        <mc:Fallback xmlns="">
          <p:sp>
            <p:nvSpPr>
              <p:cNvPr id="192" name="TextBox 191"/>
              <p:cNvSpPr txBox="1">
                <a:spLocks noRot="1" noChangeAspect="1" noMove="1" noResize="1" noEditPoints="1" noAdjustHandles="1" noChangeArrowheads="1" noChangeShapeType="1" noTextEdit="1"/>
              </p:cNvSpPr>
              <p:nvPr/>
            </p:nvSpPr>
            <p:spPr>
              <a:xfrm>
                <a:off x="8109990" y="4786644"/>
                <a:ext cx="1059521" cy="153888"/>
              </a:xfrm>
              <a:prstGeom prst="rect">
                <a:avLst/>
              </a:prstGeom>
              <a:blipFill>
                <a:blip r:embed="rId6"/>
                <a:stretch>
                  <a:fillRect l="-7471" t="-28000" r="-575" b="-52000"/>
                </a:stretch>
              </a:blipFill>
            </p:spPr>
            <p:txBody>
              <a:bodyPr/>
              <a:lstStyle/>
              <a:p>
                <a:r>
                  <a:rPr lang="zh-CN" altLang="en-US">
                    <a:noFill/>
                  </a:rPr>
                  <a:t> </a:t>
                </a:r>
              </a:p>
            </p:txBody>
          </p:sp>
        </mc:Fallback>
      </mc:AlternateContent>
      <p:cxnSp>
        <p:nvCxnSpPr>
          <p:cNvPr id="193" name="Straight Arrow Connector 192"/>
          <p:cNvCxnSpPr/>
          <p:nvPr/>
        </p:nvCxnSpPr>
        <p:spPr>
          <a:xfrm flipV="1">
            <a:off x="8567494" y="4345864"/>
            <a:ext cx="0" cy="38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4" name="Straight Arrow Connector 193"/>
          <p:cNvCxnSpPr/>
          <p:nvPr/>
        </p:nvCxnSpPr>
        <p:spPr>
          <a:xfrm>
            <a:off x="7820566" y="4142911"/>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5" name="Straight Arrow Connector 194"/>
          <p:cNvCxnSpPr/>
          <p:nvPr/>
        </p:nvCxnSpPr>
        <p:spPr>
          <a:xfrm flipV="1">
            <a:off x="7660913" y="4302754"/>
            <a:ext cx="0" cy="90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6" name="Oval 195"/>
          <p:cNvSpPr/>
          <p:nvPr/>
        </p:nvSpPr>
        <p:spPr>
          <a:xfrm>
            <a:off x="7553513" y="4025414"/>
            <a:ext cx="232092" cy="2122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endParaRPr lang="en-US" sz="1600" b="1" dirty="0">
              <a:solidFill>
                <a:schemeClr val="tx1"/>
              </a:solidFill>
            </a:endParaRPr>
          </a:p>
        </p:txBody>
      </p:sp>
      <p:cxnSp>
        <p:nvCxnSpPr>
          <p:cNvPr id="197" name="Straight Arrow Connector 196"/>
          <p:cNvCxnSpPr/>
          <p:nvPr/>
        </p:nvCxnSpPr>
        <p:spPr>
          <a:xfrm>
            <a:off x="7145617" y="4135091"/>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8" name="Straight Arrow Connector 197"/>
          <p:cNvCxnSpPr/>
          <p:nvPr/>
        </p:nvCxnSpPr>
        <p:spPr>
          <a:xfrm>
            <a:off x="8957623" y="4140630"/>
            <a:ext cx="461072"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9" name="Group 198"/>
          <p:cNvGrpSpPr/>
          <p:nvPr/>
        </p:nvGrpSpPr>
        <p:grpSpPr>
          <a:xfrm>
            <a:off x="9512197" y="3860719"/>
            <a:ext cx="108962" cy="688219"/>
            <a:chOff x="8388613" y="1721922"/>
            <a:chExt cx="108962" cy="688219"/>
          </a:xfrm>
          <a:solidFill>
            <a:schemeClr val="accent4"/>
          </a:solidFill>
        </p:grpSpPr>
        <p:sp>
          <p:nvSpPr>
            <p:cNvPr id="200" name="Rectangle 199"/>
            <p:cNvSpPr/>
            <p:nvPr/>
          </p:nvSpPr>
          <p:spPr>
            <a:xfrm>
              <a:off x="8388888" y="206903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1" name="Rectangle 200"/>
            <p:cNvSpPr/>
            <p:nvPr/>
          </p:nvSpPr>
          <p:spPr>
            <a:xfrm>
              <a:off x="8389510" y="1721922"/>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2" name="Rectangle 201"/>
            <p:cNvSpPr/>
            <p:nvPr/>
          </p:nvSpPr>
          <p:spPr>
            <a:xfrm>
              <a:off x="8389205" y="1835486"/>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3" name="Rectangle 202"/>
            <p:cNvSpPr/>
            <p:nvPr/>
          </p:nvSpPr>
          <p:spPr>
            <a:xfrm>
              <a:off x="8388888" y="195119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4" name="Rectangle 203"/>
            <p:cNvSpPr/>
            <p:nvPr/>
          </p:nvSpPr>
          <p:spPr>
            <a:xfrm>
              <a:off x="8388613" y="218582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5" name="Rectangle 204"/>
            <p:cNvSpPr/>
            <p:nvPr/>
          </p:nvSpPr>
          <p:spPr>
            <a:xfrm>
              <a:off x="8388888" y="2296577"/>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208" name="Rectangle 207"/>
          <p:cNvSpPr/>
          <p:nvPr/>
        </p:nvSpPr>
        <p:spPr>
          <a:xfrm>
            <a:off x="1717622" y="5238273"/>
            <a:ext cx="897913" cy="345948"/>
          </a:xfrm>
          <a:prstGeom prst="rect">
            <a:avLst/>
          </a:prstGeom>
          <a:solidFill>
            <a:schemeClr val="accent5">
              <a:lumMod val="20000"/>
              <a:lumOff val="80000"/>
            </a:schemeClr>
          </a:solidFill>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Input Layer</a:t>
            </a:r>
          </a:p>
        </p:txBody>
      </p:sp>
      <p:grpSp>
        <p:nvGrpSpPr>
          <p:cNvPr id="209" name="Group 208"/>
          <p:cNvGrpSpPr/>
          <p:nvPr/>
        </p:nvGrpSpPr>
        <p:grpSpPr>
          <a:xfrm>
            <a:off x="4287385" y="5214269"/>
            <a:ext cx="1025362" cy="417709"/>
            <a:chOff x="3494006" y="2917450"/>
            <a:chExt cx="1025362" cy="417709"/>
          </a:xfrm>
        </p:grpSpPr>
        <p:sp>
          <p:nvSpPr>
            <p:cNvPr id="210" name="Rectangle 209"/>
            <p:cNvSpPr/>
            <p:nvPr/>
          </p:nvSpPr>
          <p:spPr>
            <a:xfrm>
              <a:off x="3494006" y="2917450"/>
              <a:ext cx="1025362" cy="417709"/>
            </a:xfrm>
            <a:prstGeom prst="rect">
              <a:avLst/>
            </a:prstGeom>
            <a:solidFill>
              <a:schemeClr val="accent5">
                <a:lumMod val="20000"/>
                <a:lumOff val="80000"/>
              </a:schemeClr>
            </a:solidFill>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a:t>
              </a:r>
              <a:r>
                <a:rPr lang="en-US" altLang="zh-CN"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ord</a:t>
              </a:r>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p>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Positional Encoding</a:t>
              </a:r>
            </a:p>
          </p:txBody>
        </p:sp>
        <p:pic>
          <p:nvPicPr>
            <p:cNvPr id="211" name="Picture 2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25902" y="2989162"/>
              <a:ext cx="264821" cy="293451"/>
            </a:xfrm>
            <a:prstGeom prst="rect">
              <a:avLst/>
            </a:prstGeom>
          </p:spPr>
        </p:pic>
      </p:grpSp>
      <p:cxnSp>
        <p:nvCxnSpPr>
          <p:cNvPr id="212" name="Straight Arrow Connector 211"/>
          <p:cNvCxnSpPr/>
          <p:nvPr/>
        </p:nvCxnSpPr>
        <p:spPr>
          <a:xfrm flipV="1">
            <a:off x="4700739" y="4302754"/>
            <a:ext cx="0" cy="90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3" name="Rounded Rectangle 212"/>
          <p:cNvSpPr/>
          <p:nvPr/>
        </p:nvSpPr>
        <p:spPr>
          <a:xfrm>
            <a:off x="1324760" y="3937686"/>
            <a:ext cx="1594258" cy="365068"/>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1248201" y="3919083"/>
            <a:ext cx="1913729" cy="430887"/>
          </a:xfrm>
          <a:prstGeom prst="rect">
            <a:avLst/>
          </a:prstGeom>
        </p:spPr>
        <p:txBody>
          <a:bodyPr wrap="square">
            <a:spAutoFit/>
          </a:bodyPr>
          <a:lstStyle/>
          <a:p>
            <a:pPr lvl="0" fontAlgn="base">
              <a:spcBef>
                <a:spcPct val="0"/>
              </a:spcBef>
              <a:spcAft>
                <a:spcPct val="0"/>
              </a:spcAft>
              <a:defRPr/>
            </a:pPr>
            <a:r>
              <a:rPr lang="en-US" sz="1050" dirty="0">
                <a:latin typeface="微软雅黑" panose="020B0503020204020204" pitchFamily="34" charset="-122"/>
                <a:ea typeface="微软雅黑" panose="020B0503020204020204" pitchFamily="34" charset="-122"/>
                <a:cs typeface="Calibri"/>
              </a:rPr>
              <a:t>The  food   is     </a:t>
            </a:r>
            <a:r>
              <a:rPr lang="en-US" sz="1050" b="1" dirty="0">
                <a:solidFill>
                  <a:srgbClr val="FF0000"/>
                </a:solidFill>
                <a:latin typeface="微软雅黑" panose="020B0503020204020204" pitchFamily="34" charset="-122"/>
                <a:ea typeface="微软雅黑" panose="020B0503020204020204" pitchFamily="34" charset="-122"/>
                <a:cs typeface="Calibri"/>
              </a:rPr>
              <a:t>great</a:t>
            </a:r>
            <a:endParaRPr lang="en-US" sz="1050" dirty="0">
              <a:solidFill>
                <a:srgbClr val="FF0000"/>
              </a:solidFill>
              <a:latin typeface="微软雅黑" panose="020B0503020204020204" pitchFamily="34" charset="-122"/>
              <a:ea typeface="微软雅黑" panose="020B0503020204020204" pitchFamily="34" charset="-122"/>
              <a:cs typeface="Calibri"/>
            </a:endParaRPr>
          </a:p>
          <a:p>
            <a:pPr lvl="0" fontAlgn="base">
              <a:spcBef>
                <a:spcPct val="0"/>
              </a:spcBef>
              <a:spcAft>
                <a:spcPct val="0"/>
              </a:spcAft>
              <a:defRPr/>
            </a:pPr>
            <a:r>
              <a:rPr lang="en-US" sz="1050" dirty="0">
                <a:latin typeface="微软雅黑" panose="020B0503020204020204" pitchFamily="34" charset="-122"/>
                <a:ea typeface="微软雅黑" panose="020B0503020204020204" pitchFamily="34" charset="-122"/>
                <a:cs typeface="Calibri"/>
              </a:rPr>
              <a:t>The drinks are delicious</a:t>
            </a:r>
            <a:endParaRPr lang="en-SG" sz="1050" dirty="0">
              <a:latin typeface="微软雅黑" panose="020B0503020204020204" pitchFamily="34" charset="-122"/>
              <a:ea typeface="微软雅黑" panose="020B0503020204020204" pitchFamily="34" charset="-122"/>
              <a:cs typeface="Calibri"/>
            </a:endParaRPr>
          </a:p>
        </p:txBody>
      </p:sp>
      <p:sp>
        <p:nvSpPr>
          <p:cNvPr id="3" name="TextBox 2"/>
          <p:cNvSpPr txBox="1"/>
          <p:nvPr/>
        </p:nvSpPr>
        <p:spPr>
          <a:xfrm>
            <a:off x="473315" y="1228484"/>
            <a:ext cx="5420824" cy="1631216"/>
          </a:xfrm>
          <a:prstGeom prst="rect">
            <a:avLst/>
          </a:prstGeom>
          <a:noFill/>
        </p:spPr>
        <p:txBody>
          <a:bodyPr wrap="square" rtlCol="0">
            <a:spAutoFit/>
          </a:bodyPr>
          <a:lstStyle/>
          <a:p>
            <a:r>
              <a:rPr lang="en-US" altLang="zh-CN" sz="2000" dirty="0"/>
              <a:t>Hierarchical Attention Network:</a:t>
            </a:r>
          </a:p>
          <a:p>
            <a:pPr marL="742950" lvl="1" indent="-285750">
              <a:buFont typeface="Wingdings" panose="05000000000000000000" pitchFamily="2" charset="2"/>
              <a:buChar char="Ø"/>
            </a:pPr>
            <a:r>
              <a:rPr lang="en-US" altLang="zh-CN" sz="2000" dirty="0"/>
              <a:t>Hierarchical content attention</a:t>
            </a:r>
          </a:p>
          <a:p>
            <a:pPr marL="1200150" lvl="2" indent="-285750">
              <a:buFont typeface="Arial" panose="020B0604020202020204" pitchFamily="34" charset="0"/>
              <a:buChar char="•"/>
            </a:pPr>
            <a:r>
              <a:rPr lang="en-US" altLang="zh-CN" sz="2000" dirty="0"/>
              <a:t>Word attention</a:t>
            </a:r>
          </a:p>
          <a:p>
            <a:pPr marL="1200150" lvl="2" indent="-285750">
              <a:buFont typeface="Arial" panose="020B0604020202020204" pitchFamily="34" charset="0"/>
              <a:buChar char="•"/>
            </a:pPr>
            <a:r>
              <a:rPr lang="en-US" altLang="zh-CN" sz="2000" dirty="0"/>
              <a:t>Sentence attention</a:t>
            </a:r>
          </a:p>
          <a:p>
            <a:pPr marL="742950" lvl="1" indent="-285750">
              <a:buFont typeface="Wingdings" panose="05000000000000000000" pitchFamily="2" charset="2"/>
              <a:buChar char="Ø"/>
            </a:pPr>
            <a:r>
              <a:rPr lang="en-US" altLang="zh-CN" sz="2000" dirty="0"/>
              <a:t>Hierarchical position attention</a:t>
            </a:r>
            <a:endParaRPr lang="zh-CN" altLang="en-US" sz="2000" dirty="0"/>
          </a:p>
        </p:txBody>
      </p:sp>
    </p:spTree>
    <p:extLst>
      <p:ext uri="{BB962C8B-B14F-4D97-AF65-F5344CB8AC3E}">
        <p14:creationId xmlns:p14="http://schemas.microsoft.com/office/powerpoint/2010/main" val="7102529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62" y="114490"/>
            <a:ext cx="10515600" cy="787309"/>
          </a:xfrm>
        </p:spPr>
        <p:txBody>
          <a:bodyPr/>
          <a:lstStyle/>
          <a:p>
            <a:r>
              <a:rPr lang="en-US" altLang="zh-CN" dirty="0"/>
              <a:t>Hierarchical Content Attention</a:t>
            </a:r>
            <a:endParaRPr lang="zh-CN" altLang="en-US" dirty="0"/>
          </a:p>
        </p:txBody>
      </p:sp>
      <p:sp>
        <p:nvSpPr>
          <p:cNvPr id="125" name="Rectangle 124"/>
          <p:cNvSpPr/>
          <p:nvPr/>
        </p:nvSpPr>
        <p:spPr>
          <a:xfrm>
            <a:off x="264157" y="1047593"/>
            <a:ext cx="10708643" cy="769441"/>
          </a:xfrm>
          <a:prstGeom prst="rect">
            <a:avLst/>
          </a:prstGeom>
        </p:spPr>
        <p:txBody>
          <a:bodyPr wrap="square">
            <a:spAutoFit/>
          </a:bodyPr>
          <a:lstStyle/>
          <a:p>
            <a:r>
              <a:rPr lang="en-US" altLang="zh-CN" sz="2200" b="1" dirty="0"/>
              <a:t>Word Attention</a:t>
            </a:r>
          </a:p>
          <a:p>
            <a:pPr marL="285750" indent="-285750">
              <a:buFont typeface="Arial" panose="020B0604020202020204" pitchFamily="34" charset="0"/>
              <a:buChar char="•"/>
            </a:pPr>
            <a:r>
              <a:rPr lang="en-US" altLang="zh-CN" sz="2200" dirty="0"/>
              <a:t>The contextual words contribute unequally to the semantic meaning of a sentence. </a:t>
            </a:r>
            <a:endParaRPr lang="en-US" altLang="zh-CN" sz="2200" b="1" dirty="0"/>
          </a:p>
        </p:txBody>
      </p:sp>
      <mc:AlternateContent xmlns:mc="http://schemas.openxmlformats.org/markup-compatibility/2006" xmlns:a14="http://schemas.microsoft.com/office/drawing/2010/main">
        <mc:Choice Requires="a14">
          <p:sp>
            <p:nvSpPr>
              <p:cNvPr id="129" name="TextBox 128"/>
              <p:cNvSpPr txBox="1"/>
              <p:nvPr/>
            </p:nvSpPr>
            <p:spPr>
              <a:xfrm>
                <a:off x="569795" y="2041216"/>
                <a:ext cx="6383094" cy="471796"/>
              </a:xfrm>
              <a:prstGeom prst="rect">
                <a:avLst/>
              </a:prstGeom>
              <a:noFill/>
            </p:spPr>
            <p:txBody>
              <a:bodyPr wrap="none" rtlCol="0">
                <a:spAutoFit/>
              </a:bodyPr>
              <a:lstStyle/>
              <a:p>
                <a:r>
                  <a:rPr lang="en-US" altLang="zh-CN" sz="2200" dirty="0"/>
                  <a:t>A document is made up of </a:t>
                </a:r>
                <a14:m>
                  <m:oMath xmlns:m="http://schemas.openxmlformats.org/officeDocument/2006/math">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𝑛</m:t>
                        </m:r>
                      </m:e>
                      <m:sub>
                        <m:r>
                          <a:rPr lang="en-US" altLang="zh-CN" sz="2200" b="0" i="1" smtClean="0">
                            <a:latin typeface="Cambria Math" panose="02040503050406030204" pitchFamily="18" charset="0"/>
                          </a:rPr>
                          <m:t>𝑐</m:t>
                        </m:r>
                      </m:sub>
                    </m:sSub>
                  </m:oMath>
                </a14:m>
                <a:r>
                  <a:rPr lang="en-US" altLang="zh-CN" sz="2200" dirty="0"/>
                  <a:t> sentences </a:t>
                </a:r>
                <a14:m>
                  <m:oMath xmlns:m="http://schemas.openxmlformats.org/officeDocument/2006/math">
                    <m:r>
                      <a:rPr lang="en-US" altLang="zh-CN" sz="2200" b="0" i="1" smtClean="0">
                        <a:latin typeface="Cambria Math" panose="02040503050406030204" pitchFamily="18" charset="0"/>
                      </a:rPr>
                      <m:t>𝐶</m:t>
                    </m:r>
                    <m:r>
                      <a:rPr lang="en-US" altLang="zh-CN" sz="2200" b="0" i="1" smtClean="0">
                        <a:latin typeface="Cambria Math" panose="02040503050406030204" pitchFamily="18" charset="0"/>
                      </a:rPr>
                      <m:t>=</m:t>
                    </m:r>
                    <m:sSubSup>
                      <m:sSubSupPr>
                        <m:ctrlPr>
                          <a:rPr lang="en-US" altLang="zh-CN" sz="2200" i="1" smtClean="0">
                            <a:latin typeface="Cambria Math" panose="02040503050406030204" pitchFamily="18" charset="0"/>
                          </a:rPr>
                        </m:ctrlPr>
                      </m:sSubSupPr>
                      <m:e>
                        <m:r>
                          <a:rPr lang="en-US" altLang="zh-CN" sz="2200" b="0" i="1">
                            <a:latin typeface="Cambria Math" panose="02040503050406030204" pitchFamily="18" charset="0"/>
                          </a:rPr>
                          <m:t>{</m:t>
                        </m:r>
                        <m:sSub>
                          <m:sSubPr>
                            <m:ctrlPr>
                              <a:rPr lang="en-US" altLang="zh-CN" sz="2200" i="1">
                                <a:latin typeface="Cambria Math" panose="02040503050406030204" pitchFamily="18" charset="0"/>
                              </a:rPr>
                            </m:ctrlPr>
                          </m:sSubPr>
                          <m:e>
                            <m:r>
                              <a:rPr lang="en-US" altLang="zh-CN" sz="2200" b="0" i="1">
                                <a:latin typeface="Cambria Math" panose="02040503050406030204" pitchFamily="18" charset="0"/>
                              </a:rPr>
                              <m:t>𝑐</m:t>
                            </m:r>
                          </m:e>
                          <m:sub>
                            <m:r>
                              <a:rPr lang="en-US" altLang="zh-CN" sz="2200" b="0" i="1">
                                <a:latin typeface="Cambria Math" panose="02040503050406030204" pitchFamily="18" charset="0"/>
                              </a:rPr>
                              <m:t>𝑜</m:t>
                            </m:r>
                          </m:sub>
                        </m:sSub>
                        <m:r>
                          <a:rPr lang="en-US" altLang="zh-CN" sz="2200" b="0" i="1">
                            <a:latin typeface="Cambria Math" panose="02040503050406030204" pitchFamily="18" charset="0"/>
                          </a:rPr>
                          <m:t>}</m:t>
                        </m:r>
                      </m:e>
                      <m:sub>
                        <m:r>
                          <a:rPr lang="en-US" altLang="zh-CN" sz="2200" b="0" i="1" smtClean="0">
                            <a:latin typeface="Cambria Math" panose="02040503050406030204" pitchFamily="18" charset="0"/>
                          </a:rPr>
                          <m:t>𝑜</m:t>
                        </m:r>
                        <m:r>
                          <a:rPr lang="en-US" altLang="zh-CN" sz="2200" b="0" i="1" smtClean="0">
                            <a:latin typeface="Cambria Math" panose="02040503050406030204" pitchFamily="18" charset="0"/>
                          </a:rPr>
                          <m:t>=1</m:t>
                        </m:r>
                      </m:sub>
                      <m:sup>
                        <m:sSub>
                          <m:sSubPr>
                            <m:ctrlPr>
                              <a:rPr lang="en-US" altLang="zh-CN" sz="2200" i="1">
                                <a:latin typeface="Cambria Math" panose="02040503050406030204" pitchFamily="18" charset="0"/>
                              </a:rPr>
                            </m:ctrlPr>
                          </m:sSubPr>
                          <m:e>
                            <m:r>
                              <a:rPr lang="en-US" altLang="zh-CN" sz="2200" b="0" i="1">
                                <a:latin typeface="Cambria Math" panose="02040503050406030204" pitchFamily="18" charset="0"/>
                              </a:rPr>
                              <m:t>𝑛</m:t>
                            </m:r>
                          </m:e>
                          <m:sub>
                            <m:r>
                              <a:rPr lang="en-US" altLang="zh-CN" sz="2200" b="0" i="1">
                                <a:latin typeface="Cambria Math" panose="02040503050406030204" pitchFamily="18" charset="0"/>
                              </a:rPr>
                              <m:t>𝑐</m:t>
                            </m:r>
                          </m:sub>
                        </m:sSub>
                      </m:sup>
                    </m:sSubSup>
                  </m:oMath>
                </a14:m>
                <a:r>
                  <a:rPr lang="en-US" altLang="zh-CN" sz="2200" dirty="0"/>
                  <a:t>. </a:t>
                </a:r>
                <a:endParaRPr lang="zh-CN" altLang="en-US" sz="2200" dirty="0"/>
              </a:p>
            </p:txBody>
          </p:sp>
        </mc:Choice>
        <mc:Fallback xmlns="">
          <p:sp>
            <p:nvSpPr>
              <p:cNvPr id="129" name="TextBox 128"/>
              <p:cNvSpPr txBox="1">
                <a:spLocks noRot="1" noChangeAspect="1" noMove="1" noResize="1" noEditPoints="1" noAdjustHandles="1" noChangeArrowheads="1" noChangeShapeType="1" noTextEdit="1"/>
              </p:cNvSpPr>
              <p:nvPr/>
            </p:nvSpPr>
            <p:spPr>
              <a:xfrm>
                <a:off x="569795" y="2041216"/>
                <a:ext cx="6383094" cy="471796"/>
              </a:xfrm>
              <a:prstGeom prst="rect">
                <a:avLst/>
              </a:prstGeom>
              <a:blipFill>
                <a:blip r:embed="rId3"/>
                <a:stretch>
                  <a:fillRect l="-1240" t="-2597" r="-191" b="-23377"/>
                </a:stretch>
              </a:blipFill>
            </p:spPr>
            <p:txBody>
              <a:bodyPr/>
              <a:lstStyle/>
              <a:p>
                <a:r>
                  <a:rPr lang="zh-CN" altLang="en-US">
                    <a:noFill/>
                  </a:rPr>
                  <a:t> </a:t>
                </a:r>
              </a:p>
            </p:txBody>
          </p:sp>
        </mc:Fallback>
      </mc:AlternateContent>
      <p:grpSp>
        <p:nvGrpSpPr>
          <p:cNvPr id="134" name="Group 133"/>
          <p:cNvGrpSpPr/>
          <p:nvPr/>
        </p:nvGrpSpPr>
        <p:grpSpPr>
          <a:xfrm>
            <a:off x="3018496" y="4377383"/>
            <a:ext cx="8525433" cy="712443"/>
            <a:chOff x="5948995" y="3076877"/>
            <a:chExt cx="8525433" cy="712443"/>
          </a:xfrm>
        </p:grpSpPr>
        <p:grpSp>
          <p:nvGrpSpPr>
            <p:cNvPr id="135" name="Group 134"/>
            <p:cNvGrpSpPr/>
            <p:nvPr/>
          </p:nvGrpSpPr>
          <p:grpSpPr>
            <a:xfrm>
              <a:off x="6566102" y="3076877"/>
              <a:ext cx="7908326" cy="622383"/>
              <a:chOff x="6465635" y="3076877"/>
              <a:chExt cx="7908326" cy="622383"/>
            </a:xfrm>
          </p:grpSpPr>
          <p:cxnSp>
            <p:nvCxnSpPr>
              <p:cNvPr id="137" name="Straight Arrow Connector 136"/>
              <p:cNvCxnSpPr/>
              <p:nvPr/>
            </p:nvCxnSpPr>
            <p:spPr>
              <a:xfrm flipV="1">
                <a:off x="6710878" y="3444186"/>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p:cNvCxnSpPr/>
              <p:nvPr/>
            </p:nvCxnSpPr>
            <p:spPr>
              <a:xfrm flipV="1">
                <a:off x="7221750" y="3451816"/>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Rectangle 138"/>
              <p:cNvSpPr/>
              <p:nvPr/>
            </p:nvSpPr>
            <p:spPr>
              <a:xfrm>
                <a:off x="6500840" y="3170511"/>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0" name="Rectangle 139"/>
                  <p:cNvSpPr/>
                  <p:nvPr/>
                </p:nvSpPr>
                <p:spPr>
                  <a:xfrm>
                    <a:off x="6465635" y="3122224"/>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m:rPr>
                                  <m:sty m:val="p"/>
                                </m:rPr>
                                <a:rPr lang="en-US" altLang="zh-CN" sz="1600" i="1">
                                  <a:latin typeface="Cambria Math" panose="02040503050406030204" pitchFamily="18" charset="0"/>
                                </a:rPr>
                                <m:t>o</m:t>
                              </m:r>
                              <m:r>
                                <a:rPr lang="en-US" sz="1600" b="0" i="1" smtClean="0">
                                  <a:latin typeface="Cambria Math" panose="02040503050406030204" pitchFamily="18" charset="0"/>
                                </a:rPr>
                                <m:t>1</m:t>
                              </m:r>
                            </m:sub>
                          </m:sSub>
                        </m:oMath>
                      </m:oMathPara>
                    </a14:m>
                    <a:endParaRPr lang="en-US" sz="1600" dirty="0"/>
                  </a:p>
                </p:txBody>
              </p:sp>
            </mc:Choice>
            <mc:Fallback xmlns="">
              <p:sp>
                <p:nvSpPr>
                  <p:cNvPr id="140" name="Rectangle 139"/>
                  <p:cNvSpPr>
                    <a:spLocks noRot="1" noChangeAspect="1" noMove="1" noResize="1" noEditPoints="1" noAdjustHandles="1" noChangeArrowheads="1" noChangeShapeType="1" noTextEdit="1"/>
                  </p:cNvSpPr>
                  <p:nvPr/>
                </p:nvSpPr>
                <p:spPr>
                  <a:xfrm>
                    <a:off x="6465635" y="3122224"/>
                    <a:ext cx="474182" cy="338554"/>
                  </a:xfrm>
                  <a:prstGeom prst="rect">
                    <a:avLst/>
                  </a:prstGeom>
                  <a:blipFill>
                    <a:blip r:embed="rId4"/>
                    <a:stretch>
                      <a:fillRect/>
                    </a:stretch>
                  </a:blipFill>
                </p:spPr>
                <p:txBody>
                  <a:bodyPr/>
                  <a:lstStyle/>
                  <a:p>
                    <a:r>
                      <a:rPr lang="zh-CN" altLang="en-US">
                        <a:noFill/>
                      </a:rPr>
                      <a:t> </a:t>
                    </a:r>
                  </a:p>
                </p:txBody>
              </p:sp>
            </mc:Fallback>
          </mc:AlternateContent>
          <p:sp>
            <p:nvSpPr>
              <p:cNvPr id="141" name="Rectangle 140"/>
              <p:cNvSpPr/>
              <p:nvPr/>
            </p:nvSpPr>
            <p:spPr>
              <a:xfrm>
                <a:off x="7005449" y="3170511"/>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2" name="Rectangle 141"/>
                  <p:cNvSpPr/>
                  <p:nvPr/>
                </p:nvSpPr>
                <p:spPr>
                  <a:xfrm>
                    <a:off x="6978926" y="3122224"/>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𝑜</m:t>
                              </m:r>
                              <m:r>
                                <a:rPr lang="en-US" sz="1600" b="0" i="1" smtClean="0">
                                  <a:latin typeface="Cambria Math" panose="02040503050406030204" pitchFamily="18" charset="0"/>
                                </a:rPr>
                                <m:t>2</m:t>
                              </m:r>
                            </m:sub>
                          </m:sSub>
                        </m:oMath>
                      </m:oMathPara>
                    </a14:m>
                    <a:endParaRPr lang="en-US" sz="1600" dirty="0"/>
                  </a:p>
                </p:txBody>
              </p:sp>
            </mc:Choice>
            <mc:Fallback xmlns="">
              <p:sp>
                <p:nvSpPr>
                  <p:cNvPr id="142" name="Rectangle 141"/>
                  <p:cNvSpPr>
                    <a:spLocks noRot="1" noChangeAspect="1" noMove="1" noResize="1" noEditPoints="1" noAdjustHandles="1" noChangeArrowheads="1" noChangeShapeType="1" noTextEdit="1"/>
                  </p:cNvSpPr>
                  <p:nvPr/>
                </p:nvSpPr>
                <p:spPr>
                  <a:xfrm>
                    <a:off x="6978926" y="3122224"/>
                    <a:ext cx="474182" cy="338554"/>
                  </a:xfrm>
                  <a:prstGeom prst="rect">
                    <a:avLst/>
                  </a:prstGeom>
                  <a:blipFill>
                    <a:blip r:embed="rId5"/>
                    <a:stretch>
                      <a:fillRect/>
                    </a:stretch>
                  </a:blipFill>
                </p:spPr>
                <p:txBody>
                  <a:bodyPr/>
                  <a:lstStyle/>
                  <a:p>
                    <a:r>
                      <a:rPr lang="zh-CN" altLang="en-US">
                        <a:noFill/>
                      </a:rPr>
                      <a:t> </a:t>
                    </a:r>
                  </a:p>
                </p:txBody>
              </p:sp>
            </mc:Fallback>
          </mc:AlternateContent>
          <p:cxnSp>
            <p:nvCxnSpPr>
              <p:cNvPr id="143" name="Straight Arrow Connector 142"/>
              <p:cNvCxnSpPr/>
              <p:nvPr/>
            </p:nvCxnSpPr>
            <p:spPr>
              <a:xfrm flipV="1">
                <a:off x="8075121" y="3461314"/>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Rectangle 143"/>
              <p:cNvSpPr/>
              <p:nvPr/>
            </p:nvSpPr>
            <p:spPr>
              <a:xfrm>
                <a:off x="7884540" y="3168726"/>
                <a:ext cx="376291" cy="2841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5" name="Rectangle 144"/>
                  <p:cNvSpPr/>
                  <p:nvPr/>
                </p:nvSpPr>
                <p:spPr>
                  <a:xfrm>
                    <a:off x="7847239" y="3140796"/>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𝑜𝑟</m:t>
                              </m:r>
                            </m:sub>
                          </m:sSub>
                        </m:oMath>
                      </m:oMathPara>
                    </a14:m>
                    <a:endParaRPr lang="en-US" sz="1600" dirty="0"/>
                  </a:p>
                </p:txBody>
              </p:sp>
            </mc:Choice>
            <mc:Fallback xmlns="">
              <p:sp>
                <p:nvSpPr>
                  <p:cNvPr id="145" name="Rectangle 144"/>
                  <p:cNvSpPr>
                    <a:spLocks noRot="1" noChangeAspect="1" noMove="1" noResize="1" noEditPoints="1" noAdjustHandles="1" noChangeArrowheads="1" noChangeShapeType="1" noTextEdit="1"/>
                  </p:cNvSpPr>
                  <p:nvPr/>
                </p:nvSpPr>
                <p:spPr>
                  <a:xfrm>
                    <a:off x="7847239" y="3140796"/>
                    <a:ext cx="474182" cy="338554"/>
                  </a:xfrm>
                  <a:prstGeom prst="rect">
                    <a:avLst/>
                  </a:prstGeom>
                  <a:blipFill>
                    <a:blip r:embed="rId6"/>
                    <a:stretch>
                      <a:fillRect/>
                    </a:stretch>
                  </a:blipFill>
                </p:spPr>
                <p:txBody>
                  <a:bodyPr/>
                  <a:lstStyle/>
                  <a:p>
                    <a:r>
                      <a:rPr lang="zh-CN" altLang="en-US">
                        <a:noFill/>
                      </a:rPr>
                      <a:t> </a:t>
                    </a:r>
                  </a:p>
                </p:txBody>
              </p:sp>
            </mc:Fallback>
          </mc:AlternateContent>
          <p:sp>
            <p:nvSpPr>
              <p:cNvPr id="146" name="Rectangle 145"/>
              <p:cNvSpPr/>
              <p:nvPr/>
            </p:nvSpPr>
            <p:spPr>
              <a:xfrm>
                <a:off x="7462606" y="3076877"/>
                <a:ext cx="407484" cy="369332"/>
              </a:xfrm>
              <a:prstGeom prst="rect">
                <a:avLst/>
              </a:prstGeom>
            </p:spPr>
            <p:txBody>
              <a:bodyPr wrap="none">
                <a:spAutoFit/>
              </a:bodyPr>
              <a:lstStyle/>
              <a:p>
                <a:r>
                  <a:rPr lang="en-US" b="1"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47" name="Rectangle 146"/>
                  <p:cNvSpPr/>
                  <p:nvPr/>
                </p:nvSpPr>
                <p:spPr>
                  <a:xfrm>
                    <a:off x="8918557" y="3171573"/>
                    <a:ext cx="5455404" cy="400110"/>
                  </a:xfrm>
                  <a:prstGeom prst="rect">
                    <a:avLst/>
                  </a:prstGeom>
                </p:spPr>
                <p:txBody>
                  <a:bodyPr wrap="none">
                    <a:spAutoFit/>
                  </a:bodyPr>
                  <a:lstStyle/>
                  <a:p>
                    <a:pPr marL="0" lvl="1"/>
                    <a:r>
                      <a:rPr lang="en-US" sz="2000" dirty="0"/>
                      <a:t>Hidden representation </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h</m:t>
                            </m:r>
                          </m:e>
                          <m:sub>
                            <m:r>
                              <a:rPr lang="en-US" altLang="zh-CN" sz="2000">
                                <a:latin typeface="Cambria Math" panose="02040503050406030204" pitchFamily="18" charset="0"/>
                              </a:rPr>
                              <m:t>𝑜𝑟</m:t>
                            </m:r>
                          </m:sub>
                        </m:sSub>
                        <m:r>
                          <a:rPr lang="en-US" altLang="zh-CN" sz="2000">
                            <a:latin typeface="Cambria Math" panose="02040503050406030204" pitchFamily="18" charset="0"/>
                          </a:rPr>
                          <m:t>=</m:t>
                        </m:r>
                        <m:r>
                          <a:rPr lang="en-US" altLang="zh-CN" sz="2000">
                            <a:latin typeface="Cambria Math" panose="02040503050406030204" pitchFamily="18" charset="0"/>
                          </a:rPr>
                          <m:t>𝑡𝑎𝑛h</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𝑊</m:t>
                            </m:r>
                          </m:e>
                          <m:sub>
                            <m:r>
                              <a:rPr lang="en-US" altLang="zh-CN" sz="2000" b="0" i="1" smtClean="0">
                                <a:latin typeface="Cambria Math" panose="02040503050406030204" pitchFamily="18" charset="0"/>
                              </a:rPr>
                              <m:t>𝑤</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𝑜𝑟</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𝑏</m:t>
                            </m:r>
                          </m:e>
                          <m:sub>
                            <m:r>
                              <a:rPr lang="en-US" altLang="zh-CN" sz="2000" i="1">
                                <a:latin typeface="Cambria Math" panose="02040503050406030204" pitchFamily="18" charset="0"/>
                              </a:rPr>
                              <m:t>𝑤</m:t>
                            </m:r>
                          </m:sub>
                        </m:sSub>
                        <m:r>
                          <a:rPr lang="en-US" altLang="zh-CN" sz="2000">
                            <a:latin typeface="Cambria Math" panose="02040503050406030204" pitchFamily="18" charset="0"/>
                          </a:rPr>
                          <m:t>)</m:t>
                        </m:r>
                      </m:oMath>
                    </a14:m>
                    <a:endParaRPr lang="en-US" altLang="zh-CN" sz="2000" dirty="0"/>
                  </a:p>
                </p:txBody>
              </p:sp>
            </mc:Choice>
            <mc:Fallback xmlns="">
              <p:sp>
                <p:nvSpPr>
                  <p:cNvPr id="147" name="Rectangle 146"/>
                  <p:cNvSpPr>
                    <a:spLocks noRot="1" noChangeAspect="1" noMove="1" noResize="1" noEditPoints="1" noAdjustHandles="1" noChangeArrowheads="1" noChangeShapeType="1" noTextEdit="1"/>
                  </p:cNvSpPr>
                  <p:nvPr/>
                </p:nvSpPr>
                <p:spPr>
                  <a:xfrm>
                    <a:off x="8918557" y="3171573"/>
                    <a:ext cx="5455404" cy="400110"/>
                  </a:xfrm>
                  <a:prstGeom prst="rect">
                    <a:avLst/>
                  </a:prstGeom>
                  <a:blipFill>
                    <a:blip r:embed="rId7"/>
                    <a:stretch>
                      <a:fillRect l="-928" t="-6061" b="-24242"/>
                    </a:stretch>
                  </a:blipFill>
                </p:spPr>
                <p:txBody>
                  <a:bodyPr/>
                  <a:lstStyle/>
                  <a:p>
                    <a:r>
                      <a:rPr lang="zh-CN" altLang="en-US">
                        <a:noFill/>
                      </a:rPr>
                      <a:t> </a:t>
                    </a:r>
                  </a:p>
                </p:txBody>
              </p:sp>
            </mc:Fallback>
          </mc:AlternateContent>
        </p:grpSp>
        <p:sp>
          <p:nvSpPr>
            <p:cNvPr id="136" name="Rectangle 135"/>
            <p:cNvSpPr/>
            <p:nvPr/>
          </p:nvSpPr>
          <p:spPr>
            <a:xfrm>
              <a:off x="5948995" y="3419988"/>
              <a:ext cx="598241" cy="369332"/>
            </a:xfrm>
            <a:prstGeom prst="rect">
              <a:avLst/>
            </a:prstGeom>
          </p:spPr>
          <p:txBody>
            <a:bodyPr wrap="none">
              <a:spAutoFit/>
            </a:bodyPr>
            <a:lstStyle/>
            <a:p>
              <a:r>
                <a:rPr lang="en-US" altLang="zh-CN" dirty="0"/>
                <a:t>MLP</a:t>
              </a:r>
              <a:endParaRPr lang="en-US" dirty="0"/>
            </a:p>
          </p:txBody>
        </p:sp>
      </p:grpSp>
      <p:grpSp>
        <p:nvGrpSpPr>
          <p:cNvPr id="148" name="Group 147"/>
          <p:cNvGrpSpPr/>
          <p:nvPr/>
        </p:nvGrpSpPr>
        <p:grpSpPr>
          <a:xfrm>
            <a:off x="3707724" y="4916851"/>
            <a:ext cx="6171326" cy="675803"/>
            <a:chOff x="6482947" y="3614399"/>
            <a:chExt cx="6171326" cy="675803"/>
          </a:xfrm>
        </p:grpSpPr>
        <p:grpSp>
          <p:nvGrpSpPr>
            <p:cNvPr id="149" name="Group 148"/>
            <p:cNvGrpSpPr/>
            <p:nvPr/>
          </p:nvGrpSpPr>
          <p:grpSpPr>
            <a:xfrm>
              <a:off x="6482947" y="3614399"/>
              <a:ext cx="1776822" cy="675803"/>
              <a:chOff x="6518546" y="5224875"/>
              <a:chExt cx="1776822" cy="675803"/>
            </a:xfrm>
          </p:grpSpPr>
          <p:sp>
            <p:nvSpPr>
              <p:cNvPr id="151" name="Rectangle 150"/>
              <p:cNvSpPr/>
              <p:nvPr/>
            </p:nvSpPr>
            <p:spPr>
              <a:xfrm>
                <a:off x="7919077" y="5318328"/>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p:cNvGrpSpPr/>
              <p:nvPr/>
            </p:nvGrpSpPr>
            <p:grpSpPr>
              <a:xfrm>
                <a:off x="6518546" y="5224875"/>
                <a:ext cx="1583509" cy="675803"/>
                <a:chOff x="6497441" y="3607522"/>
                <a:chExt cx="1583509" cy="675803"/>
              </a:xfrm>
            </p:grpSpPr>
            <p:sp>
              <p:nvSpPr>
                <p:cNvPr id="153" name="Rectangle 152"/>
                <p:cNvSpPr/>
                <p:nvPr/>
              </p:nvSpPr>
              <p:spPr>
                <a:xfrm>
                  <a:off x="6497441" y="3699742"/>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p:cNvSpPr/>
                <p:nvPr/>
              </p:nvSpPr>
              <p:spPr>
                <a:xfrm>
                  <a:off x="6998787" y="3707044"/>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5" name="Group 154"/>
                <p:cNvGrpSpPr/>
                <p:nvPr/>
              </p:nvGrpSpPr>
              <p:grpSpPr>
                <a:xfrm>
                  <a:off x="6669155" y="3607522"/>
                  <a:ext cx="1411795" cy="675803"/>
                  <a:chOff x="6669155" y="3607522"/>
                  <a:chExt cx="1411795" cy="675803"/>
                </a:xfrm>
              </p:grpSpPr>
              <p:sp>
                <p:nvSpPr>
                  <p:cNvPr id="159" name="Rectangle 158"/>
                  <p:cNvSpPr/>
                  <p:nvPr/>
                </p:nvSpPr>
                <p:spPr>
                  <a:xfrm>
                    <a:off x="7445846" y="3607522"/>
                    <a:ext cx="407484" cy="369332"/>
                  </a:xfrm>
                  <a:prstGeom prst="rect">
                    <a:avLst/>
                  </a:prstGeom>
                </p:spPr>
                <p:txBody>
                  <a:bodyPr wrap="none">
                    <a:spAutoFit/>
                  </a:bodyPr>
                  <a:lstStyle/>
                  <a:p>
                    <a:r>
                      <a:rPr lang="en-US" b="1" dirty="0">
                        <a:latin typeface="微软雅黑" panose="020B0503020204020204" pitchFamily="34" charset="-122"/>
                        <a:ea typeface="微软雅黑" panose="020B0503020204020204" pitchFamily="34" charset="-122"/>
                      </a:rPr>
                      <a:t>…</a:t>
                    </a:r>
                  </a:p>
                </p:txBody>
              </p:sp>
              <p:cxnSp>
                <p:nvCxnSpPr>
                  <p:cNvPr id="160" name="Straight Arrow Connector 159"/>
                  <p:cNvCxnSpPr/>
                  <p:nvPr/>
                </p:nvCxnSpPr>
                <p:spPr>
                  <a:xfrm flipV="1">
                    <a:off x="6669155" y="3949914"/>
                    <a:ext cx="0" cy="306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p:cNvCxnSpPr/>
                  <p:nvPr/>
                </p:nvCxnSpPr>
                <p:spPr>
                  <a:xfrm flipH="1" flipV="1">
                    <a:off x="7175964" y="3965855"/>
                    <a:ext cx="9690" cy="3174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p:cNvCxnSpPr/>
                  <p:nvPr/>
                </p:nvCxnSpPr>
                <p:spPr>
                  <a:xfrm flipH="1" flipV="1">
                    <a:off x="8079560" y="3952953"/>
                    <a:ext cx="1390" cy="2942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grpSp>
        <mc:AlternateContent xmlns:mc="http://schemas.openxmlformats.org/markup-compatibility/2006" xmlns:a14="http://schemas.microsoft.com/office/drawing/2010/main">
          <mc:Choice Requires="a14">
            <p:sp>
              <p:nvSpPr>
                <p:cNvPr id="150" name="Rectangle 149"/>
                <p:cNvSpPr/>
                <p:nvPr/>
              </p:nvSpPr>
              <p:spPr>
                <a:xfrm>
                  <a:off x="8863748" y="3690514"/>
                  <a:ext cx="3790525" cy="400110"/>
                </a:xfrm>
                <a:prstGeom prst="rect">
                  <a:avLst/>
                </a:prstGeom>
              </p:spPr>
              <p:txBody>
                <a:bodyPr wrap="none">
                  <a:spAutoFit/>
                </a:bodyPr>
                <a:lstStyle/>
                <a:p>
                  <a14:m>
                    <m:oMath xmlns:m="http://schemas.openxmlformats.org/officeDocument/2006/math">
                      <m:r>
                        <m:rPr>
                          <m:nor/>
                        </m:rPr>
                        <a:rPr lang="en-US" sz="2000" dirty="0" smtClean="0">
                          <a:latin typeface="Cambria Math" panose="02040503050406030204" pitchFamily="18" charset="0"/>
                        </a:rPr>
                        <m:t>E</m:t>
                      </m:r>
                      <m:r>
                        <m:rPr>
                          <m:nor/>
                        </m:rPr>
                        <a:rPr lang="en-US" sz="2000" dirty="0" smtClean="0"/>
                        <m:t>xternal</m:t>
                      </m:r>
                      <m:r>
                        <m:rPr>
                          <m:nor/>
                        </m:rPr>
                        <a:rPr lang="en-US" sz="2000" dirty="0" smtClean="0"/>
                        <m:t> </m:t>
                      </m:r>
                      <m:r>
                        <m:rPr>
                          <m:nor/>
                        </m:rPr>
                        <a:rPr lang="en-US" sz="2000" dirty="0" smtClean="0"/>
                        <m:t>memory</m:t>
                      </m:r>
                    </m:oMath>
                  </a14:m>
                  <a:r>
                    <a:rPr lang="en-US" sz="2000" dirty="0"/>
                    <a:t>: </a:t>
                  </a:r>
                  <a14:m>
                    <m:oMath xmlns:m="http://schemas.openxmlformats.org/officeDocument/2006/math">
                      <m:r>
                        <a:rPr lang="en-US" sz="2000" b="0" i="1">
                          <a:latin typeface="Cambria Math" panose="02040503050406030204" pitchFamily="18" charset="0"/>
                        </a:rPr>
                        <m:t>𝑚</m:t>
                      </m:r>
                      <m:r>
                        <a:rPr lang="en-US" sz="2000" b="0" i="1">
                          <a:latin typeface="Cambria Math" panose="02040503050406030204" pitchFamily="18" charset="0"/>
                          <a:ea typeface="Cambria Math" panose="02040503050406030204" pitchFamily="18" charset="0"/>
                        </a:rPr>
                        <m:t>∈</m:t>
                      </m:r>
                      <m:sSup>
                        <m:sSupPr>
                          <m:ctrlPr>
                            <a:rPr lang="en-US" sz="2000" i="1" dirty="0">
                              <a:latin typeface="Cambria Math" panose="02040503050406030204" pitchFamily="18" charset="0"/>
                            </a:rPr>
                          </m:ctrlPr>
                        </m:sSupPr>
                        <m:e>
                          <m:r>
                            <a:rPr lang="en-US" sz="2000" b="0" i="1" dirty="0">
                              <a:latin typeface="Cambria Math" panose="02040503050406030204" pitchFamily="18" charset="0"/>
                            </a:rPr>
                            <m:t>𝑅</m:t>
                          </m:r>
                        </m:e>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𝑒</m:t>
                              </m:r>
                            </m:sub>
                          </m:sSub>
                          <m:r>
                            <a:rPr lang="en-US" sz="2000" b="0" i="1" dirty="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𝑤</m:t>
                              </m:r>
                            </m:sub>
                          </m:sSub>
                          <m:r>
                            <a:rPr lang="en-US" altLang="zh-CN" sz="2000" i="1" dirty="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𝑐</m:t>
                              </m:r>
                            </m:sub>
                          </m:sSub>
                        </m:sup>
                      </m:sSup>
                    </m:oMath>
                  </a14:m>
                  <a:endParaRPr lang="en-US" sz="2000" dirty="0"/>
                </a:p>
              </p:txBody>
            </p:sp>
          </mc:Choice>
          <mc:Fallback xmlns="">
            <p:sp>
              <p:nvSpPr>
                <p:cNvPr id="150" name="Rectangle 149"/>
                <p:cNvSpPr>
                  <a:spLocks noRot="1" noChangeAspect="1" noMove="1" noResize="1" noEditPoints="1" noAdjustHandles="1" noChangeArrowheads="1" noChangeShapeType="1" noTextEdit="1"/>
                </p:cNvSpPr>
                <p:nvPr/>
              </p:nvSpPr>
              <p:spPr>
                <a:xfrm>
                  <a:off x="8863748" y="3690514"/>
                  <a:ext cx="3790525" cy="400110"/>
                </a:xfrm>
                <a:prstGeom prst="rect">
                  <a:avLst/>
                </a:prstGeom>
                <a:blipFill>
                  <a:blip r:embed="rId8"/>
                  <a:stretch>
                    <a:fillRect t="-6061" b="-21212"/>
                  </a:stretch>
                </a:blipFill>
              </p:spPr>
              <p:txBody>
                <a:bodyPr/>
                <a:lstStyle/>
                <a:p>
                  <a:r>
                    <a:rPr lang="zh-CN" altLang="en-US">
                      <a:noFill/>
                    </a:rPr>
                    <a:t> </a:t>
                  </a:r>
                </a:p>
              </p:txBody>
            </p:sp>
          </mc:Fallback>
        </mc:AlternateContent>
      </p:grpSp>
      <p:sp>
        <p:nvSpPr>
          <p:cNvPr id="163" name="Rectangle 162"/>
          <p:cNvSpPr/>
          <p:nvPr/>
        </p:nvSpPr>
        <p:spPr>
          <a:xfrm>
            <a:off x="3535179" y="5569620"/>
            <a:ext cx="2360162" cy="369332"/>
          </a:xfrm>
          <a:prstGeom prst="rect">
            <a:avLst/>
          </a:prstGeom>
        </p:spPr>
        <p:txBody>
          <a:bodyPr wrap="square">
            <a:spAutoFit/>
          </a:bodyPr>
          <a:lstStyle/>
          <a:p>
            <a:pPr lvl="0" fontAlgn="base">
              <a:spcBef>
                <a:spcPct val="0"/>
              </a:spcBef>
              <a:spcAft>
                <a:spcPct val="0"/>
              </a:spcAft>
              <a:defRPr/>
            </a:pPr>
            <a:r>
              <a:rPr lang="en-US" altLang="zh-CN" dirty="0"/>
              <a:t>The  book    is   great</a:t>
            </a:r>
          </a:p>
        </p:txBody>
      </p:sp>
      <mc:AlternateContent xmlns:mc="http://schemas.openxmlformats.org/markup-compatibility/2006" xmlns:a14="http://schemas.microsoft.com/office/drawing/2010/main">
        <mc:Choice Requires="a14">
          <p:sp>
            <p:nvSpPr>
              <p:cNvPr id="164" name="TextBox 163"/>
              <p:cNvSpPr txBox="1"/>
              <p:nvPr/>
            </p:nvSpPr>
            <p:spPr>
              <a:xfrm>
                <a:off x="634038" y="4262767"/>
                <a:ext cx="2640018" cy="246221"/>
              </a:xfrm>
              <a:prstGeom prst="rect">
                <a:avLst/>
              </a:prstGeom>
              <a:noFill/>
            </p:spPr>
            <p:txBody>
              <a:bodyPr wrap="none" lIns="0" tIns="0" rIns="0" bIns="0" rtlCol="0">
                <a:spAutoFit/>
              </a:bodyPr>
              <a:lstStyle/>
              <a:p>
                <a:r>
                  <a:rPr lang="en-US" sz="1600" dirty="0">
                    <a:latin typeface="微软雅黑" panose="020B0503020204020204" pitchFamily="34" charset="-122"/>
                    <a:ea typeface="微软雅黑" panose="020B0503020204020204" pitchFamily="34" charset="-122"/>
                  </a:rPr>
                  <a:t>w</a:t>
                </a:r>
                <a:r>
                  <a:rPr lang="en-US" sz="1600" b="0" dirty="0">
                    <a:latin typeface="微软雅黑" panose="020B0503020204020204" pitchFamily="34" charset="-122"/>
                    <a:ea typeface="微软雅黑" panose="020B0503020204020204" pitchFamily="34" charset="-122"/>
                  </a:rPr>
                  <a:t>ord-level query vector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𝑤</m:t>
                        </m:r>
                      </m:sub>
                    </m:sSub>
                  </m:oMath>
                </a14:m>
                <a:endParaRPr lang="en-US" sz="1600" i="1" dirty="0">
                  <a:latin typeface="微软雅黑" panose="020B0503020204020204" pitchFamily="34" charset="-122"/>
                  <a:ea typeface="微软雅黑" panose="020B0503020204020204" pitchFamily="34" charset="-122"/>
                </a:endParaRPr>
              </a:p>
            </p:txBody>
          </p:sp>
        </mc:Choice>
        <mc:Fallback xmlns="">
          <p:sp>
            <p:nvSpPr>
              <p:cNvPr id="164" name="TextBox 163"/>
              <p:cNvSpPr txBox="1">
                <a:spLocks noRot="1" noChangeAspect="1" noMove="1" noResize="1" noEditPoints="1" noAdjustHandles="1" noChangeArrowheads="1" noChangeShapeType="1" noTextEdit="1"/>
              </p:cNvSpPr>
              <p:nvPr/>
            </p:nvSpPr>
            <p:spPr>
              <a:xfrm>
                <a:off x="634038" y="4262767"/>
                <a:ext cx="2640018" cy="246221"/>
              </a:xfrm>
              <a:prstGeom prst="rect">
                <a:avLst/>
              </a:prstGeom>
              <a:blipFill>
                <a:blip r:embed="rId9"/>
                <a:stretch>
                  <a:fillRect l="-4619" t="-24390" r="-231" b="-48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3649634" y="4958078"/>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𝑚</m:t>
                          </m:r>
                        </m:e>
                        <m:sub>
                          <m:r>
                            <m:rPr>
                              <m:sty m:val="p"/>
                            </m:rPr>
                            <a:rPr lang="en-US" altLang="zh-CN" sz="1600" i="1">
                              <a:latin typeface="Cambria Math" panose="02040503050406030204" pitchFamily="18" charset="0"/>
                            </a:rPr>
                            <m:t>o</m:t>
                          </m:r>
                          <m:r>
                            <a:rPr lang="en-US" sz="1600" b="0" i="1" smtClean="0">
                              <a:latin typeface="Cambria Math" panose="02040503050406030204" pitchFamily="18" charset="0"/>
                            </a:rPr>
                            <m:t>1</m:t>
                          </m:r>
                        </m:sub>
                      </m:sSub>
                    </m:oMath>
                  </m:oMathPara>
                </a14:m>
                <a:endParaRPr lang="en-US" sz="1600" dirty="0"/>
              </a:p>
            </p:txBody>
          </p:sp>
        </mc:Choice>
        <mc:Fallback xmlns="">
          <p:sp>
            <p:nvSpPr>
              <p:cNvPr id="169" name="Rectangle 168"/>
              <p:cNvSpPr>
                <a:spLocks noRot="1" noChangeAspect="1" noMove="1" noResize="1" noEditPoints="1" noAdjustHandles="1" noChangeArrowheads="1" noChangeShapeType="1" noTextEdit="1"/>
              </p:cNvSpPr>
              <p:nvPr/>
            </p:nvSpPr>
            <p:spPr>
              <a:xfrm>
                <a:off x="3649634" y="4958078"/>
                <a:ext cx="474182" cy="338554"/>
              </a:xfrm>
              <a:prstGeom prst="rect">
                <a:avLst/>
              </a:prstGeom>
              <a:blipFill>
                <a:blip r:embed="rId10"/>
                <a:stretch>
                  <a:fillRect r="-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Rectangle 169"/>
              <p:cNvSpPr/>
              <p:nvPr/>
            </p:nvSpPr>
            <p:spPr>
              <a:xfrm>
                <a:off x="4137305" y="4965736"/>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𝑚</m:t>
                          </m:r>
                        </m:e>
                        <m:sub>
                          <m:r>
                            <m:rPr>
                              <m:sty m:val="p"/>
                            </m:rPr>
                            <a:rPr lang="en-US" altLang="zh-CN" sz="1600" i="1">
                              <a:latin typeface="Cambria Math" panose="02040503050406030204" pitchFamily="18" charset="0"/>
                            </a:rPr>
                            <m:t>o</m:t>
                          </m:r>
                          <m:r>
                            <a:rPr lang="en-US" altLang="zh-CN" sz="1600" b="0" i="1" smtClean="0">
                              <a:latin typeface="Cambria Math" panose="02040503050406030204" pitchFamily="18" charset="0"/>
                            </a:rPr>
                            <m:t>2</m:t>
                          </m:r>
                        </m:sub>
                      </m:sSub>
                    </m:oMath>
                  </m:oMathPara>
                </a14:m>
                <a:endParaRPr lang="en-US" sz="1600" dirty="0"/>
              </a:p>
            </p:txBody>
          </p:sp>
        </mc:Choice>
        <mc:Fallback xmlns="">
          <p:sp>
            <p:nvSpPr>
              <p:cNvPr id="170" name="Rectangle 169"/>
              <p:cNvSpPr>
                <a:spLocks noRot="1" noChangeAspect="1" noMove="1" noResize="1" noEditPoints="1" noAdjustHandles="1" noChangeArrowheads="1" noChangeShapeType="1" noTextEdit="1"/>
              </p:cNvSpPr>
              <p:nvPr/>
            </p:nvSpPr>
            <p:spPr>
              <a:xfrm>
                <a:off x="4137305" y="4965736"/>
                <a:ext cx="474182" cy="338554"/>
              </a:xfrm>
              <a:prstGeom prst="rect">
                <a:avLst/>
              </a:prstGeom>
              <a:blipFill>
                <a:blip r:embed="rId11"/>
                <a:stretch>
                  <a:fillRect r="-25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Rectangle 170"/>
              <p:cNvSpPr/>
              <p:nvPr/>
            </p:nvSpPr>
            <p:spPr>
              <a:xfrm>
                <a:off x="5030958" y="4983478"/>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𝑚</m:t>
                          </m:r>
                        </m:e>
                        <m:sub>
                          <m:r>
                            <m:rPr>
                              <m:sty m:val="p"/>
                            </m:rPr>
                            <a:rPr lang="en-US" altLang="zh-CN" sz="1600" i="1">
                              <a:latin typeface="Cambria Math" panose="02040503050406030204" pitchFamily="18" charset="0"/>
                            </a:rPr>
                            <m:t>o</m:t>
                          </m:r>
                          <m:r>
                            <a:rPr lang="en-US" altLang="zh-CN" sz="1600" b="0" i="1" smtClean="0">
                              <a:latin typeface="Cambria Math" panose="02040503050406030204" pitchFamily="18" charset="0"/>
                            </a:rPr>
                            <m:t>𝑟</m:t>
                          </m:r>
                        </m:sub>
                      </m:sSub>
                    </m:oMath>
                  </m:oMathPara>
                </a14:m>
                <a:endParaRPr lang="en-US" sz="1600" dirty="0"/>
              </a:p>
            </p:txBody>
          </p:sp>
        </mc:Choice>
        <mc:Fallback xmlns="">
          <p:sp>
            <p:nvSpPr>
              <p:cNvPr id="171" name="Rectangle 170"/>
              <p:cNvSpPr>
                <a:spLocks noRot="1" noChangeAspect="1" noMove="1" noResize="1" noEditPoints="1" noAdjustHandles="1" noChangeArrowheads="1" noChangeShapeType="1" noTextEdit="1"/>
              </p:cNvSpPr>
              <p:nvPr/>
            </p:nvSpPr>
            <p:spPr>
              <a:xfrm>
                <a:off x="5030958" y="4983478"/>
                <a:ext cx="474182" cy="338554"/>
              </a:xfrm>
              <a:prstGeom prst="rect">
                <a:avLst/>
              </a:prstGeom>
              <a:blipFill>
                <a:blip r:embed="rId12"/>
                <a:stretch>
                  <a:fillRect/>
                </a:stretch>
              </a:blipFill>
            </p:spPr>
            <p:txBody>
              <a:bodyPr/>
              <a:lstStyle/>
              <a:p>
                <a:r>
                  <a:rPr lang="zh-CN" altLang="en-US">
                    <a:noFill/>
                  </a:rPr>
                  <a:t> </a:t>
                </a:r>
              </a:p>
            </p:txBody>
          </p:sp>
        </mc:Fallback>
      </mc:AlternateContent>
      <p:grpSp>
        <p:nvGrpSpPr>
          <p:cNvPr id="172" name="Group 171"/>
          <p:cNvGrpSpPr/>
          <p:nvPr/>
        </p:nvGrpSpPr>
        <p:grpSpPr>
          <a:xfrm>
            <a:off x="3848731" y="2636370"/>
            <a:ext cx="6976283" cy="1836015"/>
            <a:chOff x="6611943" y="1864841"/>
            <a:chExt cx="6976283" cy="1836015"/>
          </a:xfrm>
        </p:grpSpPr>
        <p:cxnSp>
          <p:nvCxnSpPr>
            <p:cNvPr id="173" name="Straight Arrow Connector 172"/>
            <p:cNvCxnSpPr/>
            <p:nvPr/>
          </p:nvCxnSpPr>
          <p:spPr>
            <a:xfrm flipV="1">
              <a:off x="6611943" y="3072558"/>
              <a:ext cx="360339" cy="180345"/>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p:nvPr/>
          </p:nvCxnSpPr>
          <p:spPr>
            <a:xfrm flipV="1">
              <a:off x="6649426" y="2224219"/>
              <a:ext cx="755131" cy="1473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p:nvPr/>
          </p:nvCxnSpPr>
          <p:spPr>
            <a:xfrm flipV="1">
              <a:off x="7170486" y="2214754"/>
              <a:ext cx="258182" cy="1486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p:cNvCxnSpPr/>
            <p:nvPr/>
          </p:nvCxnSpPr>
          <p:spPr>
            <a:xfrm flipV="1">
              <a:off x="7118794" y="3083481"/>
              <a:ext cx="150677" cy="16486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p:cNvCxnSpPr/>
            <p:nvPr/>
          </p:nvCxnSpPr>
          <p:spPr>
            <a:xfrm flipH="1" flipV="1">
              <a:off x="7434374" y="2244772"/>
              <a:ext cx="529935" cy="1447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8" name="Rectangle 177"/>
            <p:cNvSpPr/>
            <p:nvPr/>
          </p:nvSpPr>
          <p:spPr>
            <a:xfrm>
              <a:off x="7299577" y="2430235"/>
              <a:ext cx="357790" cy="307777"/>
            </a:xfrm>
            <a:prstGeom prst="rect">
              <a:avLst/>
            </a:prstGeom>
          </p:spPr>
          <p:txBody>
            <a:bodyPr wrap="none">
              <a:spAutoFit/>
            </a:bodyPr>
            <a:lstStyle/>
            <a:p>
              <a:r>
                <a:rPr lang="en-US" sz="1400" b="1" dirty="0">
                  <a:latin typeface="微软雅黑" panose="020B0503020204020204" pitchFamily="34" charset="-122"/>
                  <a:ea typeface="微软雅黑" panose="020B0503020204020204" pitchFamily="34" charset="-122"/>
                </a:rPr>
                <a:t>…</a:t>
              </a:r>
            </a:p>
          </p:txBody>
        </p:sp>
        <p:cxnSp>
          <p:nvCxnSpPr>
            <p:cNvPr id="179" name="Straight Arrow Connector 178"/>
            <p:cNvCxnSpPr/>
            <p:nvPr/>
          </p:nvCxnSpPr>
          <p:spPr>
            <a:xfrm flipH="1" flipV="1">
              <a:off x="7764739" y="3082557"/>
              <a:ext cx="214150" cy="19500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Rectangle 179"/>
                <p:cNvSpPr/>
                <p:nvPr/>
              </p:nvSpPr>
              <p:spPr>
                <a:xfrm>
                  <a:off x="7322206" y="1864841"/>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600" i="1">
                                <a:latin typeface="Cambria Math" panose="02040503050406030204" pitchFamily="18" charset="0"/>
                              </a:rPr>
                            </m:ctrlPr>
                          </m:sSubSupPr>
                          <m:e>
                            <m:r>
                              <a:rPr lang="en-US" altLang="zh-CN" sz="1600" b="0" i="1">
                                <a:latin typeface="Cambria Math" panose="02040503050406030204" pitchFamily="18" charset="0"/>
                              </a:rPr>
                              <m:t>𝑣</m:t>
                            </m:r>
                          </m:e>
                          <m:sub>
                            <m:r>
                              <a:rPr lang="en-US" altLang="zh-CN" sz="1600" b="0" i="1">
                                <a:latin typeface="Cambria Math" panose="02040503050406030204" pitchFamily="18" charset="0"/>
                              </a:rPr>
                              <m:t>𝑐</m:t>
                            </m:r>
                          </m:sub>
                          <m:sup>
                            <m:r>
                              <a:rPr lang="en-US" altLang="zh-CN" sz="1600" b="0" i="1">
                                <a:latin typeface="Cambria Math" panose="02040503050406030204" pitchFamily="18" charset="0"/>
                              </a:rPr>
                              <m:t>𝑜</m:t>
                            </m:r>
                          </m:sup>
                        </m:sSubSup>
                      </m:oMath>
                    </m:oMathPara>
                  </a14:m>
                  <a:endParaRPr lang="en-US" sz="1600" dirty="0"/>
                </a:p>
              </p:txBody>
            </p:sp>
          </mc:Choice>
          <mc:Fallback xmlns="">
            <p:sp>
              <p:nvSpPr>
                <p:cNvPr id="180" name="Rectangle 179"/>
                <p:cNvSpPr>
                  <a:spLocks noRot="1" noChangeAspect="1" noMove="1" noResize="1" noEditPoints="1" noAdjustHandles="1" noChangeArrowheads="1" noChangeShapeType="1" noTextEdit="1"/>
                </p:cNvSpPr>
                <p:nvPr/>
              </p:nvSpPr>
              <p:spPr>
                <a:xfrm>
                  <a:off x="7322206" y="1864841"/>
                  <a:ext cx="474182" cy="338554"/>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Rectangle 180"/>
                <p:cNvSpPr/>
                <p:nvPr/>
              </p:nvSpPr>
              <p:spPr>
                <a:xfrm>
                  <a:off x="8851737" y="1952059"/>
                  <a:ext cx="4736489" cy="742832"/>
                </a:xfrm>
                <a:prstGeom prst="rect">
                  <a:avLst/>
                </a:prstGeom>
              </p:spPr>
              <p:txBody>
                <a:bodyPr wrap="none">
                  <a:spAutoFit/>
                </a:bodyPr>
                <a:lstStyle/>
                <a:p>
                  <a:r>
                    <a:rPr lang="en-US" altLang="zh-CN" sz="2000" dirty="0"/>
                    <a:t>Sentence representation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b="0" i="1">
                              <a:latin typeface="Cambria Math" panose="02040503050406030204" pitchFamily="18" charset="0"/>
                            </a:rPr>
                            <m:t>𝑣</m:t>
                          </m:r>
                        </m:e>
                        <m:sub>
                          <m:r>
                            <a:rPr lang="en-US" altLang="zh-CN" sz="2000" b="0" i="1">
                              <a:latin typeface="Cambria Math" panose="02040503050406030204" pitchFamily="18" charset="0"/>
                            </a:rPr>
                            <m:t>𝑐</m:t>
                          </m:r>
                        </m:sub>
                        <m:sup>
                          <m:r>
                            <a:rPr lang="en-US" altLang="zh-CN" sz="2000" b="0" i="1">
                              <a:latin typeface="Cambria Math" panose="02040503050406030204" pitchFamily="18" charset="0"/>
                            </a:rPr>
                            <m:t>𝑜</m:t>
                          </m:r>
                        </m:sup>
                      </m:sSubSup>
                      <m:r>
                        <a:rPr lang="en-US" altLang="zh-CN" sz="2000" b="0" i="1">
                          <a:latin typeface="Cambria Math" panose="02040503050406030204" pitchFamily="18" charset="0"/>
                        </a:rPr>
                        <m:t>=</m:t>
                      </m:r>
                      <m:nary>
                        <m:naryPr>
                          <m:chr m:val="∑"/>
                          <m:limLoc m:val="subSup"/>
                          <m:ctrlPr>
                            <a:rPr lang="en-US" altLang="zh-CN" sz="2000" i="1">
                              <a:latin typeface="Cambria Math" panose="02040503050406030204" pitchFamily="18" charset="0"/>
                            </a:rPr>
                          </m:ctrlPr>
                        </m:naryPr>
                        <m:sub>
                          <m:r>
                            <m:rPr>
                              <m:brk m:alnAt="25"/>
                            </m:rPr>
                            <a:rPr lang="en-US" altLang="zh-CN" sz="2000" b="0" i="1">
                              <a:latin typeface="Cambria Math" panose="02040503050406030204" pitchFamily="18" charset="0"/>
                            </a:rPr>
                            <m:t>𝑟</m:t>
                          </m:r>
                          <m:r>
                            <a:rPr lang="en-US" altLang="zh-CN" sz="2000" b="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𝑛</m:t>
                              </m:r>
                            </m:e>
                            <m:sub>
                              <m:r>
                                <a:rPr lang="en-US" altLang="zh-CN" sz="2000" b="0" i="1">
                                  <a:latin typeface="Cambria Math" panose="02040503050406030204" pitchFamily="18" charset="0"/>
                                </a:rPr>
                                <m:t>𝑤</m:t>
                              </m:r>
                            </m:sub>
                          </m:sSub>
                        </m:sup>
                        <m:e>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𝑎</m:t>
                              </m:r>
                            </m:e>
                            <m:sub>
                              <m:r>
                                <a:rPr lang="en-US" altLang="zh-CN" sz="2000" b="0" i="1">
                                  <a:latin typeface="Cambria Math" panose="02040503050406030204" pitchFamily="18" charset="0"/>
                                </a:rPr>
                                <m:t>𝑜𝑟</m:t>
                              </m:r>
                            </m:sub>
                          </m:sSub>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h</m:t>
                              </m:r>
                            </m:e>
                            <m:sub>
                              <m:r>
                                <a:rPr lang="en-US" altLang="zh-CN" sz="2000" b="0" i="1">
                                  <a:latin typeface="Cambria Math" panose="02040503050406030204" pitchFamily="18" charset="0"/>
                                </a:rPr>
                                <m:t>𝑜𝑟</m:t>
                              </m:r>
                            </m:sub>
                          </m:sSub>
                        </m:e>
                      </m:nary>
                    </m:oMath>
                  </a14:m>
                  <a:endParaRPr lang="zh-CN" altLang="en-US" sz="2000" dirty="0"/>
                </a:p>
                <a:p>
                  <a:endParaRPr lang="en-US" sz="2000" dirty="0"/>
                </a:p>
              </p:txBody>
            </p:sp>
          </mc:Choice>
          <mc:Fallback xmlns="">
            <p:sp>
              <p:nvSpPr>
                <p:cNvPr id="181" name="Rectangle 180"/>
                <p:cNvSpPr>
                  <a:spLocks noRot="1" noChangeAspect="1" noMove="1" noResize="1" noEditPoints="1" noAdjustHandles="1" noChangeArrowheads="1" noChangeShapeType="1" noTextEdit="1"/>
                </p:cNvSpPr>
                <p:nvPr/>
              </p:nvSpPr>
              <p:spPr>
                <a:xfrm>
                  <a:off x="8851737" y="1952059"/>
                  <a:ext cx="4736489" cy="742832"/>
                </a:xfrm>
                <a:prstGeom prst="rect">
                  <a:avLst/>
                </a:prstGeom>
                <a:blipFill>
                  <a:blip r:embed="rId14"/>
                  <a:stretch>
                    <a:fillRect l="-1070" t="-56667" b="-53333"/>
                  </a:stretch>
                </a:blipFill>
              </p:spPr>
              <p:txBody>
                <a:bodyPr/>
                <a:lstStyle/>
                <a:p>
                  <a:r>
                    <a:rPr lang="zh-CN" altLang="en-US">
                      <a:noFill/>
                    </a:rPr>
                    <a:t> </a:t>
                  </a:r>
                </a:p>
              </p:txBody>
            </p:sp>
          </mc:Fallback>
        </mc:AlternateContent>
      </p:grpSp>
      <p:cxnSp>
        <p:nvCxnSpPr>
          <p:cNvPr id="183" name="Straight Arrow Connector 182"/>
          <p:cNvCxnSpPr/>
          <p:nvPr/>
        </p:nvCxnSpPr>
        <p:spPr>
          <a:xfrm flipV="1">
            <a:off x="3285969" y="4225648"/>
            <a:ext cx="1915128" cy="132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4" name="Group 183"/>
          <p:cNvGrpSpPr/>
          <p:nvPr/>
        </p:nvGrpSpPr>
        <p:grpSpPr>
          <a:xfrm>
            <a:off x="2196465" y="3739182"/>
            <a:ext cx="9450698" cy="724149"/>
            <a:chOff x="4310104" y="3176723"/>
            <a:chExt cx="9450698" cy="724149"/>
          </a:xfrm>
        </p:grpSpPr>
        <p:cxnSp>
          <p:nvCxnSpPr>
            <p:cNvPr id="185" name="Straight Arrow Connector 184"/>
            <p:cNvCxnSpPr/>
            <p:nvPr/>
          </p:nvCxnSpPr>
          <p:spPr>
            <a:xfrm flipV="1">
              <a:off x="5996090" y="3654195"/>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p:nvPr/>
          </p:nvCxnSpPr>
          <p:spPr>
            <a:xfrm flipV="1">
              <a:off x="6509710" y="3662926"/>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p:cNvCxnSpPr/>
            <p:nvPr/>
          </p:nvCxnSpPr>
          <p:spPr>
            <a:xfrm flipH="1" flipV="1">
              <a:off x="7373340" y="3643119"/>
              <a:ext cx="1364"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8" name="Group 187"/>
            <p:cNvGrpSpPr/>
            <p:nvPr/>
          </p:nvGrpSpPr>
          <p:grpSpPr>
            <a:xfrm>
              <a:off x="4310104" y="3176723"/>
              <a:ext cx="9450698" cy="661784"/>
              <a:chOff x="4310104" y="3176723"/>
              <a:chExt cx="9450698" cy="661784"/>
            </a:xfrm>
          </p:grpSpPr>
          <p:cxnSp>
            <p:nvCxnSpPr>
              <p:cNvPr id="189" name="Straight Arrow Connector 188"/>
              <p:cNvCxnSpPr/>
              <p:nvPr/>
            </p:nvCxnSpPr>
            <p:spPr>
              <a:xfrm flipV="1">
                <a:off x="5393053" y="3599270"/>
                <a:ext cx="506654" cy="197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p:cNvCxnSpPr/>
              <p:nvPr/>
            </p:nvCxnSpPr>
            <p:spPr>
              <a:xfrm flipV="1">
                <a:off x="5401213" y="3626027"/>
                <a:ext cx="1006730" cy="172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1" name="Group 190"/>
              <p:cNvGrpSpPr/>
              <p:nvPr/>
            </p:nvGrpSpPr>
            <p:grpSpPr>
              <a:xfrm>
                <a:off x="4310104" y="3176723"/>
                <a:ext cx="9450698" cy="661784"/>
                <a:chOff x="4305936" y="2631830"/>
                <a:chExt cx="9450698" cy="661784"/>
              </a:xfrm>
            </p:grpSpPr>
            <p:grpSp>
              <p:nvGrpSpPr>
                <p:cNvPr id="192" name="Group 191"/>
                <p:cNvGrpSpPr/>
                <p:nvPr/>
              </p:nvGrpSpPr>
              <p:grpSpPr>
                <a:xfrm>
                  <a:off x="5781928" y="2631830"/>
                  <a:ext cx="7974706" cy="661784"/>
                  <a:chOff x="5681461" y="2631830"/>
                  <a:chExt cx="7974706" cy="661784"/>
                </a:xfrm>
              </p:grpSpPr>
              <p:grpSp>
                <p:nvGrpSpPr>
                  <p:cNvPr id="194" name="Group 193"/>
                  <p:cNvGrpSpPr/>
                  <p:nvPr/>
                </p:nvGrpSpPr>
                <p:grpSpPr>
                  <a:xfrm>
                    <a:off x="5681461" y="2802648"/>
                    <a:ext cx="1793668" cy="362533"/>
                    <a:chOff x="5681461" y="2802648"/>
                    <a:chExt cx="1793668" cy="362533"/>
                  </a:xfrm>
                </p:grpSpPr>
                <mc:AlternateContent xmlns:mc="http://schemas.openxmlformats.org/markup-compatibility/2006" xmlns:a14="http://schemas.microsoft.com/office/drawing/2010/main">
                  <mc:Choice Requires="a14">
                    <p:sp>
                      <p:nvSpPr>
                        <p:cNvPr id="196" name="Rectangle 195"/>
                        <p:cNvSpPr/>
                        <p:nvPr/>
                      </p:nvSpPr>
                      <p:spPr>
                        <a:xfrm>
                          <a:off x="5681461" y="2802648"/>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𝑎</m:t>
                                    </m:r>
                                  </m:e>
                                  <m:sub>
                                    <m:r>
                                      <a:rPr lang="en-US" sz="1600" b="0" i="1" smtClean="0">
                                        <a:latin typeface="Cambria Math" panose="02040503050406030204" pitchFamily="18" charset="0"/>
                                      </a:rPr>
                                      <m:t>𝑜</m:t>
                                    </m:r>
                                    <m:r>
                                      <a:rPr lang="en-US" sz="1600" b="0" i="1" smtClean="0">
                                        <a:latin typeface="Cambria Math" panose="02040503050406030204" pitchFamily="18" charset="0"/>
                                      </a:rPr>
                                      <m:t>1</m:t>
                                    </m:r>
                                  </m:sub>
                                </m:sSub>
                              </m:oMath>
                            </m:oMathPara>
                          </a14:m>
                          <a:endParaRPr lang="en-US" sz="1600" dirty="0"/>
                        </a:p>
                      </p:txBody>
                    </p:sp>
                  </mc:Choice>
                  <mc:Fallback xmlns="">
                    <p:sp>
                      <p:nvSpPr>
                        <p:cNvPr id="196" name="Rectangle 195"/>
                        <p:cNvSpPr>
                          <a:spLocks noRot="1" noChangeAspect="1" noMove="1" noResize="1" noEditPoints="1" noAdjustHandles="1" noChangeArrowheads="1" noChangeShapeType="1" noTextEdit="1"/>
                        </p:cNvSpPr>
                        <p:nvPr/>
                      </p:nvSpPr>
                      <p:spPr>
                        <a:xfrm>
                          <a:off x="5681461" y="2802648"/>
                          <a:ext cx="474182" cy="33855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Rectangle 196"/>
                        <p:cNvSpPr/>
                        <p:nvPr/>
                      </p:nvSpPr>
                      <p:spPr>
                        <a:xfrm>
                          <a:off x="6181525" y="2802648"/>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𝑎</m:t>
                                    </m:r>
                                  </m:e>
                                  <m:sub>
                                    <m:r>
                                      <a:rPr lang="en-US" sz="1600" b="0" i="1" smtClean="0">
                                        <a:latin typeface="Cambria Math" panose="02040503050406030204" pitchFamily="18" charset="0"/>
                                      </a:rPr>
                                      <m:t>𝑜</m:t>
                                    </m:r>
                                    <m:r>
                                      <a:rPr lang="en-US" sz="1600" b="0" i="1" smtClean="0">
                                        <a:latin typeface="Cambria Math" panose="02040503050406030204" pitchFamily="18" charset="0"/>
                                      </a:rPr>
                                      <m:t>2</m:t>
                                    </m:r>
                                  </m:sub>
                                </m:sSub>
                              </m:oMath>
                            </m:oMathPara>
                          </a14:m>
                          <a:endParaRPr lang="en-US" sz="1600" dirty="0"/>
                        </a:p>
                      </p:txBody>
                    </p:sp>
                  </mc:Choice>
                  <mc:Fallback xmlns="">
                    <p:sp>
                      <p:nvSpPr>
                        <p:cNvPr id="197" name="Rectangle 196"/>
                        <p:cNvSpPr>
                          <a:spLocks noRot="1" noChangeAspect="1" noMove="1" noResize="1" noEditPoints="1" noAdjustHandles="1" noChangeArrowheads="1" noChangeShapeType="1" noTextEdit="1"/>
                        </p:cNvSpPr>
                        <p:nvPr/>
                      </p:nvSpPr>
                      <p:spPr>
                        <a:xfrm>
                          <a:off x="6181525" y="2802648"/>
                          <a:ext cx="474182" cy="338554"/>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8" name="Rectangle 197"/>
                        <p:cNvSpPr/>
                        <p:nvPr/>
                      </p:nvSpPr>
                      <p:spPr>
                        <a:xfrm>
                          <a:off x="7000947" y="2826627"/>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𝑎</m:t>
                                    </m:r>
                                  </m:e>
                                  <m:sub>
                                    <m:r>
                                      <a:rPr lang="en-US" sz="1600" b="0" i="1" smtClean="0">
                                        <a:latin typeface="Cambria Math" panose="02040503050406030204" pitchFamily="18" charset="0"/>
                                      </a:rPr>
                                      <m:t>𝑜𝑟</m:t>
                                    </m:r>
                                  </m:sub>
                                </m:sSub>
                              </m:oMath>
                            </m:oMathPara>
                          </a14:m>
                          <a:endParaRPr lang="en-US" sz="1600" dirty="0"/>
                        </a:p>
                      </p:txBody>
                    </p:sp>
                  </mc:Choice>
                  <mc:Fallback xmlns="">
                    <p:sp>
                      <p:nvSpPr>
                        <p:cNvPr id="198" name="Rectangle 197"/>
                        <p:cNvSpPr>
                          <a:spLocks noRot="1" noChangeAspect="1" noMove="1" noResize="1" noEditPoints="1" noAdjustHandles="1" noChangeArrowheads="1" noChangeShapeType="1" noTextEdit="1"/>
                        </p:cNvSpPr>
                        <p:nvPr/>
                      </p:nvSpPr>
                      <p:spPr>
                        <a:xfrm>
                          <a:off x="7000947" y="2826627"/>
                          <a:ext cx="474182" cy="338554"/>
                        </a:xfrm>
                        <a:prstGeom prst="rect">
                          <a:avLst/>
                        </a:prstGeom>
                        <a:blipFill>
                          <a:blip r:embed="rId1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95" name="Rectangle 194"/>
                      <p:cNvSpPr/>
                      <p:nvPr/>
                    </p:nvSpPr>
                    <p:spPr>
                      <a:xfrm>
                        <a:off x="8097529" y="2631830"/>
                        <a:ext cx="5558638" cy="661784"/>
                      </a:xfrm>
                      <a:prstGeom prst="rect">
                        <a:avLst/>
                      </a:prstGeom>
                    </p:spPr>
                    <p:txBody>
                      <a:bodyPr wrap="none">
                        <a:spAutoFit/>
                      </a:bodyPr>
                      <a:lstStyle/>
                      <a:p>
                        <a:r>
                          <a:rPr lang="en-US" sz="2000" dirty="0"/>
                          <a:t>Word attention weight </a:t>
                        </a:r>
                        <a14:m>
                          <m:oMath xmlns:m="http://schemas.openxmlformats.org/officeDocument/2006/math">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𝑎</m:t>
                                </m:r>
                              </m:e>
                              <m:sub>
                                <m:r>
                                  <a:rPr lang="en-US" altLang="zh-CN" sz="2000" b="0" i="1">
                                    <a:latin typeface="Cambria Math" panose="02040503050406030204" pitchFamily="18" charset="0"/>
                                  </a:rPr>
                                  <m:t>𝑜𝑟</m:t>
                                </m:r>
                              </m:sub>
                            </m:sSub>
                            <m:r>
                              <a:rPr lang="en-US" altLang="zh-CN" sz="2000" b="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𝑤</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m:t>
                                </m:r>
                                <m:r>
                                  <m:rPr>
                                    <m:sty m:val="p"/>
                                  </m:rPr>
                                  <a:rPr lang="en-US" altLang="zh-CN" sz="2000" b="0" i="0">
                                    <a:latin typeface="Cambria Math" panose="02040503050406030204" pitchFamily="18" charset="0"/>
                                  </a:rPr>
                                  <m:t>exp</m:t>
                                </m:r>
                                <m:r>
                                  <a:rPr lang="en-US" altLang="zh-CN" sz="2000" b="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0" i="1">
                                        <a:latin typeface="Cambria Math" panose="02040503050406030204" pitchFamily="18" charset="0"/>
                                      </a:rPr>
                                      <m:t>h</m:t>
                                    </m:r>
                                  </m:e>
                                  <m:sub>
                                    <m:r>
                                      <a:rPr lang="en-US" altLang="zh-CN" sz="2000" b="0" i="1">
                                        <a:latin typeface="Cambria Math" panose="02040503050406030204" pitchFamily="18" charset="0"/>
                                      </a:rPr>
                                      <m:t>𝑜𝑟</m:t>
                                    </m:r>
                                  </m:sub>
                                  <m:sup>
                                    <m:r>
                                      <a:rPr lang="en-US" altLang="zh-CN" sz="2000" b="0" i="1">
                                        <a:latin typeface="Cambria Math" panose="02040503050406030204" pitchFamily="18" charset="0"/>
                                      </a:rPr>
                                      <m:t>𝑇</m:t>
                                    </m:r>
                                  </m:sup>
                                </m:sSubSup>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𝑞</m:t>
                                    </m:r>
                                  </m:e>
                                  <m:sub>
                                    <m:r>
                                      <a:rPr lang="en-US" altLang="zh-CN" sz="2000" b="0" i="1">
                                        <a:latin typeface="Cambria Math" panose="02040503050406030204" pitchFamily="18" charset="0"/>
                                      </a:rPr>
                                      <m:t>𝑤</m:t>
                                    </m:r>
                                  </m:sub>
                                </m:sSub>
                                <m:r>
                                  <a:rPr lang="en-US" altLang="zh-CN" sz="2000" b="0" i="1">
                                    <a:latin typeface="Cambria Math" panose="02040503050406030204" pitchFamily="18" charset="0"/>
                                  </a:rPr>
                                  <m:t>)</m:t>
                                </m:r>
                              </m:num>
                              <m:den>
                                <m:nary>
                                  <m:naryPr>
                                    <m:chr m:val="∑"/>
                                    <m:limLoc m:val="subSup"/>
                                    <m:ctrlPr>
                                      <a:rPr lang="en-US" altLang="zh-CN" sz="2000" i="1">
                                        <a:latin typeface="Cambria Math" panose="02040503050406030204" pitchFamily="18" charset="0"/>
                                      </a:rPr>
                                    </m:ctrlPr>
                                  </m:naryPr>
                                  <m:sub>
                                    <m:r>
                                      <m:rPr>
                                        <m:brk m:alnAt="1"/>
                                      </m:rPr>
                                      <a:rPr lang="en-US" altLang="zh-CN" sz="2000" b="0" i="1">
                                        <a:latin typeface="Cambria Math" panose="02040503050406030204" pitchFamily="18" charset="0"/>
                                      </a:rPr>
                                      <m:t>𝑘</m:t>
                                    </m:r>
                                    <m:r>
                                      <a:rPr lang="en-US" altLang="zh-CN" sz="2000" b="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𝑤</m:t>
                                        </m:r>
                                      </m:sub>
                                    </m:sSub>
                                  </m:sup>
                                  <m:e>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𝑀</m:t>
                                        </m:r>
                                      </m:e>
                                      <m:sub>
                                        <m:r>
                                          <a:rPr lang="en-US" altLang="zh-CN" sz="2000" b="0" i="1">
                                            <a:latin typeface="Cambria Math" panose="02040503050406030204" pitchFamily="18" charset="0"/>
                                          </a:rPr>
                                          <m:t>𝑤</m:t>
                                        </m:r>
                                      </m:sub>
                                    </m:sSub>
                                    <m:r>
                                      <a:rPr lang="en-US" altLang="zh-CN" sz="2000" b="0" i="1">
                                        <a:latin typeface="Cambria Math" panose="02040503050406030204" pitchFamily="18" charset="0"/>
                                      </a:rPr>
                                      <m:t>(</m:t>
                                    </m:r>
                                    <m:r>
                                      <a:rPr lang="en-US" altLang="zh-CN" sz="2000" b="0" i="1">
                                        <a:latin typeface="Cambria Math" panose="02040503050406030204" pitchFamily="18" charset="0"/>
                                      </a:rPr>
                                      <m:t>𝑜</m:t>
                                    </m:r>
                                    <m:r>
                                      <a:rPr lang="en-US" altLang="zh-CN" sz="2000" b="0" i="1">
                                        <a:latin typeface="Cambria Math" panose="02040503050406030204" pitchFamily="18" charset="0"/>
                                      </a:rPr>
                                      <m:t>, </m:t>
                                    </m:r>
                                    <m:r>
                                      <a:rPr lang="en-US" altLang="zh-CN" sz="2000" b="0" i="1" smtClean="0">
                                        <a:latin typeface="Cambria Math" panose="02040503050406030204" pitchFamily="18" charset="0"/>
                                      </a:rPr>
                                      <m:t>𝑘</m:t>
                                    </m:r>
                                    <m:r>
                                      <a:rPr lang="en-US" altLang="zh-CN" sz="2000" b="0" i="1">
                                        <a:latin typeface="Cambria Math" panose="02040503050406030204" pitchFamily="18" charset="0"/>
                                      </a:rPr>
                                      <m:t>)</m:t>
                                    </m:r>
                                    <m:r>
                                      <m:rPr>
                                        <m:sty m:val="p"/>
                                      </m:rPr>
                                      <a:rPr lang="en-US" altLang="zh-CN" sz="2000" b="0" i="0">
                                        <a:latin typeface="Cambria Math" panose="02040503050406030204" pitchFamily="18" charset="0"/>
                                      </a:rPr>
                                      <m:t>exp</m:t>
                                    </m:r>
                                    <m:r>
                                      <a:rPr lang="en-US" altLang="zh-CN" sz="2000" b="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0" i="1">
                                            <a:latin typeface="Cambria Math" panose="02040503050406030204" pitchFamily="18" charset="0"/>
                                          </a:rPr>
                                          <m:t>h</m:t>
                                        </m:r>
                                      </m:e>
                                      <m:sub>
                                        <m:r>
                                          <a:rPr lang="en-US" altLang="zh-CN" sz="2000" b="0" i="1">
                                            <a:latin typeface="Cambria Math" panose="02040503050406030204" pitchFamily="18" charset="0"/>
                                          </a:rPr>
                                          <m:t>𝑜𝑘</m:t>
                                        </m:r>
                                      </m:sub>
                                      <m:sup>
                                        <m:r>
                                          <a:rPr lang="en-US" altLang="zh-CN" sz="2000" b="0" i="1">
                                            <a:latin typeface="Cambria Math" panose="02040503050406030204" pitchFamily="18" charset="0"/>
                                          </a:rPr>
                                          <m:t>𝑇</m:t>
                                        </m:r>
                                      </m:sup>
                                    </m:sSubSup>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𝑞</m:t>
                                        </m:r>
                                      </m:e>
                                      <m:sub>
                                        <m:r>
                                          <a:rPr lang="en-US" altLang="zh-CN" sz="2000" b="0" i="1">
                                            <a:latin typeface="Cambria Math" panose="02040503050406030204" pitchFamily="18" charset="0"/>
                                          </a:rPr>
                                          <m:t>𝑤</m:t>
                                        </m:r>
                                      </m:sub>
                                    </m:sSub>
                                    <m:r>
                                      <a:rPr lang="en-US" altLang="zh-CN" sz="2000" b="0" i="1">
                                        <a:latin typeface="Cambria Math" panose="02040503050406030204" pitchFamily="18" charset="0"/>
                                      </a:rPr>
                                      <m:t>)</m:t>
                                    </m:r>
                                  </m:e>
                                </m:nary>
                              </m:den>
                            </m:f>
                          </m:oMath>
                        </a14:m>
                        <a:endParaRPr lang="en-US" sz="2000" dirty="0"/>
                      </a:p>
                    </p:txBody>
                  </p:sp>
                </mc:Choice>
                <mc:Fallback xmlns="">
                  <p:sp>
                    <p:nvSpPr>
                      <p:cNvPr id="195" name="Rectangle 194"/>
                      <p:cNvSpPr>
                        <a:spLocks noRot="1" noChangeAspect="1" noMove="1" noResize="1" noEditPoints="1" noAdjustHandles="1" noChangeArrowheads="1" noChangeShapeType="1" noTextEdit="1"/>
                      </p:cNvSpPr>
                      <p:nvPr/>
                    </p:nvSpPr>
                    <p:spPr>
                      <a:xfrm>
                        <a:off x="8097529" y="2631830"/>
                        <a:ext cx="5558638" cy="661784"/>
                      </a:xfrm>
                      <a:prstGeom prst="rect">
                        <a:avLst/>
                      </a:prstGeom>
                      <a:blipFill>
                        <a:blip r:embed="rId18"/>
                        <a:stretch>
                          <a:fillRect l="-911" t="-5556" b="-77778"/>
                        </a:stretch>
                      </a:blipFill>
                    </p:spPr>
                    <p:txBody>
                      <a:bodyPr/>
                      <a:lstStyle/>
                      <a:p>
                        <a:r>
                          <a:rPr lang="zh-CN" altLang="en-US">
                            <a:noFill/>
                          </a:rPr>
                          <a:t> </a:t>
                        </a:r>
                      </a:p>
                    </p:txBody>
                  </p:sp>
                </mc:Fallback>
              </mc:AlternateContent>
            </p:grpSp>
            <p:sp>
              <p:nvSpPr>
                <p:cNvPr id="193" name="Rectangle 192"/>
                <p:cNvSpPr/>
                <p:nvPr/>
              </p:nvSpPr>
              <p:spPr>
                <a:xfrm>
                  <a:off x="4305936" y="2699674"/>
                  <a:ext cx="1543499" cy="369332"/>
                </a:xfrm>
                <a:prstGeom prst="rect">
                  <a:avLst/>
                </a:prstGeom>
              </p:spPr>
              <p:txBody>
                <a:bodyPr wrap="none">
                  <a:spAutoFit/>
                </a:bodyPr>
                <a:lstStyle/>
                <a:p>
                  <a:r>
                    <a:rPr lang="en-US" altLang="zh-CN" dirty="0"/>
                    <a:t> Mask </a:t>
                  </a:r>
                  <a:r>
                    <a:rPr lang="en-US" altLang="zh-CN" dirty="0" err="1"/>
                    <a:t>softmax</a:t>
                  </a:r>
                  <a:endParaRPr lang="en-US" dirty="0"/>
                </a:p>
              </p:txBody>
            </p:sp>
          </p:grpSp>
        </p:grpSp>
      </p:grpSp>
      <mc:AlternateContent xmlns:mc="http://schemas.openxmlformats.org/markup-compatibility/2006" xmlns:a14="http://schemas.microsoft.com/office/drawing/2010/main">
        <mc:Choice Requires="a14">
          <p:sp>
            <p:nvSpPr>
              <p:cNvPr id="63" name="Rectangle 62"/>
              <p:cNvSpPr/>
              <p:nvPr/>
            </p:nvSpPr>
            <p:spPr>
              <a:xfrm>
                <a:off x="6088525" y="5627392"/>
                <a:ext cx="3327386" cy="435056"/>
              </a:xfrm>
              <a:prstGeom prst="rect">
                <a:avLst/>
              </a:prstGeom>
            </p:spPr>
            <p:txBody>
              <a:bodyPr wrap="none">
                <a:spAutoFit/>
              </a:bodyPr>
              <a:lstStyle/>
              <a:p>
                <a:r>
                  <a:rPr lang="en-US" altLang="zh-CN" sz="2000" dirty="0"/>
                  <a:t>o-</a:t>
                </a:r>
                <a:r>
                  <a:rPr lang="en-US" altLang="zh-CN" sz="2000" dirty="0" err="1"/>
                  <a:t>th</a:t>
                </a:r>
                <a:r>
                  <a:rPr lang="en-US" altLang="zh-CN" sz="2000" dirty="0"/>
                  <a:t> sentence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𝑐</m:t>
                        </m:r>
                      </m:e>
                      <m:sub>
                        <m:r>
                          <a:rPr lang="en-US" altLang="zh-CN" sz="2000" i="1">
                            <a:latin typeface="Cambria Math" panose="02040503050406030204" pitchFamily="18" charset="0"/>
                          </a:rPr>
                          <m:t>𝑜</m:t>
                        </m:r>
                      </m:sub>
                    </m:sSub>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𝑜𝑟</m:t>
                            </m:r>
                          </m:sub>
                        </m:sSub>
                        <m:r>
                          <a:rPr lang="en-US" altLang="zh-CN" sz="2000" i="1">
                            <a:latin typeface="Cambria Math" panose="02040503050406030204" pitchFamily="18" charset="0"/>
                          </a:rPr>
                          <m:t>}</m:t>
                        </m:r>
                      </m:e>
                      <m:sub>
                        <m:r>
                          <a:rPr lang="en-US" altLang="zh-CN" sz="2000" b="0" i="1" smtClean="0">
                            <a:latin typeface="Cambria Math" panose="02040503050406030204" pitchFamily="18" charset="0"/>
                          </a:rPr>
                          <m:t>𝑟</m:t>
                        </m:r>
                        <m:r>
                          <a:rPr lang="en-US" altLang="zh-CN" sz="200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𝑤</m:t>
                            </m:r>
                          </m:sub>
                        </m:sSub>
                      </m:sup>
                    </m:sSubSup>
                  </m:oMath>
                </a14:m>
                <a:r>
                  <a:rPr lang="en-US" altLang="zh-CN" sz="2000" dirty="0"/>
                  <a:t>  </a:t>
                </a:r>
                <a:endParaRPr lang="zh-CN" altLang="en-US" sz="2000" dirty="0"/>
              </a:p>
            </p:txBody>
          </p:sp>
        </mc:Choice>
        <mc:Fallback xmlns="">
          <p:sp>
            <p:nvSpPr>
              <p:cNvPr id="63" name="Rectangle 62"/>
              <p:cNvSpPr>
                <a:spLocks noRot="1" noChangeAspect="1" noMove="1" noResize="1" noEditPoints="1" noAdjustHandles="1" noChangeArrowheads="1" noChangeShapeType="1" noTextEdit="1"/>
              </p:cNvSpPr>
              <p:nvPr/>
            </p:nvSpPr>
            <p:spPr>
              <a:xfrm>
                <a:off x="6088525" y="5627392"/>
                <a:ext cx="3327386" cy="435056"/>
              </a:xfrm>
              <a:prstGeom prst="rect">
                <a:avLst/>
              </a:prstGeom>
              <a:blipFill>
                <a:blip r:embed="rId19"/>
                <a:stretch>
                  <a:fillRect l="-1521" b="-20000"/>
                </a:stretch>
              </a:blipFill>
            </p:spPr>
            <p:txBody>
              <a:bodyPr/>
              <a:lstStyle/>
              <a:p>
                <a:r>
                  <a:rPr lang="zh-CN" altLang="en-US">
                    <a:noFill/>
                  </a:rPr>
                  <a:t> </a:t>
                </a:r>
              </a:p>
            </p:txBody>
          </p:sp>
        </mc:Fallback>
      </mc:AlternateContent>
      <p:grpSp>
        <p:nvGrpSpPr>
          <p:cNvPr id="4" name="Group 3"/>
          <p:cNvGrpSpPr/>
          <p:nvPr/>
        </p:nvGrpSpPr>
        <p:grpSpPr>
          <a:xfrm>
            <a:off x="6952889" y="2092969"/>
            <a:ext cx="1913729" cy="430887"/>
            <a:chOff x="6246921" y="1597250"/>
            <a:chExt cx="1913729" cy="430887"/>
          </a:xfrm>
        </p:grpSpPr>
        <p:sp>
          <p:nvSpPr>
            <p:cNvPr id="66" name="Rounded Rectangle 65"/>
            <p:cNvSpPr/>
            <p:nvPr/>
          </p:nvSpPr>
          <p:spPr>
            <a:xfrm>
              <a:off x="6323480" y="1615853"/>
              <a:ext cx="1594258" cy="365068"/>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6246921" y="1597250"/>
              <a:ext cx="1913729" cy="430887"/>
            </a:xfrm>
            <a:prstGeom prst="rect">
              <a:avLst/>
            </a:prstGeom>
          </p:spPr>
          <p:txBody>
            <a:bodyPr wrap="square">
              <a:spAutoFit/>
            </a:bodyPr>
            <a:lstStyle/>
            <a:p>
              <a:pPr lvl="0" fontAlgn="base">
                <a:spcBef>
                  <a:spcPct val="0"/>
                </a:spcBef>
                <a:spcAft>
                  <a:spcPct val="0"/>
                </a:spcAft>
                <a:defRPr/>
              </a:pPr>
              <a:r>
                <a:rPr lang="en-US" sz="1050" dirty="0">
                  <a:latin typeface="微软雅黑" panose="020B0503020204020204" pitchFamily="34" charset="-122"/>
                  <a:ea typeface="微软雅黑" panose="020B0503020204020204" pitchFamily="34" charset="-122"/>
                  <a:cs typeface="Calibri"/>
                </a:rPr>
                <a:t>The  food   is     </a:t>
              </a:r>
              <a:r>
                <a:rPr lang="en-US" sz="1050" b="1" dirty="0">
                  <a:solidFill>
                    <a:srgbClr val="FF0000"/>
                  </a:solidFill>
                  <a:latin typeface="微软雅黑" panose="020B0503020204020204" pitchFamily="34" charset="-122"/>
                  <a:ea typeface="微软雅黑" panose="020B0503020204020204" pitchFamily="34" charset="-122"/>
                  <a:cs typeface="Calibri"/>
                </a:rPr>
                <a:t>great</a:t>
              </a:r>
              <a:endParaRPr lang="en-US" sz="1050" dirty="0">
                <a:solidFill>
                  <a:srgbClr val="FF0000"/>
                </a:solidFill>
                <a:latin typeface="微软雅黑" panose="020B0503020204020204" pitchFamily="34" charset="-122"/>
                <a:ea typeface="微软雅黑" panose="020B0503020204020204" pitchFamily="34" charset="-122"/>
                <a:cs typeface="Calibri"/>
              </a:endParaRPr>
            </a:p>
            <a:p>
              <a:pPr lvl="0" fontAlgn="base">
                <a:spcBef>
                  <a:spcPct val="0"/>
                </a:spcBef>
                <a:spcAft>
                  <a:spcPct val="0"/>
                </a:spcAft>
                <a:defRPr/>
              </a:pPr>
              <a:r>
                <a:rPr lang="en-US" sz="1050" dirty="0">
                  <a:latin typeface="微软雅黑" panose="020B0503020204020204" pitchFamily="34" charset="-122"/>
                  <a:ea typeface="微软雅黑" panose="020B0503020204020204" pitchFamily="34" charset="-122"/>
                  <a:cs typeface="Calibri"/>
                </a:rPr>
                <a:t>The drinks are delicious</a:t>
              </a:r>
              <a:endParaRPr lang="en-SG" sz="1050" dirty="0">
                <a:latin typeface="微软雅黑" panose="020B0503020204020204" pitchFamily="34" charset="-122"/>
                <a:ea typeface="微软雅黑" panose="020B0503020204020204" pitchFamily="34" charset="-122"/>
                <a:cs typeface="Calibri"/>
              </a:endParaRPr>
            </a:p>
          </p:txBody>
        </p:sp>
      </p:grpSp>
    </p:spTree>
    <p:extLst>
      <p:ext uri="{BB962C8B-B14F-4D97-AF65-F5344CB8AC3E}">
        <p14:creationId xmlns:p14="http://schemas.microsoft.com/office/powerpoint/2010/main" val="1907805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62" y="114490"/>
            <a:ext cx="10515600" cy="787309"/>
          </a:xfrm>
        </p:spPr>
        <p:txBody>
          <a:bodyPr/>
          <a:lstStyle/>
          <a:p>
            <a:r>
              <a:rPr lang="en-US" altLang="zh-CN" dirty="0"/>
              <a:t>Hierarchical Content Attention</a:t>
            </a:r>
            <a:endParaRPr lang="zh-CN" altLang="en-US" dirty="0"/>
          </a:p>
        </p:txBody>
      </p:sp>
      <p:sp>
        <p:nvSpPr>
          <p:cNvPr id="125" name="Rectangle 124"/>
          <p:cNvSpPr/>
          <p:nvPr/>
        </p:nvSpPr>
        <p:spPr>
          <a:xfrm>
            <a:off x="264157" y="1047593"/>
            <a:ext cx="10627140" cy="1107996"/>
          </a:xfrm>
          <a:prstGeom prst="rect">
            <a:avLst/>
          </a:prstGeom>
        </p:spPr>
        <p:txBody>
          <a:bodyPr wrap="none">
            <a:spAutoFit/>
          </a:bodyPr>
          <a:lstStyle/>
          <a:p>
            <a:r>
              <a:rPr lang="en-US" altLang="zh-CN" sz="2200" b="1" dirty="0"/>
              <a:t>Sentence Attention</a:t>
            </a:r>
          </a:p>
          <a:p>
            <a:pPr marL="285750" indent="-285750">
              <a:buFont typeface="Arial" panose="020B0604020202020204" pitchFamily="34" charset="0"/>
              <a:buChar char="•"/>
            </a:pPr>
            <a:r>
              <a:rPr lang="en-US" altLang="zh-CN" sz="2200" dirty="0"/>
              <a:t>Contextual sentences do not contribute equally to the semantic meaning of a document. </a:t>
            </a:r>
            <a:br>
              <a:rPr lang="en-US" altLang="zh-CN" sz="2200" dirty="0"/>
            </a:br>
            <a:endParaRPr lang="en-US" altLang="zh-CN" sz="2200" b="1" dirty="0"/>
          </a:p>
        </p:txBody>
      </p:sp>
      <p:grpSp>
        <p:nvGrpSpPr>
          <p:cNvPr id="134" name="Group 133"/>
          <p:cNvGrpSpPr/>
          <p:nvPr/>
        </p:nvGrpSpPr>
        <p:grpSpPr>
          <a:xfrm>
            <a:off x="3018496" y="4377383"/>
            <a:ext cx="8120771" cy="712443"/>
            <a:chOff x="5948995" y="3076877"/>
            <a:chExt cx="8120771" cy="712443"/>
          </a:xfrm>
        </p:grpSpPr>
        <p:grpSp>
          <p:nvGrpSpPr>
            <p:cNvPr id="135" name="Group 134"/>
            <p:cNvGrpSpPr/>
            <p:nvPr/>
          </p:nvGrpSpPr>
          <p:grpSpPr>
            <a:xfrm>
              <a:off x="6566102" y="3076877"/>
              <a:ext cx="7503664" cy="622383"/>
              <a:chOff x="6465635" y="3076877"/>
              <a:chExt cx="7503664" cy="622383"/>
            </a:xfrm>
          </p:grpSpPr>
          <p:cxnSp>
            <p:nvCxnSpPr>
              <p:cNvPr id="137" name="Straight Arrow Connector 136"/>
              <p:cNvCxnSpPr/>
              <p:nvPr/>
            </p:nvCxnSpPr>
            <p:spPr>
              <a:xfrm flipV="1">
                <a:off x="6710878" y="3444186"/>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 name="Straight Arrow Connector 137"/>
              <p:cNvCxnSpPr/>
              <p:nvPr/>
            </p:nvCxnSpPr>
            <p:spPr>
              <a:xfrm flipV="1">
                <a:off x="7221750" y="3451816"/>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9" name="Rectangle 138"/>
              <p:cNvSpPr/>
              <p:nvPr/>
            </p:nvSpPr>
            <p:spPr>
              <a:xfrm>
                <a:off x="6500840" y="3170511"/>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0" name="Rectangle 139"/>
                  <p:cNvSpPr/>
                  <p:nvPr/>
                </p:nvSpPr>
                <p:spPr>
                  <a:xfrm>
                    <a:off x="6465635" y="3122224"/>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1</m:t>
                              </m:r>
                            </m:sub>
                          </m:sSub>
                        </m:oMath>
                      </m:oMathPara>
                    </a14:m>
                    <a:endParaRPr lang="en-US" sz="1600" dirty="0"/>
                  </a:p>
                </p:txBody>
              </p:sp>
            </mc:Choice>
            <mc:Fallback xmlns="">
              <p:sp>
                <p:nvSpPr>
                  <p:cNvPr id="140" name="Rectangle 139"/>
                  <p:cNvSpPr>
                    <a:spLocks noRot="1" noChangeAspect="1" noMove="1" noResize="1" noEditPoints="1" noAdjustHandles="1" noChangeArrowheads="1" noChangeShapeType="1" noTextEdit="1"/>
                  </p:cNvSpPr>
                  <p:nvPr/>
                </p:nvSpPr>
                <p:spPr>
                  <a:xfrm>
                    <a:off x="6465635" y="3122224"/>
                    <a:ext cx="474182" cy="338554"/>
                  </a:xfrm>
                  <a:prstGeom prst="rect">
                    <a:avLst/>
                  </a:prstGeom>
                  <a:blipFill>
                    <a:blip r:embed="rId3"/>
                    <a:stretch>
                      <a:fillRect/>
                    </a:stretch>
                  </a:blipFill>
                </p:spPr>
                <p:txBody>
                  <a:bodyPr/>
                  <a:lstStyle/>
                  <a:p>
                    <a:r>
                      <a:rPr lang="zh-CN" altLang="en-US">
                        <a:noFill/>
                      </a:rPr>
                      <a:t> </a:t>
                    </a:r>
                  </a:p>
                </p:txBody>
              </p:sp>
            </mc:Fallback>
          </mc:AlternateContent>
          <p:sp>
            <p:nvSpPr>
              <p:cNvPr id="141" name="Rectangle 140"/>
              <p:cNvSpPr/>
              <p:nvPr/>
            </p:nvSpPr>
            <p:spPr>
              <a:xfrm>
                <a:off x="7005449" y="3170511"/>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2" name="Rectangle 141"/>
                  <p:cNvSpPr/>
                  <p:nvPr/>
                </p:nvSpPr>
                <p:spPr>
                  <a:xfrm>
                    <a:off x="6978926" y="3122224"/>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2</m:t>
                              </m:r>
                            </m:sub>
                          </m:sSub>
                        </m:oMath>
                      </m:oMathPara>
                    </a14:m>
                    <a:endParaRPr lang="en-US" sz="1600" dirty="0"/>
                  </a:p>
                </p:txBody>
              </p:sp>
            </mc:Choice>
            <mc:Fallback xmlns="">
              <p:sp>
                <p:nvSpPr>
                  <p:cNvPr id="142" name="Rectangle 141"/>
                  <p:cNvSpPr>
                    <a:spLocks noRot="1" noChangeAspect="1" noMove="1" noResize="1" noEditPoints="1" noAdjustHandles="1" noChangeArrowheads="1" noChangeShapeType="1" noTextEdit="1"/>
                  </p:cNvSpPr>
                  <p:nvPr/>
                </p:nvSpPr>
                <p:spPr>
                  <a:xfrm>
                    <a:off x="6978926" y="3122224"/>
                    <a:ext cx="474182" cy="338554"/>
                  </a:xfrm>
                  <a:prstGeom prst="rect">
                    <a:avLst/>
                  </a:prstGeom>
                  <a:blipFill>
                    <a:blip r:embed="rId4"/>
                    <a:stretch>
                      <a:fillRect/>
                    </a:stretch>
                  </a:blipFill>
                </p:spPr>
                <p:txBody>
                  <a:bodyPr/>
                  <a:lstStyle/>
                  <a:p>
                    <a:r>
                      <a:rPr lang="zh-CN" altLang="en-US">
                        <a:noFill/>
                      </a:rPr>
                      <a:t> </a:t>
                    </a:r>
                  </a:p>
                </p:txBody>
              </p:sp>
            </mc:Fallback>
          </mc:AlternateContent>
          <p:cxnSp>
            <p:nvCxnSpPr>
              <p:cNvPr id="143" name="Straight Arrow Connector 142"/>
              <p:cNvCxnSpPr/>
              <p:nvPr/>
            </p:nvCxnSpPr>
            <p:spPr>
              <a:xfrm flipV="1">
                <a:off x="8075121" y="3461314"/>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Rectangle 143"/>
              <p:cNvSpPr/>
              <p:nvPr/>
            </p:nvSpPr>
            <p:spPr>
              <a:xfrm>
                <a:off x="7884540" y="3168726"/>
                <a:ext cx="376291" cy="284148"/>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5" name="Rectangle 144"/>
                  <p:cNvSpPr/>
                  <p:nvPr/>
                </p:nvSpPr>
                <p:spPr>
                  <a:xfrm>
                    <a:off x="7847239" y="3140796"/>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h</m:t>
                              </m:r>
                            </m:e>
                            <m:sub>
                              <m:r>
                                <a:rPr lang="en-US" sz="1600" b="0" i="1" smtClean="0">
                                  <a:latin typeface="Cambria Math" panose="02040503050406030204" pitchFamily="18" charset="0"/>
                                </a:rPr>
                                <m:t>𝑜</m:t>
                              </m:r>
                            </m:sub>
                          </m:sSub>
                        </m:oMath>
                      </m:oMathPara>
                    </a14:m>
                    <a:endParaRPr lang="en-US" sz="1600" dirty="0"/>
                  </a:p>
                </p:txBody>
              </p:sp>
            </mc:Choice>
            <mc:Fallback xmlns="">
              <p:sp>
                <p:nvSpPr>
                  <p:cNvPr id="145" name="Rectangle 144"/>
                  <p:cNvSpPr>
                    <a:spLocks noRot="1" noChangeAspect="1" noMove="1" noResize="1" noEditPoints="1" noAdjustHandles="1" noChangeArrowheads="1" noChangeShapeType="1" noTextEdit="1"/>
                  </p:cNvSpPr>
                  <p:nvPr/>
                </p:nvSpPr>
                <p:spPr>
                  <a:xfrm>
                    <a:off x="7847239" y="3140796"/>
                    <a:ext cx="474182" cy="338554"/>
                  </a:xfrm>
                  <a:prstGeom prst="rect">
                    <a:avLst/>
                  </a:prstGeom>
                  <a:blipFill>
                    <a:blip r:embed="rId5"/>
                    <a:stretch>
                      <a:fillRect/>
                    </a:stretch>
                  </a:blipFill>
                </p:spPr>
                <p:txBody>
                  <a:bodyPr/>
                  <a:lstStyle/>
                  <a:p>
                    <a:r>
                      <a:rPr lang="zh-CN" altLang="en-US">
                        <a:noFill/>
                      </a:rPr>
                      <a:t> </a:t>
                    </a:r>
                  </a:p>
                </p:txBody>
              </p:sp>
            </mc:Fallback>
          </mc:AlternateContent>
          <p:sp>
            <p:nvSpPr>
              <p:cNvPr id="146" name="Rectangle 145"/>
              <p:cNvSpPr/>
              <p:nvPr/>
            </p:nvSpPr>
            <p:spPr>
              <a:xfrm>
                <a:off x="7462606" y="3076877"/>
                <a:ext cx="407484" cy="369332"/>
              </a:xfrm>
              <a:prstGeom prst="rect">
                <a:avLst/>
              </a:prstGeom>
            </p:spPr>
            <p:txBody>
              <a:bodyPr wrap="none">
                <a:spAutoFit/>
              </a:bodyPr>
              <a:lstStyle/>
              <a:p>
                <a:r>
                  <a:rPr lang="en-US" b="1" dirty="0">
                    <a:latin typeface="微软雅黑" panose="020B0503020204020204" pitchFamily="34" charset="-122"/>
                    <a:ea typeface="微软雅黑" panose="020B0503020204020204" pitchFamily="34" charset="-122"/>
                  </a:rPr>
                  <a:t>…</a:t>
                </a:r>
              </a:p>
            </p:txBody>
          </p:sp>
          <mc:AlternateContent xmlns:mc="http://schemas.openxmlformats.org/markup-compatibility/2006" xmlns:a14="http://schemas.microsoft.com/office/drawing/2010/main">
            <mc:Choice Requires="a14">
              <p:sp>
                <p:nvSpPr>
                  <p:cNvPr id="147" name="Rectangle 146"/>
                  <p:cNvSpPr/>
                  <p:nvPr/>
                </p:nvSpPr>
                <p:spPr>
                  <a:xfrm>
                    <a:off x="8918557" y="3171573"/>
                    <a:ext cx="5050742" cy="400110"/>
                  </a:xfrm>
                  <a:prstGeom prst="rect">
                    <a:avLst/>
                  </a:prstGeom>
                </p:spPr>
                <p:txBody>
                  <a:bodyPr wrap="none">
                    <a:spAutoFit/>
                  </a:bodyPr>
                  <a:lstStyle/>
                  <a:p>
                    <a:pPr marL="0" lvl="1"/>
                    <a:r>
                      <a:rPr lang="en-US" sz="2000" dirty="0"/>
                      <a:t>hidden representation </a:t>
                    </a:r>
                    <a14:m>
                      <m:oMath xmlns:m="http://schemas.openxmlformats.org/officeDocument/2006/math">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h</m:t>
                            </m:r>
                          </m:e>
                          <m:sub>
                            <m:r>
                              <a:rPr lang="en-US" altLang="zh-CN" sz="2000">
                                <a:latin typeface="Cambria Math" panose="02040503050406030204" pitchFamily="18" charset="0"/>
                              </a:rPr>
                              <m:t>𝑜</m:t>
                            </m:r>
                          </m:sub>
                        </m:sSub>
                        <m:r>
                          <a:rPr lang="en-US" altLang="zh-CN" sz="2000">
                            <a:latin typeface="Cambria Math" panose="02040503050406030204" pitchFamily="18" charset="0"/>
                          </a:rPr>
                          <m:t>=</m:t>
                        </m:r>
                        <m:r>
                          <a:rPr lang="en-US" altLang="zh-CN" sz="2000">
                            <a:latin typeface="Cambria Math" panose="02040503050406030204" pitchFamily="18" charset="0"/>
                          </a:rPr>
                          <m:t>𝑡𝑎𝑛h</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𝑊</m:t>
                            </m:r>
                          </m:e>
                          <m:sub>
                            <m:r>
                              <a:rPr lang="en-US" altLang="zh-CN" sz="2000" b="0" i="1" smtClean="0">
                                <a:latin typeface="Cambria Math" panose="02040503050406030204" pitchFamily="18" charset="0"/>
                              </a:rPr>
                              <m:t>𝑐</m:t>
                            </m:r>
                          </m:sub>
                        </m:sSub>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𝑣</m:t>
                            </m:r>
                          </m:e>
                          <m:sub>
                            <m:r>
                              <a:rPr lang="en-US" altLang="zh-CN" sz="2000" i="1">
                                <a:latin typeface="Cambria Math" panose="02040503050406030204" pitchFamily="18" charset="0"/>
                              </a:rPr>
                              <m:t>𝑐</m:t>
                            </m:r>
                          </m:sub>
                          <m:sup>
                            <m:r>
                              <a:rPr lang="en-US" altLang="zh-CN" sz="2000" i="1">
                                <a:latin typeface="Cambria Math" panose="02040503050406030204" pitchFamily="18" charset="0"/>
                              </a:rPr>
                              <m:t>𝑜</m:t>
                            </m:r>
                          </m:sup>
                        </m:sSubSup>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𝑏</m:t>
                            </m:r>
                          </m:e>
                          <m:sub>
                            <m:r>
                              <a:rPr lang="en-US" altLang="zh-CN" sz="2000" b="0" i="1" smtClean="0">
                                <a:latin typeface="Cambria Math" panose="02040503050406030204" pitchFamily="18" charset="0"/>
                              </a:rPr>
                              <m:t>𝑐</m:t>
                            </m:r>
                          </m:sub>
                        </m:sSub>
                        <m:r>
                          <a:rPr lang="en-US" altLang="zh-CN" sz="2000">
                            <a:latin typeface="Cambria Math" panose="02040503050406030204" pitchFamily="18" charset="0"/>
                          </a:rPr>
                          <m:t>)</m:t>
                        </m:r>
                      </m:oMath>
                    </a14:m>
                    <a:endParaRPr lang="en-US" altLang="zh-CN" sz="2000" dirty="0"/>
                  </a:p>
                </p:txBody>
              </p:sp>
            </mc:Choice>
            <mc:Fallback xmlns="">
              <p:sp>
                <p:nvSpPr>
                  <p:cNvPr id="147" name="Rectangle 146"/>
                  <p:cNvSpPr>
                    <a:spLocks noRot="1" noChangeAspect="1" noMove="1" noResize="1" noEditPoints="1" noAdjustHandles="1" noChangeArrowheads="1" noChangeShapeType="1" noTextEdit="1"/>
                  </p:cNvSpPr>
                  <p:nvPr/>
                </p:nvSpPr>
                <p:spPr>
                  <a:xfrm>
                    <a:off x="8918557" y="3171573"/>
                    <a:ext cx="5050742" cy="400110"/>
                  </a:xfrm>
                  <a:prstGeom prst="rect">
                    <a:avLst/>
                  </a:prstGeom>
                  <a:blipFill>
                    <a:blip r:embed="rId6"/>
                    <a:stretch>
                      <a:fillRect l="-1003" t="-6061" b="-24242"/>
                    </a:stretch>
                  </a:blipFill>
                </p:spPr>
                <p:txBody>
                  <a:bodyPr/>
                  <a:lstStyle/>
                  <a:p>
                    <a:r>
                      <a:rPr lang="zh-CN" altLang="en-US">
                        <a:noFill/>
                      </a:rPr>
                      <a:t> </a:t>
                    </a:r>
                  </a:p>
                </p:txBody>
              </p:sp>
            </mc:Fallback>
          </mc:AlternateContent>
        </p:grpSp>
        <p:sp>
          <p:nvSpPr>
            <p:cNvPr id="136" name="Rectangle 135"/>
            <p:cNvSpPr/>
            <p:nvPr/>
          </p:nvSpPr>
          <p:spPr>
            <a:xfrm>
              <a:off x="5948995" y="3419988"/>
              <a:ext cx="598241" cy="369332"/>
            </a:xfrm>
            <a:prstGeom prst="rect">
              <a:avLst/>
            </a:prstGeom>
          </p:spPr>
          <p:txBody>
            <a:bodyPr wrap="none">
              <a:spAutoFit/>
            </a:bodyPr>
            <a:lstStyle/>
            <a:p>
              <a:r>
                <a:rPr lang="en-US" altLang="zh-CN" dirty="0"/>
                <a:t>MLP</a:t>
              </a:r>
              <a:endParaRPr lang="en-US" dirty="0"/>
            </a:p>
          </p:txBody>
        </p:sp>
      </p:grpSp>
      <p:grpSp>
        <p:nvGrpSpPr>
          <p:cNvPr id="148" name="Group 147"/>
          <p:cNvGrpSpPr/>
          <p:nvPr/>
        </p:nvGrpSpPr>
        <p:grpSpPr>
          <a:xfrm>
            <a:off x="3707724" y="4916851"/>
            <a:ext cx="5520700" cy="476225"/>
            <a:chOff x="6482947" y="3614399"/>
            <a:chExt cx="5520700" cy="476225"/>
          </a:xfrm>
        </p:grpSpPr>
        <p:grpSp>
          <p:nvGrpSpPr>
            <p:cNvPr id="149" name="Group 148"/>
            <p:cNvGrpSpPr/>
            <p:nvPr/>
          </p:nvGrpSpPr>
          <p:grpSpPr>
            <a:xfrm>
              <a:off x="6482947" y="3614399"/>
              <a:ext cx="1776822" cy="369332"/>
              <a:chOff x="6518546" y="5224875"/>
              <a:chExt cx="1776822" cy="369332"/>
            </a:xfrm>
          </p:grpSpPr>
          <p:sp>
            <p:nvSpPr>
              <p:cNvPr id="151" name="Rectangle 150"/>
              <p:cNvSpPr/>
              <p:nvPr/>
            </p:nvSpPr>
            <p:spPr>
              <a:xfrm>
                <a:off x="7919077" y="5318328"/>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2" name="Group 151"/>
              <p:cNvGrpSpPr/>
              <p:nvPr/>
            </p:nvGrpSpPr>
            <p:grpSpPr>
              <a:xfrm>
                <a:off x="6518546" y="5224875"/>
                <a:ext cx="1355889" cy="369332"/>
                <a:chOff x="6497441" y="3607522"/>
                <a:chExt cx="1355889" cy="369332"/>
              </a:xfrm>
            </p:grpSpPr>
            <p:sp>
              <p:nvSpPr>
                <p:cNvPr id="153" name="Rectangle 152"/>
                <p:cNvSpPr/>
                <p:nvPr/>
              </p:nvSpPr>
              <p:spPr>
                <a:xfrm>
                  <a:off x="6497441" y="3699742"/>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p:cNvSpPr/>
                <p:nvPr/>
              </p:nvSpPr>
              <p:spPr>
                <a:xfrm>
                  <a:off x="6998787" y="3707044"/>
                  <a:ext cx="376291" cy="2698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p:cNvSpPr/>
                <p:nvPr/>
              </p:nvSpPr>
              <p:spPr>
                <a:xfrm>
                  <a:off x="7445846" y="3607522"/>
                  <a:ext cx="407484" cy="369332"/>
                </a:xfrm>
                <a:prstGeom prst="rect">
                  <a:avLst/>
                </a:prstGeom>
              </p:spPr>
              <p:txBody>
                <a:bodyPr wrap="none">
                  <a:spAutoFit/>
                </a:bodyPr>
                <a:lstStyle/>
                <a:p>
                  <a:r>
                    <a:rPr lang="en-US" b="1" dirty="0">
                      <a:latin typeface="微软雅黑" panose="020B0503020204020204" pitchFamily="34" charset="-122"/>
                      <a:ea typeface="微软雅黑" panose="020B0503020204020204" pitchFamily="34" charset="-122"/>
                    </a:rPr>
                    <a:t>…</a:t>
                  </a:r>
                </a:p>
              </p:txBody>
            </p:sp>
          </p:grpSp>
        </p:grpSp>
        <mc:AlternateContent xmlns:mc="http://schemas.openxmlformats.org/markup-compatibility/2006" xmlns:a14="http://schemas.microsoft.com/office/drawing/2010/main">
          <mc:Choice Requires="a14">
            <p:sp>
              <p:nvSpPr>
                <p:cNvPr id="150" name="Rectangle 149"/>
                <p:cNvSpPr/>
                <p:nvPr/>
              </p:nvSpPr>
              <p:spPr>
                <a:xfrm>
                  <a:off x="8863748" y="3690514"/>
                  <a:ext cx="3139899"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altLang="zh-CN" sz="2000" dirty="0" smtClean="0"/>
                          <m:t>Sentence</m:t>
                        </m:r>
                        <m:r>
                          <m:rPr>
                            <m:nor/>
                          </m:rPr>
                          <a:rPr lang="en-US" altLang="zh-CN" sz="2000" dirty="0" smtClean="0"/>
                          <m:t> </m:t>
                        </m:r>
                        <m:r>
                          <m:rPr>
                            <m:nor/>
                          </m:rPr>
                          <a:rPr lang="en-US" altLang="zh-CN" sz="2000" dirty="0" smtClean="0"/>
                          <m:t>representation</m:t>
                        </m:r>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 </m:t>
                            </m:r>
                            <m:r>
                              <a:rPr lang="en-US" altLang="zh-CN" sz="2000" i="1">
                                <a:latin typeface="Cambria Math" panose="02040503050406030204" pitchFamily="18" charset="0"/>
                              </a:rPr>
                              <m:t>𝑣</m:t>
                            </m:r>
                          </m:e>
                          <m:sub>
                            <m:r>
                              <a:rPr lang="en-US" altLang="zh-CN" sz="2000" i="1">
                                <a:latin typeface="Cambria Math" panose="02040503050406030204" pitchFamily="18" charset="0"/>
                              </a:rPr>
                              <m:t>𝑐</m:t>
                            </m:r>
                          </m:sub>
                          <m:sup>
                            <m:r>
                              <a:rPr lang="en-US" altLang="zh-CN" sz="2000" i="1">
                                <a:latin typeface="Cambria Math" panose="02040503050406030204" pitchFamily="18" charset="0"/>
                              </a:rPr>
                              <m:t>𝑜</m:t>
                            </m:r>
                          </m:sup>
                        </m:sSubSup>
                      </m:oMath>
                    </m:oMathPara>
                  </a14:m>
                  <a:endParaRPr lang="en-US" sz="2000" dirty="0"/>
                </a:p>
              </p:txBody>
            </p:sp>
          </mc:Choice>
          <mc:Fallback xmlns="">
            <p:sp>
              <p:nvSpPr>
                <p:cNvPr id="150" name="Rectangle 149"/>
                <p:cNvSpPr>
                  <a:spLocks noRot="1" noChangeAspect="1" noMove="1" noResize="1" noEditPoints="1" noAdjustHandles="1" noChangeArrowheads="1" noChangeShapeType="1" noTextEdit="1"/>
                </p:cNvSpPr>
                <p:nvPr/>
              </p:nvSpPr>
              <p:spPr>
                <a:xfrm>
                  <a:off x="8863748" y="3690514"/>
                  <a:ext cx="3139899" cy="400110"/>
                </a:xfrm>
                <a:prstGeom prst="rect">
                  <a:avLst/>
                </a:prstGeom>
                <a:blipFill>
                  <a:blip r:embed="rId7"/>
                  <a:stretch>
                    <a:fillRect t="-3030" b="-18182"/>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64" name="TextBox 163"/>
              <p:cNvSpPr txBox="1"/>
              <p:nvPr/>
            </p:nvSpPr>
            <p:spPr>
              <a:xfrm>
                <a:off x="312506" y="4244855"/>
                <a:ext cx="2972930" cy="246221"/>
              </a:xfrm>
              <a:prstGeom prst="rect">
                <a:avLst/>
              </a:prstGeom>
              <a:noFill/>
            </p:spPr>
            <p:txBody>
              <a:bodyPr wrap="none" lIns="0" tIns="0" rIns="0" bIns="0" rtlCol="0">
                <a:spAutoFit/>
              </a:bodyPr>
              <a:lstStyle/>
              <a:p>
                <a:r>
                  <a:rPr lang="en-US" sz="1600" dirty="0">
                    <a:latin typeface="微软雅黑" panose="020B0503020204020204" pitchFamily="34" charset="-122"/>
                    <a:ea typeface="微软雅黑" panose="020B0503020204020204" pitchFamily="34" charset="-122"/>
                  </a:rPr>
                  <a:t>sentence</a:t>
                </a:r>
                <a:r>
                  <a:rPr lang="en-US" sz="1600" b="0" dirty="0">
                    <a:latin typeface="微软雅黑" panose="020B0503020204020204" pitchFamily="34" charset="-122"/>
                    <a:ea typeface="微软雅黑" panose="020B0503020204020204" pitchFamily="34" charset="-122"/>
                  </a:rPr>
                  <a:t>-level query vector </a:t>
                </a:r>
                <a14:m>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𝑞</m:t>
                        </m:r>
                      </m:e>
                      <m:sub>
                        <m:r>
                          <a:rPr lang="en-US" sz="1600" b="0" i="1" smtClean="0">
                            <a:latin typeface="Cambria Math" panose="02040503050406030204" pitchFamily="18" charset="0"/>
                          </a:rPr>
                          <m:t>𝑐</m:t>
                        </m:r>
                      </m:sub>
                    </m:sSub>
                  </m:oMath>
                </a14:m>
                <a:endParaRPr lang="en-US" sz="1600" i="1" dirty="0">
                  <a:latin typeface="微软雅黑" panose="020B0503020204020204" pitchFamily="34" charset="-122"/>
                  <a:ea typeface="微软雅黑" panose="020B0503020204020204" pitchFamily="34" charset="-122"/>
                </a:endParaRPr>
              </a:p>
            </p:txBody>
          </p:sp>
        </mc:Choice>
        <mc:Fallback xmlns="">
          <p:sp>
            <p:nvSpPr>
              <p:cNvPr id="164" name="TextBox 163"/>
              <p:cNvSpPr txBox="1">
                <a:spLocks noRot="1" noChangeAspect="1" noMove="1" noResize="1" noEditPoints="1" noAdjustHandles="1" noChangeArrowheads="1" noChangeShapeType="1" noTextEdit="1"/>
              </p:cNvSpPr>
              <p:nvPr/>
            </p:nvSpPr>
            <p:spPr>
              <a:xfrm>
                <a:off x="312506" y="4244855"/>
                <a:ext cx="2972930" cy="246221"/>
              </a:xfrm>
              <a:prstGeom prst="rect">
                <a:avLst/>
              </a:prstGeom>
              <a:blipFill>
                <a:blip r:embed="rId8"/>
                <a:stretch>
                  <a:fillRect l="-4098" t="-24390" b="-487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9" name="Rectangle 168"/>
              <p:cNvSpPr/>
              <p:nvPr/>
            </p:nvSpPr>
            <p:spPr>
              <a:xfrm>
                <a:off x="3649634" y="4958078"/>
                <a:ext cx="474182" cy="3441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600" b="1" i="1" smtClean="0">
                              <a:latin typeface="Cambria Math" panose="02040503050406030204" pitchFamily="18" charset="0"/>
                            </a:rPr>
                          </m:ctrlPr>
                        </m:sSubSupPr>
                        <m:e>
                          <m:r>
                            <a:rPr lang="en-US" altLang="zh-CN" sz="1600" b="1" i="1">
                              <a:latin typeface="Cambria Math" panose="02040503050406030204" pitchFamily="18" charset="0"/>
                            </a:rPr>
                            <m:t>𝒗</m:t>
                          </m:r>
                        </m:e>
                        <m:sub>
                          <m:r>
                            <a:rPr lang="en-US" altLang="zh-CN" sz="1600" b="1" i="1">
                              <a:latin typeface="Cambria Math" panose="02040503050406030204" pitchFamily="18" charset="0"/>
                            </a:rPr>
                            <m:t>𝒄</m:t>
                          </m:r>
                        </m:sub>
                        <m:sup>
                          <m:r>
                            <a:rPr lang="en-US" altLang="zh-CN" sz="1600" b="1" i="1" smtClean="0">
                              <a:latin typeface="Cambria Math" panose="02040503050406030204" pitchFamily="18" charset="0"/>
                            </a:rPr>
                            <m:t>𝟏</m:t>
                          </m:r>
                        </m:sup>
                      </m:sSubSup>
                    </m:oMath>
                  </m:oMathPara>
                </a14:m>
                <a:endParaRPr lang="en-US" altLang="zh-CN" sz="1600" dirty="0"/>
              </a:p>
            </p:txBody>
          </p:sp>
        </mc:Choice>
        <mc:Fallback xmlns="">
          <p:sp>
            <p:nvSpPr>
              <p:cNvPr id="169" name="Rectangle 168"/>
              <p:cNvSpPr>
                <a:spLocks noRot="1" noChangeAspect="1" noMove="1" noResize="1" noEditPoints="1" noAdjustHandles="1" noChangeArrowheads="1" noChangeShapeType="1" noTextEdit="1"/>
              </p:cNvSpPr>
              <p:nvPr/>
            </p:nvSpPr>
            <p:spPr>
              <a:xfrm>
                <a:off x="3649634" y="4958078"/>
                <a:ext cx="474182" cy="344133"/>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0" name="Rectangle 169"/>
              <p:cNvSpPr/>
              <p:nvPr/>
            </p:nvSpPr>
            <p:spPr>
              <a:xfrm>
                <a:off x="4137305" y="4965736"/>
                <a:ext cx="474182" cy="3441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600" b="1" i="1" smtClean="0">
                              <a:latin typeface="Cambria Math" panose="02040503050406030204" pitchFamily="18" charset="0"/>
                            </a:rPr>
                          </m:ctrlPr>
                        </m:sSubSupPr>
                        <m:e>
                          <m:r>
                            <a:rPr lang="en-US" altLang="zh-CN" sz="1600" b="1" i="1">
                              <a:latin typeface="Cambria Math" panose="02040503050406030204" pitchFamily="18" charset="0"/>
                            </a:rPr>
                            <m:t>𝒗</m:t>
                          </m:r>
                        </m:e>
                        <m:sub>
                          <m:r>
                            <a:rPr lang="en-US" altLang="zh-CN" sz="1600" b="1" i="1">
                              <a:latin typeface="Cambria Math" panose="02040503050406030204" pitchFamily="18" charset="0"/>
                            </a:rPr>
                            <m:t>𝒄</m:t>
                          </m:r>
                        </m:sub>
                        <m:sup>
                          <m:r>
                            <a:rPr lang="en-US" altLang="zh-CN" sz="1600" b="1" i="1" smtClean="0">
                              <a:latin typeface="Cambria Math" panose="02040503050406030204" pitchFamily="18" charset="0"/>
                            </a:rPr>
                            <m:t>𝟐</m:t>
                          </m:r>
                        </m:sup>
                      </m:sSubSup>
                    </m:oMath>
                  </m:oMathPara>
                </a14:m>
                <a:endParaRPr lang="en-US" sz="1600" dirty="0"/>
              </a:p>
            </p:txBody>
          </p:sp>
        </mc:Choice>
        <mc:Fallback xmlns="">
          <p:sp>
            <p:nvSpPr>
              <p:cNvPr id="170" name="Rectangle 169"/>
              <p:cNvSpPr>
                <a:spLocks noRot="1" noChangeAspect="1" noMove="1" noResize="1" noEditPoints="1" noAdjustHandles="1" noChangeArrowheads="1" noChangeShapeType="1" noTextEdit="1"/>
              </p:cNvSpPr>
              <p:nvPr/>
            </p:nvSpPr>
            <p:spPr>
              <a:xfrm>
                <a:off x="4137305" y="4965736"/>
                <a:ext cx="474182" cy="344133"/>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1" name="Rectangle 170"/>
              <p:cNvSpPr/>
              <p:nvPr/>
            </p:nvSpPr>
            <p:spPr>
              <a:xfrm>
                <a:off x="5030958" y="4983478"/>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600" b="1" i="1" smtClean="0">
                              <a:latin typeface="Cambria Math" panose="02040503050406030204" pitchFamily="18" charset="0"/>
                            </a:rPr>
                          </m:ctrlPr>
                        </m:sSubSupPr>
                        <m:e>
                          <m:r>
                            <a:rPr lang="en-US" altLang="zh-CN" sz="1600" b="1" i="1">
                              <a:latin typeface="Cambria Math" panose="02040503050406030204" pitchFamily="18" charset="0"/>
                            </a:rPr>
                            <m:t>𝒗</m:t>
                          </m:r>
                        </m:e>
                        <m:sub>
                          <m:r>
                            <a:rPr lang="en-US" altLang="zh-CN" sz="1600" b="1" i="1">
                              <a:latin typeface="Cambria Math" panose="02040503050406030204" pitchFamily="18" charset="0"/>
                            </a:rPr>
                            <m:t>𝒄</m:t>
                          </m:r>
                        </m:sub>
                        <m:sup>
                          <m:r>
                            <a:rPr lang="en-US" altLang="zh-CN" sz="1600" b="1" i="1" smtClean="0">
                              <a:latin typeface="Cambria Math" panose="02040503050406030204" pitchFamily="18" charset="0"/>
                            </a:rPr>
                            <m:t>𝒐</m:t>
                          </m:r>
                        </m:sup>
                      </m:sSubSup>
                    </m:oMath>
                  </m:oMathPara>
                </a14:m>
                <a:endParaRPr lang="en-US" sz="1600" dirty="0"/>
              </a:p>
            </p:txBody>
          </p:sp>
        </mc:Choice>
        <mc:Fallback xmlns="">
          <p:sp>
            <p:nvSpPr>
              <p:cNvPr id="171" name="Rectangle 170"/>
              <p:cNvSpPr>
                <a:spLocks noRot="1" noChangeAspect="1" noMove="1" noResize="1" noEditPoints="1" noAdjustHandles="1" noChangeArrowheads="1" noChangeShapeType="1" noTextEdit="1"/>
              </p:cNvSpPr>
              <p:nvPr/>
            </p:nvSpPr>
            <p:spPr>
              <a:xfrm>
                <a:off x="5030958" y="4983478"/>
                <a:ext cx="474182" cy="338554"/>
              </a:xfrm>
              <a:prstGeom prst="rect">
                <a:avLst/>
              </a:prstGeom>
              <a:blipFill>
                <a:blip r:embed="rId11"/>
                <a:stretch>
                  <a:fillRect/>
                </a:stretch>
              </a:blipFill>
            </p:spPr>
            <p:txBody>
              <a:bodyPr/>
              <a:lstStyle/>
              <a:p>
                <a:r>
                  <a:rPr lang="zh-CN" altLang="en-US">
                    <a:noFill/>
                  </a:rPr>
                  <a:t> </a:t>
                </a:r>
              </a:p>
            </p:txBody>
          </p:sp>
        </mc:Fallback>
      </mc:AlternateContent>
      <p:grpSp>
        <p:nvGrpSpPr>
          <p:cNvPr id="172" name="Group 171"/>
          <p:cNvGrpSpPr/>
          <p:nvPr/>
        </p:nvGrpSpPr>
        <p:grpSpPr>
          <a:xfrm>
            <a:off x="3886214" y="2636370"/>
            <a:ext cx="6838324" cy="1836015"/>
            <a:chOff x="6649426" y="1864841"/>
            <a:chExt cx="6838324" cy="1836015"/>
          </a:xfrm>
        </p:grpSpPr>
        <p:cxnSp>
          <p:nvCxnSpPr>
            <p:cNvPr id="173" name="Straight Arrow Connector 172"/>
            <p:cNvCxnSpPr/>
            <p:nvPr/>
          </p:nvCxnSpPr>
          <p:spPr>
            <a:xfrm flipV="1">
              <a:off x="6736751" y="3072559"/>
              <a:ext cx="235531" cy="193824"/>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74" name="Straight Arrow Connector 173"/>
            <p:cNvCxnSpPr/>
            <p:nvPr/>
          </p:nvCxnSpPr>
          <p:spPr>
            <a:xfrm flipV="1">
              <a:off x="6649426" y="2224219"/>
              <a:ext cx="755131" cy="14733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p:cNvCxnSpPr/>
            <p:nvPr/>
          </p:nvCxnSpPr>
          <p:spPr>
            <a:xfrm flipV="1">
              <a:off x="7170486" y="2214754"/>
              <a:ext cx="258182" cy="14861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6" name="Straight Arrow Connector 175"/>
            <p:cNvCxnSpPr/>
            <p:nvPr/>
          </p:nvCxnSpPr>
          <p:spPr>
            <a:xfrm flipV="1">
              <a:off x="7118794" y="3083481"/>
              <a:ext cx="150677" cy="16486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p:cNvCxnSpPr/>
            <p:nvPr/>
          </p:nvCxnSpPr>
          <p:spPr>
            <a:xfrm flipH="1" flipV="1">
              <a:off x="7434374" y="2244772"/>
              <a:ext cx="529935" cy="1447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8" name="Rectangle 177"/>
            <p:cNvSpPr/>
            <p:nvPr/>
          </p:nvSpPr>
          <p:spPr>
            <a:xfrm>
              <a:off x="7299577" y="2430235"/>
              <a:ext cx="357790" cy="307777"/>
            </a:xfrm>
            <a:prstGeom prst="rect">
              <a:avLst/>
            </a:prstGeom>
          </p:spPr>
          <p:txBody>
            <a:bodyPr wrap="none">
              <a:spAutoFit/>
            </a:bodyPr>
            <a:lstStyle/>
            <a:p>
              <a:r>
                <a:rPr lang="en-US" sz="1400" b="1" dirty="0">
                  <a:latin typeface="微软雅黑" panose="020B0503020204020204" pitchFamily="34" charset="-122"/>
                  <a:ea typeface="微软雅黑" panose="020B0503020204020204" pitchFamily="34" charset="-122"/>
                </a:rPr>
                <a:t>…</a:t>
              </a:r>
            </a:p>
          </p:txBody>
        </p:sp>
        <p:cxnSp>
          <p:nvCxnSpPr>
            <p:cNvPr id="179" name="Straight Arrow Connector 178"/>
            <p:cNvCxnSpPr/>
            <p:nvPr/>
          </p:nvCxnSpPr>
          <p:spPr>
            <a:xfrm flipH="1" flipV="1">
              <a:off x="7764739" y="3082557"/>
              <a:ext cx="214150" cy="195009"/>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80" name="Rectangle 179"/>
                <p:cNvSpPr/>
                <p:nvPr/>
              </p:nvSpPr>
              <p:spPr>
                <a:xfrm>
                  <a:off x="7322206" y="1864841"/>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𝑣</m:t>
                            </m:r>
                          </m:e>
                          <m:sub>
                            <m:r>
                              <a:rPr lang="en-US" altLang="zh-CN" sz="1600" b="0" i="1" smtClean="0">
                                <a:latin typeface="Cambria Math" panose="02040503050406030204" pitchFamily="18" charset="0"/>
                              </a:rPr>
                              <m:t>𝑑</m:t>
                            </m:r>
                          </m:sub>
                        </m:sSub>
                      </m:oMath>
                    </m:oMathPara>
                  </a14:m>
                  <a:endParaRPr lang="en-US" sz="1600" dirty="0"/>
                </a:p>
              </p:txBody>
            </p:sp>
          </mc:Choice>
          <mc:Fallback xmlns="">
            <p:sp>
              <p:nvSpPr>
                <p:cNvPr id="180" name="Rectangle 179"/>
                <p:cNvSpPr>
                  <a:spLocks noRot="1" noChangeAspect="1" noMove="1" noResize="1" noEditPoints="1" noAdjustHandles="1" noChangeArrowheads="1" noChangeShapeType="1" noTextEdit="1"/>
                </p:cNvSpPr>
                <p:nvPr/>
              </p:nvSpPr>
              <p:spPr>
                <a:xfrm>
                  <a:off x="7322206" y="1864841"/>
                  <a:ext cx="474182" cy="338554"/>
                </a:xfrm>
                <a:prstGeom prst="rect">
                  <a:avLst/>
                </a:prstGeom>
                <a:blipFill>
                  <a:blip r:embed="rId1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1" name="Rectangle 180"/>
                <p:cNvSpPr/>
                <p:nvPr/>
              </p:nvSpPr>
              <p:spPr>
                <a:xfrm>
                  <a:off x="8851737" y="1952059"/>
                  <a:ext cx="4636013" cy="683392"/>
                </a:xfrm>
                <a:prstGeom prst="rect">
                  <a:avLst/>
                </a:prstGeom>
              </p:spPr>
              <p:txBody>
                <a:bodyPr wrap="none">
                  <a:spAutoFit/>
                </a:bodyPr>
                <a:lstStyle/>
                <a:p>
                  <a:r>
                    <a:rPr lang="en-US" altLang="zh-CN" sz="2000" dirty="0"/>
                    <a:t>document representation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𝑑</m:t>
                          </m:r>
                        </m:sub>
                      </m:sSub>
                      <m:r>
                        <a:rPr lang="en-US" altLang="zh-CN" sz="2000" b="0" i="1">
                          <a:latin typeface="Cambria Math" panose="02040503050406030204" pitchFamily="18" charset="0"/>
                        </a:rPr>
                        <m:t>=</m:t>
                      </m:r>
                      <m:nary>
                        <m:naryPr>
                          <m:chr m:val="∑"/>
                          <m:limLoc m:val="subSup"/>
                          <m:ctrlPr>
                            <a:rPr lang="en-US" altLang="zh-CN" sz="2000" i="1">
                              <a:latin typeface="Cambria Math" panose="02040503050406030204" pitchFamily="18" charset="0"/>
                            </a:rPr>
                          </m:ctrlPr>
                        </m:naryPr>
                        <m:sub>
                          <m:r>
                            <m:rPr>
                              <m:brk m:alnAt="1"/>
                            </m:rPr>
                            <a:rPr lang="en-US" altLang="zh-CN" sz="2000" b="0" i="1" smtClean="0">
                              <a:latin typeface="Cambria Math" panose="02040503050406030204" pitchFamily="18" charset="0"/>
                            </a:rPr>
                            <m:t>𝑜</m:t>
                          </m:r>
                          <m:r>
                            <a:rPr lang="en-US" altLang="zh-CN" sz="2000" b="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𝑐</m:t>
                              </m:r>
                            </m:sub>
                          </m:sSub>
                        </m:sup>
                        <m:e>
                          <m:sSub>
                            <m:sSubPr>
                              <m:ctrlPr>
                                <a:rPr lang="en-US" altLang="zh-CN" sz="2000" i="1">
                                  <a:latin typeface="Cambria Math" panose="02040503050406030204" pitchFamily="18" charset="0"/>
                                </a:rPr>
                              </m:ctrlPr>
                            </m:sSubPr>
                            <m:e>
                              <m:r>
                                <a:rPr lang="el-GR" altLang="zh-CN" sz="2000" i="1">
                                  <a:latin typeface="Cambria Math" panose="02040503050406030204" pitchFamily="18" charset="0"/>
                                </a:rPr>
                                <m:t>𝛽</m:t>
                              </m:r>
                            </m:e>
                            <m:sub>
                              <m:r>
                                <a:rPr lang="en-US" altLang="zh-CN" sz="2000" i="1">
                                  <a:latin typeface="Cambria Math" panose="02040503050406030204" pitchFamily="18" charset="0"/>
                                </a:rPr>
                                <m:t>𝑜</m:t>
                              </m:r>
                            </m:sub>
                          </m:sSub>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h</m:t>
                              </m:r>
                            </m:e>
                            <m:sub>
                              <m:r>
                                <a:rPr lang="en-US" altLang="zh-CN" sz="2000" b="0" i="1">
                                  <a:latin typeface="Cambria Math" panose="02040503050406030204" pitchFamily="18" charset="0"/>
                                </a:rPr>
                                <m:t>𝑜</m:t>
                              </m:r>
                            </m:sub>
                          </m:sSub>
                        </m:e>
                      </m:nary>
                    </m:oMath>
                  </a14:m>
                  <a:endParaRPr lang="zh-CN" altLang="en-US" sz="2000" dirty="0"/>
                </a:p>
                <a:p>
                  <a:endParaRPr lang="en-US" sz="1600" dirty="0"/>
                </a:p>
              </p:txBody>
            </p:sp>
          </mc:Choice>
          <mc:Fallback xmlns="">
            <p:sp>
              <p:nvSpPr>
                <p:cNvPr id="181" name="Rectangle 180"/>
                <p:cNvSpPr>
                  <a:spLocks noRot="1" noChangeAspect="1" noMove="1" noResize="1" noEditPoints="1" noAdjustHandles="1" noChangeArrowheads="1" noChangeShapeType="1" noTextEdit="1"/>
                </p:cNvSpPr>
                <p:nvPr/>
              </p:nvSpPr>
              <p:spPr>
                <a:xfrm>
                  <a:off x="8851737" y="1952059"/>
                  <a:ext cx="4636013" cy="683392"/>
                </a:xfrm>
                <a:prstGeom prst="rect">
                  <a:avLst/>
                </a:prstGeom>
                <a:blipFill>
                  <a:blip r:embed="rId13"/>
                  <a:stretch>
                    <a:fillRect l="-1093" t="-61818" b="-67273"/>
                  </a:stretch>
                </a:blipFill>
              </p:spPr>
              <p:txBody>
                <a:bodyPr/>
                <a:lstStyle/>
                <a:p>
                  <a:r>
                    <a:rPr lang="zh-CN" altLang="en-US">
                      <a:noFill/>
                    </a:rPr>
                    <a:t> </a:t>
                  </a:r>
                </a:p>
              </p:txBody>
            </p:sp>
          </mc:Fallback>
        </mc:AlternateContent>
      </p:grpSp>
      <p:cxnSp>
        <p:nvCxnSpPr>
          <p:cNvPr id="183" name="Straight Arrow Connector 182"/>
          <p:cNvCxnSpPr/>
          <p:nvPr/>
        </p:nvCxnSpPr>
        <p:spPr>
          <a:xfrm flipV="1">
            <a:off x="3285969" y="4225648"/>
            <a:ext cx="1915128" cy="132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4" name="Group 183"/>
          <p:cNvGrpSpPr/>
          <p:nvPr/>
        </p:nvGrpSpPr>
        <p:grpSpPr>
          <a:xfrm>
            <a:off x="2284995" y="3739182"/>
            <a:ext cx="9309589" cy="724149"/>
            <a:chOff x="4398634" y="3176723"/>
            <a:chExt cx="9309589" cy="724149"/>
          </a:xfrm>
        </p:grpSpPr>
        <p:cxnSp>
          <p:nvCxnSpPr>
            <p:cNvPr id="185" name="Straight Arrow Connector 184"/>
            <p:cNvCxnSpPr/>
            <p:nvPr/>
          </p:nvCxnSpPr>
          <p:spPr>
            <a:xfrm flipV="1">
              <a:off x="5996090" y="3654195"/>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6" name="Straight Arrow Connector 185"/>
            <p:cNvCxnSpPr/>
            <p:nvPr/>
          </p:nvCxnSpPr>
          <p:spPr>
            <a:xfrm flipV="1">
              <a:off x="6509710" y="3662926"/>
              <a:ext cx="5497" cy="2379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7" name="Straight Arrow Connector 186"/>
            <p:cNvCxnSpPr/>
            <p:nvPr/>
          </p:nvCxnSpPr>
          <p:spPr>
            <a:xfrm flipH="1" flipV="1">
              <a:off x="7373340" y="3643119"/>
              <a:ext cx="1364"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88" name="Group 187"/>
            <p:cNvGrpSpPr/>
            <p:nvPr/>
          </p:nvGrpSpPr>
          <p:grpSpPr>
            <a:xfrm>
              <a:off x="4398634" y="3176723"/>
              <a:ext cx="9309589" cy="653962"/>
              <a:chOff x="4398634" y="3176723"/>
              <a:chExt cx="9309589" cy="653962"/>
            </a:xfrm>
          </p:grpSpPr>
          <p:cxnSp>
            <p:nvCxnSpPr>
              <p:cNvPr id="189" name="Straight Arrow Connector 188"/>
              <p:cNvCxnSpPr/>
              <p:nvPr/>
            </p:nvCxnSpPr>
            <p:spPr>
              <a:xfrm flipV="1">
                <a:off x="5393053" y="3599270"/>
                <a:ext cx="506654" cy="1979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0" name="Straight Arrow Connector 189"/>
              <p:cNvCxnSpPr/>
              <p:nvPr/>
            </p:nvCxnSpPr>
            <p:spPr>
              <a:xfrm flipV="1">
                <a:off x="5401213" y="3626027"/>
                <a:ext cx="1006730" cy="1728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91" name="Group 190"/>
              <p:cNvGrpSpPr/>
              <p:nvPr/>
            </p:nvGrpSpPr>
            <p:grpSpPr>
              <a:xfrm>
                <a:off x="4398634" y="3176723"/>
                <a:ext cx="9309589" cy="653962"/>
                <a:chOff x="4394466" y="2631830"/>
                <a:chExt cx="9309589" cy="653962"/>
              </a:xfrm>
            </p:grpSpPr>
            <p:grpSp>
              <p:nvGrpSpPr>
                <p:cNvPr id="192" name="Group 191"/>
                <p:cNvGrpSpPr/>
                <p:nvPr/>
              </p:nvGrpSpPr>
              <p:grpSpPr>
                <a:xfrm>
                  <a:off x="5786731" y="2631830"/>
                  <a:ext cx="7917324" cy="653962"/>
                  <a:chOff x="5686264" y="2631830"/>
                  <a:chExt cx="7917324" cy="653962"/>
                </a:xfrm>
              </p:grpSpPr>
              <p:grpSp>
                <p:nvGrpSpPr>
                  <p:cNvPr id="194" name="Group 193"/>
                  <p:cNvGrpSpPr/>
                  <p:nvPr/>
                </p:nvGrpSpPr>
                <p:grpSpPr>
                  <a:xfrm>
                    <a:off x="5686264" y="2832116"/>
                    <a:ext cx="1868782" cy="351816"/>
                    <a:chOff x="5686264" y="2832116"/>
                    <a:chExt cx="1868782" cy="351816"/>
                  </a:xfrm>
                </p:grpSpPr>
                <mc:AlternateContent xmlns:mc="http://schemas.openxmlformats.org/markup-compatibility/2006" xmlns:a14="http://schemas.microsoft.com/office/drawing/2010/main">
                  <mc:Choice Requires="a14">
                    <p:sp>
                      <p:nvSpPr>
                        <p:cNvPr id="196" name="Rectangle 195"/>
                        <p:cNvSpPr/>
                        <p:nvPr/>
                      </p:nvSpPr>
                      <p:spPr>
                        <a:xfrm>
                          <a:off x="5686264" y="2832116"/>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l-GR" altLang="zh-CN" sz="1600" i="1">
                                        <a:latin typeface="Cambria Math" panose="02040503050406030204" pitchFamily="18" charset="0"/>
                                      </a:rPr>
                                      <m:t>𝛽</m:t>
                                    </m:r>
                                  </m:e>
                                  <m:sub>
                                    <m:r>
                                      <a:rPr lang="en-US" sz="1600" b="0" i="1" smtClean="0">
                                        <a:latin typeface="Cambria Math" panose="02040503050406030204" pitchFamily="18" charset="0"/>
                                      </a:rPr>
                                      <m:t>1</m:t>
                                    </m:r>
                                  </m:sub>
                                </m:sSub>
                              </m:oMath>
                            </m:oMathPara>
                          </a14:m>
                          <a:endParaRPr lang="en-US" sz="1600" dirty="0"/>
                        </a:p>
                      </p:txBody>
                    </p:sp>
                  </mc:Choice>
                  <mc:Fallback xmlns="">
                    <p:sp>
                      <p:nvSpPr>
                        <p:cNvPr id="196" name="Rectangle 195"/>
                        <p:cNvSpPr>
                          <a:spLocks noRot="1" noChangeAspect="1" noMove="1" noResize="1" noEditPoints="1" noAdjustHandles="1" noChangeArrowheads="1" noChangeShapeType="1" noTextEdit="1"/>
                        </p:cNvSpPr>
                        <p:nvPr/>
                      </p:nvSpPr>
                      <p:spPr>
                        <a:xfrm>
                          <a:off x="5686264" y="2832116"/>
                          <a:ext cx="474182" cy="338554"/>
                        </a:xfrm>
                        <a:prstGeom prst="rect">
                          <a:avLst/>
                        </a:prstGeom>
                        <a:blipFill>
                          <a:blip r:embed="rId14"/>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7" name="Rectangle 196"/>
                        <p:cNvSpPr/>
                        <p:nvPr/>
                      </p:nvSpPr>
                      <p:spPr>
                        <a:xfrm>
                          <a:off x="6200278" y="2832116"/>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l-GR" altLang="zh-CN" sz="1600" i="1">
                                        <a:latin typeface="Cambria Math" panose="02040503050406030204" pitchFamily="18" charset="0"/>
                                      </a:rPr>
                                      <m:t>𝛽</m:t>
                                    </m:r>
                                  </m:e>
                                  <m:sub>
                                    <m:r>
                                      <a:rPr lang="en-US" sz="1600" b="0" i="1" smtClean="0">
                                        <a:latin typeface="Cambria Math" panose="02040503050406030204" pitchFamily="18" charset="0"/>
                                      </a:rPr>
                                      <m:t>2</m:t>
                                    </m:r>
                                  </m:sub>
                                </m:sSub>
                              </m:oMath>
                            </m:oMathPara>
                          </a14:m>
                          <a:endParaRPr lang="en-US" sz="1600" dirty="0"/>
                        </a:p>
                      </p:txBody>
                    </p:sp>
                  </mc:Choice>
                  <mc:Fallback xmlns="">
                    <p:sp>
                      <p:nvSpPr>
                        <p:cNvPr id="197" name="Rectangle 196"/>
                        <p:cNvSpPr>
                          <a:spLocks noRot="1" noChangeAspect="1" noMove="1" noResize="1" noEditPoints="1" noAdjustHandles="1" noChangeArrowheads="1" noChangeShapeType="1" noTextEdit="1"/>
                        </p:cNvSpPr>
                        <p:nvPr/>
                      </p:nvSpPr>
                      <p:spPr>
                        <a:xfrm>
                          <a:off x="6200278" y="2832116"/>
                          <a:ext cx="474182" cy="338554"/>
                        </a:xfrm>
                        <a:prstGeom prst="rect">
                          <a:avLst/>
                        </a:prstGeom>
                        <a:blipFill>
                          <a:blip r:embed="rId15"/>
                          <a:stretch>
                            <a:fillRect b="-89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8" name="Rectangle 197"/>
                        <p:cNvSpPr/>
                        <p:nvPr/>
                      </p:nvSpPr>
                      <p:spPr>
                        <a:xfrm>
                          <a:off x="7080864" y="2845378"/>
                          <a:ext cx="474182"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l-GR" altLang="zh-CN" sz="1600" i="1">
                                        <a:latin typeface="Cambria Math" panose="02040503050406030204" pitchFamily="18" charset="0"/>
                                      </a:rPr>
                                      <m:t>𝛽</m:t>
                                    </m:r>
                                  </m:e>
                                  <m:sub>
                                    <m:r>
                                      <a:rPr lang="en-US" sz="1600" b="0" i="1" smtClean="0">
                                        <a:latin typeface="Cambria Math" panose="02040503050406030204" pitchFamily="18" charset="0"/>
                                      </a:rPr>
                                      <m:t>𝑜</m:t>
                                    </m:r>
                                  </m:sub>
                                </m:sSub>
                              </m:oMath>
                            </m:oMathPara>
                          </a14:m>
                          <a:endParaRPr lang="en-US" sz="1600" dirty="0"/>
                        </a:p>
                      </p:txBody>
                    </p:sp>
                  </mc:Choice>
                  <mc:Fallback xmlns="">
                    <p:sp>
                      <p:nvSpPr>
                        <p:cNvPr id="198" name="Rectangle 197"/>
                        <p:cNvSpPr>
                          <a:spLocks noRot="1" noChangeAspect="1" noMove="1" noResize="1" noEditPoints="1" noAdjustHandles="1" noChangeArrowheads="1" noChangeShapeType="1" noTextEdit="1"/>
                        </p:cNvSpPr>
                        <p:nvPr/>
                      </p:nvSpPr>
                      <p:spPr>
                        <a:xfrm>
                          <a:off x="7080864" y="2845378"/>
                          <a:ext cx="474182" cy="338554"/>
                        </a:xfrm>
                        <a:prstGeom prst="rect">
                          <a:avLst/>
                        </a:prstGeom>
                        <a:blipFill>
                          <a:blip r:embed="rId16"/>
                          <a:stretch>
                            <a:fillRect b="-8929"/>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95" name="Rectangle 194"/>
                      <p:cNvSpPr/>
                      <p:nvPr/>
                    </p:nvSpPr>
                    <p:spPr>
                      <a:xfrm>
                        <a:off x="8097529" y="2631830"/>
                        <a:ext cx="5506059" cy="653962"/>
                      </a:xfrm>
                      <a:prstGeom prst="rect">
                        <a:avLst/>
                      </a:prstGeom>
                    </p:spPr>
                    <p:txBody>
                      <a:bodyPr wrap="none">
                        <a:spAutoFit/>
                      </a:bodyPr>
                      <a:lstStyle/>
                      <a:p>
                        <a:r>
                          <a:rPr lang="en-US" sz="2000" dirty="0"/>
                          <a:t>Sentence attention weight </a:t>
                        </a:r>
                        <a14:m>
                          <m:oMath xmlns:m="http://schemas.openxmlformats.org/officeDocument/2006/math">
                            <m:sSub>
                              <m:sSubPr>
                                <m:ctrlPr>
                                  <a:rPr lang="en-US" altLang="zh-CN" sz="2000" i="1">
                                    <a:latin typeface="Cambria Math" panose="02040503050406030204" pitchFamily="18" charset="0"/>
                                  </a:rPr>
                                </m:ctrlPr>
                              </m:sSubPr>
                              <m:e>
                                <m:r>
                                  <a:rPr lang="el-GR" altLang="zh-CN" sz="2000" i="1" smtClean="0">
                                    <a:latin typeface="Cambria Math" panose="02040503050406030204" pitchFamily="18" charset="0"/>
                                  </a:rPr>
                                  <m:t>𝛽</m:t>
                                </m:r>
                              </m:e>
                              <m:sub>
                                <m:r>
                                  <a:rPr lang="en-US" altLang="zh-CN" sz="2000" b="0" i="1">
                                    <a:latin typeface="Cambria Math" panose="02040503050406030204" pitchFamily="18" charset="0"/>
                                  </a:rPr>
                                  <m:t>𝑜</m:t>
                                </m:r>
                              </m:sub>
                            </m:sSub>
                            <m:r>
                              <a:rPr lang="en-US" altLang="zh-CN" sz="2000" b="0" i="1">
                                <a:latin typeface="Cambria Math" panose="02040503050406030204" pitchFamily="18" charset="0"/>
                              </a:rPr>
                              <m:t>=</m:t>
                            </m:r>
                            <m:f>
                              <m:fPr>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𝑀</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m:t>
                                </m:r>
                                <m:r>
                                  <m:rPr>
                                    <m:sty m:val="p"/>
                                  </m:rPr>
                                  <a:rPr lang="en-US" altLang="zh-CN" sz="2000" b="0" i="0">
                                    <a:latin typeface="Cambria Math" panose="02040503050406030204" pitchFamily="18" charset="0"/>
                                  </a:rPr>
                                  <m:t>exp</m:t>
                                </m:r>
                                <m:r>
                                  <a:rPr lang="en-US" altLang="zh-CN" sz="2000" b="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0" i="1">
                                        <a:latin typeface="Cambria Math" panose="02040503050406030204" pitchFamily="18" charset="0"/>
                                      </a:rPr>
                                      <m:t>h</m:t>
                                    </m:r>
                                  </m:e>
                                  <m:sub>
                                    <m:r>
                                      <a:rPr lang="en-US" altLang="zh-CN" sz="2000" b="0" i="1">
                                        <a:latin typeface="Cambria Math" panose="02040503050406030204" pitchFamily="18" charset="0"/>
                                      </a:rPr>
                                      <m:t>𝑜</m:t>
                                    </m:r>
                                  </m:sub>
                                  <m:sup>
                                    <m:r>
                                      <a:rPr lang="en-US" altLang="zh-CN" sz="2000" b="0" i="1">
                                        <a:latin typeface="Cambria Math" panose="02040503050406030204" pitchFamily="18" charset="0"/>
                                      </a:rPr>
                                      <m:t>𝑇</m:t>
                                    </m:r>
                                  </m:sup>
                                </m:sSubSup>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𝑞</m:t>
                                    </m:r>
                                  </m:e>
                                  <m:sub>
                                    <m:r>
                                      <a:rPr lang="en-US" altLang="zh-CN" sz="2000" b="0" i="1" smtClean="0">
                                        <a:latin typeface="Cambria Math" panose="02040503050406030204" pitchFamily="18" charset="0"/>
                                      </a:rPr>
                                      <m:t>𝑐</m:t>
                                    </m:r>
                                  </m:sub>
                                </m:sSub>
                                <m:r>
                                  <a:rPr lang="en-US" altLang="zh-CN" sz="2000" b="0" i="1">
                                    <a:latin typeface="Cambria Math" panose="02040503050406030204" pitchFamily="18" charset="0"/>
                                  </a:rPr>
                                  <m:t>)</m:t>
                                </m:r>
                              </m:num>
                              <m:den>
                                <m:nary>
                                  <m:naryPr>
                                    <m:chr m:val="∑"/>
                                    <m:limLoc m:val="subSup"/>
                                    <m:ctrlPr>
                                      <a:rPr lang="en-US" altLang="zh-CN" sz="2000" i="1">
                                        <a:latin typeface="Cambria Math" panose="02040503050406030204" pitchFamily="18" charset="0"/>
                                      </a:rPr>
                                    </m:ctrlPr>
                                  </m:naryPr>
                                  <m:sub>
                                    <m:r>
                                      <m:rPr>
                                        <m:brk m:alnAt="1"/>
                                      </m:rPr>
                                      <a:rPr lang="en-US" altLang="zh-CN" sz="2000" b="0" i="1" smtClean="0">
                                        <a:latin typeface="Cambria Math" panose="02040503050406030204" pitchFamily="18" charset="0"/>
                                      </a:rPr>
                                      <m:t>𝑎</m:t>
                                    </m:r>
                                    <m:r>
                                      <a:rPr lang="en-US" altLang="zh-CN" sz="2000" b="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b="0" i="1" smtClean="0">
                                            <a:latin typeface="Cambria Math" panose="02040503050406030204" pitchFamily="18" charset="0"/>
                                          </a:rPr>
                                          <m:t>𝑐</m:t>
                                        </m:r>
                                      </m:sub>
                                    </m:sSub>
                                  </m:sup>
                                  <m:e>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𝑀</m:t>
                                        </m:r>
                                      </m:e>
                                      <m:sub>
                                        <m:r>
                                          <a:rPr lang="en-US" altLang="zh-CN" sz="2000" b="0" i="1" smtClean="0">
                                            <a:latin typeface="Cambria Math" panose="02040503050406030204" pitchFamily="18" charset="0"/>
                                          </a:rPr>
                                          <m:t>𝑐</m:t>
                                        </m:r>
                                      </m:sub>
                                    </m:sSub>
                                    <m:r>
                                      <a:rPr lang="en-US" altLang="zh-CN" sz="2000" b="0" i="1">
                                        <a:latin typeface="Cambria Math" panose="02040503050406030204" pitchFamily="18" charset="0"/>
                                      </a:rPr>
                                      <m:t>(</m:t>
                                    </m:r>
                                    <m:r>
                                      <a:rPr lang="en-US" altLang="zh-CN" sz="2000" b="0" i="1" smtClean="0">
                                        <a:latin typeface="Cambria Math" panose="02040503050406030204" pitchFamily="18" charset="0"/>
                                      </a:rPr>
                                      <m:t>𝑎</m:t>
                                    </m:r>
                                    <m:r>
                                      <a:rPr lang="en-US" altLang="zh-CN" sz="2000" b="0" i="1">
                                        <a:latin typeface="Cambria Math" panose="02040503050406030204" pitchFamily="18" charset="0"/>
                                      </a:rPr>
                                      <m:t>)</m:t>
                                    </m:r>
                                    <m:r>
                                      <m:rPr>
                                        <m:sty m:val="p"/>
                                      </m:rPr>
                                      <a:rPr lang="en-US" altLang="zh-CN" sz="2000" b="0" i="0">
                                        <a:latin typeface="Cambria Math" panose="02040503050406030204" pitchFamily="18" charset="0"/>
                                      </a:rPr>
                                      <m:t>exp</m:t>
                                    </m:r>
                                    <m:r>
                                      <a:rPr lang="en-US" altLang="zh-CN" sz="2000" b="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0" i="1">
                                            <a:latin typeface="Cambria Math" panose="02040503050406030204" pitchFamily="18" charset="0"/>
                                          </a:rPr>
                                          <m:t>h</m:t>
                                        </m:r>
                                      </m:e>
                                      <m:sub>
                                        <m:r>
                                          <a:rPr lang="en-US" altLang="zh-CN" sz="2000" b="0" i="1" smtClean="0">
                                            <a:latin typeface="Cambria Math" panose="02040503050406030204" pitchFamily="18" charset="0"/>
                                          </a:rPr>
                                          <m:t>𝑎</m:t>
                                        </m:r>
                                      </m:sub>
                                      <m:sup>
                                        <m:r>
                                          <a:rPr lang="en-US" altLang="zh-CN" sz="2000" b="0" i="1">
                                            <a:latin typeface="Cambria Math" panose="02040503050406030204" pitchFamily="18" charset="0"/>
                                          </a:rPr>
                                          <m:t>𝑇</m:t>
                                        </m:r>
                                      </m:sup>
                                    </m:sSubSup>
                                    <m:sSub>
                                      <m:sSubPr>
                                        <m:ctrlPr>
                                          <a:rPr lang="en-US" altLang="zh-CN" sz="2000" i="1">
                                            <a:latin typeface="Cambria Math" panose="02040503050406030204" pitchFamily="18" charset="0"/>
                                          </a:rPr>
                                        </m:ctrlPr>
                                      </m:sSubPr>
                                      <m:e>
                                        <m:r>
                                          <a:rPr lang="en-US" altLang="zh-CN" sz="2000" b="0" i="1">
                                            <a:latin typeface="Cambria Math" panose="02040503050406030204" pitchFamily="18" charset="0"/>
                                          </a:rPr>
                                          <m:t>𝑞</m:t>
                                        </m:r>
                                      </m:e>
                                      <m:sub>
                                        <m:r>
                                          <a:rPr lang="en-US" altLang="zh-CN" sz="2000" b="0" i="1" smtClean="0">
                                            <a:latin typeface="Cambria Math" panose="02040503050406030204" pitchFamily="18" charset="0"/>
                                          </a:rPr>
                                          <m:t>𝑐</m:t>
                                        </m:r>
                                      </m:sub>
                                    </m:sSub>
                                    <m:r>
                                      <a:rPr lang="en-US" altLang="zh-CN" sz="2000" b="0" i="1">
                                        <a:latin typeface="Cambria Math" panose="02040503050406030204" pitchFamily="18" charset="0"/>
                                      </a:rPr>
                                      <m:t>)</m:t>
                                    </m:r>
                                  </m:e>
                                </m:nary>
                              </m:den>
                            </m:f>
                          </m:oMath>
                        </a14:m>
                        <a:endParaRPr lang="en-US" sz="2000" dirty="0"/>
                      </a:p>
                    </p:txBody>
                  </p:sp>
                </mc:Choice>
                <mc:Fallback xmlns="">
                  <p:sp>
                    <p:nvSpPr>
                      <p:cNvPr id="195" name="Rectangle 194"/>
                      <p:cNvSpPr>
                        <a:spLocks noRot="1" noChangeAspect="1" noMove="1" noResize="1" noEditPoints="1" noAdjustHandles="1" noChangeArrowheads="1" noChangeShapeType="1" noTextEdit="1"/>
                      </p:cNvSpPr>
                      <p:nvPr/>
                    </p:nvSpPr>
                    <p:spPr>
                      <a:xfrm>
                        <a:off x="8097529" y="2631830"/>
                        <a:ext cx="5506059" cy="653962"/>
                      </a:xfrm>
                      <a:prstGeom prst="rect">
                        <a:avLst/>
                      </a:prstGeom>
                      <a:blipFill>
                        <a:blip r:embed="rId17"/>
                        <a:stretch>
                          <a:fillRect l="-920" t="-5660" b="-81132"/>
                        </a:stretch>
                      </a:blipFill>
                    </p:spPr>
                    <p:txBody>
                      <a:bodyPr/>
                      <a:lstStyle/>
                      <a:p>
                        <a:r>
                          <a:rPr lang="zh-CN" altLang="en-US">
                            <a:noFill/>
                          </a:rPr>
                          <a:t> </a:t>
                        </a:r>
                      </a:p>
                    </p:txBody>
                  </p:sp>
                </mc:Fallback>
              </mc:AlternateContent>
            </p:grpSp>
            <p:sp>
              <p:nvSpPr>
                <p:cNvPr id="193" name="Rectangle 192"/>
                <p:cNvSpPr/>
                <p:nvPr/>
              </p:nvSpPr>
              <p:spPr>
                <a:xfrm>
                  <a:off x="4394466" y="2712733"/>
                  <a:ext cx="1530675" cy="369332"/>
                </a:xfrm>
                <a:prstGeom prst="rect">
                  <a:avLst/>
                </a:prstGeom>
              </p:spPr>
              <p:txBody>
                <a:bodyPr wrap="none">
                  <a:spAutoFit/>
                </a:bodyPr>
                <a:lstStyle/>
                <a:p>
                  <a:r>
                    <a:rPr lang="en-US" altLang="zh-CN" sz="1400" dirty="0"/>
                    <a:t> </a:t>
                  </a:r>
                  <a:r>
                    <a:rPr lang="en-US" altLang="zh-CN" dirty="0"/>
                    <a:t>Mask </a:t>
                  </a:r>
                  <a:r>
                    <a:rPr lang="en-US" altLang="zh-CN" dirty="0" err="1"/>
                    <a:t>softmax</a:t>
                  </a:r>
                  <a:endParaRPr lang="en-US" dirty="0"/>
                </a:p>
              </p:txBody>
            </p:sp>
          </p:grpSp>
        </p:grpSp>
      </p:grpSp>
    </p:spTree>
    <p:extLst>
      <p:ext uri="{BB962C8B-B14F-4D97-AF65-F5344CB8AC3E}">
        <p14:creationId xmlns:p14="http://schemas.microsoft.com/office/powerpoint/2010/main" val="4118102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562" y="114490"/>
            <a:ext cx="10515600" cy="787309"/>
          </a:xfrm>
        </p:spPr>
        <p:txBody>
          <a:bodyPr/>
          <a:lstStyle/>
          <a:p>
            <a:r>
              <a:rPr lang="en-US" altLang="zh-CN" dirty="0"/>
              <a:t>Hierarchical Position Attention</a:t>
            </a:r>
            <a:endParaRPr lang="zh-CN" altLang="en-US" dirty="0"/>
          </a:p>
        </p:txBody>
      </p:sp>
      <p:sp>
        <p:nvSpPr>
          <p:cNvPr id="3" name="TextBox 2"/>
          <p:cNvSpPr txBox="1"/>
          <p:nvPr/>
        </p:nvSpPr>
        <p:spPr>
          <a:xfrm>
            <a:off x="411032" y="1194620"/>
            <a:ext cx="10250130" cy="1754326"/>
          </a:xfrm>
          <a:prstGeom prst="rect">
            <a:avLst/>
          </a:prstGeom>
          <a:noFill/>
        </p:spPr>
        <p:txBody>
          <a:bodyPr wrap="square" rtlCol="0">
            <a:spAutoFit/>
          </a:bodyPr>
          <a:lstStyle/>
          <a:p>
            <a:r>
              <a:rPr lang="en-US" altLang="zh-CN" sz="2400" dirty="0"/>
              <a:t>Hierarchical Positional Encoding</a:t>
            </a:r>
          </a:p>
          <a:p>
            <a:pPr marL="342900" indent="-342900">
              <a:buFont typeface="Arial" panose="020B0604020202020204" pitchFamily="34" charset="0"/>
              <a:buChar char="•"/>
            </a:pPr>
            <a:r>
              <a:rPr lang="en-US" altLang="zh-Hans" sz="2000" dirty="0"/>
              <a:t>F</a:t>
            </a:r>
            <a:r>
              <a:rPr lang="en-US" altLang="zh-CN" sz="2000" dirty="0"/>
              <a:t>ully take advantage of the order in each sequence.</a:t>
            </a:r>
          </a:p>
          <a:p>
            <a:pPr marL="342900" indent="-342900">
              <a:buFont typeface="Arial" panose="020B0604020202020204" pitchFamily="34" charset="0"/>
              <a:buChar char="•"/>
            </a:pPr>
            <a:r>
              <a:rPr lang="en-US" altLang="zh-CN" sz="2000" dirty="0"/>
              <a:t>Stay consistent with the hierarchical content mechanism and consider the order information of both words and sentences.  </a:t>
            </a:r>
            <a:br>
              <a:rPr lang="en-US" altLang="zh-CN" sz="2400" dirty="0"/>
            </a:br>
            <a:endParaRPr lang="en-US" altLang="zh-CN" sz="2400" dirty="0"/>
          </a:p>
        </p:txBody>
      </p:sp>
      <p:sp>
        <p:nvSpPr>
          <p:cNvPr id="4" name="Rectangle 3"/>
          <p:cNvSpPr/>
          <p:nvPr/>
        </p:nvSpPr>
        <p:spPr>
          <a:xfrm>
            <a:off x="411032" y="2772748"/>
            <a:ext cx="3798925" cy="461665"/>
          </a:xfrm>
          <a:prstGeom prst="rect">
            <a:avLst/>
          </a:prstGeom>
        </p:spPr>
        <p:txBody>
          <a:bodyPr wrap="none">
            <a:spAutoFit/>
          </a:bodyPr>
          <a:lstStyle/>
          <a:p>
            <a:pPr marL="342900" indent="-342900">
              <a:buFont typeface="Arial" panose="020B0604020202020204" pitchFamily="34" charset="0"/>
              <a:buChar char="•"/>
            </a:pPr>
            <a:r>
              <a:rPr lang="en-US" altLang="zh-CN" sz="2400" dirty="0"/>
              <a:t>Word positional encoding </a:t>
            </a:r>
            <a:endParaRPr lang="zh-CN" altLang="en-US" sz="2400" dirty="0"/>
          </a:p>
        </p:txBody>
      </p:sp>
      <p:sp>
        <p:nvSpPr>
          <p:cNvPr id="5" name="Rectangle 4"/>
          <p:cNvSpPr/>
          <p:nvPr/>
        </p:nvSpPr>
        <p:spPr>
          <a:xfrm>
            <a:off x="411032" y="4361032"/>
            <a:ext cx="4263539" cy="461665"/>
          </a:xfrm>
          <a:prstGeom prst="rect">
            <a:avLst/>
          </a:prstGeom>
        </p:spPr>
        <p:txBody>
          <a:bodyPr wrap="none">
            <a:spAutoFit/>
          </a:bodyPr>
          <a:lstStyle/>
          <a:p>
            <a:pPr marL="342900" indent="-342900">
              <a:buFont typeface="Arial" panose="020B0604020202020204" pitchFamily="34" charset="0"/>
              <a:buChar char="•"/>
            </a:pPr>
            <a:r>
              <a:rPr lang="en-US" altLang="zh-CN" sz="2400" dirty="0"/>
              <a:t>Sentence positional encoding </a:t>
            </a:r>
            <a:endParaRPr lang="zh-CN" altLang="en-US" sz="2400" dirty="0"/>
          </a:p>
        </p:txBody>
      </p:sp>
      <mc:AlternateContent xmlns:mc="http://schemas.openxmlformats.org/markup-compatibility/2006" xmlns:a14="http://schemas.microsoft.com/office/drawing/2010/main">
        <mc:Choice Requires="a14">
          <p:sp>
            <p:nvSpPr>
              <p:cNvPr id="6" name="Rectangle 5"/>
              <p:cNvSpPr/>
              <p:nvPr/>
            </p:nvSpPr>
            <p:spPr>
              <a:xfrm>
                <a:off x="1809105" y="3350296"/>
                <a:ext cx="3452805" cy="400110"/>
              </a:xfrm>
              <a:prstGeom prst="rect">
                <a:avLst/>
              </a:prstGeom>
            </p:spPr>
            <p:txBody>
              <a:bodyPr wrap="none">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𝑚</m:t>
                        </m:r>
                      </m:e>
                      <m:sub>
                        <m:r>
                          <a:rPr lang="en-US" altLang="zh-CN" sz="2000" i="1">
                            <a:latin typeface="Cambria Math" panose="02040503050406030204" pitchFamily="18" charset="0"/>
                          </a:rPr>
                          <m:t>𝑜𝑟</m:t>
                        </m:r>
                      </m:sub>
                    </m:sSub>
                    <m:r>
                      <a:rPr lang="en-US" altLang="zh-CN" sz="2000" b="0" i="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𝑒</m:t>
                        </m:r>
                      </m:e>
                      <m:sub>
                        <m:r>
                          <a:rPr lang="en-US" altLang="zh-CN" sz="2000" i="1">
                            <a:latin typeface="Cambria Math" panose="02040503050406030204" pitchFamily="18" charset="0"/>
                          </a:rPr>
                          <m:t>𝑜𝑟</m:t>
                        </m:r>
                      </m:sub>
                    </m:sSub>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𝑤</m:t>
                        </m:r>
                      </m:sub>
                      <m:sup>
                        <m:r>
                          <a:rPr lang="en-US" altLang="zh-CN" sz="2000" b="0" i="1" smtClean="0">
                            <a:latin typeface="Cambria Math" panose="02040503050406030204" pitchFamily="18" charset="0"/>
                          </a:rPr>
                          <m:t>𝑟</m:t>
                        </m:r>
                      </m:sup>
                    </m:sSubSup>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∈[1,</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𝑤</m:t>
                        </m:r>
                      </m:sub>
                    </m:sSub>
                    <m:r>
                      <a:rPr lang="en-US" altLang="zh-CN" sz="2000" b="0" i="1" smtClean="0">
                        <a:latin typeface="Cambria Math" panose="02040503050406030204" pitchFamily="18" charset="0"/>
                      </a:rPr>
                      <m:t>]</m:t>
                    </m:r>
                  </m:oMath>
                </a14:m>
                <a:r>
                  <a:rPr lang="zh-CN" altLang="en-US" sz="2000" dirty="0"/>
                  <a:t>  </a:t>
                </a:r>
              </a:p>
            </p:txBody>
          </p:sp>
        </mc:Choice>
        <mc:Fallback xmlns="">
          <p:sp>
            <p:nvSpPr>
              <p:cNvPr id="6" name="Rectangle 5"/>
              <p:cNvSpPr>
                <a:spLocks noRot="1" noChangeAspect="1" noMove="1" noResize="1" noEditPoints="1" noAdjustHandles="1" noChangeArrowheads="1" noChangeShapeType="1" noTextEdit="1"/>
              </p:cNvSpPr>
              <p:nvPr/>
            </p:nvSpPr>
            <p:spPr>
              <a:xfrm>
                <a:off x="1809105" y="3350296"/>
                <a:ext cx="3452805" cy="400110"/>
              </a:xfrm>
              <a:prstGeom prst="rect">
                <a:avLst/>
              </a:prstGeom>
              <a:blipFill>
                <a:blip r:embed="rId3"/>
                <a:stretch>
                  <a:fillRect b="-1290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809105" y="4956993"/>
                <a:ext cx="4172040" cy="435056"/>
              </a:xfrm>
              <a:prstGeom prst="rect">
                <a:avLst/>
              </a:prstGeom>
            </p:spPr>
            <p:txBody>
              <a:bodyPr wrap="none">
                <a:spAutoFit/>
              </a:bodyPr>
              <a:lstStyle/>
              <a:p>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i="1">
                            <a:latin typeface="Cambria Math" panose="02040503050406030204" pitchFamily="18" charset="0"/>
                          </a:rPr>
                          <m:t> </m:t>
                        </m:r>
                        <m:r>
                          <a:rPr lang="en-US" altLang="zh-CN" sz="2000" i="1">
                            <a:latin typeface="Cambria Math" panose="02040503050406030204" pitchFamily="18" charset="0"/>
                          </a:rPr>
                          <m:t>𝑣</m:t>
                        </m:r>
                      </m:e>
                      <m:sub>
                        <m:r>
                          <a:rPr lang="en-US" altLang="zh-CN" sz="2000" i="1">
                            <a:latin typeface="Cambria Math" panose="02040503050406030204" pitchFamily="18" charset="0"/>
                          </a:rPr>
                          <m:t>𝑐</m:t>
                        </m:r>
                      </m:sub>
                      <m:sup>
                        <m:r>
                          <a:rPr lang="en-US" altLang="zh-CN" sz="2000" i="1">
                            <a:latin typeface="Cambria Math" panose="02040503050406030204" pitchFamily="18" charset="0"/>
                          </a:rPr>
                          <m:t>𝑜</m:t>
                        </m:r>
                      </m:sup>
                    </m:sSubSup>
                    <m:r>
                      <a:rPr lang="en-US" altLang="zh-CN" sz="2000" b="0" i="0" smtClean="0">
                        <a:latin typeface="Cambria Math" panose="02040503050406030204" pitchFamily="18" charset="0"/>
                      </a:rPr>
                      <m:t>=</m:t>
                    </m:r>
                    <m:nary>
                      <m:naryPr>
                        <m:chr m:val="∑"/>
                        <m:limLoc m:val="subSup"/>
                        <m:ctrlPr>
                          <a:rPr lang="en-US" altLang="zh-CN" sz="2000" i="1">
                            <a:latin typeface="Cambria Math" panose="02040503050406030204" pitchFamily="18" charset="0"/>
                          </a:rPr>
                        </m:ctrlPr>
                      </m:naryPr>
                      <m:sub>
                        <m:r>
                          <m:rPr>
                            <m:brk m:alnAt="25"/>
                          </m:rPr>
                          <a:rPr lang="en-US" altLang="zh-CN" sz="2000" i="1">
                            <a:latin typeface="Cambria Math" panose="02040503050406030204" pitchFamily="18" charset="0"/>
                          </a:rPr>
                          <m:t>𝑟</m:t>
                        </m:r>
                        <m:r>
                          <a:rPr lang="en-US" altLang="zh-CN" sz="200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𝑛</m:t>
                            </m:r>
                          </m:e>
                          <m:sub>
                            <m:r>
                              <a:rPr lang="en-US" altLang="zh-CN" sz="2000" i="1">
                                <a:latin typeface="Cambria Math" panose="02040503050406030204" pitchFamily="18" charset="0"/>
                              </a:rPr>
                              <m:t>𝑤</m:t>
                            </m:r>
                          </m:sub>
                        </m:s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𝑎</m:t>
                            </m:r>
                          </m:e>
                          <m:sub>
                            <m:r>
                              <a:rPr lang="en-US" altLang="zh-CN" sz="2000" i="1">
                                <a:latin typeface="Cambria Math" panose="02040503050406030204" pitchFamily="18" charset="0"/>
                              </a:rPr>
                              <m:t>𝑜𝑟</m:t>
                            </m:r>
                          </m:sub>
                        </m:s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𝑜𝑟</m:t>
                            </m:r>
                          </m:sub>
                        </m:sSub>
                      </m:e>
                    </m:nary>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𝑐</m:t>
                        </m:r>
                      </m:sub>
                      <m:sup>
                        <m:r>
                          <a:rPr lang="en-US" altLang="zh-CN" sz="2000" b="0" i="1" smtClean="0">
                            <a:latin typeface="Cambria Math" panose="02040503050406030204" pitchFamily="18" charset="0"/>
                          </a:rPr>
                          <m:t>𝑜</m:t>
                        </m:r>
                      </m:sup>
                    </m:sSubSup>
                    <m:r>
                      <a:rPr lang="en-US" altLang="zh-CN" sz="2000" b="0" i="0" smtClean="0">
                        <a:latin typeface="Cambria Math" panose="02040503050406030204" pitchFamily="18" charset="0"/>
                      </a:rPr>
                      <m:t>, </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𝑜</m:t>
                    </m:r>
                    <m:r>
                      <a:rPr lang="en-US" altLang="zh-CN" sz="2000" b="0" i="1" smtClean="0">
                        <a:latin typeface="Cambria Math" panose="02040503050406030204" pitchFamily="18" charset="0"/>
                      </a:rPr>
                      <m:t>∈[1,</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𝑛</m:t>
                        </m:r>
                      </m:e>
                      <m:sub>
                        <m:r>
                          <a:rPr lang="en-US" altLang="zh-CN" sz="2000" b="0" i="1" smtClean="0">
                            <a:latin typeface="Cambria Math" panose="02040503050406030204" pitchFamily="18" charset="0"/>
                          </a:rPr>
                          <m:t>𝑐</m:t>
                        </m:r>
                      </m:sub>
                    </m:sSub>
                    <m:r>
                      <a:rPr lang="en-US" altLang="zh-CN" sz="2000" b="0" i="1" smtClean="0">
                        <a:latin typeface="Cambria Math" panose="02040503050406030204" pitchFamily="18" charset="0"/>
                      </a:rPr>
                      <m:t>]</m:t>
                    </m:r>
                  </m:oMath>
                </a14:m>
                <a:r>
                  <a:rPr lang="zh-CN" altLang="en-US" sz="2000" dirty="0"/>
                  <a:t>  </a:t>
                </a:r>
              </a:p>
            </p:txBody>
          </p:sp>
        </mc:Choice>
        <mc:Fallback xmlns="">
          <p:sp>
            <p:nvSpPr>
              <p:cNvPr id="7" name="Rectangle 6"/>
              <p:cNvSpPr>
                <a:spLocks noRot="1" noChangeAspect="1" noMove="1" noResize="1" noEditPoints="1" noAdjustHandles="1" noChangeArrowheads="1" noChangeShapeType="1" noTextEdit="1"/>
              </p:cNvSpPr>
              <p:nvPr/>
            </p:nvSpPr>
            <p:spPr>
              <a:xfrm>
                <a:off x="1809105" y="4956993"/>
                <a:ext cx="4172040" cy="435056"/>
              </a:xfrm>
              <a:prstGeom prst="rect">
                <a:avLst/>
              </a:prstGeom>
              <a:blipFill>
                <a:blip r:embed="rId4"/>
                <a:stretch>
                  <a:fillRect l="-606" t="-97222" b="-15555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DD363386-DD53-B84A-8BC9-1334834E80F4}"/>
                  </a:ext>
                </a:extLst>
              </p:cNvPr>
              <p:cNvSpPr/>
              <p:nvPr/>
            </p:nvSpPr>
            <p:spPr>
              <a:xfrm>
                <a:off x="1809105" y="3857404"/>
                <a:ext cx="3525196" cy="369332"/>
              </a:xfrm>
              <a:prstGeom prst="rect">
                <a:avLst/>
              </a:prstGeom>
            </p:spPr>
            <p:txBody>
              <a:bodyPr wrap="none">
                <a:spAutoFit/>
              </a:bodyPr>
              <a:lstStyle/>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𝑤</m:t>
                        </m:r>
                      </m:sub>
                      <m:sup>
                        <m:r>
                          <a:rPr lang="en-US" altLang="zh-CN" i="1">
                            <a:latin typeface="Cambria Math" panose="02040503050406030204" pitchFamily="18" charset="0"/>
                          </a:rPr>
                          <m:t>𝑟</m:t>
                        </m:r>
                      </m:sup>
                    </m:sSubSup>
                  </m:oMath>
                </a14:m>
                <a:r>
                  <a:rPr lang="en-US" altLang="zh-Hans" dirty="0"/>
                  <a:t>:</a:t>
                </a:r>
                <a:r>
                  <a:rPr lang="zh-Hans" altLang="en-US" dirty="0"/>
                  <a:t> </a:t>
                </a:r>
                <a:r>
                  <a:rPr lang="en-US" altLang="zh-Hans" dirty="0"/>
                  <a:t>learnable word</a:t>
                </a:r>
                <a:r>
                  <a:rPr lang="zh-Hans" altLang="en-US" dirty="0"/>
                  <a:t> </a:t>
                </a:r>
                <a:r>
                  <a:rPr lang="en-US" altLang="zh-Hans" dirty="0"/>
                  <a:t>location</a:t>
                </a:r>
                <a:r>
                  <a:rPr lang="zh-Hans" altLang="en-US" dirty="0"/>
                  <a:t> </a:t>
                </a:r>
                <a:r>
                  <a:rPr lang="en-US" altLang="zh-Hans" dirty="0"/>
                  <a:t>vectors</a:t>
                </a:r>
                <a:endParaRPr lang="zh-CN" altLang="en-US" dirty="0"/>
              </a:p>
            </p:txBody>
          </p:sp>
        </mc:Choice>
        <mc:Fallback xmlns="">
          <p:sp>
            <p:nvSpPr>
              <p:cNvPr id="8" name="矩形 7">
                <a:extLst>
                  <a:ext uri="{FF2B5EF4-FFF2-40B4-BE49-F238E27FC236}">
                    <a16:creationId xmlns:a16="http://schemas.microsoft.com/office/drawing/2014/main" id="{DD363386-DD53-B84A-8BC9-1334834E80F4}"/>
                  </a:ext>
                </a:extLst>
              </p:cNvPr>
              <p:cNvSpPr>
                <a:spLocks noRot="1" noChangeAspect="1" noMove="1" noResize="1" noEditPoints="1" noAdjustHandles="1" noChangeArrowheads="1" noChangeShapeType="1" noTextEdit="1"/>
              </p:cNvSpPr>
              <p:nvPr/>
            </p:nvSpPr>
            <p:spPr>
              <a:xfrm>
                <a:off x="1809105" y="3857404"/>
                <a:ext cx="3525196" cy="369332"/>
              </a:xfrm>
              <a:prstGeom prst="rect">
                <a:avLst/>
              </a:prstGeom>
              <a:blipFill>
                <a:blip r:embed="rId5"/>
                <a:stretch>
                  <a:fillRect t="-6667" r="-358"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0BB9A560-F18C-9F49-B0A5-80C8B6731E2E}"/>
                  </a:ext>
                </a:extLst>
              </p:cNvPr>
              <p:cNvSpPr/>
              <p:nvPr/>
            </p:nvSpPr>
            <p:spPr>
              <a:xfrm>
                <a:off x="1809105" y="5560483"/>
                <a:ext cx="3917676" cy="369332"/>
              </a:xfrm>
              <a:prstGeom prst="rect">
                <a:avLst/>
              </a:prstGeom>
            </p:spPr>
            <p:txBody>
              <a:bodyPr wrap="none">
                <a:spAutoFit/>
              </a:bodyPr>
              <a:lstStyle/>
              <a:p>
                <a14:m>
                  <m:oMath xmlns:m="http://schemas.openxmlformats.org/officeDocument/2006/math">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𝑝</m:t>
                        </m:r>
                      </m:e>
                      <m:sub>
                        <m:r>
                          <a:rPr lang="en-US" altLang="zh-CN" i="1">
                            <a:latin typeface="Cambria Math" panose="02040503050406030204" pitchFamily="18" charset="0"/>
                          </a:rPr>
                          <m:t>𝑐</m:t>
                        </m:r>
                      </m:sub>
                      <m:sup>
                        <m:r>
                          <a:rPr lang="en-US" altLang="zh-CN" i="1">
                            <a:latin typeface="Cambria Math" panose="02040503050406030204" pitchFamily="18" charset="0"/>
                          </a:rPr>
                          <m:t>𝑜</m:t>
                        </m:r>
                      </m:sup>
                    </m:sSubSup>
                    <m:r>
                      <a:rPr lang="en-US" altLang="zh-CN" i="1">
                        <a:latin typeface="Cambria Math" panose="02040503050406030204" pitchFamily="18" charset="0"/>
                      </a:rPr>
                      <m:t> </m:t>
                    </m:r>
                  </m:oMath>
                </a14:m>
                <a:r>
                  <a:rPr lang="en-US" altLang="zh-Hans" dirty="0"/>
                  <a:t>:</a:t>
                </a:r>
                <a:r>
                  <a:rPr lang="zh-Hans" altLang="en-US" dirty="0"/>
                  <a:t> </a:t>
                </a:r>
                <a:r>
                  <a:rPr lang="en-US" altLang="zh-Hans" dirty="0"/>
                  <a:t>learnable sentence</a:t>
                </a:r>
                <a:r>
                  <a:rPr lang="zh-Hans" altLang="en-US" dirty="0"/>
                  <a:t> </a:t>
                </a:r>
                <a:r>
                  <a:rPr lang="en-US" altLang="zh-Hans" dirty="0"/>
                  <a:t>location</a:t>
                </a:r>
                <a:r>
                  <a:rPr lang="zh-Hans" altLang="en-US" dirty="0"/>
                  <a:t> </a:t>
                </a:r>
                <a:r>
                  <a:rPr lang="en-US" altLang="zh-Hans" dirty="0"/>
                  <a:t>vectors</a:t>
                </a:r>
                <a:endParaRPr lang="zh-CN" altLang="en-US" dirty="0"/>
              </a:p>
            </p:txBody>
          </p:sp>
        </mc:Choice>
        <mc:Fallback xmlns="">
          <p:sp>
            <p:nvSpPr>
              <p:cNvPr id="9" name="矩形 8">
                <a:extLst>
                  <a:ext uri="{FF2B5EF4-FFF2-40B4-BE49-F238E27FC236}">
                    <a16:creationId xmlns:a16="http://schemas.microsoft.com/office/drawing/2014/main" id="{0BB9A560-F18C-9F49-B0A5-80C8B6731E2E}"/>
                  </a:ext>
                </a:extLst>
              </p:cNvPr>
              <p:cNvSpPr>
                <a:spLocks noRot="1" noChangeAspect="1" noMove="1" noResize="1" noEditPoints="1" noAdjustHandles="1" noChangeArrowheads="1" noChangeShapeType="1" noTextEdit="1"/>
              </p:cNvSpPr>
              <p:nvPr/>
            </p:nvSpPr>
            <p:spPr>
              <a:xfrm>
                <a:off x="1809105" y="5560483"/>
                <a:ext cx="3917676" cy="369332"/>
              </a:xfrm>
              <a:prstGeom prst="rect">
                <a:avLst/>
              </a:prstGeom>
              <a:blipFill>
                <a:blip r:embed="rId6"/>
                <a:stretch>
                  <a:fillRect t="-6667" r="-323" b="-2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4501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2" y="107217"/>
            <a:ext cx="10515600" cy="736845"/>
          </a:xfrm>
        </p:spPr>
        <p:txBody>
          <a:bodyPr/>
          <a:lstStyle/>
          <a:p>
            <a:r>
              <a:rPr lang="en-US" altLang="zh-CN" dirty="0"/>
              <a:t>Individual Attention Learning</a:t>
            </a:r>
            <a:endParaRPr lang="zh-CN" altLang="en-US" dirty="0"/>
          </a:p>
        </p:txBody>
      </p:sp>
      <p:sp>
        <p:nvSpPr>
          <p:cNvPr id="3" name="TextBox 2"/>
          <p:cNvSpPr txBox="1"/>
          <p:nvPr/>
        </p:nvSpPr>
        <p:spPr>
          <a:xfrm>
            <a:off x="217201" y="2089897"/>
            <a:ext cx="11779738" cy="461665"/>
          </a:xfrm>
          <a:prstGeom prst="rect">
            <a:avLst/>
          </a:prstGeom>
          <a:noFill/>
        </p:spPr>
        <p:txBody>
          <a:bodyPr wrap="square" rtlCol="0">
            <a:spAutoFit/>
          </a:bodyPr>
          <a:lstStyle/>
          <a:p>
            <a:pPr marL="342900" indent="-342900">
              <a:buFont typeface="Wingdings" pitchFamily="2" charset="2"/>
              <a:buChar char="Ø"/>
            </a:pPr>
            <a:r>
              <a:rPr lang="en-US" altLang="zh-CN" sz="2400" dirty="0"/>
              <a:t>The loss of P-net consists of two parts:</a:t>
            </a:r>
          </a:p>
        </p:txBody>
      </p:sp>
      <mc:AlternateContent xmlns:mc="http://schemas.openxmlformats.org/markup-compatibility/2006" xmlns:a14="http://schemas.microsoft.com/office/drawing/2010/main">
        <mc:Choice Requires="a14">
          <p:sp>
            <p:nvSpPr>
              <p:cNvPr id="4" name="Rectangle 3"/>
              <p:cNvSpPr/>
              <p:nvPr/>
            </p:nvSpPr>
            <p:spPr>
              <a:xfrm>
                <a:off x="3167070" y="2736483"/>
                <a:ext cx="6726072" cy="10191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𝑠𝑒𝑛</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𝐻</m:t>
                      </m:r>
                      <m:r>
                        <a:rPr lang="en-US" altLang="zh-CN" sz="2000">
                          <a:latin typeface="Cambria Math" panose="02040503050406030204" pitchFamily="18" charset="0"/>
                        </a:rPr>
                        <m:t>(</m:t>
                      </m:r>
                      <m:sSubSup>
                        <m:sSubSupPr>
                          <m:ctrlPr>
                            <a:rPr lang="en-US" altLang="zh-CN" sz="2000" b="0" i="1" smtClean="0">
                              <a:latin typeface="Cambria Math" panose="02040503050406030204" pitchFamily="18" charset="0"/>
                            </a:rPr>
                          </m:ctrlPr>
                        </m:sSubSupPr>
                        <m:e>
                          <m:r>
                            <m:rPr>
                              <m:sty m:val="p"/>
                            </m:rPr>
                            <a:rPr lang="en-US" altLang="zh-CN" sz="2000">
                              <a:latin typeface="Cambria Math" panose="02040503050406030204" pitchFamily="18" charset="0"/>
                            </a:rPr>
                            <m:t>X</m:t>
                          </m:r>
                        </m:e>
                        <m:sub>
                          <m:r>
                            <a:rPr lang="en-US" altLang="zh-CN" sz="2000" b="0" i="1" smtClean="0">
                              <a:latin typeface="Cambria Math" panose="02040503050406030204" pitchFamily="18" charset="0"/>
                            </a:rPr>
                            <m:t>𝑠</m:t>
                          </m:r>
                        </m:sub>
                        <m:sup>
                          <m:r>
                            <a:rPr lang="en-US" altLang="zh-CN" sz="2000" b="0" i="1" smtClean="0">
                              <a:latin typeface="Cambria Math" panose="02040503050406030204" pitchFamily="18" charset="0"/>
                            </a:rPr>
                            <m:t>𝑙</m:t>
                          </m:r>
                        </m:sup>
                      </m:sSubSup>
                      <m:r>
                        <a:rPr lang="en-US" altLang="zh-CN" sz="200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𝑃</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𝑙</m:t>
                              </m:r>
                            </m:sup>
                          </m:sSubSup>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𝑙</m:t>
                              </m:r>
                            </m:sup>
                          </m:sSubSup>
                        </m:sup>
                        <m:e>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e>
                                  </m:acc>
                                </m:e>
                              </m:d>
                            </m:e>
                          </m:func>
                          <m:r>
                            <a:rPr lang="en-US" altLang="zh-CN" sz="2000" i="1">
                              <a:latin typeface="Cambria Math" panose="02040503050406030204" pitchFamily="18" charset="0"/>
                            </a:rPr>
                            <m:t>+(1−</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e>
                                  </m:acc>
                                </m:e>
                              </m:d>
                            </m:e>
                          </m:func>
                        </m:e>
                      </m:nary>
                    </m:oMath>
                  </m:oMathPara>
                </a14:m>
                <a:endParaRPr lang="zh-CN" alt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3167070" y="2736483"/>
                <a:ext cx="6726072" cy="1019125"/>
              </a:xfrm>
              <a:prstGeom prst="rect">
                <a:avLst/>
              </a:prstGeom>
              <a:blipFill>
                <a:blip r:embed="rId3"/>
                <a:stretch>
                  <a:fillRect t="-84146" b="-141463"/>
                </a:stretch>
              </a:blipFill>
            </p:spPr>
            <p:txBody>
              <a:bodyPr/>
              <a:lstStyle/>
              <a:p>
                <a:r>
                  <a:rPr lang="zh-CN" altLang="en-US">
                    <a:noFill/>
                  </a:rPr>
                  <a:t> </a:t>
                </a:r>
              </a:p>
            </p:txBody>
          </p:sp>
        </mc:Fallback>
      </mc:AlternateContent>
      <p:sp>
        <p:nvSpPr>
          <p:cNvPr id="5" name="TextBox 4"/>
          <p:cNvSpPr txBox="1"/>
          <p:nvPr/>
        </p:nvSpPr>
        <p:spPr>
          <a:xfrm>
            <a:off x="677530" y="2562247"/>
            <a:ext cx="2152705" cy="430887"/>
          </a:xfrm>
          <a:prstGeom prst="rect">
            <a:avLst/>
          </a:prstGeom>
          <a:noFill/>
        </p:spPr>
        <p:txBody>
          <a:bodyPr wrap="none" rtlCol="0">
            <a:spAutoFit/>
          </a:bodyPr>
          <a:lstStyle/>
          <a:p>
            <a:pPr marL="285750" indent="-285750">
              <a:buFont typeface="Arial" panose="020B0604020202020204" pitchFamily="34" charset="0"/>
              <a:buChar char="•"/>
            </a:pPr>
            <a:r>
              <a:rPr lang="en-US" altLang="zh-CN" sz="2200" dirty="0"/>
              <a:t>Sentiment loss</a:t>
            </a:r>
            <a:endParaRPr lang="zh-CN" altLang="en-US" sz="2200" dirty="0"/>
          </a:p>
        </p:txBody>
      </p:sp>
      <mc:AlternateContent xmlns:mc="http://schemas.openxmlformats.org/markup-compatibility/2006" xmlns:a14="http://schemas.microsoft.com/office/drawing/2010/main">
        <mc:Choice Requires="a14">
          <p:sp>
            <p:nvSpPr>
              <p:cNvPr id="6" name="TextBox 5"/>
              <p:cNvSpPr txBox="1"/>
              <p:nvPr/>
            </p:nvSpPr>
            <p:spPr>
              <a:xfrm>
                <a:off x="677530" y="3726415"/>
                <a:ext cx="6052619" cy="1701620"/>
              </a:xfrm>
              <a:prstGeom prst="rect">
                <a:avLst/>
              </a:prstGeom>
              <a:noFill/>
            </p:spPr>
            <p:txBody>
              <a:bodyPr wrap="none" rtlCol="0">
                <a:spAutoFit/>
              </a:bodyPr>
              <a:lstStyle/>
              <a:p>
                <a:pPr marL="342900" indent="-342900">
                  <a:buFont typeface="Arial" panose="020B0604020202020204" pitchFamily="34" charset="0"/>
                  <a:buChar char="•"/>
                </a:pPr>
                <a:r>
                  <a:rPr lang="en-US" altLang="zh-CN" sz="2200" dirty="0"/>
                  <a:t>Domain adversarial loss</a:t>
                </a:r>
                <a:endParaRPr lang="en-US" altLang="zh-CN" sz="2000" dirty="0"/>
              </a:p>
              <a:p>
                <a:pPr marL="800100" lvl="1" indent="-342900">
                  <a:buFont typeface="Arial" panose="020B0604020202020204" pitchFamily="34" charset="0"/>
                  <a:buChar char="•"/>
                </a:pPr>
                <a:r>
                  <a:rPr lang="en-US" altLang="zh-CN" sz="2000" dirty="0"/>
                  <a:t>Gradient Reversal Layer(GRL) (</a:t>
                </a:r>
                <a:r>
                  <a:rPr lang="en-US" altLang="zh-CN" sz="2000" dirty="0" err="1"/>
                  <a:t>Ganin</a:t>
                </a:r>
                <a:r>
                  <a:rPr lang="en-US" altLang="zh-CN" sz="2000" dirty="0"/>
                  <a:t> et al. 2016) </a:t>
                </a:r>
              </a:p>
              <a:p>
                <a:pPr lvl="1"/>
                <a:endParaRPr lang="en-US" altLang="zh-CN" sz="2000" dirty="0"/>
              </a:p>
              <a:p>
                <a:pPr marL="800100" lvl="1" indent="-342900">
                  <a:buFont typeface="Arial" panose="020B0604020202020204" pitchFamily="34" charset="0"/>
                  <a:buChar char="•"/>
                </a:pPr>
                <a:endParaRPr lang="en-US" altLang="zh-CN" sz="2000" dirty="0"/>
              </a:p>
              <a:p>
                <a:pPr marL="800100" lvl="1" indent="-342900">
                  <a:buFont typeface="Arial" panose="020B0604020202020204" pitchFamily="34" charset="0"/>
                  <a:buChar char="•"/>
                </a:pPr>
                <a:r>
                  <a:rPr lang="en-US" altLang="zh-CN" sz="2000" dirty="0"/>
                  <a:t>Domain classifier: </a:t>
                </a:r>
                <a14:m>
                  <m:oMath xmlns:m="http://schemas.openxmlformats.org/officeDocument/2006/math">
                    <m:r>
                      <a:rPr lang="en-US" altLang="zh-CN" sz="2000" i="1">
                        <a:latin typeface="Cambria Math" panose="02040503050406030204" pitchFamily="18" charset="0"/>
                      </a:rPr>
                      <m:t>𝑓</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𝑄</m:t>
                        </m:r>
                      </m:e>
                      <m:sub>
                        <m:r>
                          <a:rPr lang="en-US" altLang="zh-CN" sz="2000" i="1">
                            <a:latin typeface="Cambria Math" panose="02040503050406030204" pitchFamily="18" charset="0"/>
                            <a:ea typeface="Cambria Math" panose="02040503050406030204" pitchFamily="18" charset="0"/>
                          </a:rPr>
                          <m:t>𝜆</m:t>
                        </m:r>
                      </m:sub>
                    </m:sSub>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r>
                              <m:rPr>
                                <m:sty m:val="p"/>
                              </m:rPr>
                              <a:rPr lang="en-US" altLang="zh-CN" sz="2000">
                                <a:latin typeface="Cambria Math" panose="02040503050406030204" pitchFamily="18" charset="0"/>
                              </a:rPr>
                              <m:t>x</m:t>
                            </m:r>
                            <m:r>
                              <a:rPr lang="en-US" altLang="zh-CN" sz="200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𝑃</m:t>
                                </m:r>
                              </m:sub>
                            </m:sSub>
                          </m:e>
                        </m:d>
                      </m:e>
                    </m:d>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𝑑</m:t>
                        </m:r>
                      </m:sub>
                    </m:sSub>
                  </m:oMath>
                </a14:m>
                <a:r>
                  <a:rPr lang="en-US" altLang="zh-CN" sz="2000" dirty="0"/>
                  <a:t>)</a:t>
                </a:r>
                <a:endParaRPr lang="zh-CN" altLang="en-US" sz="2000" dirty="0"/>
              </a:p>
            </p:txBody>
          </p:sp>
        </mc:Choice>
        <mc:Fallback xmlns="">
          <p:sp>
            <p:nvSpPr>
              <p:cNvPr id="6" name="TextBox 5"/>
              <p:cNvSpPr txBox="1">
                <a:spLocks noRot="1" noChangeAspect="1" noMove="1" noResize="1" noEditPoints="1" noAdjustHandles="1" noChangeArrowheads="1" noChangeShapeType="1" noTextEdit="1"/>
              </p:cNvSpPr>
              <p:nvPr/>
            </p:nvSpPr>
            <p:spPr>
              <a:xfrm>
                <a:off x="677530" y="3726415"/>
                <a:ext cx="6052619" cy="1701620"/>
              </a:xfrm>
              <a:prstGeom prst="rect">
                <a:avLst/>
              </a:prstGeom>
              <a:blipFill>
                <a:blip r:embed="rId4"/>
                <a:stretch>
                  <a:fillRect l="-837" t="-1481" b="-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787432" y="5461917"/>
                <a:ext cx="6105710"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𝑑𝑜𝑚</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b="0" i="1" smtClean="0">
                                  <a:latin typeface="Cambria Math" panose="02040503050406030204" pitchFamily="18" charset="0"/>
                                </a:rPr>
                                <m:t>𝑡</m:t>
                              </m:r>
                            </m:sub>
                          </m:sSub>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𝑡</m:t>
                              </m:r>
                            </m:sub>
                          </m:sSub>
                        </m:sup>
                        <m:e>
                          <m:func>
                            <m:funcPr>
                              <m:ctrlPr>
                                <a:rPr lang="en-US" altLang="zh-CN" sz="2000" i="1">
                                  <a:latin typeface="Cambria Math" panose="02040503050406030204" pitchFamily="18" charset="0"/>
                                </a:rPr>
                              </m:ctrlPr>
                            </m:funcPr>
                            <m:fNa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i="1">
                                      <a:latin typeface="Cambria Math" panose="02040503050406030204" pitchFamily="18" charset="0"/>
                                    </a:rPr>
                                    <m:t>𝑖</m:t>
                                  </m:r>
                                </m:sub>
                              </m:sSub>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i="1">
                                              <a:latin typeface="Cambria Math" panose="02040503050406030204" pitchFamily="18" charset="0"/>
                                            </a:rPr>
                                            <m:t>𝑖</m:t>
                                          </m:r>
                                        </m:sub>
                                      </m:sSub>
                                    </m:e>
                                  </m:acc>
                                </m:e>
                              </m:d>
                            </m:e>
                          </m:func>
                          <m:r>
                            <a:rPr lang="en-US" altLang="zh-CN" sz="2000" i="1">
                              <a:latin typeface="Cambria Math" panose="02040503050406030204" pitchFamily="18" charset="0"/>
                            </a:rPr>
                            <m:t>+(1−</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𝑑</m:t>
                                          </m:r>
                                        </m:e>
                                        <m:sub>
                                          <m:r>
                                            <a:rPr lang="en-US" altLang="zh-CN" sz="2000" i="1">
                                              <a:latin typeface="Cambria Math" panose="02040503050406030204" pitchFamily="18" charset="0"/>
                                            </a:rPr>
                                            <m:t>𝑖</m:t>
                                          </m:r>
                                        </m:sub>
                                      </m:sSub>
                                    </m:e>
                                  </m:acc>
                                </m:e>
                              </m:d>
                            </m:e>
                          </m:func>
                        </m:e>
                      </m:nary>
                    </m:oMath>
                  </m:oMathPara>
                </a14:m>
                <a:endParaRPr lang="zh-CN" alt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3787432" y="5461917"/>
                <a:ext cx="6105710" cy="957826"/>
              </a:xfrm>
              <a:prstGeom prst="rect">
                <a:avLst/>
              </a:prstGeom>
              <a:blipFill>
                <a:blip r:embed="rId5"/>
                <a:stretch>
                  <a:fillRect t="-97368" b="-1539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B6F0646-D7DB-C545-8BA4-A62B9DFFC5B0}"/>
                  </a:ext>
                </a:extLst>
              </p:cNvPr>
              <p:cNvSpPr txBox="1"/>
              <p:nvPr/>
            </p:nvSpPr>
            <p:spPr>
              <a:xfrm>
                <a:off x="217201" y="1062215"/>
                <a:ext cx="8364149" cy="800219"/>
              </a:xfrm>
              <a:prstGeom prst="rect">
                <a:avLst/>
              </a:prstGeom>
              <a:noFill/>
            </p:spPr>
            <p:txBody>
              <a:bodyPr wrap="none" rtlCol="0">
                <a:spAutoFit/>
              </a:bodyPr>
              <a:lstStyle/>
              <a:p>
                <a:pPr marL="342900" indent="-342900">
                  <a:buFont typeface="Wingdings" pitchFamily="2" charset="2"/>
                  <a:buChar char="Ø"/>
                </a:pPr>
                <a:r>
                  <a:rPr kumimoji="1" lang="en-US" altLang="zh-CN" sz="2400" dirty="0"/>
                  <a:t>P-net: </a:t>
                </a:r>
                <a14:m>
                  <m:oMath xmlns:m="http://schemas.openxmlformats.org/officeDocument/2006/math">
                    <m:r>
                      <a:rPr lang="en-US" altLang="zh-CN" sz="2400" i="1">
                        <a:latin typeface="Cambria Math" panose="02040503050406030204" pitchFamily="18" charset="0"/>
                      </a:rPr>
                      <m:t>𝐻</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𝑃</m:t>
                        </m:r>
                      </m:sub>
                    </m:sSub>
                    <m:r>
                      <a:rPr lang="en-US" altLang="zh-CN" sz="2400" i="1">
                        <a:latin typeface="Cambria Math" panose="02040503050406030204" pitchFamily="18" charset="0"/>
                      </a:rPr>
                      <m:t>)</m:t>
                    </m:r>
                  </m:oMath>
                </a14:m>
                <a:endParaRPr lang="en-US" altLang="zh-CN" sz="2400" dirty="0"/>
              </a:p>
              <a:p>
                <a:pPr marL="800100" lvl="1" indent="-342900">
                  <a:buFont typeface="Arial" panose="020B0604020202020204" pitchFamily="34" charset="0"/>
                  <a:buChar char="•"/>
                </a:pPr>
                <a:r>
                  <a:rPr lang="en-US" altLang="zh-CN" sz="2200" dirty="0"/>
                  <a:t>a sample x to a high-level document representation </a:t>
                </a:r>
                <a14:m>
                  <m:oMath xmlns:m="http://schemas.openxmlformats.org/officeDocument/2006/math">
                    <m:sSub>
                      <m:sSubPr>
                        <m:ctrlPr>
                          <a:rPr lang="en-US" altLang="zh-CN" sz="2200" i="1">
                            <a:latin typeface="Cambria Math" panose="02040503050406030204" pitchFamily="18" charset="0"/>
                          </a:rPr>
                        </m:ctrlPr>
                      </m:sSubPr>
                      <m:e>
                        <m:r>
                          <a:rPr lang="en-US" altLang="zh-CN" sz="2200">
                            <a:latin typeface="Cambria Math" panose="02040503050406030204" pitchFamily="18" charset="0"/>
                          </a:rPr>
                          <m:t>𝑣</m:t>
                        </m:r>
                      </m:e>
                      <m:sub>
                        <m:r>
                          <m:rPr>
                            <m:sty m:val="p"/>
                          </m:rPr>
                          <a:rPr lang="en-US" altLang="zh-CN" sz="2200">
                            <a:latin typeface="Cambria Math" panose="02040503050406030204" pitchFamily="18" charset="0"/>
                          </a:rPr>
                          <m:t>P</m:t>
                        </m:r>
                      </m:sub>
                    </m:sSub>
                  </m:oMath>
                </a14:m>
                <a:r>
                  <a:rPr lang="en-US" altLang="zh-CN" sz="2200" dirty="0"/>
                  <a:t> mapping.</a:t>
                </a:r>
              </a:p>
            </p:txBody>
          </p:sp>
        </mc:Choice>
        <mc:Fallback xmlns="">
          <p:sp>
            <p:nvSpPr>
              <p:cNvPr id="9" name="文本框 8">
                <a:extLst>
                  <a:ext uri="{FF2B5EF4-FFF2-40B4-BE49-F238E27FC236}">
                    <a16:creationId xmlns:a16="http://schemas.microsoft.com/office/drawing/2014/main" id="{BB6F0646-D7DB-C545-8BA4-A62B9DFFC5B0}"/>
                  </a:ext>
                </a:extLst>
              </p:cNvPr>
              <p:cNvSpPr txBox="1">
                <a:spLocks noRot="1" noChangeAspect="1" noMove="1" noResize="1" noEditPoints="1" noAdjustHandles="1" noChangeArrowheads="1" noChangeShapeType="1" noTextEdit="1"/>
              </p:cNvSpPr>
              <p:nvPr/>
            </p:nvSpPr>
            <p:spPr>
              <a:xfrm>
                <a:off x="217201" y="1062215"/>
                <a:ext cx="8364149" cy="800219"/>
              </a:xfrm>
              <a:prstGeom prst="rect">
                <a:avLst/>
              </a:prstGeom>
              <a:blipFill>
                <a:blip r:embed="rId6"/>
                <a:stretch>
                  <a:fillRect l="-909" t="-6349" b="-1269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Rectangle 7">
                <a:extLst>
                  <a:ext uri="{FF2B5EF4-FFF2-40B4-BE49-F238E27FC236}">
                    <a16:creationId xmlns:a16="http://schemas.microsoft.com/office/drawing/2014/main" id="{5ED9BF98-96D0-8843-A51E-F3E6B4C81A63}"/>
                  </a:ext>
                </a:extLst>
              </p:cNvPr>
              <p:cNvSpPr/>
              <p:nvPr/>
            </p:nvSpPr>
            <p:spPr>
              <a:xfrm>
                <a:off x="3167070" y="4470016"/>
                <a:ext cx="6410601" cy="551048"/>
              </a:xfrm>
              <a:prstGeom prst="rect">
                <a:avLst/>
              </a:prstGeom>
            </p:spPr>
            <p:txBody>
              <a:bodyPr wrap="none">
                <a:spAutoFit/>
              </a:bodyPr>
              <a:lstStyle/>
              <a:p>
                <a:r>
                  <a:rPr lang="en-US" altLang="zh-CN" sz="2000" dirty="0"/>
                  <a:t>Forward stage: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𝑄</m:t>
                        </m:r>
                      </m:e>
                      <m:sub>
                        <m:r>
                          <a:rPr lang="en-US" altLang="zh-CN" sz="2000" i="1" smtClean="0">
                            <a:latin typeface="Cambria Math" panose="02040503050406030204" pitchFamily="18" charset="0"/>
                            <a:ea typeface="Cambria Math" panose="02040503050406030204" pitchFamily="18" charset="0"/>
                          </a:rPr>
                          <m:t>𝜆</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oMath>
                </a14:m>
                <a:r>
                  <a:rPr lang="zh-CN" altLang="en-US" sz="2000" dirty="0"/>
                  <a:t>   </a:t>
                </a:r>
                <a:r>
                  <a:rPr lang="en-US" altLang="zh-CN" sz="2000" dirty="0"/>
                  <a:t>Backward stage: </a:t>
                </a:r>
                <a14:m>
                  <m:oMath xmlns:m="http://schemas.openxmlformats.org/officeDocument/2006/math">
                    <m:f>
                      <m:fPr>
                        <m:ctrlPr>
                          <a:rPr lang="en-US" altLang="zh-CN" sz="200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rPr>
                              <m:t>𝑄</m:t>
                            </m:r>
                          </m:e>
                          <m:sub>
                            <m:r>
                              <a:rPr lang="en-US" altLang="zh-CN" sz="2000" i="1">
                                <a:latin typeface="Cambria Math" panose="02040503050406030204" pitchFamily="18" charset="0"/>
                                <a:ea typeface="Cambria Math" panose="02040503050406030204" pitchFamily="18" charset="0"/>
                              </a:rPr>
                              <m:t>𝜆</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num>
                      <m:den>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𝑥</m:t>
                        </m:r>
                      </m:den>
                    </m:f>
                    <m:r>
                      <a:rPr lang="en-US" altLang="zh-CN" sz="2000" b="0" i="1" smtClean="0">
                        <a:latin typeface="Cambria Math" panose="02040503050406030204" pitchFamily="18" charset="0"/>
                      </a:rPr>
                      <m:t>=−</m:t>
                    </m:r>
                  </m:oMath>
                </a14:m>
                <a:r>
                  <a:rPr lang="en-US" altLang="zh-CN" sz="2000" dirty="0">
                    <a:ea typeface="Cambria Math" panose="02040503050406030204" pitchFamily="18" charset="0"/>
                  </a:rPr>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rPr>
                      <m:t>𝜆</m:t>
                    </m:r>
                    <m:r>
                      <m:rPr>
                        <m:sty m:val="p"/>
                      </m:rPr>
                      <a:rPr lang="en-US" altLang="zh-CN" sz="2000" b="0" i="0" smtClean="0">
                        <a:latin typeface="Cambria Math" panose="02040503050406030204" pitchFamily="18" charset="0"/>
                        <a:ea typeface="Cambria Math" panose="02040503050406030204" pitchFamily="18" charset="0"/>
                      </a:rPr>
                      <m:t>I</m:t>
                    </m:r>
                  </m:oMath>
                </a14:m>
                <a:r>
                  <a:rPr lang="zh-CN" altLang="en-US" sz="2000" dirty="0"/>
                  <a:t> </a:t>
                </a:r>
                <a:r>
                  <a:rPr lang="en-US" altLang="zh-CN" sz="2000" dirty="0"/>
                  <a:t> </a:t>
                </a:r>
                <a:r>
                  <a:rPr lang="zh-CN" altLang="en-US" sz="2000" dirty="0"/>
                  <a:t> </a:t>
                </a:r>
              </a:p>
            </p:txBody>
          </p:sp>
        </mc:Choice>
        <mc:Fallback xmlns="">
          <p:sp>
            <p:nvSpPr>
              <p:cNvPr id="14" name="Rectangle 7">
                <a:extLst>
                  <a:ext uri="{FF2B5EF4-FFF2-40B4-BE49-F238E27FC236}">
                    <a16:creationId xmlns:a16="http://schemas.microsoft.com/office/drawing/2014/main" id="{5ED9BF98-96D0-8843-A51E-F3E6B4C81A63}"/>
                  </a:ext>
                </a:extLst>
              </p:cNvPr>
              <p:cNvSpPr>
                <a:spLocks noRot="1" noChangeAspect="1" noMove="1" noResize="1" noEditPoints="1" noAdjustHandles="1" noChangeArrowheads="1" noChangeShapeType="1" noTextEdit="1"/>
              </p:cNvSpPr>
              <p:nvPr/>
            </p:nvSpPr>
            <p:spPr>
              <a:xfrm>
                <a:off x="3167070" y="4470016"/>
                <a:ext cx="6410601" cy="551048"/>
              </a:xfrm>
              <a:prstGeom prst="rect">
                <a:avLst/>
              </a:prstGeom>
              <a:blipFill>
                <a:blip r:embed="rId7"/>
                <a:stretch>
                  <a:fillRect l="-791" b="-68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92696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2" y="107217"/>
            <a:ext cx="10515600" cy="736845"/>
          </a:xfrm>
        </p:spPr>
        <p:txBody>
          <a:bodyPr/>
          <a:lstStyle/>
          <a:p>
            <a:r>
              <a:rPr lang="en-US" altLang="zh-CN" dirty="0"/>
              <a:t>Individual Attention Learning</a:t>
            </a:r>
            <a:endParaRPr lang="zh-CN" altLang="en-US" dirty="0"/>
          </a:p>
        </p:txBody>
      </p:sp>
      <p:sp>
        <p:nvSpPr>
          <p:cNvPr id="4" name="TextBox 3"/>
          <p:cNvSpPr txBox="1"/>
          <p:nvPr/>
        </p:nvSpPr>
        <p:spPr>
          <a:xfrm>
            <a:off x="158262" y="1834275"/>
            <a:ext cx="11779738" cy="461665"/>
          </a:xfrm>
          <a:prstGeom prst="rect">
            <a:avLst/>
          </a:prstGeom>
          <a:noFill/>
        </p:spPr>
        <p:txBody>
          <a:bodyPr wrap="square" rtlCol="0">
            <a:spAutoFit/>
          </a:bodyPr>
          <a:lstStyle/>
          <a:p>
            <a:pPr marL="342900" indent="-342900">
              <a:buFont typeface="Wingdings" pitchFamily="2" charset="2"/>
              <a:buChar char="Ø"/>
            </a:pPr>
            <a:r>
              <a:rPr lang="en-US" altLang="zh-CN" sz="2400" dirty="0"/>
              <a:t>The loss of NP-net consists of two parts:</a:t>
            </a:r>
          </a:p>
        </p:txBody>
      </p:sp>
      <p:sp>
        <p:nvSpPr>
          <p:cNvPr id="5" name="TextBox 4"/>
          <p:cNvSpPr txBox="1"/>
          <p:nvPr/>
        </p:nvSpPr>
        <p:spPr>
          <a:xfrm>
            <a:off x="559370" y="2350344"/>
            <a:ext cx="2152705" cy="430887"/>
          </a:xfrm>
          <a:prstGeom prst="rect">
            <a:avLst/>
          </a:prstGeom>
          <a:noFill/>
        </p:spPr>
        <p:txBody>
          <a:bodyPr wrap="none" rtlCol="0">
            <a:spAutoFit/>
          </a:bodyPr>
          <a:lstStyle/>
          <a:p>
            <a:pPr marL="285750" indent="-285750">
              <a:buFont typeface="Arial" panose="020B0604020202020204" pitchFamily="34" charset="0"/>
              <a:buChar char="•"/>
            </a:pPr>
            <a:r>
              <a:rPr lang="en-US" altLang="zh-CN" sz="2200" dirty="0"/>
              <a:t>Sentiment loss</a:t>
            </a:r>
            <a:endParaRPr lang="zh-CN" altLang="en-US" sz="2200" dirty="0"/>
          </a:p>
        </p:txBody>
      </p:sp>
      <mc:AlternateContent xmlns:mc="http://schemas.openxmlformats.org/markup-compatibility/2006" xmlns:a14="http://schemas.microsoft.com/office/drawing/2010/main">
        <mc:Choice Requires="a14">
          <p:sp>
            <p:nvSpPr>
              <p:cNvPr id="6" name="Rectangle 5"/>
              <p:cNvSpPr/>
              <p:nvPr/>
            </p:nvSpPr>
            <p:spPr>
              <a:xfrm>
                <a:off x="2712075" y="2690581"/>
                <a:ext cx="7587205" cy="101912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𝑠𝑒𝑛</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𝐻</m:t>
                      </m:r>
                      <m:r>
                        <a:rPr lang="en-US" altLang="zh-CN" sz="200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𝑔</m:t>
                          </m:r>
                          <m:r>
                            <a:rPr lang="en-US" altLang="zh-CN" sz="2000" b="0" i="0" smtClean="0">
                              <a:latin typeface="Cambria Math" panose="02040503050406030204" pitchFamily="18" charset="0"/>
                            </a:rPr>
                            <m:t>(</m:t>
                          </m:r>
                          <m:r>
                            <m:rPr>
                              <m:sty m:val="p"/>
                            </m:rPr>
                            <a:rPr lang="en-US" altLang="zh-CN" sz="2000">
                              <a:latin typeface="Cambria Math" panose="02040503050406030204" pitchFamily="18" charset="0"/>
                            </a:rPr>
                            <m:t>X</m:t>
                          </m:r>
                        </m:e>
                        <m:sub>
                          <m:r>
                            <a:rPr lang="en-US" altLang="zh-CN" sz="2000" b="0" i="1" smtClean="0">
                              <a:latin typeface="Cambria Math" panose="02040503050406030204" pitchFamily="18" charset="0"/>
                            </a:rPr>
                            <m:t>𝑠</m:t>
                          </m:r>
                        </m:sub>
                        <m:sup>
                          <m:r>
                            <a:rPr lang="en-US" altLang="zh-CN" sz="2000" b="0" i="1" smtClean="0">
                              <a:latin typeface="Cambria Math" panose="02040503050406030204" pitchFamily="18" charset="0"/>
                            </a:rPr>
                            <m:t>𝑙</m:t>
                          </m:r>
                        </m:sup>
                      </m:sSubSup>
                      <m:r>
                        <a:rPr lang="en-US" altLang="zh-CN" sz="2000" b="0" i="1" smtClean="0">
                          <a:latin typeface="Cambria Math" panose="02040503050406030204" pitchFamily="18" charset="0"/>
                        </a:rPr>
                        <m:t>)</m:t>
                      </m:r>
                      <m:r>
                        <a:rPr lang="en-US" altLang="zh-CN" sz="200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b="0" i="1" smtClean="0">
                              <a:latin typeface="Cambria Math" panose="02040503050406030204" pitchFamily="18" charset="0"/>
                            </a:rPr>
                            <m:t>𝑁</m:t>
                          </m:r>
                          <m:r>
                            <a:rPr lang="en-US" altLang="zh-CN" sz="2000" i="1">
                              <a:latin typeface="Cambria Math" panose="02040503050406030204" pitchFamily="18" charset="0"/>
                            </a:rPr>
                            <m:t>𝑃</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𝑙</m:t>
                              </m:r>
                            </m:sup>
                          </m:sSubSup>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𝑁</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𝑙</m:t>
                              </m:r>
                            </m:sup>
                          </m:sSubSup>
                        </m:sup>
                        <m:e>
                          <m:func>
                            <m:funcPr>
                              <m:ctrlPr>
                                <a:rPr lang="en-US" altLang="zh-CN" sz="2000" i="1">
                                  <a:latin typeface="Cambria Math" panose="02040503050406030204" pitchFamily="18" charset="0"/>
                                </a:rPr>
                              </m:ctrlPr>
                            </m:funcPr>
                            <m:fName>
                              <m:sSup>
                                <m:sSupPr>
                                  <m:ctrlPr>
                                    <a:rPr lang="en-US" altLang="zh-CN" sz="2000" i="1" smtClean="0">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e>
                                <m:sup>
                                  <m:r>
                                    <a:rPr lang="en-US" altLang="zh-CN" sz="2000" b="0" i="1" smtClean="0">
                                      <a:latin typeface="Cambria Math" panose="02040503050406030204" pitchFamily="18" charset="0"/>
                                    </a:rPr>
                                    <m:t>′</m:t>
                                  </m:r>
                                </m:sup>
                              </m:sSup>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sSup>
                                    <m:sSupPr>
                                      <m:ctrlPr>
                                        <a:rPr lang="en-US" altLang="zh-CN" sz="2000" i="1" smtClean="0">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e>
                                      </m:acc>
                                    </m:e>
                                    <m:sup>
                                      <m:r>
                                        <a:rPr lang="en-US" altLang="zh-CN" sz="2000" b="0" i="1" smtClean="0">
                                          <a:latin typeface="Cambria Math" panose="02040503050406030204" pitchFamily="18" charset="0"/>
                                        </a:rPr>
                                        <m:t>′</m:t>
                                      </m:r>
                                    </m:sup>
                                  </m:sSup>
                                </m:e>
                              </m:d>
                            </m:e>
                          </m:func>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𝑦</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m:t>
                                      </m:r>
                                    </m:sup>
                                  </m:sSup>
                                </m:e>
                              </m:d>
                            </m:e>
                          </m:func>
                        </m:e>
                      </m:nary>
                    </m:oMath>
                  </m:oMathPara>
                </a14:m>
                <a:endParaRPr lang="zh-CN" altLang="en-US" sz="2000" dirty="0"/>
              </a:p>
            </p:txBody>
          </p:sp>
        </mc:Choice>
        <mc:Fallback xmlns="">
          <p:sp>
            <p:nvSpPr>
              <p:cNvPr id="6" name="Rectangle 5"/>
              <p:cNvSpPr>
                <a:spLocks noRot="1" noChangeAspect="1" noMove="1" noResize="1" noEditPoints="1" noAdjustHandles="1" noChangeArrowheads="1" noChangeShapeType="1" noTextEdit="1"/>
              </p:cNvSpPr>
              <p:nvPr/>
            </p:nvSpPr>
            <p:spPr>
              <a:xfrm>
                <a:off x="2712075" y="2690581"/>
                <a:ext cx="7587205" cy="1019125"/>
              </a:xfrm>
              <a:prstGeom prst="rect">
                <a:avLst/>
              </a:prstGeom>
              <a:blipFill>
                <a:blip r:embed="rId3"/>
                <a:stretch>
                  <a:fillRect t="-85185" b="-143210"/>
                </a:stretch>
              </a:blipFill>
            </p:spPr>
            <p:txBody>
              <a:bodyPr/>
              <a:lstStyle/>
              <a:p>
                <a:r>
                  <a:rPr lang="zh-CN" altLang="en-US">
                    <a:noFill/>
                  </a:rPr>
                  <a:t> </a:t>
                </a:r>
              </a:p>
            </p:txBody>
          </p:sp>
        </mc:Fallback>
      </mc:AlternateContent>
      <p:sp>
        <p:nvSpPr>
          <p:cNvPr id="7" name="TextBox 6"/>
          <p:cNvSpPr txBox="1"/>
          <p:nvPr/>
        </p:nvSpPr>
        <p:spPr>
          <a:xfrm>
            <a:off x="559370" y="3619056"/>
            <a:ext cx="5442438" cy="430887"/>
          </a:xfrm>
          <a:prstGeom prst="rect">
            <a:avLst/>
          </a:prstGeom>
          <a:noFill/>
        </p:spPr>
        <p:txBody>
          <a:bodyPr wrap="square" rtlCol="0">
            <a:spAutoFit/>
          </a:bodyPr>
          <a:lstStyle/>
          <a:p>
            <a:pPr marL="342900" indent="-342900">
              <a:buFont typeface="Arial" panose="020B0604020202020204" pitchFamily="34" charset="0"/>
              <a:buChar char="•"/>
            </a:pPr>
            <a:r>
              <a:rPr lang="en-US" altLang="zh-CN" sz="2200" dirty="0"/>
              <a:t>positive and negative pivot predictions loss</a:t>
            </a:r>
            <a:endParaRPr lang="zh-CN" altLang="en-US" sz="2200" dirty="0"/>
          </a:p>
        </p:txBody>
      </p:sp>
      <mc:AlternateContent xmlns:mc="http://schemas.openxmlformats.org/markup-compatibility/2006" xmlns:a14="http://schemas.microsoft.com/office/drawing/2010/main">
        <mc:Choice Requires="a14">
          <p:sp>
            <p:nvSpPr>
              <p:cNvPr id="8" name="Rectangle 7"/>
              <p:cNvSpPr/>
              <p:nvPr/>
            </p:nvSpPr>
            <p:spPr>
              <a:xfrm>
                <a:off x="2712075" y="4175970"/>
                <a:ext cx="6481261"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𝑝𝑜𝑠</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b="0" i="1" smtClean="0">
                                  <a:latin typeface="Cambria Math" panose="02040503050406030204" pitchFamily="18" charset="0"/>
                                </a:rPr>
                                <m:t>𝑡</m:t>
                              </m:r>
                            </m:sub>
                          </m:sSub>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𝑡</m:t>
                              </m:r>
                            </m:sub>
                          </m:sSub>
                        </m:sup>
                        <m:e>
                          <m:func>
                            <m:funcPr>
                              <m:ctrlPr>
                                <a:rPr lang="en-US" altLang="zh-CN" sz="2000" i="1">
                                  <a:latin typeface="Cambria Math" panose="02040503050406030204" pitchFamily="18" charset="0"/>
                                </a:rPr>
                              </m:ctrlPr>
                            </m:funcPr>
                            <m:fName>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i="1">
                                          <a:latin typeface="Cambria Math" panose="02040503050406030204" pitchFamily="18" charset="0"/>
                                        </a:rPr>
                                        <m:t>𝑖</m:t>
                                      </m:r>
                                    </m:sub>
                                  </m:sSub>
                                </m:e>
                                <m:sup>
                                  <m:r>
                                    <a:rPr lang="en-US" altLang="zh-CN" sz="2000" b="0" i="1" smtClean="0">
                                      <a:latin typeface="Cambria Math" panose="02040503050406030204" pitchFamily="18" charset="0"/>
                                    </a:rPr>
                                    <m:t>+</m:t>
                                  </m:r>
                                </m:sup>
                              </m:sSup>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i="1">
                                                  <a:latin typeface="Cambria Math" panose="02040503050406030204" pitchFamily="18" charset="0"/>
                                                </a:rPr>
                                                <m:t>𝑖</m:t>
                                              </m:r>
                                            </m:sub>
                                          </m:sSub>
                                        </m:e>
                                      </m:acc>
                                    </m:e>
                                    <m:sup>
                                      <m:r>
                                        <a:rPr lang="en-US" altLang="zh-CN" sz="2000" b="0" i="1" smtClean="0">
                                          <a:latin typeface="Cambria Math" panose="02040503050406030204" pitchFamily="18" charset="0"/>
                                        </a:rPr>
                                        <m:t>+</m:t>
                                      </m:r>
                                    </m:sup>
                                  </m:sSup>
                                </m:e>
                              </m:d>
                            </m:e>
                          </m:func>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e>
                            <m:sup>
                              <m:r>
                                <a:rPr lang="en-US" altLang="zh-CN" sz="2000" i="1">
                                  <a:latin typeface="Cambria Math" panose="02040503050406030204" pitchFamily="18" charset="0"/>
                                </a:rPr>
                                <m:t>+</m:t>
                              </m:r>
                            </m:sup>
                          </m:sSup>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m:t>
                                      </m:r>
                                    </m:sup>
                                  </m:sSup>
                                </m:e>
                              </m:d>
                            </m:e>
                          </m:func>
                        </m:e>
                      </m:nary>
                    </m:oMath>
                  </m:oMathPara>
                </a14:m>
                <a:endParaRPr lang="zh-CN" altLang="en-US" sz="2000" dirty="0"/>
              </a:p>
            </p:txBody>
          </p:sp>
        </mc:Choice>
        <mc:Fallback xmlns="">
          <p:sp>
            <p:nvSpPr>
              <p:cNvPr id="8" name="Rectangle 7"/>
              <p:cNvSpPr>
                <a:spLocks noRot="1" noChangeAspect="1" noMove="1" noResize="1" noEditPoints="1" noAdjustHandles="1" noChangeArrowheads="1" noChangeShapeType="1" noTextEdit="1"/>
              </p:cNvSpPr>
              <p:nvPr/>
            </p:nvSpPr>
            <p:spPr>
              <a:xfrm>
                <a:off x="2712075" y="4175970"/>
                <a:ext cx="6481261" cy="957826"/>
              </a:xfrm>
              <a:prstGeom prst="rect">
                <a:avLst/>
              </a:prstGeom>
              <a:blipFill>
                <a:blip r:embed="rId4"/>
                <a:stretch>
                  <a:fillRect t="-97368" b="-152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2712075" y="5288764"/>
                <a:ext cx="6471130" cy="9578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b="0" i="1" smtClean="0">
                              <a:latin typeface="Cambria Math" panose="02040503050406030204" pitchFamily="18" charset="0"/>
                            </a:rPr>
                            <m:t>𝑛𝑒𝑔</m:t>
                          </m:r>
                        </m:sub>
                      </m:sSub>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𝑁</m:t>
                              </m:r>
                            </m:e>
                            <m:sub>
                              <m:r>
                                <a:rPr lang="en-US" altLang="zh-CN" sz="2000" b="0" i="1" smtClean="0">
                                  <a:latin typeface="Cambria Math" panose="02040503050406030204" pitchFamily="18" charset="0"/>
                                </a:rPr>
                                <m:t>𝑠</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b="0" i="1" smtClean="0">
                                  <a:latin typeface="Cambria Math" panose="02040503050406030204" pitchFamily="18" charset="0"/>
                                </a:rPr>
                                <m:t>𝑡</m:t>
                              </m:r>
                            </m:sub>
                          </m:sSub>
                        </m:den>
                      </m:f>
                      <m:nary>
                        <m:naryPr>
                          <m:chr m:val="∑"/>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𝑖</m:t>
                          </m:r>
                          <m:r>
                            <a:rPr lang="en-US" altLang="zh-CN" sz="2000" i="1">
                              <a:latin typeface="Cambria Math" panose="02040503050406030204" pitchFamily="18" charset="0"/>
                            </a:rPr>
                            <m:t>=1</m:t>
                          </m:r>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𝑠</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𝑁</m:t>
                              </m:r>
                            </m:e>
                            <m:sub>
                              <m:r>
                                <a:rPr lang="en-US" altLang="zh-CN" sz="2000" i="1">
                                  <a:latin typeface="Cambria Math" panose="02040503050406030204" pitchFamily="18" charset="0"/>
                                </a:rPr>
                                <m:t>𝑡</m:t>
                              </m:r>
                            </m:sub>
                          </m:sSub>
                        </m:sup>
                        <m:e>
                          <m:func>
                            <m:funcPr>
                              <m:ctrlPr>
                                <a:rPr lang="en-US" altLang="zh-CN" sz="2000" i="1">
                                  <a:latin typeface="Cambria Math" panose="02040503050406030204" pitchFamily="18" charset="0"/>
                                </a:rPr>
                              </m:ctrlPr>
                            </m:funcPr>
                            <m:fName>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e>
                                <m:sup>
                                  <m:r>
                                    <a:rPr lang="en-US" altLang="zh-CN" sz="2000" b="0" i="1" smtClean="0">
                                      <a:latin typeface="Cambria Math" panose="02040503050406030204" pitchFamily="18" charset="0"/>
                                    </a:rPr>
                                    <m:t>−</m:t>
                                  </m:r>
                                </m:sup>
                              </m:sSup>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e>
                                      </m:acc>
                                    </m:e>
                                    <m:sup>
                                      <m:r>
                                        <a:rPr lang="en-US" altLang="zh-CN" sz="2000" b="0" i="1" smtClean="0">
                                          <a:latin typeface="Cambria Math" panose="02040503050406030204" pitchFamily="18" charset="0"/>
                                        </a:rPr>
                                        <m:t>−</m:t>
                                      </m:r>
                                    </m:sup>
                                  </m:sSup>
                                </m:e>
                              </m:d>
                            </m:e>
                          </m:func>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e>
                            <m:sup>
                              <m:r>
                                <a:rPr lang="en-US" altLang="zh-CN" sz="2000" b="0" i="1" smtClean="0">
                                  <a:latin typeface="Cambria Math" panose="02040503050406030204" pitchFamily="18" charset="0"/>
                                </a:rPr>
                                <m:t>−</m:t>
                              </m:r>
                            </m:sup>
                          </m:sSup>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sSup>
                                    <m:sSupPr>
                                      <m:ctrlPr>
                                        <a:rPr lang="en-US" altLang="zh-CN" sz="2000" i="1">
                                          <a:latin typeface="Cambria Math" panose="02040503050406030204" pitchFamily="18" charset="0"/>
                                        </a:rPr>
                                      </m:ctrlPr>
                                    </m:sSupPr>
                                    <m:e>
                                      <m:acc>
                                        <m:accPr>
                                          <m:chr m:val="̂"/>
                                          <m:ctrlPr>
                                            <a:rPr lang="en-US" altLang="zh-CN" sz="2000" i="1">
                                              <a:latin typeface="Cambria Math" panose="02040503050406030204" pitchFamily="18" charset="0"/>
                                            </a:rPr>
                                          </m:ctrlPr>
                                        </m:acc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𝑖</m:t>
                                              </m:r>
                                            </m:sub>
                                          </m:sSub>
                                        </m:e>
                                      </m:acc>
                                    </m:e>
                                    <m:sup>
                                      <m:r>
                                        <a:rPr lang="en-US" altLang="zh-CN" sz="2000" i="1">
                                          <a:latin typeface="Cambria Math" panose="02040503050406030204" pitchFamily="18" charset="0"/>
                                        </a:rPr>
                                        <m:t>−</m:t>
                                      </m:r>
                                    </m:sup>
                                  </m:sSup>
                                </m:e>
                              </m:d>
                            </m:e>
                          </m:func>
                        </m:e>
                      </m:nary>
                    </m:oMath>
                  </m:oMathPara>
                </a14:m>
                <a:endParaRPr lang="zh-CN" altLang="en-US" sz="2000" dirty="0"/>
              </a:p>
            </p:txBody>
          </p:sp>
        </mc:Choice>
        <mc:Fallback xmlns="">
          <p:sp>
            <p:nvSpPr>
              <p:cNvPr id="9" name="Rectangle 8"/>
              <p:cNvSpPr>
                <a:spLocks noRot="1" noChangeAspect="1" noMove="1" noResize="1" noEditPoints="1" noAdjustHandles="1" noChangeArrowheads="1" noChangeShapeType="1" noTextEdit="1"/>
              </p:cNvSpPr>
              <p:nvPr/>
            </p:nvSpPr>
            <p:spPr>
              <a:xfrm>
                <a:off x="2712075" y="5288764"/>
                <a:ext cx="6471130" cy="957826"/>
              </a:xfrm>
              <a:prstGeom prst="rect">
                <a:avLst/>
              </a:prstGeom>
              <a:blipFill>
                <a:blip r:embed="rId5"/>
                <a:stretch>
                  <a:fillRect t="-96104" b="-1506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672FD9F-BF7E-8B4B-8B0C-99500C341DFD}"/>
                  </a:ext>
                </a:extLst>
              </p:cNvPr>
              <p:cNvSpPr txBox="1"/>
              <p:nvPr/>
            </p:nvSpPr>
            <p:spPr>
              <a:xfrm>
                <a:off x="158262" y="828671"/>
                <a:ext cx="10428945" cy="800219"/>
              </a:xfrm>
              <a:prstGeom prst="rect">
                <a:avLst/>
              </a:prstGeom>
              <a:noFill/>
            </p:spPr>
            <p:txBody>
              <a:bodyPr wrap="none" rtlCol="0">
                <a:spAutoFit/>
              </a:bodyPr>
              <a:lstStyle/>
              <a:p>
                <a:pPr marL="342900" indent="-342900">
                  <a:buFont typeface="Wingdings" pitchFamily="2" charset="2"/>
                  <a:buChar char="Ø"/>
                </a:pPr>
                <a:r>
                  <a:rPr kumimoji="1" lang="en-US" altLang="zh-CN" sz="2400" dirty="0"/>
                  <a:t>NP-net: </a:t>
                </a:r>
                <a14:m>
                  <m:oMath xmlns:m="http://schemas.openxmlformats.org/officeDocument/2006/math">
                    <m:r>
                      <a:rPr lang="en-US" altLang="zh-CN" sz="2400" i="1">
                        <a:latin typeface="Cambria Math" panose="02040503050406030204" pitchFamily="18" charset="0"/>
                      </a:rPr>
                      <m:t>𝐻</m:t>
                    </m:r>
                    <m:r>
                      <a:rPr lang="en-US" altLang="zh-CN" sz="2400">
                        <a:latin typeface="Cambria Math" panose="02040503050406030204" pitchFamily="18" charset="0"/>
                      </a:rPr>
                      <m:t>(</m:t>
                    </m:r>
                    <m:r>
                      <a:rPr lang="en-US" altLang="zh-CN" sz="2400" i="1">
                        <a:latin typeface="Cambria Math" panose="02040503050406030204" pitchFamily="18" charset="0"/>
                      </a:rPr>
                      <m:t>𝑔</m:t>
                    </m:r>
                    <m:r>
                      <a:rPr lang="en-US" altLang="zh-CN" sz="2400">
                        <a:latin typeface="Cambria Math" panose="02040503050406030204" pitchFamily="18" charset="0"/>
                      </a:rPr>
                      <m:t>(</m:t>
                    </m:r>
                    <m:r>
                      <m:rPr>
                        <m:sty m:val="p"/>
                      </m:rPr>
                      <a:rPr lang="en-US" altLang="zh-CN" sz="2400">
                        <a:latin typeface="Cambria Math" panose="02040503050406030204" pitchFamily="18" charset="0"/>
                      </a:rPr>
                      <m:t>x</m:t>
                    </m:r>
                    <m:r>
                      <a:rPr lang="en-US" altLang="zh-CN" sz="240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𝑁𝑃</m:t>
                        </m:r>
                      </m:sub>
                    </m:sSub>
                    <m:r>
                      <a:rPr lang="en-US" altLang="zh-CN" sz="2400" i="1">
                        <a:latin typeface="Cambria Math" panose="02040503050406030204" pitchFamily="18" charset="0"/>
                      </a:rPr>
                      <m:t>)</m:t>
                    </m:r>
                  </m:oMath>
                </a14:m>
                <a:r>
                  <a:rPr lang="en-US" altLang="zh-CN" sz="2400" dirty="0"/>
                  <a:t> </a:t>
                </a:r>
              </a:p>
              <a:p>
                <a:pPr marL="800100" lvl="1" indent="-342900">
                  <a:buFont typeface="Arial" panose="020B0604020202020204" pitchFamily="34" charset="0"/>
                  <a:buChar char="•"/>
                </a:pPr>
                <a:r>
                  <a:rPr lang="en-US" altLang="zh-CN" sz="2200" dirty="0"/>
                  <a:t>a transformed sample </a:t>
                </a:r>
                <a14:m>
                  <m:oMath xmlns:m="http://schemas.openxmlformats.org/officeDocument/2006/math">
                    <m:r>
                      <a:rPr lang="en-US" altLang="zh-CN" sz="2200" i="1">
                        <a:latin typeface="Cambria Math" panose="02040503050406030204" pitchFamily="18" charset="0"/>
                      </a:rPr>
                      <m:t>𝑔</m:t>
                    </m:r>
                    <m:r>
                      <a:rPr lang="en-US" altLang="zh-CN" sz="2200">
                        <a:latin typeface="Cambria Math" panose="02040503050406030204" pitchFamily="18" charset="0"/>
                      </a:rPr>
                      <m:t>(</m:t>
                    </m:r>
                    <m:r>
                      <m:rPr>
                        <m:sty m:val="p"/>
                      </m:rPr>
                      <a:rPr lang="en-US" altLang="zh-CN" sz="2200">
                        <a:latin typeface="Cambria Math" panose="02040503050406030204" pitchFamily="18" charset="0"/>
                      </a:rPr>
                      <m:t>x</m:t>
                    </m:r>
                    <m:r>
                      <a:rPr lang="en-US" altLang="zh-CN" sz="2200">
                        <a:latin typeface="Cambria Math" panose="02040503050406030204" pitchFamily="18" charset="0"/>
                      </a:rPr>
                      <m:t>)</m:t>
                    </m:r>
                  </m:oMath>
                </a14:m>
                <a:r>
                  <a:rPr lang="en-US" altLang="zh-CN" sz="2200" b="1" dirty="0"/>
                  <a:t> </a:t>
                </a:r>
                <a:r>
                  <a:rPr lang="en-US" altLang="zh-CN" sz="2200" dirty="0"/>
                  <a:t>to a high-level document representation </a:t>
                </a:r>
                <a14:m>
                  <m:oMath xmlns:m="http://schemas.openxmlformats.org/officeDocument/2006/math">
                    <m:sSub>
                      <m:sSubPr>
                        <m:ctrlPr>
                          <a:rPr lang="en-US" altLang="zh-CN" sz="2200" i="1">
                            <a:latin typeface="Cambria Math" panose="02040503050406030204" pitchFamily="18" charset="0"/>
                          </a:rPr>
                        </m:ctrlPr>
                      </m:sSubPr>
                      <m:e>
                        <m:r>
                          <a:rPr lang="en-US" altLang="zh-CN" sz="2200">
                            <a:latin typeface="Cambria Math" panose="02040503050406030204" pitchFamily="18" charset="0"/>
                          </a:rPr>
                          <m:t>𝑣</m:t>
                        </m:r>
                      </m:e>
                      <m:sub>
                        <m:r>
                          <m:rPr>
                            <m:sty m:val="p"/>
                          </m:rPr>
                          <a:rPr lang="en-US" altLang="zh-CN" sz="2200">
                            <a:latin typeface="Cambria Math" panose="02040503050406030204" pitchFamily="18" charset="0"/>
                          </a:rPr>
                          <m:t>NP</m:t>
                        </m:r>
                      </m:sub>
                    </m:sSub>
                  </m:oMath>
                </a14:m>
                <a:r>
                  <a:rPr kumimoji="1" lang="zh-CN" altLang="en-US" sz="2200" dirty="0"/>
                  <a:t> </a:t>
                </a:r>
                <a:r>
                  <a:rPr kumimoji="1" lang="en-US" altLang="zh-CN" sz="2200" dirty="0"/>
                  <a:t>mapping.</a:t>
                </a:r>
                <a:endParaRPr kumimoji="1" lang="zh-CN" altLang="en-US" sz="2200" dirty="0"/>
              </a:p>
            </p:txBody>
          </p:sp>
        </mc:Choice>
        <mc:Fallback xmlns="">
          <p:sp>
            <p:nvSpPr>
              <p:cNvPr id="10" name="文本框 9">
                <a:extLst>
                  <a:ext uri="{FF2B5EF4-FFF2-40B4-BE49-F238E27FC236}">
                    <a16:creationId xmlns:a16="http://schemas.microsoft.com/office/drawing/2014/main" id="{B672FD9F-BF7E-8B4B-8B0C-99500C341DFD}"/>
                  </a:ext>
                </a:extLst>
              </p:cNvPr>
              <p:cNvSpPr txBox="1">
                <a:spLocks noRot="1" noChangeAspect="1" noMove="1" noResize="1" noEditPoints="1" noAdjustHandles="1" noChangeArrowheads="1" noChangeShapeType="1" noTextEdit="1"/>
              </p:cNvSpPr>
              <p:nvPr/>
            </p:nvSpPr>
            <p:spPr>
              <a:xfrm>
                <a:off x="158262" y="828671"/>
                <a:ext cx="10428945" cy="800219"/>
              </a:xfrm>
              <a:prstGeom prst="rect">
                <a:avLst/>
              </a:prstGeom>
              <a:blipFill>
                <a:blip r:embed="rId6"/>
                <a:stretch>
                  <a:fillRect l="-852" t="-3125" b="-140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92306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2" y="107217"/>
            <a:ext cx="10515600" cy="736845"/>
          </a:xfrm>
        </p:spPr>
        <p:txBody>
          <a:bodyPr/>
          <a:lstStyle/>
          <a:p>
            <a:r>
              <a:rPr lang="en-US" altLang="zh-CN" dirty="0"/>
              <a:t>Joint Attention Learning</a:t>
            </a:r>
            <a:endParaRPr lang="zh-CN" altLang="en-US" dirty="0"/>
          </a:p>
        </p:txBody>
      </p:sp>
      <mc:AlternateContent xmlns:mc="http://schemas.openxmlformats.org/markup-compatibility/2006" xmlns:a14="http://schemas.microsoft.com/office/drawing/2010/main">
        <mc:Choice Requires="a14">
          <p:sp>
            <p:nvSpPr>
              <p:cNvPr id="3" name="Rectangle 2"/>
              <p:cNvSpPr/>
              <p:nvPr/>
            </p:nvSpPr>
            <p:spPr>
              <a:xfrm>
                <a:off x="2645466" y="2318635"/>
                <a:ext cx="7049046" cy="429092"/>
              </a:xfrm>
              <a:prstGeom prst="rect">
                <a:avLst/>
              </a:prstGeom>
            </p:spPr>
            <p:txBody>
              <a:bodyPr wrap="none">
                <a:spAutoFit/>
              </a:bodyPr>
              <a:lstStyle/>
              <a:p>
                <a14:m>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𝑠𝑒𝑛</m:t>
                        </m:r>
                      </m:sub>
                    </m:sSub>
                    <m:r>
                      <a:rPr lang="en-US" altLang="zh-CN" sz="2000" i="1">
                        <a:latin typeface="Cambria Math" panose="02040503050406030204" pitchFamily="18" charset="0"/>
                      </a:rPr>
                      <m:t>(</m:t>
                    </m:r>
                    <m:r>
                      <a:rPr lang="en-US" altLang="zh-CN" sz="2000" i="1">
                        <a:latin typeface="Cambria Math" panose="02040503050406030204" pitchFamily="18" charset="0"/>
                      </a:rPr>
                      <m:t>𝐻</m:t>
                    </m:r>
                    <m:r>
                      <a:rPr lang="en-US" altLang="zh-CN" sz="2000">
                        <a:latin typeface="Cambria Math" panose="02040503050406030204" pitchFamily="18" charset="0"/>
                      </a:rPr>
                      <m:t>(</m:t>
                    </m:r>
                    <m:sSubSup>
                      <m:sSubSupPr>
                        <m:ctrlPr>
                          <a:rPr lang="en-US" altLang="zh-CN" sz="2000" i="1">
                            <a:latin typeface="Cambria Math" panose="02040503050406030204" pitchFamily="18" charset="0"/>
                          </a:rPr>
                        </m:ctrlPr>
                      </m:sSubSupPr>
                      <m:e>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𝑙</m:t>
                        </m:r>
                      </m:sup>
                    </m:sSubSup>
                    <m:r>
                      <a:rPr lang="en-US" altLang="zh-CN" sz="200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𝑃</m:t>
                        </m:r>
                      </m:sub>
                    </m:sSub>
                    <m:r>
                      <a:rPr lang="en-US" altLang="zh-CN" sz="2000" i="1">
                        <a:latin typeface="Cambria Math" panose="02040503050406030204" pitchFamily="18" charset="0"/>
                      </a:rPr>
                      <m:t>)</m:t>
                    </m:r>
                    <m:r>
                      <a:rPr lang="en-US" altLang="zh-CN" sz="2000" i="1" smtClean="0">
                        <a:latin typeface="Cambria Math" panose="02040503050406030204" pitchFamily="18" charset="0"/>
                      </a:rPr>
                      <m:t>⊕</m:t>
                    </m:r>
                    <m:r>
                      <a:rPr lang="en-US" altLang="zh-CN" sz="2000" i="1">
                        <a:latin typeface="Cambria Math" panose="02040503050406030204" pitchFamily="18" charset="0"/>
                      </a:rPr>
                      <m:t>𝐻</m:t>
                    </m:r>
                    <m:r>
                      <a:rPr lang="en-US" altLang="zh-CN" sz="200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𝑔</m:t>
                        </m:r>
                        <m:r>
                          <a:rPr lang="en-US" altLang="zh-CN" sz="2000">
                            <a:latin typeface="Cambria Math" panose="02040503050406030204" pitchFamily="18" charset="0"/>
                          </a:rPr>
                          <m:t>(</m:t>
                        </m:r>
                        <m:r>
                          <m:rPr>
                            <m:sty m:val="p"/>
                          </m:rPr>
                          <a:rPr lang="en-US" altLang="zh-CN" sz="2000">
                            <a:latin typeface="Cambria Math" panose="02040503050406030204" pitchFamily="18" charset="0"/>
                          </a:rPr>
                          <m:t>X</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𝑙</m:t>
                        </m:r>
                      </m:sup>
                    </m:sSubSup>
                    <m:r>
                      <a:rPr lang="en-US" altLang="zh-CN" sz="2000" i="1">
                        <a:latin typeface="Cambria Math" panose="02040503050406030204" pitchFamily="18" charset="0"/>
                      </a:rPr>
                      <m:t>)</m:t>
                    </m:r>
                    <m:r>
                      <a:rPr lang="en-US" altLang="zh-CN" sz="200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𝜃</m:t>
                        </m:r>
                      </m:e>
                      <m:sub>
                        <m:r>
                          <a:rPr lang="en-US" altLang="zh-CN" sz="2000" i="1">
                            <a:latin typeface="Cambria Math" panose="02040503050406030204" pitchFamily="18" charset="0"/>
                          </a:rPr>
                          <m:t>𝑁𝑃</m:t>
                        </m:r>
                      </m:sub>
                    </m:sSub>
                    <m:r>
                      <a:rPr lang="en-US" altLang="zh-CN" sz="2000" i="1">
                        <a:latin typeface="Cambria Math" panose="02040503050406030204" pitchFamily="18" charset="0"/>
                      </a:rPr>
                      <m:t>))</m:t>
                    </m:r>
                  </m:oMath>
                </a14:m>
                <a:r>
                  <a:rPr lang="en-US" altLang="zh-CN"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𝑑𝑜𝑚</m:t>
                        </m:r>
                      </m:sub>
                    </m:sSub>
                  </m:oMath>
                </a14:m>
                <a:r>
                  <a:rPr lang="en-US" altLang="zh-CN"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𝑝𝑜𝑠</m:t>
                        </m:r>
                      </m:sub>
                    </m:sSub>
                  </m:oMath>
                </a14:m>
                <a:r>
                  <a:rPr lang="en-US" altLang="zh-CN" sz="2000" dirty="0"/>
                  <a:t>+</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𝐿</m:t>
                        </m:r>
                      </m:e>
                      <m:sub>
                        <m:r>
                          <a:rPr lang="en-US" altLang="zh-CN" sz="2000" i="1">
                            <a:latin typeface="Cambria Math" panose="02040503050406030204" pitchFamily="18" charset="0"/>
                          </a:rPr>
                          <m:t>𝑛𝑒𝑔</m:t>
                        </m:r>
                      </m:sub>
                    </m:sSub>
                  </m:oMath>
                </a14:m>
                <a:r>
                  <a:rPr lang="en-US" altLang="zh-CN" sz="2000" dirty="0"/>
                  <a:t>+</a:t>
                </a:r>
                <a14:m>
                  <m:oMath xmlns:m="http://schemas.openxmlformats.org/officeDocument/2006/math">
                    <m:sSub>
                      <m:sSubPr>
                        <m:ctrlPr>
                          <a:rPr lang="en-US" altLang="zh-CN" sz="2000" i="1">
                            <a:latin typeface="Cambria Math" panose="02040503050406030204" pitchFamily="18" charset="0"/>
                          </a:rPr>
                        </m:ctrlPr>
                      </m:sSubPr>
                      <m:e>
                        <m:r>
                          <a:rPr lang="zh-CN" altLang="en-US" sz="2000" i="1">
                            <a:latin typeface="Cambria Math" panose="02040503050406030204" pitchFamily="18" charset="0"/>
                          </a:rPr>
                          <m:t>𝜌</m:t>
                        </m:r>
                        <m:r>
                          <a:rPr lang="en-US" altLang="zh-CN" sz="2000" i="1">
                            <a:latin typeface="Cambria Math" panose="02040503050406030204" pitchFamily="18" charset="0"/>
                          </a:rPr>
                          <m:t>𝐿</m:t>
                        </m:r>
                      </m:e>
                      <m:sub>
                        <m:r>
                          <m:rPr>
                            <m:sty m:val="p"/>
                          </m:rPr>
                          <a:rPr lang="en-US" altLang="zh-CN" sz="2000" i="1">
                            <a:latin typeface="Cambria Math" panose="02040503050406030204" pitchFamily="18" charset="0"/>
                          </a:rPr>
                          <m:t>reg</m:t>
                        </m:r>
                      </m:sub>
                    </m:sSub>
                  </m:oMath>
                </a14:m>
                <a:endParaRPr lang="zh-CN" altLang="en-US" sz="2000" dirty="0"/>
              </a:p>
            </p:txBody>
          </p:sp>
        </mc:Choice>
        <mc:Fallback xmlns="">
          <p:sp>
            <p:nvSpPr>
              <p:cNvPr id="3" name="Rectangle 2"/>
              <p:cNvSpPr>
                <a:spLocks noRot="1" noChangeAspect="1" noMove="1" noResize="1" noEditPoints="1" noAdjustHandles="1" noChangeArrowheads="1" noChangeShapeType="1" noTextEdit="1"/>
              </p:cNvSpPr>
              <p:nvPr/>
            </p:nvSpPr>
            <p:spPr>
              <a:xfrm>
                <a:off x="2645466" y="2318635"/>
                <a:ext cx="7049046" cy="429092"/>
              </a:xfrm>
              <a:prstGeom prst="rect">
                <a:avLst/>
              </a:prstGeom>
              <a:blipFill>
                <a:blip r:embed="rId3"/>
                <a:stretch>
                  <a:fillRect t="-5634" b="-183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1175448" y="2997460"/>
                <a:ext cx="3457165" cy="769506"/>
              </a:xfrm>
              <a:prstGeom prst="rect">
                <a:avLst/>
              </a:prstGeom>
            </p:spPr>
            <p:txBody>
              <a:bodyPr wrap="none">
                <a:spAutoFit/>
              </a:bodyPr>
              <a:lstStyle/>
              <a:p>
                <a14:m>
                  <m:oMath xmlns:m="http://schemas.openxmlformats.org/officeDocument/2006/math">
                    <m:r>
                      <a:rPr lang="en-US" altLang="zh-CN" sz="2200" i="1">
                        <a:latin typeface="Cambria Math" panose="02040503050406030204" pitchFamily="18" charset="0"/>
                      </a:rPr>
                      <m:t>⊕</m:t>
                    </m:r>
                  </m:oMath>
                </a14:m>
                <a:r>
                  <a:rPr lang="en-US" altLang="zh-CN" sz="2200" i="1" dirty="0">
                    <a:latin typeface="Cambria Math" panose="02040503050406030204" pitchFamily="18" charset="0"/>
                  </a:rPr>
                  <a:t>: </a:t>
                </a:r>
                <a:r>
                  <a:rPr lang="en-US" altLang="zh-CN" sz="2200" dirty="0"/>
                  <a:t>concatenation operator</a:t>
                </a:r>
                <a:endParaRPr lang="en-US" altLang="zh-CN" sz="2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sz="2200" i="1" smtClean="0">
                          <a:latin typeface="Cambria Math" panose="02040503050406030204" pitchFamily="18" charset="0"/>
                        </a:rPr>
                        <m:t>𝜌</m:t>
                      </m:r>
                      <m:r>
                        <a:rPr lang="en-US" altLang="zh-CN" sz="2200" b="0" i="1" smtClean="0">
                          <a:latin typeface="Cambria Math" panose="02040503050406030204" pitchFamily="18" charset="0"/>
                        </a:rPr>
                        <m:t>:</m:t>
                      </m:r>
                      <m:r>
                        <m:rPr>
                          <m:nor/>
                        </m:rPr>
                        <a:rPr lang="en-US" altLang="zh-CN" sz="2200"/>
                        <m:t>regularization</m:t>
                      </m:r>
                      <m:r>
                        <m:rPr>
                          <m:nor/>
                        </m:rPr>
                        <a:rPr lang="en-US" altLang="zh-CN" sz="2200"/>
                        <m:t> </m:t>
                      </m:r>
                      <m:r>
                        <m:rPr>
                          <m:nor/>
                        </m:rPr>
                        <a:rPr lang="en-US" altLang="zh-CN" sz="2200"/>
                        <m:t>parameter</m:t>
                      </m:r>
                      <m:r>
                        <m:rPr>
                          <m:nor/>
                        </m:rPr>
                        <a:rPr lang="en-US" altLang="zh-CN" sz="2200"/>
                        <m:t> </m:t>
                      </m:r>
                    </m:oMath>
                  </m:oMathPara>
                </a14:m>
                <a:br>
                  <a:rPr lang="en-US" altLang="zh-CN" sz="2200" dirty="0"/>
                </a:br>
                <a:endParaRPr lang="zh-CN" alt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1175448" y="2997460"/>
                <a:ext cx="3457165" cy="769506"/>
              </a:xfrm>
              <a:prstGeom prst="rect">
                <a:avLst/>
              </a:prstGeom>
              <a:blipFill>
                <a:blip r:embed="rId4"/>
                <a:stretch>
                  <a:fillRect l="-882" t="-7143" b="-7143"/>
                </a:stretch>
              </a:blipFill>
            </p:spPr>
            <p:txBody>
              <a:bodyPr/>
              <a:lstStyle/>
              <a:p>
                <a:r>
                  <a:rPr lang="zh-CN" altLang="en-US">
                    <a:noFill/>
                  </a:rPr>
                  <a:t> </a:t>
                </a:r>
              </a:p>
            </p:txBody>
          </p:sp>
        </mc:Fallback>
      </mc:AlternateContent>
      <p:sp>
        <p:nvSpPr>
          <p:cNvPr id="11" name="Rectangle 10"/>
          <p:cNvSpPr/>
          <p:nvPr/>
        </p:nvSpPr>
        <p:spPr>
          <a:xfrm>
            <a:off x="360972" y="1162127"/>
            <a:ext cx="10548328" cy="769441"/>
          </a:xfrm>
          <a:prstGeom prst="rect">
            <a:avLst/>
          </a:prstGeom>
        </p:spPr>
        <p:txBody>
          <a:bodyPr wrap="square">
            <a:spAutoFit/>
          </a:bodyPr>
          <a:lstStyle/>
          <a:p>
            <a:pPr marL="285750" indent="-285750">
              <a:buFont typeface="Arial" panose="020B0604020202020204" pitchFamily="34" charset="0"/>
              <a:buChar char="•"/>
            </a:pPr>
            <a:r>
              <a:rPr lang="en-US" altLang="zh-CN" sz="2200" dirty="0"/>
              <a:t>We combine the losses for both the P-net and NP-net together with a </a:t>
            </a:r>
            <a:r>
              <a:rPr lang="en-US" altLang="zh-CN" sz="2200" dirty="0" err="1"/>
              <a:t>regularizer</a:t>
            </a:r>
            <a:r>
              <a:rPr lang="en-US" altLang="zh-CN" sz="2200" dirty="0"/>
              <a:t> to constitute the overall objective function: </a:t>
            </a:r>
            <a:endParaRPr lang="zh-CN" altLang="en-US" sz="2200" dirty="0"/>
          </a:p>
        </p:txBody>
      </p:sp>
    </p:spTree>
    <p:extLst>
      <p:ext uri="{BB962C8B-B14F-4D97-AF65-F5344CB8AC3E}">
        <p14:creationId xmlns:p14="http://schemas.microsoft.com/office/powerpoint/2010/main" val="524306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575" y="173188"/>
            <a:ext cx="10515600" cy="1058963"/>
          </a:xfrm>
        </p:spPr>
        <p:txBody>
          <a:bodyPr/>
          <a:lstStyle/>
          <a:p>
            <a:r>
              <a:rPr lang="en-US" dirty="0"/>
              <a:t>Cross-Domain Sentiment classification</a:t>
            </a:r>
          </a:p>
        </p:txBody>
      </p:sp>
      <p:sp>
        <p:nvSpPr>
          <p:cNvPr id="3" name="TextBox 2"/>
          <p:cNvSpPr txBox="1"/>
          <p:nvPr/>
        </p:nvSpPr>
        <p:spPr>
          <a:xfrm>
            <a:off x="1091529" y="1757014"/>
            <a:ext cx="1842620" cy="461665"/>
          </a:xfrm>
          <a:prstGeom prst="rect">
            <a:avLst/>
          </a:prstGeom>
          <a:noFill/>
        </p:spPr>
        <p:txBody>
          <a:bodyPr wrap="none" rtlCol="0">
            <a:spAutoFit/>
          </a:bodyPr>
          <a:lstStyle/>
          <a:p>
            <a:r>
              <a:rPr lang="en-US" sz="2400" b="1" dirty="0"/>
              <a:t>Training data</a:t>
            </a:r>
          </a:p>
        </p:txBody>
      </p:sp>
      <p:sp>
        <p:nvSpPr>
          <p:cNvPr id="12" name="TextBox 11"/>
          <p:cNvSpPr txBox="1"/>
          <p:nvPr/>
        </p:nvSpPr>
        <p:spPr>
          <a:xfrm>
            <a:off x="7581408" y="1323767"/>
            <a:ext cx="1719638" cy="461665"/>
          </a:xfrm>
          <a:prstGeom prst="rect">
            <a:avLst/>
          </a:prstGeom>
          <a:noFill/>
        </p:spPr>
        <p:txBody>
          <a:bodyPr wrap="none" rtlCol="0">
            <a:spAutoFit/>
          </a:bodyPr>
          <a:lstStyle/>
          <a:p>
            <a:r>
              <a:rPr lang="en-US" sz="2400" b="1" dirty="0"/>
              <a:t>Testing data</a:t>
            </a:r>
          </a:p>
        </p:txBody>
      </p:sp>
      <p:pic>
        <p:nvPicPr>
          <p:cNvPr id="1026" name="Picture 2" descr="“书 图片”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7719" y="2705362"/>
            <a:ext cx="1690240" cy="169778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546846" y="2243697"/>
            <a:ext cx="931986" cy="461665"/>
          </a:xfrm>
          <a:prstGeom prst="rect">
            <a:avLst/>
          </a:prstGeom>
          <a:noFill/>
        </p:spPr>
        <p:txBody>
          <a:bodyPr wrap="none" rtlCol="0">
            <a:spAutoFit/>
          </a:bodyPr>
          <a:lstStyle/>
          <a:p>
            <a:r>
              <a:rPr lang="en-US" sz="2400" dirty="0">
                <a:solidFill>
                  <a:srgbClr val="00B0F0"/>
                </a:solidFill>
              </a:rPr>
              <a:t>Books</a:t>
            </a:r>
          </a:p>
        </p:txBody>
      </p:sp>
      <p:sp>
        <p:nvSpPr>
          <p:cNvPr id="13" name="AutoShape 4" descr="“dvd图片”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6" descr="“dvd图片”的图片搜索结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8" descr="“dvd图片”的图片搜索结果"/>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0" descr="“dvd图片”的图片搜索结果"/>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TextBox 19"/>
          <p:cNvSpPr txBox="1"/>
          <p:nvPr/>
        </p:nvSpPr>
        <p:spPr>
          <a:xfrm>
            <a:off x="7737775" y="4008081"/>
            <a:ext cx="1535036" cy="461665"/>
          </a:xfrm>
          <a:prstGeom prst="rect">
            <a:avLst/>
          </a:prstGeom>
          <a:noFill/>
        </p:spPr>
        <p:txBody>
          <a:bodyPr wrap="none" rtlCol="0">
            <a:spAutoFit/>
          </a:bodyPr>
          <a:lstStyle/>
          <a:p>
            <a:r>
              <a:rPr lang="en-US" sz="2400" dirty="0">
                <a:solidFill>
                  <a:srgbClr val="00B050"/>
                </a:solidFill>
              </a:rPr>
              <a:t>Restaurant</a:t>
            </a:r>
          </a:p>
        </p:txBody>
      </p:sp>
      <p:sp>
        <p:nvSpPr>
          <p:cNvPr id="23" name="Right Arrow 22"/>
          <p:cNvSpPr/>
          <p:nvPr/>
        </p:nvSpPr>
        <p:spPr>
          <a:xfrm>
            <a:off x="3162035" y="3501090"/>
            <a:ext cx="554182" cy="219456"/>
          </a:xfrm>
          <a:prstGeom prst="rightArrow">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SG" dirty="0"/>
          </a:p>
        </p:txBody>
      </p:sp>
      <p:sp>
        <p:nvSpPr>
          <p:cNvPr id="24" name="Rounded Rectangle 23"/>
          <p:cNvSpPr/>
          <p:nvPr/>
        </p:nvSpPr>
        <p:spPr>
          <a:xfrm>
            <a:off x="4103373" y="3137452"/>
            <a:ext cx="1545315" cy="932749"/>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t>Sentiment Classifier</a:t>
            </a:r>
            <a:endParaRPr lang="en-SG" dirty="0"/>
          </a:p>
        </p:txBody>
      </p:sp>
      <p:pic>
        <p:nvPicPr>
          <p:cNvPr id="28" name="Picture 2" descr="“书 图片”的图片搜索结果"/>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789" y="2218679"/>
            <a:ext cx="1690240" cy="1697786"/>
          </a:xfrm>
          <a:prstGeom prst="rect">
            <a:avLst/>
          </a:prstGeom>
          <a:noFill/>
          <a:extLst>
            <a:ext uri="{909E8E84-426E-40DD-AFC4-6F175D3DCCD1}">
              <a14:hiddenFill xmlns:a14="http://schemas.microsoft.com/office/drawing/2010/main">
                <a:solidFill>
                  <a:srgbClr val="FFFFFF"/>
                </a:solidFill>
              </a14:hiddenFill>
            </a:ext>
          </a:extLst>
        </p:spPr>
      </p:pic>
      <p:sp>
        <p:nvSpPr>
          <p:cNvPr id="29" name="TextBox 28"/>
          <p:cNvSpPr txBox="1"/>
          <p:nvPr/>
        </p:nvSpPr>
        <p:spPr>
          <a:xfrm>
            <a:off x="8081160" y="1781264"/>
            <a:ext cx="931986" cy="461665"/>
          </a:xfrm>
          <a:prstGeom prst="rect">
            <a:avLst/>
          </a:prstGeom>
          <a:noFill/>
        </p:spPr>
        <p:txBody>
          <a:bodyPr wrap="none" rtlCol="0">
            <a:spAutoFit/>
          </a:bodyPr>
          <a:lstStyle/>
          <a:p>
            <a:r>
              <a:rPr lang="en-US" sz="2400" dirty="0">
                <a:solidFill>
                  <a:srgbClr val="00B0F0"/>
                </a:solidFill>
              </a:rPr>
              <a:t>Books</a:t>
            </a:r>
          </a:p>
        </p:txBody>
      </p:sp>
      <p:sp>
        <p:nvSpPr>
          <p:cNvPr id="30" name="Right Arrow 29"/>
          <p:cNvSpPr/>
          <p:nvPr/>
        </p:nvSpPr>
        <p:spPr>
          <a:xfrm rot="20466297">
            <a:off x="6381254" y="3001203"/>
            <a:ext cx="762000" cy="285234"/>
          </a:xfrm>
          <a:prstGeom prst="rightArrow">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SG" dirty="0"/>
          </a:p>
        </p:txBody>
      </p:sp>
      <p:sp>
        <p:nvSpPr>
          <p:cNvPr id="31" name="Right Arrow 24"/>
          <p:cNvSpPr/>
          <p:nvPr/>
        </p:nvSpPr>
        <p:spPr>
          <a:xfrm rot="1507887">
            <a:off x="6317059" y="4472806"/>
            <a:ext cx="770375" cy="285234"/>
          </a:xfrm>
          <a:prstGeom prst="rightArrow">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SG" dirty="0"/>
          </a:p>
        </p:txBody>
      </p:sp>
      <p:sp>
        <p:nvSpPr>
          <p:cNvPr id="32" name="Rounded Rectangle 31"/>
          <p:cNvSpPr/>
          <p:nvPr/>
        </p:nvSpPr>
        <p:spPr>
          <a:xfrm>
            <a:off x="9879703" y="2647472"/>
            <a:ext cx="667189" cy="420100"/>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chemeClr val="tx1"/>
                </a:solidFill>
              </a:rPr>
              <a:t>84%</a:t>
            </a:r>
            <a:endParaRPr lang="en-SG" sz="1600" dirty="0">
              <a:solidFill>
                <a:schemeClr val="tx1"/>
              </a:solidFill>
            </a:endParaRPr>
          </a:p>
        </p:txBody>
      </p:sp>
      <p:sp>
        <p:nvSpPr>
          <p:cNvPr id="33" name="Right Arrow 33"/>
          <p:cNvSpPr/>
          <p:nvPr/>
        </p:nvSpPr>
        <p:spPr>
          <a:xfrm rot="5400000">
            <a:off x="9474240" y="3947956"/>
            <a:ext cx="1478116" cy="285236"/>
          </a:xfrm>
          <a:prstGeom prst="rightArrow">
            <a:avLst/>
          </a:prstGeom>
          <a:solidFill>
            <a:srgbClr val="FF0000"/>
          </a:solidFill>
          <a:ln>
            <a:solidFill>
              <a:srgbClr val="FF0000"/>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SG" dirty="0"/>
          </a:p>
        </p:txBody>
      </p:sp>
      <p:sp>
        <p:nvSpPr>
          <p:cNvPr id="35" name="Rounded Rectangle 32"/>
          <p:cNvSpPr/>
          <p:nvPr/>
        </p:nvSpPr>
        <p:spPr>
          <a:xfrm>
            <a:off x="9904077" y="5113576"/>
            <a:ext cx="667189" cy="420100"/>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a:solidFill>
                  <a:srgbClr val="FF0000"/>
                </a:solidFill>
              </a:rPr>
              <a:t>76%</a:t>
            </a:r>
            <a:endParaRPr lang="en-SG" sz="1600" dirty="0">
              <a:solidFill>
                <a:srgbClr val="FF0000"/>
              </a:solidFill>
            </a:endParaRPr>
          </a:p>
        </p:txBody>
      </p:sp>
      <p:sp>
        <p:nvSpPr>
          <p:cNvPr id="37" name="Rectangle 36"/>
          <p:cNvSpPr/>
          <p:nvPr/>
        </p:nvSpPr>
        <p:spPr>
          <a:xfrm>
            <a:off x="838200" y="4908127"/>
            <a:ext cx="4559261" cy="830997"/>
          </a:xfrm>
          <a:prstGeom prst="rect">
            <a:avLst/>
          </a:prstGeom>
        </p:spPr>
        <p:txBody>
          <a:bodyPr wrap="none">
            <a:spAutoFit/>
          </a:bodyPr>
          <a:lstStyle/>
          <a:p>
            <a:pPr>
              <a:buClr>
                <a:srgbClr val="EE7524"/>
              </a:buClr>
            </a:pPr>
            <a:r>
              <a:rPr lang="en-US" altLang="zh-CN" sz="2400" b="1" kern="0" dirty="0"/>
              <a:t>Challenges of Domain Adaptation:</a:t>
            </a:r>
          </a:p>
          <a:p>
            <a:pPr>
              <a:buClr>
                <a:srgbClr val="EE7524"/>
              </a:buClr>
            </a:pPr>
            <a:r>
              <a:rPr lang="en-US" altLang="zh-CN" sz="2400" kern="0" dirty="0"/>
              <a:t>-Domain discrepancy</a:t>
            </a:r>
          </a:p>
        </p:txBody>
      </p:sp>
      <p:sp>
        <p:nvSpPr>
          <p:cNvPr id="5" name="AutoShape 4" descr="“卡通餐馆 图片”的图片搜索结果"/>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4789" y="4506497"/>
            <a:ext cx="1832642" cy="1941928"/>
          </a:xfrm>
          <a:prstGeom prst="rect">
            <a:avLst/>
          </a:prstGeom>
        </p:spPr>
      </p:pic>
    </p:spTree>
    <p:extLst>
      <p:ext uri="{BB962C8B-B14F-4D97-AF65-F5344CB8AC3E}">
        <p14:creationId xmlns:p14="http://schemas.microsoft.com/office/powerpoint/2010/main" val="324197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animEffect transition="in" filter="fade">
                                      <p:cBhvr>
                                        <p:cTn id="9" dur="500"/>
                                        <p:tgtEl>
                                          <p:spTgt spid="31"/>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 calcmode="lin" valueType="num">
                                      <p:cBhvr>
                                        <p:cTn id="22" dur="500" fill="hold"/>
                                        <p:tgtEl>
                                          <p:spTgt spid="33"/>
                                        </p:tgtEl>
                                        <p:attrNameLst>
                                          <p:attrName>ppt_w</p:attrName>
                                        </p:attrNameLst>
                                      </p:cBhvr>
                                      <p:tavLst>
                                        <p:tav tm="0">
                                          <p:val>
                                            <p:fltVal val="0"/>
                                          </p:val>
                                        </p:tav>
                                        <p:tav tm="100000">
                                          <p:val>
                                            <p:strVal val="#ppt_w"/>
                                          </p:val>
                                        </p:tav>
                                      </p:tavLst>
                                    </p:anim>
                                    <p:anim calcmode="lin" valueType="num">
                                      <p:cBhvr>
                                        <p:cTn id="23" dur="500" fill="hold"/>
                                        <p:tgtEl>
                                          <p:spTgt spid="33"/>
                                        </p:tgtEl>
                                        <p:attrNameLst>
                                          <p:attrName>ppt_h</p:attrName>
                                        </p:attrNameLst>
                                      </p:cBhvr>
                                      <p:tavLst>
                                        <p:tav tm="0">
                                          <p:val>
                                            <p:fltVal val="0"/>
                                          </p:val>
                                        </p:tav>
                                        <p:tav tm="100000">
                                          <p:val>
                                            <p:strVal val="#ppt_h"/>
                                          </p:val>
                                        </p:tav>
                                      </p:tavLst>
                                    </p:anim>
                                    <p:animEffect transition="in" filter="fade">
                                      <p:cBhvr>
                                        <p:cTn id="24" dur="500"/>
                                        <p:tgtEl>
                                          <p:spTgt spid="33"/>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p:cTn id="27" dur="500" fill="hold"/>
                                        <p:tgtEl>
                                          <p:spTgt spid="20"/>
                                        </p:tgtEl>
                                        <p:attrNameLst>
                                          <p:attrName>ppt_w</p:attrName>
                                        </p:attrNameLst>
                                      </p:cBhvr>
                                      <p:tavLst>
                                        <p:tav tm="0">
                                          <p:val>
                                            <p:fltVal val="0"/>
                                          </p:val>
                                        </p:tav>
                                        <p:tav tm="100000">
                                          <p:val>
                                            <p:strVal val="#ppt_w"/>
                                          </p:val>
                                        </p:tav>
                                      </p:tavLst>
                                    </p:anim>
                                    <p:anim calcmode="lin" valueType="num">
                                      <p:cBhvr>
                                        <p:cTn id="28" dur="500" fill="hold"/>
                                        <p:tgtEl>
                                          <p:spTgt spid="20"/>
                                        </p:tgtEl>
                                        <p:attrNameLst>
                                          <p:attrName>ppt_h</p:attrName>
                                        </p:attrNameLst>
                                      </p:cBhvr>
                                      <p:tavLst>
                                        <p:tav tm="0">
                                          <p:val>
                                            <p:fltVal val="0"/>
                                          </p:val>
                                        </p:tav>
                                        <p:tav tm="100000">
                                          <p:val>
                                            <p:strVal val="#ppt_h"/>
                                          </p:val>
                                        </p:tav>
                                      </p:tavLst>
                                    </p:anim>
                                    <p:animEffect transition="in" filter="fade">
                                      <p:cBhvr>
                                        <p:cTn id="29" dur="500"/>
                                        <p:tgtEl>
                                          <p:spTgt spid="20"/>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p:cTn id="32" dur="500" fill="hold"/>
                                        <p:tgtEl>
                                          <p:spTgt spid="37"/>
                                        </p:tgtEl>
                                        <p:attrNameLst>
                                          <p:attrName>ppt_w</p:attrName>
                                        </p:attrNameLst>
                                      </p:cBhvr>
                                      <p:tavLst>
                                        <p:tav tm="0">
                                          <p:val>
                                            <p:fltVal val="0"/>
                                          </p:val>
                                        </p:tav>
                                        <p:tav tm="100000">
                                          <p:val>
                                            <p:strVal val="#ppt_w"/>
                                          </p:val>
                                        </p:tav>
                                      </p:tavLst>
                                    </p:anim>
                                    <p:anim calcmode="lin" valueType="num">
                                      <p:cBhvr>
                                        <p:cTn id="33" dur="500" fill="hold"/>
                                        <p:tgtEl>
                                          <p:spTgt spid="37"/>
                                        </p:tgtEl>
                                        <p:attrNameLst>
                                          <p:attrName>ppt_h</p:attrName>
                                        </p:attrNameLst>
                                      </p:cBhvr>
                                      <p:tavLst>
                                        <p:tav tm="0">
                                          <p:val>
                                            <p:fltVal val="0"/>
                                          </p:val>
                                        </p:tav>
                                        <p:tav tm="100000">
                                          <p:val>
                                            <p:strVal val="#ppt_h"/>
                                          </p:val>
                                        </p:tav>
                                      </p:tavLst>
                                    </p:anim>
                                    <p:animEffect transition="in" filter="fade">
                                      <p:cBhvr>
                                        <p:cTn id="34"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1" grpId="0" animBg="1"/>
      <p:bldP spid="33" grpId="0" animBg="1"/>
      <p:bldP spid="35"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171163"/>
            <a:ext cx="10515600" cy="729383"/>
          </a:xfrm>
        </p:spPr>
        <p:txBody>
          <a:bodyPr/>
          <a:lstStyle/>
          <a:p>
            <a:r>
              <a:rPr lang="en-US" dirty="0"/>
              <a:t>Experiment</a:t>
            </a:r>
          </a:p>
        </p:txBody>
      </p:sp>
      <p:sp>
        <p:nvSpPr>
          <p:cNvPr id="7" name="TextBox 6"/>
          <p:cNvSpPr txBox="1"/>
          <p:nvPr/>
        </p:nvSpPr>
        <p:spPr>
          <a:xfrm>
            <a:off x="561108" y="1031365"/>
            <a:ext cx="10515601"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Dataset</a:t>
            </a:r>
          </a:p>
          <a:p>
            <a:pPr marL="742950" lvl="1" indent="-285750">
              <a:buFont typeface="Arial" panose="020B0604020202020204" pitchFamily="34" charset="0"/>
              <a:buChar char="•"/>
            </a:pPr>
            <a:r>
              <a:rPr lang="en-US" sz="2400" dirty="0"/>
              <a:t>Amazon multi-domain review dataset</a:t>
            </a:r>
          </a:p>
        </p:txBody>
      </p:sp>
      <p:pic>
        <p:nvPicPr>
          <p:cNvPr id="8" name="Picture 7"/>
          <p:cNvPicPr>
            <a:picLocks noChangeAspect="1"/>
          </p:cNvPicPr>
          <p:nvPr/>
        </p:nvPicPr>
        <p:blipFill>
          <a:blip r:embed="rId3"/>
          <a:stretch>
            <a:fillRect/>
          </a:stretch>
        </p:blipFill>
        <p:spPr>
          <a:xfrm>
            <a:off x="2513733" y="1843118"/>
            <a:ext cx="6610350" cy="2133600"/>
          </a:xfrm>
          <a:prstGeom prst="rect">
            <a:avLst/>
          </a:prstGeom>
        </p:spPr>
      </p:pic>
      <p:sp>
        <p:nvSpPr>
          <p:cNvPr id="9" name="TextBox 8"/>
          <p:cNvSpPr txBox="1"/>
          <p:nvPr/>
        </p:nvSpPr>
        <p:spPr>
          <a:xfrm>
            <a:off x="561108" y="4326806"/>
            <a:ext cx="1051560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Setting</a:t>
            </a:r>
          </a:p>
        </p:txBody>
      </p:sp>
      <p:sp>
        <p:nvSpPr>
          <p:cNvPr id="10" name="TextBox 9"/>
          <p:cNvSpPr txBox="1"/>
          <p:nvPr/>
        </p:nvSpPr>
        <p:spPr>
          <a:xfrm>
            <a:off x="3184123" y="3976718"/>
            <a:ext cx="5712911" cy="400110"/>
          </a:xfrm>
          <a:prstGeom prst="rect">
            <a:avLst/>
          </a:prstGeom>
          <a:noFill/>
        </p:spPr>
        <p:txBody>
          <a:bodyPr wrap="square" rtlCol="0">
            <a:spAutoFit/>
          </a:bodyPr>
          <a:lstStyle/>
          <a:p>
            <a:pPr algn="just"/>
            <a:r>
              <a:rPr lang="en-US" sz="2000" b="1" dirty="0"/>
              <a:t>Table1</a:t>
            </a:r>
            <a:r>
              <a:rPr lang="en-US" sz="2000" dirty="0"/>
              <a:t>: Statistics of the Amazon reviews dataset.</a:t>
            </a:r>
          </a:p>
        </p:txBody>
      </p:sp>
      <p:sp>
        <p:nvSpPr>
          <p:cNvPr id="11" name="TextBox 10"/>
          <p:cNvSpPr txBox="1"/>
          <p:nvPr/>
        </p:nvSpPr>
        <p:spPr>
          <a:xfrm>
            <a:off x="1037478" y="4706080"/>
            <a:ext cx="9665159" cy="1785104"/>
          </a:xfrm>
          <a:prstGeom prst="rect">
            <a:avLst/>
          </a:prstGeom>
          <a:noFill/>
        </p:spPr>
        <p:txBody>
          <a:bodyPr wrap="square" rtlCol="0">
            <a:spAutoFit/>
          </a:bodyPr>
          <a:lstStyle/>
          <a:p>
            <a:pPr marL="342900" lvl="1" indent="-342900">
              <a:buFont typeface="Wingdings" pitchFamily="2" charset="2"/>
              <a:buChar char="Ø"/>
            </a:pPr>
            <a:r>
              <a:rPr lang="en-US" altLang="zh-CN" sz="2200" dirty="0"/>
              <a:t>5 different domains, totally 20 transfer pairs.</a:t>
            </a:r>
          </a:p>
          <a:p>
            <a:pPr marL="342900" lvl="1" indent="-342900">
              <a:buFont typeface="Wingdings" pitchFamily="2" charset="2"/>
              <a:buChar char="Ø"/>
            </a:pPr>
            <a:r>
              <a:rPr lang="en-US" altLang="zh-CN" sz="2200" dirty="0"/>
              <a:t>For each transfer pair A-&gt; B:</a:t>
            </a:r>
          </a:p>
          <a:p>
            <a:pPr marL="800100" lvl="2" indent="-342900">
              <a:buFont typeface="Arial" panose="020B0604020202020204" pitchFamily="34" charset="0"/>
              <a:buChar char="•"/>
            </a:pPr>
            <a:r>
              <a:rPr lang="en-US" altLang="zh-CN" sz="2200" dirty="0"/>
              <a:t>Source domain A:  5600 for training, 400 for validation.</a:t>
            </a:r>
          </a:p>
          <a:p>
            <a:pPr marL="800100" lvl="2" indent="-342900">
              <a:buFont typeface="Arial" panose="020B0604020202020204" pitchFamily="34" charset="0"/>
              <a:buChar char="•"/>
            </a:pPr>
            <a:r>
              <a:rPr lang="en-US" altLang="zh-CN" sz="2200" dirty="0"/>
              <a:t>Target  domain B:  All labeled data 6000 for testing.</a:t>
            </a:r>
          </a:p>
          <a:p>
            <a:pPr marL="800100" lvl="2" indent="-342900">
              <a:buFont typeface="Arial" panose="020B0604020202020204" pitchFamily="34" charset="0"/>
              <a:buChar char="•"/>
            </a:pPr>
            <a:r>
              <a:rPr lang="en-US" altLang="zh-CN" sz="2200" dirty="0"/>
              <a:t>All unlabeled data from A &amp; B used for training.</a:t>
            </a:r>
          </a:p>
        </p:txBody>
      </p:sp>
    </p:spTree>
    <p:extLst>
      <p:ext uri="{BB962C8B-B14F-4D97-AF65-F5344CB8AC3E}">
        <p14:creationId xmlns:p14="http://schemas.microsoft.com/office/powerpoint/2010/main" val="918776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171163"/>
            <a:ext cx="10515600" cy="729383"/>
          </a:xfrm>
        </p:spPr>
        <p:txBody>
          <a:bodyPr/>
          <a:lstStyle/>
          <a:p>
            <a:r>
              <a:rPr lang="en-US" dirty="0"/>
              <a:t>Compared Methods</a:t>
            </a:r>
          </a:p>
        </p:txBody>
      </p:sp>
      <p:sp>
        <p:nvSpPr>
          <p:cNvPr id="7" name="TextBox 6"/>
          <p:cNvSpPr txBox="1"/>
          <p:nvPr/>
        </p:nvSpPr>
        <p:spPr>
          <a:xfrm>
            <a:off x="561108" y="1144429"/>
            <a:ext cx="11130149" cy="4832092"/>
          </a:xfrm>
          <a:prstGeom prst="rect">
            <a:avLst/>
          </a:prstGeom>
          <a:noFill/>
        </p:spPr>
        <p:txBody>
          <a:bodyPr wrap="square" rtlCol="0">
            <a:spAutoFit/>
          </a:bodyPr>
          <a:lstStyle/>
          <a:p>
            <a:pPr marL="457200" indent="-457200">
              <a:buFont typeface="Wingdings" pitchFamily="2" charset="2"/>
              <a:buChar char="Ø"/>
            </a:pPr>
            <a:r>
              <a:rPr lang="en-US" sz="3200" dirty="0"/>
              <a:t>Baseline methods</a:t>
            </a:r>
          </a:p>
          <a:p>
            <a:pPr marL="742950" lvl="1" indent="-285750">
              <a:buFont typeface="Arial" panose="020B0604020202020204" pitchFamily="34" charset="0"/>
              <a:buChar char="•"/>
            </a:pPr>
            <a:r>
              <a:rPr lang="en-US" sz="2800" dirty="0"/>
              <a:t>Non-adaptive</a:t>
            </a:r>
          </a:p>
          <a:p>
            <a:pPr marL="1200150" lvl="2" indent="-285750">
              <a:buFont typeface="Arial" panose="020B0604020202020204" pitchFamily="34" charset="0"/>
              <a:buChar char="•"/>
            </a:pPr>
            <a:r>
              <a:rPr lang="en-US" sz="2400" b="1" dirty="0"/>
              <a:t>Source-only: </a:t>
            </a:r>
            <a:r>
              <a:rPr lang="en-US" altLang="zh-CN" sz="2400" dirty="0"/>
              <a:t>only use source data based on neural network.</a:t>
            </a:r>
          </a:p>
          <a:p>
            <a:pPr marL="1200150" lvl="2"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2800" dirty="0"/>
              <a:t>Manually pivot selection</a:t>
            </a:r>
          </a:p>
          <a:p>
            <a:pPr marL="1200150" lvl="2" indent="-285750">
              <a:buFont typeface="Arial" panose="020B0604020202020204" pitchFamily="34" charset="0"/>
              <a:buChar char="•"/>
            </a:pPr>
            <a:r>
              <a:rPr lang="en-US" altLang="zh-CN" sz="2400" b="1" dirty="0"/>
              <a:t>SFA </a:t>
            </a:r>
            <a:r>
              <a:rPr lang="en-US" altLang="zh-CN" sz="2400" dirty="0"/>
              <a:t>[Pan et al., 2010] : Spectral Feature Alignment</a:t>
            </a:r>
          </a:p>
          <a:p>
            <a:pPr marL="1200150" lvl="2" indent="-285750">
              <a:buFont typeface="Arial" panose="020B0604020202020204" pitchFamily="34" charset="0"/>
              <a:buChar char="•"/>
            </a:pPr>
            <a:r>
              <a:rPr lang="en-US" altLang="zh-CN" sz="2400" b="1" dirty="0"/>
              <a:t>CNN-aux </a:t>
            </a:r>
            <a:r>
              <a:rPr lang="en-US" altLang="zh-CN" sz="2400" dirty="0"/>
              <a:t>[Yu and Jiang 2016]: CNN + two auxiliary tasks</a:t>
            </a:r>
          </a:p>
          <a:p>
            <a:pPr marL="1200150" lvl="2" indent="-285750">
              <a:buFont typeface="Arial" panose="020B0604020202020204" pitchFamily="34" charset="0"/>
              <a:buChar char="•"/>
            </a:pPr>
            <a:endParaRPr lang="en-US" altLang="zh-CN" sz="2400" dirty="0"/>
          </a:p>
          <a:p>
            <a:pPr marL="742950" lvl="1" indent="-285750">
              <a:buFont typeface="Arial" panose="020B0604020202020204" pitchFamily="34" charset="0"/>
              <a:buChar char="•"/>
            </a:pPr>
            <a:r>
              <a:rPr lang="en-US" altLang="zh-CN" sz="2800" dirty="0"/>
              <a:t>Domain adversarial training based method</a:t>
            </a:r>
          </a:p>
          <a:p>
            <a:pPr marL="1200150" lvl="2" indent="-285750">
              <a:buFont typeface="Arial" panose="020B0604020202020204" pitchFamily="34" charset="0"/>
              <a:buChar char="•"/>
            </a:pPr>
            <a:r>
              <a:rPr lang="en-US" altLang="zh-CN" sz="2400" b="1" dirty="0"/>
              <a:t>DANN </a:t>
            </a:r>
            <a:r>
              <a:rPr lang="en-US" altLang="zh-CN" sz="2400" dirty="0"/>
              <a:t>[</a:t>
            </a:r>
            <a:r>
              <a:rPr lang="en-US" altLang="zh-CN" sz="2400" dirty="0" err="1"/>
              <a:t>Ganin</a:t>
            </a:r>
            <a:r>
              <a:rPr lang="en-US" altLang="zh-CN" sz="2400" dirty="0"/>
              <a:t> et al., 2016]</a:t>
            </a:r>
            <a:r>
              <a:rPr lang="en-US" altLang="zh-CN" sz="2400" b="1" dirty="0"/>
              <a:t>: </a:t>
            </a:r>
            <a:r>
              <a:rPr lang="en-US" altLang="zh-CN" sz="2400" dirty="0"/>
              <a:t>Domain-Adversarial Training of Neural Networks </a:t>
            </a:r>
          </a:p>
          <a:p>
            <a:pPr marL="1200150" lvl="2" indent="-285750">
              <a:buFont typeface="Arial" panose="020B0604020202020204" pitchFamily="34" charset="0"/>
              <a:buChar char="•"/>
            </a:pPr>
            <a:r>
              <a:rPr lang="en-US" altLang="zh-CN" sz="2400" b="1" dirty="0" err="1"/>
              <a:t>DAmSDA</a:t>
            </a:r>
            <a:r>
              <a:rPr lang="en-US" altLang="zh-CN" sz="2400" b="1" dirty="0"/>
              <a:t> </a:t>
            </a:r>
            <a:r>
              <a:rPr lang="en-US" altLang="zh-CN" sz="2400" dirty="0"/>
              <a:t>[</a:t>
            </a:r>
            <a:r>
              <a:rPr lang="en-US" altLang="zh-CN" sz="2400" dirty="0" err="1"/>
              <a:t>Ganin</a:t>
            </a:r>
            <a:r>
              <a:rPr lang="en-US" altLang="zh-CN" sz="2400" dirty="0"/>
              <a:t> et al., 2016]</a:t>
            </a:r>
            <a:r>
              <a:rPr lang="en-US" altLang="zh-CN" sz="2400" b="1" dirty="0"/>
              <a:t>: </a:t>
            </a:r>
            <a:r>
              <a:rPr lang="en-US" altLang="zh-CN" sz="2400" dirty="0"/>
              <a:t>DANN + </a:t>
            </a:r>
            <a:r>
              <a:rPr lang="en-US" altLang="zh-CN" sz="2400" dirty="0" err="1"/>
              <a:t>mSDA</a:t>
            </a:r>
            <a:r>
              <a:rPr lang="en-US" altLang="zh-CN" sz="2400" dirty="0"/>
              <a:t> [Chen et al.,2012]	</a:t>
            </a:r>
          </a:p>
          <a:p>
            <a:pPr marL="1200150" lvl="2" indent="-285750">
              <a:buFont typeface="Arial" panose="020B0604020202020204" pitchFamily="34" charset="0"/>
              <a:buChar char="•"/>
            </a:pPr>
            <a:r>
              <a:rPr lang="en-US" altLang="zh-CN" sz="2400" b="1" dirty="0"/>
              <a:t>AMN </a:t>
            </a:r>
            <a:r>
              <a:rPr lang="en-US" altLang="zh-CN" sz="2400" dirty="0"/>
              <a:t>[Li et al.,2017] </a:t>
            </a:r>
            <a:r>
              <a:rPr lang="en-US" altLang="zh-CN" sz="2400" b="1" dirty="0"/>
              <a:t>: </a:t>
            </a:r>
            <a:r>
              <a:rPr lang="en-US" altLang="zh-CN" sz="2400" dirty="0"/>
              <a:t>DANN + Memory Network</a:t>
            </a:r>
          </a:p>
        </p:txBody>
      </p:sp>
    </p:spTree>
    <p:extLst>
      <p:ext uri="{BB962C8B-B14F-4D97-AF65-F5344CB8AC3E}">
        <p14:creationId xmlns:p14="http://schemas.microsoft.com/office/powerpoint/2010/main" val="2069882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699" y="152518"/>
            <a:ext cx="10515600" cy="614925"/>
          </a:xfrm>
        </p:spPr>
        <p:txBody>
          <a:bodyPr>
            <a:normAutofit fontScale="90000"/>
          </a:bodyPr>
          <a:lstStyle/>
          <a:p>
            <a:r>
              <a:rPr lang="en-US" dirty="0"/>
              <a:t>Experiment results</a:t>
            </a:r>
          </a:p>
        </p:txBody>
      </p:sp>
      <p:pic>
        <p:nvPicPr>
          <p:cNvPr id="4" name="Picture 3"/>
          <p:cNvPicPr>
            <a:picLocks noChangeAspect="1"/>
          </p:cNvPicPr>
          <p:nvPr/>
        </p:nvPicPr>
        <p:blipFill>
          <a:blip r:embed="rId3"/>
          <a:stretch>
            <a:fillRect/>
          </a:stretch>
        </p:blipFill>
        <p:spPr>
          <a:xfrm>
            <a:off x="1230077" y="1550289"/>
            <a:ext cx="9617522" cy="4915786"/>
          </a:xfrm>
          <a:prstGeom prst="rect">
            <a:avLst/>
          </a:prstGeom>
        </p:spPr>
      </p:pic>
      <p:sp>
        <p:nvSpPr>
          <p:cNvPr id="7" name="矩形 6">
            <a:extLst>
              <a:ext uri="{FF2B5EF4-FFF2-40B4-BE49-F238E27FC236}">
                <a16:creationId xmlns:a16="http://schemas.microsoft.com/office/drawing/2014/main" id="{0B3A9781-0288-0847-88E7-832E136F9C65}"/>
              </a:ext>
            </a:extLst>
          </p:cNvPr>
          <p:cNvSpPr/>
          <p:nvPr/>
        </p:nvSpPr>
        <p:spPr>
          <a:xfrm>
            <a:off x="2119981" y="1550289"/>
            <a:ext cx="5453742" cy="49157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8" name="矩形 7">
            <a:extLst>
              <a:ext uri="{FF2B5EF4-FFF2-40B4-BE49-F238E27FC236}">
                <a16:creationId xmlns:a16="http://schemas.microsoft.com/office/drawing/2014/main" id="{2EA0BE45-00D3-5A4F-B1E0-C7B9B642DBBD}"/>
              </a:ext>
            </a:extLst>
          </p:cNvPr>
          <p:cNvSpPr/>
          <p:nvPr/>
        </p:nvSpPr>
        <p:spPr>
          <a:xfrm>
            <a:off x="9957696" y="1550289"/>
            <a:ext cx="889904" cy="49157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9" name="矩形 8">
            <a:extLst>
              <a:ext uri="{FF2B5EF4-FFF2-40B4-BE49-F238E27FC236}">
                <a16:creationId xmlns:a16="http://schemas.microsoft.com/office/drawing/2014/main" id="{AA3E047A-710E-9E4C-A54F-DD8189AA2C0C}"/>
              </a:ext>
            </a:extLst>
          </p:cNvPr>
          <p:cNvSpPr/>
          <p:nvPr/>
        </p:nvSpPr>
        <p:spPr>
          <a:xfrm>
            <a:off x="331999" y="928033"/>
            <a:ext cx="4940712" cy="461665"/>
          </a:xfrm>
          <a:prstGeom prst="rect">
            <a:avLst/>
          </a:prstGeom>
        </p:spPr>
        <p:txBody>
          <a:bodyPr wrap="none">
            <a:spAutoFit/>
          </a:bodyPr>
          <a:lstStyle/>
          <a:p>
            <a:pPr marL="342900" indent="-342900">
              <a:buFont typeface="Wingdings" pitchFamily="2" charset="2"/>
              <a:buChar char="Ø"/>
            </a:pPr>
            <a:r>
              <a:rPr lang="en-US" altLang="zh-CN" sz="2400" dirty="0"/>
              <a:t>Comparison with baseline methods</a:t>
            </a:r>
          </a:p>
        </p:txBody>
      </p:sp>
    </p:spTree>
    <p:extLst>
      <p:ext uri="{BB962C8B-B14F-4D97-AF65-F5344CB8AC3E}">
        <p14:creationId xmlns:p14="http://schemas.microsoft.com/office/powerpoint/2010/main" val="36821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037" y="171163"/>
            <a:ext cx="10515600" cy="729383"/>
          </a:xfrm>
        </p:spPr>
        <p:txBody>
          <a:bodyPr/>
          <a:lstStyle/>
          <a:p>
            <a:r>
              <a:rPr lang="en-US" dirty="0"/>
              <a:t>Compared Methods</a:t>
            </a:r>
          </a:p>
        </p:txBody>
      </p:sp>
      <mc:AlternateContent xmlns:mc="http://schemas.openxmlformats.org/markup-compatibility/2006">
        <mc:Choice xmlns:a14="http://schemas.microsoft.com/office/drawing/2010/main" Requires="a14">
          <p:sp>
            <p:nvSpPr>
              <p:cNvPr id="12" name="TextBox 11"/>
              <p:cNvSpPr txBox="1"/>
              <p:nvPr/>
            </p:nvSpPr>
            <p:spPr>
              <a:xfrm>
                <a:off x="544779" y="1325236"/>
                <a:ext cx="10515601" cy="2445349"/>
              </a:xfrm>
              <a:prstGeom prst="rect">
                <a:avLst/>
              </a:prstGeom>
              <a:noFill/>
            </p:spPr>
            <p:txBody>
              <a:bodyPr wrap="square" rtlCol="0">
                <a:spAutoFit/>
              </a:bodyPr>
              <a:lstStyle/>
              <a:p>
                <a:pPr marL="457200" indent="-457200">
                  <a:buFont typeface="Wingdings" pitchFamily="2" charset="2"/>
                  <a:buChar char="Ø"/>
                </a:pPr>
                <a:r>
                  <a:rPr lang="en-US" sz="3200" dirty="0"/>
                  <a:t>Self-comparison</a:t>
                </a:r>
              </a:p>
              <a:p>
                <a:pPr marL="742950" lvl="1" indent="-285750">
                  <a:buFont typeface="Arial" panose="020B0604020202020204" pitchFamily="34" charset="0"/>
                  <a:buChar char="•"/>
                </a:pPr>
                <a:r>
                  <a:rPr lang="en-US" sz="2400" b="1" dirty="0"/>
                  <a:t>P-net</a:t>
                </a:r>
                <a:r>
                  <a:rPr lang="en-US" sz="2400" dirty="0"/>
                  <a:t>: </a:t>
                </a:r>
                <a:r>
                  <a:rPr lang="en-US" altLang="zh-CN" sz="2400" dirty="0"/>
                  <a:t>without any positional embedding and makes use of the domain-shared representations. </a:t>
                </a:r>
                <a:endParaRPr lang="en-US" sz="2400" dirty="0"/>
              </a:p>
              <a:p>
                <a:pPr marL="742950" lvl="1" indent="-285750">
                  <a:buFont typeface="Arial" panose="020B0604020202020204" pitchFamily="34" charset="0"/>
                  <a:buChar char="•"/>
                </a:pPr>
                <a:r>
                  <a:rPr lang="en-US" sz="2400" b="1" dirty="0"/>
                  <a:t>NP-net</a:t>
                </a:r>
                <a:r>
                  <a:rPr lang="en-US" sz="2400" dirty="0"/>
                  <a:t>: </a:t>
                </a:r>
                <a:r>
                  <a:rPr lang="en-US" altLang="zh-CN" sz="2400" dirty="0"/>
                  <a:t>without any positional embedding and makes use of the domain-specific representations.</a:t>
                </a:r>
                <a:endParaRPr lang="en-US" sz="2400" dirty="0"/>
              </a:p>
              <a:p>
                <a:pPr marL="742950" lvl="1" indent="-285750">
                  <a:buFont typeface="Arial" panose="020B0604020202020204" pitchFamily="34" charset="0"/>
                  <a:buChar char="•"/>
                </a:pPr>
                <a14:m>
                  <m:oMath xmlns:m="http://schemas.openxmlformats.org/officeDocument/2006/math">
                    <m:r>
                      <a:rPr lang="en-US" altLang="zh-CN" sz="2400" b="1">
                        <a:latin typeface="Cambria Math" panose="02040503050406030204" pitchFamily="18" charset="0"/>
                      </a:rPr>
                      <m:t> </m:t>
                    </m:r>
                    <m:sSup>
                      <m:sSupPr>
                        <m:ctrlPr>
                          <a:rPr lang="en-US" altLang="zh-CN" sz="2400" b="1" i="1">
                            <a:latin typeface="Cambria Math" panose="02040503050406030204" pitchFamily="18" charset="0"/>
                          </a:rPr>
                        </m:ctrlPr>
                      </m:sSupPr>
                      <m:e>
                        <m:r>
                          <a:rPr lang="en-US" altLang="zh-CN" sz="2400" b="1" i="1">
                            <a:latin typeface="Cambria Math" panose="02040503050406030204" pitchFamily="18" charset="0"/>
                          </a:rPr>
                          <m:t>𝐇𝐀𝐓𝐍</m:t>
                        </m:r>
                      </m:e>
                      <m:sup>
                        <m:r>
                          <a:rPr lang="en-US" altLang="zh-CN" sz="2400" b="1" i="1">
                            <a:latin typeface="Cambria Math" panose="02040503050406030204" pitchFamily="18" charset="0"/>
                          </a:rPr>
                          <m:t>𝐡</m:t>
                        </m:r>
                      </m:sup>
                    </m:sSup>
                  </m:oMath>
                </a14:m>
                <a:r>
                  <a:rPr lang="en-US" altLang="zh-CN" sz="2400" dirty="0"/>
                  <a:t>&amp;</a:t>
                </a:r>
                <a14:m>
                  <m:oMath xmlns:m="http://schemas.openxmlformats.org/officeDocument/2006/math">
                    <m:r>
                      <a:rPr lang="en-US" altLang="zh-CN" sz="2400" b="1" i="1">
                        <a:latin typeface="Cambria Math" panose="02040503050406030204" pitchFamily="18" charset="0"/>
                      </a:rPr>
                      <m:t> </m:t>
                    </m:r>
                    <m:r>
                      <a:rPr lang="en-US" altLang="zh-CN" sz="2400" b="1" i="0">
                        <a:latin typeface="Cambria Math" panose="02040503050406030204" pitchFamily="18" charset="0"/>
                      </a:rPr>
                      <m:t>𝐇𝐀𝐓𝐍</m:t>
                    </m:r>
                  </m:oMath>
                </a14:m>
                <a:r>
                  <a:rPr lang="zh-CN" altLang="en-US" sz="2400" dirty="0"/>
                  <a:t> </a:t>
                </a:r>
                <a:r>
                  <a:rPr lang="en-US" altLang="zh-CN" sz="2400" dirty="0"/>
                  <a:t>: contain the hierarchical positional encoding or not.</a:t>
                </a:r>
                <a:endParaRPr lang="en-US" sz="2400" dirty="0"/>
              </a:p>
            </p:txBody>
          </p:sp>
        </mc:Choice>
        <mc:Fallback>
          <p:sp>
            <p:nvSpPr>
              <p:cNvPr id="12" name="TextBox 11"/>
              <p:cNvSpPr txBox="1">
                <a:spLocks noRot="1" noChangeAspect="1" noMove="1" noResize="1" noEditPoints="1" noAdjustHandles="1" noChangeArrowheads="1" noChangeShapeType="1" noTextEdit="1"/>
              </p:cNvSpPr>
              <p:nvPr/>
            </p:nvSpPr>
            <p:spPr>
              <a:xfrm>
                <a:off x="544779" y="1325236"/>
                <a:ext cx="10515601" cy="2445349"/>
              </a:xfrm>
              <a:prstGeom prst="rect">
                <a:avLst/>
              </a:prstGeom>
              <a:blipFill>
                <a:blip r:embed="rId3"/>
                <a:stretch>
                  <a:fillRect l="-1327" t="-2577" b="-412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78160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385" y="168846"/>
            <a:ext cx="10515600" cy="614925"/>
          </a:xfrm>
        </p:spPr>
        <p:txBody>
          <a:bodyPr>
            <a:normAutofit fontScale="90000"/>
          </a:bodyPr>
          <a:lstStyle/>
          <a:p>
            <a:r>
              <a:rPr lang="en-US" dirty="0"/>
              <a:t>Experiment results</a:t>
            </a:r>
          </a:p>
        </p:txBody>
      </p:sp>
      <p:pic>
        <p:nvPicPr>
          <p:cNvPr id="4" name="Picture 3"/>
          <p:cNvPicPr>
            <a:picLocks noChangeAspect="1"/>
          </p:cNvPicPr>
          <p:nvPr/>
        </p:nvPicPr>
        <p:blipFill>
          <a:blip r:embed="rId3"/>
          <a:stretch>
            <a:fillRect/>
          </a:stretch>
        </p:blipFill>
        <p:spPr>
          <a:xfrm>
            <a:off x="1262735" y="1452318"/>
            <a:ext cx="9617522" cy="4915786"/>
          </a:xfrm>
          <a:prstGeom prst="rect">
            <a:avLst/>
          </a:prstGeom>
        </p:spPr>
      </p:pic>
      <p:sp>
        <p:nvSpPr>
          <p:cNvPr id="8" name="矩形 7">
            <a:extLst>
              <a:ext uri="{FF2B5EF4-FFF2-40B4-BE49-F238E27FC236}">
                <a16:creationId xmlns:a16="http://schemas.microsoft.com/office/drawing/2014/main" id="{2EA0BE45-00D3-5A4F-B1E0-C7B9B642DBBD}"/>
              </a:ext>
            </a:extLst>
          </p:cNvPr>
          <p:cNvSpPr/>
          <p:nvPr/>
        </p:nvSpPr>
        <p:spPr>
          <a:xfrm>
            <a:off x="7625443" y="1452318"/>
            <a:ext cx="3254815" cy="491578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6" name="矩形 5">
            <a:extLst>
              <a:ext uri="{FF2B5EF4-FFF2-40B4-BE49-F238E27FC236}">
                <a16:creationId xmlns:a16="http://schemas.microsoft.com/office/drawing/2014/main" id="{43C58846-0B31-A940-AA39-1652DE0FEF7C}"/>
              </a:ext>
            </a:extLst>
          </p:cNvPr>
          <p:cNvSpPr/>
          <p:nvPr/>
        </p:nvSpPr>
        <p:spPr>
          <a:xfrm>
            <a:off x="331999" y="928033"/>
            <a:ext cx="2579296" cy="461665"/>
          </a:xfrm>
          <a:prstGeom prst="rect">
            <a:avLst/>
          </a:prstGeom>
        </p:spPr>
        <p:txBody>
          <a:bodyPr wrap="none">
            <a:spAutoFit/>
          </a:bodyPr>
          <a:lstStyle/>
          <a:p>
            <a:pPr marL="342900" indent="-342900">
              <a:buFont typeface="Wingdings" pitchFamily="2" charset="2"/>
              <a:buChar char="Ø"/>
            </a:pPr>
            <a:r>
              <a:rPr lang="en-US" altLang="zh-CN" sz="2400" dirty="0"/>
              <a:t>Self-Comparison</a:t>
            </a:r>
          </a:p>
        </p:txBody>
      </p:sp>
    </p:spTree>
    <p:extLst>
      <p:ext uri="{BB962C8B-B14F-4D97-AF65-F5344CB8AC3E}">
        <p14:creationId xmlns:p14="http://schemas.microsoft.com/office/powerpoint/2010/main" val="18470447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98" y="86626"/>
            <a:ext cx="10515600" cy="772355"/>
          </a:xfrm>
        </p:spPr>
        <p:txBody>
          <a:bodyPr/>
          <a:lstStyle/>
          <a:p>
            <a:r>
              <a:rPr lang="en-US" altLang="zh-CN" dirty="0"/>
              <a:t>Visualization of Attention</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868" y="794730"/>
            <a:ext cx="10255716" cy="5625260"/>
          </a:xfrm>
          <a:prstGeom prst="rect">
            <a:avLst/>
          </a:prstGeom>
        </p:spPr>
      </p:pic>
      <p:grpSp>
        <p:nvGrpSpPr>
          <p:cNvPr id="14" name="Group 13"/>
          <p:cNvGrpSpPr/>
          <p:nvPr/>
        </p:nvGrpSpPr>
        <p:grpSpPr>
          <a:xfrm>
            <a:off x="4329818" y="6419990"/>
            <a:ext cx="3693983" cy="307777"/>
            <a:chOff x="1314670" y="1650245"/>
            <a:chExt cx="3693983" cy="307777"/>
          </a:xfrm>
        </p:grpSpPr>
        <p:sp>
          <p:nvSpPr>
            <p:cNvPr id="15" name="Rectangle 14"/>
            <p:cNvSpPr/>
            <p:nvPr/>
          </p:nvSpPr>
          <p:spPr>
            <a:xfrm>
              <a:off x="1314670" y="1731473"/>
              <a:ext cx="155327" cy="145322"/>
            </a:xfrm>
            <a:prstGeom prst="rect">
              <a:avLst/>
            </a:prstGeom>
            <a:solidFill>
              <a:srgbClr val="EF1131"/>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endParaRPr>
            </a:p>
          </p:txBody>
        </p:sp>
        <p:sp>
          <p:nvSpPr>
            <p:cNvPr id="16" name="TextBox 15"/>
            <p:cNvSpPr txBox="1"/>
            <p:nvPr/>
          </p:nvSpPr>
          <p:spPr>
            <a:xfrm>
              <a:off x="1469997" y="1650245"/>
              <a:ext cx="1564083" cy="307777"/>
            </a:xfrm>
            <a:prstGeom prst="rect">
              <a:avLst/>
            </a:prstGeom>
            <a:noFill/>
          </p:spPr>
          <p:txBody>
            <a:bodyPr wrap="none" rtlCol="0">
              <a:spAutoFit/>
            </a:bodyPr>
            <a:lstStyle/>
            <a:p>
              <a:r>
                <a:rPr lang="en-US" sz="1400" b="1" dirty="0">
                  <a:latin typeface="微软雅黑" panose="020B0503020204020204" pitchFamily="34" charset="-122"/>
                  <a:ea typeface="微软雅黑" panose="020B0503020204020204" pitchFamily="34" charset="-122"/>
                </a:rPr>
                <a:t>P</a:t>
              </a:r>
              <a:r>
                <a:rPr lang="en-US" altLang="zh-CN" sz="1400" b="1" dirty="0">
                  <a:latin typeface="微软雅黑" panose="020B0503020204020204" pitchFamily="34" charset="-122"/>
                  <a:ea typeface="微软雅黑" panose="020B0503020204020204" pitchFamily="34" charset="-122"/>
                </a:rPr>
                <a:t>-net attention</a:t>
              </a:r>
            </a:p>
          </p:txBody>
        </p:sp>
        <p:sp>
          <p:nvSpPr>
            <p:cNvPr id="17" name="Rectangle 16"/>
            <p:cNvSpPr/>
            <p:nvPr/>
          </p:nvSpPr>
          <p:spPr>
            <a:xfrm>
              <a:off x="3122704" y="1731473"/>
              <a:ext cx="155327" cy="145322"/>
            </a:xfrm>
            <a:prstGeom prst="rect">
              <a:avLst/>
            </a:prstGeom>
            <a:solidFill>
              <a:schemeClr val="accent1"/>
            </a:solidFill>
            <a:ln w="3175">
              <a:solidFill>
                <a:schemeClr val="tx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1"/>
                </a:solidFill>
              </a:endParaRPr>
            </a:p>
          </p:txBody>
        </p:sp>
        <p:sp>
          <p:nvSpPr>
            <p:cNvPr id="18" name="TextBox 17"/>
            <p:cNvSpPr txBox="1"/>
            <p:nvPr/>
          </p:nvSpPr>
          <p:spPr>
            <a:xfrm>
              <a:off x="3292286" y="1650245"/>
              <a:ext cx="1716367" cy="307777"/>
            </a:xfrm>
            <a:prstGeom prst="rect">
              <a:avLst/>
            </a:prstGeom>
            <a:noFill/>
          </p:spPr>
          <p:txBody>
            <a:bodyPr wrap="none" rtlCol="0">
              <a:spAutoFit/>
            </a:bodyPr>
            <a:lstStyle/>
            <a:p>
              <a:r>
                <a:rPr lang="en-US" sz="1400" b="1" dirty="0">
                  <a:latin typeface="微软雅黑" panose="020B0503020204020204" pitchFamily="34" charset="-122"/>
                  <a:ea typeface="微软雅黑" panose="020B0503020204020204" pitchFamily="34" charset="-122"/>
                </a:rPr>
                <a:t>NP</a:t>
              </a:r>
              <a:r>
                <a:rPr lang="en-US" altLang="zh-CN" sz="1400" b="1" dirty="0">
                  <a:latin typeface="微软雅黑" panose="020B0503020204020204" pitchFamily="34" charset="-122"/>
                  <a:ea typeface="微软雅黑" panose="020B0503020204020204" pitchFamily="34" charset="-122"/>
                </a:rPr>
                <a:t>-net attention</a:t>
              </a:r>
            </a:p>
          </p:txBody>
        </p:sp>
      </p:grpSp>
    </p:spTree>
    <p:extLst>
      <p:ext uri="{BB962C8B-B14F-4D97-AF65-F5344CB8AC3E}">
        <p14:creationId xmlns:p14="http://schemas.microsoft.com/office/powerpoint/2010/main" val="769876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154936"/>
            <a:ext cx="10515600" cy="858982"/>
          </a:xfrm>
        </p:spPr>
        <p:txBody>
          <a:bodyPr/>
          <a:lstStyle/>
          <a:p>
            <a:r>
              <a:rPr lang="en-US" altLang="zh-CN" dirty="0"/>
              <a:t>Visualization of Attention</a:t>
            </a:r>
            <a:endParaRPr lang="en-US" dirty="0"/>
          </a:p>
        </p:txBody>
      </p:sp>
      <p:sp>
        <p:nvSpPr>
          <p:cNvPr id="35" name="Rectangle 34"/>
          <p:cNvSpPr/>
          <p:nvPr/>
        </p:nvSpPr>
        <p:spPr>
          <a:xfrm>
            <a:off x="3157268" y="1233053"/>
            <a:ext cx="5973424" cy="20217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3813126" y="1225206"/>
            <a:ext cx="1879659" cy="338554"/>
          </a:xfrm>
          <a:prstGeom prst="rect">
            <a:avLst/>
          </a:prstGeom>
          <a:noFill/>
        </p:spPr>
        <p:txBody>
          <a:bodyPr wrap="square" rtlCol="0">
            <a:spAutoFit/>
          </a:bodyPr>
          <a:lstStyle/>
          <a:p>
            <a:pPr algn="ctr"/>
            <a:r>
              <a:rPr lang="en-US" sz="1600" b="1" dirty="0">
                <a:latin typeface="微软雅黑" panose="020B0503020204020204" pitchFamily="34" charset="-122"/>
                <a:ea typeface="微软雅黑" panose="020B0503020204020204" pitchFamily="34" charset="-122"/>
              </a:rPr>
              <a:t>Books domain </a:t>
            </a:r>
          </a:p>
        </p:txBody>
      </p:sp>
      <p:sp>
        <p:nvSpPr>
          <p:cNvPr id="37" name="TextBox 36"/>
          <p:cNvSpPr txBox="1"/>
          <p:nvPr/>
        </p:nvSpPr>
        <p:spPr>
          <a:xfrm>
            <a:off x="6673526" y="1215515"/>
            <a:ext cx="2130445" cy="338554"/>
          </a:xfrm>
          <a:prstGeom prst="rect">
            <a:avLst/>
          </a:prstGeom>
          <a:noFill/>
        </p:spPr>
        <p:txBody>
          <a:bodyPr wrap="square" rtlCol="0">
            <a:spAutoFit/>
          </a:bodyPr>
          <a:lstStyle/>
          <a:p>
            <a:pPr algn="ctr"/>
            <a:r>
              <a:rPr lang="en-US" sz="1600" b="1" dirty="0">
                <a:latin typeface="微软雅黑" panose="020B0503020204020204" pitchFamily="34" charset="-122"/>
                <a:ea typeface="微软雅黑" panose="020B0503020204020204" pitchFamily="34" charset="-122"/>
              </a:rPr>
              <a:t>Electronics domain</a:t>
            </a:r>
          </a:p>
        </p:txBody>
      </p:sp>
      <p:sp>
        <p:nvSpPr>
          <p:cNvPr id="38" name="TextBox 37"/>
          <p:cNvSpPr txBox="1"/>
          <p:nvPr/>
        </p:nvSpPr>
        <p:spPr>
          <a:xfrm>
            <a:off x="3042014" y="3796412"/>
            <a:ext cx="431745" cy="338554"/>
          </a:xfrm>
          <a:prstGeom prst="rect">
            <a:avLst/>
          </a:prstGeom>
          <a:noFill/>
        </p:spPr>
        <p:txBody>
          <a:bodyPr wrap="square" rtlCol="0">
            <a:spAutoFit/>
          </a:bodyPr>
          <a:lstStyle/>
          <a:p>
            <a:pPr algn="ctr"/>
            <a:r>
              <a:rPr lang="en-US" sz="1600" b="1"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 </a:t>
            </a:r>
          </a:p>
        </p:txBody>
      </p:sp>
      <p:sp>
        <p:nvSpPr>
          <p:cNvPr id="39" name="Rectangle 38"/>
          <p:cNvSpPr/>
          <p:nvPr/>
        </p:nvSpPr>
        <p:spPr>
          <a:xfrm>
            <a:off x="3157266" y="4789758"/>
            <a:ext cx="5973426" cy="137332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3037273" y="5241332"/>
            <a:ext cx="431745" cy="338554"/>
          </a:xfrm>
          <a:prstGeom prst="rect">
            <a:avLst/>
          </a:prstGeom>
          <a:noFill/>
        </p:spPr>
        <p:txBody>
          <a:bodyPr wrap="square" rtlCol="0">
            <a:spAutoFit/>
          </a:bodyPr>
          <a:lstStyle/>
          <a:p>
            <a:pPr algn="ctr"/>
            <a:r>
              <a:rPr lang="en-US" sz="1600" b="1"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 </a:t>
            </a:r>
          </a:p>
        </p:txBody>
      </p:sp>
      <p:sp>
        <p:nvSpPr>
          <p:cNvPr id="41" name="TextBox 11"/>
          <p:cNvSpPr txBox="1"/>
          <p:nvPr/>
        </p:nvSpPr>
        <p:spPr>
          <a:xfrm>
            <a:off x="4419604" y="1416546"/>
            <a:ext cx="431745" cy="33855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 </a:t>
            </a:r>
          </a:p>
        </p:txBody>
      </p:sp>
      <p:sp>
        <p:nvSpPr>
          <p:cNvPr id="42" name="TextBox 41"/>
          <p:cNvSpPr txBox="1"/>
          <p:nvPr/>
        </p:nvSpPr>
        <p:spPr>
          <a:xfrm>
            <a:off x="7508187" y="1426147"/>
            <a:ext cx="431745" cy="338554"/>
          </a:xfrm>
          <a:prstGeom prst="rect">
            <a:avLst/>
          </a:prstGeom>
          <a:noFill/>
        </p:spPr>
        <p:txBody>
          <a:bodyPr wrap="square" rtlCol="0">
            <a:spAutoFit/>
          </a:bodyPr>
          <a:lstStyle/>
          <a:p>
            <a:pPr algn="ctr"/>
            <a:r>
              <a:rPr lang="en-US" sz="1600" b="1" dirty="0">
                <a:latin typeface="微软雅黑" panose="020B0503020204020204" pitchFamily="34" charset="-122"/>
                <a:ea typeface="微软雅黑" panose="020B0503020204020204" pitchFamily="34" charset="-122"/>
              </a:rPr>
              <a:t>-</a:t>
            </a:r>
            <a:r>
              <a:rPr lang="en-US" sz="1600" dirty="0">
                <a:latin typeface="微软雅黑" panose="020B0503020204020204" pitchFamily="34" charset="-122"/>
                <a:ea typeface="微软雅黑" panose="020B0503020204020204" pitchFamily="34" charset="-122"/>
              </a:rPr>
              <a:t> </a:t>
            </a:r>
          </a:p>
        </p:txBody>
      </p:sp>
      <p:sp>
        <p:nvSpPr>
          <p:cNvPr id="43" name="Rectangle 42"/>
          <p:cNvSpPr/>
          <p:nvPr/>
        </p:nvSpPr>
        <p:spPr>
          <a:xfrm>
            <a:off x="2628050" y="1233054"/>
            <a:ext cx="529758" cy="493002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2560294" y="4427305"/>
            <a:ext cx="665269" cy="461665"/>
          </a:xfrm>
          <a:prstGeom prst="rect">
            <a:avLst/>
          </a:prstGeom>
          <a:noFill/>
        </p:spPr>
        <p:txBody>
          <a:bodyPr wrap="square" rtlCol="0">
            <a:spAutoFit/>
          </a:bodyPr>
          <a:lstStyle/>
          <a:p>
            <a:pPr algn="ctr"/>
            <a:r>
              <a:rPr lang="en-US" sz="1200" b="1" dirty="0">
                <a:latin typeface="微软雅黑" panose="020B0503020204020204" pitchFamily="34" charset="-122"/>
                <a:ea typeface="微软雅黑" panose="020B0503020204020204" pitchFamily="34" charset="-122"/>
              </a:rPr>
              <a:t>Non-pivots</a:t>
            </a:r>
          </a:p>
        </p:txBody>
      </p:sp>
      <p:sp>
        <p:nvSpPr>
          <p:cNvPr id="45" name="TextBox 44"/>
          <p:cNvSpPr txBox="1"/>
          <p:nvPr/>
        </p:nvSpPr>
        <p:spPr>
          <a:xfrm>
            <a:off x="2521608" y="2104966"/>
            <a:ext cx="722866" cy="276999"/>
          </a:xfrm>
          <a:prstGeom prst="rect">
            <a:avLst/>
          </a:prstGeom>
          <a:noFill/>
        </p:spPr>
        <p:txBody>
          <a:bodyPr wrap="square" rtlCol="0">
            <a:spAutoFit/>
          </a:bodyPr>
          <a:lstStyle/>
          <a:p>
            <a:pPr algn="ctr"/>
            <a:r>
              <a:rPr lang="en-US" sz="1200" b="1" dirty="0">
                <a:latin typeface="微软雅黑" panose="020B0503020204020204" pitchFamily="34" charset="-122"/>
                <a:ea typeface="微软雅黑" panose="020B0503020204020204" pitchFamily="34" charset="-122"/>
              </a:rPr>
              <a:t>Pivots</a:t>
            </a:r>
          </a:p>
        </p:txBody>
      </p:sp>
      <p:sp>
        <p:nvSpPr>
          <p:cNvPr id="46" name="TextBox 45"/>
          <p:cNvSpPr txBox="1"/>
          <p:nvPr/>
        </p:nvSpPr>
        <p:spPr>
          <a:xfrm>
            <a:off x="3167156" y="1667566"/>
            <a:ext cx="3184485" cy="1615827"/>
          </a:xfrm>
          <a:prstGeom prst="rect">
            <a:avLst/>
          </a:prstGeom>
          <a:noFill/>
        </p:spPr>
        <p:txBody>
          <a:bodyPr wrap="square" rtlCol="0">
            <a:spAutoFit/>
          </a:bodyPr>
          <a:lstStyle/>
          <a:p>
            <a:pPr algn="just"/>
            <a:r>
              <a:rPr lang="en-US" sz="1100" dirty="0">
                <a:latin typeface="微软雅黑" panose="020B0503020204020204" pitchFamily="34" charset="-122"/>
                <a:ea typeface="微软雅黑" panose="020B0503020204020204" pitchFamily="34" charset="-122"/>
              </a:rPr>
              <a:t>great good excellent best highly wonderful</a:t>
            </a:r>
          </a:p>
          <a:p>
            <a:pPr algn="just"/>
            <a:r>
              <a:rPr lang="en-US" altLang="zh-CN" sz="1100" dirty="0">
                <a:latin typeface="微软雅黑" panose="020B0503020204020204" pitchFamily="34" charset="-122"/>
                <a:ea typeface="微软雅黑" panose="020B0503020204020204" pitchFamily="34" charset="-122"/>
              </a:rPr>
              <a:t>e</a:t>
            </a:r>
            <a:r>
              <a:rPr lang="en-US" sz="1100" dirty="0">
                <a:latin typeface="微软雅黑" panose="020B0503020204020204" pitchFamily="34" charset="-122"/>
                <a:ea typeface="微软雅黑" panose="020B0503020204020204" pitchFamily="34" charset="-122"/>
              </a:rPr>
              <a:t>njoyable love funny fantastic classic favorite </a:t>
            </a:r>
            <a:r>
              <a:rPr lang="en-US" altLang="zh-CN" sz="1100" dirty="0">
                <a:latin typeface="微软雅黑" panose="020B0503020204020204" pitchFamily="34" charset="-122"/>
                <a:ea typeface="微软雅黑" panose="020B0503020204020204" pitchFamily="34" charset="-122"/>
              </a:rPr>
              <a:t>i</a:t>
            </a:r>
            <a:r>
              <a:rPr lang="en-US" sz="1100" dirty="0">
                <a:latin typeface="微软雅黑" panose="020B0503020204020204" pitchFamily="34" charset="-122"/>
                <a:ea typeface="微软雅黑" panose="020B0503020204020204" pitchFamily="34" charset="-122"/>
              </a:rPr>
              <a:t>nteresting loved beautiful amazing fabulous fascinating important nice inspiring well essential useful fun incredible hilarious enjoyed solid inspirational true perfect compelling pretty greatest valuable real humorous  finest outstanding refreshing awesome brilliant easy entertaining sweet</a:t>
            </a:r>
          </a:p>
        </p:txBody>
      </p:sp>
      <p:sp>
        <p:nvSpPr>
          <p:cNvPr id="47" name="TextBox 46"/>
          <p:cNvSpPr txBox="1"/>
          <p:nvPr/>
        </p:nvSpPr>
        <p:spPr>
          <a:xfrm>
            <a:off x="6280321" y="1658371"/>
            <a:ext cx="2845618" cy="1615827"/>
          </a:xfrm>
          <a:prstGeom prst="rect">
            <a:avLst/>
          </a:prstGeom>
          <a:noFill/>
        </p:spPr>
        <p:txBody>
          <a:bodyPr wrap="square" rtlCol="0">
            <a:spAutoFit/>
          </a:bodyPr>
          <a:lstStyle/>
          <a:p>
            <a:pPr algn="just"/>
            <a:r>
              <a:rPr lang="en-US" sz="1100" dirty="0">
                <a:latin typeface="微软雅黑" panose="020B0503020204020204" pitchFamily="34" charset="-122"/>
                <a:ea typeface="微软雅黑" panose="020B0503020204020204" pitchFamily="34" charset="-122"/>
              </a:rPr>
              <a:t>bad disappointing boring disappointed poorly worst horrible terrible awful annoying misleading confusing useless outdated waste poor flawed simplistic tedious repetitive pathetic hard silly wrong slow weak wasted frustrating inaccurate dull mediocre sloppy uninteresting lacking ridiculous missing difficult uninspired shallow superficial</a:t>
            </a:r>
          </a:p>
        </p:txBody>
      </p:sp>
      <p:cxnSp>
        <p:nvCxnSpPr>
          <p:cNvPr id="48" name="Straight Connector 47"/>
          <p:cNvCxnSpPr/>
          <p:nvPr/>
        </p:nvCxnSpPr>
        <p:spPr>
          <a:xfrm flipH="1">
            <a:off x="6294510" y="1233053"/>
            <a:ext cx="4753" cy="4930027"/>
          </a:xfrm>
          <a:prstGeom prst="line">
            <a:avLst/>
          </a:prstGeom>
          <a:ln w="9525"/>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flipH="1">
            <a:off x="2623298" y="3253876"/>
            <a:ext cx="543858" cy="892"/>
          </a:xfrm>
          <a:prstGeom prst="line">
            <a:avLst/>
          </a:prstGeom>
          <a:ln w="9525"/>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3147920" y="1524920"/>
            <a:ext cx="5973425" cy="0"/>
          </a:xfrm>
          <a:prstGeom prst="line">
            <a:avLst/>
          </a:prstGeom>
          <a:ln w="9525"/>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flipH="1">
            <a:off x="3157267" y="1677887"/>
            <a:ext cx="5973425" cy="0"/>
          </a:xfrm>
          <a:prstGeom prst="line">
            <a:avLst/>
          </a:prstGeom>
          <a:ln w="9525"/>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3348617" y="3236580"/>
            <a:ext cx="2890576" cy="1615827"/>
          </a:xfrm>
          <a:prstGeom prst="rect">
            <a:avLst/>
          </a:prstGeom>
          <a:noFill/>
        </p:spPr>
        <p:txBody>
          <a:bodyPr wrap="square" rtlCol="0">
            <a:spAutoFit/>
          </a:bodyPr>
          <a:lstStyle/>
          <a:p>
            <a:pPr algn="just"/>
            <a:r>
              <a:rPr lang="en-US" altLang="zh-CN" sz="1100" dirty="0">
                <a:latin typeface="微软雅黑" panose="020B0503020204020204" pitchFamily="34" charset="-122"/>
                <a:ea typeface="微软雅黑" panose="020B0503020204020204" pitchFamily="34" charset="-122"/>
              </a:rPr>
              <a:t>r</a:t>
            </a:r>
            <a:r>
              <a:rPr lang="en-US" sz="1100" dirty="0">
                <a:latin typeface="微软雅黑" panose="020B0503020204020204" pitchFamily="34" charset="-122"/>
                <a:ea typeface="微软雅黑" panose="020B0503020204020204" pitchFamily="34" charset="-122"/>
              </a:rPr>
              <a:t>eadable heroic </a:t>
            </a:r>
            <a:r>
              <a:rPr lang="en-US" altLang="zh-CN" sz="1100" dirty="0">
                <a:latin typeface="微软雅黑" panose="020B0503020204020204" pitchFamily="34" charset="-122"/>
                <a:ea typeface="微软雅黑" panose="020B0503020204020204" pitchFamily="34" charset="-122"/>
              </a:rPr>
              <a:t>believable appealing adorable thoughtful endearing factual inherently r</a:t>
            </a:r>
            <a:r>
              <a:rPr lang="en-US" sz="1100" dirty="0">
                <a:latin typeface="微软雅黑" panose="020B0503020204020204" pitchFamily="34" charset="-122"/>
                <a:ea typeface="微软雅黑" panose="020B0503020204020204" pitchFamily="34" charset="-122"/>
              </a:rPr>
              <a:t>hetoric engaging relatable religious deliberate platonic cohesive genuinely memorable astoundingly introspective conscious grittier insipid</a:t>
            </a:r>
          </a:p>
          <a:p>
            <a:pPr algn="just"/>
            <a:r>
              <a:rPr lang="en-US" sz="1100" dirty="0">
                <a:latin typeface="微软雅黑" panose="020B0503020204020204" pitchFamily="34" charset="-122"/>
                <a:ea typeface="微软雅黑" panose="020B0503020204020204" pitchFamily="34" charset="-122"/>
              </a:rPr>
              <a:t>entrancing inventive conversational hearted lighthearted eloquent comedic understandable emotional </a:t>
            </a:r>
          </a:p>
        </p:txBody>
      </p:sp>
      <p:sp>
        <p:nvSpPr>
          <p:cNvPr id="53" name="TextBox 52"/>
          <p:cNvSpPr txBox="1"/>
          <p:nvPr/>
        </p:nvSpPr>
        <p:spPr>
          <a:xfrm>
            <a:off x="3348617" y="4770328"/>
            <a:ext cx="2890577" cy="1446550"/>
          </a:xfrm>
          <a:prstGeom prst="rect">
            <a:avLst/>
          </a:prstGeom>
          <a:noFill/>
        </p:spPr>
        <p:txBody>
          <a:bodyPr wrap="square" rtlCol="0">
            <a:spAutoFit/>
          </a:bodyPr>
          <a:lstStyle/>
          <a:p>
            <a:pPr algn="just"/>
            <a:r>
              <a:rPr lang="en-US" sz="1100" dirty="0">
                <a:latin typeface="微软雅黑" panose="020B0503020204020204" pitchFamily="34" charset="-122"/>
                <a:ea typeface="微软雅黑" panose="020B0503020204020204" pitchFamily="34" charset="-122"/>
              </a:rPr>
              <a:t>depressing insulting trite unappealing pointless distracting </a:t>
            </a:r>
            <a:r>
              <a:rPr lang="en-US" sz="1100" dirty="0" err="1">
                <a:latin typeface="微软雅黑" panose="020B0503020204020204" pitchFamily="34" charset="-122"/>
                <a:ea typeface="微软雅黑" panose="020B0503020204020204" pitchFamily="34" charset="-122"/>
              </a:rPr>
              <a:t>cliched</a:t>
            </a:r>
            <a:r>
              <a:rPr lang="en-US" sz="1100" dirty="0">
                <a:latin typeface="微软雅黑" panose="020B0503020204020204" pitchFamily="34" charset="-122"/>
                <a:ea typeface="微软雅黑" panose="020B0503020204020204" pitchFamily="34" charset="-122"/>
              </a:rPr>
              <a:t> pretentious ignorant cutesy disorganized obnoxious devoid gullible excessively plotless disturbing trivial repetitious formulaic immature sophomoric aimless preachy</a:t>
            </a:r>
          </a:p>
          <a:p>
            <a:pPr algn="just"/>
            <a:r>
              <a:rPr lang="en-US" sz="1100" dirty="0">
                <a:latin typeface="微软雅黑" panose="020B0503020204020204" pitchFamily="34" charset="-122"/>
                <a:ea typeface="微软雅黑" panose="020B0503020204020204" pitchFamily="34" charset="-122"/>
              </a:rPr>
              <a:t>hackneyed forgettable extraneous implausible monotonous convoluted</a:t>
            </a:r>
          </a:p>
        </p:txBody>
      </p:sp>
      <p:sp>
        <p:nvSpPr>
          <p:cNvPr id="54" name="TextBox 53"/>
          <p:cNvSpPr txBox="1"/>
          <p:nvPr/>
        </p:nvSpPr>
        <p:spPr>
          <a:xfrm>
            <a:off x="6275568" y="3209416"/>
            <a:ext cx="2746509" cy="1615827"/>
          </a:xfrm>
          <a:prstGeom prst="rect">
            <a:avLst/>
          </a:prstGeom>
          <a:noFill/>
        </p:spPr>
        <p:txBody>
          <a:bodyPr wrap="square" rtlCol="0">
            <a:spAutoFit/>
          </a:bodyPr>
          <a:lstStyle/>
          <a:p>
            <a:pPr algn="just"/>
            <a:r>
              <a:rPr lang="en-US" altLang="zh-CN" sz="1100" dirty="0">
                <a:latin typeface="微软雅黑" panose="020B0503020204020204" pitchFamily="34" charset="-122"/>
                <a:ea typeface="微软雅黑" panose="020B0503020204020204" pitchFamily="34" charset="-122"/>
              </a:rPr>
              <a:t>stereo noticeably noticeable hooked</a:t>
            </a:r>
          </a:p>
          <a:p>
            <a:pPr algn="just"/>
            <a:r>
              <a:rPr lang="en-US" sz="1100" dirty="0">
                <a:latin typeface="微软雅黑" panose="020B0503020204020204" pitchFamily="34" charset="-122"/>
                <a:ea typeface="微软雅黑" panose="020B0503020204020204" pitchFamily="34" charset="-122"/>
              </a:rPr>
              <a:t>softened rubbery rigid shielded labeled responsive flashy pixelated</a:t>
            </a:r>
          </a:p>
          <a:p>
            <a:pPr algn="just"/>
            <a:r>
              <a:rPr lang="en-US" sz="1100" dirty="0">
                <a:latin typeface="微软雅黑" panose="020B0503020204020204" pitchFamily="34" charset="-122"/>
                <a:ea typeface="微软雅黑" panose="020B0503020204020204" pitchFamily="34" charset="-122"/>
              </a:rPr>
              <a:t>personalizing craving buffering glossy</a:t>
            </a:r>
          </a:p>
          <a:p>
            <a:pPr algn="just"/>
            <a:r>
              <a:rPr lang="en-US" sz="1100" dirty="0">
                <a:latin typeface="微软雅黑" panose="020B0503020204020204" pitchFamily="34" charset="-122"/>
                <a:ea typeface="微软雅黑" panose="020B0503020204020204" pitchFamily="34" charset="-122"/>
              </a:rPr>
              <a:t>matched conspicuous coaxed useable</a:t>
            </a:r>
          </a:p>
          <a:p>
            <a:pPr algn="just"/>
            <a:r>
              <a:rPr lang="en-US" sz="1100" dirty="0" err="1">
                <a:latin typeface="微软雅黑" panose="020B0503020204020204" pitchFamily="34" charset="-122"/>
                <a:ea typeface="微软雅黑" panose="020B0503020204020204" pitchFamily="34" charset="-122"/>
              </a:rPr>
              <a:t>boomy</a:t>
            </a:r>
            <a:r>
              <a:rPr lang="en-US" sz="1100" dirty="0">
                <a:latin typeface="微软雅黑" panose="020B0503020204020204" pitchFamily="34" charset="-122"/>
                <a:ea typeface="微软雅黑" panose="020B0503020204020204" pitchFamily="34" charset="-122"/>
              </a:rPr>
              <a:t> </a:t>
            </a:r>
            <a:r>
              <a:rPr lang="en-US" sz="1100" dirty="0" err="1">
                <a:latin typeface="微软雅黑" panose="020B0503020204020204" pitchFamily="34" charset="-122"/>
                <a:ea typeface="微软雅黑" panose="020B0503020204020204" pitchFamily="34" charset="-122"/>
              </a:rPr>
              <a:t>programibilty</a:t>
            </a:r>
            <a:r>
              <a:rPr lang="en-US" sz="1100" dirty="0">
                <a:latin typeface="微软雅黑" panose="020B0503020204020204" pitchFamily="34" charset="-122"/>
                <a:ea typeface="微软雅黑" panose="020B0503020204020204" pitchFamily="34" charset="-122"/>
              </a:rPr>
              <a:t> prerecorded ample fabulously audible intact slick crispier polished markedly illuminated intuitive brighter fixable repairable</a:t>
            </a:r>
          </a:p>
        </p:txBody>
      </p:sp>
      <p:sp>
        <p:nvSpPr>
          <p:cNvPr id="55" name="TextBox 54"/>
          <p:cNvSpPr txBox="1"/>
          <p:nvPr/>
        </p:nvSpPr>
        <p:spPr>
          <a:xfrm>
            <a:off x="6267774" y="4761668"/>
            <a:ext cx="2890576" cy="1446550"/>
          </a:xfrm>
          <a:prstGeom prst="rect">
            <a:avLst/>
          </a:prstGeom>
          <a:noFill/>
        </p:spPr>
        <p:txBody>
          <a:bodyPr wrap="square" rtlCol="0">
            <a:spAutoFit/>
          </a:bodyPr>
          <a:lstStyle/>
          <a:p>
            <a:pPr algn="just"/>
            <a:r>
              <a:rPr lang="en-US" altLang="zh-CN" sz="1100" dirty="0">
                <a:latin typeface="微软雅黑" panose="020B0503020204020204" pitchFamily="34" charset="-122"/>
                <a:ea typeface="微软雅黑" panose="020B0503020204020204" pitchFamily="34" charset="-122"/>
              </a:rPr>
              <a:t>plugged bulky spotty oily scratched </a:t>
            </a:r>
            <a:r>
              <a:rPr lang="en-US" altLang="zh-CN" sz="1100" dirty="0" err="1">
                <a:latin typeface="微软雅黑" panose="020B0503020204020204" pitchFamily="34" charset="-122"/>
                <a:ea typeface="微软雅黑" panose="020B0503020204020204" pitchFamily="34" charset="-122"/>
              </a:rPr>
              <a:t>laggy</a:t>
            </a:r>
            <a:r>
              <a:rPr lang="en-US" altLang="zh-CN" sz="1100" dirty="0">
                <a:latin typeface="微软雅黑" panose="020B0503020204020204" pitchFamily="34" charset="-122"/>
                <a:ea typeface="微软雅黑" panose="020B0503020204020204" pitchFamily="34" charset="-122"/>
              </a:rPr>
              <a:t> laborious negligible kludgy clogged riled intrusive inconspicuous loosened untoward cumbersome blurry</a:t>
            </a:r>
          </a:p>
          <a:p>
            <a:pPr algn="just"/>
            <a:r>
              <a:rPr lang="en-US" sz="1100" dirty="0">
                <a:latin typeface="微软雅黑" panose="020B0503020204020204" pitchFamily="34" charset="-122"/>
                <a:ea typeface="微软雅黑" panose="020B0503020204020204" pitchFamily="34" charset="-122"/>
              </a:rPr>
              <a:t>restrictive noisy ghosting corrupted flimsy inferior sticky garbled chintzy distorted patched smearing unfixable</a:t>
            </a:r>
          </a:p>
          <a:p>
            <a:pPr algn="just"/>
            <a:r>
              <a:rPr lang="en-US" sz="1100" dirty="0">
                <a:latin typeface="微软雅黑" panose="020B0503020204020204" pitchFamily="34" charset="-122"/>
                <a:ea typeface="微软雅黑" panose="020B0503020204020204" pitchFamily="34" charset="-122"/>
              </a:rPr>
              <a:t>Ineffective shaky distractingly frayed</a:t>
            </a:r>
          </a:p>
        </p:txBody>
      </p:sp>
      <p:cxnSp>
        <p:nvCxnSpPr>
          <p:cNvPr id="56" name="Straight Connector 55"/>
          <p:cNvCxnSpPr/>
          <p:nvPr/>
        </p:nvCxnSpPr>
        <p:spPr>
          <a:xfrm>
            <a:off x="9130692" y="3253876"/>
            <a:ext cx="0" cy="1535882"/>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Straight Connector 56"/>
          <p:cNvCxnSpPr/>
          <p:nvPr/>
        </p:nvCxnSpPr>
        <p:spPr>
          <a:xfrm>
            <a:off x="3348617" y="3253876"/>
            <a:ext cx="0" cy="2909204"/>
          </a:xfrm>
          <a:prstGeom prst="line">
            <a:avLst/>
          </a:prstGeom>
          <a:ln w="127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148262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9725"/>
            <a:ext cx="10515600" cy="549275"/>
          </a:xfrm>
        </p:spPr>
        <p:txBody>
          <a:bodyPr>
            <a:noAutofit/>
          </a:bodyPr>
          <a:lstStyle/>
          <a:p>
            <a:r>
              <a:rPr lang="en-US" altLang="zh-CN" dirty="0"/>
              <a:t>Conclusion</a:t>
            </a:r>
            <a:endParaRPr lang="zh-CN" altLang="en-US" dirty="0"/>
          </a:p>
        </p:txBody>
      </p:sp>
      <p:sp>
        <p:nvSpPr>
          <p:cNvPr id="3" name="Content Placeholder 2"/>
          <p:cNvSpPr>
            <a:spLocks noGrp="1"/>
          </p:cNvSpPr>
          <p:nvPr>
            <p:ph idx="1"/>
          </p:nvPr>
        </p:nvSpPr>
        <p:spPr>
          <a:xfrm>
            <a:off x="424543" y="1515383"/>
            <a:ext cx="10433957" cy="3317874"/>
          </a:xfrm>
        </p:spPr>
        <p:txBody>
          <a:bodyPr>
            <a:noAutofit/>
          </a:bodyPr>
          <a:lstStyle/>
          <a:p>
            <a:pPr marL="342900" indent="-342900" algn="just"/>
            <a:r>
              <a:rPr lang="en-US" altLang="zh-CN" sz="2200" dirty="0"/>
              <a:t>We propose a hierarchical attention transfer mechanism, which can transfer attentions for emotions across domains by automatically capturing the pivots and non-pivots simultaneously.</a:t>
            </a:r>
          </a:p>
          <a:p>
            <a:pPr marL="342900" indent="-342900" algn="just"/>
            <a:endParaRPr lang="en-US" altLang="zh-CN" sz="2200" dirty="0"/>
          </a:p>
          <a:p>
            <a:pPr marL="342900" indent="-342900"/>
            <a:r>
              <a:rPr lang="en-US" altLang="zh-CN" sz="2200" dirty="0"/>
              <a:t>Besides, it can tell what to transfer in the hierarchical attention, which makes the representations shared by domains more interpretable.</a:t>
            </a:r>
            <a:br>
              <a:rPr lang="en-US" altLang="zh-CN" sz="2200" dirty="0"/>
            </a:br>
            <a:endParaRPr lang="en-US" altLang="zh-CN" sz="2200" dirty="0"/>
          </a:p>
          <a:p>
            <a:pPr marL="342900" indent="-342900"/>
            <a:r>
              <a:rPr lang="en-US" altLang="zh-CN" sz="2200" dirty="0"/>
              <a:t>Experiments on the Amazon review dataset demonstrate the effectiveness of HATN.</a:t>
            </a:r>
            <a:endParaRPr lang="zh-CN" altLang="en-US" sz="2200" dirty="0"/>
          </a:p>
        </p:txBody>
      </p:sp>
    </p:spTree>
    <p:extLst>
      <p:ext uri="{BB962C8B-B14F-4D97-AF65-F5344CB8AC3E}">
        <p14:creationId xmlns:p14="http://schemas.microsoft.com/office/powerpoint/2010/main" val="13403269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4779" y="2787321"/>
            <a:ext cx="10515600" cy="980638"/>
          </a:xfrm>
        </p:spPr>
        <p:txBody>
          <a:bodyPr>
            <a:normAutofit lnSpcReduction="10000"/>
          </a:bodyPr>
          <a:lstStyle/>
          <a:p>
            <a:pPr marL="0" indent="0" algn="ctr">
              <a:buNone/>
            </a:pPr>
            <a:r>
              <a:rPr lang="en-US" sz="6600" dirty="0"/>
              <a:t>Thank you!</a:t>
            </a:r>
          </a:p>
        </p:txBody>
      </p:sp>
    </p:spTree>
    <p:extLst>
      <p:ext uri="{BB962C8B-B14F-4D97-AF65-F5344CB8AC3E}">
        <p14:creationId xmlns:p14="http://schemas.microsoft.com/office/powerpoint/2010/main" val="4002227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78" y="202383"/>
            <a:ext cx="10515600" cy="880287"/>
          </a:xfrm>
        </p:spPr>
        <p:txBody>
          <a:bodyPr/>
          <a:lstStyle/>
          <a:p>
            <a:r>
              <a:rPr lang="en-US" dirty="0"/>
              <a:t>Motivation</a:t>
            </a:r>
          </a:p>
        </p:txBody>
      </p:sp>
      <p:graphicFrame>
        <p:nvGraphicFramePr>
          <p:cNvPr id="4" name="Table 3"/>
          <p:cNvGraphicFramePr>
            <a:graphicFrameLocks noGrp="1"/>
          </p:cNvGraphicFramePr>
          <p:nvPr>
            <p:extLst>
              <p:ext uri="{D42A27DB-BD31-4B8C-83A1-F6EECF244321}">
                <p14:modId xmlns:p14="http://schemas.microsoft.com/office/powerpoint/2010/main" val="1834012919"/>
              </p:ext>
            </p:extLst>
          </p:nvPr>
        </p:nvGraphicFramePr>
        <p:xfrm>
          <a:off x="1644315" y="1416551"/>
          <a:ext cx="8852313" cy="2633824"/>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2969598165"/>
                    </a:ext>
                  </a:extLst>
                </a:gridCol>
                <a:gridCol w="3868833">
                  <a:extLst>
                    <a:ext uri="{9D8B030D-6E8A-4147-A177-3AD203B41FA5}">
                      <a16:colId xmlns:a16="http://schemas.microsoft.com/office/drawing/2014/main" val="35150747"/>
                    </a:ext>
                  </a:extLst>
                </a:gridCol>
                <a:gridCol w="3581400">
                  <a:extLst>
                    <a:ext uri="{9D8B030D-6E8A-4147-A177-3AD203B41FA5}">
                      <a16:colId xmlns:a16="http://schemas.microsoft.com/office/drawing/2014/main" val="3809023708"/>
                    </a:ext>
                  </a:extLst>
                </a:gridCol>
                <a:gridCol w="685800">
                  <a:extLst>
                    <a:ext uri="{9D8B030D-6E8A-4147-A177-3AD203B41FA5}">
                      <a16:colId xmlns:a16="http://schemas.microsoft.com/office/drawing/2014/main" val="3927626452"/>
                    </a:ext>
                  </a:extLst>
                </a:gridCol>
              </a:tblGrid>
              <a:tr h="65262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solidFill>
                          <a:effectLst/>
                          <a:latin typeface="Arial" panose="020B0604020202020204" pitchFamily="34" charset="0"/>
                          <a:ea typeface="+mn-ea"/>
                          <a:cs typeface="+mn-cs"/>
                        </a:rPr>
                        <a:t>sent</a:t>
                      </a:r>
                    </a:p>
                  </a:txBody>
                  <a:tcPr anchor="ctr" horzOverflow="overflow">
                    <a:solidFill>
                      <a:srgbClr val="FFCC55">
                        <a:alpha val="64000"/>
                      </a:srgbClr>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5B1CE"/>
                          </a:solidFill>
                          <a:effectLst/>
                          <a:latin typeface="Arial" panose="020B0604020202020204" pitchFamily="34" charset="0"/>
                        </a:rPr>
                        <a:t>Books</a:t>
                      </a:r>
                      <a:r>
                        <a:rPr kumimoji="0" lang="en-US" altLang="en-US" sz="1800" b="1" i="0" u="none" strike="noStrike" cap="none" normalizeH="0" baseline="0" dirty="0">
                          <a:ln>
                            <a:noFill/>
                          </a:ln>
                          <a:solidFill>
                            <a:schemeClr val="tx1"/>
                          </a:solidFill>
                          <a:effectLst/>
                          <a:latin typeface="Arial" panose="020B0604020202020204" pitchFamily="34" charset="0"/>
                        </a:rPr>
                        <a:t> (source domain)</a:t>
                      </a: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6AE58"/>
                          </a:solidFill>
                          <a:effectLst/>
                          <a:latin typeface="Arial" panose="020B0604020202020204" pitchFamily="34" charset="0"/>
                        </a:rPr>
                        <a:t>Restaurant</a:t>
                      </a:r>
                      <a:r>
                        <a:rPr kumimoji="0" lang="en-US" altLang="en-US" sz="1800" b="1" i="0" u="none" strike="noStrike" cap="none" normalizeH="0" baseline="0" dirty="0">
                          <a:ln>
                            <a:noFill/>
                          </a:ln>
                          <a:solidFill>
                            <a:schemeClr val="tx1"/>
                          </a:solidFill>
                          <a:effectLst/>
                          <a:latin typeface="Arial" panose="020B0604020202020204" pitchFamily="34" charset="0"/>
                        </a:rPr>
                        <a:t> (target domain)</a:t>
                      </a: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sent</a:t>
                      </a:r>
                    </a:p>
                  </a:txBody>
                  <a:tcPr anchor="ctr" horzOverflow="overflow">
                    <a:solidFill>
                      <a:srgbClr val="FFCC55">
                        <a:alpha val="64000"/>
                      </a:srgbClr>
                    </a:solidFill>
                  </a:tcPr>
                </a:tc>
                <a:extLst>
                  <a:ext uri="{0D108BD9-81ED-4DB2-BD59-A6C34878D82A}">
                    <a16:rowId xmlns:a16="http://schemas.microsoft.com/office/drawing/2014/main" val="1806181636"/>
                  </a:ext>
                </a:extLst>
              </a:tr>
              <a:tr h="37084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000000"/>
                        </a:solidFill>
                        <a:effectLst/>
                        <a:latin typeface="Arial" panose="020B0604020202020204" pitchFamily="34" charset="0"/>
                      </a:endParaRP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US" sz="1800" b="1" kern="1200" dirty="0">
                          <a:solidFill>
                            <a:srgbClr val="FF3399"/>
                          </a:solidFill>
                          <a:latin typeface="Arial" panose="020B0604020202020204" pitchFamily="34" charset="0"/>
                          <a:ea typeface="+mn-ea"/>
                          <a:cs typeface="Calibri"/>
                        </a:rPr>
                        <a:t>Great</a:t>
                      </a:r>
                      <a:r>
                        <a:rPr lang="en-US" sz="1800" kern="1200" dirty="0">
                          <a:solidFill>
                            <a:schemeClr val="tx1"/>
                          </a:solidFill>
                          <a:latin typeface="Arial" panose="020B0604020202020204" pitchFamily="34" charset="0"/>
                          <a:ea typeface="+mn-ea"/>
                          <a:cs typeface="Calibri"/>
                        </a:rPr>
                        <a:t> books.</a:t>
                      </a:r>
                      <a:r>
                        <a:rPr lang="en-US" sz="1800" dirty="0">
                          <a:solidFill>
                            <a:schemeClr val="tx1"/>
                          </a:solidFill>
                          <a:cs typeface="Calibri"/>
                        </a:rPr>
                        <a:t> His characters are </a:t>
                      </a:r>
                      <a:r>
                        <a:rPr lang="en-US" sz="1800" kern="1200" dirty="0">
                          <a:solidFill>
                            <a:schemeClr val="tx1"/>
                          </a:solidFill>
                          <a:latin typeface="Arial" panose="020B0604020202020204" pitchFamily="34" charset="0"/>
                          <a:ea typeface="+mn-ea"/>
                          <a:cs typeface="Calibri"/>
                        </a:rPr>
                        <a:t>engaging.</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a:solidFill>
                            <a:schemeClr val="tx1"/>
                          </a:solidFill>
                          <a:latin typeface="Arial" panose="020B0604020202020204" pitchFamily="34" charset="0"/>
                          <a:ea typeface="+mn-ea"/>
                          <a:cs typeface="Calibri"/>
                        </a:rPr>
                        <a:t>The food is </a:t>
                      </a:r>
                      <a:r>
                        <a:rPr lang="en-US" sz="1800" b="1" kern="1200" dirty="0">
                          <a:solidFill>
                            <a:srgbClr val="FF3399"/>
                          </a:solidFill>
                          <a:latin typeface="Arial" panose="020B0604020202020204" pitchFamily="34" charset="0"/>
                          <a:ea typeface="+mn-ea"/>
                          <a:cs typeface="Calibri"/>
                        </a:rPr>
                        <a:t>great</a:t>
                      </a:r>
                      <a:r>
                        <a:rPr lang="en-US" sz="1800" kern="1200" dirty="0">
                          <a:solidFill>
                            <a:schemeClr val="tx1"/>
                          </a:solidFill>
                          <a:latin typeface="Arial" panose="020B0604020202020204" pitchFamily="34" charset="0"/>
                          <a:ea typeface="+mn-ea"/>
                          <a:cs typeface="Calibri"/>
                        </a:rPr>
                        <a:t>, and the drinks are tasty and delicious.</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extLst>
                  <a:ext uri="{0D108BD9-81ED-4DB2-BD59-A6C34878D82A}">
                    <a16:rowId xmlns:a16="http://schemas.microsoft.com/office/drawing/2014/main" val="242012790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3200" b="1" i="0" u="none" strike="noStrike" cap="none" normalizeH="0" baseline="0" dirty="0">
                        <a:ln>
                          <a:noFill/>
                        </a:ln>
                        <a:solidFill>
                          <a:srgbClr val="000000"/>
                        </a:solidFill>
                        <a:effectLst/>
                        <a:latin typeface="Arial" panose="020B0604020202020204" pitchFamily="34" charset="0"/>
                      </a:endParaRPr>
                    </a:p>
                  </a:txBody>
                  <a:tcPr anchor="ctr" horzOverflow="overflow">
                    <a:solidFill>
                      <a:srgbClr val="F6FFB0"/>
                    </a:solidFill>
                  </a:tcPr>
                </a:tc>
                <a:tc>
                  <a:txBody>
                    <a:bodyPr/>
                    <a:lstStyle/>
                    <a:p>
                      <a:pPr marL="0" indent="0" algn="ctr">
                        <a:buNone/>
                      </a:pPr>
                      <a:r>
                        <a:rPr lang="en-SG" sz="1800" kern="1200" dirty="0">
                          <a:solidFill>
                            <a:schemeClr val="tx1"/>
                          </a:solidFill>
                          <a:latin typeface="Arial" panose="020B0604020202020204" pitchFamily="34" charset="0"/>
                          <a:ea typeface="+mn-ea"/>
                          <a:cs typeface="Calibri"/>
                        </a:rPr>
                        <a:t>It</a:t>
                      </a:r>
                      <a:r>
                        <a:rPr lang="en-SG" sz="1800" kern="1200" baseline="0" dirty="0">
                          <a:solidFill>
                            <a:schemeClr val="tx1"/>
                          </a:solidFill>
                          <a:latin typeface="Arial" panose="020B0604020202020204" pitchFamily="34" charset="0"/>
                          <a:ea typeface="+mn-ea"/>
                          <a:cs typeface="Calibri"/>
                        </a:rPr>
                        <a:t> is a very </a:t>
                      </a:r>
                      <a:r>
                        <a:rPr lang="en-SG" sz="1800" b="1" kern="1200" dirty="0">
                          <a:solidFill>
                            <a:srgbClr val="FF3399"/>
                          </a:solidFill>
                          <a:latin typeface="Arial" panose="020B0604020202020204" pitchFamily="34" charset="0"/>
                          <a:ea typeface="+mn-ea"/>
                          <a:cs typeface="Calibri"/>
                        </a:rPr>
                        <a:t>nice</a:t>
                      </a:r>
                      <a:r>
                        <a:rPr lang="en-SG" sz="1800" kern="1200" baseline="0" dirty="0">
                          <a:solidFill>
                            <a:schemeClr val="tx1"/>
                          </a:solidFill>
                          <a:latin typeface="Arial" panose="020B0604020202020204" pitchFamily="34" charset="0"/>
                          <a:ea typeface="+mn-ea"/>
                          <a:cs typeface="Calibri"/>
                        </a:rPr>
                        <a:t> and </a:t>
                      </a:r>
                      <a:r>
                        <a:rPr lang="en-US" sz="1800" kern="1200" dirty="0">
                          <a:solidFill>
                            <a:schemeClr val="tx1"/>
                          </a:solidFill>
                          <a:latin typeface="Arial" panose="020B0604020202020204" pitchFamily="34" charset="0"/>
                          <a:ea typeface="+mn-ea"/>
                          <a:cs typeface="Calibri"/>
                        </a:rPr>
                        <a:t>sobering </a:t>
                      </a:r>
                      <a:r>
                        <a:rPr lang="en-SG" sz="1800" kern="1200" baseline="0" dirty="0">
                          <a:solidFill>
                            <a:schemeClr val="tx1"/>
                          </a:solidFill>
                          <a:latin typeface="Arial" panose="020B0604020202020204" pitchFamily="34" charset="0"/>
                          <a:ea typeface="+mn-ea"/>
                          <a:cs typeface="Calibri"/>
                        </a:rPr>
                        <a:t>novel.</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a:solidFill>
                            <a:schemeClr val="tx1"/>
                          </a:solidFill>
                          <a:latin typeface="Arial" panose="020B0604020202020204" pitchFamily="34" charset="0"/>
                          <a:ea typeface="+mn-ea"/>
                          <a:cs typeface="Calibri"/>
                        </a:rPr>
                        <a:t>The food is very </a:t>
                      </a:r>
                      <a:r>
                        <a:rPr lang="en-US" sz="1800" b="1" kern="1200" dirty="0">
                          <a:solidFill>
                            <a:srgbClr val="FF3399"/>
                          </a:solidFill>
                          <a:latin typeface="Arial" panose="020B0604020202020204" pitchFamily="34" charset="0"/>
                          <a:ea typeface="+mn-ea"/>
                          <a:cs typeface="Calibri"/>
                        </a:rPr>
                        <a:t>nice</a:t>
                      </a:r>
                      <a:r>
                        <a:rPr lang="en-US" sz="1800" kern="1200" dirty="0">
                          <a:solidFill>
                            <a:schemeClr val="tx1"/>
                          </a:solidFill>
                          <a:latin typeface="Arial" panose="020B0604020202020204" pitchFamily="34" charset="0"/>
                          <a:ea typeface="+mn-ea"/>
                          <a:cs typeface="Calibri"/>
                        </a:rPr>
                        <a:t> and tasty, and we’ll go back again.</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extLst>
                  <a:ext uri="{0D108BD9-81ED-4DB2-BD59-A6C34878D82A}">
                    <a16:rowId xmlns:a16="http://schemas.microsoft.com/office/drawing/2014/main" val="3813783734"/>
                  </a:ext>
                </a:extLst>
              </a:tr>
              <a:tr h="37084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4000" b="1" i="0" u="none" strike="noStrike" kern="1200" cap="none" normalizeH="0" baseline="0" dirty="0">
                        <a:ln>
                          <a:noFill/>
                        </a:ln>
                        <a:solidFill>
                          <a:srgbClr val="000000"/>
                        </a:solidFill>
                        <a:effectLst/>
                        <a:latin typeface="Arial" panose="020B0604020202020204" pitchFamily="34" charset="0"/>
                        <a:ea typeface="+mn-ea"/>
                        <a:cs typeface="+mn-cs"/>
                      </a:endParaRP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indent="0" algn="ctr">
                        <a:buNone/>
                      </a:pPr>
                      <a:r>
                        <a:rPr lang="en-SG" sz="1800" kern="1200" dirty="0">
                          <a:solidFill>
                            <a:schemeClr val="tx1"/>
                          </a:solidFill>
                          <a:latin typeface="Arial" panose="020B0604020202020204" pitchFamily="34" charset="0"/>
                          <a:ea typeface="+mn-ea"/>
                          <a:cs typeface="Calibri"/>
                        </a:rPr>
                        <a:t>A </a:t>
                      </a:r>
                      <a:r>
                        <a:rPr lang="en-SG" sz="1800" b="1" kern="1200" dirty="0">
                          <a:solidFill>
                            <a:srgbClr val="FF3399"/>
                          </a:solidFill>
                          <a:latin typeface="Arial" panose="020B0604020202020204" pitchFamily="34" charset="0"/>
                          <a:ea typeface="+mn-ea"/>
                          <a:cs typeface="Calibri"/>
                        </a:rPr>
                        <a:t>awful</a:t>
                      </a:r>
                      <a:r>
                        <a:rPr lang="en-SG" sz="1800" kern="1200" dirty="0">
                          <a:solidFill>
                            <a:schemeClr val="tx1"/>
                          </a:solidFill>
                          <a:latin typeface="Arial" panose="020B0604020202020204" pitchFamily="34" charset="0"/>
                          <a:ea typeface="+mn-ea"/>
                          <a:cs typeface="Calibri"/>
                        </a:rPr>
                        <a:t> book</a:t>
                      </a:r>
                      <a:r>
                        <a:rPr lang="en-SG" sz="1800" kern="1200" baseline="0" dirty="0">
                          <a:solidFill>
                            <a:schemeClr val="tx1"/>
                          </a:solidFill>
                          <a:latin typeface="Arial" panose="020B0604020202020204" pitchFamily="34" charset="0"/>
                          <a:ea typeface="+mn-ea"/>
                          <a:cs typeface="Calibri"/>
                        </a:rPr>
                        <a:t> and</a:t>
                      </a:r>
                      <a:r>
                        <a:rPr lang="en-SG" sz="1800" kern="1200" dirty="0">
                          <a:solidFill>
                            <a:schemeClr val="tx1"/>
                          </a:solidFill>
                          <a:latin typeface="Arial" panose="020B0604020202020204" pitchFamily="34" charset="0"/>
                          <a:ea typeface="+mn-ea"/>
                          <a:cs typeface="Calibri"/>
                        </a:rPr>
                        <a:t> it is a</a:t>
                      </a:r>
                      <a:r>
                        <a:rPr lang="en-SG" sz="1800" kern="1200" baseline="0" dirty="0">
                          <a:solidFill>
                            <a:schemeClr val="tx1"/>
                          </a:solidFill>
                          <a:latin typeface="Arial" panose="020B0604020202020204" pitchFamily="34" charset="0"/>
                          <a:ea typeface="+mn-ea"/>
                          <a:cs typeface="Calibri"/>
                        </a:rPr>
                        <a:t> little </a:t>
                      </a:r>
                      <a:r>
                        <a:rPr lang="en-SG" sz="1800" kern="1200" dirty="0">
                          <a:solidFill>
                            <a:schemeClr val="tx1"/>
                          </a:solidFill>
                          <a:latin typeface="Arial" panose="020B0604020202020204" pitchFamily="34" charset="0"/>
                          <a:ea typeface="+mn-ea"/>
                          <a:cs typeface="Calibri"/>
                        </a:rPr>
                        <a:t>boring.</a:t>
                      </a: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Arial" panose="020B0604020202020204" pitchFamily="34" charset="0"/>
                          <a:ea typeface="+mn-ea"/>
                          <a:cs typeface="Calibri"/>
                        </a:rPr>
                        <a:t>Shame on this place for the rude staff and </a:t>
                      </a:r>
                      <a:r>
                        <a:rPr lang="en-US" sz="1800" b="1" kern="1200" dirty="0">
                          <a:solidFill>
                            <a:srgbClr val="FF3399"/>
                          </a:solidFill>
                          <a:latin typeface="Arial" panose="020B0604020202020204" pitchFamily="34" charset="0"/>
                          <a:ea typeface="+mn-ea"/>
                          <a:cs typeface="Calibri"/>
                        </a:rPr>
                        <a:t>awful</a:t>
                      </a:r>
                      <a:r>
                        <a:rPr lang="en-US" sz="1800" kern="1200" dirty="0">
                          <a:solidFill>
                            <a:schemeClr val="tx1"/>
                          </a:solidFill>
                          <a:latin typeface="Arial" panose="020B0604020202020204" pitchFamily="34" charset="0"/>
                          <a:ea typeface="+mn-ea"/>
                          <a:cs typeface="Calibri"/>
                        </a:rPr>
                        <a:t> food.</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indent="0" algn="ctr">
                        <a:buNone/>
                      </a:pPr>
                      <a:endParaRPr lang="en-SG" sz="1800" kern="1200" dirty="0">
                        <a:solidFill>
                          <a:schemeClr val="tx1"/>
                        </a:solidFill>
                        <a:latin typeface="+mn-lt"/>
                        <a:ea typeface="+mn-ea"/>
                        <a:cs typeface="Calibri"/>
                      </a:endParaRPr>
                    </a:p>
                  </a:txBody>
                  <a:tcPr anchor="ctr" horzOverflow="overflow">
                    <a:solidFill>
                      <a:srgbClr val="F6FFB0"/>
                    </a:solidFill>
                  </a:tcPr>
                </a:tc>
                <a:extLst>
                  <a:ext uri="{0D108BD9-81ED-4DB2-BD59-A6C34878D82A}">
                    <a16:rowId xmlns:a16="http://schemas.microsoft.com/office/drawing/2014/main" val="4190121508"/>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4315" y="2066195"/>
            <a:ext cx="677779" cy="62174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4314" y="2715839"/>
            <a:ext cx="677779" cy="62174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44313" y="3337580"/>
            <a:ext cx="677779" cy="62174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18849" y="3337580"/>
            <a:ext cx="677779" cy="62174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8848" y="2733463"/>
            <a:ext cx="677779" cy="62174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18847" y="2065028"/>
            <a:ext cx="677779" cy="621742"/>
          </a:xfrm>
          <a:prstGeom prst="rect">
            <a:avLst/>
          </a:prstGeom>
        </p:spPr>
      </p:pic>
      <p:sp>
        <p:nvSpPr>
          <p:cNvPr id="13" name="TextBox 12"/>
          <p:cNvSpPr txBox="1"/>
          <p:nvPr/>
        </p:nvSpPr>
        <p:spPr>
          <a:xfrm>
            <a:off x="972547" y="4658445"/>
            <a:ext cx="5679183"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a:t>Pivots(domain-shared sentiment words): </a:t>
            </a:r>
          </a:p>
          <a:p>
            <a:r>
              <a:rPr lang="en-US" altLang="zh-CN" sz="2400" b="1" dirty="0">
                <a:solidFill>
                  <a:srgbClr val="FF3399"/>
                </a:solidFill>
                <a:cs typeface="Calibri"/>
              </a:rPr>
              <a:t>	great, wonderful, awful </a:t>
            </a:r>
          </a:p>
        </p:txBody>
      </p:sp>
      <p:sp>
        <p:nvSpPr>
          <p:cNvPr id="12" name="Flowchart: Alternate Process 11"/>
          <p:cNvSpPr/>
          <p:nvPr/>
        </p:nvSpPr>
        <p:spPr>
          <a:xfrm>
            <a:off x="7566431" y="4628754"/>
            <a:ext cx="2084125" cy="775225"/>
          </a:xfrm>
          <a:prstGeom prst="flowChartAlternateProcess">
            <a:avLst/>
          </a:prstGeom>
          <a:solidFill>
            <a:srgbClr val="F3F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FF0000"/>
                </a:solidFill>
              </a:rPr>
              <a:t>Useful for target domain</a:t>
            </a:r>
          </a:p>
        </p:txBody>
      </p:sp>
      <p:sp>
        <p:nvSpPr>
          <p:cNvPr id="18" name="Curved Down Arrow 17"/>
          <p:cNvSpPr/>
          <p:nvPr/>
        </p:nvSpPr>
        <p:spPr>
          <a:xfrm>
            <a:off x="2894798" y="1174111"/>
            <a:ext cx="5079076" cy="965624"/>
          </a:xfrm>
          <a:prstGeom prst="curved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3656511" y="2176951"/>
            <a:ext cx="4582565" cy="710693"/>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flipV="1">
            <a:off x="2777875" y="3907532"/>
            <a:ext cx="5478843" cy="650995"/>
          </a:xfrm>
          <a:prstGeom prst="curvedDownArrow">
            <a:avLst>
              <a:gd name="adj1" fmla="val 25000"/>
              <a:gd name="adj2" fmla="val 50000"/>
              <a:gd name="adj3" fmla="val 29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Oval 24"/>
          <p:cNvSpPr/>
          <p:nvPr/>
        </p:nvSpPr>
        <p:spPr>
          <a:xfrm>
            <a:off x="2548774" y="2115396"/>
            <a:ext cx="794911"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6" name="Oval 25"/>
          <p:cNvSpPr/>
          <p:nvPr/>
        </p:nvSpPr>
        <p:spPr>
          <a:xfrm>
            <a:off x="7461807" y="2115396"/>
            <a:ext cx="794911"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Oval 26"/>
          <p:cNvSpPr/>
          <p:nvPr/>
        </p:nvSpPr>
        <p:spPr>
          <a:xfrm>
            <a:off x="2651669" y="3528961"/>
            <a:ext cx="659371"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8" name="Oval 27"/>
          <p:cNvSpPr/>
          <p:nvPr/>
        </p:nvSpPr>
        <p:spPr>
          <a:xfrm>
            <a:off x="8049110" y="2772050"/>
            <a:ext cx="559384"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9" name="Oval 28"/>
          <p:cNvSpPr/>
          <p:nvPr/>
        </p:nvSpPr>
        <p:spPr>
          <a:xfrm>
            <a:off x="3532447" y="2887644"/>
            <a:ext cx="559384"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0" name="Oval 29"/>
          <p:cNvSpPr/>
          <p:nvPr/>
        </p:nvSpPr>
        <p:spPr>
          <a:xfrm>
            <a:off x="7875131" y="3662753"/>
            <a:ext cx="659371"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972547" y="5555272"/>
            <a:ext cx="5446171" cy="461665"/>
          </a:xfrm>
          <a:prstGeom prst="rect">
            <a:avLst/>
          </a:prstGeom>
        </p:spPr>
        <p:txBody>
          <a:bodyPr wrap="none">
            <a:spAutoFit/>
          </a:bodyPr>
          <a:lstStyle/>
          <a:p>
            <a:pPr marL="342900" indent="-342900">
              <a:buFont typeface="Wingdings" panose="05000000000000000000" pitchFamily="2" charset="2"/>
              <a:buChar char="Ø"/>
            </a:pPr>
            <a:r>
              <a:rPr lang="en-US" altLang="zh-CN" sz="2400" dirty="0"/>
              <a:t>It is important to identify these pivots.  </a:t>
            </a:r>
          </a:p>
        </p:txBody>
      </p:sp>
    </p:spTree>
    <p:extLst>
      <p:ext uri="{BB962C8B-B14F-4D97-AF65-F5344CB8AC3E}">
        <p14:creationId xmlns:p14="http://schemas.microsoft.com/office/powerpoint/2010/main" val="3551676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ppt_x"/>
                                          </p:val>
                                        </p:tav>
                                        <p:tav tm="100000">
                                          <p:val>
                                            <p:strVal val="#ppt_x"/>
                                          </p:val>
                                        </p:tav>
                                      </p:tavLst>
                                    </p:anim>
                                    <p:anim calcmode="lin" valueType="num">
                                      <p:cBhvr additive="base">
                                        <p:cTn id="12" dur="500" fill="hold"/>
                                        <p:tgtEl>
                                          <p:spTgt spid="2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ppt_x"/>
                                          </p:val>
                                        </p:tav>
                                        <p:tav tm="100000">
                                          <p:val>
                                            <p:strVal val="#ppt_x"/>
                                          </p:val>
                                        </p:tav>
                                      </p:tavLst>
                                    </p:anim>
                                    <p:anim calcmode="lin" valueType="num">
                                      <p:cBhvr additive="base">
                                        <p:cTn id="16" dur="500" fill="hold"/>
                                        <p:tgtEl>
                                          <p:spTgt spid="2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ppt_x"/>
                                          </p:val>
                                        </p:tav>
                                        <p:tav tm="100000">
                                          <p:val>
                                            <p:strVal val="#ppt_x"/>
                                          </p:val>
                                        </p:tav>
                                      </p:tavLst>
                                    </p:anim>
                                    <p:anim calcmode="lin" valueType="num">
                                      <p:cBhvr additive="base">
                                        <p:cTn id="20" dur="500" fill="hold"/>
                                        <p:tgtEl>
                                          <p:spTgt spid="2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 calcmode="lin" valueType="num">
                                      <p:cBhvr additive="base">
                                        <p:cTn id="27" dur="500" fill="hold"/>
                                        <p:tgtEl>
                                          <p:spTgt spid="30"/>
                                        </p:tgtEl>
                                        <p:attrNameLst>
                                          <p:attrName>ppt_x</p:attrName>
                                        </p:attrNameLst>
                                      </p:cBhvr>
                                      <p:tavLst>
                                        <p:tav tm="0">
                                          <p:val>
                                            <p:strVal val="#ppt_x"/>
                                          </p:val>
                                        </p:tav>
                                        <p:tav tm="100000">
                                          <p:val>
                                            <p:strVal val="#ppt_x"/>
                                          </p:val>
                                        </p:tav>
                                      </p:tavLst>
                                    </p:anim>
                                    <p:anim calcmode="lin" valueType="num">
                                      <p:cBhvr additive="base">
                                        <p:cTn id="28"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additive="base">
                                        <p:cTn id="33" dur="500" fill="hold"/>
                                        <p:tgtEl>
                                          <p:spTgt spid="18"/>
                                        </p:tgtEl>
                                        <p:attrNameLst>
                                          <p:attrName>ppt_x</p:attrName>
                                        </p:attrNameLst>
                                      </p:cBhvr>
                                      <p:tavLst>
                                        <p:tav tm="0">
                                          <p:val>
                                            <p:strVal val="#ppt_x"/>
                                          </p:val>
                                        </p:tav>
                                        <p:tav tm="100000">
                                          <p:val>
                                            <p:strVal val="#ppt_x"/>
                                          </p:val>
                                        </p:tav>
                                      </p:tavLst>
                                    </p:anim>
                                    <p:anim calcmode="lin" valueType="num">
                                      <p:cBhvr additive="base">
                                        <p:cTn id="34" dur="500" fill="hold"/>
                                        <p:tgtEl>
                                          <p:spTgt spid="18"/>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fade">
                                      <p:cBhvr>
                                        <p:cTn id="55" dur="1000"/>
                                        <p:tgtEl>
                                          <p:spTgt spid="3"/>
                                        </p:tgtEl>
                                      </p:cBhvr>
                                    </p:animEffect>
                                    <p:anim calcmode="lin" valueType="num">
                                      <p:cBhvr>
                                        <p:cTn id="56" dur="1000" fill="hold"/>
                                        <p:tgtEl>
                                          <p:spTgt spid="3"/>
                                        </p:tgtEl>
                                        <p:attrNameLst>
                                          <p:attrName>ppt_x</p:attrName>
                                        </p:attrNameLst>
                                      </p:cBhvr>
                                      <p:tavLst>
                                        <p:tav tm="0">
                                          <p:val>
                                            <p:strVal val="#ppt_x"/>
                                          </p:val>
                                        </p:tav>
                                        <p:tav tm="100000">
                                          <p:val>
                                            <p:strVal val="#ppt_x"/>
                                          </p:val>
                                        </p:tav>
                                      </p:tavLst>
                                    </p:anim>
                                    <p:anim calcmode="lin" valueType="num">
                                      <p:cBhvr>
                                        <p:cTn id="57"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2" grpId="0" animBg="1"/>
      <p:bldP spid="18" grpId="0" animBg="1"/>
      <p:bldP spid="19" grpId="0" animBg="1"/>
      <p:bldP spid="20" grpId="0" animBg="1"/>
      <p:bldP spid="25" grpId="0" animBg="1"/>
      <p:bldP spid="26" grpId="0" animBg="1"/>
      <p:bldP spid="27" grpId="0" animBg="1"/>
      <p:bldP spid="28" grpId="0" animBg="1"/>
      <p:bldP spid="29" grpId="0" animBg="1"/>
      <p:bldP spid="30" grpId="0" animBg="1"/>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32829"/>
            <a:ext cx="10515600" cy="977180"/>
          </a:xfrm>
        </p:spPr>
        <p:txBody>
          <a:bodyPr/>
          <a:lstStyle/>
          <a:p>
            <a:r>
              <a:rPr lang="en-US" dirty="0"/>
              <a:t>Motivation</a:t>
            </a:r>
          </a:p>
        </p:txBody>
      </p:sp>
      <p:graphicFrame>
        <p:nvGraphicFramePr>
          <p:cNvPr id="4" name="Table 3"/>
          <p:cNvGraphicFramePr>
            <a:graphicFrameLocks noGrp="1"/>
          </p:cNvGraphicFramePr>
          <p:nvPr>
            <p:extLst>
              <p:ext uri="{D42A27DB-BD31-4B8C-83A1-F6EECF244321}">
                <p14:modId xmlns:p14="http://schemas.microsoft.com/office/powerpoint/2010/main" val="4090153586"/>
              </p:ext>
            </p:extLst>
          </p:nvPr>
        </p:nvGraphicFramePr>
        <p:xfrm>
          <a:off x="1788694" y="1210009"/>
          <a:ext cx="8852313" cy="2633824"/>
        </p:xfrm>
        <a:graphic>
          <a:graphicData uri="http://schemas.openxmlformats.org/drawingml/2006/table">
            <a:tbl>
              <a:tblPr firstRow="1" bandRow="1">
                <a:tableStyleId>{5C22544A-7EE6-4342-B048-85BDC9FD1C3A}</a:tableStyleId>
              </a:tblPr>
              <a:tblGrid>
                <a:gridCol w="716280">
                  <a:extLst>
                    <a:ext uri="{9D8B030D-6E8A-4147-A177-3AD203B41FA5}">
                      <a16:colId xmlns:a16="http://schemas.microsoft.com/office/drawing/2014/main" val="2969598165"/>
                    </a:ext>
                  </a:extLst>
                </a:gridCol>
                <a:gridCol w="3868833">
                  <a:extLst>
                    <a:ext uri="{9D8B030D-6E8A-4147-A177-3AD203B41FA5}">
                      <a16:colId xmlns:a16="http://schemas.microsoft.com/office/drawing/2014/main" val="35150747"/>
                    </a:ext>
                  </a:extLst>
                </a:gridCol>
                <a:gridCol w="3581400">
                  <a:extLst>
                    <a:ext uri="{9D8B030D-6E8A-4147-A177-3AD203B41FA5}">
                      <a16:colId xmlns:a16="http://schemas.microsoft.com/office/drawing/2014/main" val="3809023708"/>
                    </a:ext>
                  </a:extLst>
                </a:gridCol>
                <a:gridCol w="685800">
                  <a:extLst>
                    <a:ext uri="{9D8B030D-6E8A-4147-A177-3AD203B41FA5}">
                      <a16:colId xmlns:a16="http://schemas.microsoft.com/office/drawing/2014/main" val="3927626452"/>
                    </a:ext>
                  </a:extLst>
                </a:gridCol>
              </a:tblGrid>
              <a:tr h="652624">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kern="1200" cap="none" normalizeH="0" baseline="0" dirty="0">
                          <a:ln>
                            <a:noFill/>
                          </a:ln>
                          <a:solidFill>
                            <a:schemeClr val="tx1"/>
                          </a:solidFill>
                          <a:effectLst/>
                          <a:latin typeface="Arial" panose="020B0604020202020204" pitchFamily="34" charset="0"/>
                          <a:ea typeface="+mn-ea"/>
                          <a:cs typeface="+mn-cs"/>
                        </a:rPr>
                        <a:t>sent</a:t>
                      </a:r>
                    </a:p>
                  </a:txBody>
                  <a:tcPr anchor="ctr" horzOverflow="overflow">
                    <a:solidFill>
                      <a:srgbClr val="FFCC55">
                        <a:alpha val="64000"/>
                      </a:srgbClr>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5B1CE"/>
                          </a:solidFill>
                          <a:effectLst/>
                          <a:latin typeface="Arial" panose="020B0604020202020204" pitchFamily="34" charset="0"/>
                        </a:rPr>
                        <a:t>Books</a:t>
                      </a:r>
                      <a:r>
                        <a:rPr kumimoji="0" lang="en-US" altLang="en-US" sz="1800" b="1" i="0" u="none" strike="noStrike" cap="none" normalizeH="0" baseline="0" dirty="0">
                          <a:ln>
                            <a:noFill/>
                          </a:ln>
                          <a:solidFill>
                            <a:schemeClr val="tx1"/>
                          </a:solidFill>
                          <a:effectLst/>
                          <a:latin typeface="Arial" panose="020B0604020202020204" pitchFamily="34" charset="0"/>
                        </a:rPr>
                        <a:t> (source domain)</a:t>
                      </a: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6AE58"/>
                          </a:solidFill>
                          <a:effectLst/>
                          <a:latin typeface="Arial" panose="020B0604020202020204" pitchFamily="34" charset="0"/>
                        </a:rPr>
                        <a:t>Restaurant</a:t>
                      </a:r>
                      <a:r>
                        <a:rPr kumimoji="0" lang="en-US" altLang="en-US" sz="1800" b="1" i="0" u="none" strike="noStrike" cap="none" normalizeH="0" baseline="0" dirty="0">
                          <a:ln>
                            <a:noFill/>
                          </a:ln>
                          <a:solidFill>
                            <a:schemeClr val="tx1"/>
                          </a:solidFill>
                          <a:effectLst/>
                          <a:latin typeface="Arial" panose="020B0604020202020204" pitchFamily="34" charset="0"/>
                        </a:rPr>
                        <a:t> (target domain)</a:t>
                      </a: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sent</a:t>
                      </a:r>
                    </a:p>
                  </a:txBody>
                  <a:tcPr anchor="ctr" horzOverflow="overflow">
                    <a:solidFill>
                      <a:srgbClr val="FFCC55">
                        <a:alpha val="64000"/>
                      </a:srgbClr>
                    </a:solidFill>
                  </a:tcPr>
                </a:tc>
                <a:extLst>
                  <a:ext uri="{0D108BD9-81ED-4DB2-BD59-A6C34878D82A}">
                    <a16:rowId xmlns:a16="http://schemas.microsoft.com/office/drawing/2014/main" val="1806181636"/>
                  </a:ext>
                </a:extLst>
              </a:tr>
              <a:tr h="37084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rgbClr val="000000"/>
                        </a:solidFill>
                        <a:effectLst/>
                        <a:latin typeface="Arial" panose="020B0604020202020204" pitchFamily="34" charset="0"/>
                      </a:endParaRP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US" sz="1800" b="1" kern="1200" dirty="0">
                          <a:solidFill>
                            <a:srgbClr val="FF3399"/>
                          </a:solidFill>
                          <a:latin typeface="Arial" panose="020B0604020202020204" pitchFamily="34" charset="0"/>
                          <a:ea typeface="+mn-ea"/>
                          <a:cs typeface="Calibri"/>
                        </a:rPr>
                        <a:t>Great</a:t>
                      </a:r>
                      <a:r>
                        <a:rPr lang="en-US" sz="1800" kern="1200" dirty="0">
                          <a:solidFill>
                            <a:schemeClr val="tx1"/>
                          </a:solidFill>
                          <a:latin typeface="Arial" panose="020B0604020202020204" pitchFamily="34" charset="0"/>
                          <a:ea typeface="+mn-ea"/>
                          <a:cs typeface="Calibri"/>
                        </a:rPr>
                        <a:t> books.</a:t>
                      </a:r>
                      <a:r>
                        <a:rPr lang="en-US" sz="1800" dirty="0">
                          <a:solidFill>
                            <a:schemeClr val="tx1"/>
                          </a:solidFill>
                          <a:cs typeface="Calibri"/>
                        </a:rPr>
                        <a:t> His characters are </a:t>
                      </a:r>
                      <a:r>
                        <a:rPr lang="en-US" sz="1800" b="1" dirty="0">
                          <a:solidFill>
                            <a:srgbClr val="00B0F0"/>
                          </a:solidFill>
                          <a:cs typeface="Calibri"/>
                        </a:rPr>
                        <a:t>engaging</a:t>
                      </a:r>
                      <a:r>
                        <a:rPr lang="en-US" sz="1800" kern="1200" dirty="0">
                          <a:solidFill>
                            <a:schemeClr val="tx1"/>
                          </a:solidFill>
                          <a:latin typeface="Arial" panose="020B0604020202020204" pitchFamily="34" charset="0"/>
                          <a:ea typeface="+mn-ea"/>
                          <a:cs typeface="Calibri"/>
                        </a:rPr>
                        <a:t>.</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a:solidFill>
                            <a:schemeClr val="tx1"/>
                          </a:solidFill>
                          <a:latin typeface="Arial" panose="020B0604020202020204" pitchFamily="34" charset="0"/>
                          <a:ea typeface="+mn-ea"/>
                          <a:cs typeface="Calibri"/>
                        </a:rPr>
                        <a:t>The food is </a:t>
                      </a:r>
                      <a:r>
                        <a:rPr lang="en-US" sz="1800" b="1" kern="1200" dirty="0">
                          <a:solidFill>
                            <a:srgbClr val="FF3399"/>
                          </a:solidFill>
                          <a:latin typeface="Arial" panose="020B0604020202020204" pitchFamily="34" charset="0"/>
                          <a:ea typeface="+mn-ea"/>
                          <a:cs typeface="Calibri"/>
                        </a:rPr>
                        <a:t>great</a:t>
                      </a:r>
                      <a:r>
                        <a:rPr lang="en-US" sz="1800" kern="1200" dirty="0">
                          <a:solidFill>
                            <a:schemeClr val="tx1"/>
                          </a:solidFill>
                          <a:latin typeface="Arial" panose="020B0604020202020204" pitchFamily="34" charset="0"/>
                          <a:ea typeface="+mn-ea"/>
                          <a:cs typeface="Calibri"/>
                        </a:rPr>
                        <a:t>, and the drinks are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tasty</a:t>
                      </a:r>
                      <a:r>
                        <a:rPr lang="en-US" sz="1800" b="1" kern="1200" dirty="0">
                          <a:solidFill>
                            <a:srgbClr val="00B0F0"/>
                          </a:solidFill>
                          <a:latin typeface="Arial" panose="020B0604020202020204" pitchFamily="34" charset="0"/>
                          <a:ea typeface="+mn-ea"/>
                          <a:cs typeface="Calibri"/>
                        </a:rPr>
                        <a:t> </a:t>
                      </a:r>
                      <a:r>
                        <a:rPr lang="en-US" sz="1800" kern="1200" dirty="0">
                          <a:solidFill>
                            <a:schemeClr val="tx1"/>
                          </a:solidFill>
                          <a:latin typeface="Arial" panose="020B0604020202020204" pitchFamily="34" charset="0"/>
                          <a:ea typeface="+mn-ea"/>
                          <a:cs typeface="Calibri"/>
                        </a:rPr>
                        <a:t>and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delicious</a:t>
                      </a:r>
                      <a:r>
                        <a:rPr lang="en-US" sz="1800" kern="1200" dirty="0">
                          <a:solidFill>
                            <a:schemeClr val="tx1"/>
                          </a:solidFill>
                          <a:latin typeface="Arial" panose="020B0604020202020204" pitchFamily="34" charset="0"/>
                          <a:ea typeface="+mn-ea"/>
                          <a:cs typeface="Calibri"/>
                        </a:rPr>
                        <a:t>.</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extLst>
                  <a:ext uri="{0D108BD9-81ED-4DB2-BD59-A6C34878D82A}">
                    <a16:rowId xmlns:a16="http://schemas.microsoft.com/office/drawing/2014/main" val="2420127907"/>
                  </a:ext>
                </a:extLst>
              </a:tr>
              <a:tr h="370840">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altLang="en-US" sz="3200" b="1" i="0" u="none" strike="noStrike" cap="none" normalizeH="0" baseline="0" dirty="0">
                        <a:ln>
                          <a:noFill/>
                        </a:ln>
                        <a:solidFill>
                          <a:srgbClr val="000000"/>
                        </a:solidFill>
                        <a:effectLst/>
                        <a:latin typeface="Arial" panose="020B0604020202020204" pitchFamily="34" charset="0"/>
                      </a:endParaRPr>
                    </a:p>
                  </a:txBody>
                  <a:tcPr anchor="ctr" horzOverflow="overflow">
                    <a:solidFill>
                      <a:srgbClr val="F6FFB0"/>
                    </a:solidFill>
                  </a:tcPr>
                </a:tc>
                <a:tc>
                  <a:txBody>
                    <a:bodyPr/>
                    <a:lstStyle/>
                    <a:p>
                      <a:pPr marL="0" indent="0" algn="ctr">
                        <a:buNone/>
                      </a:pPr>
                      <a:r>
                        <a:rPr lang="en-SG" sz="1800" kern="1200" dirty="0">
                          <a:solidFill>
                            <a:schemeClr val="tx1"/>
                          </a:solidFill>
                          <a:latin typeface="Arial" panose="020B0604020202020204" pitchFamily="34" charset="0"/>
                          <a:ea typeface="+mn-ea"/>
                          <a:cs typeface="Calibri"/>
                        </a:rPr>
                        <a:t>It</a:t>
                      </a:r>
                      <a:r>
                        <a:rPr lang="en-SG" sz="1800" kern="1200" baseline="0" dirty="0">
                          <a:solidFill>
                            <a:schemeClr val="tx1"/>
                          </a:solidFill>
                          <a:latin typeface="Arial" panose="020B0604020202020204" pitchFamily="34" charset="0"/>
                          <a:ea typeface="+mn-ea"/>
                          <a:cs typeface="Calibri"/>
                        </a:rPr>
                        <a:t> is a very </a:t>
                      </a:r>
                      <a:r>
                        <a:rPr lang="en-SG" sz="1800" b="1" kern="1200" dirty="0">
                          <a:solidFill>
                            <a:srgbClr val="FF3399"/>
                          </a:solidFill>
                          <a:latin typeface="Arial" panose="020B0604020202020204" pitchFamily="34" charset="0"/>
                          <a:ea typeface="+mn-ea"/>
                          <a:cs typeface="Calibri"/>
                        </a:rPr>
                        <a:t>nice</a:t>
                      </a:r>
                      <a:r>
                        <a:rPr lang="en-SG" sz="1800" kern="1200" baseline="0" dirty="0">
                          <a:solidFill>
                            <a:schemeClr val="tx1"/>
                          </a:solidFill>
                          <a:latin typeface="Arial" panose="020B0604020202020204" pitchFamily="34" charset="0"/>
                          <a:ea typeface="+mn-ea"/>
                          <a:cs typeface="Calibri"/>
                        </a:rPr>
                        <a:t> and </a:t>
                      </a:r>
                      <a:r>
                        <a:rPr lang="en-US" sz="1800" b="1" kern="1200" dirty="0">
                          <a:solidFill>
                            <a:srgbClr val="00B0F0"/>
                          </a:solidFill>
                          <a:latin typeface="Arial" panose="020B0604020202020204" pitchFamily="34" charset="0"/>
                          <a:ea typeface="+mn-ea"/>
                          <a:cs typeface="Calibri"/>
                        </a:rPr>
                        <a:t>sobering </a:t>
                      </a:r>
                      <a:r>
                        <a:rPr lang="en-SG" sz="1800" kern="1200" baseline="0" dirty="0">
                          <a:solidFill>
                            <a:schemeClr val="tx1"/>
                          </a:solidFill>
                          <a:latin typeface="Arial" panose="020B0604020202020204" pitchFamily="34" charset="0"/>
                          <a:ea typeface="+mn-ea"/>
                          <a:cs typeface="Calibri"/>
                        </a:rPr>
                        <a:t>novel.</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a:solidFill>
                            <a:schemeClr val="tx1"/>
                          </a:solidFill>
                          <a:latin typeface="Arial" panose="020B0604020202020204" pitchFamily="34" charset="0"/>
                          <a:ea typeface="+mn-ea"/>
                          <a:cs typeface="Calibri"/>
                        </a:rPr>
                        <a:t>The food is very </a:t>
                      </a:r>
                      <a:r>
                        <a:rPr lang="en-US" sz="1800" b="1" kern="1200" dirty="0">
                          <a:solidFill>
                            <a:srgbClr val="FF3399"/>
                          </a:solidFill>
                          <a:latin typeface="Arial" panose="020B0604020202020204" pitchFamily="34" charset="0"/>
                          <a:ea typeface="+mn-ea"/>
                          <a:cs typeface="Calibri"/>
                        </a:rPr>
                        <a:t>nice</a:t>
                      </a:r>
                      <a:r>
                        <a:rPr lang="en-US" sz="1800" kern="1200" dirty="0">
                          <a:solidFill>
                            <a:schemeClr val="tx1"/>
                          </a:solidFill>
                          <a:latin typeface="Arial" panose="020B0604020202020204" pitchFamily="34" charset="0"/>
                          <a:ea typeface="+mn-ea"/>
                          <a:cs typeface="Calibri"/>
                        </a:rPr>
                        <a:t> and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tasty</a:t>
                      </a:r>
                      <a:r>
                        <a:rPr lang="en-US" sz="1800" kern="1200" dirty="0">
                          <a:solidFill>
                            <a:schemeClr val="tx1"/>
                          </a:solidFill>
                          <a:latin typeface="Arial" panose="020B0604020202020204" pitchFamily="34" charset="0"/>
                          <a:ea typeface="+mn-ea"/>
                          <a:cs typeface="Calibri"/>
                        </a:rPr>
                        <a:t>, and we’ll go back again.</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extLst>
                  <a:ext uri="{0D108BD9-81ED-4DB2-BD59-A6C34878D82A}">
                    <a16:rowId xmlns:a16="http://schemas.microsoft.com/office/drawing/2014/main" val="3813783734"/>
                  </a:ext>
                </a:extLst>
              </a:tr>
              <a:tr h="370840">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4000" b="1" i="0" u="none" strike="noStrike" kern="1200" cap="none" normalizeH="0" baseline="0" dirty="0">
                        <a:ln>
                          <a:noFill/>
                        </a:ln>
                        <a:solidFill>
                          <a:srgbClr val="000000"/>
                        </a:solidFill>
                        <a:effectLst/>
                        <a:latin typeface="Arial" panose="020B0604020202020204" pitchFamily="34" charset="0"/>
                        <a:ea typeface="+mn-ea"/>
                        <a:cs typeface="+mn-cs"/>
                      </a:endParaRP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indent="0" algn="ctr">
                        <a:buNone/>
                      </a:pPr>
                      <a:r>
                        <a:rPr lang="en-SG" sz="1800" kern="1200" dirty="0">
                          <a:solidFill>
                            <a:schemeClr val="tx1"/>
                          </a:solidFill>
                          <a:latin typeface="Arial" panose="020B0604020202020204" pitchFamily="34" charset="0"/>
                          <a:ea typeface="+mn-ea"/>
                          <a:cs typeface="Calibri"/>
                        </a:rPr>
                        <a:t>A </a:t>
                      </a:r>
                      <a:r>
                        <a:rPr lang="en-SG" sz="1800" b="1" kern="1200" dirty="0">
                          <a:solidFill>
                            <a:srgbClr val="FF3399"/>
                          </a:solidFill>
                          <a:latin typeface="Arial" panose="020B0604020202020204" pitchFamily="34" charset="0"/>
                          <a:ea typeface="+mn-ea"/>
                          <a:cs typeface="Calibri"/>
                        </a:rPr>
                        <a:t>awful</a:t>
                      </a:r>
                      <a:r>
                        <a:rPr lang="en-SG" sz="1800" kern="1200" dirty="0">
                          <a:solidFill>
                            <a:schemeClr val="tx1"/>
                          </a:solidFill>
                          <a:latin typeface="Arial" panose="020B0604020202020204" pitchFamily="34" charset="0"/>
                          <a:ea typeface="+mn-ea"/>
                          <a:cs typeface="Calibri"/>
                        </a:rPr>
                        <a:t> book</a:t>
                      </a:r>
                      <a:r>
                        <a:rPr lang="en-SG" sz="1800" kern="1200" baseline="0" dirty="0">
                          <a:solidFill>
                            <a:schemeClr val="tx1"/>
                          </a:solidFill>
                          <a:latin typeface="Arial" panose="020B0604020202020204" pitchFamily="34" charset="0"/>
                          <a:ea typeface="+mn-ea"/>
                          <a:cs typeface="Calibri"/>
                        </a:rPr>
                        <a:t> and</a:t>
                      </a:r>
                      <a:r>
                        <a:rPr lang="en-SG" sz="1800" kern="1200" dirty="0">
                          <a:solidFill>
                            <a:schemeClr val="tx1"/>
                          </a:solidFill>
                          <a:latin typeface="Arial" panose="020B0604020202020204" pitchFamily="34" charset="0"/>
                          <a:ea typeface="+mn-ea"/>
                          <a:cs typeface="Calibri"/>
                        </a:rPr>
                        <a:t> it is a</a:t>
                      </a:r>
                      <a:r>
                        <a:rPr lang="en-SG" sz="1800" kern="1200" baseline="0" dirty="0">
                          <a:solidFill>
                            <a:schemeClr val="tx1"/>
                          </a:solidFill>
                          <a:latin typeface="Arial" panose="020B0604020202020204" pitchFamily="34" charset="0"/>
                          <a:ea typeface="+mn-ea"/>
                          <a:cs typeface="Calibri"/>
                        </a:rPr>
                        <a:t> little </a:t>
                      </a:r>
                      <a:r>
                        <a:rPr lang="en-SG" sz="1800" b="1" kern="1200" dirty="0">
                          <a:solidFill>
                            <a:srgbClr val="00B0F0"/>
                          </a:solidFill>
                          <a:latin typeface="Arial" panose="020B0604020202020204" pitchFamily="34" charset="0"/>
                          <a:ea typeface="+mn-ea"/>
                          <a:cs typeface="Calibri"/>
                        </a:rPr>
                        <a:t>boring</a:t>
                      </a:r>
                      <a:r>
                        <a:rPr lang="en-SG" sz="1800" kern="1200" baseline="0" dirty="0">
                          <a:solidFill>
                            <a:schemeClr val="tx1"/>
                          </a:solidFill>
                          <a:latin typeface="Arial" panose="020B0604020202020204" pitchFamily="34" charset="0"/>
                          <a:ea typeface="+mn-ea"/>
                          <a:cs typeface="Calibri"/>
                        </a:rPr>
                        <a:t>.</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Shame</a:t>
                      </a:r>
                      <a:r>
                        <a:rPr lang="en-US" sz="1800" kern="1200" dirty="0">
                          <a:solidFill>
                            <a:schemeClr val="tx1"/>
                          </a:solidFill>
                          <a:latin typeface="Arial" panose="020B0604020202020204" pitchFamily="34" charset="0"/>
                          <a:ea typeface="+mn-ea"/>
                          <a:cs typeface="Calibri"/>
                        </a:rPr>
                        <a:t> on this place for the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rude</a:t>
                      </a:r>
                      <a:r>
                        <a:rPr lang="en-US" sz="1800" kern="1200" dirty="0">
                          <a:solidFill>
                            <a:schemeClr val="tx1"/>
                          </a:solidFill>
                          <a:latin typeface="Arial" panose="020B0604020202020204" pitchFamily="34" charset="0"/>
                          <a:ea typeface="+mn-ea"/>
                          <a:cs typeface="Calibri"/>
                        </a:rPr>
                        <a:t> staff and </a:t>
                      </a:r>
                      <a:r>
                        <a:rPr lang="en-US" sz="1800" b="1" kern="1200" dirty="0">
                          <a:solidFill>
                            <a:srgbClr val="FF3399"/>
                          </a:solidFill>
                          <a:latin typeface="Arial" panose="020B0604020202020204" pitchFamily="34" charset="0"/>
                          <a:ea typeface="+mn-ea"/>
                          <a:cs typeface="Calibri"/>
                        </a:rPr>
                        <a:t>awful</a:t>
                      </a:r>
                      <a:r>
                        <a:rPr lang="en-US" sz="1800" kern="1200" dirty="0">
                          <a:solidFill>
                            <a:schemeClr val="tx1"/>
                          </a:solidFill>
                          <a:latin typeface="Arial" panose="020B0604020202020204" pitchFamily="34" charset="0"/>
                          <a:ea typeface="+mn-ea"/>
                          <a:cs typeface="Calibri"/>
                        </a:rPr>
                        <a:t> food.</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indent="0" algn="ctr">
                        <a:buNone/>
                      </a:pPr>
                      <a:endParaRPr lang="en-SG" sz="1800" kern="1200" dirty="0">
                        <a:solidFill>
                          <a:schemeClr val="tx1"/>
                        </a:solidFill>
                        <a:latin typeface="+mn-lt"/>
                        <a:ea typeface="+mn-ea"/>
                        <a:cs typeface="Calibri"/>
                      </a:endParaRPr>
                    </a:p>
                  </a:txBody>
                  <a:tcPr anchor="ctr" horzOverflow="overflow">
                    <a:solidFill>
                      <a:srgbClr val="F6FFB0"/>
                    </a:solidFill>
                  </a:tcPr>
                </a:tc>
                <a:extLst>
                  <a:ext uri="{0D108BD9-81ED-4DB2-BD59-A6C34878D82A}">
                    <a16:rowId xmlns:a16="http://schemas.microsoft.com/office/drawing/2014/main" val="4190121508"/>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8694" y="1859653"/>
            <a:ext cx="677779" cy="62174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88693" y="2509297"/>
            <a:ext cx="677779" cy="621742"/>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88692" y="3131038"/>
            <a:ext cx="677779" cy="621743"/>
          </a:xfrm>
          <a:prstGeom prst="rect">
            <a:avLst/>
          </a:prstGeom>
        </p:spPr>
      </p:pic>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963228" y="3131038"/>
            <a:ext cx="677779" cy="621743"/>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3227" y="2526921"/>
            <a:ext cx="677779" cy="621742"/>
          </a:xfrm>
          <a:prstGeom prst="rect">
            <a:avLst/>
          </a:prstGeom>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963226" y="1858486"/>
            <a:ext cx="677779" cy="621742"/>
          </a:xfrm>
          <a:prstGeom prst="rect">
            <a:avLst/>
          </a:prstGeom>
        </p:spPr>
      </p:pic>
      <p:sp>
        <p:nvSpPr>
          <p:cNvPr id="13" name="TextBox 12"/>
          <p:cNvSpPr txBox="1"/>
          <p:nvPr/>
        </p:nvSpPr>
        <p:spPr>
          <a:xfrm>
            <a:off x="737729" y="4433066"/>
            <a:ext cx="9515475" cy="1200329"/>
          </a:xfrm>
          <a:prstGeom prst="rect">
            <a:avLst/>
          </a:prstGeom>
          <a:noFill/>
        </p:spPr>
        <p:txBody>
          <a:bodyPr wrap="square" rtlCol="0">
            <a:spAutoFit/>
          </a:bodyPr>
          <a:lstStyle/>
          <a:p>
            <a:pPr marL="342900" lvl="1" indent="-342900">
              <a:buFont typeface="Wingdings" panose="05000000000000000000" pitchFamily="2" charset="2"/>
              <a:buChar char="Ø"/>
            </a:pPr>
            <a:r>
              <a:rPr lang="en-US" sz="2400" dirty="0"/>
              <a:t>Non-Pivots(domain-specific sentiment words):	 </a:t>
            </a:r>
          </a:p>
          <a:p>
            <a:pPr marL="0" lvl="1"/>
            <a:r>
              <a:rPr lang="en-US" altLang="zh-CN" sz="2400" b="1" dirty="0">
                <a:solidFill>
                  <a:srgbClr val="00B0F0"/>
                </a:solidFill>
                <a:cs typeface="Calibri"/>
              </a:rPr>
              <a:t>	source domain: engaging, </a:t>
            </a:r>
            <a:r>
              <a:rPr lang="en-US" sz="2400" b="1" dirty="0">
                <a:solidFill>
                  <a:srgbClr val="00B0F0"/>
                </a:solidFill>
                <a:cs typeface="Calibri"/>
              </a:rPr>
              <a:t>sobering…</a:t>
            </a:r>
          </a:p>
          <a:p>
            <a:pPr marL="0" lvl="1"/>
            <a:r>
              <a:rPr lang="en-US" sz="2400" b="1" dirty="0">
                <a:solidFill>
                  <a:srgbClr val="00B0F0"/>
                </a:solidFill>
                <a:latin typeface="Arial" panose="020B0604020202020204" pitchFamily="34" charset="0"/>
                <a:cs typeface="Calibri"/>
              </a:rPr>
              <a:t>	</a:t>
            </a:r>
            <a:r>
              <a:rPr lang="en-US" sz="2400" b="1" dirty="0">
                <a:solidFill>
                  <a:srgbClr val="46AE58"/>
                </a:solidFill>
              </a:rPr>
              <a:t>target domain: delicious, tasty…</a:t>
            </a:r>
          </a:p>
        </p:txBody>
      </p:sp>
      <p:sp>
        <p:nvSpPr>
          <p:cNvPr id="18" name="Curved Down Arrow 17"/>
          <p:cNvSpPr/>
          <p:nvPr/>
        </p:nvSpPr>
        <p:spPr>
          <a:xfrm rot="21415414" flipV="1">
            <a:off x="4426335" y="3735467"/>
            <a:ext cx="5374672" cy="645008"/>
          </a:xfrm>
          <a:prstGeom prst="curvedDownArrow">
            <a:avLst>
              <a:gd name="adj1" fmla="val 24514"/>
              <a:gd name="adj2" fmla="val 50000"/>
              <a:gd name="adj3" fmla="val 2950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4103628" y="1363367"/>
            <a:ext cx="5045404" cy="822959"/>
          </a:xfrm>
          <a:prstGeom prst="curvedDownArrow">
            <a:avLst>
              <a:gd name="adj1" fmla="val 25000"/>
              <a:gd name="adj2" fmla="val 50000"/>
              <a:gd name="adj3" fmla="val 2383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a:off x="5215202" y="2046769"/>
            <a:ext cx="4340927" cy="527326"/>
          </a:xfrm>
          <a:prstGeom prst="curvedDownArrow">
            <a:avLst>
              <a:gd name="adj1" fmla="val 25000"/>
              <a:gd name="adj2" fmla="val 50000"/>
              <a:gd name="adj3" fmla="val 97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Oval 13"/>
          <p:cNvSpPr/>
          <p:nvPr/>
        </p:nvSpPr>
        <p:spPr>
          <a:xfrm>
            <a:off x="3831417" y="2193195"/>
            <a:ext cx="1177875"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 name="Oval 14"/>
          <p:cNvSpPr/>
          <p:nvPr/>
        </p:nvSpPr>
        <p:spPr>
          <a:xfrm>
            <a:off x="4906530" y="2526921"/>
            <a:ext cx="1177875"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6" name="Oval 15"/>
          <p:cNvSpPr/>
          <p:nvPr/>
        </p:nvSpPr>
        <p:spPr>
          <a:xfrm>
            <a:off x="3907827" y="3479422"/>
            <a:ext cx="998704"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Oval 16"/>
          <p:cNvSpPr/>
          <p:nvPr/>
        </p:nvSpPr>
        <p:spPr>
          <a:xfrm>
            <a:off x="9303411" y="3235991"/>
            <a:ext cx="569931"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 name="Oval 19"/>
          <p:cNvSpPr/>
          <p:nvPr/>
        </p:nvSpPr>
        <p:spPr>
          <a:xfrm>
            <a:off x="7220479" y="2169357"/>
            <a:ext cx="706582"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 name="Oval 21"/>
          <p:cNvSpPr/>
          <p:nvPr/>
        </p:nvSpPr>
        <p:spPr>
          <a:xfrm>
            <a:off x="8319756" y="2143569"/>
            <a:ext cx="1062031"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3" name="Oval 22"/>
          <p:cNvSpPr/>
          <p:nvPr/>
        </p:nvSpPr>
        <p:spPr>
          <a:xfrm>
            <a:off x="9121035" y="2555290"/>
            <a:ext cx="634826"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4" name="Oval 23"/>
          <p:cNvSpPr/>
          <p:nvPr/>
        </p:nvSpPr>
        <p:spPr>
          <a:xfrm>
            <a:off x="6431088" y="3201839"/>
            <a:ext cx="864525" cy="333726"/>
          </a:xfrm>
          <a:prstGeom prst="ellipse">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 name="Rectangle 2"/>
          <p:cNvSpPr/>
          <p:nvPr/>
        </p:nvSpPr>
        <p:spPr>
          <a:xfrm>
            <a:off x="737729" y="5717967"/>
            <a:ext cx="10420097" cy="830997"/>
          </a:xfrm>
          <a:prstGeom prst="rect">
            <a:avLst/>
          </a:prstGeom>
        </p:spPr>
        <p:txBody>
          <a:bodyPr wrap="none">
            <a:spAutoFit/>
          </a:bodyPr>
          <a:lstStyle/>
          <a:p>
            <a:pPr marL="342900" lvl="1" indent="-342900">
              <a:buFont typeface="Wingdings" panose="05000000000000000000" pitchFamily="2" charset="2"/>
              <a:buChar char="Ø"/>
            </a:pPr>
            <a:r>
              <a:rPr lang="en-US" altLang="zh-CN" sz="2400" dirty="0"/>
              <a:t>It is necessary to align non-pivots when there exists large discrepancy between </a:t>
            </a:r>
          </a:p>
          <a:p>
            <a:pPr marL="0" lvl="1"/>
            <a:r>
              <a:rPr lang="en-US" altLang="zh-CN" sz="2400" dirty="0"/>
              <a:t>domains (few overlapping pivot features).</a:t>
            </a:r>
          </a:p>
        </p:txBody>
      </p:sp>
    </p:spTree>
    <p:extLst>
      <p:ext uri="{BB962C8B-B14F-4D97-AF65-F5344CB8AC3E}">
        <p14:creationId xmlns:p14="http://schemas.microsoft.com/office/powerpoint/2010/main" val="3203216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anim calcmode="lin" valueType="num">
                                      <p:cBhvr additive="base">
                                        <p:cTn id="27" dur="500" fill="hold"/>
                                        <p:tgtEl>
                                          <p:spTgt spid="23"/>
                                        </p:tgtEl>
                                        <p:attrNameLst>
                                          <p:attrName>ppt_x</p:attrName>
                                        </p:attrNameLst>
                                      </p:cBhvr>
                                      <p:tavLst>
                                        <p:tav tm="0">
                                          <p:val>
                                            <p:strVal val="#ppt_x"/>
                                          </p:val>
                                        </p:tav>
                                        <p:tav tm="100000">
                                          <p:val>
                                            <p:strVal val="#ppt_x"/>
                                          </p:val>
                                        </p:tav>
                                      </p:tavLst>
                                    </p:anim>
                                    <p:anim calcmode="lin" valueType="num">
                                      <p:cBhvr additive="base">
                                        <p:cTn id="28" dur="500" fill="hold"/>
                                        <p:tgtEl>
                                          <p:spTgt spid="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additive="base">
                                        <p:cTn id="45" dur="500" fill="hold"/>
                                        <p:tgtEl>
                                          <p:spTgt spid="21"/>
                                        </p:tgtEl>
                                        <p:attrNameLst>
                                          <p:attrName>ppt_x</p:attrName>
                                        </p:attrNameLst>
                                      </p:cBhvr>
                                      <p:tavLst>
                                        <p:tav tm="0">
                                          <p:val>
                                            <p:strVal val="#ppt_x"/>
                                          </p:val>
                                        </p:tav>
                                        <p:tav tm="100000">
                                          <p:val>
                                            <p:strVal val="#ppt_x"/>
                                          </p:val>
                                        </p:tav>
                                      </p:tavLst>
                                    </p:anim>
                                    <p:anim calcmode="lin" valueType="num">
                                      <p:cBhvr additive="base">
                                        <p:cTn id="46" dur="500" fill="hold"/>
                                        <p:tgtEl>
                                          <p:spTgt spid="2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0" end="0"/>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gtEl>
                                        <p:attrNameLst>
                                          <p:attrName>style.visibility</p:attrName>
                                        </p:attrNameLst>
                                      </p:cBhvr>
                                      <p:to>
                                        <p:strVal val="visible"/>
                                      </p:to>
                                    </p:set>
                                    <p:animEffect transition="in" filter="fade">
                                      <p:cBhvr>
                                        <p:cTn id="63" dur="1000"/>
                                        <p:tgtEl>
                                          <p:spTgt spid="3"/>
                                        </p:tgtEl>
                                      </p:cBhvr>
                                    </p:animEffect>
                                    <p:anim calcmode="lin" valueType="num">
                                      <p:cBhvr>
                                        <p:cTn id="64" dur="1000" fill="hold"/>
                                        <p:tgtEl>
                                          <p:spTgt spid="3"/>
                                        </p:tgtEl>
                                        <p:attrNameLst>
                                          <p:attrName>ppt_x</p:attrName>
                                        </p:attrNameLst>
                                      </p:cBhvr>
                                      <p:tavLst>
                                        <p:tav tm="0">
                                          <p:val>
                                            <p:strVal val="#ppt_x"/>
                                          </p:val>
                                        </p:tav>
                                        <p:tav tm="100000">
                                          <p:val>
                                            <p:strVal val="#ppt_x"/>
                                          </p:val>
                                        </p:tav>
                                      </p:tavLst>
                                    </p:anim>
                                    <p:anim calcmode="lin" valueType="num">
                                      <p:cBhvr>
                                        <p:cTn id="6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1" grpId="0" animBg="1"/>
      <p:bldP spid="14" grpId="0" animBg="1"/>
      <p:bldP spid="15" grpId="0" animBg="1"/>
      <p:bldP spid="16" grpId="0" animBg="1"/>
      <p:bldP spid="17" grpId="0" animBg="1"/>
      <p:bldP spid="20" grpId="0" animBg="1"/>
      <p:bldP spid="22" grpId="0" animBg="1"/>
      <p:bldP spid="23" grpId="0" animBg="1"/>
      <p:bldP spid="24" grpId="0" animBg="1"/>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14" y="38513"/>
            <a:ext cx="10515600" cy="704685"/>
          </a:xfrm>
        </p:spPr>
        <p:txBody>
          <a:bodyPr/>
          <a:lstStyle/>
          <a:p>
            <a:r>
              <a:rPr lang="en-US" dirty="0"/>
              <a:t>Motivation</a:t>
            </a:r>
          </a:p>
        </p:txBody>
      </p:sp>
      <p:sp>
        <p:nvSpPr>
          <p:cNvPr id="13" name="TextBox 12"/>
          <p:cNvSpPr txBox="1"/>
          <p:nvPr/>
        </p:nvSpPr>
        <p:spPr>
          <a:xfrm>
            <a:off x="201519" y="1040997"/>
            <a:ext cx="10074764" cy="1169551"/>
          </a:xfrm>
          <a:prstGeom prst="rect">
            <a:avLst/>
          </a:prstGeom>
          <a:noFill/>
        </p:spPr>
        <p:txBody>
          <a:bodyPr wrap="square" rtlCol="0">
            <a:spAutoFit/>
          </a:bodyPr>
          <a:lstStyle/>
          <a:p>
            <a:pPr marL="342900" lvl="1" indent="-342900">
              <a:buFont typeface="Wingdings" panose="05000000000000000000" pitchFamily="2" charset="2"/>
              <a:buChar char="Ø"/>
            </a:pPr>
            <a:r>
              <a:rPr lang="en-US" sz="2400" dirty="0"/>
              <a:t>Whether can </a:t>
            </a:r>
            <a:r>
              <a:rPr lang="en-US" altLang="zh-CN" sz="2400" dirty="0"/>
              <a:t>we transfer attentions for emotions across domain?</a:t>
            </a:r>
          </a:p>
          <a:p>
            <a:pPr marL="800100" lvl="2" indent="-342900">
              <a:buFont typeface="Arial" panose="020B0604020202020204" pitchFamily="34" charset="0"/>
              <a:buChar char="•"/>
            </a:pPr>
            <a:r>
              <a:rPr lang="en-US" altLang="zh-CN" sz="2200" dirty="0"/>
              <a:t>domain-shared emotions  (automatically identify the pivots)</a:t>
            </a:r>
          </a:p>
          <a:p>
            <a:pPr marL="800100" lvl="2" indent="-342900">
              <a:buFont typeface="Arial" panose="020B0604020202020204" pitchFamily="34" charset="0"/>
              <a:buChar char="•"/>
            </a:pPr>
            <a:r>
              <a:rPr lang="en-US" altLang="zh-CN" sz="2200" dirty="0"/>
              <a:t>domain-specific emotions (automatically align the non-pivots)</a:t>
            </a:r>
          </a:p>
        </p:txBody>
      </p:sp>
      <p:sp>
        <p:nvSpPr>
          <p:cNvPr id="3" name="Rectangle 2"/>
          <p:cNvSpPr/>
          <p:nvPr/>
        </p:nvSpPr>
        <p:spPr>
          <a:xfrm>
            <a:off x="2474288" y="2517420"/>
            <a:ext cx="1417352" cy="461665"/>
          </a:xfrm>
          <a:prstGeom prst="rect">
            <a:avLst/>
          </a:prstGeom>
        </p:spPr>
        <p:txBody>
          <a:bodyPr wrap="square">
            <a:spAutoFit/>
          </a:bodyPr>
          <a:lstStyle/>
          <a:p>
            <a:pPr marL="0" lvl="1"/>
            <a:r>
              <a:rPr lang="en-US" sz="2400" dirty="0"/>
              <a:t>Source A</a:t>
            </a:r>
          </a:p>
        </p:txBody>
      </p:sp>
      <p:sp>
        <p:nvSpPr>
          <p:cNvPr id="6" name="Rectangle 5"/>
          <p:cNvSpPr/>
          <p:nvPr/>
        </p:nvSpPr>
        <p:spPr>
          <a:xfrm>
            <a:off x="1226002" y="2903775"/>
            <a:ext cx="1161215" cy="461665"/>
          </a:xfrm>
          <a:prstGeom prst="rect">
            <a:avLst/>
          </a:prstGeom>
        </p:spPr>
        <p:txBody>
          <a:bodyPr wrap="none">
            <a:spAutoFit/>
          </a:bodyPr>
          <a:lstStyle/>
          <a:p>
            <a:pPr marL="0" lvl="1"/>
            <a:r>
              <a:rPr lang="en-US" sz="2400" dirty="0"/>
              <a:t>+ pivots</a:t>
            </a:r>
          </a:p>
        </p:txBody>
      </p:sp>
      <p:sp>
        <p:nvSpPr>
          <p:cNvPr id="14" name="Rectangle 13"/>
          <p:cNvSpPr/>
          <p:nvPr/>
        </p:nvSpPr>
        <p:spPr>
          <a:xfrm>
            <a:off x="8228080" y="2552513"/>
            <a:ext cx="1319434" cy="461665"/>
          </a:xfrm>
          <a:prstGeom prst="rect">
            <a:avLst/>
          </a:prstGeom>
        </p:spPr>
        <p:txBody>
          <a:bodyPr wrap="square">
            <a:spAutoFit/>
          </a:bodyPr>
          <a:lstStyle/>
          <a:p>
            <a:pPr marL="0" lvl="1"/>
            <a:r>
              <a:rPr lang="en-US" sz="2400" dirty="0"/>
              <a:t>Target B</a:t>
            </a:r>
          </a:p>
        </p:txBody>
      </p:sp>
      <p:sp>
        <p:nvSpPr>
          <p:cNvPr id="15" name="Rectangle 14"/>
          <p:cNvSpPr/>
          <p:nvPr/>
        </p:nvSpPr>
        <p:spPr>
          <a:xfrm>
            <a:off x="7217308" y="3956063"/>
            <a:ext cx="1787669" cy="369332"/>
          </a:xfrm>
          <a:prstGeom prst="rect">
            <a:avLst/>
          </a:prstGeom>
        </p:spPr>
        <p:txBody>
          <a:bodyPr wrap="none">
            <a:spAutoFit/>
          </a:bodyPr>
          <a:lstStyle/>
          <a:p>
            <a:r>
              <a:rPr lang="en-US" b="1" dirty="0">
                <a:solidFill>
                  <a:srgbClr val="46AE58"/>
                </a:solidFill>
                <a:latin typeface="Arial" panose="020B0604020202020204" pitchFamily="34" charset="0"/>
              </a:rPr>
              <a:t>tasty delicious</a:t>
            </a:r>
            <a:endParaRPr lang="en-US" dirty="0"/>
          </a:p>
        </p:txBody>
      </p:sp>
      <p:sp>
        <p:nvSpPr>
          <p:cNvPr id="16" name="Rectangle 15"/>
          <p:cNvSpPr/>
          <p:nvPr/>
        </p:nvSpPr>
        <p:spPr>
          <a:xfrm>
            <a:off x="3561285" y="3482935"/>
            <a:ext cx="774571" cy="369332"/>
          </a:xfrm>
          <a:prstGeom prst="rect">
            <a:avLst/>
          </a:prstGeom>
        </p:spPr>
        <p:txBody>
          <a:bodyPr wrap="none">
            <a:spAutoFit/>
          </a:bodyPr>
          <a:lstStyle/>
          <a:p>
            <a:r>
              <a:rPr lang="en-SG" b="1" dirty="0">
                <a:solidFill>
                  <a:srgbClr val="FF3399"/>
                </a:solidFill>
                <a:latin typeface="Arial" panose="020B0604020202020204" pitchFamily="34" charset="0"/>
                <a:cs typeface="Calibri"/>
              </a:rPr>
              <a:t>awful</a:t>
            </a:r>
            <a:endParaRPr lang="en-US" dirty="0"/>
          </a:p>
        </p:txBody>
      </p:sp>
      <p:sp>
        <p:nvSpPr>
          <p:cNvPr id="17" name="Rectangle 16"/>
          <p:cNvSpPr/>
          <p:nvPr/>
        </p:nvSpPr>
        <p:spPr>
          <a:xfrm>
            <a:off x="3314182" y="3020279"/>
            <a:ext cx="1274708" cy="369332"/>
          </a:xfrm>
          <a:prstGeom prst="rect">
            <a:avLst/>
          </a:prstGeom>
        </p:spPr>
        <p:txBody>
          <a:bodyPr wrap="none">
            <a:spAutoFit/>
          </a:bodyPr>
          <a:lstStyle/>
          <a:p>
            <a:pPr marL="0" lvl="1"/>
            <a:r>
              <a:rPr lang="en-US" b="1" dirty="0">
                <a:solidFill>
                  <a:srgbClr val="FF3399"/>
                </a:solidFill>
                <a:latin typeface="Arial" panose="020B0604020202020204" pitchFamily="34" charset="0"/>
                <a:cs typeface="Calibri"/>
              </a:rPr>
              <a:t>great </a:t>
            </a:r>
            <a:r>
              <a:rPr lang="en-SG" b="1" dirty="0">
                <a:solidFill>
                  <a:srgbClr val="FF3399"/>
                </a:solidFill>
                <a:latin typeface="Arial" panose="020B0604020202020204" pitchFamily="34" charset="0"/>
                <a:cs typeface="Calibri"/>
              </a:rPr>
              <a:t>nice</a:t>
            </a:r>
            <a:endParaRPr lang="en-US" dirty="0"/>
          </a:p>
        </p:txBody>
      </p:sp>
      <p:sp>
        <p:nvSpPr>
          <p:cNvPr id="18" name="Rectangle 17"/>
          <p:cNvSpPr/>
          <p:nvPr/>
        </p:nvSpPr>
        <p:spPr>
          <a:xfrm>
            <a:off x="7400656" y="3069281"/>
            <a:ext cx="1274708" cy="369332"/>
          </a:xfrm>
          <a:prstGeom prst="rect">
            <a:avLst/>
          </a:prstGeom>
        </p:spPr>
        <p:txBody>
          <a:bodyPr wrap="none">
            <a:spAutoFit/>
          </a:bodyPr>
          <a:lstStyle/>
          <a:p>
            <a:pPr marL="0" lvl="1"/>
            <a:r>
              <a:rPr lang="en-US" b="1" dirty="0">
                <a:solidFill>
                  <a:srgbClr val="FF3399"/>
                </a:solidFill>
                <a:latin typeface="Arial" panose="020B0604020202020204" pitchFamily="34" charset="0"/>
                <a:cs typeface="Calibri"/>
              </a:rPr>
              <a:t>great </a:t>
            </a:r>
            <a:r>
              <a:rPr lang="en-SG" b="1" dirty="0">
                <a:solidFill>
                  <a:srgbClr val="FF3399"/>
                </a:solidFill>
                <a:latin typeface="Arial" panose="020B0604020202020204" pitchFamily="34" charset="0"/>
                <a:cs typeface="Calibri"/>
              </a:rPr>
              <a:t>nice</a:t>
            </a:r>
            <a:endParaRPr lang="en-US" dirty="0"/>
          </a:p>
        </p:txBody>
      </p:sp>
      <p:sp>
        <p:nvSpPr>
          <p:cNvPr id="19" name="Rectangle 18"/>
          <p:cNvSpPr/>
          <p:nvPr/>
        </p:nvSpPr>
        <p:spPr>
          <a:xfrm>
            <a:off x="7647625" y="3473858"/>
            <a:ext cx="774571" cy="369332"/>
          </a:xfrm>
          <a:prstGeom prst="rect">
            <a:avLst/>
          </a:prstGeom>
        </p:spPr>
        <p:txBody>
          <a:bodyPr wrap="none">
            <a:spAutoFit/>
          </a:bodyPr>
          <a:lstStyle/>
          <a:p>
            <a:r>
              <a:rPr lang="en-SG" b="1" dirty="0">
                <a:solidFill>
                  <a:srgbClr val="FF3399"/>
                </a:solidFill>
                <a:latin typeface="Arial" panose="020B0604020202020204" pitchFamily="34" charset="0"/>
                <a:cs typeface="Calibri"/>
              </a:rPr>
              <a:t>awful</a:t>
            </a:r>
            <a:endParaRPr lang="en-US" dirty="0"/>
          </a:p>
        </p:txBody>
      </p:sp>
      <p:sp>
        <p:nvSpPr>
          <p:cNvPr id="20" name="Notched Right Arrow 19"/>
          <p:cNvSpPr/>
          <p:nvPr/>
        </p:nvSpPr>
        <p:spPr>
          <a:xfrm>
            <a:off x="5314212" y="3004171"/>
            <a:ext cx="1358492" cy="484632"/>
          </a:xfrm>
          <a:prstGeom prst="notched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3274376" y="3023223"/>
            <a:ext cx="1366029" cy="37750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2" name="Oval 21"/>
          <p:cNvSpPr/>
          <p:nvPr/>
        </p:nvSpPr>
        <p:spPr>
          <a:xfrm>
            <a:off x="7369920" y="3055540"/>
            <a:ext cx="1329982" cy="390007"/>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3" name="Oval 22"/>
          <p:cNvSpPr/>
          <p:nvPr/>
        </p:nvSpPr>
        <p:spPr>
          <a:xfrm>
            <a:off x="3580787" y="3492512"/>
            <a:ext cx="748088" cy="35113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4" name="Oval 23"/>
          <p:cNvSpPr/>
          <p:nvPr/>
        </p:nvSpPr>
        <p:spPr>
          <a:xfrm>
            <a:off x="7672605" y="3483960"/>
            <a:ext cx="735628" cy="35113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25" name="Rectangle 24"/>
          <p:cNvSpPr/>
          <p:nvPr/>
        </p:nvSpPr>
        <p:spPr>
          <a:xfrm>
            <a:off x="1235163" y="3382577"/>
            <a:ext cx="1101905" cy="461665"/>
          </a:xfrm>
          <a:prstGeom prst="rect">
            <a:avLst/>
          </a:prstGeom>
        </p:spPr>
        <p:txBody>
          <a:bodyPr wrap="none">
            <a:spAutoFit/>
          </a:bodyPr>
          <a:lstStyle/>
          <a:p>
            <a:pPr marL="0" lvl="1"/>
            <a:r>
              <a:rPr lang="en-US" sz="2400" dirty="0"/>
              <a:t>- pivots</a:t>
            </a:r>
          </a:p>
        </p:txBody>
      </p:sp>
      <p:sp>
        <p:nvSpPr>
          <p:cNvPr id="26" name="Rectangle 25"/>
          <p:cNvSpPr/>
          <p:nvPr/>
        </p:nvSpPr>
        <p:spPr>
          <a:xfrm>
            <a:off x="9045955" y="3403460"/>
            <a:ext cx="1101905" cy="461665"/>
          </a:xfrm>
          <a:prstGeom prst="rect">
            <a:avLst/>
          </a:prstGeom>
        </p:spPr>
        <p:txBody>
          <a:bodyPr wrap="none">
            <a:spAutoFit/>
          </a:bodyPr>
          <a:lstStyle/>
          <a:p>
            <a:pPr marL="0" lvl="1"/>
            <a:r>
              <a:rPr lang="en-US" sz="2400" dirty="0"/>
              <a:t>- pivots</a:t>
            </a:r>
          </a:p>
        </p:txBody>
      </p:sp>
      <p:sp>
        <p:nvSpPr>
          <p:cNvPr id="28" name="Rectangle 27"/>
          <p:cNvSpPr/>
          <p:nvPr/>
        </p:nvSpPr>
        <p:spPr>
          <a:xfrm>
            <a:off x="9016299" y="3008957"/>
            <a:ext cx="1161215" cy="461665"/>
          </a:xfrm>
          <a:prstGeom prst="rect">
            <a:avLst/>
          </a:prstGeom>
        </p:spPr>
        <p:txBody>
          <a:bodyPr wrap="none">
            <a:spAutoFit/>
          </a:bodyPr>
          <a:lstStyle/>
          <a:p>
            <a:pPr marL="0" lvl="1"/>
            <a:r>
              <a:rPr lang="en-US" sz="2400" dirty="0"/>
              <a:t>+ pivots</a:t>
            </a:r>
          </a:p>
        </p:txBody>
      </p:sp>
      <p:sp>
        <p:nvSpPr>
          <p:cNvPr id="29" name="Rectangle 28"/>
          <p:cNvSpPr/>
          <p:nvPr/>
        </p:nvSpPr>
        <p:spPr>
          <a:xfrm>
            <a:off x="7407905" y="4373441"/>
            <a:ext cx="1479892" cy="369332"/>
          </a:xfrm>
          <a:prstGeom prst="rect">
            <a:avLst/>
          </a:prstGeom>
        </p:spPr>
        <p:txBody>
          <a:bodyPr wrap="none">
            <a:spAutoFit/>
          </a:bodyPr>
          <a:lstStyle/>
          <a:p>
            <a:r>
              <a:rPr lang="en-US" b="1" dirty="0">
                <a:solidFill>
                  <a:srgbClr val="46AE58"/>
                </a:solidFill>
                <a:latin typeface="Arial" panose="020B0604020202020204" pitchFamily="34" charset="0"/>
              </a:rPr>
              <a:t>shame rude</a:t>
            </a:r>
            <a:endParaRPr lang="en-US" dirty="0"/>
          </a:p>
        </p:txBody>
      </p:sp>
      <p:sp>
        <p:nvSpPr>
          <p:cNvPr id="30" name="Oval 29"/>
          <p:cNvSpPr/>
          <p:nvPr/>
        </p:nvSpPr>
        <p:spPr>
          <a:xfrm>
            <a:off x="7214331" y="3940918"/>
            <a:ext cx="1790645" cy="390007"/>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2" name="Oval 31"/>
          <p:cNvSpPr/>
          <p:nvPr/>
        </p:nvSpPr>
        <p:spPr>
          <a:xfrm>
            <a:off x="7389508" y="4361052"/>
            <a:ext cx="1474403" cy="35113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33" name="Rectangle 32"/>
          <p:cNvSpPr/>
          <p:nvPr/>
        </p:nvSpPr>
        <p:spPr>
          <a:xfrm>
            <a:off x="9045955" y="3866238"/>
            <a:ext cx="1741502" cy="461665"/>
          </a:xfrm>
          <a:prstGeom prst="rect">
            <a:avLst/>
          </a:prstGeom>
        </p:spPr>
        <p:txBody>
          <a:bodyPr wrap="none">
            <a:spAutoFit/>
          </a:bodyPr>
          <a:lstStyle/>
          <a:p>
            <a:pPr marL="0" lvl="1"/>
            <a:r>
              <a:rPr lang="en-US" sz="2400" dirty="0"/>
              <a:t>+ non-pivots</a:t>
            </a:r>
          </a:p>
        </p:txBody>
      </p:sp>
      <p:sp>
        <p:nvSpPr>
          <p:cNvPr id="34" name="Rectangle 33"/>
          <p:cNvSpPr/>
          <p:nvPr/>
        </p:nvSpPr>
        <p:spPr>
          <a:xfrm>
            <a:off x="1255970" y="4298662"/>
            <a:ext cx="1682192" cy="461665"/>
          </a:xfrm>
          <a:prstGeom prst="rect">
            <a:avLst/>
          </a:prstGeom>
        </p:spPr>
        <p:txBody>
          <a:bodyPr wrap="none">
            <a:spAutoFit/>
          </a:bodyPr>
          <a:lstStyle/>
          <a:p>
            <a:pPr marL="0" lvl="1"/>
            <a:r>
              <a:rPr lang="en-US" sz="2400" dirty="0"/>
              <a:t>- non-pivots</a:t>
            </a:r>
          </a:p>
        </p:txBody>
      </p:sp>
      <p:sp>
        <p:nvSpPr>
          <p:cNvPr id="38" name="Rectangle 37"/>
          <p:cNvSpPr/>
          <p:nvPr/>
        </p:nvSpPr>
        <p:spPr>
          <a:xfrm>
            <a:off x="2960370" y="3926569"/>
            <a:ext cx="2383659" cy="369332"/>
          </a:xfrm>
          <a:prstGeom prst="rect">
            <a:avLst/>
          </a:prstGeom>
        </p:spPr>
        <p:txBody>
          <a:bodyPr wrap="square">
            <a:spAutoFit/>
          </a:bodyPr>
          <a:lstStyle/>
          <a:p>
            <a:r>
              <a:rPr lang="en-US" b="1" dirty="0">
                <a:solidFill>
                  <a:srgbClr val="00B0F0"/>
                </a:solidFill>
                <a:latin typeface="Arial" panose="020B0604020202020204" pitchFamily="34" charset="0"/>
                <a:cs typeface="Calibri"/>
              </a:rPr>
              <a:t>engaging sobering</a:t>
            </a:r>
            <a:endParaRPr lang="en-US" dirty="0"/>
          </a:p>
        </p:txBody>
      </p:sp>
      <p:sp>
        <p:nvSpPr>
          <p:cNvPr id="39" name="Rectangle 38"/>
          <p:cNvSpPr/>
          <p:nvPr/>
        </p:nvSpPr>
        <p:spPr>
          <a:xfrm>
            <a:off x="3505986" y="4397157"/>
            <a:ext cx="902811" cy="369332"/>
          </a:xfrm>
          <a:prstGeom prst="rect">
            <a:avLst/>
          </a:prstGeom>
        </p:spPr>
        <p:txBody>
          <a:bodyPr wrap="none">
            <a:spAutoFit/>
          </a:bodyPr>
          <a:lstStyle/>
          <a:p>
            <a:r>
              <a:rPr lang="en-SG" b="1" dirty="0">
                <a:solidFill>
                  <a:srgbClr val="00B0F0"/>
                </a:solidFill>
                <a:latin typeface="Arial" panose="020B0604020202020204" pitchFamily="34" charset="0"/>
                <a:cs typeface="Calibri"/>
              </a:rPr>
              <a:t>boring</a:t>
            </a:r>
            <a:endParaRPr lang="en-US" dirty="0"/>
          </a:p>
        </p:txBody>
      </p:sp>
      <p:sp>
        <p:nvSpPr>
          <p:cNvPr id="40" name="Rectangle 39"/>
          <p:cNvSpPr/>
          <p:nvPr/>
        </p:nvSpPr>
        <p:spPr>
          <a:xfrm>
            <a:off x="5027795" y="2695543"/>
            <a:ext cx="1893736" cy="369332"/>
          </a:xfrm>
          <a:prstGeom prst="rect">
            <a:avLst/>
          </a:prstGeom>
        </p:spPr>
        <p:txBody>
          <a:bodyPr wrap="square">
            <a:spAutoFit/>
          </a:bodyPr>
          <a:lstStyle/>
          <a:p>
            <a:pPr marL="0" lvl="1"/>
            <a:r>
              <a:rPr lang="en-US" dirty="0"/>
              <a:t>Attention Transfer </a:t>
            </a:r>
          </a:p>
        </p:txBody>
      </p:sp>
      <p:sp>
        <p:nvSpPr>
          <p:cNvPr id="41" name="Oval 40"/>
          <p:cNvSpPr/>
          <p:nvPr/>
        </p:nvSpPr>
        <p:spPr>
          <a:xfrm>
            <a:off x="2919337" y="3928321"/>
            <a:ext cx="2319564" cy="386276"/>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2" name="Oval 41"/>
          <p:cNvSpPr/>
          <p:nvPr/>
        </p:nvSpPr>
        <p:spPr>
          <a:xfrm>
            <a:off x="3460205" y="4414614"/>
            <a:ext cx="940979" cy="37750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43" name="Rectangle 42"/>
          <p:cNvSpPr/>
          <p:nvPr/>
        </p:nvSpPr>
        <p:spPr>
          <a:xfrm>
            <a:off x="1175716" y="3863730"/>
            <a:ext cx="1741502" cy="461665"/>
          </a:xfrm>
          <a:prstGeom prst="rect">
            <a:avLst/>
          </a:prstGeom>
        </p:spPr>
        <p:txBody>
          <a:bodyPr wrap="none">
            <a:spAutoFit/>
          </a:bodyPr>
          <a:lstStyle/>
          <a:p>
            <a:pPr marL="0" lvl="1"/>
            <a:r>
              <a:rPr lang="en-US" sz="2400" dirty="0"/>
              <a:t>+ non-pivots</a:t>
            </a:r>
          </a:p>
        </p:txBody>
      </p:sp>
      <p:sp>
        <p:nvSpPr>
          <p:cNvPr id="44" name="Rectangle 43"/>
          <p:cNvSpPr/>
          <p:nvPr/>
        </p:nvSpPr>
        <p:spPr>
          <a:xfrm>
            <a:off x="9058256" y="4353061"/>
            <a:ext cx="1682192" cy="461665"/>
          </a:xfrm>
          <a:prstGeom prst="rect">
            <a:avLst/>
          </a:prstGeom>
        </p:spPr>
        <p:txBody>
          <a:bodyPr wrap="none">
            <a:spAutoFit/>
          </a:bodyPr>
          <a:lstStyle/>
          <a:p>
            <a:pPr marL="0" lvl="1"/>
            <a:r>
              <a:rPr lang="en-US" sz="2400" dirty="0"/>
              <a:t>- non-pivots</a:t>
            </a:r>
          </a:p>
        </p:txBody>
      </p:sp>
      <p:sp>
        <p:nvSpPr>
          <p:cNvPr id="45" name="Notched Right Arrow 44"/>
          <p:cNvSpPr/>
          <p:nvPr/>
        </p:nvSpPr>
        <p:spPr>
          <a:xfrm>
            <a:off x="5308491" y="3446671"/>
            <a:ext cx="1358492" cy="484632"/>
          </a:xfrm>
          <a:prstGeom prst="notched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Notched Right Arrow 45"/>
          <p:cNvSpPr/>
          <p:nvPr/>
        </p:nvSpPr>
        <p:spPr>
          <a:xfrm>
            <a:off x="5308491" y="3880344"/>
            <a:ext cx="1358492" cy="484632"/>
          </a:xfrm>
          <a:prstGeom prst="notched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Notched Right Arrow 46"/>
          <p:cNvSpPr/>
          <p:nvPr/>
        </p:nvSpPr>
        <p:spPr>
          <a:xfrm>
            <a:off x="5293896" y="4337022"/>
            <a:ext cx="1358492" cy="484632"/>
          </a:xfrm>
          <a:prstGeom prst="notched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35"/>
          <p:cNvGrpSpPr/>
          <p:nvPr/>
        </p:nvGrpSpPr>
        <p:grpSpPr>
          <a:xfrm>
            <a:off x="10965477" y="38513"/>
            <a:ext cx="1125116" cy="738664"/>
            <a:chOff x="26411" y="2199673"/>
            <a:chExt cx="1125116" cy="738664"/>
          </a:xfrm>
        </p:grpSpPr>
        <p:sp>
          <p:nvSpPr>
            <p:cNvPr id="35" name="Rectangle 34"/>
            <p:cNvSpPr/>
            <p:nvPr/>
          </p:nvSpPr>
          <p:spPr>
            <a:xfrm>
              <a:off x="103414" y="2210087"/>
              <a:ext cx="1028749" cy="684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Rectangle 26"/>
            <p:cNvSpPr/>
            <p:nvPr/>
          </p:nvSpPr>
          <p:spPr>
            <a:xfrm>
              <a:off x="45647" y="2199673"/>
              <a:ext cx="1105880" cy="369332"/>
            </a:xfrm>
            <a:prstGeom prst="rect">
              <a:avLst/>
            </a:prstGeom>
          </p:spPr>
          <p:txBody>
            <a:bodyPr wrap="none">
              <a:spAutoFit/>
            </a:bodyPr>
            <a:lstStyle/>
            <a:p>
              <a:r>
                <a:rPr lang="en-US" altLang="zh-CN" b="1" dirty="0"/>
                <a:t>+ positive</a:t>
              </a:r>
              <a:endParaRPr lang="zh-CN" altLang="en-US" b="1" dirty="0"/>
            </a:p>
          </p:txBody>
        </p:sp>
        <p:sp>
          <p:nvSpPr>
            <p:cNvPr id="31" name="Rectangle 30"/>
            <p:cNvSpPr/>
            <p:nvPr/>
          </p:nvSpPr>
          <p:spPr>
            <a:xfrm>
              <a:off x="26411" y="2569005"/>
              <a:ext cx="1122230" cy="369332"/>
            </a:xfrm>
            <a:prstGeom prst="rect">
              <a:avLst/>
            </a:prstGeom>
          </p:spPr>
          <p:txBody>
            <a:bodyPr wrap="none">
              <a:spAutoFit/>
            </a:bodyPr>
            <a:lstStyle/>
            <a:p>
              <a:r>
                <a:rPr lang="en-US" altLang="zh-CN" b="1" dirty="0"/>
                <a:t>- negative</a:t>
              </a:r>
              <a:endParaRPr lang="zh-CN" altLang="en-US" b="1" dirty="0"/>
            </a:p>
          </p:txBody>
        </p:sp>
      </p:grpSp>
    </p:spTree>
    <p:extLst>
      <p:ext uri="{BB962C8B-B14F-4D97-AF65-F5344CB8AC3E}">
        <p14:creationId xmlns:p14="http://schemas.microsoft.com/office/powerpoint/2010/main" val="164198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animEffect transition="in" filter="barn(inVertical)">
                                      <p:cBhvr>
                                        <p:cTn id="33" dur="500"/>
                                        <p:tgtEl>
                                          <p:spTgt spid="4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ppt_x"/>
                                          </p:val>
                                        </p:tav>
                                        <p:tav tm="100000">
                                          <p:val>
                                            <p:strVal val="#ppt_x"/>
                                          </p:val>
                                        </p:tav>
                                      </p:tavLst>
                                    </p:anim>
                                    <p:anim calcmode="lin" valueType="num">
                                      <p:cBhvr additive="base">
                                        <p:cTn id="5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25"/>
                                        </p:tgtEl>
                                        <p:attrNameLst>
                                          <p:attrName>style.visibility</p:attrName>
                                        </p:attrNameLst>
                                      </p:cBhvr>
                                      <p:to>
                                        <p:strVal val="visible"/>
                                      </p:to>
                                    </p:set>
                                    <p:anim calcmode="lin" valueType="num">
                                      <p:cBhvr additive="base">
                                        <p:cTn id="58" dur="500" fill="hold"/>
                                        <p:tgtEl>
                                          <p:spTgt spid="25"/>
                                        </p:tgtEl>
                                        <p:attrNameLst>
                                          <p:attrName>ppt_x</p:attrName>
                                        </p:attrNameLst>
                                      </p:cBhvr>
                                      <p:tavLst>
                                        <p:tav tm="0">
                                          <p:val>
                                            <p:strVal val="#ppt_x"/>
                                          </p:val>
                                        </p:tav>
                                        <p:tav tm="100000">
                                          <p:val>
                                            <p:strVal val="#ppt_x"/>
                                          </p:val>
                                        </p:tav>
                                      </p:tavLst>
                                    </p:anim>
                                    <p:anim calcmode="lin" valueType="num">
                                      <p:cBhvr additive="base">
                                        <p:cTn id="59" dur="500" fill="hold"/>
                                        <p:tgtEl>
                                          <p:spTgt spid="25"/>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3"/>
                                        </p:tgtEl>
                                        <p:attrNameLst>
                                          <p:attrName>style.visibility</p:attrName>
                                        </p:attrNameLst>
                                      </p:cBhvr>
                                      <p:to>
                                        <p:strVal val="visible"/>
                                      </p:to>
                                    </p:set>
                                    <p:anim calcmode="lin" valueType="num">
                                      <p:cBhvr additive="base">
                                        <p:cTn id="62" dur="500" fill="hold"/>
                                        <p:tgtEl>
                                          <p:spTgt spid="23"/>
                                        </p:tgtEl>
                                        <p:attrNameLst>
                                          <p:attrName>ppt_x</p:attrName>
                                        </p:attrNameLst>
                                      </p:cBhvr>
                                      <p:tavLst>
                                        <p:tav tm="0">
                                          <p:val>
                                            <p:strVal val="#ppt_x"/>
                                          </p:val>
                                        </p:tav>
                                        <p:tav tm="100000">
                                          <p:val>
                                            <p:strVal val="#ppt_x"/>
                                          </p:val>
                                        </p:tav>
                                      </p:tavLst>
                                    </p:anim>
                                    <p:anim calcmode="lin" valueType="num">
                                      <p:cBhvr additive="base">
                                        <p:cTn id="63" dur="500" fill="hold"/>
                                        <p:tgtEl>
                                          <p:spTgt spid="23"/>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16"/>
                                        </p:tgtEl>
                                        <p:attrNameLst>
                                          <p:attrName>style.visibility</p:attrName>
                                        </p:attrNameLst>
                                      </p:cBhvr>
                                      <p:to>
                                        <p:strVal val="visible"/>
                                      </p:to>
                                    </p:set>
                                    <p:anim calcmode="lin" valueType="num">
                                      <p:cBhvr additive="base">
                                        <p:cTn id="66" dur="500" fill="hold"/>
                                        <p:tgtEl>
                                          <p:spTgt spid="16"/>
                                        </p:tgtEl>
                                        <p:attrNameLst>
                                          <p:attrName>ppt_x</p:attrName>
                                        </p:attrNameLst>
                                      </p:cBhvr>
                                      <p:tavLst>
                                        <p:tav tm="0">
                                          <p:val>
                                            <p:strVal val="#ppt_x"/>
                                          </p:val>
                                        </p:tav>
                                        <p:tav tm="100000">
                                          <p:val>
                                            <p:strVal val="#ppt_x"/>
                                          </p:val>
                                        </p:tav>
                                      </p:tavLst>
                                    </p:anim>
                                    <p:anim calcmode="lin" valueType="num">
                                      <p:cBhvr additive="base">
                                        <p:cTn id="67"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45"/>
                                        </p:tgtEl>
                                        <p:attrNameLst>
                                          <p:attrName>style.visibility</p:attrName>
                                        </p:attrNameLst>
                                      </p:cBhvr>
                                      <p:to>
                                        <p:strVal val="visible"/>
                                      </p:to>
                                    </p:set>
                                    <p:anim calcmode="lin" valueType="num">
                                      <p:cBhvr additive="base">
                                        <p:cTn id="72" dur="500" fill="hold"/>
                                        <p:tgtEl>
                                          <p:spTgt spid="45"/>
                                        </p:tgtEl>
                                        <p:attrNameLst>
                                          <p:attrName>ppt_x</p:attrName>
                                        </p:attrNameLst>
                                      </p:cBhvr>
                                      <p:tavLst>
                                        <p:tav tm="0">
                                          <p:val>
                                            <p:strVal val="#ppt_x"/>
                                          </p:val>
                                        </p:tav>
                                        <p:tav tm="100000">
                                          <p:val>
                                            <p:strVal val="#ppt_x"/>
                                          </p:val>
                                        </p:tav>
                                      </p:tavLst>
                                    </p:anim>
                                    <p:anim calcmode="lin" valueType="num">
                                      <p:cBhvr additive="base">
                                        <p:cTn id="73"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grpId="0" nodeType="clickEffect">
                                  <p:stCondLst>
                                    <p:cond delay="0"/>
                                  </p:stCondLst>
                                  <p:childTnLst>
                                    <p:set>
                                      <p:cBhvr>
                                        <p:cTn id="77" dur="1" fill="hold">
                                          <p:stCondLst>
                                            <p:cond delay="0"/>
                                          </p:stCondLst>
                                        </p:cTn>
                                        <p:tgtEl>
                                          <p:spTgt spid="24"/>
                                        </p:tgtEl>
                                        <p:attrNameLst>
                                          <p:attrName>style.visibility</p:attrName>
                                        </p:attrNameLst>
                                      </p:cBhvr>
                                      <p:to>
                                        <p:strVal val="visible"/>
                                      </p:to>
                                    </p:set>
                                    <p:anim calcmode="lin" valueType="num">
                                      <p:cBhvr additive="base">
                                        <p:cTn id="78" dur="500" fill="hold"/>
                                        <p:tgtEl>
                                          <p:spTgt spid="24"/>
                                        </p:tgtEl>
                                        <p:attrNameLst>
                                          <p:attrName>ppt_x</p:attrName>
                                        </p:attrNameLst>
                                      </p:cBhvr>
                                      <p:tavLst>
                                        <p:tav tm="0">
                                          <p:val>
                                            <p:strVal val="#ppt_x"/>
                                          </p:val>
                                        </p:tav>
                                        <p:tav tm="100000">
                                          <p:val>
                                            <p:strVal val="#ppt_x"/>
                                          </p:val>
                                        </p:tav>
                                      </p:tavLst>
                                    </p:anim>
                                    <p:anim calcmode="lin" valueType="num">
                                      <p:cBhvr additive="base">
                                        <p:cTn id="79" dur="500" fill="hold"/>
                                        <p:tgtEl>
                                          <p:spTgt spid="24"/>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19"/>
                                        </p:tgtEl>
                                        <p:attrNameLst>
                                          <p:attrName>style.visibility</p:attrName>
                                        </p:attrNameLst>
                                      </p:cBhvr>
                                      <p:to>
                                        <p:strVal val="visible"/>
                                      </p:to>
                                    </p:set>
                                    <p:anim calcmode="lin" valueType="num">
                                      <p:cBhvr additive="base">
                                        <p:cTn id="82" dur="500" fill="hold"/>
                                        <p:tgtEl>
                                          <p:spTgt spid="19"/>
                                        </p:tgtEl>
                                        <p:attrNameLst>
                                          <p:attrName>ppt_x</p:attrName>
                                        </p:attrNameLst>
                                      </p:cBhvr>
                                      <p:tavLst>
                                        <p:tav tm="0">
                                          <p:val>
                                            <p:strVal val="#ppt_x"/>
                                          </p:val>
                                        </p:tav>
                                        <p:tav tm="100000">
                                          <p:val>
                                            <p:strVal val="#ppt_x"/>
                                          </p:val>
                                        </p:tav>
                                      </p:tavLst>
                                    </p:anim>
                                    <p:anim calcmode="lin" valueType="num">
                                      <p:cBhvr additive="base">
                                        <p:cTn id="83" dur="500" fill="hold"/>
                                        <p:tgtEl>
                                          <p:spTgt spid="19"/>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additive="base">
                                        <p:cTn id="86" dur="500" fill="hold"/>
                                        <p:tgtEl>
                                          <p:spTgt spid="26"/>
                                        </p:tgtEl>
                                        <p:attrNameLst>
                                          <p:attrName>ppt_x</p:attrName>
                                        </p:attrNameLst>
                                      </p:cBhvr>
                                      <p:tavLst>
                                        <p:tav tm="0">
                                          <p:val>
                                            <p:strVal val="#ppt_x"/>
                                          </p:val>
                                        </p:tav>
                                        <p:tav tm="100000">
                                          <p:val>
                                            <p:strVal val="#ppt_x"/>
                                          </p:val>
                                        </p:tav>
                                      </p:tavLst>
                                    </p:anim>
                                    <p:anim calcmode="lin" valueType="num">
                                      <p:cBhvr additive="base">
                                        <p:cTn id="87"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43"/>
                                        </p:tgtEl>
                                        <p:attrNameLst>
                                          <p:attrName>style.visibility</p:attrName>
                                        </p:attrNameLst>
                                      </p:cBhvr>
                                      <p:to>
                                        <p:strVal val="visible"/>
                                      </p:to>
                                    </p:set>
                                    <p:anim calcmode="lin" valueType="num">
                                      <p:cBhvr additive="base">
                                        <p:cTn id="92" dur="500" fill="hold"/>
                                        <p:tgtEl>
                                          <p:spTgt spid="43"/>
                                        </p:tgtEl>
                                        <p:attrNameLst>
                                          <p:attrName>ppt_x</p:attrName>
                                        </p:attrNameLst>
                                      </p:cBhvr>
                                      <p:tavLst>
                                        <p:tav tm="0">
                                          <p:val>
                                            <p:strVal val="#ppt_x"/>
                                          </p:val>
                                        </p:tav>
                                        <p:tav tm="100000">
                                          <p:val>
                                            <p:strVal val="#ppt_x"/>
                                          </p:val>
                                        </p:tav>
                                      </p:tavLst>
                                    </p:anim>
                                    <p:anim calcmode="lin" valueType="num">
                                      <p:cBhvr additive="base">
                                        <p:cTn id="93" dur="500" fill="hold"/>
                                        <p:tgtEl>
                                          <p:spTgt spid="43"/>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41"/>
                                        </p:tgtEl>
                                        <p:attrNameLst>
                                          <p:attrName>style.visibility</p:attrName>
                                        </p:attrNameLst>
                                      </p:cBhvr>
                                      <p:to>
                                        <p:strVal val="visible"/>
                                      </p:to>
                                    </p:set>
                                    <p:anim calcmode="lin" valueType="num">
                                      <p:cBhvr additive="base">
                                        <p:cTn id="96" dur="500" fill="hold"/>
                                        <p:tgtEl>
                                          <p:spTgt spid="41"/>
                                        </p:tgtEl>
                                        <p:attrNameLst>
                                          <p:attrName>ppt_x</p:attrName>
                                        </p:attrNameLst>
                                      </p:cBhvr>
                                      <p:tavLst>
                                        <p:tav tm="0">
                                          <p:val>
                                            <p:strVal val="#ppt_x"/>
                                          </p:val>
                                        </p:tav>
                                        <p:tav tm="100000">
                                          <p:val>
                                            <p:strVal val="#ppt_x"/>
                                          </p:val>
                                        </p:tav>
                                      </p:tavLst>
                                    </p:anim>
                                    <p:anim calcmode="lin" valueType="num">
                                      <p:cBhvr additive="base">
                                        <p:cTn id="97" dur="500" fill="hold"/>
                                        <p:tgtEl>
                                          <p:spTgt spid="41"/>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 calcmode="lin" valueType="num">
                                      <p:cBhvr additive="base">
                                        <p:cTn id="100" dur="500" fill="hold"/>
                                        <p:tgtEl>
                                          <p:spTgt spid="38"/>
                                        </p:tgtEl>
                                        <p:attrNameLst>
                                          <p:attrName>ppt_x</p:attrName>
                                        </p:attrNameLst>
                                      </p:cBhvr>
                                      <p:tavLst>
                                        <p:tav tm="0">
                                          <p:val>
                                            <p:strVal val="#ppt_x"/>
                                          </p:val>
                                        </p:tav>
                                        <p:tav tm="100000">
                                          <p:val>
                                            <p:strVal val="#ppt_x"/>
                                          </p:val>
                                        </p:tav>
                                      </p:tavLst>
                                    </p:anim>
                                    <p:anim calcmode="lin" valueType="num">
                                      <p:cBhvr additive="base">
                                        <p:cTn id="101"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46"/>
                                        </p:tgtEl>
                                        <p:attrNameLst>
                                          <p:attrName>style.visibility</p:attrName>
                                        </p:attrNameLst>
                                      </p:cBhvr>
                                      <p:to>
                                        <p:strVal val="visible"/>
                                      </p:to>
                                    </p:set>
                                    <p:anim calcmode="lin" valueType="num">
                                      <p:cBhvr additive="base">
                                        <p:cTn id="106" dur="500" fill="hold"/>
                                        <p:tgtEl>
                                          <p:spTgt spid="46"/>
                                        </p:tgtEl>
                                        <p:attrNameLst>
                                          <p:attrName>ppt_x</p:attrName>
                                        </p:attrNameLst>
                                      </p:cBhvr>
                                      <p:tavLst>
                                        <p:tav tm="0">
                                          <p:val>
                                            <p:strVal val="#ppt_x"/>
                                          </p:val>
                                        </p:tav>
                                        <p:tav tm="100000">
                                          <p:val>
                                            <p:strVal val="#ppt_x"/>
                                          </p:val>
                                        </p:tav>
                                      </p:tavLst>
                                    </p:anim>
                                    <p:anim calcmode="lin" valueType="num">
                                      <p:cBhvr additive="base">
                                        <p:cTn id="107"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30"/>
                                        </p:tgtEl>
                                        <p:attrNameLst>
                                          <p:attrName>style.visibility</p:attrName>
                                        </p:attrNameLst>
                                      </p:cBhvr>
                                      <p:to>
                                        <p:strVal val="visible"/>
                                      </p:to>
                                    </p:set>
                                    <p:anim calcmode="lin" valueType="num">
                                      <p:cBhvr additive="base">
                                        <p:cTn id="112" dur="500" fill="hold"/>
                                        <p:tgtEl>
                                          <p:spTgt spid="30"/>
                                        </p:tgtEl>
                                        <p:attrNameLst>
                                          <p:attrName>ppt_x</p:attrName>
                                        </p:attrNameLst>
                                      </p:cBhvr>
                                      <p:tavLst>
                                        <p:tav tm="0">
                                          <p:val>
                                            <p:strVal val="#ppt_x"/>
                                          </p:val>
                                        </p:tav>
                                        <p:tav tm="100000">
                                          <p:val>
                                            <p:strVal val="#ppt_x"/>
                                          </p:val>
                                        </p:tav>
                                      </p:tavLst>
                                    </p:anim>
                                    <p:anim calcmode="lin" valueType="num">
                                      <p:cBhvr additive="base">
                                        <p:cTn id="113" dur="500" fill="hold"/>
                                        <p:tgtEl>
                                          <p:spTgt spid="30"/>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0"/>
                                  </p:stCondLst>
                                  <p:childTnLst>
                                    <p:set>
                                      <p:cBhvr>
                                        <p:cTn id="115" dur="1" fill="hold">
                                          <p:stCondLst>
                                            <p:cond delay="0"/>
                                          </p:stCondLst>
                                        </p:cTn>
                                        <p:tgtEl>
                                          <p:spTgt spid="15"/>
                                        </p:tgtEl>
                                        <p:attrNameLst>
                                          <p:attrName>style.visibility</p:attrName>
                                        </p:attrNameLst>
                                      </p:cBhvr>
                                      <p:to>
                                        <p:strVal val="visible"/>
                                      </p:to>
                                    </p:set>
                                    <p:anim calcmode="lin" valueType="num">
                                      <p:cBhvr additive="base">
                                        <p:cTn id="116" dur="500" fill="hold"/>
                                        <p:tgtEl>
                                          <p:spTgt spid="15"/>
                                        </p:tgtEl>
                                        <p:attrNameLst>
                                          <p:attrName>ppt_x</p:attrName>
                                        </p:attrNameLst>
                                      </p:cBhvr>
                                      <p:tavLst>
                                        <p:tav tm="0">
                                          <p:val>
                                            <p:strVal val="#ppt_x"/>
                                          </p:val>
                                        </p:tav>
                                        <p:tav tm="100000">
                                          <p:val>
                                            <p:strVal val="#ppt_x"/>
                                          </p:val>
                                        </p:tav>
                                      </p:tavLst>
                                    </p:anim>
                                    <p:anim calcmode="lin" valueType="num">
                                      <p:cBhvr additive="base">
                                        <p:cTn id="117" dur="500" fill="hold"/>
                                        <p:tgtEl>
                                          <p:spTgt spid="1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0"/>
                                  </p:stCondLst>
                                  <p:childTnLst>
                                    <p:set>
                                      <p:cBhvr>
                                        <p:cTn id="119" dur="1" fill="hold">
                                          <p:stCondLst>
                                            <p:cond delay="0"/>
                                          </p:stCondLst>
                                        </p:cTn>
                                        <p:tgtEl>
                                          <p:spTgt spid="33"/>
                                        </p:tgtEl>
                                        <p:attrNameLst>
                                          <p:attrName>style.visibility</p:attrName>
                                        </p:attrNameLst>
                                      </p:cBhvr>
                                      <p:to>
                                        <p:strVal val="visible"/>
                                      </p:to>
                                    </p:set>
                                    <p:anim calcmode="lin" valueType="num">
                                      <p:cBhvr additive="base">
                                        <p:cTn id="120" dur="500" fill="hold"/>
                                        <p:tgtEl>
                                          <p:spTgt spid="33"/>
                                        </p:tgtEl>
                                        <p:attrNameLst>
                                          <p:attrName>ppt_x</p:attrName>
                                        </p:attrNameLst>
                                      </p:cBhvr>
                                      <p:tavLst>
                                        <p:tav tm="0">
                                          <p:val>
                                            <p:strVal val="#ppt_x"/>
                                          </p:val>
                                        </p:tav>
                                        <p:tav tm="100000">
                                          <p:val>
                                            <p:strVal val="#ppt_x"/>
                                          </p:val>
                                        </p:tav>
                                      </p:tavLst>
                                    </p:anim>
                                    <p:anim calcmode="lin" valueType="num">
                                      <p:cBhvr additive="base">
                                        <p:cTn id="121"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122" fill="hold">
                      <p:stCondLst>
                        <p:cond delay="indefinite"/>
                      </p:stCondLst>
                      <p:childTnLst>
                        <p:par>
                          <p:cTn id="123" fill="hold">
                            <p:stCondLst>
                              <p:cond delay="0"/>
                            </p:stCondLst>
                            <p:childTnLst>
                              <p:par>
                                <p:cTn id="124" presetID="2" presetClass="entr" presetSubtype="4" fill="hold" grpId="0" nodeType="clickEffect">
                                  <p:stCondLst>
                                    <p:cond delay="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500" fill="hold"/>
                                        <p:tgtEl>
                                          <p:spTgt spid="42"/>
                                        </p:tgtEl>
                                        <p:attrNameLst>
                                          <p:attrName>ppt_x</p:attrName>
                                        </p:attrNameLst>
                                      </p:cBhvr>
                                      <p:tavLst>
                                        <p:tav tm="0">
                                          <p:val>
                                            <p:strVal val="#ppt_x"/>
                                          </p:val>
                                        </p:tav>
                                        <p:tav tm="100000">
                                          <p:val>
                                            <p:strVal val="#ppt_x"/>
                                          </p:val>
                                        </p:tav>
                                      </p:tavLst>
                                    </p:anim>
                                    <p:anim calcmode="lin" valueType="num">
                                      <p:cBhvr additive="base">
                                        <p:cTn id="127" dur="500" fill="hold"/>
                                        <p:tgtEl>
                                          <p:spTgt spid="42"/>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0"/>
                                  </p:stCondLst>
                                  <p:childTnLst>
                                    <p:set>
                                      <p:cBhvr>
                                        <p:cTn id="129" dur="1" fill="hold">
                                          <p:stCondLst>
                                            <p:cond delay="0"/>
                                          </p:stCondLst>
                                        </p:cTn>
                                        <p:tgtEl>
                                          <p:spTgt spid="39"/>
                                        </p:tgtEl>
                                        <p:attrNameLst>
                                          <p:attrName>style.visibility</p:attrName>
                                        </p:attrNameLst>
                                      </p:cBhvr>
                                      <p:to>
                                        <p:strVal val="visible"/>
                                      </p:to>
                                    </p:set>
                                    <p:anim calcmode="lin" valueType="num">
                                      <p:cBhvr additive="base">
                                        <p:cTn id="130" dur="500" fill="hold"/>
                                        <p:tgtEl>
                                          <p:spTgt spid="39"/>
                                        </p:tgtEl>
                                        <p:attrNameLst>
                                          <p:attrName>ppt_x</p:attrName>
                                        </p:attrNameLst>
                                      </p:cBhvr>
                                      <p:tavLst>
                                        <p:tav tm="0">
                                          <p:val>
                                            <p:strVal val="#ppt_x"/>
                                          </p:val>
                                        </p:tav>
                                        <p:tav tm="100000">
                                          <p:val>
                                            <p:strVal val="#ppt_x"/>
                                          </p:val>
                                        </p:tav>
                                      </p:tavLst>
                                    </p:anim>
                                    <p:anim calcmode="lin" valueType="num">
                                      <p:cBhvr additive="base">
                                        <p:cTn id="131" dur="500" fill="hold"/>
                                        <p:tgtEl>
                                          <p:spTgt spid="39"/>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0"/>
                                  </p:stCondLst>
                                  <p:childTnLst>
                                    <p:set>
                                      <p:cBhvr>
                                        <p:cTn id="133" dur="1" fill="hold">
                                          <p:stCondLst>
                                            <p:cond delay="0"/>
                                          </p:stCondLst>
                                        </p:cTn>
                                        <p:tgtEl>
                                          <p:spTgt spid="34"/>
                                        </p:tgtEl>
                                        <p:attrNameLst>
                                          <p:attrName>style.visibility</p:attrName>
                                        </p:attrNameLst>
                                      </p:cBhvr>
                                      <p:to>
                                        <p:strVal val="visible"/>
                                      </p:to>
                                    </p:set>
                                    <p:anim calcmode="lin" valueType="num">
                                      <p:cBhvr additive="base">
                                        <p:cTn id="134" dur="500" fill="hold"/>
                                        <p:tgtEl>
                                          <p:spTgt spid="34"/>
                                        </p:tgtEl>
                                        <p:attrNameLst>
                                          <p:attrName>ppt_x</p:attrName>
                                        </p:attrNameLst>
                                      </p:cBhvr>
                                      <p:tavLst>
                                        <p:tav tm="0">
                                          <p:val>
                                            <p:strVal val="#ppt_x"/>
                                          </p:val>
                                        </p:tav>
                                        <p:tav tm="100000">
                                          <p:val>
                                            <p:strVal val="#ppt_x"/>
                                          </p:val>
                                        </p:tav>
                                      </p:tavLst>
                                    </p:anim>
                                    <p:anim calcmode="lin" valueType="num">
                                      <p:cBhvr additive="base">
                                        <p:cTn id="135"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136" fill="hold">
                      <p:stCondLst>
                        <p:cond delay="indefinite"/>
                      </p:stCondLst>
                      <p:childTnLst>
                        <p:par>
                          <p:cTn id="137" fill="hold">
                            <p:stCondLst>
                              <p:cond delay="0"/>
                            </p:stCondLst>
                            <p:childTnLst>
                              <p:par>
                                <p:cTn id="138" presetID="2" presetClass="entr" presetSubtype="4" fill="hold" grpId="0" nodeType="clickEffect">
                                  <p:stCondLst>
                                    <p:cond delay="0"/>
                                  </p:stCondLst>
                                  <p:childTnLst>
                                    <p:set>
                                      <p:cBhvr>
                                        <p:cTn id="139" dur="1" fill="hold">
                                          <p:stCondLst>
                                            <p:cond delay="0"/>
                                          </p:stCondLst>
                                        </p:cTn>
                                        <p:tgtEl>
                                          <p:spTgt spid="47"/>
                                        </p:tgtEl>
                                        <p:attrNameLst>
                                          <p:attrName>style.visibility</p:attrName>
                                        </p:attrNameLst>
                                      </p:cBhvr>
                                      <p:to>
                                        <p:strVal val="visible"/>
                                      </p:to>
                                    </p:set>
                                    <p:anim calcmode="lin" valueType="num">
                                      <p:cBhvr additive="base">
                                        <p:cTn id="140" dur="500" fill="hold"/>
                                        <p:tgtEl>
                                          <p:spTgt spid="47"/>
                                        </p:tgtEl>
                                        <p:attrNameLst>
                                          <p:attrName>ppt_x</p:attrName>
                                        </p:attrNameLst>
                                      </p:cBhvr>
                                      <p:tavLst>
                                        <p:tav tm="0">
                                          <p:val>
                                            <p:strVal val="#ppt_x"/>
                                          </p:val>
                                        </p:tav>
                                        <p:tav tm="100000">
                                          <p:val>
                                            <p:strVal val="#ppt_x"/>
                                          </p:val>
                                        </p:tav>
                                      </p:tavLst>
                                    </p:anim>
                                    <p:anim calcmode="lin" valueType="num">
                                      <p:cBhvr additive="base">
                                        <p:cTn id="141"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142" fill="hold">
                      <p:stCondLst>
                        <p:cond delay="indefinite"/>
                      </p:stCondLst>
                      <p:childTnLst>
                        <p:par>
                          <p:cTn id="143" fill="hold">
                            <p:stCondLst>
                              <p:cond delay="0"/>
                            </p:stCondLst>
                            <p:childTnLst>
                              <p:par>
                                <p:cTn id="144" presetID="2" presetClass="entr" presetSubtype="4" fill="hold" grpId="0" nodeType="clickEffect">
                                  <p:stCondLst>
                                    <p:cond delay="0"/>
                                  </p:stCondLst>
                                  <p:childTnLst>
                                    <p:set>
                                      <p:cBhvr>
                                        <p:cTn id="145" dur="1" fill="hold">
                                          <p:stCondLst>
                                            <p:cond delay="0"/>
                                          </p:stCondLst>
                                        </p:cTn>
                                        <p:tgtEl>
                                          <p:spTgt spid="32"/>
                                        </p:tgtEl>
                                        <p:attrNameLst>
                                          <p:attrName>style.visibility</p:attrName>
                                        </p:attrNameLst>
                                      </p:cBhvr>
                                      <p:to>
                                        <p:strVal val="visible"/>
                                      </p:to>
                                    </p:set>
                                    <p:anim calcmode="lin" valueType="num">
                                      <p:cBhvr additive="base">
                                        <p:cTn id="146" dur="500" fill="hold"/>
                                        <p:tgtEl>
                                          <p:spTgt spid="32"/>
                                        </p:tgtEl>
                                        <p:attrNameLst>
                                          <p:attrName>ppt_x</p:attrName>
                                        </p:attrNameLst>
                                      </p:cBhvr>
                                      <p:tavLst>
                                        <p:tav tm="0">
                                          <p:val>
                                            <p:strVal val="#ppt_x"/>
                                          </p:val>
                                        </p:tav>
                                        <p:tav tm="100000">
                                          <p:val>
                                            <p:strVal val="#ppt_x"/>
                                          </p:val>
                                        </p:tav>
                                      </p:tavLst>
                                    </p:anim>
                                    <p:anim calcmode="lin" valueType="num">
                                      <p:cBhvr additive="base">
                                        <p:cTn id="147" dur="500" fill="hold"/>
                                        <p:tgtEl>
                                          <p:spTgt spid="32"/>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0"/>
                                  </p:stCondLst>
                                  <p:childTnLst>
                                    <p:set>
                                      <p:cBhvr>
                                        <p:cTn id="149" dur="1" fill="hold">
                                          <p:stCondLst>
                                            <p:cond delay="0"/>
                                          </p:stCondLst>
                                        </p:cTn>
                                        <p:tgtEl>
                                          <p:spTgt spid="29"/>
                                        </p:tgtEl>
                                        <p:attrNameLst>
                                          <p:attrName>style.visibility</p:attrName>
                                        </p:attrNameLst>
                                      </p:cBhvr>
                                      <p:to>
                                        <p:strVal val="visible"/>
                                      </p:to>
                                    </p:set>
                                    <p:anim calcmode="lin" valueType="num">
                                      <p:cBhvr additive="base">
                                        <p:cTn id="150" dur="500" fill="hold"/>
                                        <p:tgtEl>
                                          <p:spTgt spid="29"/>
                                        </p:tgtEl>
                                        <p:attrNameLst>
                                          <p:attrName>ppt_x</p:attrName>
                                        </p:attrNameLst>
                                      </p:cBhvr>
                                      <p:tavLst>
                                        <p:tav tm="0">
                                          <p:val>
                                            <p:strVal val="#ppt_x"/>
                                          </p:val>
                                        </p:tav>
                                        <p:tav tm="100000">
                                          <p:val>
                                            <p:strVal val="#ppt_x"/>
                                          </p:val>
                                        </p:tav>
                                      </p:tavLst>
                                    </p:anim>
                                    <p:anim calcmode="lin" valueType="num">
                                      <p:cBhvr additive="base">
                                        <p:cTn id="151" dur="500" fill="hold"/>
                                        <p:tgtEl>
                                          <p:spTgt spid="29"/>
                                        </p:tgtEl>
                                        <p:attrNameLst>
                                          <p:attrName>ppt_y</p:attrName>
                                        </p:attrNameLst>
                                      </p:cBhvr>
                                      <p:tavLst>
                                        <p:tav tm="0">
                                          <p:val>
                                            <p:strVal val="1+#ppt_h/2"/>
                                          </p:val>
                                        </p:tav>
                                        <p:tav tm="100000">
                                          <p:val>
                                            <p:strVal val="#ppt_y"/>
                                          </p:val>
                                        </p:tav>
                                      </p:tavLst>
                                    </p:anim>
                                  </p:childTnLst>
                                </p:cTn>
                              </p:par>
                              <p:par>
                                <p:cTn id="152" presetID="2" presetClass="entr" presetSubtype="4" fill="hold" grpId="0" nodeType="withEffect">
                                  <p:stCondLst>
                                    <p:cond delay="0"/>
                                  </p:stCondLst>
                                  <p:childTnLst>
                                    <p:set>
                                      <p:cBhvr>
                                        <p:cTn id="153" dur="1" fill="hold">
                                          <p:stCondLst>
                                            <p:cond delay="0"/>
                                          </p:stCondLst>
                                        </p:cTn>
                                        <p:tgtEl>
                                          <p:spTgt spid="44"/>
                                        </p:tgtEl>
                                        <p:attrNameLst>
                                          <p:attrName>style.visibility</p:attrName>
                                        </p:attrNameLst>
                                      </p:cBhvr>
                                      <p:to>
                                        <p:strVal val="visible"/>
                                      </p:to>
                                    </p:set>
                                    <p:anim calcmode="lin" valueType="num">
                                      <p:cBhvr additive="base">
                                        <p:cTn id="154" dur="500" fill="hold"/>
                                        <p:tgtEl>
                                          <p:spTgt spid="44"/>
                                        </p:tgtEl>
                                        <p:attrNameLst>
                                          <p:attrName>ppt_x</p:attrName>
                                        </p:attrNameLst>
                                      </p:cBhvr>
                                      <p:tavLst>
                                        <p:tav tm="0">
                                          <p:val>
                                            <p:strVal val="#ppt_x"/>
                                          </p:val>
                                        </p:tav>
                                        <p:tav tm="100000">
                                          <p:val>
                                            <p:strVal val="#ppt_x"/>
                                          </p:val>
                                        </p:tav>
                                      </p:tavLst>
                                    </p:anim>
                                    <p:anim calcmode="lin" valueType="num">
                                      <p:cBhvr additive="base">
                                        <p:cTn id="155"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4" grpId="0"/>
      <p:bldP spid="15" grpId="0"/>
      <p:bldP spid="16" grpId="0"/>
      <p:bldP spid="17" grpId="0"/>
      <p:bldP spid="18" grpId="0"/>
      <p:bldP spid="19" grpId="0"/>
      <p:bldP spid="20" grpId="0" animBg="1"/>
      <p:bldP spid="21" grpId="0" animBg="1"/>
      <p:bldP spid="22" grpId="0" animBg="1"/>
      <p:bldP spid="23" grpId="0" animBg="1"/>
      <p:bldP spid="24" grpId="0" animBg="1"/>
      <p:bldP spid="25" grpId="0"/>
      <p:bldP spid="26" grpId="0"/>
      <p:bldP spid="28" grpId="0"/>
      <p:bldP spid="29" grpId="0"/>
      <p:bldP spid="30" grpId="0" animBg="1"/>
      <p:bldP spid="32" grpId="0" animBg="1"/>
      <p:bldP spid="33" grpId="0"/>
      <p:bldP spid="34" grpId="0"/>
      <p:bldP spid="38" grpId="0"/>
      <p:bldP spid="39" grpId="0"/>
      <p:bldP spid="40" grpId="0"/>
      <p:bldP spid="41" grpId="0" animBg="1"/>
      <p:bldP spid="42" grpId="0" animBg="1"/>
      <p:bldP spid="43" grpId="0"/>
      <p:bldP spid="44" grpId="0"/>
      <p:bldP spid="45" grpId="0" animBg="1"/>
      <p:bldP spid="46" grpId="0" animBg="1"/>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414" y="38513"/>
            <a:ext cx="10515600" cy="910878"/>
          </a:xfrm>
        </p:spPr>
        <p:txBody>
          <a:bodyPr/>
          <a:lstStyle/>
          <a:p>
            <a:r>
              <a:rPr lang="en-US" dirty="0"/>
              <a:t>Motivation</a:t>
            </a:r>
          </a:p>
        </p:txBody>
      </p:sp>
      <p:sp>
        <p:nvSpPr>
          <p:cNvPr id="13" name="TextBox 12"/>
          <p:cNvSpPr txBox="1"/>
          <p:nvPr/>
        </p:nvSpPr>
        <p:spPr>
          <a:xfrm>
            <a:off x="103414" y="1200555"/>
            <a:ext cx="11602145" cy="461665"/>
          </a:xfrm>
          <a:prstGeom prst="rect">
            <a:avLst/>
          </a:prstGeom>
          <a:noFill/>
        </p:spPr>
        <p:txBody>
          <a:bodyPr wrap="square" rtlCol="0">
            <a:spAutoFit/>
          </a:bodyPr>
          <a:lstStyle/>
          <a:p>
            <a:pPr marL="342900" lvl="1" indent="-342900">
              <a:buFont typeface="Wingdings" panose="05000000000000000000" pitchFamily="2" charset="2"/>
              <a:buChar char="Ø"/>
            </a:pPr>
            <a:r>
              <a:rPr lang="en-US" sz="2400" dirty="0"/>
              <a:t>H</a:t>
            </a:r>
            <a:r>
              <a:rPr lang="en-US" altLang="zh-CN" sz="2400" dirty="0"/>
              <a:t>ow to transfer attention for domain-specific emotions without any target labeled data?</a:t>
            </a:r>
          </a:p>
        </p:txBody>
      </p:sp>
      <p:sp>
        <p:nvSpPr>
          <p:cNvPr id="3" name="Rectangle 2"/>
          <p:cNvSpPr/>
          <p:nvPr/>
        </p:nvSpPr>
        <p:spPr>
          <a:xfrm>
            <a:off x="2231831" y="2131700"/>
            <a:ext cx="1417352" cy="461665"/>
          </a:xfrm>
          <a:prstGeom prst="rect">
            <a:avLst/>
          </a:prstGeom>
        </p:spPr>
        <p:txBody>
          <a:bodyPr wrap="square">
            <a:spAutoFit/>
          </a:bodyPr>
          <a:lstStyle/>
          <a:p>
            <a:pPr marL="0" lvl="1"/>
            <a:r>
              <a:rPr lang="en-US" sz="2400" dirty="0"/>
              <a:t>Source A</a:t>
            </a:r>
          </a:p>
        </p:txBody>
      </p:sp>
      <p:sp>
        <p:nvSpPr>
          <p:cNvPr id="6" name="Rectangle 5"/>
          <p:cNvSpPr/>
          <p:nvPr/>
        </p:nvSpPr>
        <p:spPr>
          <a:xfrm>
            <a:off x="5482879" y="2569918"/>
            <a:ext cx="1161215" cy="461665"/>
          </a:xfrm>
          <a:prstGeom prst="rect">
            <a:avLst/>
          </a:prstGeom>
        </p:spPr>
        <p:txBody>
          <a:bodyPr wrap="none">
            <a:spAutoFit/>
          </a:bodyPr>
          <a:lstStyle/>
          <a:p>
            <a:pPr marL="0" lvl="1"/>
            <a:r>
              <a:rPr lang="en-US" sz="2400" dirty="0"/>
              <a:t>+ pivots</a:t>
            </a:r>
          </a:p>
        </p:txBody>
      </p:sp>
      <p:sp>
        <p:nvSpPr>
          <p:cNvPr id="14" name="Rectangle 13"/>
          <p:cNvSpPr/>
          <p:nvPr/>
        </p:nvSpPr>
        <p:spPr>
          <a:xfrm>
            <a:off x="8471019" y="2085598"/>
            <a:ext cx="1319434" cy="461665"/>
          </a:xfrm>
          <a:prstGeom prst="rect">
            <a:avLst/>
          </a:prstGeom>
        </p:spPr>
        <p:txBody>
          <a:bodyPr wrap="square">
            <a:spAutoFit/>
          </a:bodyPr>
          <a:lstStyle/>
          <a:p>
            <a:pPr marL="0" lvl="1"/>
            <a:r>
              <a:rPr lang="en-US" sz="2400" dirty="0"/>
              <a:t>Target B</a:t>
            </a:r>
          </a:p>
        </p:txBody>
      </p:sp>
      <p:grpSp>
        <p:nvGrpSpPr>
          <p:cNvPr id="12" name="Group 11"/>
          <p:cNvGrpSpPr/>
          <p:nvPr/>
        </p:nvGrpSpPr>
        <p:grpSpPr>
          <a:xfrm>
            <a:off x="5413806" y="2988205"/>
            <a:ext cx="1366029" cy="392015"/>
            <a:chOff x="5071876" y="1911908"/>
            <a:chExt cx="1366029" cy="392015"/>
          </a:xfrm>
        </p:grpSpPr>
        <p:sp>
          <p:nvSpPr>
            <p:cNvPr id="17" name="Rectangle 16"/>
            <p:cNvSpPr/>
            <p:nvPr/>
          </p:nvSpPr>
          <p:spPr>
            <a:xfrm>
              <a:off x="5144515" y="1911908"/>
              <a:ext cx="1274708" cy="369332"/>
            </a:xfrm>
            <a:prstGeom prst="rect">
              <a:avLst/>
            </a:prstGeom>
          </p:spPr>
          <p:txBody>
            <a:bodyPr wrap="none">
              <a:spAutoFit/>
            </a:bodyPr>
            <a:lstStyle/>
            <a:p>
              <a:pPr marL="0" lvl="1"/>
              <a:r>
                <a:rPr lang="en-US" b="1" dirty="0">
                  <a:solidFill>
                    <a:srgbClr val="FF3399"/>
                  </a:solidFill>
                  <a:latin typeface="Arial" panose="020B0604020202020204" pitchFamily="34" charset="0"/>
                  <a:cs typeface="Calibri"/>
                </a:rPr>
                <a:t>great </a:t>
              </a:r>
              <a:r>
                <a:rPr lang="en-SG" b="1" dirty="0">
                  <a:solidFill>
                    <a:srgbClr val="FF3399"/>
                  </a:solidFill>
                  <a:latin typeface="Arial" panose="020B0604020202020204" pitchFamily="34" charset="0"/>
                  <a:cs typeface="Calibri"/>
                </a:rPr>
                <a:t>nice</a:t>
              </a:r>
              <a:endParaRPr lang="en-US" dirty="0"/>
            </a:p>
          </p:txBody>
        </p:sp>
        <p:sp>
          <p:nvSpPr>
            <p:cNvPr id="21" name="Oval 20"/>
            <p:cNvSpPr/>
            <p:nvPr/>
          </p:nvSpPr>
          <p:spPr>
            <a:xfrm>
              <a:off x="5071876" y="1926415"/>
              <a:ext cx="1366029" cy="37750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31" name="Group 30"/>
          <p:cNvGrpSpPr/>
          <p:nvPr/>
        </p:nvGrpSpPr>
        <p:grpSpPr>
          <a:xfrm>
            <a:off x="5680384" y="3589113"/>
            <a:ext cx="787610" cy="369332"/>
            <a:chOff x="4230291" y="2657364"/>
            <a:chExt cx="787610" cy="369332"/>
          </a:xfrm>
        </p:grpSpPr>
        <p:sp>
          <p:nvSpPr>
            <p:cNvPr id="16" name="Rectangle 15"/>
            <p:cNvSpPr/>
            <p:nvPr/>
          </p:nvSpPr>
          <p:spPr>
            <a:xfrm>
              <a:off x="4230291" y="2657364"/>
              <a:ext cx="774571" cy="369332"/>
            </a:xfrm>
            <a:prstGeom prst="rect">
              <a:avLst/>
            </a:prstGeom>
          </p:spPr>
          <p:txBody>
            <a:bodyPr wrap="none">
              <a:spAutoFit/>
            </a:bodyPr>
            <a:lstStyle/>
            <a:p>
              <a:r>
                <a:rPr lang="en-SG" b="1" dirty="0">
                  <a:solidFill>
                    <a:srgbClr val="FF3399"/>
                  </a:solidFill>
                  <a:latin typeface="Arial" panose="020B0604020202020204" pitchFamily="34" charset="0"/>
                  <a:cs typeface="Calibri"/>
                </a:rPr>
                <a:t>awful</a:t>
              </a:r>
              <a:endParaRPr lang="en-US" dirty="0"/>
            </a:p>
          </p:txBody>
        </p:sp>
        <p:sp>
          <p:nvSpPr>
            <p:cNvPr id="23" name="Oval 22"/>
            <p:cNvSpPr/>
            <p:nvPr/>
          </p:nvSpPr>
          <p:spPr>
            <a:xfrm>
              <a:off x="4269813" y="2658295"/>
              <a:ext cx="748088" cy="35113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25" name="Rectangle 24"/>
          <p:cNvSpPr/>
          <p:nvPr/>
        </p:nvSpPr>
        <p:spPr>
          <a:xfrm>
            <a:off x="5539024" y="3935757"/>
            <a:ext cx="1101905" cy="461665"/>
          </a:xfrm>
          <a:prstGeom prst="rect">
            <a:avLst/>
          </a:prstGeom>
        </p:spPr>
        <p:txBody>
          <a:bodyPr wrap="none">
            <a:spAutoFit/>
          </a:bodyPr>
          <a:lstStyle/>
          <a:p>
            <a:pPr marL="0" lvl="1"/>
            <a:r>
              <a:rPr lang="en-US" sz="2400" dirty="0"/>
              <a:t>- pivots</a:t>
            </a:r>
          </a:p>
        </p:txBody>
      </p:sp>
      <p:grpSp>
        <p:nvGrpSpPr>
          <p:cNvPr id="52" name="Group 51"/>
          <p:cNvGrpSpPr/>
          <p:nvPr/>
        </p:nvGrpSpPr>
        <p:grpSpPr>
          <a:xfrm>
            <a:off x="7364955" y="3033705"/>
            <a:ext cx="1790646" cy="390007"/>
            <a:chOff x="7010361" y="2811793"/>
            <a:chExt cx="1790646" cy="390007"/>
          </a:xfrm>
        </p:grpSpPr>
        <p:sp>
          <p:nvSpPr>
            <p:cNvPr id="15" name="Rectangle 14"/>
            <p:cNvSpPr/>
            <p:nvPr/>
          </p:nvSpPr>
          <p:spPr>
            <a:xfrm>
              <a:off x="7013338" y="2826938"/>
              <a:ext cx="1787669" cy="369332"/>
            </a:xfrm>
            <a:prstGeom prst="rect">
              <a:avLst/>
            </a:prstGeom>
          </p:spPr>
          <p:txBody>
            <a:bodyPr wrap="none">
              <a:spAutoFit/>
            </a:bodyPr>
            <a:lstStyle/>
            <a:p>
              <a:r>
                <a:rPr lang="en-US" b="1" dirty="0">
                  <a:solidFill>
                    <a:srgbClr val="46AE58"/>
                  </a:solidFill>
                  <a:latin typeface="Arial" panose="020B0604020202020204" pitchFamily="34" charset="0"/>
                </a:rPr>
                <a:t>tasty delicious</a:t>
              </a:r>
              <a:endParaRPr lang="en-US" dirty="0"/>
            </a:p>
          </p:txBody>
        </p:sp>
        <p:sp>
          <p:nvSpPr>
            <p:cNvPr id="30" name="Oval 29"/>
            <p:cNvSpPr/>
            <p:nvPr/>
          </p:nvSpPr>
          <p:spPr>
            <a:xfrm>
              <a:off x="7010361" y="2811793"/>
              <a:ext cx="1790645" cy="390007"/>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53" name="Group 52"/>
          <p:cNvGrpSpPr/>
          <p:nvPr/>
        </p:nvGrpSpPr>
        <p:grpSpPr>
          <a:xfrm>
            <a:off x="7808047" y="3647630"/>
            <a:ext cx="1479892" cy="369332"/>
            <a:chOff x="7099013" y="3111473"/>
            <a:chExt cx="1479892" cy="369332"/>
          </a:xfrm>
        </p:grpSpPr>
        <p:sp>
          <p:nvSpPr>
            <p:cNvPr id="29" name="Rectangle 28"/>
            <p:cNvSpPr/>
            <p:nvPr/>
          </p:nvSpPr>
          <p:spPr>
            <a:xfrm>
              <a:off x="7099013" y="3111473"/>
              <a:ext cx="1479892" cy="369332"/>
            </a:xfrm>
            <a:prstGeom prst="rect">
              <a:avLst/>
            </a:prstGeom>
          </p:spPr>
          <p:txBody>
            <a:bodyPr wrap="none">
              <a:spAutoFit/>
            </a:bodyPr>
            <a:lstStyle/>
            <a:p>
              <a:r>
                <a:rPr lang="en-US" b="1" dirty="0">
                  <a:solidFill>
                    <a:srgbClr val="46AE58"/>
                  </a:solidFill>
                  <a:latin typeface="Arial" panose="020B0604020202020204" pitchFamily="34" charset="0"/>
                </a:rPr>
                <a:t>shame rude</a:t>
              </a:r>
              <a:endParaRPr lang="en-US" dirty="0"/>
            </a:p>
          </p:txBody>
        </p:sp>
        <p:sp>
          <p:nvSpPr>
            <p:cNvPr id="32" name="Oval 31"/>
            <p:cNvSpPr/>
            <p:nvPr/>
          </p:nvSpPr>
          <p:spPr>
            <a:xfrm>
              <a:off x="7099013" y="3118336"/>
              <a:ext cx="1474403" cy="351133"/>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33" name="Rectangle 32"/>
          <p:cNvSpPr/>
          <p:nvPr/>
        </p:nvSpPr>
        <p:spPr>
          <a:xfrm>
            <a:off x="9300978" y="2958763"/>
            <a:ext cx="1741502" cy="461665"/>
          </a:xfrm>
          <a:prstGeom prst="rect">
            <a:avLst/>
          </a:prstGeom>
        </p:spPr>
        <p:txBody>
          <a:bodyPr wrap="none">
            <a:spAutoFit/>
          </a:bodyPr>
          <a:lstStyle/>
          <a:p>
            <a:pPr marL="0" lvl="1"/>
            <a:r>
              <a:rPr lang="en-US" sz="2400" dirty="0"/>
              <a:t>+ non-pivots</a:t>
            </a:r>
          </a:p>
        </p:txBody>
      </p:sp>
      <p:sp>
        <p:nvSpPr>
          <p:cNvPr id="34" name="Rectangle 33"/>
          <p:cNvSpPr/>
          <p:nvPr/>
        </p:nvSpPr>
        <p:spPr>
          <a:xfrm>
            <a:off x="548261" y="3422377"/>
            <a:ext cx="1682192" cy="461665"/>
          </a:xfrm>
          <a:prstGeom prst="rect">
            <a:avLst/>
          </a:prstGeom>
        </p:spPr>
        <p:txBody>
          <a:bodyPr wrap="none">
            <a:spAutoFit/>
          </a:bodyPr>
          <a:lstStyle/>
          <a:p>
            <a:pPr marL="0" lvl="1"/>
            <a:r>
              <a:rPr lang="en-US" sz="2400" dirty="0"/>
              <a:t>- non-pivots</a:t>
            </a:r>
          </a:p>
        </p:txBody>
      </p:sp>
      <p:sp>
        <p:nvSpPr>
          <p:cNvPr id="40" name="Rectangle 39"/>
          <p:cNvSpPr/>
          <p:nvPr/>
        </p:nvSpPr>
        <p:spPr>
          <a:xfrm>
            <a:off x="5123059" y="2195495"/>
            <a:ext cx="1893736" cy="369332"/>
          </a:xfrm>
          <a:prstGeom prst="rect">
            <a:avLst/>
          </a:prstGeom>
        </p:spPr>
        <p:txBody>
          <a:bodyPr wrap="square">
            <a:spAutoFit/>
          </a:bodyPr>
          <a:lstStyle/>
          <a:p>
            <a:pPr marL="0" lvl="1"/>
            <a:r>
              <a:rPr lang="en-US" dirty="0"/>
              <a:t>Attention Transfer </a:t>
            </a:r>
          </a:p>
        </p:txBody>
      </p:sp>
      <p:grpSp>
        <p:nvGrpSpPr>
          <p:cNvPr id="27" name="Group 26"/>
          <p:cNvGrpSpPr/>
          <p:nvPr/>
        </p:nvGrpSpPr>
        <p:grpSpPr>
          <a:xfrm>
            <a:off x="2272670" y="2964244"/>
            <a:ext cx="2478926" cy="491289"/>
            <a:chOff x="2641205" y="1899406"/>
            <a:chExt cx="2273230" cy="417254"/>
          </a:xfrm>
        </p:grpSpPr>
        <p:sp>
          <p:nvSpPr>
            <p:cNvPr id="38" name="Rectangle 37"/>
            <p:cNvSpPr/>
            <p:nvPr/>
          </p:nvSpPr>
          <p:spPr>
            <a:xfrm>
              <a:off x="2641205" y="1938674"/>
              <a:ext cx="2273230" cy="369332"/>
            </a:xfrm>
            <a:prstGeom prst="rect">
              <a:avLst/>
            </a:prstGeom>
          </p:spPr>
          <p:txBody>
            <a:bodyPr wrap="square">
              <a:spAutoFit/>
            </a:bodyPr>
            <a:lstStyle/>
            <a:p>
              <a:r>
                <a:rPr lang="en-US" b="1" dirty="0">
                  <a:solidFill>
                    <a:srgbClr val="00B0F0"/>
                  </a:solidFill>
                  <a:latin typeface="Arial" panose="020B0604020202020204" pitchFamily="34" charset="0"/>
                  <a:cs typeface="Calibri"/>
                </a:rPr>
                <a:t>engaging sobering</a:t>
              </a:r>
            </a:p>
          </p:txBody>
        </p:sp>
        <p:sp>
          <p:nvSpPr>
            <p:cNvPr id="41" name="Oval 40"/>
            <p:cNvSpPr/>
            <p:nvPr/>
          </p:nvSpPr>
          <p:spPr>
            <a:xfrm>
              <a:off x="2665318" y="1899406"/>
              <a:ext cx="2120705" cy="417254"/>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grpSp>
        <p:nvGrpSpPr>
          <p:cNvPr id="35" name="Group 34"/>
          <p:cNvGrpSpPr/>
          <p:nvPr/>
        </p:nvGrpSpPr>
        <p:grpSpPr>
          <a:xfrm>
            <a:off x="2875216" y="3682883"/>
            <a:ext cx="948592" cy="394965"/>
            <a:chOff x="3256235" y="3268032"/>
            <a:chExt cx="948592" cy="394965"/>
          </a:xfrm>
        </p:grpSpPr>
        <p:sp>
          <p:nvSpPr>
            <p:cNvPr id="39" name="Rectangle 38"/>
            <p:cNvSpPr/>
            <p:nvPr/>
          </p:nvSpPr>
          <p:spPr>
            <a:xfrm>
              <a:off x="3302016" y="3268032"/>
              <a:ext cx="902811" cy="369332"/>
            </a:xfrm>
            <a:prstGeom prst="rect">
              <a:avLst/>
            </a:prstGeom>
          </p:spPr>
          <p:txBody>
            <a:bodyPr wrap="none">
              <a:spAutoFit/>
            </a:bodyPr>
            <a:lstStyle/>
            <a:p>
              <a:r>
                <a:rPr lang="en-SG" b="1" dirty="0">
                  <a:solidFill>
                    <a:srgbClr val="00B0F0"/>
                  </a:solidFill>
                  <a:latin typeface="Arial" panose="020B0604020202020204" pitchFamily="34" charset="0"/>
                  <a:cs typeface="Calibri"/>
                </a:rPr>
                <a:t>boring</a:t>
              </a:r>
              <a:endParaRPr lang="en-US" dirty="0"/>
            </a:p>
          </p:txBody>
        </p:sp>
        <p:sp>
          <p:nvSpPr>
            <p:cNvPr id="42" name="Oval 41"/>
            <p:cNvSpPr/>
            <p:nvPr/>
          </p:nvSpPr>
          <p:spPr>
            <a:xfrm>
              <a:off x="3256235" y="3285489"/>
              <a:ext cx="940979" cy="377508"/>
            </a:xfrm>
            <a:prstGeom prst="ellipse">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grpSp>
      <p:sp>
        <p:nvSpPr>
          <p:cNvPr id="43" name="Rectangle 42"/>
          <p:cNvSpPr/>
          <p:nvPr/>
        </p:nvSpPr>
        <p:spPr>
          <a:xfrm>
            <a:off x="491808" y="2641135"/>
            <a:ext cx="1741502" cy="461665"/>
          </a:xfrm>
          <a:prstGeom prst="rect">
            <a:avLst/>
          </a:prstGeom>
        </p:spPr>
        <p:txBody>
          <a:bodyPr wrap="none">
            <a:spAutoFit/>
          </a:bodyPr>
          <a:lstStyle/>
          <a:p>
            <a:pPr marL="0" lvl="1"/>
            <a:r>
              <a:rPr lang="en-US" sz="2400" dirty="0"/>
              <a:t>+ non-pivots</a:t>
            </a:r>
          </a:p>
        </p:txBody>
      </p:sp>
      <p:sp>
        <p:nvSpPr>
          <p:cNvPr id="44" name="Rectangle 43"/>
          <p:cNvSpPr/>
          <p:nvPr/>
        </p:nvSpPr>
        <p:spPr>
          <a:xfrm>
            <a:off x="9300978" y="3588189"/>
            <a:ext cx="1682192" cy="461665"/>
          </a:xfrm>
          <a:prstGeom prst="rect">
            <a:avLst/>
          </a:prstGeom>
        </p:spPr>
        <p:txBody>
          <a:bodyPr wrap="none">
            <a:spAutoFit/>
          </a:bodyPr>
          <a:lstStyle/>
          <a:p>
            <a:pPr marL="0" lvl="1"/>
            <a:r>
              <a:rPr lang="en-US" sz="2400" dirty="0"/>
              <a:t>- non-pivots</a:t>
            </a:r>
          </a:p>
        </p:txBody>
      </p:sp>
      <p:sp>
        <p:nvSpPr>
          <p:cNvPr id="49" name="Curved Down Arrow 48"/>
          <p:cNvSpPr/>
          <p:nvPr/>
        </p:nvSpPr>
        <p:spPr>
          <a:xfrm>
            <a:off x="4318930" y="2764294"/>
            <a:ext cx="1216152" cy="2642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Curved Down Arrow 49"/>
          <p:cNvSpPr/>
          <p:nvPr/>
        </p:nvSpPr>
        <p:spPr>
          <a:xfrm>
            <a:off x="6713280" y="2742588"/>
            <a:ext cx="1216152" cy="264286"/>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urved Up Arrow 50"/>
          <p:cNvSpPr/>
          <p:nvPr/>
        </p:nvSpPr>
        <p:spPr>
          <a:xfrm>
            <a:off x="4317383" y="3866841"/>
            <a:ext cx="1216152" cy="2857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Curved Up Arrow 53"/>
          <p:cNvSpPr/>
          <p:nvPr/>
        </p:nvSpPr>
        <p:spPr>
          <a:xfrm>
            <a:off x="6756879" y="3970787"/>
            <a:ext cx="1216152" cy="285774"/>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55" name="Rectangle 54"/>
              <p:cNvSpPr/>
              <p:nvPr/>
            </p:nvSpPr>
            <p:spPr>
              <a:xfrm>
                <a:off x="4182091" y="2421240"/>
                <a:ext cx="1417352" cy="338554"/>
              </a:xfrm>
              <a:prstGeom prst="rect">
                <a:avLst/>
              </a:prstGeom>
            </p:spPr>
            <p:txBody>
              <a:bodyPr wrap="square">
                <a:spAutoFit/>
              </a:bodyPr>
              <a:lstStyle/>
              <a:p>
                <a:pPr marL="0" lvl="1"/>
                <a:r>
                  <a:rPr lang="en-US" altLang="zh-CN" sz="1600" dirty="0"/>
                  <a:t>Correlation </a:t>
                </a:r>
                <a14:m>
                  <m:oMath xmlns:m="http://schemas.openxmlformats.org/officeDocument/2006/math">
                    <m:r>
                      <a:rPr lang="zh-CN" altLang="en-US" sz="1600" i="1">
                        <a:latin typeface="Cambria Math" panose="02040503050406030204" pitchFamily="18" charset="0"/>
                      </a:rPr>
                      <m:t>𝜃</m:t>
                    </m:r>
                  </m:oMath>
                </a14:m>
                <a:endParaRPr lang="en-US" sz="1600" dirty="0"/>
              </a:p>
            </p:txBody>
          </p:sp>
        </mc:Choice>
        <mc:Fallback xmlns="">
          <p:sp>
            <p:nvSpPr>
              <p:cNvPr id="55" name="Rectangle 54"/>
              <p:cNvSpPr>
                <a:spLocks noRot="1" noChangeAspect="1" noMove="1" noResize="1" noEditPoints="1" noAdjustHandles="1" noChangeArrowheads="1" noChangeShapeType="1" noTextEdit="1"/>
              </p:cNvSpPr>
              <p:nvPr/>
            </p:nvSpPr>
            <p:spPr>
              <a:xfrm>
                <a:off x="4182091" y="2421240"/>
                <a:ext cx="1417352" cy="338554"/>
              </a:xfrm>
              <a:prstGeom prst="rect">
                <a:avLst/>
              </a:prstGeom>
              <a:blipFill>
                <a:blip r:embed="rId3"/>
                <a:stretch>
                  <a:fillRect l="-2146"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Rectangle 55"/>
              <p:cNvSpPr/>
              <p:nvPr/>
            </p:nvSpPr>
            <p:spPr>
              <a:xfrm>
                <a:off x="4274637" y="3535563"/>
                <a:ext cx="1417352" cy="338554"/>
              </a:xfrm>
              <a:prstGeom prst="rect">
                <a:avLst/>
              </a:prstGeom>
            </p:spPr>
            <p:txBody>
              <a:bodyPr wrap="square">
                <a:spAutoFit/>
              </a:bodyPr>
              <a:lstStyle/>
              <a:p>
                <a:pPr marL="0" lvl="1"/>
                <a:r>
                  <a:rPr lang="en-US" altLang="zh-CN" sz="1600" dirty="0"/>
                  <a:t>Correlation </a:t>
                </a:r>
                <a14:m>
                  <m:oMath xmlns:m="http://schemas.openxmlformats.org/officeDocument/2006/math">
                    <m:r>
                      <a:rPr lang="zh-CN" altLang="en-US" sz="1600" i="1">
                        <a:latin typeface="Cambria Math" panose="02040503050406030204" pitchFamily="18" charset="0"/>
                      </a:rPr>
                      <m:t>𝜃</m:t>
                    </m:r>
                  </m:oMath>
                </a14:m>
                <a:endParaRPr lang="en-US" sz="1600" dirty="0"/>
              </a:p>
            </p:txBody>
          </p:sp>
        </mc:Choice>
        <mc:Fallback xmlns="">
          <p:sp>
            <p:nvSpPr>
              <p:cNvPr id="56" name="Rectangle 55"/>
              <p:cNvSpPr>
                <a:spLocks noRot="1" noChangeAspect="1" noMove="1" noResize="1" noEditPoints="1" noAdjustHandles="1" noChangeArrowheads="1" noChangeShapeType="1" noTextEdit="1"/>
              </p:cNvSpPr>
              <p:nvPr/>
            </p:nvSpPr>
            <p:spPr>
              <a:xfrm>
                <a:off x="4274637" y="3535563"/>
                <a:ext cx="1417352" cy="338554"/>
              </a:xfrm>
              <a:prstGeom prst="rect">
                <a:avLst/>
              </a:prstGeom>
              <a:blipFill>
                <a:blip r:embed="rId4"/>
                <a:stretch>
                  <a:fillRect l="-2146" t="-5357"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Rectangle 56"/>
              <p:cNvSpPr/>
              <p:nvPr/>
            </p:nvSpPr>
            <p:spPr>
              <a:xfrm>
                <a:off x="6706218" y="2418783"/>
                <a:ext cx="1417352" cy="338554"/>
              </a:xfrm>
              <a:prstGeom prst="rect">
                <a:avLst/>
              </a:prstGeom>
            </p:spPr>
            <p:txBody>
              <a:bodyPr wrap="square">
                <a:spAutoFit/>
              </a:bodyPr>
              <a:lstStyle/>
              <a:p>
                <a:pPr marL="0" lvl="1"/>
                <a:r>
                  <a:rPr lang="en-US" altLang="zh-CN" sz="1600" dirty="0"/>
                  <a:t>Correlation</a:t>
                </a:r>
                <a14:m>
                  <m:oMath xmlns:m="http://schemas.openxmlformats.org/officeDocument/2006/math">
                    <m:r>
                      <a:rPr lang="zh-CN" altLang="en-US" sz="1600" i="1">
                        <a:latin typeface="Cambria Math" panose="02040503050406030204" pitchFamily="18" charset="0"/>
                      </a:rPr>
                      <m:t>𝜃</m:t>
                    </m:r>
                  </m:oMath>
                </a14:m>
                <a:endParaRPr lang="en-US" sz="1600" dirty="0"/>
              </a:p>
            </p:txBody>
          </p:sp>
        </mc:Choice>
        <mc:Fallback xmlns="">
          <p:sp>
            <p:nvSpPr>
              <p:cNvPr id="57" name="Rectangle 56"/>
              <p:cNvSpPr>
                <a:spLocks noRot="1" noChangeAspect="1" noMove="1" noResize="1" noEditPoints="1" noAdjustHandles="1" noChangeArrowheads="1" noChangeShapeType="1" noTextEdit="1"/>
              </p:cNvSpPr>
              <p:nvPr/>
            </p:nvSpPr>
            <p:spPr>
              <a:xfrm>
                <a:off x="6706218" y="2418783"/>
                <a:ext cx="1417352" cy="338554"/>
              </a:xfrm>
              <a:prstGeom prst="rect">
                <a:avLst/>
              </a:prstGeom>
              <a:blipFill>
                <a:blip r:embed="rId5"/>
                <a:stretch>
                  <a:fillRect l="-2146" t="-5455" b="-2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Rectangle 57"/>
              <p:cNvSpPr/>
              <p:nvPr/>
            </p:nvSpPr>
            <p:spPr>
              <a:xfrm>
                <a:off x="6640929" y="3567684"/>
                <a:ext cx="1417352" cy="338554"/>
              </a:xfrm>
              <a:prstGeom prst="rect">
                <a:avLst/>
              </a:prstGeom>
            </p:spPr>
            <p:txBody>
              <a:bodyPr wrap="square">
                <a:spAutoFit/>
              </a:bodyPr>
              <a:lstStyle/>
              <a:p>
                <a:pPr marL="0" lvl="1"/>
                <a:r>
                  <a:rPr lang="en-US" altLang="zh-CN" sz="1600" dirty="0"/>
                  <a:t>Correlation </a:t>
                </a:r>
                <a14:m>
                  <m:oMath xmlns:m="http://schemas.openxmlformats.org/officeDocument/2006/math">
                    <m:r>
                      <a:rPr lang="zh-CN" altLang="en-US" sz="1600" i="1">
                        <a:latin typeface="Cambria Math" panose="02040503050406030204" pitchFamily="18" charset="0"/>
                      </a:rPr>
                      <m:t>𝜃</m:t>
                    </m:r>
                  </m:oMath>
                </a14:m>
                <a:endParaRPr lang="en-US" sz="1600" dirty="0"/>
              </a:p>
            </p:txBody>
          </p:sp>
        </mc:Choice>
        <mc:Fallback xmlns="">
          <p:sp>
            <p:nvSpPr>
              <p:cNvPr id="58" name="Rectangle 57"/>
              <p:cNvSpPr>
                <a:spLocks noRot="1" noChangeAspect="1" noMove="1" noResize="1" noEditPoints="1" noAdjustHandles="1" noChangeArrowheads="1" noChangeShapeType="1" noTextEdit="1"/>
              </p:cNvSpPr>
              <p:nvPr/>
            </p:nvSpPr>
            <p:spPr>
              <a:xfrm>
                <a:off x="6640929" y="3567684"/>
                <a:ext cx="1417352" cy="338554"/>
              </a:xfrm>
              <a:prstGeom prst="rect">
                <a:avLst/>
              </a:prstGeom>
              <a:blipFill>
                <a:blip r:embed="rId6"/>
                <a:stretch>
                  <a:fillRect l="-2146" t="-5357" b="-21429"/>
                </a:stretch>
              </a:blipFill>
            </p:spPr>
            <p:txBody>
              <a:bodyPr/>
              <a:lstStyle/>
              <a:p>
                <a:r>
                  <a:rPr lang="zh-CN" altLang="en-US">
                    <a:noFill/>
                  </a:rPr>
                  <a:t> </a:t>
                </a:r>
              </a:p>
            </p:txBody>
          </p:sp>
        </mc:Fallback>
      </mc:AlternateContent>
      <p:grpSp>
        <p:nvGrpSpPr>
          <p:cNvPr id="46" name="Group 45"/>
          <p:cNvGrpSpPr/>
          <p:nvPr/>
        </p:nvGrpSpPr>
        <p:grpSpPr>
          <a:xfrm>
            <a:off x="10965477" y="38513"/>
            <a:ext cx="1125116" cy="738664"/>
            <a:chOff x="26411" y="2199673"/>
            <a:chExt cx="1125116" cy="738664"/>
          </a:xfrm>
        </p:grpSpPr>
        <p:sp>
          <p:nvSpPr>
            <p:cNvPr id="47" name="Rectangle 46"/>
            <p:cNvSpPr/>
            <p:nvPr/>
          </p:nvSpPr>
          <p:spPr>
            <a:xfrm>
              <a:off x="103414" y="2210087"/>
              <a:ext cx="1028749" cy="684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Rectangle 47"/>
            <p:cNvSpPr/>
            <p:nvPr/>
          </p:nvSpPr>
          <p:spPr>
            <a:xfrm>
              <a:off x="45647" y="2199673"/>
              <a:ext cx="1105880" cy="369332"/>
            </a:xfrm>
            <a:prstGeom prst="rect">
              <a:avLst/>
            </a:prstGeom>
          </p:spPr>
          <p:txBody>
            <a:bodyPr wrap="none">
              <a:spAutoFit/>
            </a:bodyPr>
            <a:lstStyle/>
            <a:p>
              <a:r>
                <a:rPr lang="en-US" altLang="zh-CN" b="1" dirty="0"/>
                <a:t>+ positive</a:t>
              </a:r>
              <a:endParaRPr lang="zh-CN" altLang="en-US" b="1" dirty="0"/>
            </a:p>
          </p:txBody>
        </p:sp>
        <p:sp>
          <p:nvSpPr>
            <p:cNvPr id="59" name="Rectangle 58"/>
            <p:cNvSpPr/>
            <p:nvPr/>
          </p:nvSpPr>
          <p:spPr>
            <a:xfrm>
              <a:off x="26411" y="2569005"/>
              <a:ext cx="1122230" cy="369332"/>
            </a:xfrm>
            <a:prstGeom prst="rect">
              <a:avLst/>
            </a:prstGeom>
          </p:spPr>
          <p:txBody>
            <a:bodyPr wrap="none">
              <a:spAutoFit/>
            </a:bodyPr>
            <a:lstStyle/>
            <a:p>
              <a:r>
                <a:rPr lang="en-US" altLang="zh-CN" b="1" dirty="0"/>
                <a:t>- negative</a:t>
              </a:r>
              <a:endParaRPr lang="zh-CN" altLang="en-US" b="1" dirty="0"/>
            </a:p>
          </p:txBody>
        </p:sp>
      </p:grpSp>
    </p:spTree>
    <p:extLst>
      <p:ext uri="{BB962C8B-B14F-4D97-AF65-F5344CB8AC3E}">
        <p14:creationId xmlns:p14="http://schemas.microsoft.com/office/powerpoint/2010/main" val="106707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 calcmode="lin" valueType="num">
                                      <p:cBhvr additive="base">
                                        <p:cTn id="7" dur="500" fill="hold"/>
                                        <p:tgtEl>
                                          <p:spTgt spid="43"/>
                                        </p:tgtEl>
                                        <p:attrNameLst>
                                          <p:attrName>ppt_x</p:attrName>
                                        </p:attrNameLst>
                                      </p:cBhvr>
                                      <p:tavLst>
                                        <p:tav tm="0">
                                          <p:val>
                                            <p:strVal val="#ppt_x"/>
                                          </p:val>
                                        </p:tav>
                                        <p:tav tm="100000">
                                          <p:val>
                                            <p:strVal val="#ppt_x"/>
                                          </p:val>
                                        </p:tav>
                                      </p:tavLst>
                                    </p:anim>
                                    <p:anim calcmode="lin" valueType="num">
                                      <p:cBhvr additive="base">
                                        <p:cTn id="8" dur="500" fill="hold"/>
                                        <p:tgtEl>
                                          <p:spTgt spid="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barn(inVertical)">
                                      <p:cBhvr>
                                        <p:cTn id="17" dur="500"/>
                                        <p:tgtEl>
                                          <p:spTgt spid="49"/>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1000"/>
                                        <p:tgtEl>
                                          <p:spTgt spid="12"/>
                                        </p:tgtEl>
                                      </p:cBhvr>
                                    </p:animEffect>
                                    <p:anim calcmode="lin" valueType="num">
                                      <p:cBhvr>
                                        <p:cTn id="23" dur="1000" fill="hold"/>
                                        <p:tgtEl>
                                          <p:spTgt spid="12"/>
                                        </p:tgtEl>
                                        <p:attrNameLst>
                                          <p:attrName>ppt_x</p:attrName>
                                        </p:attrNameLst>
                                      </p:cBhvr>
                                      <p:tavLst>
                                        <p:tav tm="0">
                                          <p:val>
                                            <p:strVal val="#ppt_x"/>
                                          </p:val>
                                        </p:tav>
                                        <p:tav tm="100000">
                                          <p:val>
                                            <p:strVal val="#ppt_x"/>
                                          </p:val>
                                        </p:tav>
                                      </p:tavLst>
                                    </p:anim>
                                    <p:anim calcmode="lin" valueType="num">
                                      <p:cBhvr>
                                        <p:cTn id="24" dur="100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down)">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anim calcmode="lin" valueType="num">
                                      <p:cBhvr additive="base">
                                        <p:cTn id="49" dur="500" fill="hold"/>
                                        <p:tgtEl>
                                          <p:spTgt spid="34"/>
                                        </p:tgtEl>
                                        <p:attrNameLst>
                                          <p:attrName>ppt_x</p:attrName>
                                        </p:attrNameLst>
                                      </p:cBhvr>
                                      <p:tavLst>
                                        <p:tav tm="0">
                                          <p:val>
                                            <p:strVal val="#ppt_x"/>
                                          </p:val>
                                        </p:tav>
                                        <p:tav tm="100000">
                                          <p:val>
                                            <p:strVal val="#ppt_x"/>
                                          </p:val>
                                        </p:tav>
                                      </p:tavLst>
                                    </p:anim>
                                    <p:anim calcmode="lin" valueType="num">
                                      <p:cBhvr additive="base">
                                        <p:cTn id="50" dur="500" fill="hold"/>
                                        <p:tgtEl>
                                          <p:spTgt spid="3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35"/>
                                        </p:tgtEl>
                                        <p:attrNameLst>
                                          <p:attrName>style.visibility</p:attrName>
                                        </p:attrNameLst>
                                      </p:cBhvr>
                                      <p:to>
                                        <p:strVal val="visible"/>
                                      </p:to>
                                    </p:set>
                                    <p:anim calcmode="lin" valueType="num">
                                      <p:cBhvr additive="base">
                                        <p:cTn id="53" dur="500" fill="hold"/>
                                        <p:tgtEl>
                                          <p:spTgt spid="35"/>
                                        </p:tgtEl>
                                        <p:attrNameLst>
                                          <p:attrName>ppt_x</p:attrName>
                                        </p:attrNameLst>
                                      </p:cBhvr>
                                      <p:tavLst>
                                        <p:tav tm="0">
                                          <p:val>
                                            <p:strVal val="#ppt_x"/>
                                          </p:val>
                                        </p:tav>
                                        <p:tav tm="100000">
                                          <p:val>
                                            <p:strVal val="#ppt_x"/>
                                          </p:val>
                                        </p:tav>
                                      </p:tavLst>
                                    </p:anim>
                                    <p:anim calcmode="lin" valueType="num">
                                      <p:cBhvr additive="base">
                                        <p:cTn id="54"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wipe(down)">
                                      <p:cBhvr>
                                        <p:cTn id="59" dur="500"/>
                                        <p:tgtEl>
                                          <p:spTgt spid="5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31"/>
                                        </p:tgtEl>
                                        <p:attrNameLst>
                                          <p:attrName>style.visibility</p:attrName>
                                        </p:attrNameLst>
                                      </p:cBhvr>
                                      <p:to>
                                        <p:strVal val="visible"/>
                                      </p:to>
                                    </p:set>
                                    <p:animEffect transition="in" filter="fade">
                                      <p:cBhvr>
                                        <p:cTn id="64" dur="1000"/>
                                        <p:tgtEl>
                                          <p:spTgt spid="31"/>
                                        </p:tgtEl>
                                      </p:cBhvr>
                                    </p:animEffect>
                                    <p:anim calcmode="lin" valueType="num">
                                      <p:cBhvr>
                                        <p:cTn id="65" dur="1000" fill="hold"/>
                                        <p:tgtEl>
                                          <p:spTgt spid="31"/>
                                        </p:tgtEl>
                                        <p:attrNameLst>
                                          <p:attrName>ppt_x</p:attrName>
                                        </p:attrNameLst>
                                      </p:cBhvr>
                                      <p:tavLst>
                                        <p:tav tm="0">
                                          <p:val>
                                            <p:strVal val="#ppt_x"/>
                                          </p:val>
                                        </p:tav>
                                        <p:tav tm="100000">
                                          <p:val>
                                            <p:strVal val="#ppt_x"/>
                                          </p:val>
                                        </p:tav>
                                      </p:tavLst>
                                    </p:anim>
                                    <p:anim calcmode="lin" valueType="num">
                                      <p:cBhvr>
                                        <p:cTn id="66" dur="1000" fill="hold"/>
                                        <p:tgtEl>
                                          <p:spTgt spid="31"/>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2" presetClass="entr" presetSubtype="4" fill="hold" grpId="0" nodeType="clickEffect">
                                  <p:stCondLst>
                                    <p:cond delay="0"/>
                                  </p:stCondLst>
                                  <p:childTnLst>
                                    <p:set>
                                      <p:cBhvr>
                                        <p:cTn id="75" dur="1" fill="hold">
                                          <p:stCondLst>
                                            <p:cond delay="0"/>
                                          </p:stCondLst>
                                        </p:cTn>
                                        <p:tgtEl>
                                          <p:spTgt spid="54"/>
                                        </p:tgtEl>
                                        <p:attrNameLst>
                                          <p:attrName>style.visibility</p:attrName>
                                        </p:attrNameLst>
                                      </p:cBhvr>
                                      <p:to>
                                        <p:strVal val="visible"/>
                                      </p:to>
                                    </p:set>
                                    <p:animEffect transition="in" filter="wipe(down)">
                                      <p:cBhvr>
                                        <p:cTn id="76" dur="500"/>
                                        <p:tgtEl>
                                          <p:spTgt spid="54"/>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53"/>
                                        </p:tgtEl>
                                        <p:attrNameLst>
                                          <p:attrName>style.visibility</p:attrName>
                                        </p:attrNameLst>
                                      </p:cBhvr>
                                      <p:to>
                                        <p:strVal val="visible"/>
                                      </p:to>
                                    </p:set>
                                    <p:anim calcmode="lin" valueType="num">
                                      <p:cBhvr additive="base">
                                        <p:cTn id="81" dur="500" fill="hold"/>
                                        <p:tgtEl>
                                          <p:spTgt spid="53"/>
                                        </p:tgtEl>
                                        <p:attrNameLst>
                                          <p:attrName>ppt_x</p:attrName>
                                        </p:attrNameLst>
                                      </p:cBhvr>
                                      <p:tavLst>
                                        <p:tav tm="0">
                                          <p:val>
                                            <p:strVal val="#ppt_x"/>
                                          </p:val>
                                        </p:tav>
                                        <p:tav tm="100000">
                                          <p:val>
                                            <p:strVal val="#ppt_x"/>
                                          </p:val>
                                        </p:tav>
                                      </p:tavLst>
                                    </p:anim>
                                    <p:anim calcmode="lin" valueType="num">
                                      <p:cBhvr additive="base">
                                        <p:cTn id="82" dur="500" fill="hold"/>
                                        <p:tgtEl>
                                          <p:spTgt spid="5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44"/>
                                        </p:tgtEl>
                                        <p:attrNameLst>
                                          <p:attrName>style.visibility</p:attrName>
                                        </p:attrNameLst>
                                      </p:cBhvr>
                                      <p:to>
                                        <p:strVal val="visible"/>
                                      </p:to>
                                    </p:set>
                                    <p:anim calcmode="lin" valueType="num">
                                      <p:cBhvr additive="base">
                                        <p:cTn id="85" dur="500" fill="hold"/>
                                        <p:tgtEl>
                                          <p:spTgt spid="44"/>
                                        </p:tgtEl>
                                        <p:attrNameLst>
                                          <p:attrName>ppt_x</p:attrName>
                                        </p:attrNameLst>
                                      </p:cBhvr>
                                      <p:tavLst>
                                        <p:tav tm="0">
                                          <p:val>
                                            <p:strVal val="#ppt_x"/>
                                          </p:val>
                                        </p:tav>
                                        <p:tav tm="100000">
                                          <p:val>
                                            <p:strVal val="#ppt_x"/>
                                          </p:val>
                                        </p:tav>
                                      </p:tavLst>
                                    </p:anim>
                                    <p:anim calcmode="lin" valueType="num">
                                      <p:cBhvr additive="base">
                                        <p:cTn id="8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53" presetClass="entr" presetSubtype="16" fill="hold" grpId="0" nodeType="clickEffect">
                                  <p:stCondLst>
                                    <p:cond delay="0"/>
                                  </p:stCondLst>
                                  <p:childTnLst>
                                    <p:set>
                                      <p:cBhvr>
                                        <p:cTn id="90" dur="1" fill="hold">
                                          <p:stCondLst>
                                            <p:cond delay="0"/>
                                          </p:stCondLst>
                                        </p:cTn>
                                        <p:tgtEl>
                                          <p:spTgt spid="55"/>
                                        </p:tgtEl>
                                        <p:attrNameLst>
                                          <p:attrName>style.visibility</p:attrName>
                                        </p:attrNameLst>
                                      </p:cBhvr>
                                      <p:to>
                                        <p:strVal val="visible"/>
                                      </p:to>
                                    </p:set>
                                    <p:anim calcmode="lin" valueType="num">
                                      <p:cBhvr>
                                        <p:cTn id="91" dur="500" fill="hold"/>
                                        <p:tgtEl>
                                          <p:spTgt spid="55"/>
                                        </p:tgtEl>
                                        <p:attrNameLst>
                                          <p:attrName>ppt_w</p:attrName>
                                        </p:attrNameLst>
                                      </p:cBhvr>
                                      <p:tavLst>
                                        <p:tav tm="0">
                                          <p:val>
                                            <p:fltVal val="0"/>
                                          </p:val>
                                        </p:tav>
                                        <p:tav tm="100000">
                                          <p:val>
                                            <p:strVal val="#ppt_w"/>
                                          </p:val>
                                        </p:tav>
                                      </p:tavLst>
                                    </p:anim>
                                    <p:anim calcmode="lin" valueType="num">
                                      <p:cBhvr>
                                        <p:cTn id="92" dur="500" fill="hold"/>
                                        <p:tgtEl>
                                          <p:spTgt spid="55"/>
                                        </p:tgtEl>
                                        <p:attrNameLst>
                                          <p:attrName>ppt_h</p:attrName>
                                        </p:attrNameLst>
                                      </p:cBhvr>
                                      <p:tavLst>
                                        <p:tav tm="0">
                                          <p:val>
                                            <p:fltVal val="0"/>
                                          </p:val>
                                        </p:tav>
                                        <p:tav tm="100000">
                                          <p:val>
                                            <p:strVal val="#ppt_h"/>
                                          </p:val>
                                        </p:tav>
                                      </p:tavLst>
                                    </p:anim>
                                    <p:animEffect transition="in" filter="fade">
                                      <p:cBhvr>
                                        <p:cTn id="93" dur="500"/>
                                        <p:tgtEl>
                                          <p:spTgt spid="55"/>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56"/>
                                        </p:tgtEl>
                                        <p:attrNameLst>
                                          <p:attrName>style.visibility</p:attrName>
                                        </p:attrNameLst>
                                      </p:cBhvr>
                                      <p:to>
                                        <p:strVal val="visible"/>
                                      </p:to>
                                    </p:set>
                                    <p:anim calcmode="lin" valueType="num">
                                      <p:cBhvr>
                                        <p:cTn id="96" dur="500" fill="hold"/>
                                        <p:tgtEl>
                                          <p:spTgt spid="56"/>
                                        </p:tgtEl>
                                        <p:attrNameLst>
                                          <p:attrName>ppt_w</p:attrName>
                                        </p:attrNameLst>
                                      </p:cBhvr>
                                      <p:tavLst>
                                        <p:tav tm="0">
                                          <p:val>
                                            <p:fltVal val="0"/>
                                          </p:val>
                                        </p:tav>
                                        <p:tav tm="100000">
                                          <p:val>
                                            <p:strVal val="#ppt_w"/>
                                          </p:val>
                                        </p:tav>
                                      </p:tavLst>
                                    </p:anim>
                                    <p:anim calcmode="lin" valueType="num">
                                      <p:cBhvr>
                                        <p:cTn id="97" dur="500" fill="hold"/>
                                        <p:tgtEl>
                                          <p:spTgt spid="56"/>
                                        </p:tgtEl>
                                        <p:attrNameLst>
                                          <p:attrName>ppt_h</p:attrName>
                                        </p:attrNameLst>
                                      </p:cBhvr>
                                      <p:tavLst>
                                        <p:tav tm="0">
                                          <p:val>
                                            <p:fltVal val="0"/>
                                          </p:val>
                                        </p:tav>
                                        <p:tav tm="100000">
                                          <p:val>
                                            <p:strVal val="#ppt_h"/>
                                          </p:val>
                                        </p:tav>
                                      </p:tavLst>
                                    </p:anim>
                                    <p:animEffect transition="in" filter="fade">
                                      <p:cBhvr>
                                        <p:cTn id="98" dur="500"/>
                                        <p:tgtEl>
                                          <p:spTgt spid="56"/>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57"/>
                                        </p:tgtEl>
                                        <p:attrNameLst>
                                          <p:attrName>style.visibility</p:attrName>
                                        </p:attrNameLst>
                                      </p:cBhvr>
                                      <p:to>
                                        <p:strVal val="visible"/>
                                      </p:to>
                                    </p:set>
                                    <p:anim calcmode="lin" valueType="num">
                                      <p:cBhvr>
                                        <p:cTn id="101" dur="500" fill="hold"/>
                                        <p:tgtEl>
                                          <p:spTgt spid="57"/>
                                        </p:tgtEl>
                                        <p:attrNameLst>
                                          <p:attrName>ppt_w</p:attrName>
                                        </p:attrNameLst>
                                      </p:cBhvr>
                                      <p:tavLst>
                                        <p:tav tm="0">
                                          <p:val>
                                            <p:fltVal val="0"/>
                                          </p:val>
                                        </p:tav>
                                        <p:tav tm="100000">
                                          <p:val>
                                            <p:strVal val="#ppt_w"/>
                                          </p:val>
                                        </p:tav>
                                      </p:tavLst>
                                    </p:anim>
                                    <p:anim calcmode="lin" valueType="num">
                                      <p:cBhvr>
                                        <p:cTn id="102" dur="500" fill="hold"/>
                                        <p:tgtEl>
                                          <p:spTgt spid="57"/>
                                        </p:tgtEl>
                                        <p:attrNameLst>
                                          <p:attrName>ppt_h</p:attrName>
                                        </p:attrNameLst>
                                      </p:cBhvr>
                                      <p:tavLst>
                                        <p:tav tm="0">
                                          <p:val>
                                            <p:fltVal val="0"/>
                                          </p:val>
                                        </p:tav>
                                        <p:tav tm="100000">
                                          <p:val>
                                            <p:strVal val="#ppt_h"/>
                                          </p:val>
                                        </p:tav>
                                      </p:tavLst>
                                    </p:anim>
                                    <p:animEffect transition="in" filter="fade">
                                      <p:cBhvr>
                                        <p:cTn id="103" dur="500"/>
                                        <p:tgtEl>
                                          <p:spTgt spid="57"/>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58"/>
                                        </p:tgtEl>
                                        <p:attrNameLst>
                                          <p:attrName>style.visibility</p:attrName>
                                        </p:attrNameLst>
                                      </p:cBhvr>
                                      <p:to>
                                        <p:strVal val="visible"/>
                                      </p:to>
                                    </p:set>
                                    <p:anim calcmode="lin" valueType="num">
                                      <p:cBhvr>
                                        <p:cTn id="106" dur="500" fill="hold"/>
                                        <p:tgtEl>
                                          <p:spTgt spid="58"/>
                                        </p:tgtEl>
                                        <p:attrNameLst>
                                          <p:attrName>ppt_w</p:attrName>
                                        </p:attrNameLst>
                                      </p:cBhvr>
                                      <p:tavLst>
                                        <p:tav tm="0">
                                          <p:val>
                                            <p:fltVal val="0"/>
                                          </p:val>
                                        </p:tav>
                                        <p:tav tm="100000">
                                          <p:val>
                                            <p:strVal val="#ppt_w"/>
                                          </p:val>
                                        </p:tav>
                                      </p:tavLst>
                                    </p:anim>
                                    <p:anim calcmode="lin" valueType="num">
                                      <p:cBhvr>
                                        <p:cTn id="107" dur="500" fill="hold"/>
                                        <p:tgtEl>
                                          <p:spTgt spid="58"/>
                                        </p:tgtEl>
                                        <p:attrNameLst>
                                          <p:attrName>ppt_h</p:attrName>
                                        </p:attrNameLst>
                                      </p:cBhvr>
                                      <p:tavLst>
                                        <p:tav tm="0">
                                          <p:val>
                                            <p:fltVal val="0"/>
                                          </p:val>
                                        </p:tav>
                                        <p:tav tm="100000">
                                          <p:val>
                                            <p:strVal val="#ppt_h"/>
                                          </p:val>
                                        </p:tav>
                                      </p:tavLst>
                                    </p:anim>
                                    <p:animEffect transition="in" filter="fade">
                                      <p:cBhvr>
                                        <p:cTn id="108"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5" grpId="0"/>
      <p:bldP spid="33" grpId="0"/>
      <p:bldP spid="34" grpId="0"/>
      <p:bldP spid="43" grpId="0"/>
      <p:bldP spid="44" grpId="0"/>
      <p:bldP spid="49" grpId="0" animBg="1"/>
      <p:bldP spid="50" grpId="0" animBg="1"/>
      <p:bldP spid="51" grpId="0" animBg="1"/>
      <p:bldP spid="54" grpId="0" animBg="1"/>
      <p:bldP spid="55" grpId="0"/>
      <p:bldP spid="56" grpId="0"/>
      <p:bldP spid="57" grpId="0"/>
      <p:bldP spid="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464" y="122653"/>
            <a:ext cx="10515600" cy="795191"/>
          </a:xfrm>
        </p:spPr>
        <p:txBody>
          <a:bodyPr/>
          <a:lstStyle/>
          <a:p>
            <a:r>
              <a:rPr lang="en-US" dirty="0"/>
              <a:t>Motivation</a:t>
            </a:r>
          </a:p>
        </p:txBody>
      </p:sp>
      <p:grpSp>
        <p:nvGrpSpPr>
          <p:cNvPr id="12" name="Group 11"/>
          <p:cNvGrpSpPr/>
          <p:nvPr/>
        </p:nvGrpSpPr>
        <p:grpSpPr>
          <a:xfrm>
            <a:off x="10965477" y="38513"/>
            <a:ext cx="1125116" cy="738664"/>
            <a:chOff x="26411" y="2199673"/>
            <a:chExt cx="1125116" cy="738664"/>
          </a:xfrm>
        </p:grpSpPr>
        <p:sp>
          <p:nvSpPr>
            <p:cNvPr id="19" name="Rectangle 18"/>
            <p:cNvSpPr/>
            <p:nvPr/>
          </p:nvSpPr>
          <p:spPr>
            <a:xfrm>
              <a:off x="103414" y="2210087"/>
              <a:ext cx="1028749" cy="68481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Rectangle 19"/>
            <p:cNvSpPr/>
            <p:nvPr/>
          </p:nvSpPr>
          <p:spPr>
            <a:xfrm>
              <a:off x="45647" y="2199673"/>
              <a:ext cx="1105880" cy="369332"/>
            </a:xfrm>
            <a:prstGeom prst="rect">
              <a:avLst/>
            </a:prstGeom>
          </p:spPr>
          <p:txBody>
            <a:bodyPr wrap="none">
              <a:spAutoFit/>
            </a:bodyPr>
            <a:lstStyle/>
            <a:p>
              <a:r>
                <a:rPr lang="en-US" altLang="zh-CN" b="1" dirty="0"/>
                <a:t>+ positive</a:t>
              </a:r>
              <a:endParaRPr lang="zh-CN" altLang="en-US" b="1" dirty="0"/>
            </a:p>
          </p:txBody>
        </p:sp>
        <p:sp>
          <p:nvSpPr>
            <p:cNvPr id="21" name="Rectangle 20"/>
            <p:cNvSpPr/>
            <p:nvPr/>
          </p:nvSpPr>
          <p:spPr>
            <a:xfrm>
              <a:off x="26411" y="2569005"/>
              <a:ext cx="1122230" cy="369332"/>
            </a:xfrm>
            <a:prstGeom prst="rect">
              <a:avLst/>
            </a:prstGeom>
          </p:spPr>
          <p:txBody>
            <a:bodyPr wrap="none">
              <a:spAutoFit/>
            </a:bodyPr>
            <a:lstStyle/>
            <a:p>
              <a:r>
                <a:rPr lang="en-US" altLang="zh-CN" b="1" dirty="0"/>
                <a:t>- negative</a:t>
              </a:r>
              <a:endParaRPr lang="zh-CN" altLang="en-US" b="1" dirty="0"/>
            </a:p>
          </p:txBody>
        </p:sp>
      </p:grpSp>
      <mc:AlternateContent xmlns:mc="http://schemas.openxmlformats.org/markup-compatibility/2006">
        <mc:Choice xmlns:a14="http://schemas.microsoft.com/office/drawing/2010/main" Requires="a14">
          <p:sp>
            <p:nvSpPr>
              <p:cNvPr id="4" name="TextBox 3"/>
              <p:cNvSpPr txBox="1"/>
              <p:nvPr/>
            </p:nvSpPr>
            <p:spPr>
              <a:xfrm>
                <a:off x="175633" y="1069533"/>
                <a:ext cx="12016367" cy="181588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dirty="0"/>
                  <a:t>+pivot and –pivot prediction tasks</a:t>
                </a:r>
              </a:p>
              <a:p>
                <a:pPr marL="800100" lvl="1" indent="-342900">
                  <a:buFont typeface="Arial" panose="020B0604020202020204" pitchFamily="34" charset="0"/>
                  <a:buChar char="•"/>
                </a:pPr>
                <a:r>
                  <a:rPr lang="en-US" altLang="zh-CN" sz="2200" dirty="0"/>
                  <a:t>Input: a transformed sample </a:t>
                </a:r>
                <a:r>
                  <a:rPr lang="en-US" altLang="zh-CN" sz="2200" i="1" dirty="0"/>
                  <a:t>g</a:t>
                </a:r>
                <a:r>
                  <a:rPr lang="en-US" altLang="zh-CN" sz="2200" dirty="0"/>
                  <a:t>(x) which hides all pivots in a original sample x.</a:t>
                </a:r>
              </a:p>
              <a:p>
                <a:pPr marL="800100" lvl="1" indent="-342900">
                  <a:buFont typeface="Arial" panose="020B0604020202020204" pitchFamily="34" charset="0"/>
                  <a:buChar char="•"/>
                </a:pPr>
                <a:r>
                  <a:rPr lang="en-US" altLang="zh-CN" sz="2200" dirty="0"/>
                  <a:t>Output:  two labels </a:t>
                </a:r>
                <a14:m>
                  <m:oMath xmlns:m="http://schemas.openxmlformats.org/officeDocument/2006/math">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𝑧</m:t>
                        </m:r>
                      </m:e>
                      <m:sup>
                        <m:r>
                          <a:rPr lang="en-US" altLang="zh-CN" sz="2200" b="0" i="1" smtClean="0">
                            <a:latin typeface="Cambria Math" panose="02040503050406030204" pitchFamily="18" charset="0"/>
                          </a:rPr>
                          <m:t>+</m:t>
                        </m:r>
                      </m:sup>
                    </m:sSup>
                  </m:oMath>
                </a14:m>
                <a:r>
                  <a:rPr lang="en-US" altLang="zh-CN" sz="2200" dirty="0"/>
                  <a:t>, </a:t>
                </a:r>
                <a14:m>
                  <m:oMath xmlns:m="http://schemas.openxmlformats.org/officeDocument/2006/math">
                    <m:sSup>
                      <m:sSupPr>
                        <m:ctrlPr>
                          <a:rPr lang="en-US" altLang="zh-CN" sz="2200" i="1">
                            <a:latin typeface="Cambria Math" panose="02040503050406030204" pitchFamily="18" charset="0"/>
                          </a:rPr>
                        </m:ctrlPr>
                      </m:sSupPr>
                      <m:e>
                        <m:r>
                          <a:rPr lang="en-US" altLang="zh-CN" sz="2200" i="1">
                            <a:latin typeface="Cambria Math" panose="02040503050406030204" pitchFamily="18" charset="0"/>
                          </a:rPr>
                          <m:t>𝑧</m:t>
                        </m:r>
                      </m:e>
                      <m:sup>
                        <m:r>
                          <a:rPr lang="en-US" altLang="zh-CN" sz="2200" i="1">
                            <a:latin typeface="Cambria Math" panose="02040503050406030204" pitchFamily="18" charset="0"/>
                          </a:rPr>
                          <m:t>−</m:t>
                        </m:r>
                      </m:sup>
                    </m:sSup>
                  </m:oMath>
                </a14:m>
                <a:r>
                  <a:rPr lang="en-US" altLang="zh-CN" sz="2200" dirty="0"/>
                  <a:t>: whether the original x contains at least one +pivots, -pivots respectively.</a:t>
                </a:r>
              </a:p>
              <a:p>
                <a:pPr marL="800100" lvl="1" indent="-342900">
                  <a:buFont typeface="Arial" panose="020B0604020202020204" pitchFamily="34" charset="0"/>
                  <a:buChar char="•"/>
                </a:pPr>
                <a:r>
                  <a:rPr lang="en-US" altLang="zh-CN" sz="2200" dirty="0"/>
                  <a:t>Goal: use g(x) to predict the occurrence of +pivots and –pivots.</a:t>
                </a:r>
              </a:p>
            </p:txBody>
          </p:sp>
        </mc:Choice>
        <mc:Fallback>
          <p:sp>
            <p:nvSpPr>
              <p:cNvPr id="4" name="TextBox 3"/>
              <p:cNvSpPr txBox="1">
                <a:spLocks noRot="1" noChangeAspect="1" noMove="1" noResize="1" noEditPoints="1" noAdjustHandles="1" noChangeArrowheads="1" noChangeShapeType="1" noTextEdit="1"/>
              </p:cNvSpPr>
              <p:nvPr/>
            </p:nvSpPr>
            <p:spPr>
              <a:xfrm>
                <a:off x="175633" y="1069533"/>
                <a:ext cx="12016367" cy="1815882"/>
              </a:xfrm>
              <a:prstGeom prst="rect">
                <a:avLst/>
              </a:prstGeom>
              <a:blipFill>
                <a:blip r:embed="rId3"/>
                <a:stretch>
                  <a:fillRect l="-634" t="-2797" b="-6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787162035"/>
                  </p:ext>
                </p:extLst>
              </p:nvPr>
            </p:nvGraphicFramePr>
            <p:xfrm>
              <a:off x="366159" y="3264606"/>
              <a:ext cx="11380817" cy="2572864"/>
            </p:xfrm>
            <a:graphic>
              <a:graphicData uri="http://schemas.openxmlformats.org/drawingml/2006/table">
                <a:tbl>
                  <a:tblPr firstRow="1" bandRow="1">
                    <a:tableStyleId>{5C22544A-7EE6-4342-B048-85BDC9FD1C3A}</a:tableStyleId>
                  </a:tblPr>
                  <a:tblGrid>
                    <a:gridCol w="1039786">
                      <a:extLst>
                        <a:ext uri="{9D8B030D-6E8A-4147-A177-3AD203B41FA5}">
                          <a16:colId xmlns:a16="http://schemas.microsoft.com/office/drawing/2014/main" val="456155201"/>
                        </a:ext>
                      </a:extLst>
                    </a:gridCol>
                    <a:gridCol w="1161144">
                      <a:extLst>
                        <a:ext uri="{9D8B030D-6E8A-4147-A177-3AD203B41FA5}">
                          <a16:colId xmlns:a16="http://schemas.microsoft.com/office/drawing/2014/main" val="2199796892"/>
                        </a:ext>
                      </a:extLst>
                    </a:gridCol>
                    <a:gridCol w="3655246">
                      <a:extLst>
                        <a:ext uri="{9D8B030D-6E8A-4147-A177-3AD203B41FA5}">
                          <a16:colId xmlns:a16="http://schemas.microsoft.com/office/drawing/2014/main" val="35150747"/>
                        </a:ext>
                      </a:extLst>
                    </a:gridCol>
                    <a:gridCol w="3596090">
                      <a:extLst>
                        <a:ext uri="{9D8B030D-6E8A-4147-A177-3AD203B41FA5}">
                          <a16:colId xmlns:a16="http://schemas.microsoft.com/office/drawing/2014/main" val="3809023708"/>
                        </a:ext>
                      </a:extLst>
                    </a:gridCol>
                    <a:gridCol w="1014152">
                      <a:extLst>
                        <a:ext uri="{9D8B030D-6E8A-4147-A177-3AD203B41FA5}">
                          <a16:colId xmlns:a16="http://schemas.microsoft.com/office/drawing/2014/main" val="3938176317"/>
                        </a:ext>
                      </a:extLst>
                    </a:gridCol>
                    <a:gridCol w="914399">
                      <a:extLst>
                        <a:ext uri="{9D8B030D-6E8A-4147-A177-3AD203B41FA5}">
                          <a16:colId xmlns:a16="http://schemas.microsoft.com/office/drawing/2014/main" val="4194509189"/>
                        </a:ext>
                      </a:extLst>
                    </a:gridCol>
                  </a:tblGrid>
                  <a:tr h="65262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altLang="zh-CN" sz="2000" b="1" i="1" u="none" strike="noStrike" kern="1200" cap="none" normalizeH="0" baseline="0" smtClean="0">
                                        <a:ln>
                                          <a:noFill/>
                                        </a:ln>
                                        <a:solidFill>
                                          <a:schemeClr val="tx1"/>
                                        </a:solidFill>
                                        <a:effectLst/>
                                        <a:latin typeface="Cambria Math" panose="02040503050406030204" pitchFamily="18" charset="0"/>
                                        <a:ea typeface="+mn-ea"/>
                                        <a:cs typeface="+mn-cs"/>
                                      </a:rPr>
                                    </m:ctrlPr>
                                  </m:sSupPr>
                                  <m:e>
                                    <m:r>
                                      <a:rPr kumimoji="0" lang="en-US" altLang="zh-CN" sz="2000" b="1" i="0" u="none" strike="noStrike" kern="1200" cap="none" normalizeH="0" baseline="0">
                                        <a:ln>
                                          <a:noFill/>
                                        </a:ln>
                                        <a:solidFill>
                                          <a:schemeClr val="tx1"/>
                                        </a:solidFill>
                                        <a:effectLst/>
                                        <a:latin typeface="Cambria Math" panose="02040503050406030204" pitchFamily="18" charset="0"/>
                                        <a:ea typeface="+mn-ea"/>
                                        <a:cs typeface="+mn-cs"/>
                                      </a:rPr>
                                      <m:t>𝐳</m:t>
                                    </m:r>
                                  </m:e>
                                  <m:sup>
                                    <m:r>
                                      <a:rPr kumimoji="0" lang="en-US" altLang="zh-CN" sz="2000" b="1" i="0" u="none" strike="noStrike" kern="1200" cap="none" normalizeH="0" baseline="0" smtClean="0">
                                        <a:ln>
                                          <a:noFill/>
                                        </a:ln>
                                        <a:solidFill>
                                          <a:schemeClr val="tx1"/>
                                        </a:solidFill>
                                        <a:effectLst/>
                                        <a:latin typeface="Cambria Math" panose="02040503050406030204" pitchFamily="18" charset="0"/>
                                        <a:ea typeface="+mn-ea"/>
                                        <a:cs typeface="+mn-cs"/>
                                      </a:rPr>
                                      <m:t>+</m:t>
                                    </m:r>
                                  </m:sup>
                                </m:sSup>
                              </m:oMath>
                            </m:oMathPara>
                          </a14:m>
                          <a:endParaRPr kumimoji="0" lang="en-US" altLang="en-US" sz="1600" b="1" i="0" u="none" strike="noStrike" kern="1200" cap="none" normalizeH="0" baseline="0" dirty="0">
                            <a:ln>
                              <a:noFill/>
                            </a:ln>
                            <a:solidFill>
                              <a:schemeClr val="tx1"/>
                            </a:solidFill>
                            <a:effectLst/>
                            <a:latin typeface="Arial" panose="020B0604020202020204" pitchFamily="34" charset="0"/>
                            <a:ea typeface="+mn-ea"/>
                            <a:cs typeface="+mn-cs"/>
                          </a:endParaRP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altLang="zh-CN" sz="2000" b="1" i="1" u="none" strike="noStrike" kern="1200" cap="none" normalizeH="0" baseline="0" smtClean="0">
                                        <a:ln>
                                          <a:noFill/>
                                        </a:ln>
                                        <a:solidFill>
                                          <a:schemeClr val="tx1"/>
                                        </a:solidFill>
                                        <a:effectLst/>
                                        <a:latin typeface="Cambria Math" panose="02040503050406030204" pitchFamily="18" charset="0"/>
                                        <a:ea typeface="+mn-ea"/>
                                        <a:cs typeface="+mn-cs"/>
                                      </a:rPr>
                                    </m:ctrlPr>
                                  </m:sSupPr>
                                  <m:e>
                                    <m:r>
                                      <a:rPr kumimoji="0" lang="en-US" altLang="zh-CN" sz="2000" b="1" i="0" u="none" strike="noStrike" kern="1200" cap="none" normalizeH="0" baseline="0">
                                        <a:ln>
                                          <a:noFill/>
                                        </a:ln>
                                        <a:solidFill>
                                          <a:schemeClr val="tx1"/>
                                        </a:solidFill>
                                        <a:effectLst/>
                                        <a:latin typeface="Cambria Math" panose="02040503050406030204" pitchFamily="18" charset="0"/>
                                        <a:ea typeface="+mn-ea"/>
                                        <a:cs typeface="+mn-cs"/>
                                      </a:rPr>
                                      <m:t>𝐳</m:t>
                                    </m:r>
                                  </m:e>
                                  <m:sup>
                                    <m:r>
                                      <a:rPr kumimoji="0" lang="en-US" altLang="zh-CN" sz="2000" b="1" i="0" u="none" strike="noStrike" kern="1200" cap="none" normalizeH="0" baseline="0" smtClean="0">
                                        <a:ln>
                                          <a:noFill/>
                                        </a:ln>
                                        <a:solidFill>
                                          <a:schemeClr val="tx1"/>
                                        </a:solidFill>
                                        <a:effectLst/>
                                        <a:latin typeface="Cambria Math" panose="02040503050406030204" pitchFamily="18" charset="0"/>
                                        <a:ea typeface="+mn-ea"/>
                                        <a:cs typeface="+mn-cs"/>
                                      </a:rPr>
                                      <m:t>−</m:t>
                                    </m:r>
                                  </m:sup>
                                </m:sSup>
                              </m:oMath>
                            </m:oMathPara>
                          </a14:m>
                          <a:endParaRPr kumimoji="0" lang="en-US" altLang="en-US" sz="2000" b="1" i="0" u="none" strike="noStrike" kern="1200" cap="none" normalizeH="0" baseline="0" dirty="0">
                            <a:ln>
                              <a:noFill/>
                            </a:ln>
                            <a:solidFill>
                              <a:schemeClr val="tx1"/>
                            </a:solidFill>
                            <a:effectLst/>
                            <a:latin typeface="Arial" panose="020B0604020202020204" pitchFamily="34" charset="0"/>
                            <a:ea typeface="+mn-ea"/>
                            <a:cs typeface="+mn-cs"/>
                          </a:endParaRPr>
                        </a:p>
                      </a:txBody>
                      <a:tcPr anchor="ctr" horzOverflow="overflow">
                        <a:solidFill>
                          <a:srgbClr val="FFCC55">
                            <a:alpha val="64000"/>
                          </a:srgbClr>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5B1CE"/>
                              </a:solidFill>
                              <a:effectLst/>
                              <a:latin typeface="Arial" panose="020B0604020202020204" pitchFamily="34" charset="0"/>
                            </a:rPr>
                            <a:t>Books</a:t>
                          </a:r>
                          <a:r>
                            <a:rPr kumimoji="0" lang="en-US" altLang="en-US" sz="1800" b="1" i="0" u="none" strike="noStrike" cap="none" normalizeH="0" baseline="0" dirty="0">
                              <a:ln>
                                <a:noFill/>
                              </a:ln>
                              <a:solidFill>
                                <a:schemeClr val="tx1"/>
                              </a:solidFill>
                              <a:effectLst/>
                              <a:latin typeface="Arial" panose="020B0604020202020204" pitchFamily="34" charset="0"/>
                            </a:rPr>
                            <a:t> (source domain)</a:t>
                          </a: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46AE58"/>
                              </a:solidFill>
                              <a:effectLst/>
                              <a:latin typeface="Arial" panose="020B0604020202020204" pitchFamily="34" charset="0"/>
                            </a:rPr>
                            <a:t>Restaurant</a:t>
                          </a:r>
                          <a:r>
                            <a:rPr kumimoji="0" lang="en-US" altLang="en-US" sz="1800" b="1" i="0" u="none" strike="noStrike" cap="none" normalizeH="0" baseline="0" dirty="0">
                              <a:ln>
                                <a:noFill/>
                              </a:ln>
                              <a:solidFill>
                                <a:schemeClr val="tx1"/>
                              </a:solidFill>
                              <a:effectLst/>
                              <a:latin typeface="Arial" panose="020B0604020202020204" pitchFamily="34" charset="0"/>
                            </a:rPr>
                            <a:t> (target domain)</a:t>
                          </a: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sSup>
                                  <m:sSupPr>
                                    <m:ctrlPr>
                                      <a:rPr kumimoji="0" lang="en-US" altLang="zh-CN" sz="1600" b="1" i="1" u="none" strike="noStrike" kern="1200" cap="none" normalizeH="0" baseline="0" smtClean="0">
                                        <a:ln>
                                          <a:noFill/>
                                        </a:ln>
                                        <a:solidFill>
                                          <a:schemeClr val="tx1"/>
                                        </a:solidFill>
                                        <a:effectLst/>
                                        <a:latin typeface="Cambria Math" panose="02040503050406030204" pitchFamily="18" charset="0"/>
                                        <a:ea typeface="+mn-ea"/>
                                        <a:cs typeface="+mn-cs"/>
                                      </a:rPr>
                                    </m:ctrlPr>
                                  </m:sSupPr>
                                  <m:e>
                                    <m:r>
                                      <a:rPr kumimoji="0" lang="en-US" altLang="zh-CN" sz="1600" b="1" i="0" u="none" strike="noStrike" kern="1200" cap="none" normalizeH="0" baseline="0">
                                        <a:ln>
                                          <a:noFill/>
                                        </a:ln>
                                        <a:solidFill>
                                          <a:schemeClr val="tx1"/>
                                        </a:solidFill>
                                        <a:effectLst/>
                                        <a:latin typeface="Cambria Math" panose="02040503050406030204" pitchFamily="18" charset="0"/>
                                        <a:ea typeface="+mn-ea"/>
                                        <a:cs typeface="+mn-cs"/>
                                      </a:rPr>
                                      <m:t>𝐳</m:t>
                                    </m:r>
                                  </m:e>
                                  <m:sup>
                                    <m:r>
                                      <a:rPr kumimoji="0" lang="en-US" altLang="zh-CN" sz="1600" b="1" i="0" u="none" strike="noStrike" kern="1200" cap="none" normalizeH="0" baseline="0" smtClean="0">
                                        <a:ln>
                                          <a:noFill/>
                                        </a:ln>
                                        <a:solidFill>
                                          <a:schemeClr val="tx1"/>
                                        </a:solidFill>
                                        <a:effectLst/>
                                        <a:latin typeface="Cambria Math" panose="02040503050406030204" pitchFamily="18" charset="0"/>
                                        <a:ea typeface="+mn-ea"/>
                                        <a:cs typeface="+mn-cs"/>
                                      </a:rPr>
                                      <m:t>+</m:t>
                                    </m:r>
                                  </m:sup>
                                </m:sSup>
                              </m:oMath>
                            </m:oMathPara>
                          </a14:m>
                          <a:endParaRPr kumimoji="0" lang="en-US" altLang="en-US" sz="1200" b="1" i="0" u="none" strike="noStrike" kern="1200" cap="none" normalizeH="0" baseline="0" dirty="0">
                            <a:ln>
                              <a:noFill/>
                            </a:ln>
                            <a:solidFill>
                              <a:schemeClr val="tx1"/>
                            </a:solidFill>
                            <a:effectLst/>
                            <a:latin typeface="Arial" panose="020B0604020202020204" pitchFamily="34" charset="0"/>
                            <a:ea typeface="+mn-ea"/>
                            <a:cs typeface="+mn-cs"/>
                          </a:endParaRP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kumimoji="0" lang="en-US" altLang="zh-CN" sz="1600" b="1" i="1" u="none" strike="noStrike" kern="1200" cap="none" normalizeH="0" baseline="0" smtClean="0">
                                        <a:ln>
                                          <a:noFill/>
                                        </a:ln>
                                        <a:solidFill>
                                          <a:schemeClr val="tx1"/>
                                        </a:solidFill>
                                        <a:effectLst/>
                                        <a:latin typeface="Cambria Math" panose="02040503050406030204" pitchFamily="18" charset="0"/>
                                        <a:ea typeface="+mn-ea"/>
                                        <a:cs typeface="+mn-cs"/>
                                      </a:rPr>
                                    </m:ctrlPr>
                                  </m:sSupPr>
                                  <m:e>
                                    <m:r>
                                      <a:rPr kumimoji="0" lang="en-US" altLang="zh-CN" sz="1600" b="1" i="0" u="none" strike="noStrike" kern="1200" cap="none" normalizeH="0" baseline="0">
                                        <a:ln>
                                          <a:noFill/>
                                        </a:ln>
                                        <a:solidFill>
                                          <a:schemeClr val="tx1"/>
                                        </a:solidFill>
                                        <a:effectLst/>
                                        <a:latin typeface="Cambria Math" panose="02040503050406030204" pitchFamily="18" charset="0"/>
                                        <a:ea typeface="+mn-ea"/>
                                        <a:cs typeface="+mn-cs"/>
                                      </a:rPr>
                                      <m:t>𝐳</m:t>
                                    </m:r>
                                  </m:e>
                                  <m:sup>
                                    <m:r>
                                      <a:rPr kumimoji="0" lang="en-US" altLang="zh-CN" sz="1600" b="1" i="0" u="none" strike="noStrike" kern="1200" cap="none" normalizeH="0" baseline="0" smtClean="0">
                                        <a:ln>
                                          <a:noFill/>
                                        </a:ln>
                                        <a:solidFill>
                                          <a:schemeClr val="tx1"/>
                                        </a:solidFill>
                                        <a:effectLst/>
                                        <a:latin typeface="Cambria Math" panose="02040503050406030204" pitchFamily="18" charset="0"/>
                                        <a:ea typeface="+mn-ea"/>
                                        <a:cs typeface="+mn-cs"/>
                                      </a:rPr>
                                      <m:t>−</m:t>
                                    </m:r>
                                  </m:sup>
                                </m:sSup>
                              </m:oMath>
                            </m:oMathPara>
                          </a14:m>
                          <a:endParaRPr kumimoji="0" lang="en-US" altLang="en-US" sz="1600" b="1" i="0" u="none" strike="noStrike" cap="none" normalizeH="0" baseline="0" dirty="0">
                            <a:ln>
                              <a:noFill/>
                            </a:ln>
                            <a:solidFill>
                              <a:schemeClr val="tx1"/>
                            </a:solidFill>
                            <a:effectLst/>
                            <a:latin typeface="Arial" panose="020B0604020202020204" pitchFamily="34" charset="0"/>
                          </a:endParaRPr>
                        </a:p>
                      </a:txBody>
                      <a:tcPr anchor="ctr" horzOverflow="overflow">
                        <a:solidFill>
                          <a:srgbClr val="FFCC55">
                            <a:alpha val="64000"/>
                          </a:srgbClr>
                        </a:solidFill>
                      </a:tcPr>
                    </a:tc>
                    <a:extLst>
                      <a:ext uri="{0D108BD9-81ED-4DB2-BD59-A6C34878D82A}">
                        <a16:rowId xmlns:a16="http://schemas.microsoft.com/office/drawing/2014/main" val="1806181636"/>
                      </a:ext>
                    </a:extLst>
                  </a:tr>
                  <a:tr h="370840">
                    <a:tc>
                      <a:txBody>
                        <a:body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SG" sz="1800" u="none" kern="1200" dirty="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SG" sz="1800" u="none" kern="1200" dirty="0">
                              <a:solidFill>
                                <a:schemeClr val="tx1"/>
                              </a:solidFill>
                              <a:latin typeface="Arial" panose="020B0604020202020204" pitchFamily="34" charset="0"/>
                              <a:ea typeface="+mn-ea"/>
                              <a:cs typeface="Calibri"/>
                            </a:rPr>
                            <a:t>0</a:t>
                          </a: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US" sz="1800" b="1" kern="1200" dirty="0">
                              <a:solidFill>
                                <a:srgbClr val="FF3399"/>
                              </a:solidFill>
                              <a:latin typeface="Arial" panose="020B0604020202020204" pitchFamily="34" charset="0"/>
                              <a:ea typeface="+mn-ea"/>
                              <a:cs typeface="Calibri"/>
                            </a:rPr>
                            <a:t>Great</a:t>
                          </a:r>
                          <a:r>
                            <a:rPr lang="en-US" sz="1800" kern="1200" dirty="0">
                              <a:solidFill>
                                <a:schemeClr val="tx1"/>
                              </a:solidFill>
                              <a:latin typeface="Arial" panose="020B0604020202020204" pitchFamily="34" charset="0"/>
                              <a:ea typeface="+mn-ea"/>
                              <a:cs typeface="Calibri"/>
                            </a:rPr>
                            <a:t> books.</a:t>
                          </a:r>
                          <a:r>
                            <a:rPr lang="en-US" sz="1800" dirty="0">
                              <a:solidFill>
                                <a:schemeClr val="tx1"/>
                              </a:solidFill>
                              <a:cs typeface="Calibri"/>
                            </a:rPr>
                            <a:t> His characters are </a:t>
                          </a:r>
                          <a:r>
                            <a:rPr lang="en-US" sz="1800" b="1" dirty="0">
                              <a:solidFill>
                                <a:srgbClr val="00B0F0"/>
                              </a:solidFill>
                              <a:cs typeface="Calibri"/>
                            </a:rPr>
                            <a:t>engaging</a:t>
                          </a:r>
                          <a:r>
                            <a:rPr lang="en-US" sz="1800" kern="1200" dirty="0">
                              <a:solidFill>
                                <a:schemeClr val="tx1"/>
                              </a:solidFill>
                              <a:latin typeface="Arial" panose="020B0604020202020204" pitchFamily="34" charset="0"/>
                              <a:ea typeface="+mn-ea"/>
                              <a:cs typeface="Calibri"/>
                            </a:rPr>
                            <a:t>.</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a:solidFill>
                                <a:schemeClr val="tx1"/>
                              </a:solidFill>
                              <a:latin typeface="Arial" panose="020B0604020202020204" pitchFamily="34" charset="0"/>
                              <a:ea typeface="+mn-ea"/>
                              <a:cs typeface="Calibri"/>
                            </a:rPr>
                            <a:t>The food is </a:t>
                          </a:r>
                          <a:r>
                            <a:rPr lang="en-US" sz="1800" b="1" kern="1200" dirty="0">
                              <a:solidFill>
                                <a:srgbClr val="FF3399"/>
                              </a:solidFill>
                              <a:latin typeface="Arial" panose="020B0604020202020204" pitchFamily="34" charset="0"/>
                              <a:ea typeface="+mn-ea"/>
                              <a:cs typeface="Calibri"/>
                            </a:rPr>
                            <a:t>great</a:t>
                          </a:r>
                          <a:r>
                            <a:rPr lang="en-US" sz="1800" kern="1200" dirty="0">
                              <a:solidFill>
                                <a:schemeClr val="tx1"/>
                              </a:solidFill>
                              <a:latin typeface="Arial" panose="020B0604020202020204" pitchFamily="34" charset="0"/>
                              <a:ea typeface="+mn-ea"/>
                              <a:cs typeface="Calibri"/>
                            </a:rPr>
                            <a:t>, and the drinks are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tasty</a:t>
                          </a:r>
                          <a:r>
                            <a:rPr lang="en-US" sz="1800" b="1" kern="1200" dirty="0">
                              <a:solidFill>
                                <a:srgbClr val="00B0F0"/>
                              </a:solidFill>
                              <a:latin typeface="Arial" panose="020B0604020202020204" pitchFamily="34" charset="0"/>
                              <a:ea typeface="+mn-ea"/>
                              <a:cs typeface="Calibri"/>
                            </a:rPr>
                            <a:t> </a:t>
                          </a:r>
                          <a:r>
                            <a:rPr lang="en-US" sz="1800" kern="1200" dirty="0">
                              <a:solidFill>
                                <a:schemeClr val="tx1"/>
                              </a:solidFill>
                              <a:latin typeface="Arial" panose="020B0604020202020204" pitchFamily="34" charset="0"/>
                              <a:ea typeface="+mn-ea"/>
                              <a:cs typeface="Calibri"/>
                            </a:rPr>
                            <a:t>and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delicious</a:t>
                          </a:r>
                          <a:r>
                            <a:rPr lang="en-US" sz="1800" kern="1200" dirty="0">
                              <a:solidFill>
                                <a:schemeClr val="tx1"/>
                              </a:solidFill>
                              <a:latin typeface="Arial" panose="020B0604020202020204" pitchFamily="34" charset="0"/>
                              <a:ea typeface="+mn-ea"/>
                              <a:cs typeface="Calibri"/>
                            </a:rPr>
                            <a:t>.</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a:solidFill>
                                <a:schemeClr val="tx1"/>
                              </a:solidFill>
                              <a:latin typeface="Arial" panose="020B0604020202020204" pitchFamily="34" charset="0"/>
                              <a:ea typeface="+mn-ea"/>
                              <a:cs typeface="Calibri"/>
                            </a:rPr>
                            <a:t>0</a:t>
                          </a:r>
                        </a:p>
                      </a:txBody>
                      <a:tcPr anchor="ctr" horzOverflow="overflow">
                        <a:solidFill>
                          <a:srgbClr val="F6FFB0"/>
                        </a:solidFill>
                      </a:tcPr>
                    </a:tc>
                    <a:extLst>
                      <a:ext uri="{0D108BD9-81ED-4DB2-BD59-A6C34878D82A}">
                        <a16:rowId xmlns:a16="http://schemas.microsoft.com/office/drawing/2014/main" val="2420127907"/>
                      </a:ext>
                    </a:extLst>
                  </a:tr>
                  <a:tr h="370840">
                    <a:tc>
                      <a:txBody>
                        <a:bodyPr/>
                        <a:lstStyle/>
                        <a:p>
                          <a:pPr marL="0" indent="0" algn="ctr">
                            <a:buNone/>
                          </a:pPr>
                          <a:r>
                            <a:rPr lang="en-SG" sz="1800" kern="1200" dirty="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p>
                          <a:pPr marL="0" indent="0" algn="ctr">
                            <a:buNone/>
                          </a:pPr>
                          <a:r>
                            <a:rPr lang="en-SG" sz="1800" kern="1200" dirty="0">
                              <a:solidFill>
                                <a:schemeClr val="tx1"/>
                              </a:solidFill>
                              <a:latin typeface="Arial" panose="020B0604020202020204" pitchFamily="34" charset="0"/>
                              <a:ea typeface="+mn-ea"/>
                              <a:cs typeface="Calibri"/>
                            </a:rPr>
                            <a:t>0</a:t>
                          </a:r>
                        </a:p>
                      </a:txBody>
                      <a:tcPr anchor="ctr" horzOverflow="overflow">
                        <a:solidFill>
                          <a:srgbClr val="F6FFB0"/>
                        </a:solidFill>
                      </a:tcPr>
                    </a:tc>
                    <a:tc>
                      <a:txBody>
                        <a:bodyPr/>
                        <a:lstStyle/>
                        <a:p>
                          <a:pPr marL="0" indent="0" algn="ctr">
                            <a:buNone/>
                          </a:pPr>
                          <a:r>
                            <a:rPr lang="en-SG" sz="1800" kern="1200" dirty="0">
                              <a:solidFill>
                                <a:schemeClr val="tx1"/>
                              </a:solidFill>
                              <a:latin typeface="Arial" panose="020B0604020202020204" pitchFamily="34" charset="0"/>
                              <a:ea typeface="+mn-ea"/>
                              <a:cs typeface="Calibri"/>
                            </a:rPr>
                            <a:t>It</a:t>
                          </a:r>
                          <a:r>
                            <a:rPr lang="en-SG" sz="1800" kern="1200" baseline="0" dirty="0">
                              <a:solidFill>
                                <a:schemeClr val="tx1"/>
                              </a:solidFill>
                              <a:latin typeface="Arial" panose="020B0604020202020204" pitchFamily="34" charset="0"/>
                              <a:ea typeface="+mn-ea"/>
                              <a:cs typeface="Calibri"/>
                            </a:rPr>
                            <a:t> is a very </a:t>
                          </a:r>
                          <a:r>
                            <a:rPr lang="en-SG" sz="1800" b="1" kern="1200" dirty="0">
                              <a:solidFill>
                                <a:srgbClr val="FF3399"/>
                              </a:solidFill>
                              <a:latin typeface="Arial" panose="020B0604020202020204" pitchFamily="34" charset="0"/>
                              <a:ea typeface="+mn-ea"/>
                              <a:cs typeface="Calibri"/>
                            </a:rPr>
                            <a:t>nice</a:t>
                          </a:r>
                          <a:r>
                            <a:rPr lang="en-SG" sz="1800" kern="1200" baseline="0" dirty="0">
                              <a:solidFill>
                                <a:schemeClr val="tx1"/>
                              </a:solidFill>
                              <a:latin typeface="Arial" panose="020B0604020202020204" pitchFamily="34" charset="0"/>
                              <a:ea typeface="+mn-ea"/>
                              <a:cs typeface="Calibri"/>
                            </a:rPr>
                            <a:t> and </a:t>
                          </a:r>
                          <a:r>
                            <a:rPr lang="en-US" sz="1800" b="1" kern="1200" dirty="0">
                              <a:solidFill>
                                <a:srgbClr val="00B0F0"/>
                              </a:solidFill>
                              <a:latin typeface="Arial" panose="020B0604020202020204" pitchFamily="34" charset="0"/>
                              <a:ea typeface="+mn-ea"/>
                              <a:cs typeface="Calibri"/>
                            </a:rPr>
                            <a:t>sobering </a:t>
                          </a:r>
                          <a:r>
                            <a:rPr lang="en-SG" sz="1800" kern="1200" baseline="0" dirty="0">
                              <a:solidFill>
                                <a:schemeClr val="tx1"/>
                              </a:solidFill>
                              <a:latin typeface="Arial" panose="020B0604020202020204" pitchFamily="34" charset="0"/>
                              <a:ea typeface="+mn-ea"/>
                              <a:cs typeface="Calibri"/>
                            </a:rPr>
                            <a:t>novel.</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a:solidFill>
                                <a:schemeClr val="tx1"/>
                              </a:solidFill>
                              <a:latin typeface="Arial" panose="020B0604020202020204" pitchFamily="34" charset="0"/>
                              <a:ea typeface="+mn-ea"/>
                              <a:cs typeface="Calibri"/>
                            </a:rPr>
                            <a:t>The food is very </a:t>
                          </a:r>
                          <a:r>
                            <a:rPr lang="en-US" sz="1800" b="1" kern="1200" dirty="0">
                              <a:solidFill>
                                <a:srgbClr val="FF3399"/>
                              </a:solidFill>
                              <a:latin typeface="Arial" panose="020B0604020202020204" pitchFamily="34" charset="0"/>
                              <a:ea typeface="+mn-ea"/>
                              <a:cs typeface="Calibri"/>
                            </a:rPr>
                            <a:t>nice</a:t>
                          </a:r>
                          <a:r>
                            <a:rPr lang="en-US" sz="1800" kern="1200" dirty="0">
                              <a:solidFill>
                                <a:schemeClr val="tx1"/>
                              </a:solidFill>
                              <a:latin typeface="Arial" panose="020B0604020202020204" pitchFamily="34" charset="0"/>
                              <a:ea typeface="+mn-ea"/>
                              <a:cs typeface="Calibri"/>
                            </a:rPr>
                            <a:t> and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tasty</a:t>
                          </a:r>
                          <a:r>
                            <a:rPr lang="en-US" sz="1800" kern="1200" dirty="0">
                              <a:solidFill>
                                <a:schemeClr val="tx1"/>
                              </a:solidFill>
                              <a:latin typeface="Arial" panose="020B0604020202020204" pitchFamily="34" charset="0"/>
                              <a:ea typeface="+mn-ea"/>
                              <a:cs typeface="Calibri"/>
                            </a:rPr>
                            <a:t>, and we’ll go back again.</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a:solidFill>
                                <a:schemeClr val="tx1"/>
                              </a:solidFill>
                              <a:latin typeface="Arial" panose="020B0604020202020204" pitchFamily="34" charset="0"/>
                              <a:ea typeface="+mn-ea"/>
                              <a:cs typeface="Calibri"/>
                            </a:rPr>
                            <a:t>0</a:t>
                          </a:r>
                        </a:p>
                      </a:txBody>
                      <a:tcPr anchor="ctr" horzOverflow="overflow">
                        <a:solidFill>
                          <a:srgbClr val="F6FFB0"/>
                        </a:solidFill>
                      </a:tcPr>
                    </a:tc>
                    <a:extLst>
                      <a:ext uri="{0D108BD9-81ED-4DB2-BD59-A6C34878D82A}">
                        <a16:rowId xmlns:a16="http://schemas.microsoft.com/office/drawing/2014/main" val="3813783734"/>
                      </a:ext>
                    </a:extLst>
                  </a:tr>
                  <a:tr h="370840">
                    <a:tc>
                      <a:txBody>
                        <a:bodyPr/>
                        <a:lstStyle/>
                        <a:p>
                          <a:pPr marL="0" indent="0" algn="ctr">
                            <a:buNone/>
                          </a:pPr>
                          <a:r>
                            <a:rPr lang="en-SG" sz="1800" kern="1200" dirty="0">
                              <a:solidFill>
                                <a:schemeClr val="tx1"/>
                              </a:solidFill>
                              <a:latin typeface="Arial" panose="020B0604020202020204" pitchFamily="34" charset="0"/>
                              <a:ea typeface="+mn-ea"/>
                              <a:cs typeface="Calibri"/>
                            </a:rPr>
                            <a:t>0</a:t>
                          </a:r>
                        </a:p>
                      </a:txBody>
                      <a:tcPr anchor="ctr" horzOverflow="overflow">
                        <a:solidFill>
                          <a:srgbClr val="F6FFB0"/>
                        </a:solidFill>
                      </a:tcPr>
                    </a:tc>
                    <a:tc>
                      <a:txBody>
                        <a:bodyPr/>
                        <a:lstStyle/>
                        <a:p>
                          <a:pPr marL="0" indent="0" algn="ctr">
                            <a:buNone/>
                          </a:pPr>
                          <a:r>
                            <a:rPr lang="en-SG" sz="1800" kern="1200" dirty="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indent="0" algn="ctr">
                            <a:buNone/>
                          </a:pPr>
                          <a:r>
                            <a:rPr lang="en-SG" sz="1800" kern="1200" dirty="0">
                              <a:solidFill>
                                <a:schemeClr val="tx1"/>
                              </a:solidFill>
                              <a:latin typeface="Arial" panose="020B0604020202020204" pitchFamily="34" charset="0"/>
                              <a:ea typeface="+mn-ea"/>
                              <a:cs typeface="Calibri"/>
                            </a:rPr>
                            <a:t>A </a:t>
                          </a:r>
                          <a:r>
                            <a:rPr lang="en-SG" sz="1800" b="1" kern="1200" dirty="0">
                              <a:solidFill>
                                <a:srgbClr val="FF3399"/>
                              </a:solidFill>
                              <a:latin typeface="Arial" panose="020B0604020202020204" pitchFamily="34" charset="0"/>
                              <a:ea typeface="+mn-ea"/>
                              <a:cs typeface="Calibri"/>
                            </a:rPr>
                            <a:t>awful</a:t>
                          </a:r>
                          <a:r>
                            <a:rPr lang="en-SG" sz="1800" kern="1200" dirty="0">
                              <a:solidFill>
                                <a:schemeClr val="tx1"/>
                              </a:solidFill>
                              <a:latin typeface="Arial" panose="020B0604020202020204" pitchFamily="34" charset="0"/>
                              <a:ea typeface="+mn-ea"/>
                              <a:cs typeface="Calibri"/>
                            </a:rPr>
                            <a:t> book</a:t>
                          </a:r>
                          <a:r>
                            <a:rPr lang="en-SG" sz="1800" kern="1200" baseline="0" dirty="0">
                              <a:solidFill>
                                <a:schemeClr val="tx1"/>
                              </a:solidFill>
                              <a:latin typeface="Arial" panose="020B0604020202020204" pitchFamily="34" charset="0"/>
                              <a:ea typeface="+mn-ea"/>
                              <a:cs typeface="Calibri"/>
                            </a:rPr>
                            <a:t> and</a:t>
                          </a:r>
                          <a:r>
                            <a:rPr lang="en-SG" sz="1800" kern="1200" dirty="0">
                              <a:solidFill>
                                <a:schemeClr val="tx1"/>
                              </a:solidFill>
                              <a:latin typeface="Arial" panose="020B0604020202020204" pitchFamily="34" charset="0"/>
                              <a:ea typeface="+mn-ea"/>
                              <a:cs typeface="Calibri"/>
                            </a:rPr>
                            <a:t> it is a</a:t>
                          </a:r>
                          <a:r>
                            <a:rPr lang="en-SG" sz="1800" kern="1200" baseline="0" dirty="0">
                              <a:solidFill>
                                <a:schemeClr val="tx1"/>
                              </a:solidFill>
                              <a:latin typeface="Arial" panose="020B0604020202020204" pitchFamily="34" charset="0"/>
                              <a:ea typeface="+mn-ea"/>
                              <a:cs typeface="Calibri"/>
                            </a:rPr>
                            <a:t> little </a:t>
                          </a:r>
                          <a:r>
                            <a:rPr lang="en-SG" sz="1800" b="1" kern="1200" dirty="0">
                              <a:solidFill>
                                <a:srgbClr val="00B0F0"/>
                              </a:solidFill>
                              <a:latin typeface="Arial" panose="020B0604020202020204" pitchFamily="34" charset="0"/>
                              <a:ea typeface="+mn-ea"/>
                              <a:cs typeface="Calibri"/>
                            </a:rPr>
                            <a:t>boring</a:t>
                          </a:r>
                          <a:r>
                            <a:rPr lang="en-SG" sz="1800" kern="1200" baseline="0" dirty="0">
                              <a:solidFill>
                                <a:schemeClr val="tx1"/>
                              </a:solidFill>
                              <a:latin typeface="Arial" panose="020B0604020202020204" pitchFamily="34" charset="0"/>
                              <a:ea typeface="+mn-ea"/>
                              <a:cs typeface="Calibri"/>
                            </a:rPr>
                            <a:t>.</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Shame</a:t>
                          </a:r>
                          <a:r>
                            <a:rPr lang="en-US" sz="1800" kern="1200" dirty="0">
                              <a:solidFill>
                                <a:schemeClr val="tx1"/>
                              </a:solidFill>
                              <a:latin typeface="Arial" panose="020B0604020202020204" pitchFamily="34" charset="0"/>
                              <a:ea typeface="+mn-ea"/>
                              <a:cs typeface="Calibri"/>
                            </a:rPr>
                            <a:t> on this place for the </a:t>
                          </a:r>
                          <a:r>
                            <a:rPr kumimoji="0" lang="en-US" sz="1800" b="1" i="0" u="none" strike="noStrike" kern="1200" cap="none" normalizeH="0" baseline="0" dirty="0">
                              <a:ln>
                                <a:noFill/>
                              </a:ln>
                              <a:solidFill>
                                <a:srgbClr val="46AE58"/>
                              </a:solidFill>
                              <a:effectLst/>
                              <a:latin typeface="Arial" panose="020B0604020202020204" pitchFamily="34" charset="0"/>
                              <a:ea typeface="+mn-ea"/>
                              <a:cs typeface="+mn-cs"/>
                            </a:rPr>
                            <a:t>rude</a:t>
                          </a:r>
                          <a:r>
                            <a:rPr lang="en-US" sz="1800" kern="1200" dirty="0">
                              <a:solidFill>
                                <a:schemeClr val="tx1"/>
                              </a:solidFill>
                              <a:latin typeface="Arial" panose="020B0604020202020204" pitchFamily="34" charset="0"/>
                              <a:ea typeface="+mn-ea"/>
                              <a:cs typeface="Calibri"/>
                            </a:rPr>
                            <a:t> staff and </a:t>
                          </a:r>
                          <a:r>
                            <a:rPr lang="en-US" sz="1800" b="1" kern="1200" dirty="0">
                              <a:solidFill>
                                <a:srgbClr val="FF3399"/>
                              </a:solidFill>
                              <a:latin typeface="Arial" panose="020B0604020202020204" pitchFamily="34" charset="0"/>
                              <a:ea typeface="+mn-ea"/>
                              <a:cs typeface="Calibri"/>
                            </a:rPr>
                            <a:t>awful</a:t>
                          </a:r>
                          <a:r>
                            <a:rPr lang="en-US" sz="1800" kern="1200" dirty="0">
                              <a:solidFill>
                                <a:schemeClr val="tx1"/>
                              </a:solidFill>
                              <a:latin typeface="Arial" panose="020B0604020202020204" pitchFamily="34" charset="0"/>
                              <a:ea typeface="+mn-ea"/>
                              <a:cs typeface="Calibri"/>
                            </a:rPr>
                            <a:t> food.</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Arial" panose="020B0604020202020204" pitchFamily="34" charset="0"/>
                              <a:ea typeface="+mn-ea"/>
                              <a:cs typeface="Calibri"/>
                            </a:rPr>
                            <a:t>0</a:t>
                          </a: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800" kern="1200" dirty="0">
                              <a:solidFill>
                                <a:schemeClr val="tx1"/>
                              </a:solidFill>
                              <a:latin typeface="Arial" panose="020B0604020202020204" pitchFamily="34" charset="0"/>
                              <a:ea typeface="+mn-ea"/>
                              <a:cs typeface="Calibri"/>
                            </a:rPr>
                            <a:t>1</a:t>
                          </a:r>
                        </a:p>
                      </a:txBody>
                      <a:tcPr anchor="ctr" horzOverflow="overflow">
                        <a:solidFill>
                          <a:srgbClr val="F6FFB0"/>
                        </a:solidFill>
                      </a:tcPr>
                    </a:tc>
                    <a:extLst>
                      <a:ext uri="{0D108BD9-81ED-4DB2-BD59-A6C34878D82A}">
                        <a16:rowId xmlns:a16="http://schemas.microsoft.com/office/drawing/2014/main" val="4190121508"/>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787162035"/>
                  </p:ext>
                </p:extLst>
              </p:nvPr>
            </p:nvGraphicFramePr>
            <p:xfrm>
              <a:off x="366159" y="3264606"/>
              <a:ext cx="11380817" cy="2572864"/>
            </p:xfrm>
            <a:graphic>
              <a:graphicData uri="http://schemas.openxmlformats.org/drawingml/2006/table">
                <a:tbl>
                  <a:tblPr firstRow="1" bandRow="1">
                    <a:tableStyleId>{5C22544A-7EE6-4342-B048-85BDC9FD1C3A}</a:tableStyleId>
                  </a:tblPr>
                  <a:tblGrid>
                    <a:gridCol w="1039786">
                      <a:extLst>
                        <a:ext uri="{9D8B030D-6E8A-4147-A177-3AD203B41FA5}">
                          <a16:colId xmlns:a16="http://schemas.microsoft.com/office/drawing/2014/main" val="456155201"/>
                        </a:ext>
                      </a:extLst>
                    </a:gridCol>
                    <a:gridCol w="1161144">
                      <a:extLst>
                        <a:ext uri="{9D8B030D-6E8A-4147-A177-3AD203B41FA5}">
                          <a16:colId xmlns:a16="http://schemas.microsoft.com/office/drawing/2014/main" val="2199796892"/>
                        </a:ext>
                      </a:extLst>
                    </a:gridCol>
                    <a:gridCol w="3655246">
                      <a:extLst>
                        <a:ext uri="{9D8B030D-6E8A-4147-A177-3AD203B41FA5}">
                          <a16:colId xmlns:a16="http://schemas.microsoft.com/office/drawing/2014/main" val="35150747"/>
                        </a:ext>
                      </a:extLst>
                    </a:gridCol>
                    <a:gridCol w="3596090">
                      <a:extLst>
                        <a:ext uri="{9D8B030D-6E8A-4147-A177-3AD203B41FA5}">
                          <a16:colId xmlns:a16="http://schemas.microsoft.com/office/drawing/2014/main" val="3809023708"/>
                        </a:ext>
                      </a:extLst>
                    </a:gridCol>
                    <a:gridCol w="1014152">
                      <a:extLst>
                        <a:ext uri="{9D8B030D-6E8A-4147-A177-3AD203B41FA5}">
                          <a16:colId xmlns:a16="http://schemas.microsoft.com/office/drawing/2014/main" val="3938176317"/>
                        </a:ext>
                      </a:extLst>
                    </a:gridCol>
                    <a:gridCol w="914399">
                      <a:extLst>
                        <a:ext uri="{9D8B030D-6E8A-4147-A177-3AD203B41FA5}">
                          <a16:colId xmlns:a16="http://schemas.microsoft.com/office/drawing/2014/main" val="4194509189"/>
                        </a:ext>
                      </a:extLst>
                    </a:gridCol>
                  </a:tblGrid>
                  <a:tr h="652624">
                    <a:tc>
                      <a:txBody>
                        <a:bodyPr/>
                        <a:lstStyle/>
                        <a:p>
                          <a:endParaRPr lang="zh-CN"/>
                        </a:p>
                      </a:txBody>
                      <a:tcPr anchor="ctr" horzOverflow="overflow">
                        <a:blipFill>
                          <a:blip r:embed="rId4"/>
                          <a:stretch>
                            <a:fillRect l="-585" t="-935" r="-994737" b="-310280"/>
                          </a:stretch>
                        </a:blipFill>
                      </a:tcPr>
                    </a:tc>
                    <a:tc>
                      <a:txBody>
                        <a:bodyPr/>
                        <a:lstStyle/>
                        <a:p>
                          <a:endParaRPr lang="zh-CN"/>
                        </a:p>
                      </a:txBody>
                      <a:tcPr anchor="ctr" horzOverflow="overflow">
                        <a:blipFill>
                          <a:blip r:embed="rId4"/>
                          <a:stretch>
                            <a:fillRect l="-90526" t="-935" r="-795263" b="-310280"/>
                          </a:stretch>
                        </a:blip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45B1CE"/>
                              </a:solidFill>
                              <a:effectLst/>
                              <a:latin typeface="Arial" panose="020B0604020202020204" pitchFamily="34" charset="0"/>
                            </a:rPr>
                            <a:t>Books</a:t>
                          </a:r>
                          <a:r>
                            <a:rPr kumimoji="0" lang="en-US" altLang="en-US" sz="1800" b="1" i="0" u="none" strike="noStrike" cap="none" normalizeH="0" baseline="0" dirty="0" smtClean="0">
                              <a:ln>
                                <a:noFill/>
                              </a:ln>
                              <a:solidFill>
                                <a:schemeClr val="tx1"/>
                              </a:solidFill>
                              <a:effectLst/>
                              <a:latin typeface="Arial" panose="020B0604020202020204" pitchFamily="34" charset="0"/>
                            </a:rPr>
                            <a:t> (source domain)</a:t>
                          </a:r>
                        </a:p>
                      </a:txBody>
                      <a:tcPr anchor="ctr" horzOverflow="overflow">
                        <a:solidFill>
                          <a:srgbClr val="FFCC55">
                            <a:alpha val="64000"/>
                          </a:srgbClr>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smtClean="0">
                              <a:ln>
                                <a:noFill/>
                              </a:ln>
                              <a:solidFill>
                                <a:srgbClr val="46AE58"/>
                              </a:solidFill>
                              <a:effectLst/>
                              <a:latin typeface="Arial" panose="020B0604020202020204" pitchFamily="34" charset="0"/>
                            </a:rPr>
                            <a:t>Restaurant</a:t>
                          </a:r>
                          <a:r>
                            <a:rPr kumimoji="0" lang="en-US" altLang="en-US" sz="1800" b="1" i="0" u="none" strike="noStrike" cap="none" normalizeH="0" baseline="0" dirty="0" smtClean="0">
                              <a:ln>
                                <a:noFill/>
                              </a:ln>
                              <a:solidFill>
                                <a:schemeClr val="tx1"/>
                              </a:solidFill>
                              <a:effectLst/>
                              <a:latin typeface="Arial" panose="020B0604020202020204" pitchFamily="34" charset="0"/>
                            </a:rPr>
                            <a:t> (target domain)</a:t>
                          </a:r>
                        </a:p>
                      </a:txBody>
                      <a:tcPr anchor="ctr" horzOverflow="overflow">
                        <a:solidFill>
                          <a:srgbClr val="FFCC55">
                            <a:alpha val="64000"/>
                          </a:srgbClr>
                        </a:solidFill>
                      </a:tcPr>
                    </a:tc>
                    <a:tc>
                      <a:txBody>
                        <a:bodyPr/>
                        <a:lstStyle/>
                        <a:p>
                          <a:endParaRPr lang="zh-CN"/>
                        </a:p>
                      </a:txBody>
                      <a:tcPr anchor="ctr" horzOverflow="overflow">
                        <a:blipFill>
                          <a:blip r:embed="rId4"/>
                          <a:stretch>
                            <a:fillRect l="-934940" t="-935" r="-93373" b="-310280"/>
                          </a:stretch>
                        </a:blipFill>
                      </a:tcPr>
                    </a:tc>
                    <a:tc>
                      <a:txBody>
                        <a:bodyPr/>
                        <a:lstStyle/>
                        <a:p>
                          <a:endParaRPr lang="zh-CN"/>
                        </a:p>
                      </a:txBody>
                      <a:tcPr anchor="ctr" horzOverflow="overflow">
                        <a:blipFill>
                          <a:blip r:embed="rId4"/>
                          <a:stretch>
                            <a:fillRect l="-1145333" t="-935" r="-3333" b="-310280"/>
                          </a:stretch>
                        </a:blipFill>
                      </a:tcPr>
                    </a:tc>
                    <a:extLst>
                      <a:ext uri="{0D108BD9-81ED-4DB2-BD59-A6C34878D82A}">
                        <a16:rowId xmlns:a16="http://schemas.microsoft.com/office/drawing/2014/main" val="1806181636"/>
                      </a:ext>
                    </a:extLst>
                  </a:tr>
                  <a:tr h="640080">
                    <a:tc>
                      <a:txBody>
                        <a:body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SG" sz="1800" u="none" kern="1200" dirty="0" smtClean="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SG" sz="1800" u="none" kern="1200" dirty="0" smtClean="0">
                              <a:solidFill>
                                <a:schemeClr val="tx1"/>
                              </a:solidFill>
                              <a:latin typeface="Arial" panose="020B0604020202020204" pitchFamily="34" charset="0"/>
                              <a:ea typeface="+mn-ea"/>
                              <a:cs typeface="Calibri"/>
                            </a:rPr>
                            <a:t>0</a:t>
                          </a: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marR="0" indent="0" algn="ctr" defTabSz="914400" rtl="0" eaLnBrk="1" fontAlgn="auto" latinLnBrk="0" hangingPunct="1">
                            <a:lnSpc>
                              <a:spcPct val="100000"/>
                            </a:lnSpc>
                            <a:spcBef>
                              <a:spcPct val="20000"/>
                            </a:spcBef>
                            <a:spcAft>
                              <a:spcPts val="0"/>
                            </a:spcAft>
                            <a:buClrTx/>
                            <a:buSzTx/>
                            <a:buFontTx/>
                            <a:buNone/>
                            <a:tabLst/>
                            <a:defRPr/>
                          </a:pPr>
                          <a:r>
                            <a:rPr lang="en-US" sz="1800" b="1" kern="1200" dirty="0" smtClean="0">
                              <a:solidFill>
                                <a:srgbClr val="FF3399"/>
                              </a:solidFill>
                              <a:latin typeface="Arial" panose="020B0604020202020204" pitchFamily="34" charset="0"/>
                              <a:ea typeface="+mn-ea"/>
                              <a:cs typeface="Calibri"/>
                            </a:rPr>
                            <a:t>Great</a:t>
                          </a:r>
                          <a:r>
                            <a:rPr lang="en-US" sz="1800" kern="1200" dirty="0" smtClean="0">
                              <a:solidFill>
                                <a:schemeClr val="tx1"/>
                              </a:solidFill>
                              <a:latin typeface="Arial" panose="020B0604020202020204" pitchFamily="34" charset="0"/>
                              <a:ea typeface="+mn-ea"/>
                              <a:cs typeface="Calibri"/>
                            </a:rPr>
                            <a:t> books.</a:t>
                          </a:r>
                          <a:r>
                            <a:rPr lang="en-US" sz="1800" dirty="0" smtClean="0">
                              <a:solidFill>
                                <a:schemeClr val="tx1"/>
                              </a:solidFill>
                              <a:cs typeface="Calibri"/>
                            </a:rPr>
                            <a:t> His characters are </a:t>
                          </a:r>
                          <a:r>
                            <a:rPr lang="en-US" sz="1800" b="1" dirty="0" smtClean="0">
                              <a:solidFill>
                                <a:srgbClr val="00B0F0"/>
                              </a:solidFill>
                              <a:cs typeface="Calibri"/>
                            </a:rPr>
                            <a:t>engaging</a:t>
                          </a:r>
                          <a:r>
                            <a:rPr lang="en-US" sz="1800" kern="1200" dirty="0" smtClean="0">
                              <a:solidFill>
                                <a:schemeClr val="tx1"/>
                              </a:solidFill>
                              <a:latin typeface="Arial" panose="020B0604020202020204" pitchFamily="34" charset="0"/>
                              <a:ea typeface="+mn-ea"/>
                              <a:cs typeface="Calibri"/>
                            </a:rPr>
                            <a:t>.</a:t>
                          </a:r>
                          <a:endParaRPr lang="en-SG" sz="1800" kern="1200" dirty="0" smtClean="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smtClean="0">
                              <a:solidFill>
                                <a:schemeClr val="tx1"/>
                              </a:solidFill>
                              <a:latin typeface="Arial" panose="020B0604020202020204" pitchFamily="34" charset="0"/>
                              <a:ea typeface="+mn-ea"/>
                              <a:cs typeface="Calibri"/>
                            </a:rPr>
                            <a:t>The food is </a:t>
                          </a:r>
                          <a:r>
                            <a:rPr lang="en-US" sz="1800" b="1" kern="1200" dirty="0" smtClean="0">
                              <a:solidFill>
                                <a:srgbClr val="FF3399"/>
                              </a:solidFill>
                              <a:latin typeface="Arial" panose="020B0604020202020204" pitchFamily="34" charset="0"/>
                              <a:ea typeface="+mn-ea"/>
                              <a:cs typeface="Calibri"/>
                            </a:rPr>
                            <a:t>great</a:t>
                          </a:r>
                          <a:r>
                            <a:rPr lang="en-US" sz="1800" kern="1200" dirty="0" smtClean="0">
                              <a:solidFill>
                                <a:schemeClr val="tx1"/>
                              </a:solidFill>
                              <a:latin typeface="Arial" panose="020B0604020202020204" pitchFamily="34" charset="0"/>
                              <a:ea typeface="+mn-ea"/>
                              <a:cs typeface="Calibri"/>
                            </a:rPr>
                            <a:t>, and the drinks are </a:t>
                          </a:r>
                          <a:r>
                            <a:rPr kumimoji="0" lang="en-US" sz="1800" b="1" i="0" u="none" strike="noStrike" kern="1200" cap="none" normalizeH="0" baseline="0" dirty="0" smtClean="0">
                              <a:ln>
                                <a:noFill/>
                              </a:ln>
                              <a:solidFill>
                                <a:srgbClr val="46AE58"/>
                              </a:solidFill>
                              <a:effectLst/>
                              <a:latin typeface="Arial" panose="020B0604020202020204" pitchFamily="34" charset="0"/>
                              <a:ea typeface="+mn-ea"/>
                              <a:cs typeface="+mn-cs"/>
                            </a:rPr>
                            <a:t>tasty</a:t>
                          </a:r>
                          <a:r>
                            <a:rPr lang="en-US" sz="1800" b="1" kern="1200" dirty="0" smtClean="0">
                              <a:solidFill>
                                <a:srgbClr val="00B0F0"/>
                              </a:solidFill>
                              <a:latin typeface="Arial" panose="020B0604020202020204" pitchFamily="34" charset="0"/>
                              <a:ea typeface="+mn-ea"/>
                              <a:cs typeface="Calibri"/>
                            </a:rPr>
                            <a:t> </a:t>
                          </a:r>
                          <a:r>
                            <a:rPr lang="en-US" sz="1800" kern="1200" dirty="0" smtClean="0">
                              <a:solidFill>
                                <a:schemeClr val="tx1"/>
                              </a:solidFill>
                              <a:latin typeface="Arial" panose="020B0604020202020204" pitchFamily="34" charset="0"/>
                              <a:ea typeface="+mn-ea"/>
                              <a:cs typeface="Calibri"/>
                            </a:rPr>
                            <a:t>and </a:t>
                          </a:r>
                          <a:r>
                            <a:rPr kumimoji="0" lang="en-US" sz="1800" b="1" i="0" u="none" strike="noStrike" kern="1200" cap="none" normalizeH="0" baseline="0" dirty="0" smtClean="0">
                              <a:ln>
                                <a:noFill/>
                              </a:ln>
                              <a:solidFill>
                                <a:srgbClr val="46AE58"/>
                              </a:solidFill>
                              <a:effectLst/>
                              <a:latin typeface="Arial" panose="020B0604020202020204" pitchFamily="34" charset="0"/>
                              <a:ea typeface="+mn-ea"/>
                              <a:cs typeface="+mn-cs"/>
                            </a:rPr>
                            <a:t>delicious</a:t>
                          </a:r>
                          <a:r>
                            <a:rPr lang="en-US" sz="1800" kern="1200" dirty="0" smtClean="0">
                              <a:solidFill>
                                <a:schemeClr val="tx1"/>
                              </a:solidFill>
                              <a:latin typeface="Arial" panose="020B0604020202020204" pitchFamily="34" charset="0"/>
                              <a:ea typeface="+mn-ea"/>
                              <a:cs typeface="Calibri"/>
                            </a:rPr>
                            <a:t>.</a:t>
                          </a:r>
                          <a:endParaRPr lang="en-SG" sz="1800" kern="1200" dirty="0" smtClean="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smtClean="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smtClean="0">
                              <a:solidFill>
                                <a:schemeClr val="tx1"/>
                              </a:solidFill>
                              <a:latin typeface="Arial" panose="020B0604020202020204" pitchFamily="34" charset="0"/>
                              <a:ea typeface="+mn-ea"/>
                              <a:cs typeface="Calibri"/>
                            </a:rPr>
                            <a:t>0</a:t>
                          </a:r>
                        </a:p>
                      </a:txBody>
                      <a:tcPr anchor="ctr" horzOverflow="overflow">
                        <a:solidFill>
                          <a:srgbClr val="F6FFB0"/>
                        </a:solidFill>
                      </a:tcPr>
                    </a:tc>
                    <a:extLst>
                      <a:ext uri="{0D108BD9-81ED-4DB2-BD59-A6C34878D82A}">
                        <a16:rowId xmlns:a16="http://schemas.microsoft.com/office/drawing/2014/main" val="2420127907"/>
                      </a:ext>
                    </a:extLst>
                  </a:tr>
                  <a:tr h="640080">
                    <a:tc>
                      <a:txBody>
                        <a:bodyPr/>
                        <a:lstStyle/>
                        <a:p>
                          <a:pPr marL="0" indent="0" algn="ctr">
                            <a:buNone/>
                          </a:pPr>
                          <a:r>
                            <a:rPr lang="en-SG" sz="1800" kern="1200" dirty="0" smtClean="0">
                              <a:solidFill>
                                <a:schemeClr val="tx1"/>
                              </a:solidFill>
                              <a:latin typeface="Arial" panose="020B0604020202020204" pitchFamily="34" charset="0"/>
                              <a:ea typeface="+mn-ea"/>
                              <a:cs typeface="Calibri"/>
                            </a:rPr>
                            <a:t>1</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indent="0" algn="ctr">
                            <a:buNone/>
                          </a:pPr>
                          <a:r>
                            <a:rPr lang="en-SG" sz="1800" kern="1200" dirty="0" smtClean="0">
                              <a:solidFill>
                                <a:schemeClr val="tx1"/>
                              </a:solidFill>
                              <a:latin typeface="Arial" panose="020B0604020202020204" pitchFamily="34" charset="0"/>
                              <a:ea typeface="+mn-ea"/>
                              <a:cs typeface="Calibri"/>
                            </a:rPr>
                            <a:t>0</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indent="0" algn="ctr">
                            <a:buNone/>
                          </a:pPr>
                          <a:r>
                            <a:rPr lang="en-SG" sz="1800" kern="1200" dirty="0" smtClean="0">
                              <a:solidFill>
                                <a:schemeClr val="tx1"/>
                              </a:solidFill>
                              <a:latin typeface="Arial" panose="020B0604020202020204" pitchFamily="34" charset="0"/>
                              <a:ea typeface="+mn-ea"/>
                              <a:cs typeface="Calibri"/>
                            </a:rPr>
                            <a:t>It</a:t>
                          </a:r>
                          <a:r>
                            <a:rPr lang="en-SG" sz="1800" kern="1200" baseline="0" dirty="0" smtClean="0">
                              <a:solidFill>
                                <a:schemeClr val="tx1"/>
                              </a:solidFill>
                              <a:latin typeface="Arial" panose="020B0604020202020204" pitchFamily="34" charset="0"/>
                              <a:ea typeface="+mn-ea"/>
                              <a:cs typeface="Calibri"/>
                            </a:rPr>
                            <a:t> is a very </a:t>
                          </a:r>
                          <a:r>
                            <a:rPr lang="en-SG" sz="1800" b="1" kern="1200" dirty="0" smtClean="0">
                              <a:solidFill>
                                <a:srgbClr val="FF3399"/>
                              </a:solidFill>
                              <a:latin typeface="Arial" panose="020B0604020202020204" pitchFamily="34" charset="0"/>
                              <a:ea typeface="+mn-ea"/>
                              <a:cs typeface="Calibri"/>
                            </a:rPr>
                            <a:t>nice</a:t>
                          </a:r>
                          <a:r>
                            <a:rPr lang="en-SG" sz="1800" kern="1200" baseline="0" dirty="0" smtClean="0">
                              <a:solidFill>
                                <a:schemeClr val="tx1"/>
                              </a:solidFill>
                              <a:latin typeface="Arial" panose="020B0604020202020204" pitchFamily="34" charset="0"/>
                              <a:ea typeface="+mn-ea"/>
                              <a:cs typeface="Calibri"/>
                            </a:rPr>
                            <a:t> and </a:t>
                          </a:r>
                          <a:r>
                            <a:rPr lang="en-US" sz="1800" b="1" kern="1200" dirty="0" smtClean="0">
                              <a:solidFill>
                                <a:srgbClr val="00B0F0"/>
                              </a:solidFill>
                              <a:latin typeface="Arial" panose="020B0604020202020204" pitchFamily="34" charset="0"/>
                              <a:ea typeface="+mn-ea"/>
                              <a:cs typeface="Calibri"/>
                            </a:rPr>
                            <a:t>sobering </a:t>
                          </a:r>
                          <a:r>
                            <a:rPr lang="en-SG" sz="1800" kern="1200" baseline="0" dirty="0" smtClean="0">
                              <a:solidFill>
                                <a:schemeClr val="tx1"/>
                              </a:solidFill>
                              <a:latin typeface="Arial" panose="020B0604020202020204" pitchFamily="34" charset="0"/>
                              <a:ea typeface="+mn-ea"/>
                              <a:cs typeface="Calibri"/>
                            </a:rPr>
                            <a:t>novel.</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800" kern="1200" dirty="0" smtClean="0">
                              <a:solidFill>
                                <a:schemeClr val="tx1"/>
                              </a:solidFill>
                              <a:latin typeface="Arial" panose="020B0604020202020204" pitchFamily="34" charset="0"/>
                              <a:ea typeface="+mn-ea"/>
                              <a:cs typeface="Calibri"/>
                            </a:rPr>
                            <a:t>The food is very </a:t>
                          </a:r>
                          <a:r>
                            <a:rPr lang="en-US" sz="1800" b="1" kern="1200" dirty="0" smtClean="0">
                              <a:solidFill>
                                <a:srgbClr val="FF3399"/>
                              </a:solidFill>
                              <a:latin typeface="Arial" panose="020B0604020202020204" pitchFamily="34" charset="0"/>
                              <a:ea typeface="+mn-ea"/>
                              <a:cs typeface="Calibri"/>
                            </a:rPr>
                            <a:t>nice</a:t>
                          </a:r>
                          <a:r>
                            <a:rPr lang="en-US" sz="1800" kern="1200" dirty="0" smtClean="0">
                              <a:solidFill>
                                <a:schemeClr val="tx1"/>
                              </a:solidFill>
                              <a:latin typeface="Arial" panose="020B0604020202020204" pitchFamily="34" charset="0"/>
                              <a:ea typeface="+mn-ea"/>
                              <a:cs typeface="Calibri"/>
                            </a:rPr>
                            <a:t> and </a:t>
                          </a:r>
                          <a:r>
                            <a:rPr kumimoji="0" lang="en-US" sz="1800" b="1" i="0" u="none" strike="noStrike" kern="1200" cap="none" normalizeH="0" baseline="0" dirty="0" smtClean="0">
                              <a:ln>
                                <a:noFill/>
                              </a:ln>
                              <a:solidFill>
                                <a:srgbClr val="46AE58"/>
                              </a:solidFill>
                              <a:effectLst/>
                              <a:latin typeface="Arial" panose="020B0604020202020204" pitchFamily="34" charset="0"/>
                              <a:ea typeface="+mn-ea"/>
                              <a:cs typeface="+mn-cs"/>
                            </a:rPr>
                            <a:t>tasty</a:t>
                          </a:r>
                          <a:r>
                            <a:rPr lang="en-US" sz="1800" kern="1200" dirty="0" smtClean="0">
                              <a:solidFill>
                                <a:schemeClr val="tx1"/>
                              </a:solidFill>
                              <a:latin typeface="Arial" panose="020B0604020202020204" pitchFamily="34" charset="0"/>
                              <a:ea typeface="+mn-ea"/>
                              <a:cs typeface="Calibri"/>
                            </a:rPr>
                            <a:t>, and we’ll go back again.</a:t>
                          </a:r>
                          <a:endParaRPr lang="en-SG" sz="1800" kern="1200" dirty="0" smtClean="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smtClean="0">
                              <a:solidFill>
                                <a:schemeClr val="tx1"/>
                              </a:solidFill>
                              <a:latin typeface="Arial" panose="020B0604020202020204" pitchFamily="34" charset="0"/>
                              <a:ea typeface="+mn-ea"/>
                              <a:cs typeface="Calibri"/>
                            </a:rPr>
                            <a:t>1</a:t>
                          </a:r>
                        </a:p>
                      </a:txBody>
                      <a:tcPr anchor="ctr" horzOverflow="overflow">
                        <a:solidFill>
                          <a:srgbClr val="F6FFB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SG" sz="1800" kern="1200" dirty="0" smtClean="0">
                              <a:solidFill>
                                <a:schemeClr val="tx1"/>
                              </a:solidFill>
                              <a:latin typeface="Arial" panose="020B0604020202020204" pitchFamily="34" charset="0"/>
                              <a:ea typeface="+mn-ea"/>
                              <a:cs typeface="Calibri"/>
                            </a:rPr>
                            <a:t>0</a:t>
                          </a:r>
                        </a:p>
                      </a:txBody>
                      <a:tcPr anchor="ctr" horzOverflow="overflow">
                        <a:solidFill>
                          <a:srgbClr val="F6FFB0"/>
                        </a:solidFill>
                      </a:tcPr>
                    </a:tc>
                    <a:extLst>
                      <a:ext uri="{0D108BD9-81ED-4DB2-BD59-A6C34878D82A}">
                        <a16:rowId xmlns:a16="http://schemas.microsoft.com/office/drawing/2014/main" val="3813783734"/>
                      </a:ext>
                    </a:extLst>
                  </a:tr>
                  <a:tr h="640080">
                    <a:tc>
                      <a:txBody>
                        <a:bodyPr/>
                        <a:lstStyle/>
                        <a:p>
                          <a:pPr marL="0" indent="0" algn="ctr">
                            <a:buNone/>
                          </a:pPr>
                          <a:r>
                            <a:rPr lang="en-SG" sz="1800" kern="1200" dirty="0" smtClean="0">
                              <a:solidFill>
                                <a:schemeClr val="tx1"/>
                              </a:solidFill>
                              <a:latin typeface="Arial" panose="020B0604020202020204" pitchFamily="34" charset="0"/>
                              <a:ea typeface="+mn-ea"/>
                              <a:cs typeface="Calibri"/>
                            </a:rPr>
                            <a:t>0</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indent="0" algn="ctr">
                            <a:buNone/>
                          </a:pPr>
                          <a:r>
                            <a:rPr lang="en-SG" sz="1800" kern="1200" dirty="0" smtClean="0">
                              <a:solidFill>
                                <a:schemeClr val="tx1"/>
                              </a:solidFill>
                              <a:latin typeface="Arial" panose="020B0604020202020204" pitchFamily="34" charset="0"/>
                              <a:ea typeface="+mn-ea"/>
                              <a:cs typeface="Calibri"/>
                            </a:rPr>
                            <a:t>1</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lvl1pPr>
                            <a:spcBef>
                              <a:spcPct val="20000"/>
                            </a:spcBef>
                            <a:defRPr sz="2800">
                              <a:solidFill>
                                <a:schemeClr val="tx1"/>
                              </a:solidFill>
                              <a:latin typeface="Arial" panose="020B0604020202020204" pitchFamily="34" charset="0"/>
                            </a:defRPr>
                          </a:lvl1pPr>
                          <a:lvl2pPr marL="742950" indent="-285750">
                            <a:spcBef>
                              <a:spcPct val="20000"/>
                            </a:spcBef>
                            <a:defRPr sz="2400">
                              <a:solidFill>
                                <a:schemeClr val="tx1"/>
                              </a:solidFill>
                              <a:latin typeface="Arial" panose="020B0604020202020204" pitchFamily="34" charset="0"/>
                            </a:defRPr>
                          </a:lvl2pPr>
                          <a:lvl3pPr marL="1143000" indent="-228600">
                            <a:spcBef>
                              <a:spcPct val="20000"/>
                            </a:spcBef>
                            <a:defRPr sz="2000">
                              <a:solidFill>
                                <a:schemeClr val="tx1"/>
                              </a:solidFill>
                              <a:latin typeface="Arial" panose="020B0604020202020204" pitchFamily="34" charset="0"/>
                            </a:defRPr>
                          </a:lvl3pPr>
                          <a:lvl4pPr marL="1600200" indent="-228600">
                            <a:spcBef>
                              <a:spcPct val="20000"/>
                            </a:spcBef>
                            <a:defRPr>
                              <a:solidFill>
                                <a:schemeClr val="tx1"/>
                              </a:solidFill>
                              <a:latin typeface="Arial" panose="020B0604020202020204" pitchFamily="34" charset="0"/>
                            </a:defRPr>
                          </a:lvl4pPr>
                          <a:lvl5pPr marL="2057400" indent="-228600">
                            <a:spcBef>
                              <a:spcPct val="20000"/>
                            </a:spcBef>
                            <a:defRPr>
                              <a:solidFill>
                                <a:schemeClr val="tx1"/>
                              </a:solidFill>
                              <a:latin typeface="Arial" panose="020B0604020202020204" pitchFamily="34" charset="0"/>
                            </a:defRPr>
                          </a:lvl5pPr>
                          <a:lvl6pPr marL="2514600" indent="-228600" fontAlgn="base">
                            <a:spcBef>
                              <a:spcPct val="20000"/>
                            </a:spcBef>
                            <a:spcAft>
                              <a:spcPct val="0"/>
                            </a:spcAft>
                            <a:defRPr>
                              <a:solidFill>
                                <a:schemeClr val="tx1"/>
                              </a:solidFill>
                              <a:latin typeface="Arial" panose="020B0604020202020204" pitchFamily="34" charset="0"/>
                            </a:defRPr>
                          </a:lvl6pPr>
                          <a:lvl7pPr marL="2971800" indent="-228600" fontAlgn="base">
                            <a:spcBef>
                              <a:spcPct val="20000"/>
                            </a:spcBef>
                            <a:spcAft>
                              <a:spcPct val="0"/>
                            </a:spcAft>
                            <a:defRPr>
                              <a:solidFill>
                                <a:schemeClr val="tx1"/>
                              </a:solidFill>
                              <a:latin typeface="Arial" panose="020B0604020202020204" pitchFamily="34" charset="0"/>
                            </a:defRPr>
                          </a:lvl7pPr>
                          <a:lvl8pPr marL="3429000" indent="-228600" fontAlgn="base">
                            <a:spcBef>
                              <a:spcPct val="20000"/>
                            </a:spcBef>
                            <a:spcAft>
                              <a:spcPct val="0"/>
                            </a:spcAft>
                            <a:defRPr>
                              <a:solidFill>
                                <a:schemeClr val="tx1"/>
                              </a:solidFill>
                              <a:latin typeface="Arial" panose="020B0604020202020204" pitchFamily="34" charset="0"/>
                            </a:defRPr>
                          </a:lvl8pPr>
                          <a:lvl9pPr marL="3886200" indent="-228600" fontAlgn="base">
                            <a:spcBef>
                              <a:spcPct val="20000"/>
                            </a:spcBef>
                            <a:spcAft>
                              <a:spcPct val="0"/>
                            </a:spcAft>
                            <a:defRPr>
                              <a:solidFill>
                                <a:schemeClr val="tx1"/>
                              </a:solidFill>
                              <a:latin typeface="Arial" panose="020B0604020202020204" pitchFamily="34" charset="0"/>
                            </a:defRPr>
                          </a:lvl9pPr>
                        </a:lstStyle>
                        <a:p>
                          <a:pPr marL="0" indent="0" algn="ctr">
                            <a:buNone/>
                          </a:pPr>
                          <a:r>
                            <a:rPr lang="en-SG" sz="1800" kern="1200" dirty="0" smtClean="0">
                              <a:solidFill>
                                <a:schemeClr val="tx1"/>
                              </a:solidFill>
                              <a:latin typeface="Arial" panose="020B0604020202020204" pitchFamily="34" charset="0"/>
                              <a:ea typeface="+mn-ea"/>
                              <a:cs typeface="Calibri"/>
                            </a:rPr>
                            <a:t>A </a:t>
                          </a:r>
                          <a:r>
                            <a:rPr lang="en-SG" sz="1800" b="1" kern="1200" dirty="0" smtClean="0">
                              <a:solidFill>
                                <a:srgbClr val="FF3399"/>
                              </a:solidFill>
                              <a:latin typeface="Arial" panose="020B0604020202020204" pitchFamily="34" charset="0"/>
                              <a:ea typeface="+mn-ea"/>
                              <a:cs typeface="Calibri"/>
                            </a:rPr>
                            <a:t>awful</a:t>
                          </a:r>
                          <a:r>
                            <a:rPr lang="en-SG" sz="1800" kern="1200" dirty="0" smtClean="0">
                              <a:solidFill>
                                <a:schemeClr val="tx1"/>
                              </a:solidFill>
                              <a:latin typeface="Arial" panose="020B0604020202020204" pitchFamily="34" charset="0"/>
                              <a:ea typeface="+mn-ea"/>
                              <a:cs typeface="Calibri"/>
                            </a:rPr>
                            <a:t> book</a:t>
                          </a:r>
                          <a:r>
                            <a:rPr lang="en-SG" sz="1800" kern="1200" baseline="0" dirty="0" smtClean="0">
                              <a:solidFill>
                                <a:schemeClr val="tx1"/>
                              </a:solidFill>
                              <a:latin typeface="Arial" panose="020B0604020202020204" pitchFamily="34" charset="0"/>
                              <a:ea typeface="+mn-ea"/>
                              <a:cs typeface="Calibri"/>
                            </a:rPr>
                            <a:t> and</a:t>
                          </a:r>
                          <a:r>
                            <a:rPr lang="en-SG" sz="1800" kern="1200" dirty="0" smtClean="0">
                              <a:solidFill>
                                <a:schemeClr val="tx1"/>
                              </a:solidFill>
                              <a:latin typeface="Arial" panose="020B0604020202020204" pitchFamily="34" charset="0"/>
                              <a:ea typeface="+mn-ea"/>
                              <a:cs typeface="Calibri"/>
                            </a:rPr>
                            <a:t> it is a</a:t>
                          </a:r>
                          <a:r>
                            <a:rPr lang="en-SG" sz="1800" kern="1200" baseline="0" dirty="0" smtClean="0">
                              <a:solidFill>
                                <a:schemeClr val="tx1"/>
                              </a:solidFill>
                              <a:latin typeface="Arial" panose="020B0604020202020204" pitchFamily="34" charset="0"/>
                              <a:ea typeface="+mn-ea"/>
                              <a:cs typeface="Calibri"/>
                            </a:rPr>
                            <a:t> little </a:t>
                          </a:r>
                          <a:r>
                            <a:rPr lang="en-SG" sz="1800" b="1" kern="1200" dirty="0" smtClean="0">
                              <a:solidFill>
                                <a:srgbClr val="00B0F0"/>
                              </a:solidFill>
                              <a:latin typeface="Arial" panose="020B0604020202020204" pitchFamily="34" charset="0"/>
                              <a:ea typeface="+mn-ea"/>
                              <a:cs typeface="Calibri"/>
                            </a:rPr>
                            <a:t>boring</a:t>
                          </a:r>
                          <a:r>
                            <a:rPr lang="en-SG" sz="1800" kern="1200" baseline="0" dirty="0" smtClean="0">
                              <a:solidFill>
                                <a:schemeClr val="tx1"/>
                              </a:solidFill>
                              <a:latin typeface="Arial" panose="020B0604020202020204" pitchFamily="34" charset="0"/>
                              <a:ea typeface="+mn-ea"/>
                              <a:cs typeface="Calibri"/>
                            </a:rPr>
                            <a:t>.</a:t>
                          </a:r>
                          <a:endParaRPr lang="en-SG" sz="1800" kern="1200" dirty="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normalizeH="0" baseline="0" dirty="0" smtClean="0">
                              <a:ln>
                                <a:noFill/>
                              </a:ln>
                              <a:solidFill>
                                <a:srgbClr val="46AE58"/>
                              </a:solidFill>
                              <a:effectLst/>
                              <a:latin typeface="Arial" panose="020B0604020202020204" pitchFamily="34" charset="0"/>
                              <a:ea typeface="+mn-ea"/>
                              <a:cs typeface="+mn-cs"/>
                            </a:rPr>
                            <a:t>Shame</a:t>
                          </a:r>
                          <a:r>
                            <a:rPr lang="en-US" sz="1800" kern="1200" dirty="0" smtClean="0">
                              <a:solidFill>
                                <a:schemeClr val="tx1"/>
                              </a:solidFill>
                              <a:latin typeface="Arial" panose="020B0604020202020204" pitchFamily="34" charset="0"/>
                              <a:ea typeface="+mn-ea"/>
                              <a:cs typeface="Calibri"/>
                            </a:rPr>
                            <a:t> on this place for the </a:t>
                          </a:r>
                          <a:r>
                            <a:rPr kumimoji="0" lang="en-US" sz="1800" b="1" i="0" u="none" strike="noStrike" kern="1200" cap="none" normalizeH="0" baseline="0" dirty="0" smtClean="0">
                              <a:ln>
                                <a:noFill/>
                              </a:ln>
                              <a:solidFill>
                                <a:srgbClr val="46AE58"/>
                              </a:solidFill>
                              <a:effectLst/>
                              <a:latin typeface="Arial" panose="020B0604020202020204" pitchFamily="34" charset="0"/>
                              <a:ea typeface="+mn-ea"/>
                              <a:cs typeface="+mn-cs"/>
                            </a:rPr>
                            <a:t>rude</a:t>
                          </a:r>
                          <a:r>
                            <a:rPr lang="en-US" sz="1800" kern="1200" dirty="0" smtClean="0">
                              <a:solidFill>
                                <a:schemeClr val="tx1"/>
                              </a:solidFill>
                              <a:latin typeface="Arial" panose="020B0604020202020204" pitchFamily="34" charset="0"/>
                              <a:ea typeface="+mn-ea"/>
                              <a:cs typeface="Calibri"/>
                            </a:rPr>
                            <a:t> staff and </a:t>
                          </a:r>
                          <a:r>
                            <a:rPr lang="en-US" sz="1800" b="1" kern="1200" dirty="0" smtClean="0">
                              <a:solidFill>
                                <a:srgbClr val="FF3399"/>
                              </a:solidFill>
                              <a:latin typeface="Arial" panose="020B0604020202020204" pitchFamily="34" charset="0"/>
                              <a:ea typeface="+mn-ea"/>
                              <a:cs typeface="Calibri"/>
                            </a:rPr>
                            <a:t>awful</a:t>
                          </a:r>
                          <a:r>
                            <a:rPr lang="en-US" sz="1800" kern="1200" dirty="0" smtClean="0">
                              <a:solidFill>
                                <a:schemeClr val="tx1"/>
                              </a:solidFill>
                              <a:latin typeface="Arial" panose="020B0604020202020204" pitchFamily="34" charset="0"/>
                              <a:ea typeface="+mn-ea"/>
                              <a:cs typeface="Calibri"/>
                            </a:rPr>
                            <a:t> food.</a:t>
                          </a:r>
                          <a:endParaRPr lang="en-SG" sz="1800" kern="1200" dirty="0" smtClean="0">
                            <a:solidFill>
                              <a:schemeClr val="tx1"/>
                            </a:solidFill>
                            <a:latin typeface="Arial" panose="020B0604020202020204" pitchFamily="34" charset="0"/>
                            <a:ea typeface="+mn-ea"/>
                            <a:cs typeface="Calibri"/>
                          </a:endParaRP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800" kern="1200" dirty="0" smtClean="0">
                              <a:solidFill>
                                <a:schemeClr val="tx1"/>
                              </a:solidFill>
                              <a:latin typeface="Arial" panose="020B0604020202020204" pitchFamily="34" charset="0"/>
                              <a:ea typeface="+mn-ea"/>
                              <a:cs typeface="Calibri"/>
                            </a:rPr>
                            <a:t>0</a:t>
                          </a:r>
                        </a:p>
                      </a:txBody>
                      <a:tcPr anchor="ctr" horzOverflow="overflow">
                        <a:solidFill>
                          <a:srgbClr val="F6FFB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SG" sz="1800" kern="1200" dirty="0" smtClean="0">
                              <a:solidFill>
                                <a:schemeClr val="tx1"/>
                              </a:solidFill>
                              <a:latin typeface="Arial" panose="020B0604020202020204" pitchFamily="34" charset="0"/>
                              <a:ea typeface="+mn-ea"/>
                              <a:cs typeface="Calibri"/>
                            </a:rPr>
                            <a:t>1</a:t>
                          </a:r>
                        </a:p>
                      </a:txBody>
                      <a:tcPr anchor="ctr" horzOverflow="overflow">
                        <a:solidFill>
                          <a:srgbClr val="F6FFB0"/>
                        </a:solidFill>
                      </a:tcPr>
                    </a:tc>
                    <a:extLst>
                      <a:ext uri="{0D108BD9-81ED-4DB2-BD59-A6C34878D82A}">
                        <a16:rowId xmlns:a16="http://schemas.microsoft.com/office/drawing/2014/main" val="4190121508"/>
                      </a:ext>
                    </a:extLst>
                  </a:tr>
                </a:tbl>
              </a:graphicData>
            </a:graphic>
          </p:graphicFrame>
        </mc:Fallback>
      </mc:AlternateContent>
      <p:sp>
        <p:nvSpPr>
          <p:cNvPr id="24" name="圆角矩形 7"/>
          <p:cNvSpPr/>
          <p:nvPr/>
        </p:nvSpPr>
        <p:spPr>
          <a:xfrm>
            <a:off x="2631838" y="3963481"/>
            <a:ext cx="769159" cy="266700"/>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25" name="圆角矩形 7"/>
          <p:cNvSpPr/>
          <p:nvPr/>
        </p:nvSpPr>
        <p:spPr>
          <a:xfrm>
            <a:off x="7508454" y="4005574"/>
            <a:ext cx="651296" cy="235404"/>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26" name="圆角矩形 7"/>
          <p:cNvSpPr/>
          <p:nvPr/>
        </p:nvSpPr>
        <p:spPr>
          <a:xfrm>
            <a:off x="3966346" y="4575728"/>
            <a:ext cx="508695" cy="266700"/>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27" name="圆角矩形 7"/>
          <p:cNvSpPr/>
          <p:nvPr/>
        </p:nvSpPr>
        <p:spPr>
          <a:xfrm>
            <a:off x="8062627" y="4639174"/>
            <a:ext cx="508695" cy="266700"/>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28" name="圆角矩形 7"/>
          <p:cNvSpPr/>
          <p:nvPr/>
        </p:nvSpPr>
        <p:spPr>
          <a:xfrm>
            <a:off x="3163200" y="5248899"/>
            <a:ext cx="575280" cy="231192"/>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
        <p:nvSpPr>
          <p:cNvPr id="29" name="圆角矩形 7"/>
          <p:cNvSpPr/>
          <p:nvPr/>
        </p:nvSpPr>
        <p:spPr>
          <a:xfrm>
            <a:off x="7879790" y="5536184"/>
            <a:ext cx="653361" cy="266700"/>
          </a:xfrm>
          <a:prstGeom prst="roundRect">
            <a:avLst/>
          </a:prstGeom>
          <a:solidFill>
            <a:srgbClr val="F3FCA2"/>
          </a:solidFill>
          <a:ln>
            <a:solidFill>
              <a:srgbClr val="F3FCA2"/>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dirty="0"/>
          </a:p>
        </p:txBody>
      </p:sp>
    </p:spTree>
    <p:extLst>
      <p:ext uri="{BB962C8B-B14F-4D97-AF65-F5344CB8AC3E}">
        <p14:creationId xmlns:p14="http://schemas.microsoft.com/office/powerpoint/2010/main" val="2177188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additive="base">
                                        <p:cTn id="17" dur="500" fill="hold"/>
                                        <p:tgtEl>
                                          <p:spTgt spid="26"/>
                                        </p:tgtEl>
                                        <p:attrNameLst>
                                          <p:attrName>ppt_x</p:attrName>
                                        </p:attrNameLst>
                                      </p:cBhvr>
                                      <p:tavLst>
                                        <p:tav tm="0">
                                          <p:val>
                                            <p:strVal val="#ppt_x"/>
                                          </p:val>
                                        </p:tav>
                                        <p:tav tm="100000">
                                          <p:val>
                                            <p:strVal val="#ppt_x"/>
                                          </p:val>
                                        </p:tav>
                                      </p:tavLst>
                                    </p:anim>
                                    <p:anim calcmode="lin" valueType="num">
                                      <p:cBhvr additive="base">
                                        <p:cTn id="18" dur="500" fill="hold"/>
                                        <p:tgtEl>
                                          <p:spTgt spid="2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ppt_x"/>
                                          </p:val>
                                        </p:tav>
                                        <p:tav tm="100000">
                                          <p:val>
                                            <p:strVal val="#ppt_x"/>
                                          </p:val>
                                        </p:tav>
                                      </p:tavLst>
                                    </p:anim>
                                    <p:anim calcmode="lin" valueType="num">
                                      <p:cBhvr additive="base">
                                        <p:cTn id="2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 calcmode="lin" valueType="num">
                                      <p:cBhvr additive="base">
                                        <p:cTn id="27" dur="500" fill="hold"/>
                                        <p:tgtEl>
                                          <p:spTgt spid="28"/>
                                        </p:tgtEl>
                                        <p:attrNameLst>
                                          <p:attrName>ppt_x</p:attrName>
                                        </p:attrNameLst>
                                      </p:cBhvr>
                                      <p:tavLst>
                                        <p:tav tm="0">
                                          <p:val>
                                            <p:strVal val="#ppt_x"/>
                                          </p:val>
                                        </p:tav>
                                        <p:tav tm="100000">
                                          <p:val>
                                            <p:strVal val="#ppt_x"/>
                                          </p:val>
                                        </p:tav>
                                      </p:tavLst>
                                    </p:anim>
                                    <p:anim calcmode="lin" valueType="num">
                                      <p:cBhvr additive="base">
                                        <p:cTn id="28" dur="500" fill="hold"/>
                                        <p:tgtEl>
                                          <p:spTgt spid="2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 calcmode="lin" valueType="num">
                                      <p:cBhvr additive="base">
                                        <p:cTn id="31" dur="500" fill="hold"/>
                                        <p:tgtEl>
                                          <p:spTgt spid="29"/>
                                        </p:tgtEl>
                                        <p:attrNameLst>
                                          <p:attrName>ppt_x</p:attrName>
                                        </p:attrNameLst>
                                      </p:cBhvr>
                                      <p:tavLst>
                                        <p:tav tm="0">
                                          <p:val>
                                            <p:strVal val="#ppt_x"/>
                                          </p:val>
                                        </p:tav>
                                        <p:tav tm="100000">
                                          <p:val>
                                            <p:strVal val="#ppt_x"/>
                                          </p:val>
                                        </p:tav>
                                      </p:tavLst>
                                    </p:anim>
                                    <p:anim calcmode="lin" valueType="num">
                                      <p:cBhvr additive="base">
                                        <p:cTn id="3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908" y="213220"/>
            <a:ext cx="10842735" cy="710005"/>
          </a:xfrm>
        </p:spPr>
        <p:txBody>
          <a:bodyPr>
            <a:normAutofit/>
          </a:bodyPr>
          <a:lstStyle/>
          <a:p>
            <a:r>
              <a:rPr lang="en-US" dirty="0"/>
              <a:t>H</a:t>
            </a:r>
            <a:r>
              <a:rPr lang="en-US" altLang="zh-CN" dirty="0"/>
              <a:t>ierarchical Attention Transfer Network (HATN)</a:t>
            </a:r>
            <a:endParaRPr lang="en-US" dirty="0"/>
          </a:p>
        </p:txBody>
      </p:sp>
      <p:sp>
        <p:nvSpPr>
          <p:cNvPr id="195" name="Rounded Rectangle 194"/>
          <p:cNvSpPr/>
          <p:nvPr/>
        </p:nvSpPr>
        <p:spPr>
          <a:xfrm>
            <a:off x="74661" y="4431304"/>
            <a:ext cx="8814185" cy="1885045"/>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ounded Rectangle 195"/>
          <p:cNvSpPr/>
          <p:nvPr/>
        </p:nvSpPr>
        <p:spPr>
          <a:xfrm>
            <a:off x="98021" y="2038910"/>
            <a:ext cx="8814185" cy="1885045"/>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p:cNvSpPr/>
          <p:nvPr/>
        </p:nvSpPr>
        <p:spPr>
          <a:xfrm>
            <a:off x="3419237" y="2786489"/>
            <a:ext cx="232092" cy="2122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endParaRPr lang="en-US" sz="1600" b="1" dirty="0">
              <a:solidFill>
                <a:schemeClr val="tx1"/>
              </a:solidFill>
            </a:endParaRPr>
          </a:p>
        </p:txBody>
      </p:sp>
      <p:sp>
        <p:nvSpPr>
          <p:cNvPr id="198" name="TextBox 197"/>
          <p:cNvSpPr txBox="1"/>
          <p:nvPr/>
        </p:nvSpPr>
        <p:spPr>
          <a:xfrm>
            <a:off x="4116125" y="1981592"/>
            <a:ext cx="686791" cy="369332"/>
          </a:xfrm>
          <a:prstGeom prst="rect">
            <a:avLst/>
          </a:prstGeom>
          <a:noFill/>
        </p:spPr>
        <p:txBody>
          <a:bodyPr wrap="none" rtlCol="0">
            <a:spAutoFit/>
          </a:bodyPr>
          <a:lstStyle/>
          <a:p>
            <a:r>
              <a:rPr lang="en-US" dirty="0"/>
              <a:t>P-net</a:t>
            </a:r>
          </a:p>
        </p:txBody>
      </p:sp>
      <p:sp>
        <p:nvSpPr>
          <p:cNvPr id="199" name="TextBox 198"/>
          <p:cNvSpPr txBox="1"/>
          <p:nvPr/>
        </p:nvSpPr>
        <p:spPr>
          <a:xfrm>
            <a:off x="4043960" y="4408243"/>
            <a:ext cx="835870" cy="369332"/>
          </a:xfrm>
          <a:prstGeom prst="rect">
            <a:avLst/>
          </a:prstGeom>
          <a:noFill/>
        </p:spPr>
        <p:txBody>
          <a:bodyPr wrap="none" rtlCol="0">
            <a:spAutoFit/>
          </a:bodyPr>
          <a:lstStyle/>
          <a:p>
            <a:r>
              <a:rPr lang="en-US" dirty="0"/>
              <a:t>NP-net</a:t>
            </a:r>
          </a:p>
        </p:txBody>
      </p:sp>
      <mc:AlternateContent xmlns:mc="http://schemas.openxmlformats.org/markup-compatibility/2006" xmlns:a14="http://schemas.microsoft.com/office/drawing/2010/main">
        <mc:Choice Requires="a14">
          <p:sp>
            <p:nvSpPr>
              <p:cNvPr id="200" name="TextBox 199"/>
              <p:cNvSpPr txBox="1"/>
              <p:nvPr/>
            </p:nvSpPr>
            <p:spPr>
              <a:xfrm>
                <a:off x="3999255" y="3541248"/>
                <a:ext cx="1092030"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Context vector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𝑤</m:t>
                        </m:r>
                      </m:sub>
                    </m:sSub>
                  </m:oMath>
                </a14:m>
                <a:endParaRPr lang="en-US" sz="1000" dirty="0">
                  <a:latin typeface="微软雅黑" panose="020B0503020204020204" pitchFamily="34" charset="-122"/>
                  <a:ea typeface="微软雅黑" panose="020B0503020204020204" pitchFamily="34" charset="-122"/>
                </a:endParaRPr>
              </a:p>
            </p:txBody>
          </p:sp>
        </mc:Choice>
        <mc:Fallback xmlns="">
          <p:sp>
            <p:nvSpPr>
              <p:cNvPr id="200" name="TextBox 199"/>
              <p:cNvSpPr txBox="1">
                <a:spLocks noRot="1" noChangeAspect="1" noMove="1" noResize="1" noEditPoints="1" noAdjustHandles="1" noChangeArrowheads="1" noChangeShapeType="1" noTextEdit="1"/>
              </p:cNvSpPr>
              <p:nvPr/>
            </p:nvSpPr>
            <p:spPr>
              <a:xfrm>
                <a:off x="3999255" y="3541248"/>
                <a:ext cx="1092030" cy="153888"/>
              </a:xfrm>
              <a:prstGeom prst="rect">
                <a:avLst/>
              </a:prstGeom>
              <a:blipFill>
                <a:blip r:embed="rId3"/>
                <a:stretch>
                  <a:fillRect l="-7263" t="-28000" r="-559" b="-52000"/>
                </a:stretch>
              </a:blipFill>
            </p:spPr>
            <p:txBody>
              <a:bodyPr/>
              <a:lstStyle/>
              <a:p>
                <a:r>
                  <a:rPr lang="zh-CN" altLang="en-US">
                    <a:noFill/>
                  </a:rPr>
                  <a:t> </a:t>
                </a:r>
              </a:p>
            </p:txBody>
          </p:sp>
        </mc:Fallback>
      </mc:AlternateContent>
      <p:sp>
        <p:nvSpPr>
          <p:cNvPr id="201" name="Rectangle 200"/>
          <p:cNvSpPr/>
          <p:nvPr/>
        </p:nvSpPr>
        <p:spPr>
          <a:xfrm>
            <a:off x="2047664" y="3960334"/>
            <a:ext cx="887048" cy="429778"/>
          </a:xfrm>
          <a:prstGeom prst="rect">
            <a:avLst/>
          </a:prstGeom>
          <a:solidFill>
            <a:schemeClr val="accent5">
              <a:lumMod val="20000"/>
              <a:lumOff val="80000"/>
            </a:schemeClr>
          </a:solidFill>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a:t>
            </a:r>
            <a:r>
              <a:rPr lang="en-US" altLang="zh-CN"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ord Embedding Layer</a:t>
            </a:r>
            <a:endPar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203" name="Rectangle 202"/>
          <p:cNvSpPr/>
          <p:nvPr/>
        </p:nvSpPr>
        <p:spPr>
          <a:xfrm>
            <a:off x="4116125" y="2728665"/>
            <a:ext cx="683450" cy="348170"/>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a:t>
            </a:r>
            <a:r>
              <a:rPr lang="en-US" altLang="zh-CN"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ord Attention Layer</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204" name="Group 203"/>
          <p:cNvGrpSpPr/>
          <p:nvPr/>
        </p:nvGrpSpPr>
        <p:grpSpPr>
          <a:xfrm>
            <a:off x="2147578" y="5091835"/>
            <a:ext cx="804317" cy="801983"/>
            <a:chOff x="652721" y="5515690"/>
            <a:chExt cx="804317" cy="801983"/>
          </a:xfrm>
        </p:grpSpPr>
        <p:grpSp>
          <p:nvGrpSpPr>
            <p:cNvPr id="205" name="Group 204"/>
            <p:cNvGrpSpPr/>
            <p:nvPr/>
          </p:nvGrpSpPr>
          <p:grpSpPr>
            <a:xfrm>
              <a:off x="652721" y="5515690"/>
              <a:ext cx="804317" cy="336856"/>
              <a:chOff x="652721" y="5515690"/>
              <a:chExt cx="804317" cy="336856"/>
            </a:xfrm>
          </p:grpSpPr>
          <p:grpSp>
            <p:nvGrpSpPr>
              <p:cNvPr id="223" name="Group 222"/>
              <p:cNvGrpSpPr/>
              <p:nvPr/>
            </p:nvGrpSpPr>
            <p:grpSpPr>
              <a:xfrm>
                <a:off x="1348973" y="5515690"/>
                <a:ext cx="108065" cy="336856"/>
                <a:chOff x="11158202" y="3960761"/>
                <a:chExt cx="108065" cy="336856"/>
              </a:xfrm>
            </p:grpSpPr>
            <p:sp>
              <p:nvSpPr>
                <p:cNvPr id="236" name="Rectangle 235"/>
                <p:cNvSpPr/>
                <p:nvPr/>
              </p:nvSpPr>
              <p:spPr>
                <a:xfrm>
                  <a:off x="11158202" y="4074325"/>
                  <a:ext cx="108065" cy="10972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Rectangle 236"/>
                <p:cNvSpPr/>
                <p:nvPr/>
              </p:nvSpPr>
              <p:spPr>
                <a:xfrm>
                  <a:off x="11158202" y="3960761"/>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8" name="Rectangle 237"/>
                <p:cNvSpPr/>
                <p:nvPr/>
              </p:nvSpPr>
              <p:spPr>
                <a:xfrm>
                  <a:off x="11158202" y="4187889"/>
                  <a:ext cx="108065" cy="109728"/>
                </a:xfrm>
                <a:prstGeom prst="rect">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4" name="Group 223"/>
              <p:cNvGrpSpPr/>
              <p:nvPr/>
            </p:nvGrpSpPr>
            <p:grpSpPr>
              <a:xfrm>
                <a:off x="652721" y="5515690"/>
                <a:ext cx="108065" cy="336856"/>
                <a:chOff x="10789920" y="1141658"/>
                <a:chExt cx="108065" cy="336856"/>
              </a:xfrm>
            </p:grpSpPr>
            <p:sp>
              <p:nvSpPr>
                <p:cNvPr id="233" name="Rectangle 232"/>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5" name="Rectangle 234"/>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5" name="Group 224"/>
              <p:cNvGrpSpPr/>
              <p:nvPr/>
            </p:nvGrpSpPr>
            <p:grpSpPr>
              <a:xfrm>
                <a:off x="885315" y="5515690"/>
                <a:ext cx="108065" cy="336856"/>
                <a:chOff x="10789920" y="1141658"/>
                <a:chExt cx="108065" cy="336856"/>
              </a:xfrm>
            </p:grpSpPr>
            <p:sp>
              <p:nvSpPr>
                <p:cNvPr id="230" name="Rectangle 229"/>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32" name="Rectangle 231"/>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26" name="Group 225"/>
              <p:cNvGrpSpPr/>
              <p:nvPr/>
            </p:nvGrpSpPr>
            <p:grpSpPr>
              <a:xfrm>
                <a:off x="1117144" y="5515690"/>
                <a:ext cx="108065" cy="336856"/>
                <a:chOff x="10789920" y="1141658"/>
                <a:chExt cx="108065" cy="336856"/>
              </a:xfrm>
            </p:grpSpPr>
            <p:sp>
              <p:nvSpPr>
                <p:cNvPr id="227" name="Rectangle 226"/>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9" name="Rectangle 228"/>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206" name="Group 205"/>
            <p:cNvGrpSpPr/>
            <p:nvPr/>
          </p:nvGrpSpPr>
          <p:grpSpPr>
            <a:xfrm>
              <a:off x="652721" y="5974167"/>
              <a:ext cx="804317" cy="343506"/>
              <a:chOff x="2380133" y="1392977"/>
              <a:chExt cx="804317" cy="343506"/>
            </a:xfrm>
          </p:grpSpPr>
          <p:grpSp>
            <p:nvGrpSpPr>
              <p:cNvPr id="207" name="Group 206"/>
              <p:cNvGrpSpPr/>
              <p:nvPr/>
            </p:nvGrpSpPr>
            <p:grpSpPr>
              <a:xfrm>
                <a:off x="2380133" y="1392977"/>
                <a:ext cx="108065" cy="336856"/>
                <a:chOff x="10789920" y="1141658"/>
                <a:chExt cx="108065" cy="336856"/>
              </a:xfrm>
            </p:grpSpPr>
            <p:sp>
              <p:nvSpPr>
                <p:cNvPr id="220" name="Rectangle 219"/>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22" name="Rectangle 221"/>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08" name="Group 207"/>
              <p:cNvGrpSpPr/>
              <p:nvPr/>
            </p:nvGrpSpPr>
            <p:grpSpPr>
              <a:xfrm>
                <a:off x="2612727" y="1392977"/>
                <a:ext cx="108065" cy="336856"/>
                <a:chOff x="10789920" y="1141658"/>
                <a:chExt cx="108065" cy="336856"/>
              </a:xfrm>
            </p:grpSpPr>
            <p:sp>
              <p:nvSpPr>
                <p:cNvPr id="217" name="Rectangle 216"/>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9" name="Rectangle 218"/>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09" name="Group 208"/>
              <p:cNvGrpSpPr/>
              <p:nvPr/>
            </p:nvGrpSpPr>
            <p:grpSpPr>
              <a:xfrm>
                <a:off x="2844556" y="1392977"/>
                <a:ext cx="108065" cy="336856"/>
                <a:chOff x="10789920" y="1141658"/>
                <a:chExt cx="108065" cy="336856"/>
              </a:xfrm>
            </p:grpSpPr>
            <p:sp>
              <p:nvSpPr>
                <p:cNvPr id="214" name="Rectangle 213"/>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6" name="Rectangle 215"/>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10" name="Group 209"/>
              <p:cNvGrpSpPr/>
              <p:nvPr/>
            </p:nvGrpSpPr>
            <p:grpSpPr>
              <a:xfrm>
                <a:off x="3076385" y="1392977"/>
                <a:ext cx="108065" cy="343506"/>
                <a:chOff x="10789920" y="1141658"/>
                <a:chExt cx="108065" cy="343506"/>
              </a:xfrm>
            </p:grpSpPr>
            <p:sp>
              <p:nvSpPr>
                <p:cNvPr id="211" name="Rectangle 210"/>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13" name="Rectangle 212"/>
                <p:cNvSpPr/>
                <p:nvPr/>
              </p:nvSpPr>
              <p:spPr>
                <a:xfrm>
                  <a:off x="10789920" y="1368786"/>
                  <a:ext cx="108065" cy="11637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cxnSp>
        <p:nvCxnSpPr>
          <p:cNvPr id="239" name="Straight Arrow Connector 238"/>
          <p:cNvCxnSpPr/>
          <p:nvPr/>
        </p:nvCxnSpPr>
        <p:spPr>
          <a:xfrm flipV="1">
            <a:off x="1787828" y="2896906"/>
            <a:ext cx="274877" cy="5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0" name="Straight Arrow Connector 239"/>
          <p:cNvCxnSpPr/>
          <p:nvPr/>
        </p:nvCxnSpPr>
        <p:spPr>
          <a:xfrm>
            <a:off x="2949218" y="2893561"/>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41" name="Group 240"/>
          <p:cNvGrpSpPr/>
          <p:nvPr/>
        </p:nvGrpSpPr>
        <p:grpSpPr>
          <a:xfrm>
            <a:off x="2109690" y="2501759"/>
            <a:ext cx="804317" cy="795333"/>
            <a:chOff x="558591" y="3069928"/>
            <a:chExt cx="804317" cy="795333"/>
          </a:xfrm>
        </p:grpSpPr>
        <p:grpSp>
          <p:nvGrpSpPr>
            <p:cNvPr id="242" name="Group 241"/>
            <p:cNvGrpSpPr/>
            <p:nvPr/>
          </p:nvGrpSpPr>
          <p:grpSpPr>
            <a:xfrm>
              <a:off x="558591" y="3069928"/>
              <a:ext cx="804317" cy="336856"/>
              <a:chOff x="2380133" y="1392977"/>
              <a:chExt cx="804317" cy="336856"/>
            </a:xfrm>
          </p:grpSpPr>
          <p:grpSp>
            <p:nvGrpSpPr>
              <p:cNvPr id="308" name="Group 307"/>
              <p:cNvGrpSpPr/>
              <p:nvPr/>
            </p:nvGrpSpPr>
            <p:grpSpPr>
              <a:xfrm>
                <a:off x="2380133" y="1392977"/>
                <a:ext cx="108065" cy="336856"/>
                <a:chOff x="10789920" y="1141658"/>
                <a:chExt cx="108065" cy="336856"/>
              </a:xfrm>
            </p:grpSpPr>
            <p:sp>
              <p:nvSpPr>
                <p:cNvPr id="331" name="Rectangle 330"/>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3" name="Rectangle 332"/>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09" name="Group 308"/>
              <p:cNvGrpSpPr/>
              <p:nvPr/>
            </p:nvGrpSpPr>
            <p:grpSpPr>
              <a:xfrm>
                <a:off x="2612727" y="1392977"/>
                <a:ext cx="108065" cy="336856"/>
                <a:chOff x="10789920" y="1141658"/>
                <a:chExt cx="108065" cy="336856"/>
              </a:xfrm>
            </p:grpSpPr>
            <p:sp>
              <p:nvSpPr>
                <p:cNvPr id="328" name="Rectangle 327"/>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Rectangle 328"/>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30" name="Rectangle 329"/>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10" name="Group 309"/>
              <p:cNvGrpSpPr/>
              <p:nvPr/>
            </p:nvGrpSpPr>
            <p:grpSpPr>
              <a:xfrm>
                <a:off x="2844556" y="1392977"/>
                <a:ext cx="108065" cy="336856"/>
                <a:chOff x="10789920" y="1141658"/>
                <a:chExt cx="108065" cy="336856"/>
              </a:xfrm>
            </p:grpSpPr>
            <p:sp>
              <p:nvSpPr>
                <p:cNvPr id="325" name="Rectangle 324"/>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7" name="Rectangle 326"/>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311" name="Group 310"/>
              <p:cNvGrpSpPr/>
              <p:nvPr/>
            </p:nvGrpSpPr>
            <p:grpSpPr>
              <a:xfrm>
                <a:off x="3076385" y="1392977"/>
                <a:ext cx="108065" cy="336856"/>
                <a:chOff x="10789920" y="1141658"/>
                <a:chExt cx="108065" cy="336856"/>
              </a:xfrm>
            </p:grpSpPr>
            <p:sp>
              <p:nvSpPr>
                <p:cNvPr id="312" name="Rectangle 311"/>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24" name="Rectangle 323"/>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p:nvGrpSpPr>
            <p:cNvPr id="243" name="Group 242"/>
            <p:cNvGrpSpPr/>
            <p:nvPr/>
          </p:nvGrpSpPr>
          <p:grpSpPr>
            <a:xfrm>
              <a:off x="558591" y="3528405"/>
              <a:ext cx="804317" cy="336856"/>
              <a:chOff x="2380133" y="1392977"/>
              <a:chExt cx="804317" cy="336856"/>
            </a:xfrm>
          </p:grpSpPr>
          <p:grpSp>
            <p:nvGrpSpPr>
              <p:cNvPr id="244" name="Group 243"/>
              <p:cNvGrpSpPr/>
              <p:nvPr/>
            </p:nvGrpSpPr>
            <p:grpSpPr>
              <a:xfrm>
                <a:off x="2380133" y="1392977"/>
                <a:ext cx="108065" cy="336856"/>
                <a:chOff x="10789920" y="1141658"/>
                <a:chExt cx="108065" cy="336856"/>
              </a:xfrm>
            </p:grpSpPr>
            <p:sp>
              <p:nvSpPr>
                <p:cNvPr id="305" name="Rectangle 304"/>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7" name="Rectangle 306"/>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46" name="Group 245"/>
              <p:cNvGrpSpPr/>
              <p:nvPr/>
            </p:nvGrpSpPr>
            <p:grpSpPr>
              <a:xfrm>
                <a:off x="2612727" y="1392977"/>
                <a:ext cx="108065" cy="336856"/>
                <a:chOff x="10789920" y="1141658"/>
                <a:chExt cx="108065" cy="336856"/>
              </a:xfrm>
            </p:grpSpPr>
            <p:sp>
              <p:nvSpPr>
                <p:cNvPr id="302" name="Rectangle 301"/>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4" name="Rectangle 303"/>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47" name="Group 246"/>
              <p:cNvGrpSpPr/>
              <p:nvPr/>
            </p:nvGrpSpPr>
            <p:grpSpPr>
              <a:xfrm>
                <a:off x="2844556" y="1392977"/>
                <a:ext cx="108065" cy="336856"/>
                <a:chOff x="10789920" y="1141658"/>
                <a:chExt cx="108065" cy="336856"/>
              </a:xfrm>
            </p:grpSpPr>
            <p:sp>
              <p:nvSpPr>
                <p:cNvPr id="299" name="Rectangle 298"/>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01" name="Rectangle 300"/>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nvGrpSpPr>
              <p:cNvPr id="248" name="Group 247"/>
              <p:cNvGrpSpPr/>
              <p:nvPr/>
            </p:nvGrpSpPr>
            <p:grpSpPr>
              <a:xfrm>
                <a:off x="3076385" y="1392977"/>
                <a:ext cx="108065" cy="336856"/>
                <a:chOff x="10789920" y="1141658"/>
                <a:chExt cx="108065" cy="336856"/>
              </a:xfrm>
            </p:grpSpPr>
            <p:sp>
              <p:nvSpPr>
                <p:cNvPr id="277" name="Rectangle 276"/>
                <p:cNvSpPr/>
                <p:nvPr/>
              </p:nvSpPr>
              <p:spPr>
                <a:xfrm>
                  <a:off x="10789920" y="1255222"/>
                  <a:ext cx="108065" cy="10972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Rectangle 296"/>
                <p:cNvSpPr/>
                <p:nvPr/>
              </p:nvSpPr>
              <p:spPr>
                <a:xfrm>
                  <a:off x="10789920" y="1141658"/>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98" name="Rectangle 297"/>
                <p:cNvSpPr/>
                <p:nvPr/>
              </p:nvSpPr>
              <p:spPr>
                <a:xfrm>
                  <a:off x="10789920" y="1368786"/>
                  <a:ext cx="108065" cy="109728"/>
                </a:xfrm>
                <a:prstGeom prst="rect">
                  <a:avLst/>
                </a:prstGeom>
                <a:solidFill>
                  <a:schemeClr val="accent6">
                    <a:lumMod val="60000"/>
                    <a:lumOff val="4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grpSp>
      </p:grpSp>
      <mc:AlternateContent xmlns:mc="http://schemas.openxmlformats.org/markup-compatibility/2006" xmlns:a14="http://schemas.microsoft.com/office/drawing/2010/main">
        <mc:Choice Requires="a14">
          <p:sp>
            <p:nvSpPr>
              <p:cNvPr id="334" name="Rectangle 333"/>
              <p:cNvSpPr/>
              <p:nvPr/>
            </p:nvSpPr>
            <p:spPr>
              <a:xfrm>
                <a:off x="491904" y="3100468"/>
                <a:ext cx="839397" cy="246221"/>
              </a:xfrm>
              <a:prstGeom prst="rect">
                <a:avLst/>
              </a:prstGeom>
            </p:spPr>
            <p:txBody>
              <a:bodyPr wrap="none">
                <a:spAutoFit/>
              </a:bodyPr>
              <a:lstStyle/>
              <a:p>
                <a:r>
                  <a:rPr lang="en-US" sz="1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1000" dirty="0">
                    <a:latin typeface="微软雅黑" panose="020B0503020204020204" pitchFamily="34" charset="-122"/>
                    <a:ea typeface="微软雅黑" panose="020B0503020204020204" pitchFamily="34" charset="-122"/>
                    <a:cs typeface="Times New Roman" panose="02020603050405020304" pitchFamily="18" charset="0"/>
                  </a:rPr>
                  <a:t>a </a:t>
                </a:r>
                <a:r>
                  <a:rPr lang="en-US" sz="1000" dirty="0">
                    <a:latin typeface="微软雅黑" panose="020B0503020204020204" pitchFamily="34" charset="-122"/>
                    <a:ea typeface="微软雅黑" panose="020B0503020204020204" pitchFamily="34" charset="-122"/>
                    <a:cs typeface="Times New Roman" panose="02020603050405020304" pitchFamily="18" charset="0"/>
                  </a:rPr>
                  <a:t>review </a:t>
                </a:r>
                <a14:m>
                  <m:oMath xmlns:m="http://schemas.openxmlformats.org/officeDocument/2006/math">
                    <m:r>
                      <a:rPr lang="en-US" sz="1000" b="0" i="1" smtClean="0">
                        <a:latin typeface="Cambria Math" panose="02040503050406030204" pitchFamily="18" charset="0"/>
                        <a:ea typeface="微软雅黑" panose="020B0503020204020204" pitchFamily="34" charset="-122"/>
                        <a:cs typeface="Times New Roman" panose="02020603050405020304" pitchFamily="18" charset="0"/>
                      </a:rPr>
                      <m:t>𝑥</m:t>
                    </m:r>
                  </m:oMath>
                </a14:m>
                <a:endParaRPr lang="en-SG" sz="1000" b="1"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34" name="Rectangle 333"/>
              <p:cNvSpPr>
                <a:spLocks noRot="1" noChangeAspect="1" noMove="1" noResize="1" noEditPoints="1" noAdjustHandles="1" noChangeArrowheads="1" noChangeShapeType="1" noTextEdit="1"/>
              </p:cNvSpPr>
              <p:nvPr/>
            </p:nvSpPr>
            <p:spPr>
              <a:xfrm>
                <a:off x="491904" y="3100468"/>
                <a:ext cx="839397" cy="246221"/>
              </a:xfrm>
              <a:prstGeom prst="rect">
                <a:avLst/>
              </a:prstGeom>
              <a:blipFill>
                <a:blip r:embed="rId4"/>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5" name="Rectangle 334"/>
              <p:cNvSpPr/>
              <p:nvPr/>
            </p:nvSpPr>
            <p:spPr>
              <a:xfrm>
                <a:off x="88623" y="5850055"/>
                <a:ext cx="1816749" cy="246221"/>
              </a:xfrm>
              <a:prstGeom prst="rect">
                <a:avLst/>
              </a:prstGeom>
            </p:spPr>
            <p:txBody>
              <a:bodyPr wrap="square">
                <a:spAutoFit/>
              </a:bodyPr>
              <a:lstStyle/>
              <a:p>
                <a:pPr algn="ctr"/>
                <a:r>
                  <a:rPr lang="en-US" sz="1000" dirty="0">
                    <a:latin typeface="微软雅黑" panose="020B0503020204020204" pitchFamily="34" charset="-122"/>
                    <a:ea typeface="微软雅黑" panose="020B0503020204020204" pitchFamily="34" charset="-122"/>
                    <a:cs typeface="Times New Roman" panose="02020603050405020304" pitchFamily="18" charset="0"/>
                  </a:rPr>
                  <a:t>a review hiding pivots </a:t>
                </a:r>
                <a14:m>
                  <m:oMath xmlns:m="http://schemas.openxmlformats.org/officeDocument/2006/math">
                    <m:r>
                      <m:rPr>
                        <m:sty m:val="p"/>
                      </m:rPr>
                      <a:rPr lang="en-US" altLang="zh-CN" sz="1000" i="1">
                        <a:latin typeface="Cambria Math" panose="02040503050406030204" pitchFamily="18" charset="0"/>
                        <a:ea typeface="微软雅黑" panose="020B0503020204020204" pitchFamily="34" charset="-122"/>
                        <a:cs typeface="Times New Roman" panose="02020603050405020304" pitchFamily="18" charset="0"/>
                      </a:rPr>
                      <m:t>g</m:t>
                    </m:r>
                    <m:d>
                      <m:dPr>
                        <m:ctrlPr>
                          <a:rPr lang="en-US" sz="1000" b="0" i="1" smtClean="0">
                            <a:latin typeface="Cambria Math" panose="02040503050406030204" pitchFamily="18" charset="0"/>
                            <a:ea typeface="微软雅黑" panose="020B0503020204020204" pitchFamily="34" charset="-122"/>
                            <a:cs typeface="Times New Roman" panose="02020603050405020304" pitchFamily="18" charset="0"/>
                          </a:rPr>
                        </m:ctrlPr>
                      </m:dPr>
                      <m:e>
                        <m:r>
                          <a:rPr lang="en-US" sz="1000" b="0" i="1" smtClean="0">
                            <a:latin typeface="Cambria Math" panose="02040503050406030204" pitchFamily="18" charset="0"/>
                            <a:ea typeface="微软雅黑" panose="020B0503020204020204" pitchFamily="34" charset="-122"/>
                            <a:cs typeface="Times New Roman" panose="02020603050405020304" pitchFamily="18" charset="0"/>
                          </a:rPr>
                          <m:t>𝑥</m:t>
                        </m:r>
                      </m:e>
                    </m:d>
                  </m:oMath>
                </a14:m>
                <a:endParaRPr lang="en-SG" sz="1000" b="1" i="1" dirty="0">
                  <a:latin typeface="微软雅黑" panose="020B0503020204020204" pitchFamily="34" charset="-122"/>
                  <a:ea typeface="微软雅黑" panose="020B0503020204020204" pitchFamily="34" charset="-122"/>
                  <a:cs typeface="Times New Roman" panose="02020603050405020304" pitchFamily="18" charset="0"/>
                </a:endParaRPr>
              </a:p>
            </p:txBody>
          </p:sp>
        </mc:Choice>
        <mc:Fallback xmlns="">
          <p:sp>
            <p:nvSpPr>
              <p:cNvPr id="335" name="Rectangle 334"/>
              <p:cNvSpPr>
                <a:spLocks noRot="1" noChangeAspect="1" noMove="1" noResize="1" noEditPoints="1" noAdjustHandles="1" noChangeArrowheads="1" noChangeShapeType="1" noTextEdit="1"/>
              </p:cNvSpPr>
              <p:nvPr/>
            </p:nvSpPr>
            <p:spPr>
              <a:xfrm>
                <a:off x="88623" y="5850055"/>
                <a:ext cx="1816749" cy="246221"/>
              </a:xfrm>
              <a:prstGeom prst="rect">
                <a:avLst/>
              </a:prstGeom>
              <a:blipFill>
                <a:blip r:embed="rId5"/>
                <a:stretch>
                  <a:fillRect b="-12500"/>
                </a:stretch>
              </a:blipFill>
            </p:spPr>
            <p:txBody>
              <a:bodyPr/>
              <a:lstStyle/>
              <a:p>
                <a:r>
                  <a:rPr lang="zh-CN" altLang="en-US">
                    <a:noFill/>
                  </a:rPr>
                  <a:t> </a:t>
                </a:r>
              </a:p>
            </p:txBody>
          </p:sp>
        </mc:Fallback>
      </mc:AlternateContent>
      <p:grpSp>
        <p:nvGrpSpPr>
          <p:cNvPr id="336" name="Group 335"/>
          <p:cNvGrpSpPr/>
          <p:nvPr/>
        </p:nvGrpSpPr>
        <p:grpSpPr>
          <a:xfrm>
            <a:off x="6013398" y="3961594"/>
            <a:ext cx="1025362" cy="417709"/>
            <a:chOff x="3494006" y="2917450"/>
            <a:chExt cx="1025362" cy="417709"/>
          </a:xfrm>
        </p:grpSpPr>
        <p:sp>
          <p:nvSpPr>
            <p:cNvPr id="337" name="Rectangle 336"/>
            <p:cNvSpPr/>
            <p:nvPr/>
          </p:nvSpPr>
          <p:spPr>
            <a:xfrm>
              <a:off x="3494006" y="2917450"/>
              <a:ext cx="1025362" cy="417709"/>
            </a:xfrm>
            <a:prstGeom prst="rect">
              <a:avLst/>
            </a:prstGeom>
            <a:solidFill>
              <a:schemeClr val="accent5">
                <a:lumMod val="20000"/>
                <a:lumOff val="80000"/>
              </a:schemeClr>
            </a:solidFill>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Sentence </a:t>
              </a:r>
            </a:p>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Positional Encoding</a:t>
              </a:r>
            </a:p>
          </p:txBody>
        </p:sp>
        <p:pic>
          <p:nvPicPr>
            <p:cNvPr id="338" name="Picture 3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25902" y="2989162"/>
              <a:ext cx="264821" cy="293451"/>
            </a:xfrm>
            <a:prstGeom prst="rect">
              <a:avLst/>
            </a:prstGeom>
          </p:spPr>
        </p:pic>
      </p:grpSp>
      <p:sp>
        <p:nvSpPr>
          <p:cNvPr id="339" name="Oval 338"/>
          <p:cNvSpPr/>
          <p:nvPr/>
        </p:nvSpPr>
        <p:spPr>
          <a:xfrm>
            <a:off x="3417744" y="5354636"/>
            <a:ext cx="232092" cy="2122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endParaRPr lang="en-US" sz="1600" b="1" dirty="0">
              <a:solidFill>
                <a:schemeClr val="tx1"/>
              </a:solidFill>
            </a:endParaRPr>
          </a:p>
        </p:txBody>
      </p:sp>
      <p:sp>
        <p:nvSpPr>
          <p:cNvPr id="353" name="Rectangle 352"/>
          <p:cNvSpPr/>
          <p:nvPr/>
        </p:nvSpPr>
        <p:spPr>
          <a:xfrm>
            <a:off x="7058820" y="2722822"/>
            <a:ext cx="683450" cy="348170"/>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Sentence Attention Layer</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354" name="Group 353"/>
          <p:cNvGrpSpPr/>
          <p:nvPr/>
        </p:nvGrpSpPr>
        <p:grpSpPr>
          <a:xfrm>
            <a:off x="5309780" y="2728665"/>
            <a:ext cx="636035" cy="357434"/>
            <a:chOff x="5418044" y="1574893"/>
            <a:chExt cx="636035" cy="357434"/>
          </a:xfrm>
        </p:grpSpPr>
        <p:grpSp>
          <p:nvGrpSpPr>
            <p:cNvPr id="355" name="Group 354"/>
            <p:cNvGrpSpPr/>
            <p:nvPr/>
          </p:nvGrpSpPr>
          <p:grpSpPr>
            <a:xfrm>
              <a:off x="5419343" y="1574893"/>
              <a:ext cx="634736" cy="113564"/>
              <a:chOff x="10227367" y="2969623"/>
              <a:chExt cx="634736" cy="113564"/>
            </a:xfrm>
          </p:grpSpPr>
          <p:sp>
            <p:nvSpPr>
              <p:cNvPr id="363" name="Rectangle 362"/>
              <p:cNvSpPr/>
              <p:nvPr/>
            </p:nvSpPr>
            <p:spPr>
              <a:xfrm>
                <a:off x="10543436" y="2969623"/>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4" name="Rectangle 363"/>
              <p:cNvSpPr/>
              <p:nvPr/>
            </p:nvSpPr>
            <p:spPr>
              <a:xfrm>
                <a:off x="10227367" y="2969623"/>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5" name="Rectangle 364"/>
              <p:cNvSpPr/>
              <p:nvPr/>
            </p:nvSpPr>
            <p:spPr>
              <a:xfrm>
                <a:off x="10325463" y="2969623"/>
                <a:ext cx="108065" cy="113564"/>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6" name="Rectangle 365"/>
              <p:cNvSpPr/>
              <p:nvPr/>
            </p:nvSpPr>
            <p:spPr>
              <a:xfrm>
                <a:off x="10437213" y="2969623"/>
                <a:ext cx="108065" cy="113564"/>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7" name="Rectangle 366"/>
              <p:cNvSpPr/>
              <p:nvPr/>
            </p:nvSpPr>
            <p:spPr>
              <a:xfrm>
                <a:off x="10649658" y="2969623"/>
                <a:ext cx="108065" cy="113564"/>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8" name="Rectangle 367"/>
              <p:cNvSpPr/>
              <p:nvPr/>
            </p:nvSpPr>
            <p:spPr>
              <a:xfrm>
                <a:off x="10754038" y="2969623"/>
                <a:ext cx="108065" cy="113564"/>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356" name="Group 355"/>
            <p:cNvGrpSpPr/>
            <p:nvPr/>
          </p:nvGrpSpPr>
          <p:grpSpPr>
            <a:xfrm>
              <a:off x="5418044" y="1818763"/>
              <a:ext cx="634736" cy="113564"/>
              <a:chOff x="10227367" y="2969623"/>
              <a:chExt cx="634736" cy="113564"/>
            </a:xfrm>
          </p:grpSpPr>
          <p:sp>
            <p:nvSpPr>
              <p:cNvPr id="357" name="Rectangle 356"/>
              <p:cNvSpPr/>
              <p:nvPr/>
            </p:nvSpPr>
            <p:spPr>
              <a:xfrm>
                <a:off x="10543436" y="2969623"/>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8" name="Rectangle 357"/>
              <p:cNvSpPr/>
              <p:nvPr/>
            </p:nvSpPr>
            <p:spPr>
              <a:xfrm>
                <a:off x="10227367" y="2969623"/>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59" name="Rectangle 358"/>
              <p:cNvSpPr/>
              <p:nvPr/>
            </p:nvSpPr>
            <p:spPr>
              <a:xfrm>
                <a:off x="10325463" y="2969623"/>
                <a:ext cx="108065" cy="113564"/>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0" name="Rectangle 359"/>
              <p:cNvSpPr/>
              <p:nvPr/>
            </p:nvSpPr>
            <p:spPr>
              <a:xfrm>
                <a:off x="10437213" y="2969623"/>
                <a:ext cx="108065" cy="113564"/>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1" name="Rectangle 360"/>
              <p:cNvSpPr/>
              <p:nvPr/>
            </p:nvSpPr>
            <p:spPr>
              <a:xfrm>
                <a:off x="10649658" y="2969623"/>
                <a:ext cx="108065" cy="113564"/>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62" name="Rectangle 361"/>
              <p:cNvSpPr/>
              <p:nvPr/>
            </p:nvSpPr>
            <p:spPr>
              <a:xfrm>
                <a:off x="10754038" y="2969623"/>
                <a:ext cx="108065" cy="113564"/>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sp>
        <p:nvSpPr>
          <p:cNvPr id="369" name="TextBox 368"/>
          <p:cNvSpPr txBox="1"/>
          <p:nvPr/>
        </p:nvSpPr>
        <p:spPr>
          <a:xfrm>
            <a:off x="4956288" y="2386748"/>
            <a:ext cx="1493999"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Sentence representation</a:t>
            </a:r>
            <a:endParaRPr lang="en-US" sz="1000" dirty="0">
              <a:latin typeface="微软雅黑" panose="020B0503020204020204" pitchFamily="34" charset="-122"/>
              <a:ea typeface="微软雅黑" panose="020B0503020204020204" pitchFamily="34" charset="-122"/>
            </a:endParaRPr>
          </a:p>
        </p:txBody>
      </p:sp>
      <p:cxnSp>
        <p:nvCxnSpPr>
          <p:cNvPr id="370" name="Straight Arrow Connector 369"/>
          <p:cNvCxnSpPr/>
          <p:nvPr/>
        </p:nvCxnSpPr>
        <p:spPr>
          <a:xfrm>
            <a:off x="2961572" y="5453534"/>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1" name="TextBox 370"/>
          <p:cNvSpPr txBox="1"/>
          <p:nvPr/>
        </p:nvSpPr>
        <p:spPr>
          <a:xfrm>
            <a:off x="7327056" y="2388479"/>
            <a:ext cx="1575752"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Document representation</a:t>
            </a:r>
            <a:endParaRPr lang="en-US" sz="1000" dirty="0">
              <a:latin typeface="微软雅黑" panose="020B0503020204020204" pitchFamily="34" charset="-122"/>
              <a:ea typeface="微软雅黑" panose="020B0503020204020204" pitchFamily="34" charset="-122"/>
            </a:endParaRPr>
          </a:p>
        </p:txBody>
      </p:sp>
      <p:sp>
        <p:nvSpPr>
          <p:cNvPr id="372" name="Rectangle 371"/>
          <p:cNvSpPr/>
          <p:nvPr/>
        </p:nvSpPr>
        <p:spPr>
          <a:xfrm>
            <a:off x="4120171" y="5264076"/>
            <a:ext cx="683450" cy="348170"/>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a:t>
            </a:r>
            <a:r>
              <a:rPr lang="en-US" altLang="zh-CN"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ord Attention Layer</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373" name="Rectangle 372"/>
          <p:cNvSpPr/>
          <p:nvPr/>
        </p:nvSpPr>
        <p:spPr>
          <a:xfrm>
            <a:off x="7071027" y="5264076"/>
            <a:ext cx="683450" cy="348170"/>
          </a:xfrm>
          <a:prstGeom prst="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en-US" altLang="zh-CN"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Sentence Attention Layer</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374" name="Straight Arrow Connector 373"/>
          <p:cNvCxnSpPr/>
          <p:nvPr/>
        </p:nvCxnSpPr>
        <p:spPr>
          <a:xfrm>
            <a:off x="3693672" y="2902750"/>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5" name="Straight Arrow Connector 374"/>
          <p:cNvCxnSpPr/>
          <p:nvPr/>
        </p:nvCxnSpPr>
        <p:spPr>
          <a:xfrm>
            <a:off x="4836224" y="2902750"/>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6" name="Straight Arrow Connector 375"/>
          <p:cNvCxnSpPr/>
          <p:nvPr/>
        </p:nvCxnSpPr>
        <p:spPr>
          <a:xfrm flipV="1">
            <a:off x="4457849" y="3122119"/>
            <a:ext cx="0" cy="38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7" name="TextBox 376"/>
              <p:cNvSpPr txBox="1"/>
              <p:nvPr/>
            </p:nvSpPr>
            <p:spPr>
              <a:xfrm>
                <a:off x="6943041" y="3541248"/>
                <a:ext cx="1059521"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Context vector </a:t>
                </a:r>
                <a14:m>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𝑞</m:t>
                        </m:r>
                      </m:e>
                      <m:sub>
                        <m:r>
                          <a:rPr lang="en-US" sz="1000" b="0" i="1" smtClean="0">
                            <a:latin typeface="Cambria Math" panose="02040503050406030204" pitchFamily="18" charset="0"/>
                          </a:rPr>
                          <m:t>𝑠</m:t>
                        </m:r>
                      </m:sub>
                    </m:sSub>
                  </m:oMath>
                </a14:m>
                <a:endParaRPr lang="en-US" sz="1000" dirty="0">
                  <a:latin typeface="微软雅黑" panose="020B0503020204020204" pitchFamily="34" charset="-122"/>
                  <a:ea typeface="微软雅黑" panose="020B0503020204020204" pitchFamily="34" charset="-122"/>
                </a:endParaRPr>
              </a:p>
            </p:txBody>
          </p:sp>
        </mc:Choice>
        <mc:Fallback xmlns="">
          <p:sp>
            <p:nvSpPr>
              <p:cNvPr id="377" name="TextBox 376"/>
              <p:cNvSpPr txBox="1">
                <a:spLocks noRot="1" noChangeAspect="1" noMove="1" noResize="1" noEditPoints="1" noAdjustHandles="1" noChangeArrowheads="1" noChangeShapeType="1" noTextEdit="1"/>
              </p:cNvSpPr>
              <p:nvPr/>
            </p:nvSpPr>
            <p:spPr>
              <a:xfrm>
                <a:off x="6943041" y="3541248"/>
                <a:ext cx="1059521" cy="153888"/>
              </a:xfrm>
              <a:prstGeom prst="rect">
                <a:avLst/>
              </a:prstGeom>
              <a:blipFill>
                <a:blip r:embed="rId7"/>
                <a:stretch>
                  <a:fillRect l="-7471" t="-28000" r="-575" b="-52000"/>
                </a:stretch>
              </a:blipFill>
            </p:spPr>
            <p:txBody>
              <a:bodyPr/>
              <a:lstStyle/>
              <a:p>
                <a:r>
                  <a:rPr lang="zh-CN" altLang="en-US">
                    <a:noFill/>
                  </a:rPr>
                  <a:t> </a:t>
                </a:r>
              </a:p>
            </p:txBody>
          </p:sp>
        </mc:Fallback>
      </mc:AlternateContent>
      <p:cxnSp>
        <p:nvCxnSpPr>
          <p:cNvPr id="378" name="Straight Arrow Connector 377"/>
          <p:cNvCxnSpPr/>
          <p:nvPr/>
        </p:nvCxnSpPr>
        <p:spPr>
          <a:xfrm flipV="1">
            <a:off x="7400545" y="3100468"/>
            <a:ext cx="0" cy="38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9" name="Straight Arrow Connector 378"/>
          <p:cNvCxnSpPr/>
          <p:nvPr/>
        </p:nvCxnSpPr>
        <p:spPr>
          <a:xfrm>
            <a:off x="6653617" y="2897515"/>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0" name="Straight Arrow Connector 379"/>
          <p:cNvCxnSpPr/>
          <p:nvPr/>
        </p:nvCxnSpPr>
        <p:spPr>
          <a:xfrm flipV="1">
            <a:off x="6493964" y="3057358"/>
            <a:ext cx="0" cy="90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1" name="Oval 380"/>
          <p:cNvSpPr/>
          <p:nvPr/>
        </p:nvSpPr>
        <p:spPr>
          <a:xfrm>
            <a:off x="6386564" y="2780018"/>
            <a:ext cx="232092" cy="2122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endParaRPr lang="en-US" sz="1600" b="1" dirty="0">
              <a:solidFill>
                <a:schemeClr val="tx1"/>
              </a:solidFill>
            </a:endParaRPr>
          </a:p>
        </p:txBody>
      </p:sp>
      <p:cxnSp>
        <p:nvCxnSpPr>
          <p:cNvPr id="382" name="Straight Arrow Connector 381"/>
          <p:cNvCxnSpPr/>
          <p:nvPr/>
        </p:nvCxnSpPr>
        <p:spPr>
          <a:xfrm>
            <a:off x="5978668" y="2889695"/>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3" name="Straight Arrow Connector 382"/>
          <p:cNvCxnSpPr/>
          <p:nvPr/>
        </p:nvCxnSpPr>
        <p:spPr>
          <a:xfrm>
            <a:off x="7790674" y="2895234"/>
            <a:ext cx="461072"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384" name="Group 383"/>
          <p:cNvGrpSpPr/>
          <p:nvPr/>
        </p:nvGrpSpPr>
        <p:grpSpPr>
          <a:xfrm>
            <a:off x="8345248" y="2615323"/>
            <a:ext cx="108962" cy="688219"/>
            <a:chOff x="8388613" y="1721922"/>
            <a:chExt cx="108962" cy="688219"/>
          </a:xfrm>
          <a:solidFill>
            <a:schemeClr val="accent4"/>
          </a:solidFill>
        </p:grpSpPr>
        <p:sp>
          <p:nvSpPr>
            <p:cNvPr id="385" name="Rectangle 384"/>
            <p:cNvSpPr/>
            <p:nvPr/>
          </p:nvSpPr>
          <p:spPr>
            <a:xfrm>
              <a:off x="8388888" y="206903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6" name="Rectangle 385"/>
            <p:cNvSpPr/>
            <p:nvPr/>
          </p:nvSpPr>
          <p:spPr>
            <a:xfrm>
              <a:off x="8389510" y="1721922"/>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7" name="Rectangle 386"/>
            <p:cNvSpPr/>
            <p:nvPr/>
          </p:nvSpPr>
          <p:spPr>
            <a:xfrm>
              <a:off x="8389205" y="1835486"/>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8" name="Rectangle 387"/>
            <p:cNvSpPr/>
            <p:nvPr/>
          </p:nvSpPr>
          <p:spPr>
            <a:xfrm>
              <a:off x="8388888" y="195119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89" name="Rectangle 388"/>
            <p:cNvSpPr/>
            <p:nvPr/>
          </p:nvSpPr>
          <p:spPr>
            <a:xfrm>
              <a:off x="8388613" y="218582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0" name="Rectangle 389"/>
            <p:cNvSpPr/>
            <p:nvPr/>
          </p:nvSpPr>
          <p:spPr>
            <a:xfrm>
              <a:off x="8388888" y="2296577"/>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cxnSp>
        <p:nvCxnSpPr>
          <p:cNvPr id="391" name="Elbow Connector 390"/>
          <p:cNvCxnSpPr/>
          <p:nvPr/>
        </p:nvCxnSpPr>
        <p:spPr>
          <a:xfrm rot="16200000" flipH="1">
            <a:off x="8597343" y="3362553"/>
            <a:ext cx="1260144" cy="361249"/>
          </a:xfrm>
          <a:prstGeom prst="bentConnector3">
            <a:avLst>
              <a:gd name="adj1" fmla="val 100391"/>
            </a:avLst>
          </a:prstGeom>
          <a:ln>
            <a:tailEnd type="triangle"/>
          </a:ln>
        </p:spPr>
        <p:style>
          <a:lnRef idx="1">
            <a:schemeClr val="dk1"/>
          </a:lnRef>
          <a:fillRef idx="0">
            <a:schemeClr val="dk1"/>
          </a:fillRef>
          <a:effectRef idx="0">
            <a:schemeClr val="dk1"/>
          </a:effectRef>
          <a:fontRef idx="minor">
            <a:schemeClr val="tx1"/>
          </a:fontRef>
        </p:style>
      </p:cxnSp>
      <p:sp>
        <p:nvSpPr>
          <p:cNvPr id="392" name="TextBox 391"/>
          <p:cNvSpPr txBox="1"/>
          <p:nvPr/>
        </p:nvSpPr>
        <p:spPr>
          <a:xfrm>
            <a:off x="10233803" y="3814568"/>
            <a:ext cx="1857881"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T</a:t>
            </a:r>
            <a:r>
              <a:rPr lang="en-US" altLang="zh-CN" sz="1000" b="0" dirty="0">
                <a:latin typeface="微软雅黑" panose="020B0503020204020204" pitchFamily="34" charset="-122"/>
                <a:ea typeface="微软雅黑" panose="020B0503020204020204" pitchFamily="34" charset="-122"/>
              </a:rPr>
              <a:t>ask1</a:t>
            </a:r>
            <a:r>
              <a:rPr lang="en-US" altLang="zh-CN" sz="1000" dirty="0">
                <a:latin typeface="微软雅黑" panose="020B0503020204020204" pitchFamily="34" charset="-122"/>
                <a:ea typeface="微软雅黑" panose="020B0503020204020204" pitchFamily="34" charset="-122"/>
              </a:rPr>
              <a:t>: </a:t>
            </a:r>
            <a:r>
              <a:rPr lang="en-US" sz="1000" b="0" dirty="0">
                <a:latin typeface="微软雅黑" panose="020B0503020204020204" pitchFamily="34" charset="-122"/>
                <a:ea typeface="微软雅黑" panose="020B0503020204020204" pitchFamily="34" charset="-122"/>
              </a:rPr>
              <a:t>Sentimen</a:t>
            </a:r>
            <a:r>
              <a:rPr lang="en-US" sz="1000" dirty="0">
                <a:latin typeface="微软雅黑" panose="020B0503020204020204" pitchFamily="34" charset="-122"/>
                <a:ea typeface="微软雅黑" panose="020B0503020204020204" pitchFamily="34" charset="-122"/>
              </a:rPr>
              <a:t>t classification</a:t>
            </a:r>
          </a:p>
        </p:txBody>
      </p:sp>
      <p:sp>
        <p:nvSpPr>
          <p:cNvPr id="420" name="TextBox 419"/>
          <p:cNvSpPr txBox="1"/>
          <p:nvPr/>
        </p:nvSpPr>
        <p:spPr>
          <a:xfrm>
            <a:off x="10348722" y="2572429"/>
            <a:ext cx="1737655"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Task2: Domain</a:t>
            </a:r>
            <a:r>
              <a:rPr lang="en-US" sz="1000" dirty="0">
                <a:latin typeface="微软雅黑" panose="020B0503020204020204" pitchFamily="34" charset="-122"/>
                <a:ea typeface="微软雅黑" panose="020B0503020204020204" pitchFamily="34" charset="-122"/>
              </a:rPr>
              <a:t> Classification</a:t>
            </a:r>
          </a:p>
        </p:txBody>
      </p:sp>
      <p:sp>
        <p:nvSpPr>
          <p:cNvPr id="421" name="TextBox 420"/>
          <p:cNvSpPr txBox="1"/>
          <p:nvPr/>
        </p:nvSpPr>
        <p:spPr>
          <a:xfrm>
            <a:off x="10626897" y="5173380"/>
            <a:ext cx="1489190"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Task3: +pivot</a:t>
            </a:r>
            <a:r>
              <a:rPr lang="en-US" sz="1000" dirty="0">
                <a:latin typeface="微软雅黑" panose="020B0503020204020204" pitchFamily="34" charset="-122"/>
                <a:ea typeface="微软雅黑" panose="020B0503020204020204" pitchFamily="34" charset="-122"/>
              </a:rPr>
              <a:t> prediction</a:t>
            </a:r>
          </a:p>
        </p:txBody>
      </p:sp>
      <p:sp>
        <p:nvSpPr>
          <p:cNvPr id="422" name="TextBox 421"/>
          <p:cNvSpPr txBox="1"/>
          <p:nvPr/>
        </p:nvSpPr>
        <p:spPr>
          <a:xfrm>
            <a:off x="10626897" y="5525431"/>
            <a:ext cx="1450718" cy="153888"/>
          </a:xfrm>
          <a:prstGeom prst="rect">
            <a:avLst/>
          </a:prstGeom>
          <a:noFill/>
        </p:spPr>
        <p:txBody>
          <a:bodyPr wrap="none" lIns="0" tIns="0" rIns="0" bIns="0" rtlCol="0">
            <a:spAutoFit/>
          </a:bodyPr>
          <a:lstStyle/>
          <a:p>
            <a:r>
              <a:rPr lang="en-US" sz="1000" dirty="0">
                <a:latin typeface="微软雅黑" panose="020B0503020204020204" pitchFamily="34" charset="-122"/>
                <a:ea typeface="微软雅黑" panose="020B0503020204020204" pitchFamily="34" charset="-122"/>
              </a:rPr>
              <a:t>Task4: -</a:t>
            </a:r>
            <a:r>
              <a:rPr lang="en-US" sz="1000" b="0" dirty="0">
                <a:latin typeface="微软雅黑" panose="020B0503020204020204" pitchFamily="34" charset="-122"/>
                <a:ea typeface="微软雅黑" panose="020B0503020204020204" pitchFamily="34" charset="-122"/>
              </a:rPr>
              <a:t>pivot</a:t>
            </a:r>
            <a:r>
              <a:rPr lang="en-US" sz="1000" dirty="0">
                <a:latin typeface="微软雅黑" panose="020B0503020204020204" pitchFamily="34" charset="-122"/>
                <a:ea typeface="微软雅黑" panose="020B0503020204020204" pitchFamily="34" charset="-122"/>
              </a:rPr>
              <a:t> prediction</a:t>
            </a:r>
          </a:p>
        </p:txBody>
      </p:sp>
      <p:sp>
        <p:nvSpPr>
          <p:cNvPr id="423" name="Rectangle 422"/>
          <p:cNvSpPr/>
          <p:nvPr/>
        </p:nvSpPr>
        <p:spPr>
          <a:xfrm>
            <a:off x="9345211" y="2715046"/>
            <a:ext cx="683450" cy="348170"/>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Gradient Reversal Layer</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424" name="Straight Arrow Connector 423"/>
          <p:cNvCxnSpPr/>
          <p:nvPr/>
        </p:nvCxnSpPr>
        <p:spPr>
          <a:xfrm flipV="1">
            <a:off x="8526201" y="2914072"/>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5" name="Straight Arrow Connector 424"/>
          <p:cNvCxnSpPr/>
          <p:nvPr/>
        </p:nvCxnSpPr>
        <p:spPr>
          <a:xfrm>
            <a:off x="3697718" y="5454913"/>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6" name="Straight Arrow Connector 425"/>
          <p:cNvCxnSpPr/>
          <p:nvPr/>
        </p:nvCxnSpPr>
        <p:spPr>
          <a:xfrm flipV="1">
            <a:off x="4461896" y="5668480"/>
            <a:ext cx="0" cy="38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27" name="TextBox 426"/>
              <p:cNvSpPr txBox="1"/>
              <p:nvPr/>
            </p:nvSpPr>
            <p:spPr>
              <a:xfrm>
                <a:off x="3972242" y="6098394"/>
                <a:ext cx="1092030"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Context vector </a:t>
                </a:r>
                <a14:m>
                  <m:oMath xmlns:m="http://schemas.openxmlformats.org/officeDocument/2006/math">
                    <m:sSubSup>
                      <m:sSubSupPr>
                        <m:ctrlPr>
                          <a:rPr lang="en-US" sz="1000" b="0" i="1" smtClean="0">
                            <a:latin typeface="Cambria Math" panose="02040503050406030204" pitchFamily="18" charset="0"/>
                          </a:rPr>
                        </m:ctrlPr>
                      </m:sSubSupPr>
                      <m:e>
                        <m:r>
                          <a:rPr lang="en-US" sz="1000" b="0" i="1" smtClean="0">
                            <a:latin typeface="Cambria Math" panose="02040503050406030204" pitchFamily="18" charset="0"/>
                          </a:rPr>
                          <m:t>𝑞</m:t>
                        </m:r>
                      </m:e>
                      <m:sub>
                        <m:r>
                          <a:rPr lang="en-US" sz="1000" b="0" i="1" smtClean="0">
                            <a:latin typeface="Cambria Math" panose="02040503050406030204" pitchFamily="18" charset="0"/>
                          </a:rPr>
                          <m:t>𝑤</m:t>
                        </m:r>
                      </m:sub>
                      <m:sup>
                        <m:r>
                          <a:rPr lang="en-US" sz="1000" b="0" i="1" smtClean="0">
                            <a:latin typeface="Cambria Math" panose="02040503050406030204" pitchFamily="18" charset="0"/>
                          </a:rPr>
                          <m:t>′</m:t>
                        </m:r>
                      </m:sup>
                    </m:sSubSup>
                  </m:oMath>
                </a14:m>
                <a:endParaRPr lang="en-US" sz="1000" dirty="0">
                  <a:latin typeface="微软雅黑" panose="020B0503020204020204" pitchFamily="34" charset="-122"/>
                  <a:ea typeface="微软雅黑" panose="020B0503020204020204" pitchFamily="34" charset="-122"/>
                </a:endParaRPr>
              </a:p>
            </p:txBody>
          </p:sp>
        </mc:Choice>
        <mc:Fallback xmlns="">
          <p:sp>
            <p:nvSpPr>
              <p:cNvPr id="427" name="TextBox 426"/>
              <p:cNvSpPr txBox="1">
                <a:spLocks noRot="1" noChangeAspect="1" noMove="1" noResize="1" noEditPoints="1" noAdjustHandles="1" noChangeArrowheads="1" noChangeShapeType="1" noTextEdit="1"/>
              </p:cNvSpPr>
              <p:nvPr/>
            </p:nvSpPr>
            <p:spPr>
              <a:xfrm>
                <a:off x="3972242" y="6098394"/>
                <a:ext cx="1092030" cy="153888"/>
              </a:xfrm>
              <a:prstGeom prst="rect">
                <a:avLst/>
              </a:prstGeom>
              <a:blipFill>
                <a:blip r:embed="rId8"/>
                <a:stretch>
                  <a:fillRect l="-7263" t="-23077" r="-559" b="-461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8" name="TextBox 427"/>
              <p:cNvSpPr txBox="1"/>
              <p:nvPr/>
            </p:nvSpPr>
            <p:spPr>
              <a:xfrm>
                <a:off x="6941188" y="6096149"/>
                <a:ext cx="1059521"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Context vector </a:t>
                </a:r>
                <a14:m>
                  <m:oMath xmlns:m="http://schemas.openxmlformats.org/officeDocument/2006/math">
                    <m:sSubSup>
                      <m:sSubSupPr>
                        <m:ctrlPr>
                          <a:rPr lang="en-US" sz="1000" b="0" i="1" smtClean="0">
                            <a:latin typeface="Cambria Math" panose="02040503050406030204" pitchFamily="18" charset="0"/>
                          </a:rPr>
                        </m:ctrlPr>
                      </m:sSubSupPr>
                      <m:e>
                        <m:r>
                          <a:rPr lang="en-US" sz="1000" b="0" i="1" smtClean="0">
                            <a:latin typeface="Cambria Math" panose="02040503050406030204" pitchFamily="18" charset="0"/>
                          </a:rPr>
                          <m:t>𝑞</m:t>
                        </m:r>
                      </m:e>
                      <m:sub>
                        <m:r>
                          <a:rPr lang="en-US" sz="1000" b="0" i="1" smtClean="0">
                            <a:latin typeface="Cambria Math" panose="02040503050406030204" pitchFamily="18" charset="0"/>
                          </a:rPr>
                          <m:t>𝑠</m:t>
                        </m:r>
                      </m:sub>
                      <m:sup>
                        <m:r>
                          <a:rPr lang="en-US" sz="1000" b="0" i="1" smtClean="0">
                            <a:latin typeface="Cambria Math" panose="02040503050406030204" pitchFamily="18" charset="0"/>
                          </a:rPr>
                          <m:t>′</m:t>
                        </m:r>
                      </m:sup>
                    </m:sSubSup>
                  </m:oMath>
                </a14:m>
                <a:endParaRPr lang="en-US" sz="1000" dirty="0">
                  <a:latin typeface="微软雅黑" panose="020B0503020204020204" pitchFamily="34" charset="-122"/>
                  <a:ea typeface="微软雅黑" panose="020B0503020204020204" pitchFamily="34" charset="-122"/>
                </a:endParaRPr>
              </a:p>
            </p:txBody>
          </p:sp>
        </mc:Choice>
        <mc:Fallback xmlns="">
          <p:sp>
            <p:nvSpPr>
              <p:cNvPr id="428" name="TextBox 427"/>
              <p:cNvSpPr txBox="1">
                <a:spLocks noRot="1" noChangeAspect="1" noMove="1" noResize="1" noEditPoints="1" noAdjustHandles="1" noChangeArrowheads="1" noChangeShapeType="1" noTextEdit="1"/>
              </p:cNvSpPr>
              <p:nvPr/>
            </p:nvSpPr>
            <p:spPr>
              <a:xfrm>
                <a:off x="6941188" y="6096149"/>
                <a:ext cx="1059521" cy="153888"/>
              </a:xfrm>
              <a:prstGeom prst="rect">
                <a:avLst/>
              </a:prstGeom>
              <a:blipFill>
                <a:blip r:embed="rId9"/>
                <a:stretch>
                  <a:fillRect l="-7514" t="-28000" r="-1156" b="-52000"/>
                </a:stretch>
              </a:blipFill>
            </p:spPr>
            <p:txBody>
              <a:bodyPr/>
              <a:lstStyle/>
              <a:p>
                <a:r>
                  <a:rPr lang="zh-CN" altLang="en-US">
                    <a:noFill/>
                  </a:rPr>
                  <a:t> </a:t>
                </a:r>
              </a:p>
            </p:txBody>
          </p:sp>
        </mc:Fallback>
      </mc:AlternateContent>
      <p:cxnSp>
        <p:nvCxnSpPr>
          <p:cNvPr id="429" name="Straight Arrow Connector 428"/>
          <p:cNvCxnSpPr/>
          <p:nvPr/>
        </p:nvCxnSpPr>
        <p:spPr>
          <a:xfrm>
            <a:off x="4831421" y="5456538"/>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30" name="TextBox 429"/>
          <p:cNvSpPr txBox="1"/>
          <p:nvPr/>
        </p:nvSpPr>
        <p:spPr>
          <a:xfrm>
            <a:off x="4920007" y="4906617"/>
            <a:ext cx="1493999"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Sentence representation</a:t>
            </a:r>
            <a:endParaRPr lang="en-US" sz="1000" dirty="0">
              <a:latin typeface="微软雅黑" panose="020B0503020204020204" pitchFamily="34" charset="-122"/>
              <a:ea typeface="微软雅黑" panose="020B0503020204020204" pitchFamily="34" charset="-122"/>
            </a:endParaRPr>
          </a:p>
        </p:txBody>
      </p:sp>
      <p:grpSp>
        <p:nvGrpSpPr>
          <p:cNvPr id="431" name="Group 430"/>
          <p:cNvGrpSpPr/>
          <p:nvPr/>
        </p:nvGrpSpPr>
        <p:grpSpPr>
          <a:xfrm>
            <a:off x="5258494" y="5276111"/>
            <a:ext cx="636035" cy="357434"/>
            <a:chOff x="5418044" y="1574893"/>
            <a:chExt cx="636035" cy="357434"/>
          </a:xfrm>
        </p:grpSpPr>
        <p:grpSp>
          <p:nvGrpSpPr>
            <p:cNvPr id="432" name="Group 431"/>
            <p:cNvGrpSpPr/>
            <p:nvPr/>
          </p:nvGrpSpPr>
          <p:grpSpPr>
            <a:xfrm>
              <a:off x="5419343" y="1574893"/>
              <a:ext cx="634736" cy="113564"/>
              <a:chOff x="10227367" y="2969623"/>
              <a:chExt cx="634736" cy="113564"/>
            </a:xfrm>
          </p:grpSpPr>
          <p:sp>
            <p:nvSpPr>
              <p:cNvPr id="440" name="Rectangle 439"/>
              <p:cNvSpPr/>
              <p:nvPr/>
            </p:nvSpPr>
            <p:spPr>
              <a:xfrm>
                <a:off x="10543436" y="2969623"/>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1" name="Rectangle 440"/>
              <p:cNvSpPr/>
              <p:nvPr/>
            </p:nvSpPr>
            <p:spPr>
              <a:xfrm>
                <a:off x="10227367" y="2969623"/>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2" name="Rectangle 441"/>
              <p:cNvSpPr/>
              <p:nvPr/>
            </p:nvSpPr>
            <p:spPr>
              <a:xfrm>
                <a:off x="10325463" y="2969623"/>
                <a:ext cx="108065" cy="113564"/>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3" name="Rectangle 442"/>
              <p:cNvSpPr/>
              <p:nvPr/>
            </p:nvSpPr>
            <p:spPr>
              <a:xfrm>
                <a:off x="10437213" y="2969623"/>
                <a:ext cx="108065" cy="113564"/>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4" name="Rectangle 443"/>
              <p:cNvSpPr/>
              <p:nvPr/>
            </p:nvSpPr>
            <p:spPr>
              <a:xfrm>
                <a:off x="10649658" y="2969623"/>
                <a:ext cx="108065" cy="113564"/>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45" name="Rectangle 444"/>
              <p:cNvSpPr/>
              <p:nvPr/>
            </p:nvSpPr>
            <p:spPr>
              <a:xfrm>
                <a:off x="10754038" y="2969623"/>
                <a:ext cx="108065" cy="113564"/>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433" name="Group 432"/>
            <p:cNvGrpSpPr/>
            <p:nvPr/>
          </p:nvGrpSpPr>
          <p:grpSpPr>
            <a:xfrm>
              <a:off x="5418044" y="1818763"/>
              <a:ext cx="634736" cy="113564"/>
              <a:chOff x="10227367" y="2969623"/>
              <a:chExt cx="634736" cy="113564"/>
            </a:xfrm>
          </p:grpSpPr>
          <p:sp>
            <p:nvSpPr>
              <p:cNvPr id="434" name="Rectangle 433"/>
              <p:cNvSpPr/>
              <p:nvPr/>
            </p:nvSpPr>
            <p:spPr>
              <a:xfrm>
                <a:off x="10543436" y="2969623"/>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5" name="Rectangle 434"/>
              <p:cNvSpPr/>
              <p:nvPr/>
            </p:nvSpPr>
            <p:spPr>
              <a:xfrm>
                <a:off x="10227367" y="2969623"/>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6" name="Rectangle 435"/>
              <p:cNvSpPr/>
              <p:nvPr/>
            </p:nvSpPr>
            <p:spPr>
              <a:xfrm>
                <a:off x="10325463" y="2969623"/>
                <a:ext cx="108065" cy="113564"/>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7" name="Rectangle 436"/>
              <p:cNvSpPr/>
              <p:nvPr/>
            </p:nvSpPr>
            <p:spPr>
              <a:xfrm>
                <a:off x="10437213" y="2969623"/>
                <a:ext cx="108065" cy="113564"/>
              </a:xfrm>
              <a:prstGeom prst="rect">
                <a:avLst/>
              </a:prstGeom>
              <a:solidFill>
                <a:srgbClr val="FFFF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8" name="Rectangle 437"/>
              <p:cNvSpPr/>
              <p:nvPr/>
            </p:nvSpPr>
            <p:spPr>
              <a:xfrm>
                <a:off x="10649658" y="2969623"/>
                <a:ext cx="108065" cy="113564"/>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39" name="Rectangle 438"/>
              <p:cNvSpPr/>
              <p:nvPr/>
            </p:nvSpPr>
            <p:spPr>
              <a:xfrm>
                <a:off x="10754038" y="2969623"/>
                <a:ext cx="108065" cy="113564"/>
              </a:xfrm>
              <a:prstGeom prst="rect">
                <a:avLst/>
              </a:prstGeom>
              <a:solidFill>
                <a:schemeClr val="accent5">
                  <a:lumMod val="20000"/>
                  <a:lumOff val="8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cxnSp>
        <p:nvCxnSpPr>
          <p:cNvPr id="446" name="Straight Arrow Connector 445"/>
          <p:cNvCxnSpPr/>
          <p:nvPr/>
        </p:nvCxnSpPr>
        <p:spPr>
          <a:xfrm>
            <a:off x="5982714" y="5443213"/>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7" name="Straight Arrow Connector 446"/>
          <p:cNvCxnSpPr/>
          <p:nvPr/>
        </p:nvCxnSpPr>
        <p:spPr>
          <a:xfrm>
            <a:off x="6504108" y="4386582"/>
            <a:ext cx="0" cy="919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8" name="Oval 447"/>
          <p:cNvSpPr/>
          <p:nvPr/>
        </p:nvSpPr>
        <p:spPr>
          <a:xfrm>
            <a:off x="6394472" y="5334945"/>
            <a:ext cx="232092" cy="212243"/>
          </a:xfrm>
          <a:prstGeom prst="ellipse">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a:t>
            </a:r>
            <a:endParaRPr lang="en-US" sz="1600" b="1" dirty="0">
              <a:solidFill>
                <a:schemeClr val="tx1"/>
              </a:solidFill>
            </a:endParaRPr>
          </a:p>
        </p:txBody>
      </p:sp>
      <p:cxnSp>
        <p:nvCxnSpPr>
          <p:cNvPr id="449" name="Straight Arrow Connector 448"/>
          <p:cNvCxnSpPr/>
          <p:nvPr/>
        </p:nvCxnSpPr>
        <p:spPr>
          <a:xfrm flipV="1">
            <a:off x="7404591" y="5633545"/>
            <a:ext cx="0" cy="3833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0" name="Straight Arrow Connector 449"/>
          <p:cNvCxnSpPr/>
          <p:nvPr/>
        </p:nvCxnSpPr>
        <p:spPr>
          <a:xfrm>
            <a:off x="6657663" y="5438161"/>
            <a:ext cx="380744" cy="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1" name="TextBox 450"/>
          <p:cNvSpPr txBox="1"/>
          <p:nvPr/>
        </p:nvSpPr>
        <p:spPr>
          <a:xfrm>
            <a:off x="7327056" y="4896870"/>
            <a:ext cx="1575752" cy="153888"/>
          </a:xfrm>
          <a:prstGeom prst="rect">
            <a:avLst/>
          </a:prstGeom>
          <a:noFill/>
        </p:spPr>
        <p:txBody>
          <a:bodyPr wrap="none" lIns="0" tIns="0" rIns="0" bIns="0" rtlCol="0">
            <a:spAutoFit/>
          </a:bodyPr>
          <a:lstStyle/>
          <a:p>
            <a:r>
              <a:rPr lang="en-US" sz="1000" b="0" dirty="0">
                <a:latin typeface="微软雅黑" panose="020B0503020204020204" pitchFamily="34" charset="-122"/>
                <a:ea typeface="微软雅黑" panose="020B0503020204020204" pitchFamily="34" charset="-122"/>
              </a:rPr>
              <a:t>Document representation</a:t>
            </a:r>
            <a:endParaRPr lang="en-US" sz="1000" dirty="0">
              <a:latin typeface="微软雅黑" panose="020B0503020204020204" pitchFamily="34" charset="-122"/>
              <a:ea typeface="微软雅黑" panose="020B0503020204020204" pitchFamily="34" charset="-122"/>
            </a:endParaRPr>
          </a:p>
        </p:txBody>
      </p:sp>
      <p:cxnSp>
        <p:nvCxnSpPr>
          <p:cNvPr id="452" name="Straight Connector 451"/>
          <p:cNvCxnSpPr/>
          <p:nvPr/>
        </p:nvCxnSpPr>
        <p:spPr>
          <a:xfrm flipH="1">
            <a:off x="9042181" y="4173248"/>
            <a:ext cx="4610" cy="1255443"/>
          </a:xfrm>
          <a:prstGeom prst="line">
            <a:avLst/>
          </a:prstGeom>
        </p:spPr>
        <p:style>
          <a:lnRef idx="1">
            <a:schemeClr val="dk1"/>
          </a:lnRef>
          <a:fillRef idx="0">
            <a:schemeClr val="dk1"/>
          </a:fillRef>
          <a:effectRef idx="0">
            <a:schemeClr val="dk1"/>
          </a:effectRef>
          <a:fontRef idx="minor">
            <a:schemeClr val="tx1"/>
          </a:fontRef>
        </p:style>
      </p:cxnSp>
      <p:grpSp>
        <p:nvGrpSpPr>
          <p:cNvPr id="453" name="Group 452"/>
          <p:cNvGrpSpPr/>
          <p:nvPr/>
        </p:nvGrpSpPr>
        <p:grpSpPr>
          <a:xfrm>
            <a:off x="8349661" y="5078225"/>
            <a:ext cx="108962" cy="688219"/>
            <a:chOff x="8388613" y="1721922"/>
            <a:chExt cx="108962" cy="688219"/>
          </a:xfrm>
        </p:grpSpPr>
        <p:sp>
          <p:nvSpPr>
            <p:cNvPr id="454" name="Rectangle 453"/>
            <p:cNvSpPr/>
            <p:nvPr/>
          </p:nvSpPr>
          <p:spPr>
            <a:xfrm>
              <a:off x="8388888" y="2069031"/>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5" name="Rectangle 454"/>
            <p:cNvSpPr/>
            <p:nvPr/>
          </p:nvSpPr>
          <p:spPr>
            <a:xfrm>
              <a:off x="8389510" y="1721922"/>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6" name="Rectangle 455"/>
            <p:cNvSpPr/>
            <p:nvPr/>
          </p:nvSpPr>
          <p:spPr>
            <a:xfrm>
              <a:off x="8389205" y="1835486"/>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7" name="Rectangle 456"/>
            <p:cNvSpPr/>
            <p:nvPr/>
          </p:nvSpPr>
          <p:spPr>
            <a:xfrm>
              <a:off x="8388888" y="1951191"/>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8" name="Rectangle 457"/>
            <p:cNvSpPr/>
            <p:nvPr/>
          </p:nvSpPr>
          <p:spPr>
            <a:xfrm>
              <a:off x="8388613" y="2185821"/>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59" name="Rectangle 458"/>
            <p:cNvSpPr/>
            <p:nvPr/>
          </p:nvSpPr>
          <p:spPr>
            <a:xfrm>
              <a:off x="8388888" y="2296577"/>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460" name="Rectangle 459"/>
          <p:cNvSpPr/>
          <p:nvPr/>
        </p:nvSpPr>
        <p:spPr>
          <a:xfrm>
            <a:off x="10314687" y="2810501"/>
            <a:ext cx="594904" cy="185563"/>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Softmax</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61" name="Rectangle 460"/>
          <p:cNvSpPr/>
          <p:nvPr/>
        </p:nvSpPr>
        <p:spPr>
          <a:xfrm>
            <a:off x="9898195" y="4073070"/>
            <a:ext cx="594904" cy="185563"/>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Softmax</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62" name="Rectangle 461"/>
          <p:cNvSpPr/>
          <p:nvPr/>
        </p:nvSpPr>
        <p:spPr>
          <a:xfrm>
            <a:off x="9552803" y="5531725"/>
            <a:ext cx="594904" cy="185563"/>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Softmax</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63" name="Rectangle 462"/>
          <p:cNvSpPr/>
          <p:nvPr/>
        </p:nvSpPr>
        <p:spPr>
          <a:xfrm>
            <a:off x="9543123" y="5154956"/>
            <a:ext cx="594904" cy="185563"/>
          </a:xfrm>
          <a:prstGeom prst="rect">
            <a:avLst/>
          </a:prstGeom>
          <a:solidFill>
            <a:schemeClr val="accent5">
              <a:lumMod val="20000"/>
              <a:lumOff val="8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800" dirty="0" err="1">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Softmax</a:t>
            </a:r>
            <a:endParaRPr lang="en-US" sz="8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cxnSp>
        <p:nvCxnSpPr>
          <p:cNvPr id="464" name="Straight Arrow Connector 463"/>
          <p:cNvCxnSpPr/>
          <p:nvPr/>
        </p:nvCxnSpPr>
        <p:spPr>
          <a:xfrm>
            <a:off x="10047457" y="2904126"/>
            <a:ext cx="248434"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5" name="Rectangle 464"/>
          <p:cNvSpPr/>
          <p:nvPr/>
        </p:nvSpPr>
        <p:spPr>
          <a:xfrm>
            <a:off x="11215274" y="2768094"/>
            <a:ext cx="108065" cy="113564"/>
          </a:xfrm>
          <a:prstGeom prst="rect">
            <a:avLst/>
          </a:prstGeom>
          <a:solidFill>
            <a:schemeClr val="accent2"/>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6" name="Rectangle 465"/>
          <p:cNvSpPr/>
          <p:nvPr/>
        </p:nvSpPr>
        <p:spPr>
          <a:xfrm>
            <a:off x="11219958" y="2927626"/>
            <a:ext cx="108065" cy="113564"/>
          </a:xfrm>
          <a:prstGeom prst="rect">
            <a:avLst/>
          </a:prstGeom>
          <a:solidFill>
            <a:schemeClr val="accent4"/>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7" name="Straight Arrow Connector 466"/>
          <p:cNvCxnSpPr/>
          <p:nvPr/>
        </p:nvCxnSpPr>
        <p:spPr>
          <a:xfrm>
            <a:off x="9636071" y="4162820"/>
            <a:ext cx="248434"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68" name="Rectangle 467"/>
          <p:cNvSpPr/>
          <p:nvPr/>
        </p:nvSpPr>
        <p:spPr>
          <a:xfrm>
            <a:off x="10855579" y="4059684"/>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69" name="Rectangle 468"/>
          <p:cNvSpPr/>
          <p:nvPr/>
        </p:nvSpPr>
        <p:spPr>
          <a:xfrm>
            <a:off x="10855579" y="4216706"/>
            <a:ext cx="108065" cy="113564"/>
          </a:xfrm>
          <a:prstGeom prst="rect">
            <a:avLst/>
          </a:prstGeom>
          <a:solidFill>
            <a:schemeClr val="accent1">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0" name="Rectangle 469"/>
          <p:cNvSpPr/>
          <p:nvPr/>
        </p:nvSpPr>
        <p:spPr>
          <a:xfrm>
            <a:off x="10448073" y="5107108"/>
            <a:ext cx="108065" cy="113564"/>
          </a:xfrm>
          <a:prstGeom prst="rect">
            <a:avLst/>
          </a:prstGeom>
          <a:solidFill>
            <a:srgbClr val="00B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71" name="Rectangle 470"/>
          <p:cNvSpPr/>
          <p:nvPr/>
        </p:nvSpPr>
        <p:spPr>
          <a:xfrm>
            <a:off x="10448073" y="5272973"/>
            <a:ext cx="108065" cy="113564"/>
          </a:xfrm>
          <a:prstGeom prst="rect">
            <a:avLst/>
          </a:prstGeom>
          <a:solidFill>
            <a:srgbClr val="92D05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73" name="Straight Arrow Connector 472"/>
          <p:cNvCxnSpPr/>
          <p:nvPr/>
        </p:nvCxnSpPr>
        <p:spPr>
          <a:xfrm>
            <a:off x="7788416" y="5419385"/>
            <a:ext cx="461072"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4" name="Straight Arrow Connector 473"/>
          <p:cNvCxnSpPr/>
          <p:nvPr/>
        </p:nvCxnSpPr>
        <p:spPr>
          <a:xfrm>
            <a:off x="10533134" y="4162820"/>
            <a:ext cx="248434"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5" name="Straight Arrow Connector 474"/>
          <p:cNvCxnSpPr/>
          <p:nvPr/>
        </p:nvCxnSpPr>
        <p:spPr>
          <a:xfrm>
            <a:off x="10933736" y="2911432"/>
            <a:ext cx="248434"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6" name="Elbow Connector 475"/>
          <p:cNvCxnSpPr/>
          <p:nvPr/>
        </p:nvCxnSpPr>
        <p:spPr>
          <a:xfrm flipV="1">
            <a:off x="8554403" y="5235203"/>
            <a:ext cx="981257" cy="187700"/>
          </a:xfrm>
          <a:prstGeom prst="bentConnector3">
            <a:avLst>
              <a:gd name="adj1" fmla="val 77179"/>
            </a:avLst>
          </a:prstGeom>
          <a:ln>
            <a:tailEnd type="triangle"/>
          </a:ln>
        </p:spPr>
        <p:style>
          <a:lnRef idx="1">
            <a:schemeClr val="dk1"/>
          </a:lnRef>
          <a:fillRef idx="0">
            <a:schemeClr val="dk1"/>
          </a:fillRef>
          <a:effectRef idx="0">
            <a:schemeClr val="dk1"/>
          </a:effectRef>
          <a:fontRef idx="minor">
            <a:schemeClr val="tx1"/>
          </a:fontRef>
        </p:style>
      </p:cxnSp>
      <p:cxnSp>
        <p:nvCxnSpPr>
          <p:cNvPr id="477" name="Elbow Connector 476"/>
          <p:cNvCxnSpPr/>
          <p:nvPr/>
        </p:nvCxnSpPr>
        <p:spPr>
          <a:xfrm>
            <a:off x="9315644" y="5433866"/>
            <a:ext cx="224205" cy="188277"/>
          </a:xfrm>
          <a:prstGeom prst="bentConnector3">
            <a:avLst>
              <a:gd name="adj1" fmla="val -2396"/>
            </a:avLst>
          </a:prstGeom>
          <a:ln>
            <a:tailEnd type="triangle"/>
          </a:ln>
        </p:spPr>
        <p:style>
          <a:lnRef idx="1">
            <a:schemeClr val="dk1"/>
          </a:lnRef>
          <a:fillRef idx="0">
            <a:schemeClr val="dk1"/>
          </a:fillRef>
          <a:effectRef idx="0">
            <a:schemeClr val="dk1"/>
          </a:effectRef>
          <a:fontRef idx="minor">
            <a:schemeClr val="tx1"/>
          </a:fontRef>
        </p:style>
      </p:cxnSp>
      <p:cxnSp>
        <p:nvCxnSpPr>
          <p:cNvPr id="478" name="Straight Arrow Connector 477"/>
          <p:cNvCxnSpPr/>
          <p:nvPr/>
        </p:nvCxnSpPr>
        <p:spPr>
          <a:xfrm>
            <a:off x="10143215" y="5247737"/>
            <a:ext cx="248434"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9" name="Straight Arrow Connector 478"/>
          <p:cNvCxnSpPr/>
          <p:nvPr/>
        </p:nvCxnSpPr>
        <p:spPr>
          <a:xfrm>
            <a:off x="10143182" y="5624506"/>
            <a:ext cx="248434" cy="1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0" name="Rectangle 479"/>
          <p:cNvSpPr/>
          <p:nvPr/>
        </p:nvSpPr>
        <p:spPr>
          <a:xfrm>
            <a:off x="10448073" y="5504337"/>
            <a:ext cx="108065" cy="113564"/>
          </a:xfrm>
          <a:prstGeom prst="rect">
            <a:avLst/>
          </a:prstGeom>
          <a:solidFill>
            <a:schemeClr val="bg1">
              <a:lumMod val="5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481" name="Rectangle 480"/>
          <p:cNvSpPr/>
          <p:nvPr/>
        </p:nvSpPr>
        <p:spPr>
          <a:xfrm>
            <a:off x="10448936" y="5670240"/>
            <a:ext cx="108065" cy="113564"/>
          </a:xfrm>
          <a:prstGeom prst="rect">
            <a:avLst/>
          </a:prstGeom>
          <a:solidFill>
            <a:schemeClr val="bg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82" name="Straight Arrow Connector 481"/>
          <p:cNvCxnSpPr/>
          <p:nvPr/>
        </p:nvCxnSpPr>
        <p:spPr>
          <a:xfrm flipV="1">
            <a:off x="1841992" y="5505780"/>
            <a:ext cx="274877" cy="58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3" name="Rectangle 482"/>
          <p:cNvSpPr/>
          <p:nvPr/>
        </p:nvSpPr>
        <p:spPr>
          <a:xfrm>
            <a:off x="550673" y="3992877"/>
            <a:ext cx="897913" cy="345948"/>
          </a:xfrm>
          <a:prstGeom prst="rect">
            <a:avLst/>
          </a:prstGeom>
          <a:solidFill>
            <a:schemeClr val="accent5">
              <a:lumMod val="20000"/>
              <a:lumOff val="80000"/>
            </a:schemeClr>
          </a:solidFill>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Input Layer</a:t>
            </a:r>
          </a:p>
        </p:txBody>
      </p:sp>
      <p:grpSp>
        <p:nvGrpSpPr>
          <p:cNvPr id="484" name="Group 483"/>
          <p:cNvGrpSpPr/>
          <p:nvPr/>
        </p:nvGrpSpPr>
        <p:grpSpPr>
          <a:xfrm>
            <a:off x="3120436" y="3968873"/>
            <a:ext cx="1025362" cy="417709"/>
            <a:chOff x="3494006" y="2917450"/>
            <a:chExt cx="1025362" cy="417709"/>
          </a:xfrm>
        </p:grpSpPr>
        <p:sp>
          <p:nvSpPr>
            <p:cNvPr id="485" name="Rectangle 484"/>
            <p:cNvSpPr/>
            <p:nvPr/>
          </p:nvSpPr>
          <p:spPr>
            <a:xfrm>
              <a:off x="3494006" y="2917450"/>
              <a:ext cx="1025362" cy="417709"/>
            </a:xfrm>
            <a:prstGeom prst="rect">
              <a:avLst/>
            </a:prstGeom>
            <a:solidFill>
              <a:schemeClr val="accent5">
                <a:lumMod val="20000"/>
                <a:lumOff val="80000"/>
              </a:schemeClr>
            </a:solidFill>
            <a:ln>
              <a:solidFill>
                <a:schemeClr val="accent1">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W</a:t>
              </a:r>
              <a:r>
                <a:rPr lang="en-US" altLang="zh-CN"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ord</a:t>
              </a:r>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 </a:t>
              </a:r>
            </a:p>
            <a:p>
              <a:r>
                <a:rPr lang="en-US" sz="1000" dirty="0">
                  <a:ln w="0"/>
                  <a:solidFill>
                    <a:schemeClr val="tx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Positional Encoding</a:t>
              </a:r>
            </a:p>
          </p:txBody>
        </p:sp>
        <p:pic>
          <p:nvPicPr>
            <p:cNvPr id="486" name="Picture 48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25902" y="2989162"/>
              <a:ext cx="264821" cy="293451"/>
            </a:xfrm>
            <a:prstGeom prst="rect">
              <a:avLst/>
            </a:prstGeom>
          </p:spPr>
        </p:pic>
      </p:grpSp>
      <p:cxnSp>
        <p:nvCxnSpPr>
          <p:cNvPr id="487" name="Straight Arrow Connector 486"/>
          <p:cNvCxnSpPr/>
          <p:nvPr/>
        </p:nvCxnSpPr>
        <p:spPr>
          <a:xfrm flipV="1">
            <a:off x="3533790" y="3057358"/>
            <a:ext cx="0" cy="9052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8" name="Straight Arrow Connector 487"/>
          <p:cNvCxnSpPr/>
          <p:nvPr/>
        </p:nvCxnSpPr>
        <p:spPr>
          <a:xfrm>
            <a:off x="3531861" y="4386582"/>
            <a:ext cx="0" cy="9199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9" name="Oval 488"/>
          <p:cNvSpPr/>
          <p:nvPr/>
        </p:nvSpPr>
        <p:spPr>
          <a:xfrm>
            <a:off x="228442" y="4722050"/>
            <a:ext cx="749011" cy="491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微软雅黑" panose="020B0503020204020204" pitchFamily="34" charset="-122"/>
                <a:ea typeface="微软雅黑" panose="020B0503020204020204" pitchFamily="34" charset="-122"/>
              </a:rPr>
              <a:t>great</a:t>
            </a:r>
          </a:p>
          <a:p>
            <a:pPr algn="ctr"/>
            <a:r>
              <a:rPr lang="en-US" sz="900" dirty="0">
                <a:latin typeface="微软雅黑" panose="020B0503020204020204" pitchFamily="34" charset="-122"/>
                <a:ea typeface="微软雅黑" panose="020B0503020204020204" pitchFamily="34" charset="-122"/>
              </a:rPr>
              <a:t>good</a:t>
            </a:r>
          </a:p>
          <a:p>
            <a:pPr algn="ctr"/>
            <a:r>
              <a:rPr lang="en-US" sz="900" dirty="0">
                <a:latin typeface="微软雅黑" panose="020B0503020204020204" pitchFamily="34" charset="-122"/>
                <a:ea typeface="微软雅黑" panose="020B0503020204020204" pitchFamily="34" charset="-122"/>
              </a:rPr>
              <a:t>….</a:t>
            </a:r>
          </a:p>
        </p:txBody>
      </p:sp>
      <p:sp>
        <p:nvSpPr>
          <p:cNvPr id="490" name="Oval 489"/>
          <p:cNvSpPr/>
          <p:nvPr/>
        </p:nvSpPr>
        <p:spPr>
          <a:xfrm>
            <a:off x="1048624" y="4717807"/>
            <a:ext cx="749011" cy="4916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微软雅黑" panose="020B0503020204020204" pitchFamily="34" charset="-122"/>
                <a:ea typeface="微软雅黑" panose="020B0503020204020204" pitchFamily="34" charset="-122"/>
              </a:rPr>
              <a:t>awful</a:t>
            </a:r>
          </a:p>
          <a:p>
            <a:pPr algn="ctr"/>
            <a:r>
              <a:rPr lang="en-US" sz="1000" dirty="0">
                <a:latin typeface="微软雅黑" panose="020B0503020204020204" pitchFamily="34" charset="-122"/>
                <a:ea typeface="微软雅黑" panose="020B0503020204020204" pitchFamily="34" charset="-122"/>
              </a:rPr>
              <a:t>bad</a:t>
            </a:r>
          </a:p>
          <a:p>
            <a:pPr algn="ctr"/>
            <a:r>
              <a:rPr lang="en-US" sz="1000" dirty="0">
                <a:latin typeface="微软雅黑" panose="020B0503020204020204" pitchFamily="34" charset="-122"/>
                <a:ea typeface="微软雅黑" panose="020B0503020204020204" pitchFamily="34" charset="-122"/>
              </a:rPr>
              <a:t>….</a:t>
            </a:r>
          </a:p>
        </p:txBody>
      </p:sp>
      <p:sp>
        <p:nvSpPr>
          <p:cNvPr id="491" name="Rectangle 490"/>
          <p:cNvSpPr/>
          <p:nvPr/>
        </p:nvSpPr>
        <p:spPr>
          <a:xfrm>
            <a:off x="123214" y="4485795"/>
            <a:ext cx="805029" cy="246221"/>
          </a:xfrm>
          <a:prstGeom prst="rect">
            <a:avLst/>
          </a:prstGeom>
        </p:spPr>
        <p:txBody>
          <a:bodyPr wrap="none">
            <a:spAutoFit/>
          </a:bodyPr>
          <a:lstStyle/>
          <a:p>
            <a:r>
              <a:rPr lang="en-US" sz="10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+pivot list</a:t>
            </a:r>
            <a:endParaRPr lang="en-SG" sz="1000" b="1"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492" name="Rectangle 491"/>
          <p:cNvSpPr/>
          <p:nvPr/>
        </p:nvSpPr>
        <p:spPr>
          <a:xfrm>
            <a:off x="961161" y="4476569"/>
            <a:ext cx="766557" cy="246221"/>
          </a:xfrm>
          <a:prstGeom prst="rect">
            <a:avLst/>
          </a:prstGeom>
        </p:spPr>
        <p:txBody>
          <a:bodyPr wrap="none">
            <a:spAutoFit/>
          </a:bodyPr>
          <a:lstStyle/>
          <a:p>
            <a:r>
              <a:rPr lang="en-US" sz="1000"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rPr>
              <a:t>-pivot list</a:t>
            </a:r>
            <a:endParaRPr lang="en-SG" sz="1000" b="1" dirty="0">
              <a:solidFill>
                <a:schemeClr val="accent1"/>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493" name="Straight Arrow Connector 492"/>
          <p:cNvCxnSpPr/>
          <p:nvPr/>
        </p:nvCxnSpPr>
        <p:spPr>
          <a:xfrm flipH="1">
            <a:off x="602947" y="5220644"/>
            <a:ext cx="1" cy="18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4" name="Straight Arrow Connector 493"/>
          <p:cNvCxnSpPr/>
          <p:nvPr/>
        </p:nvCxnSpPr>
        <p:spPr>
          <a:xfrm flipH="1">
            <a:off x="1438106" y="5215325"/>
            <a:ext cx="1" cy="1882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495" name="Group 494"/>
          <p:cNvGrpSpPr/>
          <p:nvPr/>
        </p:nvGrpSpPr>
        <p:grpSpPr>
          <a:xfrm>
            <a:off x="9427310" y="3341985"/>
            <a:ext cx="191963" cy="1641669"/>
            <a:chOff x="9429011" y="2196906"/>
            <a:chExt cx="191963" cy="1641669"/>
          </a:xfrm>
        </p:grpSpPr>
        <p:sp>
          <p:nvSpPr>
            <p:cNvPr id="496" name="Rounded Rectangle 495"/>
            <p:cNvSpPr/>
            <p:nvPr/>
          </p:nvSpPr>
          <p:spPr>
            <a:xfrm>
              <a:off x="9429011" y="2196906"/>
              <a:ext cx="191963" cy="1641669"/>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7" name="流程图: 或者 206"/>
            <p:cNvSpPr/>
            <p:nvPr/>
          </p:nvSpPr>
          <p:spPr>
            <a:xfrm>
              <a:off x="9448579" y="2949211"/>
              <a:ext cx="154031" cy="147763"/>
            </a:xfrm>
            <a:prstGeom prst="flowChartOr">
              <a:avLst/>
            </a:prstGeom>
            <a:no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98" name="Group 497"/>
            <p:cNvGrpSpPr/>
            <p:nvPr/>
          </p:nvGrpSpPr>
          <p:grpSpPr>
            <a:xfrm>
              <a:off x="9471711" y="2219186"/>
              <a:ext cx="108962" cy="688219"/>
              <a:chOff x="8388613" y="1721922"/>
              <a:chExt cx="108962" cy="688219"/>
            </a:xfrm>
            <a:solidFill>
              <a:schemeClr val="accent4"/>
            </a:solidFill>
          </p:grpSpPr>
          <p:sp>
            <p:nvSpPr>
              <p:cNvPr id="506" name="Rectangle 505"/>
              <p:cNvSpPr/>
              <p:nvPr/>
            </p:nvSpPr>
            <p:spPr>
              <a:xfrm>
                <a:off x="8388888" y="206903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7" name="Rectangle 506"/>
              <p:cNvSpPr/>
              <p:nvPr/>
            </p:nvSpPr>
            <p:spPr>
              <a:xfrm>
                <a:off x="8389510" y="1721922"/>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8" name="Rectangle 507"/>
              <p:cNvSpPr/>
              <p:nvPr/>
            </p:nvSpPr>
            <p:spPr>
              <a:xfrm>
                <a:off x="8389205" y="1835486"/>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9" name="Rectangle 508"/>
              <p:cNvSpPr/>
              <p:nvPr/>
            </p:nvSpPr>
            <p:spPr>
              <a:xfrm>
                <a:off x="8388888" y="195119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0" name="Rectangle 509"/>
              <p:cNvSpPr/>
              <p:nvPr/>
            </p:nvSpPr>
            <p:spPr>
              <a:xfrm>
                <a:off x="8388613" y="2185821"/>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11" name="Rectangle 510"/>
              <p:cNvSpPr/>
              <p:nvPr/>
            </p:nvSpPr>
            <p:spPr>
              <a:xfrm>
                <a:off x="8388888" y="2296577"/>
                <a:ext cx="108065" cy="113564"/>
              </a:xfrm>
              <a:prstGeom prst="rect">
                <a:avLst/>
              </a:prstGeom>
              <a:grp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nvGrpSpPr>
            <p:cNvPr id="499" name="Group 498"/>
            <p:cNvGrpSpPr/>
            <p:nvPr/>
          </p:nvGrpSpPr>
          <p:grpSpPr>
            <a:xfrm>
              <a:off x="9471711" y="3123665"/>
              <a:ext cx="108962" cy="688219"/>
              <a:chOff x="8388613" y="1721922"/>
              <a:chExt cx="108962" cy="688219"/>
            </a:xfrm>
          </p:grpSpPr>
          <p:sp>
            <p:nvSpPr>
              <p:cNvPr id="500" name="Rectangle 499"/>
              <p:cNvSpPr/>
              <p:nvPr/>
            </p:nvSpPr>
            <p:spPr>
              <a:xfrm>
                <a:off x="8388888" y="2069031"/>
                <a:ext cx="108065" cy="113564"/>
              </a:xfrm>
              <a:prstGeom prst="rect">
                <a:avLst/>
              </a:prstGeom>
              <a:solidFill>
                <a:schemeClr val="accent1">
                  <a:lumMod val="75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1" name="Rectangle 500"/>
              <p:cNvSpPr/>
              <p:nvPr/>
            </p:nvSpPr>
            <p:spPr>
              <a:xfrm>
                <a:off x="8389510" y="1721922"/>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2" name="Rectangle 501"/>
              <p:cNvSpPr/>
              <p:nvPr/>
            </p:nvSpPr>
            <p:spPr>
              <a:xfrm>
                <a:off x="8389205" y="1835486"/>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3" name="Rectangle 502"/>
              <p:cNvSpPr/>
              <p:nvPr/>
            </p:nvSpPr>
            <p:spPr>
              <a:xfrm>
                <a:off x="8388888" y="1951191"/>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4" name="Rectangle 503"/>
              <p:cNvSpPr/>
              <p:nvPr/>
            </p:nvSpPr>
            <p:spPr>
              <a:xfrm>
                <a:off x="8388613" y="2185821"/>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505" name="Rectangle 504"/>
              <p:cNvSpPr/>
              <p:nvPr/>
            </p:nvSpPr>
            <p:spPr>
              <a:xfrm>
                <a:off x="8388888" y="2296577"/>
                <a:ext cx="108065" cy="113564"/>
              </a:xfrm>
              <a:prstGeom prst="rect">
                <a:avLst/>
              </a:prstGeom>
              <a:solidFill>
                <a:schemeClr val="accent5"/>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grpSp>
      <p:sp>
        <p:nvSpPr>
          <p:cNvPr id="512" name="Rounded Rectangle 511"/>
          <p:cNvSpPr/>
          <p:nvPr/>
        </p:nvSpPr>
        <p:spPr>
          <a:xfrm>
            <a:off x="157811" y="2692290"/>
            <a:ext cx="1594258" cy="365068"/>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p:cNvSpPr/>
          <p:nvPr/>
        </p:nvSpPr>
        <p:spPr>
          <a:xfrm>
            <a:off x="81252" y="2673687"/>
            <a:ext cx="1913729" cy="430887"/>
          </a:xfrm>
          <a:prstGeom prst="rect">
            <a:avLst/>
          </a:prstGeom>
        </p:spPr>
        <p:txBody>
          <a:bodyPr wrap="square">
            <a:spAutoFit/>
          </a:bodyPr>
          <a:lstStyle/>
          <a:p>
            <a:pPr lvl="0" fontAlgn="base">
              <a:spcBef>
                <a:spcPct val="0"/>
              </a:spcBef>
              <a:spcAft>
                <a:spcPct val="0"/>
              </a:spcAft>
              <a:defRPr/>
            </a:pPr>
            <a:r>
              <a:rPr lang="en-US" sz="1050" dirty="0">
                <a:latin typeface="微软雅黑" panose="020B0503020204020204" pitchFamily="34" charset="-122"/>
                <a:ea typeface="微软雅黑" panose="020B0503020204020204" pitchFamily="34" charset="-122"/>
                <a:cs typeface="Calibri"/>
              </a:rPr>
              <a:t>The  book   is     </a:t>
            </a:r>
            <a:r>
              <a:rPr lang="en-US" sz="1050" b="1" dirty="0">
                <a:solidFill>
                  <a:srgbClr val="FF0000"/>
                </a:solidFill>
                <a:latin typeface="微软雅黑" panose="020B0503020204020204" pitchFamily="34" charset="-122"/>
                <a:ea typeface="微软雅黑" panose="020B0503020204020204" pitchFamily="34" charset="-122"/>
                <a:cs typeface="Calibri"/>
              </a:rPr>
              <a:t>great</a:t>
            </a:r>
            <a:endParaRPr lang="en-US" sz="1050" dirty="0">
              <a:solidFill>
                <a:srgbClr val="FF0000"/>
              </a:solidFill>
              <a:latin typeface="微软雅黑" panose="020B0503020204020204" pitchFamily="34" charset="-122"/>
              <a:ea typeface="微软雅黑" panose="020B0503020204020204" pitchFamily="34" charset="-122"/>
              <a:cs typeface="Calibri"/>
            </a:endParaRPr>
          </a:p>
          <a:p>
            <a:pPr lvl="0" fontAlgn="base">
              <a:spcBef>
                <a:spcPct val="0"/>
              </a:spcBef>
              <a:spcAft>
                <a:spcPct val="0"/>
              </a:spcAft>
              <a:defRPr/>
            </a:pPr>
            <a:r>
              <a:rPr lang="en-US" sz="1050" dirty="0">
                <a:latin typeface="微软雅黑" panose="020B0503020204020204" pitchFamily="34" charset="-122"/>
                <a:ea typeface="微软雅黑" panose="020B0503020204020204" pitchFamily="34" charset="-122"/>
                <a:cs typeface="Calibri"/>
              </a:rPr>
              <a:t>  It   is    very   readable</a:t>
            </a:r>
            <a:endParaRPr lang="en-SG" sz="1050" dirty="0">
              <a:latin typeface="微软雅黑" panose="020B0503020204020204" pitchFamily="34" charset="-122"/>
              <a:ea typeface="微软雅黑" panose="020B0503020204020204" pitchFamily="34" charset="-122"/>
              <a:cs typeface="Calibri"/>
            </a:endParaRPr>
          </a:p>
        </p:txBody>
      </p:sp>
      <p:sp>
        <p:nvSpPr>
          <p:cNvPr id="514" name="Rounded Rectangle 513"/>
          <p:cNvSpPr/>
          <p:nvPr/>
        </p:nvSpPr>
        <p:spPr>
          <a:xfrm>
            <a:off x="185470" y="5403612"/>
            <a:ext cx="1594258" cy="365068"/>
          </a:xfrm>
          <a:prstGeom prst="round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p:cNvSpPr/>
          <p:nvPr/>
        </p:nvSpPr>
        <p:spPr>
          <a:xfrm>
            <a:off x="118347" y="5391923"/>
            <a:ext cx="1913729" cy="430887"/>
          </a:xfrm>
          <a:prstGeom prst="rect">
            <a:avLst/>
          </a:prstGeom>
        </p:spPr>
        <p:txBody>
          <a:bodyPr wrap="square">
            <a:spAutoFit/>
          </a:bodyPr>
          <a:lstStyle/>
          <a:p>
            <a:pPr lvl="0" fontAlgn="base">
              <a:spcBef>
                <a:spcPct val="0"/>
              </a:spcBef>
              <a:spcAft>
                <a:spcPct val="0"/>
              </a:spcAft>
              <a:defRPr/>
            </a:pPr>
            <a:r>
              <a:rPr lang="en-US" sz="1050" dirty="0">
                <a:latin typeface="微软雅黑" panose="020B0503020204020204" pitchFamily="34" charset="-122"/>
                <a:ea typeface="微软雅黑" panose="020B0503020204020204" pitchFamily="34" charset="-122"/>
                <a:cs typeface="Calibri"/>
              </a:rPr>
              <a:t>The  book   is       </a:t>
            </a:r>
            <a:r>
              <a:rPr lang="zh-CN" altLang="en-US" sz="1050" b="1" dirty="0">
                <a:latin typeface="微软雅黑" panose="020B0503020204020204" pitchFamily="34" charset="-122"/>
                <a:ea typeface="微软雅黑" panose="020B0503020204020204" pitchFamily="34" charset="-122"/>
                <a:cs typeface="Calibri"/>
              </a:rPr>
              <a:t>***</a:t>
            </a:r>
            <a:endParaRPr lang="en-US" sz="1050" dirty="0">
              <a:latin typeface="微软雅黑" panose="020B0503020204020204" pitchFamily="34" charset="-122"/>
              <a:ea typeface="微软雅黑" panose="020B0503020204020204" pitchFamily="34" charset="-122"/>
              <a:cs typeface="Calibri"/>
            </a:endParaRPr>
          </a:p>
          <a:p>
            <a:pPr lvl="0" fontAlgn="base">
              <a:spcBef>
                <a:spcPct val="0"/>
              </a:spcBef>
              <a:spcAft>
                <a:spcPct val="0"/>
              </a:spcAft>
              <a:defRPr/>
            </a:pPr>
            <a:r>
              <a:rPr lang="en-US" altLang="zh-CN" sz="1050" dirty="0">
                <a:latin typeface="微软雅黑" panose="020B0503020204020204" pitchFamily="34" charset="-122"/>
                <a:ea typeface="微软雅黑" panose="020B0503020204020204" pitchFamily="34" charset="-122"/>
                <a:cs typeface="Calibri"/>
              </a:rPr>
              <a:t> It   is    very   </a:t>
            </a:r>
            <a:r>
              <a:rPr lang="en-US" altLang="zh-CN" sz="1050" dirty="0">
                <a:solidFill>
                  <a:srgbClr val="00B0F0"/>
                </a:solidFill>
                <a:latin typeface="微软雅黑" panose="020B0503020204020204" pitchFamily="34" charset="-122"/>
                <a:ea typeface="微软雅黑" panose="020B0503020204020204" pitchFamily="34" charset="-122"/>
                <a:cs typeface="Calibri"/>
              </a:rPr>
              <a:t>readable</a:t>
            </a:r>
            <a:endParaRPr lang="en-SG" sz="1050" dirty="0">
              <a:solidFill>
                <a:srgbClr val="00B0F0"/>
              </a:solidFill>
              <a:latin typeface="微软雅黑" panose="020B0503020204020204" pitchFamily="34" charset="-122"/>
              <a:ea typeface="微软雅黑" panose="020B0503020204020204" pitchFamily="34" charset="-122"/>
              <a:cs typeface="Calibri"/>
            </a:endParaRPr>
          </a:p>
        </p:txBody>
      </p:sp>
      <p:sp>
        <p:nvSpPr>
          <p:cNvPr id="245" name="TextBox 244"/>
          <p:cNvSpPr txBox="1"/>
          <p:nvPr/>
        </p:nvSpPr>
        <p:spPr>
          <a:xfrm>
            <a:off x="332659" y="874090"/>
            <a:ext cx="9815047" cy="1015663"/>
          </a:xfrm>
          <a:prstGeom prst="rect">
            <a:avLst/>
          </a:prstGeom>
          <a:noFill/>
        </p:spPr>
        <p:txBody>
          <a:bodyPr wrap="square" rtlCol="0">
            <a:spAutoFit/>
          </a:bodyPr>
          <a:lstStyle/>
          <a:p>
            <a:r>
              <a:rPr lang="en-US" altLang="zh-CN" sz="2000" dirty="0"/>
              <a:t>HATN consists of two hierarchical attention networks:</a:t>
            </a:r>
          </a:p>
          <a:p>
            <a:pPr marL="342900" indent="-342900">
              <a:buFont typeface="Wingdings" panose="05000000000000000000" pitchFamily="2" charset="2"/>
              <a:buChar char="Ø"/>
            </a:pPr>
            <a:r>
              <a:rPr lang="en-US" altLang="zh-CN" sz="2000" dirty="0"/>
              <a:t>P-net: automatically identify the pivots.</a:t>
            </a:r>
          </a:p>
          <a:p>
            <a:pPr marL="342900" indent="-342900">
              <a:buFont typeface="Wingdings" panose="05000000000000000000" pitchFamily="2" charset="2"/>
              <a:buChar char="Ø"/>
            </a:pPr>
            <a:r>
              <a:rPr lang="en-US" altLang="zh-CN" sz="2000" dirty="0"/>
              <a:t>NP-net: automatically align the non-pivots.</a:t>
            </a:r>
            <a:endParaRPr lang="zh-CN" altLang="en-US" sz="2000" dirty="0"/>
          </a:p>
        </p:txBody>
      </p:sp>
    </p:spTree>
    <p:extLst>
      <p:ext uri="{BB962C8B-B14F-4D97-AF65-F5344CB8AC3E}">
        <p14:creationId xmlns:p14="http://schemas.microsoft.com/office/powerpoint/2010/main" val="1167088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262" y="107217"/>
            <a:ext cx="10515600" cy="736845"/>
          </a:xfrm>
        </p:spPr>
        <p:txBody>
          <a:bodyPr/>
          <a:lstStyle/>
          <a:p>
            <a:r>
              <a:rPr lang="en-US" altLang="zh-CN" dirty="0"/>
              <a:t>P-net</a:t>
            </a:r>
            <a:endParaRPr lang="zh-CN" altLang="en-US" dirty="0"/>
          </a:p>
        </p:txBody>
      </p:sp>
      <p:sp>
        <p:nvSpPr>
          <p:cNvPr id="3" name="TextBox 2"/>
          <p:cNvSpPr txBox="1"/>
          <p:nvPr/>
        </p:nvSpPr>
        <p:spPr>
          <a:xfrm>
            <a:off x="324463" y="844062"/>
            <a:ext cx="10459651" cy="1015663"/>
          </a:xfrm>
          <a:prstGeom prst="rect">
            <a:avLst/>
          </a:prstGeom>
          <a:noFill/>
        </p:spPr>
        <p:txBody>
          <a:bodyPr wrap="square" rtlCol="0">
            <a:spAutoFit/>
          </a:bodyPr>
          <a:lstStyle/>
          <a:p>
            <a:r>
              <a:rPr lang="en-US" altLang="zh-CN" sz="2000" dirty="0"/>
              <a:t>P-net aims to identify the pivots, which have two attributes:</a:t>
            </a:r>
          </a:p>
          <a:p>
            <a:pPr marL="342900" indent="-342900">
              <a:buFont typeface="Arial" panose="020B0604020202020204" pitchFamily="34" charset="0"/>
              <a:buChar char="•"/>
            </a:pPr>
            <a:r>
              <a:rPr lang="en-US" altLang="zh-CN" sz="2000" dirty="0"/>
              <a:t>They are important sentiment words for sentiment classification. </a:t>
            </a:r>
          </a:p>
          <a:p>
            <a:pPr marL="342900" indent="-342900">
              <a:buFont typeface="Arial" panose="020B0604020202020204" pitchFamily="34" charset="0"/>
              <a:buChar char="•"/>
            </a:pPr>
            <a:r>
              <a:rPr lang="en-US" altLang="zh-CN" sz="2000" dirty="0"/>
              <a:t>They are shared by both domains. </a:t>
            </a:r>
            <a:endParaRPr lang="en-US" altLang="zh-CN" sz="2800" dirty="0"/>
          </a:p>
        </p:txBody>
      </p:sp>
      <mc:AlternateContent xmlns:mc="http://schemas.openxmlformats.org/markup-compatibility/2006">
        <mc:Choice xmlns:a14="http://schemas.microsoft.com/office/drawing/2010/main" Requires="a14">
          <p:sp>
            <p:nvSpPr>
              <p:cNvPr id="4" name="Rectangle 3"/>
              <p:cNvSpPr/>
              <p:nvPr/>
            </p:nvSpPr>
            <p:spPr>
              <a:xfrm>
                <a:off x="591163" y="2471058"/>
                <a:ext cx="10940437" cy="1328954"/>
              </a:xfrm>
              <a:prstGeom prst="rect">
                <a:avLst/>
              </a:prstGeom>
            </p:spPr>
            <p:txBody>
              <a:bodyPr wrap="square">
                <a:spAutoFit/>
              </a:bodyPr>
              <a:lstStyle/>
              <a:p>
                <a:pPr marL="285750" indent="-285750" algn="just">
                  <a:buFont typeface="Arial" panose="020B0604020202020204" pitchFamily="34" charset="0"/>
                  <a:buChar char="•"/>
                </a:pPr>
                <a:r>
                  <a:rPr lang="en-US" altLang="zh-CN" sz="2000" b="1" dirty="0"/>
                  <a:t>Task1</a:t>
                </a:r>
                <a:r>
                  <a:rPr lang="en-US" altLang="zh-CN" sz="2000" dirty="0"/>
                  <a:t>: source labeled data </a:t>
                </a:r>
                <a14:m>
                  <m:oMath xmlns:m="http://schemas.openxmlformats.org/officeDocument/2006/math">
                    <m:sSubSup>
                      <m:sSubSupPr>
                        <m:ctrlPr>
                          <a:rPr lang="en-US" altLang="zh-CN" sz="2000" i="1">
                            <a:latin typeface="Cambria Math" panose="02040503050406030204" pitchFamily="18" charset="0"/>
                          </a:rPr>
                        </m:ctrlPr>
                      </m:sSubSupPr>
                      <m:e>
                        <m:r>
                          <a:rPr lang="en-US" altLang="zh-CN" sz="2000" b="0" i="1" smtClean="0">
                            <a:latin typeface="Cambria Math" panose="02040503050406030204" pitchFamily="18" charset="0"/>
                          </a:rPr>
                          <m:t>𝑋</m:t>
                        </m:r>
                      </m:e>
                      <m:sub>
                        <m:r>
                          <a:rPr lang="en-US" altLang="zh-CN" sz="2000" i="1">
                            <a:latin typeface="Cambria Math" panose="02040503050406030204" pitchFamily="18" charset="0"/>
                          </a:rPr>
                          <m:t>𝑠</m:t>
                        </m:r>
                      </m:sub>
                      <m:sup>
                        <m:r>
                          <a:rPr lang="en-US" altLang="zh-CN" sz="2000" i="1">
                            <a:latin typeface="Cambria Math" panose="02040503050406030204" pitchFamily="18" charset="0"/>
                          </a:rPr>
                          <m:t>𝑙</m:t>
                        </m:r>
                      </m:sup>
                    </m:sSubSup>
                  </m:oMath>
                </a14:m>
                <a:r>
                  <a:rPr lang="en-US" altLang="zh-CN" sz="2000" dirty="0"/>
                  <a:t>  for sentiment classification.</a:t>
                </a:r>
              </a:p>
              <a:p>
                <a:pPr marL="285750" indent="-285750" algn="just">
                  <a:buFont typeface="Arial" panose="020B0604020202020204" pitchFamily="34" charset="0"/>
                  <a:buChar char="•"/>
                </a:pPr>
                <a:r>
                  <a:rPr lang="en-US" altLang="zh-CN" sz="2000" b="1" dirty="0"/>
                  <a:t>Task2</a:t>
                </a:r>
                <a:r>
                  <a:rPr lang="en-US" altLang="zh-CN" sz="2000" dirty="0"/>
                  <a:t>: all the data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i="1">
                            <a:latin typeface="Cambria Math" panose="02040503050406030204" pitchFamily="18" charset="0"/>
                          </a:rPr>
                          <m:t>𝑠</m:t>
                        </m:r>
                      </m:sub>
                    </m:sSub>
                  </m:oMath>
                </a14:m>
                <a:r>
                  <a:rPr lang="en-US" altLang="zh-CN" sz="2000" dirty="0"/>
                  <a:t> and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𝑡</m:t>
                        </m:r>
                      </m:sub>
                    </m:sSub>
                  </m:oMath>
                </a14:m>
                <a:r>
                  <a:rPr lang="en-US" altLang="zh-CN" sz="2000" dirty="0"/>
                  <a:t> in both domains for domain classification based adversarial training by the Gradient Reversal Layer(GRL) (</a:t>
                </a:r>
                <a:r>
                  <a:rPr lang="en-US" altLang="zh-CN" sz="2000" dirty="0" err="1"/>
                  <a:t>Ganin</a:t>
                </a:r>
                <a:r>
                  <a:rPr lang="en-US" altLang="zh-CN" sz="2000" dirty="0"/>
                  <a:t> et al. 2016) such that make the representations from the source and target domains confuse a domain classifier. </a:t>
                </a:r>
              </a:p>
            </p:txBody>
          </p:sp>
        </mc:Choice>
        <mc:Fallback>
          <p:sp>
            <p:nvSpPr>
              <p:cNvPr id="4" name="Rectangle 3"/>
              <p:cNvSpPr>
                <a:spLocks noRot="1" noChangeAspect="1" noMove="1" noResize="1" noEditPoints="1" noAdjustHandles="1" noChangeArrowheads="1" noChangeShapeType="1" noTextEdit="1"/>
              </p:cNvSpPr>
              <p:nvPr/>
            </p:nvSpPr>
            <p:spPr>
              <a:xfrm>
                <a:off x="591163" y="2471058"/>
                <a:ext cx="10940437" cy="1328954"/>
              </a:xfrm>
              <a:prstGeom prst="rect">
                <a:avLst/>
              </a:prstGeom>
              <a:blipFill>
                <a:blip r:embed="rId3"/>
                <a:stretch>
                  <a:fillRect l="-464" t="-1905" r="-464" b="-6667"/>
                </a:stretch>
              </a:blipFill>
            </p:spPr>
            <p:txBody>
              <a:bodyPr/>
              <a:lstStyle/>
              <a:p>
                <a:r>
                  <a:rPr lang="zh-CN" altLang="en-US">
                    <a:noFill/>
                  </a:rPr>
                  <a:t> </a:t>
                </a:r>
              </a:p>
            </p:txBody>
          </p:sp>
        </mc:Fallback>
      </mc:AlternateContent>
      <p:sp>
        <p:nvSpPr>
          <p:cNvPr id="6" name="Rectangle 5"/>
          <p:cNvSpPr/>
          <p:nvPr/>
        </p:nvSpPr>
        <p:spPr>
          <a:xfrm>
            <a:off x="324463" y="2078316"/>
            <a:ext cx="3197991" cy="400110"/>
          </a:xfrm>
          <a:prstGeom prst="rect">
            <a:avLst/>
          </a:prstGeom>
        </p:spPr>
        <p:txBody>
          <a:bodyPr wrap="none">
            <a:spAutoFit/>
          </a:bodyPr>
          <a:lstStyle/>
          <a:p>
            <a:r>
              <a:rPr lang="en-US" altLang="zh-CN" sz="2000" dirty="0"/>
              <a:t>In order to achieve this goal, </a:t>
            </a:r>
          </a:p>
        </p:txBody>
      </p:sp>
      <mc:AlternateContent xmlns:mc="http://schemas.openxmlformats.org/markup-compatibility/2006" xmlns:a14="http://schemas.microsoft.com/office/drawing/2010/main">
        <mc:Choice Requires="a14">
          <p:sp>
            <p:nvSpPr>
              <p:cNvPr id="5" name="Rectangle 4"/>
              <p:cNvSpPr/>
              <p:nvPr/>
            </p:nvSpPr>
            <p:spPr>
              <a:xfrm>
                <a:off x="3674236" y="4786866"/>
                <a:ext cx="535916" cy="436979"/>
              </a:xfrm>
              <a:prstGeom prst="rect">
                <a:avLst/>
              </a:prstGeom>
            </p:spPr>
            <p:txBody>
              <a:bodyPr wrap="none">
                <a:spAutoFit/>
              </a:bodyPr>
              <a:lstStyle/>
              <a:p>
                <a14:m>
                  <m:oMath xmlns:m="http://schemas.openxmlformats.org/officeDocument/2006/math">
                    <m:sSubSup>
                      <m:sSubSupPr>
                        <m:ctrlPr>
                          <a:rPr lang="en-US" altLang="zh-CN" sz="2200" i="1">
                            <a:latin typeface="Cambria Math" panose="02040503050406030204" pitchFamily="18" charset="0"/>
                          </a:rPr>
                        </m:ctrlPr>
                      </m:sSubSupPr>
                      <m:e>
                        <m:r>
                          <a:rPr lang="en-US" altLang="zh-CN" sz="2200" i="1">
                            <a:latin typeface="Cambria Math" panose="02040503050406030204" pitchFamily="18" charset="0"/>
                          </a:rPr>
                          <m:t>𝑋</m:t>
                        </m:r>
                      </m:e>
                      <m:sub>
                        <m:r>
                          <a:rPr lang="en-US" altLang="zh-CN" sz="2200" i="1">
                            <a:latin typeface="Cambria Math" panose="02040503050406030204" pitchFamily="18" charset="0"/>
                          </a:rPr>
                          <m:t>𝑠</m:t>
                        </m:r>
                      </m:sub>
                      <m:sup>
                        <m:r>
                          <a:rPr lang="en-US" altLang="zh-CN" sz="2200" i="1">
                            <a:latin typeface="Cambria Math" panose="02040503050406030204" pitchFamily="18" charset="0"/>
                          </a:rPr>
                          <m:t>𝑙</m:t>
                        </m:r>
                      </m:sup>
                    </m:sSubSup>
                  </m:oMath>
                </a14:m>
                <a:r>
                  <a:rPr lang="en-US" altLang="zh-CN" sz="2200" dirty="0"/>
                  <a:t> </a:t>
                </a:r>
                <a:endParaRPr lang="zh-CN" altLang="en-US" sz="2200" dirty="0"/>
              </a:p>
            </p:txBody>
          </p:sp>
        </mc:Choice>
        <mc:Fallback xmlns="">
          <p:sp>
            <p:nvSpPr>
              <p:cNvPr id="5" name="Rectangle 4"/>
              <p:cNvSpPr>
                <a:spLocks noRot="1" noChangeAspect="1" noMove="1" noResize="1" noEditPoints="1" noAdjustHandles="1" noChangeArrowheads="1" noChangeShapeType="1" noTextEdit="1"/>
              </p:cNvSpPr>
              <p:nvPr/>
            </p:nvSpPr>
            <p:spPr>
              <a:xfrm>
                <a:off x="3674236" y="4786866"/>
                <a:ext cx="535916" cy="436979"/>
              </a:xfrm>
              <a:prstGeom prst="rect">
                <a:avLst/>
              </a:prstGeom>
              <a:blipFill>
                <a:blip r:embed="rId4"/>
                <a:stretch>
                  <a:fillRect l="-11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244705" y="5489224"/>
                <a:ext cx="534505"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𝑋</m:t>
                          </m:r>
                        </m:e>
                        <m:sub>
                          <m:r>
                            <a:rPr lang="en-US" altLang="zh-CN" sz="2200" i="1">
                              <a:latin typeface="Cambria Math" panose="02040503050406030204" pitchFamily="18" charset="0"/>
                            </a:rPr>
                            <m:t>𝑠</m:t>
                          </m:r>
                        </m:sub>
                      </m:sSub>
                    </m:oMath>
                  </m:oMathPara>
                </a14:m>
                <a:endParaRPr lang="zh-CN" altLang="en-US" sz="2200" dirty="0"/>
              </a:p>
            </p:txBody>
          </p:sp>
        </mc:Choice>
        <mc:Fallback xmlns="">
          <p:sp>
            <p:nvSpPr>
              <p:cNvPr id="7" name="Rectangle 6"/>
              <p:cNvSpPr>
                <a:spLocks noRot="1" noChangeAspect="1" noMove="1" noResize="1" noEditPoints="1" noAdjustHandles="1" noChangeArrowheads="1" noChangeShapeType="1" noTextEdit="1"/>
              </p:cNvSpPr>
              <p:nvPr/>
            </p:nvSpPr>
            <p:spPr>
              <a:xfrm>
                <a:off x="3244705" y="5489224"/>
                <a:ext cx="534505" cy="430887"/>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662149" y="5489223"/>
                <a:ext cx="527772" cy="4308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𝑋</m:t>
                          </m:r>
                        </m:e>
                        <m:sub>
                          <m:r>
                            <a:rPr lang="en-US" altLang="zh-CN" sz="2200" i="1">
                              <a:latin typeface="Cambria Math" panose="02040503050406030204" pitchFamily="18" charset="0"/>
                            </a:rPr>
                            <m:t>𝑡</m:t>
                          </m:r>
                        </m:sub>
                      </m:sSub>
                    </m:oMath>
                  </m:oMathPara>
                </a14:m>
                <a:endParaRPr lang="zh-CN" altLang="en-US" sz="2200" dirty="0"/>
              </a:p>
            </p:txBody>
          </p:sp>
        </mc:Choice>
        <mc:Fallback xmlns="">
          <p:sp>
            <p:nvSpPr>
              <p:cNvPr id="8" name="Rectangle 7"/>
              <p:cNvSpPr>
                <a:spLocks noRot="1" noChangeAspect="1" noMove="1" noResize="1" noEditPoints="1" noAdjustHandles="1" noChangeArrowheads="1" noChangeShapeType="1" noTextEdit="1"/>
              </p:cNvSpPr>
              <p:nvPr/>
            </p:nvSpPr>
            <p:spPr>
              <a:xfrm>
                <a:off x="3662149" y="5489223"/>
                <a:ext cx="527772" cy="430887"/>
              </a:xfrm>
              <a:prstGeom prst="rect">
                <a:avLst/>
              </a:prstGeom>
              <a:blipFill>
                <a:blip r:embed="rId6"/>
                <a:stretch>
                  <a:fillRect/>
                </a:stretch>
              </a:blipFill>
            </p:spPr>
            <p:txBody>
              <a:bodyPr/>
              <a:lstStyle/>
              <a:p>
                <a:r>
                  <a:rPr lang="zh-CN" altLang="en-US">
                    <a:noFill/>
                  </a:rPr>
                  <a:t> </a:t>
                </a:r>
              </a:p>
            </p:txBody>
          </p:sp>
        </mc:Fallback>
      </mc:AlternateContent>
      <p:sp>
        <p:nvSpPr>
          <p:cNvPr id="9" name="Rounded Rectangle 8"/>
          <p:cNvSpPr/>
          <p:nvPr/>
        </p:nvSpPr>
        <p:spPr>
          <a:xfrm>
            <a:off x="4494270" y="4627834"/>
            <a:ext cx="2315602" cy="1451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HAN</a:t>
            </a:r>
            <a:endParaRPr lang="zh-CN" altLang="en-US" dirty="0"/>
          </a:p>
        </p:txBody>
      </p:sp>
      <p:cxnSp>
        <p:nvCxnSpPr>
          <p:cNvPr id="10" name="Straight Arrow Connector 9"/>
          <p:cNvCxnSpPr/>
          <p:nvPr/>
        </p:nvCxnSpPr>
        <p:spPr>
          <a:xfrm flipV="1">
            <a:off x="6304546" y="5053151"/>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p:nvPr/>
        </p:nvCxnSpPr>
        <p:spPr>
          <a:xfrm flipV="1">
            <a:off x="4210153" y="5033704"/>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4210152" y="5704668"/>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6232143" y="5704668"/>
            <a:ext cx="789443" cy="54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TextBox 14"/>
          <p:cNvSpPr txBox="1"/>
          <p:nvPr/>
        </p:nvSpPr>
        <p:spPr>
          <a:xfrm>
            <a:off x="7201845" y="4916286"/>
            <a:ext cx="3171894" cy="307777"/>
          </a:xfrm>
          <a:prstGeom prst="rect">
            <a:avLst/>
          </a:prstGeom>
          <a:noFill/>
        </p:spPr>
        <p:txBody>
          <a:bodyPr wrap="none" lIns="0" tIns="0" rIns="0" bIns="0" rtlCol="0">
            <a:spAutoFit/>
          </a:bodyPr>
          <a:lstStyle/>
          <a:p>
            <a:r>
              <a:rPr lang="en-US" sz="2000" dirty="0"/>
              <a:t>T</a:t>
            </a:r>
            <a:r>
              <a:rPr lang="en-US" altLang="zh-CN" sz="2000" dirty="0"/>
              <a:t>ask1: </a:t>
            </a:r>
            <a:r>
              <a:rPr lang="en-US" sz="2000" dirty="0"/>
              <a:t>Sentiment classification</a:t>
            </a:r>
          </a:p>
        </p:txBody>
      </p:sp>
      <p:sp>
        <p:nvSpPr>
          <p:cNvPr id="16" name="TextBox 15"/>
          <p:cNvSpPr txBox="1"/>
          <p:nvPr/>
        </p:nvSpPr>
        <p:spPr>
          <a:xfrm>
            <a:off x="7201845" y="5550777"/>
            <a:ext cx="4160434" cy="307777"/>
          </a:xfrm>
          <a:prstGeom prst="rect">
            <a:avLst/>
          </a:prstGeom>
          <a:noFill/>
        </p:spPr>
        <p:txBody>
          <a:bodyPr wrap="none" lIns="0" tIns="0" rIns="0" bIns="0" rtlCol="0">
            <a:spAutoFit/>
          </a:bodyPr>
          <a:lstStyle/>
          <a:p>
            <a:r>
              <a:rPr lang="en-US" sz="2000" dirty="0"/>
              <a:t>Task2: </a:t>
            </a:r>
            <a:r>
              <a:rPr lang="en-US" altLang="zh-CN" sz="2000" dirty="0"/>
              <a:t>Adversarial </a:t>
            </a:r>
            <a:r>
              <a:rPr lang="en-US" sz="2000" dirty="0"/>
              <a:t>Domain Classification</a:t>
            </a:r>
          </a:p>
        </p:txBody>
      </p:sp>
      <p:sp>
        <p:nvSpPr>
          <p:cNvPr id="17" name="Rectangle 16"/>
          <p:cNvSpPr/>
          <p:nvPr/>
        </p:nvSpPr>
        <p:spPr>
          <a:xfrm>
            <a:off x="4494270" y="6190966"/>
            <a:ext cx="2348848" cy="369332"/>
          </a:xfrm>
          <a:prstGeom prst="rect">
            <a:avLst/>
          </a:prstGeom>
        </p:spPr>
        <p:txBody>
          <a:bodyPr wrap="none">
            <a:spAutoFit/>
          </a:bodyPr>
          <a:lstStyle/>
          <a:p>
            <a:r>
              <a:rPr lang="en-US" altLang="zh-CN" dirty="0"/>
              <a:t>The sketch of the P-net</a:t>
            </a:r>
            <a:endParaRPr lang="zh-CN" altLang="en-US" dirty="0"/>
          </a:p>
        </p:txBody>
      </p:sp>
    </p:spTree>
    <p:extLst>
      <p:ext uri="{BB962C8B-B14F-4D97-AF65-F5344CB8AC3E}">
        <p14:creationId xmlns:p14="http://schemas.microsoft.com/office/powerpoint/2010/main" val="10911217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3920</TotalTime>
  <Words>4147</Words>
  <Application>Microsoft Macintosh PowerPoint</Application>
  <PresentationFormat>宽屏</PresentationFormat>
  <Paragraphs>525</Paragraphs>
  <Slides>28</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等线</vt:lpstr>
      <vt:lpstr>等线 Light</vt:lpstr>
      <vt:lpstr>微软雅黑</vt:lpstr>
      <vt:lpstr>Arial</vt:lpstr>
      <vt:lpstr>Calibri</vt:lpstr>
      <vt:lpstr>Calibri Light</vt:lpstr>
      <vt:lpstr>Cambria Math</vt:lpstr>
      <vt:lpstr>Times New Roman</vt:lpstr>
      <vt:lpstr>Wingdings</vt:lpstr>
      <vt:lpstr>Office Theme</vt:lpstr>
      <vt:lpstr>Hierarchical Attention Transfer Network for Cross-domain Sentiment Classification</vt:lpstr>
      <vt:lpstr>Cross-Domain Sentiment classification</vt:lpstr>
      <vt:lpstr>Motivation</vt:lpstr>
      <vt:lpstr>Motivation</vt:lpstr>
      <vt:lpstr>Motivation</vt:lpstr>
      <vt:lpstr>Motivation</vt:lpstr>
      <vt:lpstr>Motivation</vt:lpstr>
      <vt:lpstr>Hierarchical Attention Transfer Network (HATN)</vt:lpstr>
      <vt:lpstr>P-net</vt:lpstr>
      <vt:lpstr>NP-net</vt:lpstr>
      <vt:lpstr>Multi-task Learning for Attention Transfer </vt:lpstr>
      <vt:lpstr>Training Process</vt:lpstr>
      <vt:lpstr>Hierarchical Attention Network (HAN)</vt:lpstr>
      <vt:lpstr>Hierarchical Content Attention</vt:lpstr>
      <vt:lpstr>Hierarchical Content Attention</vt:lpstr>
      <vt:lpstr>Hierarchical Position Attention</vt:lpstr>
      <vt:lpstr>Individual Attention Learning</vt:lpstr>
      <vt:lpstr>Individual Attention Learning</vt:lpstr>
      <vt:lpstr>Joint Attention Learning</vt:lpstr>
      <vt:lpstr>Experiment</vt:lpstr>
      <vt:lpstr>Compared Methods</vt:lpstr>
      <vt:lpstr>Experiment results</vt:lpstr>
      <vt:lpstr>Compared Methods</vt:lpstr>
      <vt:lpstr>Experiment results</vt:lpstr>
      <vt:lpstr>Visualization of Attention</vt:lpstr>
      <vt:lpstr>Visualization of Attention</vt:lpstr>
      <vt:lpstr>Conclusion</vt:lpstr>
      <vt:lpstr>PowerPoint 演示文稿</vt:lpstr>
    </vt:vector>
  </TitlesOfParts>
  <Company/>
  <LinksUpToDate>false</LinksUpToDate>
  <SharedDoc>false</SharedDoc>
  <HyperlinksChanged>false</HyperlinksChanged>
  <AppVersion>16.0009</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Hierarchical Attention Transfer Network for Cross-domain Sentiment Classfication</dc:title>
  <dc:creator>LI Zheng</dc:creator>
  <cp:lastModifiedBy>Zheng LI</cp:lastModifiedBy>
  <cp:revision>898</cp:revision>
  <dcterms:created xsi:type="dcterms:W3CDTF">2017-08-01T11:30:06Z</dcterms:created>
  <dcterms:modified xsi:type="dcterms:W3CDTF">2018-02-06T15:38:10Z</dcterms:modified>
</cp:coreProperties>
</file>