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1.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5" r:id="rId1"/>
  </p:sldMasterIdLst>
  <p:notesMasterIdLst>
    <p:notesMasterId r:id="rId24"/>
  </p:notesMasterIdLst>
  <p:handoutMasterIdLst>
    <p:handoutMasterId r:id="rId25"/>
  </p:handoutMasterIdLst>
  <p:sldIdLst>
    <p:sldId id="433" r:id="rId2"/>
    <p:sldId id="436" r:id="rId3"/>
    <p:sldId id="402" r:id="rId4"/>
    <p:sldId id="404" r:id="rId5"/>
    <p:sldId id="432" r:id="rId6"/>
    <p:sldId id="405" r:id="rId7"/>
    <p:sldId id="409" r:id="rId8"/>
    <p:sldId id="406" r:id="rId9"/>
    <p:sldId id="408" r:id="rId10"/>
    <p:sldId id="415" r:id="rId11"/>
    <p:sldId id="410" r:id="rId12"/>
    <p:sldId id="416" r:id="rId13"/>
    <p:sldId id="417" r:id="rId14"/>
    <p:sldId id="418" r:id="rId15"/>
    <p:sldId id="375" r:id="rId16"/>
    <p:sldId id="376" r:id="rId17"/>
    <p:sldId id="381" r:id="rId18"/>
    <p:sldId id="379" r:id="rId19"/>
    <p:sldId id="380" r:id="rId20"/>
    <p:sldId id="438" r:id="rId21"/>
    <p:sldId id="437" r:id="rId22"/>
    <p:sldId id="335"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3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a:srgbClr val="5F5F5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605" autoAdjust="0"/>
    <p:restoredTop sz="76523" autoAdjust="0"/>
  </p:normalViewPr>
  <p:slideViewPr>
    <p:cSldViewPr snapToGrid="0">
      <p:cViewPr varScale="1">
        <p:scale>
          <a:sx n="87" d="100"/>
          <a:sy n="87" d="100"/>
        </p:scale>
        <p:origin x="248" y="200"/>
      </p:cViewPr>
      <p:guideLst>
        <p:guide orient="horz" pos="1638"/>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5D4A0-6533-4FED-8D47-21CD894A2CAD}" type="datetimeFigureOut">
              <a:rPr lang="zh-CN" altLang="en-US" smtClean="0"/>
              <a:t>19/3/8</a:t>
            </a:fld>
            <a:endParaRPr lang="zh-CN" alt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21B7A9-552B-4396-8367-60323205D3F8}" type="slidenum">
              <a:rPr lang="zh-CN" altLang="en-US" smtClean="0"/>
              <a:t>‹#›</a:t>
            </a:fld>
            <a:endParaRPr lang="zh-CN" altLang="en-US"/>
          </a:p>
        </p:txBody>
      </p:sp>
    </p:spTree>
    <p:extLst>
      <p:ext uri="{BB962C8B-B14F-4D97-AF65-F5344CB8AC3E}">
        <p14:creationId xmlns:p14="http://schemas.microsoft.com/office/powerpoint/2010/main" val="30413061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3E593C-1E6A-4576-9A30-E5DAFEADAA19}" type="datetimeFigureOut">
              <a:rPr lang="zh-CN" altLang="en-US" smtClean="0"/>
              <a:t>19/3/8</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9827BE-52B7-492A-B6A9-961B867BBE05}" type="slidenum">
              <a:rPr lang="zh-CN" altLang="en-US" smtClean="0"/>
              <a:t>‹#›</a:t>
            </a:fld>
            <a:endParaRPr lang="zh-CN" altLang="en-US"/>
          </a:p>
        </p:txBody>
      </p:sp>
    </p:spTree>
    <p:extLst>
      <p:ext uri="{BB962C8B-B14F-4D97-AF65-F5344CB8AC3E}">
        <p14:creationId xmlns:p14="http://schemas.microsoft.com/office/powerpoint/2010/main" val="267677172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Hans" altLang="en-US" dirty="0"/>
              <a:t>大家下午好，我叫李正来自香港科技大学，今天我给大家介绍一下我们在</a:t>
            </a:r>
            <a:r>
              <a:rPr lang="en-US" altLang="zh-Hans" dirty="0" err="1"/>
              <a:t>aaai</a:t>
            </a:r>
            <a:r>
              <a:rPr lang="zh-Hans" altLang="en-US" dirty="0"/>
              <a:t>上的工作，叫做挖掘用于</a:t>
            </a:r>
            <a:r>
              <a:rPr lang="en-US" altLang="zh-Hans" dirty="0"/>
              <a:t>aspect-level</a:t>
            </a:r>
            <a:r>
              <a:rPr lang="zh-Hans" altLang="en-US" dirty="0"/>
              <a:t>的情感分类由粗到细的任务迁移。</a:t>
            </a:r>
            <a:endParaRPr lang="en-US" altLang="zh-Hans" dirty="0"/>
          </a:p>
        </p:txBody>
      </p:sp>
      <p:sp>
        <p:nvSpPr>
          <p:cNvPr id="4" name="Slide Number Placeholder 3"/>
          <p:cNvSpPr>
            <a:spLocks noGrp="1"/>
          </p:cNvSpPr>
          <p:nvPr>
            <p:ph type="sldNum" sz="quarter" idx="10"/>
          </p:nvPr>
        </p:nvSpPr>
        <p:spPr/>
        <p:txBody>
          <a:bodyPr/>
          <a:lstStyle/>
          <a:p>
            <a:fld id="{31A6A6C4-50A7-49C7-972E-EC9625DD51E7}" type="slidenum">
              <a:rPr lang="zh-CN" altLang="en-US" smtClean="0"/>
              <a:t>1</a:t>
            </a:fld>
            <a:endParaRPr lang="zh-CN" altLang="en-US"/>
          </a:p>
        </p:txBody>
      </p:sp>
    </p:spTree>
    <p:extLst>
      <p:ext uri="{BB962C8B-B14F-4D97-AF65-F5344CB8AC3E}">
        <p14:creationId xmlns:p14="http://schemas.microsoft.com/office/powerpoint/2010/main" val="3908721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对于目标任务，我们是通过绿色的</a:t>
            </a:r>
            <a:r>
              <a:rPr lang="en-US" altLang="zh-CN" dirty="0"/>
              <a:t>context2aspect</a:t>
            </a:r>
            <a:r>
              <a:rPr lang="zh-CN" altLang="en-US" dirty="0"/>
              <a:t>的</a:t>
            </a:r>
            <a:r>
              <a:rPr lang="en-US" altLang="zh-CN" dirty="0"/>
              <a:t>attention</a:t>
            </a:r>
            <a:r>
              <a:rPr lang="zh-CN" altLang="en-US" dirty="0"/>
              <a:t>来生成</a:t>
            </a:r>
            <a:r>
              <a:rPr lang="en-US" altLang="zh-CN" dirty="0"/>
              <a:t>aspect</a:t>
            </a:r>
            <a:r>
              <a:rPr lang="zh-CN" altLang="en-US" dirty="0"/>
              <a:t>的特征表达，比如</a:t>
            </a:r>
            <a:r>
              <a:rPr lang="en-US" altLang="zh-CN" dirty="0"/>
              <a:t>tech at </a:t>
            </a:r>
            <a:r>
              <a:rPr lang="en-US" altLang="zh-CN" dirty="0" err="1"/>
              <a:t>hp</a:t>
            </a:r>
            <a:r>
              <a:rPr lang="zh-CN" altLang="en-US" dirty="0"/>
              <a:t>（</a:t>
            </a:r>
            <a:r>
              <a:rPr lang="en-US" altLang="zh-CN" dirty="0"/>
              <a:t>tech</a:t>
            </a:r>
            <a:r>
              <a:rPr lang="zh-CN" altLang="en-US" dirty="0"/>
              <a:t>更重要，因为</a:t>
            </a:r>
            <a:r>
              <a:rPr lang="en-US" altLang="zh-CN" dirty="0"/>
              <a:t>tech</a:t>
            </a:r>
            <a:r>
              <a:rPr lang="zh-CN" altLang="en-US" dirty="0"/>
              <a:t>是词头，而</a:t>
            </a:r>
            <a:r>
              <a:rPr lang="en-US" altLang="zh-CN" dirty="0"/>
              <a:t>at </a:t>
            </a:r>
            <a:r>
              <a:rPr lang="en-US" altLang="zh-CN" dirty="0" err="1"/>
              <a:t>hp</a:t>
            </a:r>
            <a:r>
              <a:rPr lang="zh-CN" altLang="en-US" dirty="0"/>
              <a:t>是描述词），接着用这个表达去从上下文中找到对应的情感特征，即红色部分</a:t>
            </a:r>
            <a:r>
              <a:rPr lang="en-US" altLang="zh-CN" dirty="0"/>
              <a:t>Position-aware attention</a:t>
            </a:r>
            <a:r>
              <a:rPr lang="zh-CN" altLang="en-US" dirty="0"/>
              <a:t>。因为</a:t>
            </a:r>
            <a:r>
              <a:rPr lang="en-US" altLang="zh-CN" dirty="0"/>
              <a:t>aspect term</a:t>
            </a:r>
            <a:r>
              <a:rPr lang="zh-CN" altLang="en-US" dirty="0"/>
              <a:t>是有具体的位置信息的，而且这个信息是有助于模型找到显著的情感特征，所以我们就将这个</a:t>
            </a:r>
            <a:r>
              <a:rPr lang="en-US" altLang="zh-CN" dirty="0"/>
              <a:t>aspect</a:t>
            </a:r>
            <a:r>
              <a:rPr lang="zh-CN" altLang="en-US" dirty="0"/>
              <a:t>位置信息融入到了情感</a:t>
            </a:r>
            <a:r>
              <a:rPr lang="en-US" altLang="zh-CN" dirty="0"/>
              <a:t>attention</a:t>
            </a:r>
            <a:r>
              <a:rPr lang="zh-CN" altLang="en-US" dirty="0"/>
              <a:t>中。</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对于原任务，因为</a:t>
            </a:r>
            <a:r>
              <a:rPr lang="en-US" altLang="zh-CN" dirty="0" err="1"/>
              <a:t>asepct</a:t>
            </a:r>
            <a:r>
              <a:rPr lang="zh-CN" altLang="en-US" dirty="0"/>
              <a:t>是粗粒度的，没有位置信息。同时呢，很多样本是包含了相同的</a:t>
            </a:r>
            <a:r>
              <a:rPr lang="en-US" altLang="zh-CN" dirty="0"/>
              <a:t>aspect category</a:t>
            </a:r>
            <a:r>
              <a:rPr lang="zh-CN" altLang="en-US" dirty="0"/>
              <a:t>，如果我们仅仅用</a:t>
            </a:r>
            <a:r>
              <a:rPr lang="en-US" altLang="zh-CN" dirty="0"/>
              <a:t>aspect category</a:t>
            </a:r>
            <a:r>
              <a:rPr lang="zh-CN" altLang="en-US" dirty="0"/>
              <a:t>字面去生成特征表达，这是不够的。所以我们提出了一个由粗到细的</a:t>
            </a:r>
            <a:r>
              <a:rPr lang="en-US" altLang="zh-CN" dirty="0"/>
              <a:t>attention</a:t>
            </a:r>
            <a:r>
              <a:rPr lang="zh-CN" altLang="en-US" dirty="0"/>
              <a:t>来帮助</a:t>
            </a:r>
            <a:r>
              <a:rPr lang="en-US" altLang="zh-CN" dirty="0"/>
              <a:t>aspect category</a:t>
            </a:r>
            <a:r>
              <a:rPr lang="zh-CN" altLang="en-US" dirty="0"/>
              <a:t>从上下文中捕获更加具体的，丰富语义以及对应的位置信息。从而使得两个任务上的差异尽可能的小。</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a:p>
            <a:r>
              <a:rPr lang="en-US" altLang="zh-CN" sz="1200" dirty="0">
                <a:solidFill>
                  <a:srgbClr val="5F5F5F"/>
                </a:solidFill>
              </a:rPr>
              <a:t>As observed in (Chen et al., 2017; Li and Lam, 2017), </a:t>
            </a:r>
            <a:endParaRPr lang="en-US" altLang="zh-CN" dirty="0"/>
          </a:p>
          <a:p>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srgbClr val="5F5F5F"/>
                </a:solidFill>
              </a:rPr>
              <a:t>especially in the hard cases when a sentence contains multiple aspects with different polarities</a:t>
            </a:r>
          </a:p>
          <a:p>
            <a:endParaRPr lang="en-US" altLang="zh-CN" dirty="0"/>
          </a:p>
          <a:p>
            <a:endParaRPr lang="zh-CN" altLang="en-US" dirty="0"/>
          </a:p>
          <a:p>
            <a:pPr marL="285750" indent="-285750">
              <a:buFont typeface="Arial" panose="020B0604020202020204" pitchFamily="34" charset="0"/>
              <a:buChar char="•"/>
            </a:pPr>
            <a:r>
              <a:rPr lang="en-US" altLang="zh-CN" sz="1600" dirty="0">
                <a:solidFill>
                  <a:srgbClr val="5F5F5F"/>
                </a:solidFill>
              </a:rPr>
              <a:t>Aspect representation learning may be not enough with only aspect category. The underlying entities can behave diversely in different contexts. </a:t>
            </a:r>
          </a:p>
          <a:p>
            <a:pPr lvl="1"/>
            <a:r>
              <a:rPr lang="en-US" altLang="zh-CN" sz="1600" dirty="0">
                <a:solidFill>
                  <a:srgbClr val="5F5F5F"/>
                </a:solidFill>
              </a:rPr>
              <a:t>- e.g., “food seafood fish” can be instantiated as “salmon”, “tuna”, “taste” and etc.</a:t>
            </a:r>
          </a:p>
          <a:p>
            <a:endParaRPr lang="zh-CN" altLang="en-US" dirty="0"/>
          </a:p>
        </p:txBody>
      </p:sp>
      <p:sp>
        <p:nvSpPr>
          <p:cNvPr id="5" name="Slide Number Placeholder 4"/>
          <p:cNvSpPr>
            <a:spLocks noGrp="1"/>
          </p:cNvSpPr>
          <p:nvPr>
            <p:ph type="sldNum" sz="quarter" idx="10"/>
          </p:nvPr>
        </p:nvSpPr>
        <p:spPr/>
        <p:txBody>
          <a:bodyPr/>
          <a:lstStyle/>
          <a:p>
            <a:fld id="{4A9827BE-52B7-492A-B6A9-961B867BBE05}" type="slidenum">
              <a:rPr lang="zh-CN" altLang="en-US" smtClean="0"/>
              <a:t>10</a:t>
            </a:fld>
            <a:endParaRPr lang="zh-CN" altLang="en-US"/>
          </a:p>
        </p:txBody>
      </p:sp>
    </p:spTree>
    <p:extLst>
      <p:ext uri="{BB962C8B-B14F-4D97-AF65-F5344CB8AC3E}">
        <p14:creationId xmlns:p14="http://schemas.microsoft.com/office/powerpoint/2010/main" val="2642372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600" dirty="0">
                    <a:solidFill>
                      <a:srgbClr val="5F5F5F"/>
                    </a:solidFill>
                  </a:rPr>
                  <a:t>这个由粗到细的</a:t>
                </a:r>
                <a:r>
                  <a:rPr lang="en-US" altLang="zh-CN" sz="1600" dirty="0">
                    <a:solidFill>
                      <a:srgbClr val="5F5F5F"/>
                    </a:solidFill>
                  </a:rPr>
                  <a:t>attention</a:t>
                </a:r>
                <a:r>
                  <a:rPr lang="zh-CN" altLang="en-US" sz="1600" dirty="0">
                    <a:solidFill>
                      <a:srgbClr val="5F5F5F"/>
                    </a:solidFill>
                  </a:rPr>
                  <a:t>类似于</a:t>
                </a:r>
                <a:r>
                  <a:rPr lang="en-US" altLang="zh-CN" sz="1600" dirty="0">
                    <a:solidFill>
                      <a:srgbClr val="5F5F5F"/>
                    </a:solidFill>
                  </a:rPr>
                  <a:t>auto-encoder</a:t>
                </a:r>
                <a:r>
                  <a:rPr lang="zh-CN" altLang="en-US" sz="1600" dirty="0">
                    <a:solidFill>
                      <a:srgbClr val="5F5F5F"/>
                    </a:solidFill>
                  </a:rPr>
                  <a:t>，是通过自我预测的辅助任务来学习，不需要任何额外的标注的。在该辅助任务中，原对象不仅看作是一系列</a:t>
                </a:r>
                <a:r>
                  <a:rPr lang="en-US" altLang="zh-CN" sz="1600" dirty="0">
                    <a:solidFill>
                      <a:srgbClr val="5F5F5F"/>
                    </a:solidFill>
                  </a:rPr>
                  <a:t>aspect</a:t>
                </a:r>
                <a:r>
                  <a:rPr lang="zh-CN" altLang="en-US" sz="1600" dirty="0">
                    <a:solidFill>
                      <a:srgbClr val="5F5F5F"/>
                    </a:solidFill>
                  </a:rPr>
                  <a:t>词，同时也作为一个伪标签，例如这里的</a:t>
                </a:r>
                <a:r>
                  <a:rPr lang="en-US" altLang="zh-CN" sz="1600" dirty="0">
                    <a:solidFill>
                      <a:srgbClr val="5F5F5F"/>
                    </a:solidFill>
                  </a:rPr>
                  <a:t>food seafood fish</a:t>
                </a:r>
                <a:r>
                  <a:rPr lang="zh-CN" altLang="en-US" sz="1600" dirty="0">
                    <a:solidFill>
                      <a:srgbClr val="5F5F5F"/>
                    </a:solidFill>
                  </a:rPr>
                  <a:t>，我们将其生成的</a:t>
                </a:r>
                <a:r>
                  <a:rPr lang="en-US" altLang="zh-CN" sz="1600" dirty="0">
                    <a:solidFill>
                      <a:srgbClr val="5F5F5F"/>
                    </a:solidFill>
                  </a:rPr>
                  <a:t>aspect</a:t>
                </a:r>
                <a:r>
                  <a:rPr lang="zh-CN" altLang="en-US" sz="1600" dirty="0">
                    <a:solidFill>
                      <a:srgbClr val="5F5F5F"/>
                    </a:solidFill>
                  </a:rPr>
                  <a:t>特征表达继续</a:t>
                </a:r>
                <a:r>
                  <a:rPr lang="en-US" altLang="zh-CN" sz="1600" dirty="0">
                    <a:solidFill>
                      <a:srgbClr val="5F5F5F"/>
                    </a:solidFill>
                  </a:rPr>
                  <a:t>attend </a:t>
                </a:r>
                <a:r>
                  <a:rPr lang="zh-CN" altLang="en-US" sz="1600" dirty="0">
                    <a:solidFill>
                      <a:srgbClr val="5F5F5F"/>
                    </a:solidFill>
                  </a:rPr>
                  <a:t>上下文，并且用</a:t>
                </a:r>
                <a:r>
                  <a:rPr lang="en-US" altLang="zh-CN" sz="1600" dirty="0">
                    <a:solidFill>
                      <a:srgbClr val="5F5F5F"/>
                    </a:solidFill>
                  </a:rPr>
                  <a:t>attend</a:t>
                </a:r>
                <a:r>
                  <a:rPr lang="zh-CN" altLang="en-US" sz="1600" dirty="0">
                    <a:solidFill>
                      <a:srgbClr val="5F5F5F"/>
                    </a:solidFill>
                  </a:rPr>
                  <a:t>的特征表达反过来预测这个</a:t>
                </a:r>
                <a:r>
                  <a:rPr lang="en-US" altLang="zh-CN" sz="1600" dirty="0">
                    <a:solidFill>
                      <a:srgbClr val="5F5F5F"/>
                    </a:solidFill>
                  </a:rPr>
                  <a:t>aspect</a:t>
                </a:r>
                <a:r>
                  <a:rPr lang="zh-CN" altLang="en-US" sz="1600" dirty="0">
                    <a:solidFill>
                      <a:srgbClr val="5F5F5F"/>
                    </a:solidFill>
                  </a:rPr>
                  <a:t>的伪标签。这样的话，如果上下文中包含了与</a:t>
                </a:r>
                <a:r>
                  <a:rPr lang="en-US" altLang="zh-CN" sz="1600" dirty="0">
                    <a:solidFill>
                      <a:srgbClr val="5F5F5F"/>
                    </a:solidFill>
                  </a:rPr>
                  <a:t>food seafood fish</a:t>
                </a:r>
                <a:r>
                  <a:rPr lang="zh-CN" altLang="en-US" sz="1600" dirty="0">
                    <a:solidFill>
                      <a:srgbClr val="5F5F5F"/>
                    </a:solidFill>
                  </a:rPr>
                  <a:t>很相关的</a:t>
                </a:r>
                <a:r>
                  <a:rPr lang="en-US" altLang="zh-CN" sz="1600" dirty="0">
                    <a:solidFill>
                      <a:srgbClr val="5F5F5F"/>
                    </a:solidFill>
                  </a:rPr>
                  <a:t>aspect term</a:t>
                </a:r>
                <a:r>
                  <a:rPr lang="zh-CN" altLang="en-US" sz="1600" dirty="0">
                    <a:solidFill>
                      <a:srgbClr val="5F5F5F"/>
                    </a:solidFill>
                  </a:rPr>
                  <a:t>的话，例如这里的</a:t>
                </a:r>
                <a:r>
                  <a:rPr lang="en-US" altLang="zh-CN" sz="1600" dirty="0">
                    <a:solidFill>
                      <a:srgbClr val="5F5F5F"/>
                    </a:solidFill>
                  </a:rPr>
                  <a:t>salmon</a:t>
                </a:r>
                <a:r>
                  <a:rPr lang="zh-CN" altLang="en-US" sz="1600" dirty="0">
                    <a:solidFill>
                      <a:srgbClr val="5F5F5F"/>
                    </a:solidFill>
                  </a:rPr>
                  <a:t>，那么就能很好的预测它本身。</a:t>
                </a:r>
                <a:endParaRPr lang="en-US" altLang="zh-CN" sz="1600" dirty="0">
                  <a:solidFill>
                    <a:srgbClr val="5F5F5F"/>
                  </a:solidFill>
                </a:endParaRPr>
              </a:p>
            </p:txBody>
          </p:sp>
        </mc:Choice>
        <mc:Fallback xmlns="">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600" dirty="0" smtClean="0">
                    <a:solidFill>
                      <a:srgbClr val="5F5F5F"/>
                    </a:solidFill>
                  </a:rPr>
                  <a:t>utilize </a:t>
                </a:r>
                <a:r>
                  <a:rPr lang="en-US" altLang="zh-CN" sz="1600" dirty="0">
                    <a:solidFill>
                      <a:srgbClr val="5F5F5F"/>
                    </a:solidFill>
                  </a:rPr>
                  <a:t>the aspect </a:t>
                </a:r>
                <a:r>
                  <a:rPr lang="en-US" altLang="zh-CN" sz="1600" dirty="0" smtClean="0">
                    <a:solidFill>
                      <a:srgbClr val="5F5F5F"/>
                    </a:solidFill>
                  </a:rPr>
                  <a:t>representation </a:t>
                </a:r>
                <a:r>
                  <a:rPr lang="en-US" altLang="zh-CN" sz="1600" b="1" i="0">
                    <a:latin typeface="Cambria Math" panose="02040503050406030204" pitchFamily="18" charset="0"/>
                  </a:rPr>
                  <a:t>𝐡_</a:t>
                </a:r>
                <a:r>
                  <a:rPr lang="en-US" altLang="zh-CN" sz="1600" b="0" i="0">
                    <a:latin typeface="Cambria Math" panose="02040503050406030204" pitchFamily="18" charset="0"/>
                  </a:rPr>
                  <a:t>𝑠^𝑎</a:t>
                </a:r>
                <a:r>
                  <a:rPr lang="en-US" altLang="zh-CN" sz="1600" dirty="0" smtClean="0">
                    <a:solidFill>
                      <a:srgbClr val="5F5F5F"/>
                    </a:solidFill>
                  </a:rPr>
                  <a:t> for </a:t>
                </a:r>
                <a:r>
                  <a:rPr lang="en-US" altLang="zh-CN" sz="1600" i="0">
                    <a:solidFill>
                      <a:srgbClr val="5F5F5F"/>
                    </a:solidFill>
                    <a:latin typeface="Cambria Math" panose="02040503050406030204" pitchFamily="18" charset="0"/>
                  </a:rPr>
                  <a:t>a_𝑠</a:t>
                </a:r>
                <a:r>
                  <a:rPr lang="en-US" altLang="zh-CN" sz="1600" dirty="0">
                    <a:solidFill>
                      <a:srgbClr val="5F5F5F"/>
                    </a:solidFill>
                  </a:rPr>
                  <a:t> to attend the </a:t>
                </a:r>
                <a:r>
                  <a:rPr lang="en-US" altLang="zh-CN" sz="1600" dirty="0" smtClean="0">
                    <a:solidFill>
                      <a:srgbClr val="5F5F5F"/>
                    </a:solidFill>
                  </a:rPr>
                  <a:t>context </a:t>
                </a:r>
                <a:r>
                  <a:rPr lang="en-US" altLang="zh-CN" sz="1600" b="1" i="0">
                    <a:latin typeface="Cambria Math" panose="02040503050406030204" pitchFamily="18" charset="0"/>
                  </a:rPr>
                  <a:t>𝐡_𝑖</a:t>
                </a:r>
                <a:r>
                  <a:rPr lang="en-US" altLang="zh-CN" sz="1600" dirty="0" smtClean="0">
                    <a:solidFill>
                      <a:srgbClr val="5F5F5F"/>
                    </a:solidFill>
                  </a:rPr>
                  <a:t> and </a:t>
                </a:r>
                <a:r>
                  <a:rPr lang="en-US" altLang="zh-CN" sz="1600" dirty="0">
                    <a:solidFill>
                      <a:srgbClr val="5F5F5F"/>
                    </a:solidFill>
                  </a:rPr>
                  <a:t>then the induced attention scores </a:t>
                </a:r>
                <a:r>
                  <a:rPr lang="zh-CN" altLang="en-US" sz="1600" i="0">
                    <a:solidFill>
                      <a:srgbClr val="5F5F5F"/>
                    </a:solidFill>
                    <a:latin typeface="Cambria Math" panose="02040503050406030204" pitchFamily="18" charset="0"/>
                  </a:rPr>
                  <a:t>𝛽</a:t>
                </a:r>
                <a:r>
                  <a:rPr lang="el-GR" altLang="zh-CN" sz="1600" i="0">
                    <a:solidFill>
                      <a:srgbClr val="5F5F5F"/>
                    </a:solidFill>
                    <a:latin typeface="Cambria Math" panose="02040503050406030204" pitchFamily="18" charset="0"/>
                  </a:rPr>
                  <a:t>_</a:t>
                </a:r>
                <a:r>
                  <a:rPr lang="en-US" altLang="zh-CN" sz="1600" i="0">
                    <a:solidFill>
                      <a:srgbClr val="5F5F5F"/>
                    </a:solidFill>
                    <a:latin typeface="Cambria Math" panose="02040503050406030204" pitchFamily="18" charset="0"/>
                  </a:rPr>
                  <a:t>𝑖^𝑓</a:t>
                </a:r>
                <a:r>
                  <a:rPr lang="en-US" altLang="zh-CN" sz="1600" dirty="0">
                    <a:solidFill>
                      <a:srgbClr val="5F5F5F"/>
                    </a:solidFill>
                  </a:rPr>
                  <a:t> aggregate the context information to conversely predict the pseudo category label of </a:t>
                </a:r>
                <a:r>
                  <a:rPr lang="en-US" altLang="zh-CN" sz="1600" i="0">
                    <a:solidFill>
                      <a:srgbClr val="5F5F5F"/>
                    </a:solidFill>
                    <a:latin typeface="Cambria Math" panose="02040503050406030204" pitchFamily="18" charset="0"/>
                  </a:rPr>
                  <a:t>a_𝑠</a:t>
                </a:r>
                <a:r>
                  <a:rPr lang="en-US" altLang="zh-CN" sz="1600" dirty="0">
                    <a:solidFill>
                      <a:srgbClr val="5F5F5F"/>
                    </a:solidFill>
                  </a:rPr>
                  <a:t> itself.</a:t>
                </a:r>
                <a:endParaRPr lang="zh-CN" altLang="en-US" sz="1600" dirty="0">
                  <a:solidFill>
                    <a:srgbClr val="5F5F5F"/>
                  </a:solidFill>
                </a:endParaRPr>
              </a:p>
              <a:p>
                <a:endParaRPr lang="zh-CN" altLang="en-US" dirty="0"/>
              </a:p>
            </p:txBody>
          </p:sp>
        </mc:Fallback>
      </mc:AlternateContent>
      <p:sp>
        <p:nvSpPr>
          <p:cNvPr id="5" name="Slide Number Placeholder 4"/>
          <p:cNvSpPr>
            <a:spLocks noGrp="1"/>
          </p:cNvSpPr>
          <p:nvPr>
            <p:ph type="sldNum" sz="quarter" idx="10"/>
          </p:nvPr>
        </p:nvSpPr>
        <p:spPr/>
        <p:txBody>
          <a:bodyPr/>
          <a:lstStyle/>
          <a:p>
            <a:fld id="{4A9827BE-52B7-492A-B6A9-961B867BBE05}" type="slidenum">
              <a:rPr lang="zh-CN" altLang="en-US" smtClean="0"/>
              <a:t>11</a:t>
            </a:fld>
            <a:endParaRPr lang="zh-CN" altLang="en-US"/>
          </a:p>
        </p:txBody>
      </p:sp>
    </p:spTree>
    <p:extLst>
      <p:ext uri="{BB962C8B-B14F-4D97-AF65-F5344CB8AC3E}">
        <p14:creationId xmlns:p14="http://schemas.microsoft.com/office/powerpoint/2010/main" val="2726449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solidFill>
                  <a:srgbClr val="5F5F5F"/>
                </a:solidFill>
              </a:rPr>
              <a:t> </a:t>
            </a:r>
            <a:r>
              <a:rPr lang="zh-CN" altLang="en-US" dirty="0">
                <a:solidFill>
                  <a:srgbClr val="5F5F5F"/>
                </a:solidFill>
              </a:rPr>
              <a:t>之后我们我们采用的是一个</a:t>
            </a:r>
            <a:r>
              <a:rPr lang="en-US" altLang="zh-CN" dirty="0">
                <a:solidFill>
                  <a:srgbClr val="5F5F5F"/>
                </a:solidFill>
              </a:rPr>
              <a:t>gate</a:t>
            </a:r>
            <a:r>
              <a:rPr lang="zh-CN" altLang="en-US" dirty="0">
                <a:solidFill>
                  <a:srgbClr val="5F5F5F"/>
                </a:solidFill>
              </a:rPr>
              <a:t>的方式，去动态的融合更具体的</a:t>
            </a:r>
            <a:r>
              <a:rPr lang="en-US" altLang="zh-CN" dirty="0">
                <a:solidFill>
                  <a:srgbClr val="5F5F5F"/>
                </a:solidFill>
              </a:rPr>
              <a:t>aspect</a:t>
            </a:r>
            <a:r>
              <a:rPr lang="zh-CN" altLang="en-US" dirty="0">
                <a:solidFill>
                  <a:srgbClr val="5F5F5F"/>
                </a:solidFill>
              </a:rPr>
              <a:t>信息，类似于</a:t>
            </a:r>
            <a:r>
              <a:rPr lang="en-US" altLang="zh-CN" dirty="0">
                <a:solidFill>
                  <a:srgbClr val="5F5F5F"/>
                </a:solidFill>
              </a:rPr>
              <a:t>highway</a:t>
            </a:r>
            <a:r>
              <a:rPr lang="zh-CN" altLang="en-US" baseline="0" dirty="0">
                <a:solidFill>
                  <a:srgbClr val="5F5F5F"/>
                </a:solidFill>
              </a:rPr>
              <a:t> 连接。之所以这样做的目的也是考虑到上下文中可能没有对应的</a:t>
            </a:r>
            <a:r>
              <a:rPr lang="en-US" altLang="zh-CN" baseline="0" dirty="0">
                <a:solidFill>
                  <a:srgbClr val="5F5F5F"/>
                </a:solidFill>
              </a:rPr>
              <a:t>aspect term</a:t>
            </a:r>
            <a:r>
              <a:rPr lang="zh-CN" altLang="en-US" baseline="0" dirty="0">
                <a:solidFill>
                  <a:srgbClr val="5F5F5F"/>
                </a:solidFill>
              </a:rPr>
              <a:t>。</a:t>
            </a:r>
            <a:endParaRPr lang="en-US" altLang="zh-CN" baseline="0" dirty="0">
              <a:solidFill>
                <a:srgbClr val="5F5F5F"/>
              </a:solidFill>
            </a:endParaRPr>
          </a:p>
          <a:p>
            <a:endParaRPr lang="en-US" altLang="zh-CN" baseline="0" dirty="0">
              <a:solidFill>
                <a:srgbClr val="5F5F5F"/>
              </a:solidFill>
            </a:endParaRPr>
          </a:p>
          <a:p>
            <a:r>
              <a:rPr lang="zh-CN" altLang="en-US" dirty="0">
                <a:solidFill>
                  <a:srgbClr val="5F5F5F"/>
                </a:solidFill>
              </a:rPr>
              <a:t>同时呢，由粗到细的</a:t>
            </a:r>
            <a:r>
              <a:rPr lang="en-US" altLang="zh-CN" dirty="0">
                <a:solidFill>
                  <a:srgbClr val="5F5F5F"/>
                </a:solidFill>
              </a:rPr>
              <a:t>attention</a:t>
            </a:r>
            <a:r>
              <a:rPr lang="zh-CN" altLang="en-US" dirty="0">
                <a:solidFill>
                  <a:srgbClr val="5F5F5F"/>
                </a:solidFill>
              </a:rPr>
              <a:t>也提供了一个</a:t>
            </a:r>
            <a:r>
              <a:rPr lang="en-US" altLang="zh-CN" dirty="0">
                <a:solidFill>
                  <a:srgbClr val="5F5F5F"/>
                </a:solidFill>
              </a:rPr>
              <a:t>aspect</a:t>
            </a:r>
            <a:r>
              <a:rPr lang="zh-CN" altLang="en-US" dirty="0">
                <a:solidFill>
                  <a:srgbClr val="5F5F5F"/>
                </a:solidFill>
              </a:rPr>
              <a:t>的位置信息，我们可以通过一系列的转换将该信息用于后面的情感</a:t>
            </a:r>
            <a:r>
              <a:rPr lang="en-US" altLang="zh-CN" dirty="0">
                <a:solidFill>
                  <a:srgbClr val="5F5F5F"/>
                </a:solidFill>
              </a:rPr>
              <a:t>attention</a:t>
            </a:r>
            <a:r>
              <a:rPr lang="zh-CN" altLang="en-US" dirty="0">
                <a:solidFill>
                  <a:srgbClr val="5F5F5F"/>
                </a:solidFill>
              </a:rPr>
              <a:t>层。</a:t>
            </a:r>
            <a:endParaRPr lang="en-US" altLang="zh-CN" dirty="0">
              <a:solidFill>
                <a:srgbClr val="5F5F5F"/>
              </a:solidFill>
            </a:endParaRPr>
          </a:p>
          <a:p>
            <a:endParaRPr lang="en-US" altLang="zh-CN" dirty="0">
              <a:solidFill>
                <a:srgbClr val="5F5F5F"/>
              </a:solidFill>
            </a:endParaRPr>
          </a:p>
        </p:txBody>
      </p:sp>
      <p:sp>
        <p:nvSpPr>
          <p:cNvPr id="5" name="Slide Number Placeholder 4"/>
          <p:cNvSpPr>
            <a:spLocks noGrp="1"/>
          </p:cNvSpPr>
          <p:nvPr>
            <p:ph type="sldNum" sz="quarter" idx="10"/>
          </p:nvPr>
        </p:nvSpPr>
        <p:spPr/>
        <p:txBody>
          <a:bodyPr/>
          <a:lstStyle/>
          <a:p>
            <a:fld id="{4A9827BE-52B7-492A-B6A9-961B867BBE05}" type="slidenum">
              <a:rPr lang="zh-CN" altLang="en-US" smtClean="0"/>
              <a:t>12</a:t>
            </a:fld>
            <a:endParaRPr lang="zh-CN" altLang="en-US"/>
          </a:p>
        </p:txBody>
      </p:sp>
    </p:spTree>
    <p:extLst>
      <p:ext uri="{BB962C8B-B14F-4D97-AF65-F5344CB8AC3E}">
        <p14:creationId xmlns:p14="http://schemas.microsoft.com/office/powerpoint/2010/main" val="4164628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对于</a:t>
            </a:r>
            <a:r>
              <a:rPr lang="en-US" altLang="zh-CN" dirty="0"/>
              <a:t>aspect-specific</a:t>
            </a:r>
            <a:r>
              <a:rPr lang="zh-CN" altLang="en-US" dirty="0"/>
              <a:t>的特征的对齐，之前现有的无监督的领域自适应的方法可能不适应，这是因为它们依赖于目标领域大量的无标签的数据。然后这在我们的问题是是很能获取的，这是因为无标签数据也需要标记中句子中所有的</a:t>
            </a:r>
            <a:r>
              <a:rPr lang="en-US" altLang="zh-CN" dirty="0"/>
              <a:t>aspect term</a:t>
            </a:r>
            <a:r>
              <a:rPr lang="zh-CN" altLang="en-US" dirty="0"/>
              <a:t>。所以我们采用了一个对比特征对齐来充分的利用目标领域少量的标签数据。对比特征对齐包含了语义对齐与分离，语义对齐就是希望不同领域中相关类的特征分布能够尽可能的相似，而语义分离指的是希望不同领域中不同类的特征分布能够尽可能的远。由于目标领域数据的缺乏，我们就采用一个</a:t>
            </a:r>
            <a:r>
              <a:rPr lang="en-US" altLang="zh-CN" dirty="0"/>
              <a:t>point-wise</a:t>
            </a:r>
            <a:r>
              <a:rPr lang="zh-CN" altLang="en-US" dirty="0"/>
              <a:t>的语义对齐</a:t>
            </a:r>
            <a:r>
              <a:rPr lang="en-US" altLang="zh-CN" dirty="0"/>
              <a:t>loss</a:t>
            </a:r>
            <a:r>
              <a:rPr lang="zh-CN" altLang="en-US" dirty="0"/>
              <a:t>。</a:t>
            </a:r>
          </a:p>
        </p:txBody>
      </p:sp>
      <p:sp>
        <p:nvSpPr>
          <p:cNvPr id="5" name="Slide Number Placeholder 4"/>
          <p:cNvSpPr>
            <a:spLocks noGrp="1"/>
          </p:cNvSpPr>
          <p:nvPr>
            <p:ph type="sldNum" sz="quarter" idx="10"/>
          </p:nvPr>
        </p:nvSpPr>
        <p:spPr/>
        <p:txBody>
          <a:bodyPr/>
          <a:lstStyle/>
          <a:p>
            <a:fld id="{4A9827BE-52B7-492A-B6A9-961B867BBE05}" type="slidenum">
              <a:rPr lang="zh-CN" altLang="en-US" smtClean="0"/>
              <a:t>13</a:t>
            </a:fld>
            <a:endParaRPr lang="zh-CN" altLang="en-US"/>
          </a:p>
        </p:txBody>
      </p:sp>
    </p:spTree>
    <p:extLst>
      <p:ext uri="{BB962C8B-B14F-4D97-AF65-F5344CB8AC3E}">
        <p14:creationId xmlns:p14="http://schemas.microsoft.com/office/powerpoint/2010/main" val="3099622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这是两个网络的训练目标，原网络会比目标网络多一个辅助</a:t>
            </a:r>
            <a:r>
              <a:rPr lang="en-US" altLang="zh-CN" dirty="0"/>
              <a:t>loss</a:t>
            </a:r>
            <a:r>
              <a:rPr lang="zh-CN" altLang="en-US" dirty="0"/>
              <a:t>来减少任务之间的差异，那么对比特征对齐就是这里的迁移</a:t>
            </a:r>
            <a:r>
              <a:rPr lang="en-US" altLang="zh-CN" dirty="0"/>
              <a:t>loss</a:t>
            </a:r>
            <a:r>
              <a:rPr lang="zh-CN" altLang="en-US" dirty="0"/>
              <a:t>用来减少领域特征分布的差异。</a:t>
            </a:r>
          </a:p>
        </p:txBody>
      </p:sp>
      <p:sp>
        <p:nvSpPr>
          <p:cNvPr id="5" name="Slide Number Placeholder 4"/>
          <p:cNvSpPr>
            <a:spLocks noGrp="1"/>
          </p:cNvSpPr>
          <p:nvPr>
            <p:ph type="sldNum" sz="quarter" idx="10"/>
          </p:nvPr>
        </p:nvSpPr>
        <p:spPr/>
        <p:txBody>
          <a:bodyPr/>
          <a:lstStyle/>
          <a:p>
            <a:fld id="{4A9827BE-52B7-492A-B6A9-961B867BBE05}" type="slidenum">
              <a:rPr lang="zh-CN" altLang="en-US" smtClean="0"/>
              <a:t>14</a:t>
            </a:fld>
            <a:endParaRPr lang="zh-CN" altLang="en-US"/>
          </a:p>
        </p:txBody>
      </p:sp>
    </p:spTree>
    <p:extLst>
      <p:ext uri="{BB962C8B-B14F-4D97-AF65-F5344CB8AC3E}">
        <p14:creationId xmlns:p14="http://schemas.microsoft.com/office/powerpoint/2010/main" val="2915498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实验上，我们构造了一个大规模的，多领域，</a:t>
            </a:r>
            <a:r>
              <a:rPr lang="en-US" altLang="zh-CN" dirty="0"/>
              <a:t>aspect category</a:t>
            </a:r>
            <a:r>
              <a:rPr lang="zh-CN" altLang="en-US" dirty="0"/>
              <a:t>的级别的语料</a:t>
            </a:r>
            <a:r>
              <a:rPr lang="en-US" altLang="zh-CN" dirty="0" err="1"/>
              <a:t>YelpAspect</a:t>
            </a:r>
            <a:r>
              <a:rPr lang="zh-CN" altLang="en-US" dirty="0"/>
              <a:t>来作为迁移的原领域，数据集整理好之后会在</a:t>
            </a:r>
            <a:r>
              <a:rPr lang="en-US" altLang="zh-CN" dirty="0" err="1"/>
              <a:t>github</a:t>
            </a:r>
            <a:r>
              <a:rPr lang="zh-CN" altLang="en-US" dirty="0"/>
              <a:t>上面公开，目标领域我们就用了公共的</a:t>
            </a:r>
            <a:r>
              <a:rPr lang="en-US" altLang="zh-CN" dirty="0"/>
              <a:t>benchmark</a:t>
            </a:r>
            <a:r>
              <a:rPr lang="zh-CN" altLang="en-US" dirty="0"/>
              <a:t>，比如</a:t>
            </a:r>
            <a:r>
              <a:rPr lang="en-US" altLang="zh-CN" dirty="0"/>
              <a:t>Sematic Evaluation</a:t>
            </a:r>
            <a:r>
              <a:rPr lang="zh-CN" altLang="en-US" dirty="0"/>
              <a:t>的中</a:t>
            </a:r>
            <a:r>
              <a:rPr lang="en-US" altLang="zh-CN" dirty="0"/>
              <a:t>ABSA</a:t>
            </a:r>
            <a:r>
              <a:rPr lang="zh-CN" altLang="en-US" dirty="0"/>
              <a:t>的比赛数据集以及一个语法不规则的</a:t>
            </a:r>
            <a:r>
              <a:rPr lang="en-US" altLang="zh-CN" dirty="0" err="1"/>
              <a:t>twiter</a:t>
            </a:r>
            <a:r>
              <a:rPr lang="zh-CN" altLang="en-US" dirty="0"/>
              <a:t>数据集。我们与现有的一些先进的非迁移的模型进行对比，同时也与一系列监督的领域自适应方法进行对比。</a:t>
            </a:r>
            <a:endParaRPr lang="en-US" altLang="zh-CN" dirty="0"/>
          </a:p>
          <a:p>
            <a:endParaRPr lang="en-US" dirty="0"/>
          </a:p>
        </p:txBody>
      </p:sp>
      <p:sp>
        <p:nvSpPr>
          <p:cNvPr id="5" name="Slide Number Placeholder 4"/>
          <p:cNvSpPr>
            <a:spLocks noGrp="1"/>
          </p:cNvSpPr>
          <p:nvPr>
            <p:ph type="sldNum" sz="quarter" idx="10"/>
          </p:nvPr>
        </p:nvSpPr>
        <p:spPr/>
        <p:txBody>
          <a:bodyPr/>
          <a:lstStyle/>
          <a:p>
            <a:fld id="{4A9827BE-52B7-492A-B6A9-961B867BBE05}" type="slidenum">
              <a:rPr lang="zh-CN" altLang="en-US" smtClean="0"/>
              <a:t>15</a:t>
            </a:fld>
            <a:endParaRPr lang="zh-CN" altLang="en-US"/>
          </a:p>
        </p:txBody>
      </p:sp>
    </p:spTree>
    <p:extLst>
      <p:ext uri="{BB962C8B-B14F-4D97-AF65-F5344CB8AC3E}">
        <p14:creationId xmlns:p14="http://schemas.microsoft.com/office/powerpoint/2010/main" val="30315101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与非迁移的方法相比，我们的方法目前取得了最好的结果。</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主要可以得出两个结论，</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第一个：即使我们对于目标任务用简单的模型，通过迁移的方法，我们也可以取得很好的效果。</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第二个，</a:t>
            </a:r>
            <a:r>
              <a:rPr lang="en-US" altLang="zh-CN" dirty="0"/>
              <a:t>C2F</a:t>
            </a:r>
            <a:r>
              <a:rPr lang="zh-CN" altLang="en-US" dirty="0"/>
              <a:t>模块可以有效的降低任务间对象的粒度差异，使得更多有用的知识可以提炼出来来帮助目标任务。</a:t>
            </a:r>
          </a:p>
          <a:p>
            <a:endParaRPr lang="en-US" dirty="0"/>
          </a:p>
        </p:txBody>
      </p:sp>
      <p:sp>
        <p:nvSpPr>
          <p:cNvPr id="5" name="Slide Number Placeholder 4"/>
          <p:cNvSpPr>
            <a:spLocks noGrp="1"/>
          </p:cNvSpPr>
          <p:nvPr>
            <p:ph type="sldNum" sz="quarter" idx="10"/>
          </p:nvPr>
        </p:nvSpPr>
        <p:spPr/>
        <p:txBody>
          <a:bodyPr/>
          <a:lstStyle/>
          <a:p>
            <a:fld id="{4A9827BE-52B7-492A-B6A9-961B867BBE05}" type="slidenum">
              <a:rPr lang="zh-CN" altLang="en-US" smtClean="0"/>
              <a:t>16</a:t>
            </a:fld>
            <a:endParaRPr lang="zh-CN" altLang="en-US"/>
          </a:p>
        </p:txBody>
      </p:sp>
    </p:spTree>
    <p:extLst>
      <p:ext uri="{BB962C8B-B14F-4D97-AF65-F5344CB8AC3E}">
        <p14:creationId xmlns:p14="http://schemas.microsoft.com/office/powerpoint/2010/main" val="4221660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与迁移的方法相比，我们发现当很难获取目标领域大量无监督数据的时候，对比特征对齐可以通过考虑领域间，类间与类内的关系来很好的利用少量的标签数据。</a:t>
            </a:r>
            <a:endParaRPr lang="en-US" dirty="0"/>
          </a:p>
        </p:txBody>
      </p:sp>
      <p:sp>
        <p:nvSpPr>
          <p:cNvPr id="5" name="Slide Number Placeholder 4"/>
          <p:cNvSpPr>
            <a:spLocks noGrp="1"/>
          </p:cNvSpPr>
          <p:nvPr>
            <p:ph type="sldNum" sz="quarter" idx="10"/>
          </p:nvPr>
        </p:nvSpPr>
        <p:spPr/>
        <p:txBody>
          <a:bodyPr/>
          <a:lstStyle/>
          <a:p>
            <a:fld id="{4A9827BE-52B7-492A-B6A9-961B867BBE05}" type="slidenum">
              <a:rPr lang="zh-CN" altLang="en-US" smtClean="0"/>
              <a:t>17</a:t>
            </a:fld>
            <a:endParaRPr lang="zh-CN" altLang="en-US"/>
          </a:p>
        </p:txBody>
      </p:sp>
    </p:spTree>
    <p:extLst>
      <p:ext uri="{BB962C8B-B14F-4D97-AF65-F5344CB8AC3E}">
        <p14:creationId xmlns:p14="http://schemas.microsoft.com/office/powerpoint/2010/main" val="33328642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然后我们比较了有跟没有</a:t>
            </a:r>
            <a:r>
              <a:rPr lang="en-US" altLang="zh-CN" dirty="0"/>
              <a:t>C2F</a:t>
            </a:r>
            <a:r>
              <a:rPr lang="zh-CN" altLang="en-US" dirty="0"/>
              <a:t>的模块的区别，我们在一组包含了多种情感的例子下进行了可视化。</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可以发现有了</a:t>
            </a:r>
            <a:r>
              <a:rPr lang="en-US" altLang="zh-CN" dirty="0"/>
              <a:t>C2F</a:t>
            </a:r>
            <a:r>
              <a:rPr lang="zh-CN" altLang="en-US" dirty="0"/>
              <a:t>模型之后，模型可以进一步的发现原领域更具体的对象的含义，从而使得情感</a:t>
            </a:r>
            <a:r>
              <a:rPr lang="en-US" altLang="zh-CN" dirty="0"/>
              <a:t>attention</a:t>
            </a:r>
            <a:r>
              <a:rPr lang="zh-CN" altLang="en-US" dirty="0"/>
              <a:t>模型可以找到真正形容它的情感特征。比如这里的</a:t>
            </a:r>
            <a:r>
              <a:rPr lang="en-US" altLang="zh-CN" dirty="0"/>
              <a:t>food </a:t>
            </a:r>
            <a:r>
              <a:rPr lang="en-US" altLang="zh-CN" baseline="0" dirty="0"/>
              <a:t> </a:t>
            </a:r>
            <a:r>
              <a:rPr lang="en-US" altLang="zh-CN" baseline="0" dirty="0" err="1"/>
              <a:t>food</a:t>
            </a:r>
            <a:r>
              <a:rPr lang="en-US" altLang="zh-CN" baseline="0" dirty="0"/>
              <a:t> cheese</a:t>
            </a:r>
            <a:r>
              <a:rPr lang="zh-CN" altLang="en-US" baseline="0" dirty="0"/>
              <a:t>，我们先通过</a:t>
            </a:r>
            <a:r>
              <a:rPr lang="en-US" altLang="zh-CN" baseline="0" dirty="0"/>
              <a:t>C2F</a:t>
            </a:r>
            <a:r>
              <a:rPr lang="zh-CN" altLang="en-US" baseline="0" dirty="0"/>
              <a:t>找到了</a:t>
            </a:r>
            <a:r>
              <a:rPr lang="en-US" altLang="zh-CN" baseline="0" dirty="0"/>
              <a:t>ricotta cheese</a:t>
            </a:r>
            <a:r>
              <a:rPr lang="zh-CN" altLang="en-US" baseline="0" dirty="0"/>
              <a:t>然后找到了 </a:t>
            </a:r>
            <a:r>
              <a:rPr lang="en-US" altLang="zh-CN" baseline="0" dirty="0"/>
              <a:t>real</a:t>
            </a:r>
            <a:r>
              <a:rPr lang="zh-CN" altLang="en-US" baseline="0" dirty="0"/>
              <a:t>与</a:t>
            </a:r>
            <a:r>
              <a:rPr lang="en-US" altLang="zh-CN" baseline="0" dirty="0"/>
              <a:t>not the fake junk</a:t>
            </a:r>
            <a:r>
              <a:rPr lang="zh-CN" altLang="en-US" baseline="0" dirty="0"/>
              <a:t>。而对于</a:t>
            </a:r>
            <a:r>
              <a:rPr lang="en-US" altLang="zh-CN" baseline="0" dirty="0"/>
              <a:t>restaurant cuisine</a:t>
            </a:r>
            <a:r>
              <a:rPr lang="zh-CN" altLang="en-US" baseline="0" dirty="0"/>
              <a:t>，我们先找到了</a:t>
            </a:r>
            <a:r>
              <a:rPr lang="en-US" altLang="zh-CN" baseline="0" dirty="0"/>
              <a:t>Italian place</a:t>
            </a:r>
            <a:r>
              <a:rPr lang="zh-CN" altLang="en-US" baseline="0" dirty="0"/>
              <a:t>这个具体的</a:t>
            </a:r>
            <a:r>
              <a:rPr lang="en-US" altLang="zh-CN" baseline="0" dirty="0"/>
              <a:t>aspect term</a:t>
            </a:r>
            <a:r>
              <a:rPr lang="zh-CN" altLang="en-US" baseline="0" dirty="0"/>
              <a:t>，然后找到了</a:t>
            </a:r>
            <a:r>
              <a:rPr lang="en-US" altLang="zh-CN" baseline="0" dirty="0"/>
              <a:t>fake junk</a:t>
            </a:r>
            <a:r>
              <a:rPr lang="zh-CN" altLang="en-US" baseline="0" dirty="0"/>
              <a:t>情感词，而不是</a:t>
            </a:r>
            <a:r>
              <a:rPr lang="en-US" altLang="zh-CN" baseline="0" dirty="0"/>
              <a:t>not the fake junk</a:t>
            </a:r>
            <a:r>
              <a:rPr lang="zh-CN" altLang="en-US" baseline="0" dirty="0"/>
              <a:t>。得益于原领域学习到的知识，目标领域也可以很好的处理这种包含了多种情感的复杂的</a:t>
            </a:r>
            <a:r>
              <a:rPr lang="en-US" altLang="zh-CN" baseline="0" dirty="0"/>
              <a:t>case</a:t>
            </a:r>
            <a:r>
              <a:rPr lang="zh-CN" altLang="en-US" baseline="0" dirty="0"/>
              <a:t>。</a:t>
            </a:r>
            <a:endParaRPr lang="en-US" altLang="zh-CN" dirty="0"/>
          </a:p>
        </p:txBody>
      </p:sp>
      <p:sp>
        <p:nvSpPr>
          <p:cNvPr id="5" name="Slide Number Placeholder 4"/>
          <p:cNvSpPr>
            <a:spLocks noGrp="1"/>
          </p:cNvSpPr>
          <p:nvPr>
            <p:ph type="sldNum" sz="quarter" idx="10"/>
          </p:nvPr>
        </p:nvSpPr>
        <p:spPr/>
        <p:txBody>
          <a:bodyPr/>
          <a:lstStyle/>
          <a:p>
            <a:fld id="{4A9827BE-52B7-492A-B6A9-961B867BBE05}" type="slidenum">
              <a:rPr lang="zh-CN" altLang="en-US" smtClean="0"/>
              <a:t>18</a:t>
            </a:fld>
            <a:endParaRPr lang="zh-CN" altLang="en-US"/>
          </a:p>
        </p:txBody>
      </p:sp>
    </p:spTree>
    <p:extLst>
      <p:ext uri="{BB962C8B-B14F-4D97-AF65-F5344CB8AC3E}">
        <p14:creationId xmlns:p14="http://schemas.microsoft.com/office/powerpoint/2010/main" val="4282966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4A9827BE-52B7-492A-B6A9-961B867BBE05}" type="slidenum">
              <a:rPr lang="zh-CN" altLang="en-US" smtClean="0"/>
              <a:t>19</a:t>
            </a:fld>
            <a:endParaRPr lang="zh-CN" altLang="en-US"/>
          </a:p>
        </p:txBody>
      </p:sp>
    </p:spTree>
    <p:extLst>
      <p:ext uri="{BB962C8B-B14F-4D97-AF65-F5344CB8AC3E}">
        <p14:creationId xmlns:p14="http://schemas.microsoft.com/office/powerpoint/2010/main" val="2855203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Hans" altLang="en-US" dirty="0"/>
              <a:t>演讲主要分为</a:t>
            </a:r>
            <a:r>
              <a:rPr lang="en-US" altLang="zh-Hans" dirty="0"/>
              <a:t>4</a:t>
            </a:r>
            <a:r>
              <a:rPr lang="zh-Hans" altLang="en-US" dirty="0"/>
              <a:t>部分，首先，我们介绍</a:t>
            </a:r>
            <a:r>
              <a:rPr lang="en-US" altLang="zh-Hans" dirty="0"/>
              <a:t>aspect-level</a:t>
            </a:r>
            <a:r>
              <a:rPr lang="zh-Hans" altLang="en-US" dirty="0"/>
              <a:t>情感分类任务的背景，以及在该任务下进行迁移的原因，从而引出我们新问题的设定，即由粗到细的任务迁移。接着，我们介绍用于解决该问题的多力度对齐网络，其中包含了由粗到细的注意力机制，用于降低任务的差异。以及对比特征迁移用于减少领域间特征分布的差异。最后我们介绍试验设计，对比研究，以及未来的工作方向。</a:t>
            </a:r>
            <a:endParaRPr lang="en-US" altLang="zh-Hans" dirty="0"/>
          </a:p>
          <a:p>
            <a:endParaRPr lang="en-US" altLang="zh-CN" dirty="0"/>
          </a:p>
          <a:p>
            <a:r>
              <a:rPr lang="en-US" altLang="zh-CN" dirty="0"/>
              <a:t>This presentation will be divided into four parts. First, we will introduce the background and motivation for aspect-level sentiment classification task, as well as the new problem definition</a:t>
            </a:r>
            <a:r>
              <a:rPr lang="zh-Hans" altLang="en-US" dirty="0"/>
              <a:t>： “</a:t>
            </a:r>
            <a:r>
              <a:rPr lang="en-US" altLang="zh-Hans" dirty="0"/>
              <a:t>coarse-to-fine task transfer</a:t>
            </a:r>
            <a:r>
              <a:rPr lang="zh-Hans" altLang="en-US" dirty="0"/>
              <a:t>”</a:t>
            </a:r>
            <a:r>
              <a:rPr lang="en-US" altLang="zh-Hans" dirty="0"/>
              <a:t>. Then we will introduce the multi-granularity alignment network, which consists of two core components “coarse-to-fine attention” and contrastive feature alignment for solving the task discrepancy and feature distribution discrepancy respectively. Finally, we will describe the experiments, including settings and comparative study, and give the future work. </a:t>
            </a:r>
          </a:p>
        </p:txBody>
      </p:sp>
      <p:sp>
        <p:nvSpPr>
          <p:cNvPr id="5" name="Slide Number Placeholder 4"/>
          <p:cNvSpPr>
            <a:spLocks noGrp="1"/>
          </p:cNvSpPr>
          <p:nvPr>
            <p:ph type="sldNum" sz="quarter" idx="10"/>
          </p:nvPr>
        </p:nvSpPr>
        <p:spPr/>
        <p:txBody>
          <a:bodyPr/>
          <a:lstStyle/>
          <a:p>
            <a:fld id="{4A9827BE-52B7-492A-B6A9-961B867BBE05}" type="slidenum">
              <a:rPr lang="zh-CN" altLang="en-US" smtClean="0"/>
              <a:t>2</a:t>
            </a:fld>
            <a:endParaRPr lang="zh-CN" altLang="en-US"/>
          </a:p>
        </p:txBody>
      </p:sp>
    </p:spTree>
    <p:extLst>
      <p:ext uri="{BB962C8B-B14F-4D97-AF65-F5344CB8AC3E}">
        <p14:creationId xmlns:p14="http://schemas.microsoft.com/office/powerpoint/2010/main" val="16904869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我们的贡献主要就是，提出了一个新的迁移的</a:t>
            </a:r>
            <a:r>
              <a:rPr lang="en-US" altLang="zh-CN" dirty="0"/>
              <a:t>setting</a:t>
            </a:r>
            <a:r>
              <a:rPr lang="zh-CN" altLang="en-US" dirty="0"/>
              <a:t>，跨领域以及对象粒度。</a:t>
            </a:r>
            <a:endParaRPr lang="en-US" altLang="zh-CN" dirty="0"/>
          </a:p>
          <a:p>
            <a:r>
              <a:rPr lang="zh-CN" altLang="en-US" dirty="0"/>
              <a:t>第二个我们构造了一个大规模的，多领域，</a:t>
            </a:r>
            <a:r>
              <a:rPr lang="en-US" altLang="zh-CN" dirty="0"/>
              <a:t>aspect category</a:t>
            </a:r>
            <a:r>
              <a:rPr lang="zh-CN" altLang="en-US" dirty="0"/>
              <a:t>的级别的语料来作为迁移的原领域</a:t>
            </a:r>
            <a:endParaRPr lang="en-US" altLang="zh-CN" dirty="0"/>
          </a:p>
          <a:p>
            <a:r>
              <a:rPr lang="zh-CN" altLang="en-US" dirty="0"/>
              <a:t>第三个就是我们提出了一个由粗到细的</a:t>
            </a:r>
            <a:r>
              <a:rPr lang="en-US" altLang="zh-CN" dirty="0"/>
              <a:t>attention</a:t>
            </a:r>
            <a:r>
              <a:rPr lang="zh-CN" altLang="en-US" dirty="0"/>
              <a:t>，来用解决任务间对象粒度的不一致。</a:t>
            </a:r>
          </a:p>
        </p:txBody>
      </p:sp>
      <p:sp>
        <p:nvSpPr>
          <p:cNvPr id="5" name="Slide Number Placeholder 4"/>
          <p:cNvSpPr>
            <a:spLocks noGrp="1"/>
          </p:cNvSpPr>
          <p:nvPr>
            <p:ph type="sldNum" sz="quarter" idx="10"/>
          </p:nvPr>
        </p:nvSpPr>
        <p:spPr/>
        <p:txBody>
          <a:bodyPr/>
          <a:lstStyle/>
          <a:p>
            <a:fld id="{4A9827BE-52B7-492A-B6A9-961B867BBE05}" type="slidenum">
              <a:rPr lang="zh-CN" altLang="en-US" smtClean="0"/>
              <a:t>20</a:t>
            </a:fld>
            <a:endParaRPr lang="zh-CN" altLang="en-US"/>
          </a:p>
        </p:txBody>
      </p:sp>
    </p:spTree>
    <p:extLst>
      <p:ext uri="{BB962C8B-B14F-4D97-AF65-F5344CB8AC3E}">
        <p14:creationId xmlns:p14="http://schemas.microsoft.com/office/powerpoint/2010/main" val="19580392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0"/>
          </p:nvPr>
        </p:nvSpPr>
        <p:spPr/>
        <p:txBody>
          <a:bodyPr/>
          <a:lstStyle/>
          <a:p>
            <a:fld id="{4A9827BE-52B7-492A-B6A9-961B867BBE05}" type="slidenum">
              <a:rPr lang="zh-CN" altLang="en-US" smtClean="0"/>
              <a:t>21</a:t>
            </a:fld>
            <a:endParaRPr lang="zh-CN" altLang="en-US"/>
          </a:p>
        </p:txBody>
      </p:sp>
    </p:spTree>
    <p:extLst>
      <p:ext uri="{BB962C8B-B14F-4D97-AF65-F5344CB8AC3E}">
        <p14:creationId xmlns:p14="http://schemas.microsoft.com/office/powerpoint/2010/main" val="17913208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Slide Number Placeholder 4"/>
          <p:cNvSpPr>
            <a:spLocks noGrp="1"/>
          </p:cNvSpPr>
          <p:nvPr>
            <p:ph type="sldNum" sz="quarter" idx="10"/>
          </p:nvPr>
        </p:nvSpPr>
        <p:spPr/>
        <p:txBody>
          <a:bodyPr/>
          <a:lstStyle/>
          <a:p>
            <a:fld id="{4A9827BE-52B7-492A-B6A9-961B867BBE05}" type="slidenum">
              <a:rPr lang="zh-CN" altLang="en-US" smtClean="0"/>
              <a:t>22</a:t>
            </a:fld>
            <a:endParaRPr lang="zh-CN" altLang="en-US"/>
          </a:p>
        </p:txBody>
      </p:sp>
    </p:spTree>
    <p:extLst>
      <p:ext uri="{BB962C8B-B14F-4D97-AF65-F5344CB8AC3E}">
        <p14:creationId xmlns:p14="http://schemas.microsoft.com/office/powerpoint/2010/main" val="132136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Hans" dirty="0"/>
              <a:t>Aspect</a:t>
            </a:r>
            <a:r>
              <a:rPr lang="zh-Hans" altLang="en-US" dirty="0"/>
              <a:t>级别的</a:t>
            </a:r>
            <a:r>
              <a:rPr lang="zh-CN" altLang="en-US" dirty="0"/>
              <a:t>的情感分析是为了推理用户评论关于给定的对象的情感，所以输入的文本来自两个，一个是</a:t>
            </a:r>
            <a:r>
              <a:rPr lang="en-US" altLang="zh-CN" dirty="0"/>
              <a:t>aspect</a:t>
            </a:r>
            <a:r>
              <a:rPr lang="zh-CN" altLang="en-US" dirty="0"/>
              <a:t>即评价对象词组，另外一个是原始的评论句子。</a:t>
            </a:r>
            <a:r>
              <a:rPr lang="zh-Hans" altLang="en-US" dirty="0"/>
              <a:t>输出是情感的预测。</a:t>
            </a:r>
            <a:r>
              <a:rPr lang="zh-CN" altLang="en-US" dirty="0"/>
              <a:t>其中</a:t>
            </a:r>
            <a:r>
              <a:rPr lang="en-US" altLang="zh-CN" dirty="0"/>
              <a:t>aspect</a:t>
            </a:r>
            <a:r>
              <a:rPr lang="zh-CN" altLang="en-US" dirty="0"/>
              <a:t>又表示成</a:t>
            </a:r>
            <a:r>
              <a:rPr lang="en-US" altLang="zh-CN" dirty="0"/>
              <a:t>aspect category</a:t>
            </a:r>
            <a:r>
              <a:rPr lang="zh-CN" altLang="en-US" dirty="0"/>
              <a:t>或者</a:t>
            </a:r>
            <a:r>
              <a:rPr lang="en-US" altLang="zh-CN" dirty="0"/>
              <a:t>aspect term</a:t>
            </a:r>
            <a:r>
              <a:rPr lang="zh-CN" altLang="en-US" dirty="0"/>
              <a:t>，</a:t>
            </a:r>
            <a:r>
              <a:rPr lang="en-US" altLang="zh-CN" dirty="0"/>
              <a:t>aspect category</a:t>
            </a:r>
            <a:r>
              <a:rPr lang="zh-CN" altLang="en-US" dirty="0"/>
              <a:t>指的是隐式出现在句子比较</a:t>
            </a:r>
            <a:r>
              <a:rPr lang="en-US" altLang="zh-CN" dirty="0"/>
              <a:t>general</a:t>
            </a:r>
            <a:r>
              <a:rPr lang="zh-CN" altLang="en-US" dirty="0"/>
              <a:t>实体类别，</a:t>
            </a:r>
            <a:r>
              <a:rPr lang="zh-Hans" altLang="en-US" dirty="0"/>
              <a:t>例如左边图中有一条评论，这个三文鱼很好吃，但是服务员非常的粗鲁。用于对其中的两个</a:t>
            </a:r>
            <a:r>
              <a:rPr lang="en-US" altLang="zh-Hans" dirty="0"/>
              <a:t>aspect</a:t>
            </a:r>
            <a:r>
              <a:rPr lang="zh-Hans" altLang="en-US" dirty="0"/>
              <a:t> </a:t>
            </a:r>
            <a:r>
              <a:rPr lang="en-US" altLang="zh-Hans" dirty="0"/>
              <a:t>category</a:t>
            </a:r>
            <a:r>
              <a:rPr lang="zh-Hans" altLang="en-US" dirty="0"/>
              <a:t>即</a:t>
            </a:r>
            <a:r>
              <a:rPr lang="en-US" altLang="zh-CN" dirty="0"/>
              <a:t>food seafood fish</a:t>
            </a:r>
            <a:r>
              <a:rPr lang="zh-CN" altLang="en-US" dirty="0"/>
              <a:t>以及</a:t>
            </a:r>
            <a:r>
              <a:rPr lang="en-US" altLang="zh-CN" dirty="0"/>
              <a:t>service</a:t>
            </a:r>
            <a:r>
              <a:rPr lang="zh-Hans" altLang="en-US" dirty="0"/>
              <a:t>分别表达了正向以及负向的情感</a:t>
            </a:r>
            <a:r>
              <a:rPr lang="zh-CN" altLang="en-US" dirty="0"/>
              <a:t>。</a:t>
            </a:r>
            <a:r>
              <a:rPr lang="en-US" altLang="zh-CN" dirty="0"/>
              <a:t>Aspect term</a:t>
            </a:r>
            <a:r>
              <a:rPr lang="zh-CN" altLang="en-US" dirty="0"/>
              <a:t>指的是显式的出现在句子中的特定实体。</a:t>
            </a:r>
            <a:r>
              <a:rPr lang="zh-Hans" altLang="en-US" dirty="0"/>
              <a:t>例如右边图中相同的评论，用于对其中两个</a:t>
            </a:r>
            <a:r>
              <a:rPr lang="en-US" altLang="zh-Hans" dirty="0"/>
              <a:t>aspect</a:t>
            </a:r>
            <a:r>
              <a:rPr lang="zh-Hans" altLang="en-US" dirty="0"/>
              <a:t> </a:t>
            </a:r>
            <a:r>
              <a:rPr lang="en-US" altLang="zh-Hans" dirty="0"/>
              <a:t>term</a:t>
            </a:r>
            <a:r>
              <a:rPr lang="zh-Hans" altLang="en-US" dirty="0"/>
              <a:t>即</a:t>
            </a:r>
            <a:r>
              <a:rPr lang="en-US" altLang="zh-CN" dirty="0"/>
              <a:t>salmon</a:t>
            </a:r>
            <a:r>
              <a:rPr lang="zh-CN" altLang="en-US" dirty="0"/>
              <a:t>以及</a:t>
            </a:r>
            <a:r>
              <a:rPr lang="en-US" altLang="zh-CN" dirty="0"/>
              <a:t>waiter</a:t>
            </a:r>
            <a:r>
              <a:rPr lang="zh-Hans" altLang="en-US" dirty="0"/>
              <a:t>分别表达的正向和负向的情感。</a:t>
            </a:r>
            <a:endParaRPr lang="en-US" altLang="zh-CN" dirty="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sz="2000" dirty="0">
              <a:solidFill>
                <a:srgbClr val="5F5F5F"/>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sz="2000" dirty="0">
              <a:solidFill>
                <a:srgbClr val="5F5F5F"/>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sz="2000" dirty="0">
              <a:solidFill>
                <a:srgbClr val="5F5F5F"/>
              </a:solidFill>
            </a:endParaRPr>
          </a:p>
          <a:p>
            <a:endParaRPr lang="en-US" altLang="zh-CN" dirty="0"/>
          </a:p>
          <a:p>
            <a:endParaRPr lang="zh-CN" altLang="en-US" dirty="0"/>
          </a:p>
          <a:p>
            <a:pPr algn="just">
              <a:lnSpc>
                <a:spcPct val="90000"/>
              </a:lnSpc>
              <a:spcBef>
                <a:spcPts val="1000"/>
              </a:spcBef>
            </a:pPr>
            <a:endParaRPr lang="en-US" altLang="zh-CN" dirty="0">
              <a:solidFill>
                <a:srgbClr val="5F5F5F"/>
              </a:solidFill>
            </a:endParaRPr>
          </a:p>
          <a:p>
            <a:pPr algn="just">
              <a:lnSpc>
                <a:spcPct val="90000"/>
              </a:lnSpc>
              <a:spcBef>
                <a:spcPts val="1000"/>
              </a:spcBef>
            </a:pPr>
            <a:endParaRPr lang="en-US" altLang="zh-CN" dirty="0">
              <a:solidFill>
                <a:srgbClr val="5F5F5F"/>
              </a:solidFill>
            </a:endParaRPr>
          </a:p>
          <a:p>
            <a:pPr algn="just">
              <a:lnSpc>
                <a:spcPct val="90000"/>
              </a:lnSpc>
              <a:spcBef>
                <a:spcPts val="1000"/>
              </a:spcBef>
            </a:pPr>
            <a:r>
              <a:rPr lang="en-US" altLang="zh-CN" dirty="0">
                <a:solidFill>
                  <a:srgbClr val="5F5F5F"/>
                </a:solidFill>
              </a:rPr>
              <a:t>Aspect-level Sentiment Classification (ASC) </a:t>
            </a:r>
            <a:r>
              <a:rPr lang="en-US" altLang="zh-CN" sz="2000" b="0" dirty="0">
                <a:solidFill>
                  <a:srgbClr val="5F5F5F"/>
                </a:solidFill>
              </a:rPr>
              <a:t>is to infer the overall opinions / sentiments of the user review towards the given aspect. </a:t>
            </a:r>
            <a:r>
              <a:rPr lang="en-US" altLang="zh-CN" dirty="0">
                <a:solidFill>
                  <a:srgbClr val="5F5F5F"/>
                </a:solidFill>
              </a:rPr>
              <a:t>The input texts come from two sources: Aspect: phrase of </a:t>
            </a:r>
            <a:r>
              <a:rPr lang="en-US" altLang="zh-CN" sz="2000" b="0" kern="1200" dirty="0">
                <a:solidFill>
                  <a:srgbClr val="5F5F5F"/>
                </a:solidFill>
                <a:latin typeface="+mn-lt"/>
                <a:ea typeface="+mn-ea"/>
                <a:cs typeface="+mn-cs"/>
              </a:rPr>
              <a:t>opinion entity. Context: the original review sentence. The output is the sentiment prediction. Besides, we need to note that the aspect can behave as aspect category or aspect term. </a:t>
            </a:r>
            <a:r>
              <a:rPr lang="en-US" altLang="zh-Hans" sz="2000" b="0" kern="1200" dirty="0">
                <a:solidFill>
                  <a:srgbClr val="5F5F5F"/>
                </a:solidFill>
                <a:latin typeface="+mn-lt"/>
                <a:ea typeface="+mn-ea"/>
                <a:cs typeface="+mn-cs"/>
              </a:rPr>
              <a:t>The aspect category </a:t>
            </a:r>
            <a:r>
              <a:rPr lang="en-US" altLang="zh-CN" sz="2000" b="0" kern="1200" dirty="0">
                <a:solidFill>
                  <a:srgbClr val="5F5F5F"/>
                </a:solidFill>
                <a:latin typeface="+mn-lt"/>
                <a:ea typeface="+mn-ea"/>
                <a:cs typeface="+mn-cs"/>
              </a:rPr>
              <a:t>: implicitly appears in the sentence, a general category of the entities. For example, let’s</a:t>
            </a:r>
            <a:r>
              <a:rPr lang="zh-Hans" altLang="en-US" sz="2000" b="0" kern="1200" dirty="0">
                <a:solidFill>
                  <a:srgbClr val="5F5F5F"/>
                </a:solidFill>
                <a:latin typeface="+mn-lt"/>
                <a:ea typeface="+mn-ea"/>
                <a:cs typeface="+mn-cs"/>
              </a:rPr>
              <a:t> </a:t>
            </a:r>
            <a:r>
              <a:rPr lang="en-US" altLang="zh-Hans" sz="2000" b="0" kern="1200" dirty="0">
                <a:solidFill>
                  <a:srgbClr val="5F5F5F"/>
                </a:solidFill>
                <a:latin typeface="+mn-lt"/>
                <a:ea typeface="+mn-ea"/>
                <a:cs typeface="+mn-cs"/>
              </a:rPr>
              <a:t>see</a:t>
            </a:r>
            <a:r>
              <a:rPr lang="zh-Hans" altLang="en-US" sz="2000" b="0" kern="1200" dirty="0">
                <a:solidFill>
                  <a:srgbClr val="5F5F5F"/>
                </a:solidFill>
                <a:latin typeface="+mn-lt"/>
                <a:ea typeface="+mn-ea"/>
                <a:cs typeface="+mn-cs"/>
              </a:rPr>
              <a:t> </a:t>
            </a:r>
            <a:r>
              <a:rPr lang="en-US" altLang="zh-Hans" sz="2000" b="0" kern="1200" dirty="0">
                <a:solidFill>
                  <a:srgbClr val="5F5F5F"/>
                </a:solidFill>
                <a:latin typeface="+mn-lt"/>
                <a:ea typeface="+mn-ea"/>
                <a:cs typeface="+mn-cs"/>
              </a:rPr>
              <a:t>the</a:t>
            </a:r>
            <a:r>
              <a:rPr lang="zh-Hans" altLang="en-US" sz="2000" b="0" kern="1200" dirty="0">
                <a:solidFill>
                  <a:srgbClr val="5F5F5F"/>
                </a:solidFill>
                <a:latin typeface="+mn-lt"/>
                <a:ea typeface="+mn-ea"/>
                <a:cs typeface="+mn-cs"/>
              </a:rPr>
              <a:t> </a:t>
            </a:r>
            <a:r>
              <a:rPr lang="en-US" altLang="zh-Hans" sz="2000" b="0" kern="1200" dirty="0">
                <a:solidFill>
                  <a:srgbClr val="5F5F5F"/>
                </a:solidFill>
                <a:latin typeface="+mn-lt"/>
                <a:ea typeface="+mn-ea"/>
                <a:cs typeface="+mn-cs"/>
              </a:rPr>
              <a:t>left</a:t>
            </a:r>
            <a:r>
              <a:rPr lang="zh-Hans" altLang="en-US" sz="2000" b="0" kern="1200" dirty="0">
                <a:solidFill>
                  <a:srgbClr val="5F5F5F"/>
                </a:solidFill>
                <a:latin typeface="+mn-lt"/>
                <a:ea typeface="+mn-ea"/>
                <a:cs typeface="+mn-cs"/>
              </a:rPr>
              <a:t> </a:t>
            </a:r>
            <a:r>
              <a:rPr lang="en-US" altLang="zh-Hans" sz="2000" b="0" kern="1200" dirty="0">
                <a:solidFill>
                  <a:srgbClr val="5F5F5F"/>
                </a:solidFill>
                <a:latin typeface="+mn-lt"/>
                <a:ea typeface="+mn-ea"/>
                <a:cs typeface="+mn-cs"/>
              </a:rPr>
              <a:t>picture,</a:t>
            </a:r>
            <a:r>
              <a:rPr lang="zh-Hans" altLang="en-US" sz="2000" b="0" kern="1200" dirty="0">
                <a:solidFill>
                  <a:srgbClr val="5F5F5F"/>
                </a:solidFill>
                <a:latin typeface="+mn-lt"/>
                <a:ea typeface="+mn-ea"/>
                <a:cs typeface="+mn-cs"/>
              </a:rPr>
              <a:t> </a:t>
            </a:r>
            <a:r>
              <a:rPr lang="en-US" altLang="zh-Hans" sz="2000" b="0" kern="1200" dirty="0">
                <a:solidFill>
                  <a:srgbClr val="5F5F5F"/>
                </a:solidFill>
                <a:latin typeface="+mn-lt"/>
                <a:ea typeface="+mn-ea"/>
                <a:cs typeface="+mn-cs"/>
              </a:rPr>
              <a:t>in the review ‘the salmon is delicious but the waiter is very rude. The users speaks positively and negatively towards the two aspect categories ‘food seafood fish’ and service respectively. However, the aspect term describes a specific entity that explicitly occurs in the sentence. Considering the same reviews, the aspect terms are the salmon and waiter, the user express positive and negative sentiments towards them.</a:t>
            </a:r>
            <a:endParaRPr lang="zh-CN" altLang="en-US" sz="2000" b="0" kern="1200" dirty="0">
              <a:solidFill>
                <a:srgbClr val="5F5F5F"/>
              </a:solidFill>
              <a:latin typeface="+mn-lt"/>
              <a:ea typeface="+mn-ea"/>
              <a:cs typeface="+mn-cs"/>
            </a:endParaRPr>
          </a:p>
        </p:txBody>
      </p:sp>
      <p:sp>
        <p:nvSpPr>
          <p:cNvPr id="5" name="Slide Number Placeholder 4"/>
          <p:cNvSpPr>
            <a:spLocks noGrp="1"/>
          </p:cNvSpPr>
          <p:nvPr>
            <p:ph type="sldNum" sz="quarter" idx="10"/>
          </p:nvPr>
        </p:nvSpPr>
        <p:spPr/>
        <p:txBody>
          <a:bodyPr/>
          <a:lstStyle/>
          <a:p>
            <a:fld id="{4A9827BE-52B7-492A-B6A9-961B867BBE05}" type="slidenum">
              <a:rPr lang="zh-CN" altLang="en-US" smtClean="0"/>
              <a:t>3</a:t>
            </a:fld>
            <a:endParaRPr lang="zh-CN" altLang="en-US"/>
          </a:p>
        </p:txBody>
      </p:sp>
    </p:spTree>
    <p:extLst>
      <p:ext uri="{BB962C8B-B14F-4D97-AF65-F5344CB8AC3E}">
        <p14:creationId xmlns:p14="http://schemas.microsoft.com/office/powerpoint/2010/main" val="2823650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那么</a:t>
            </a:r>
            <a:r>
              <a:rPr lang="en-US" altLang="zh-Hans" dirty="0"/>
              <a:t>aspect</a:t>
            </a:r>
            <a:r>
              <a:rPr lang="zh-Hans" altLang="en-US" dirty="0"/>
              <a:t>级别的</a:t>
            </a:r>
            <a:r>
              <a:rPr lang="zh-CN" altLang="en-US" dirty="0"/>
              <a:t>目前主流的做法就是</a:t>
            </a:r>
            <a:r>
              <a:rPr lang="en-US" altLang="zh-CN" dirty="0" err="1"/>
              <a:t>RNN+attention</a:t>
            </a:r>
            <a:r>
              <a:rPr lang="zh-CN" altLang="en-US" dirty="0"/>
              <a:t>模型，</a:t>
            </a:r>
            <a:r>
              <a:rPr lang="en-US" altLang="zh-CN" dirty="0"/>
              <a:t>RNN</a:t>
            </a:r>
            <a:r>
              <a:rPr lang="zh-CN" altLang="en-US" dirty="0"/>
              <a:t>用于捕获序列的</a:t>
            </a:r>
            <a:r>
              <a:rPr lang="en-US" altLang="zh-CN" dirty="0"/>
              <a:t>pattern</a:t>
            </a:r>
            <a:r>
              <a:rPr lang="zh-CN" altLang="en-US" dirty="0"/>
              <a:t>，</a:t>
            </a:r>
            <a:r>
              <a:rPr lang="en-US" altLang="zh-CN" dirty="0"/>
              <a:t>attention</a:t>
            </a:r>
            <a:r>
              <a:rPr lang="zh-CN" altLang="en-US" dirty="0"/>
              <a:t>用来找到</a:t>
            </a:r>
            <a:r>
              <a:rPr lang="en-US" altLang="zh-CN" dirty="0"/>
              <a:t>aspect-specific</a:t>
            </a:r>
            <a:r>
              <a:rPr lang="zh-CN" altLang="en-US" dirty="0"/>
              <a:t>的上下文特征。这类方法是</a:t>
            </a:r>
            <a:r>
              <a:rPr lang="en-US" altLang="zh-CN" dirty="0"/>
              <a:t>data-driven</a:t>
            </a:r>
            <a:r>
              <a:rPr lang="zh-CN" altLang="en-US" dirty="0"/>
              <a:t>的，比较依赖是大语料，但是由于该任务数据集的缺乏，现有的方法都没法取得令人满意的结果。</a:t>
            </a:r>
            <a:endParaRPr lang="en-US" altLang="zh-CN" dirty="0"/>
          </a:p>
          <a:p>
            <a:endParaRPr lang="en-US" altLang="zh-CN" dirty="0"/>
          </a:p>
          <a:p>
            <a:r>
              <a:rPr lang="zh-CN" altLang="en-US" dirty="0"/>
              <a:t>我们在这个任务上面进行迁移学习的研究也是因为这个问题更有价值，</a:t>
            </a:r>
            <a:r>
              <a:rPr lang="en-US" altLang="zh-CN" dirty="0"/>
              <a:t>aspect-level</a:t>
            </a:r>
            <a:r>
              <a:rPr lang="zh-CN" altLang="en-US" dirty="0"/>
              <a:t>的情感分析更关注于细粒度的情感，这对于商业应用例如目标推荐以及广告都是有帮助的。第二个，也是因为现有的情感领域自适应都是集中于传统的情感分类而没有考虑到</a:t>
            </a:r>
            <a:r>
              <a:rPr lang="en-US" altLang="zh-CN" dirty="0"/>
              <a:t>a</a:t>
            </a:r>
            <a:r>
              <a:rPr lang="en-US" altLang="zh-Hans" dirty="0"/>
              <a:t>spect.</a:t>
            </a:r>
            <a:endParaRPr lang="zh-CN" altLang="en-US" dirty="0"/>
          </a:p>
          <a:p>
            <a:endParaRPr lang="en-US" altLang="zh-CN" dirty="0"/>
          </a:p>
        </p:txBody>
      </p:sp>
      <p:sp>
        <p:nvSpPr>
          <p:cNvPr id="5" name="Slide Number Placeholder 4"/>
          <p:cNvSpPr>
            <a:spLocks noGrp="1"/>
          </p:cNvSpPr>
          <p:nvPr>
            <p:ph type="sldNum" sz="quarter" idx="10"/>
          </p:nvPr>
        </p:nvSpPr>
        <p:spPr/>
        <p:txBody>
          <a:bodyPr/>
          <a:lstStyle/>
          <a:p>
            <a:fld id="{4A9827BE-52B7-492A-B6A9-961B867BBE05}" type="slidenum">
              <a:rPr lang="zh-CN" altLang="en-US" smtClean="0"/>
              <a:t>4</a:t>
            </a:fld>
            <a:endParaRPr lang="zh-CN" altLang="en-US"/>
          </a:p>
        </p:txBody>
      </p:sp>
    </p:spTree>
    <p:extLst>
      <p:ext uri="{BB962C8B-B14F-4D97-AF65-F5344CB8AC3E}">
        <p14:creationId xmlns:p14="http://schemas.microsoft.com/office/powerpoint/2010/main" val="4030588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3600" dirty="0">
                <a:solidFill>
                  <a:srgbClr val="5F5F5F"/>
                </a:solidFill>
              </a:rPr>
              <a:t>我们通过观察分析到，</a:t>
            </a:r>
            <a:r>
              <a:rPr lang="en-US" altLang="zh-CN" sz="3600" dirty="0">
                <a:solidFill>
                  <a:srgbClr val="5F5F5F"/>
                </a:solidFill>
              </a:rPr>
              <a:t>Aspect term</a:t>
            </a:r>
            <a:r>
              <a:rPr lang="zh-CN" altLang="en-US" sz="3600" dirty="0">
                <a:solidFill>
                  <a:srgbClr val="5F5F5F"/>
                </a:solidFill>
              </a:rPr>
              <a:t>级别的数据集都是需要人手工的标注</a:t>
            </a:r>
            <a:r>
              <a:rPr lang="en-US" altLang="zh-CN" sz="3600" dirty="0">
                <a:solidFill>
                  <a:srgbClr val="5F5F5F"/>
                </a:solidFill>
              </a:rPr>
              <a:t>aspect</a:t>
            </a:r>
            <a:r>
              <a:rPr lang="zh-CN" altLang="en-US" sz="3600" dirty="0">
                <a:solidFill>
                  <a:srgbClr val="5F5F5F"/>
                </a:solidFill>
              </a:rPr>
              <a:t>或者通过序列标注的算法提取，因为数据集比较匮乏，而且标记昂贵，这极大的限制了神经网络的潜力。</a:t>
            </a:r>
            <a:endParaRPr lang="en-US" altLang="zh-CN" sz="3600" dirty="0">
              <a:solidFill>
                <a:srgbClr val="5F5F5F"/>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srgbClr val="5F5F5F"/>
                </a:solidFill>
              </a:rPr>
              <a:t>但是</a:t>
            </a:r>
            <a:r>
              <a:rPr lang="en-US" altLang="zh-CN" sz="2000" dirty="0">
                <a:solidFill>
                  <a:srgbClr val="5F5F5F"/>
                </a:solidFill>
              </a:rPr>
              <a:t>aspect category</a:t>
            </a:r>
            <a:r>
              <a:rPr lang="zh-CN" altLang="en-US" sz="2000" dirty="0">
                <a:solidFill>
                  <a:srgbClr val="5F5F5F"/>
                </a:solidFill>
              </a:rPr>
              <a:t>数据集更容易获取，这是因为</a:t>
            </a:r>
            <a:r>
              <a:rPr lang="en-US" altLang="zh-CN" sz="2000" dirty="0">
                <a:solidFill>
                  <a:srgbClr val="5F5F5F"/>
                </a:solidFill>
              </a:rPr>
              <a:t>aspect</a:t>
            </a:r>
            <a:r>
              <a:rPr lang="zh-CN" altLang="en-US" sz="2000" baseline="0" dirty="0">
                <a:solidFill>
                  <a:srgbClr val="5F5F5F"/>
                </a:solidFill>
              </a:rPr>
              <a:t> </a:t>
            </a:r>
            <a:r>
              <a:rPr lang="en-US" altLang="zh-CN" sz="2000" baseline="0" dirty="0">
                <a:solidFill>
                  <a:srgbClr val="5F5F5F"/>
                </a:solidFill>
              </a:rPr>
              <a:t>category</a:t>
            </a:r>
            <a:r>
              <a:rPr lang="zh-CN" altLang="en-US" sz="2000" baseline="0" dirty="0">
                <a:solidFill>
                  <a:srgbClr val="5F5F5F"/>
                </a:solidFill>
              </a:rPr>
              <a:t>数量比较少，而且可以预先定义，那么商业应用就可以在一个特定的领域定义一系列关于产品或者事件的</a:t>
            </a:r>
            <a:r>
              <a:rPr lang="en-US" altLang="zh-CN" sz="2000" baseline="0" dirty="0">
                <a:solidFill>
                  <a:srgbClr val="5F5F5F"/>
                </a:solidFill>
              </a:rPr>
              <a:t>aspect</a:t>
            </a:r>
            <a:r>
              <a:rPr lang="zh-CN" altLang="en-US" sz="2000" baseline="0" dirty="0">
                <a:solidFill>
                  <a:srgbClr val="5F5F5F"/>
                </a:solidFill>
              </a:rPr>
              <a:t> </a:t>
            </a:r>
            <a:r>
              <a:rPr lang="en-US" altLang="zh-CN" sz="2000" baseline="0" dirty="0">
                <a:solidFill>
                  <a:srgbClr val="5F5F5F"/>
                </a:solidFill>
              </a:rPr>
              <a:t>category</a:t>
            </a:r>
            <a:r>
              <a:rPr lang="zh-CN" altLang="en-US" sz="2000" baseline="0" dirty="0">
                <a:solidFill>
                  <a:srgbClr val="5F5F5F"/>
                </a:solidFill>
              </a:rPr>
              <a:t>，例如在餐馆领域中的食品，服务，速度，价格。这样的话，大量的收集用户关于不同</a:t>
            </a:r>
            <a:r>
              <a:rPr lang="en-US" altLang="zh-CN" sz="2000" baseline="0" dirty="0">
                <a:solidFill>
                  <a:srgbClr val="5F5F5F"/>
                </a:solidFill>
              </a:rPr>
              <a:t>aspect</a:t>
            </a:r>
            <a:r>
              <a:rPr lang="zh-CN" altLang="en-US" sz="2000" baseline="0" dirty="0">
                <a:solidFill>
                  <a:srgbClr val="5F5F5F"/>
                </a:solidFill>
              </a:rPr>
              <a:t>类别的偏好数据就比较的现实。</a:t>
            </a:r>
            <a:endParaRPr lang="en-US" altLang="zh-CN" sz="2000" dirty="0">
              <a:solidFill>
                <a:srgbClr val="5F5F5F"/>
              </a:solidFill>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zh-CN" altLang="en-US" sz="2000" dirty="0"/>
          </a:p>
        </p:txBody>
      </p:sp>
      <p:sp>
        <p:nvSpPr>
          <p:cNvPr id="5" name="Slide Number Placeholder 4"/>
          <p:cNvSpPr>
            <a:spLocks noGrp="1"/>
          </p:cNvSpPr>
          <p:nvPr>
            <p:ph type="sldNum" sz="quarter" idx="10"/>
          </p:nvPr>
        </p:nvSpPr>
        <p:spPr/>
        <p:txBody>
          <a:bodyPr/>
          <a:lstStyle/>
          <a:p>
            <a:fld id="{4A9827BE-52B7-492A-B6A9-961B867BBE05}" type="slidenum">
              <a:rPr lang="zh-CN" altLang="en-US" smtClean="0"/>
              <a:t>5</a:t>
            </a:fld>
            <a:endParaRPr lang="zh-CN" altLang="en-US"/>
          </a:p>
        </p:txBody>
      </p:sp>
    </p:spTree>
    <p:extLst>
      <p:ext uri="{BB962C8B-B14F-4D97-AF65-F5344CB8AC3E}">
        <p14:creationId xmlns:p14="http://schemas.microsoft.com/office/powerpoint/2010/main" val="2772609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Hans" altLang="en-US" dirty="0"/>
              <a:t>因此</a:t>
            </a:r>
            <a:r>
              <a:rPr lang="zh-CN" altLang="en-US" dirty="0"/>
              <a:t>我们提出了一个新的迁移的</a:t>
            </a:r>
            <a:r>
              <a:rPr lang="en-US" altLang="zh-CN" dirty="0"/>
              <a:t>setting</a:t>
            </a:r>
            <a:r>
              <a:rPr lang="zh-CN" altLang="en-US" dirty="0"/>
              <a:t>，即从有大量数据的</a:t>
            </a:r>
            <a:r>
              <a:rPr lang="en-US" altLang="zh-CN" dirty="0"/>
              <a:t>aspect category</a:t>
            </a:r>
            <a:r>
              <a:rPr lang="zh-CN" altLang="en-US" dirty="0"/>
              <a:t>级别的</a:t>
            </a:r>
            <a:r>
              <a:rPr lang="en-US" altLang="zh-CN" dirty="0"/>
              <a:t> task</a:t>
            </a:r>
            <a:r>
              <a:rPr lang="zh-CN" altLang="en-US" dirty="0"/>
              <a:t>任务的迁移到只有少量数据的</a:t>
            </a:r>
            <a:r>
              <a:rPr lang="en-US" altLang="zh-CN" dirty="0"/>
              <a:t>Aspect term</a:t>
            </a:r>
            <a:r>
              <a:rPr lang="zh-CN" altLang="en-US" dirty="0"/>
              <a:t>级别的任务。由于</a:t>
            </a:r>
            <a:r>
              <a:rPr lang="en-US" altLang="zh-CN" dirty="0"/>
              <a:t>aspect category</a:t>
            </a:r>
            <a:r>
              <a:rPr lang="zh-CN" altLang="en-US" dirty="0"/>
              <a:t>比较粗粒度，而</a:t>
            </a:r>
            <a:r>
              <a:rPr lang="en-US" altLang="zh-CN" dirty="0"/>
              <a:t>aspect term</a:t>
            </a:r>
            <a:r>
              <a:rPr lang="zh-CN" altLang="en-US" dirty="0"/>
              <a:t>更加细粒度，所以这个新问题也叫做，由粗到细的任务迁移。</a:t>
            </a:r>
            <a:endParaRPr lang="en-US" altLang="zh-CN" dirty="0"/>
          </a:p>
          <a:p>
            <a:endParaRPr lang="en-US" altLang="zh-CN" dirty="0"/>
          </a:p>
        </p:txBody>
      </p:sp>
      <p:sp>
        <p:nvSpPr>
          <p:cNvPr id="5" name="Slide Number Placeholder 4"/>
          <p:cNvSpPr>
            <a:spLocks noGrp="1"/>
          </p:cNvSpPr>
          <p:nvPr>
            <p:ph type="sldNum" sz="quarter" idx="10"/>
          </p:nvPr>
        </p:nvSpPr>
        <p:spPr/>
        <p:txBody>
          <a:bodyPr/>
          <a:lstStyle/>
          <a:p>
            <a:fld id="{4A9827BE-52B7-492A-B6A9-961B867BBE05}" type="slidenum">
              <a:rPr lang="zh-CN" altLang="en-US" smtClean="0"/>
              <a:t>6</a:t>
            </a:fld>
            <a:endParaRPr lang="zh-CN" altLang="en-US"/>
          </a:p>
        </p:txBody>
      </p:sp>
    </p:spTree>
    <p:extLst>
      <p:ext uri="{BB962C8B-B14F-4D97-AF65-F5344CB8AC3E}">
        <p14:creationId xmlns:p14="http://schemas.microsoft.com/office/powerpoint/2010/main" val="2539540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解决这个问题主要由两个挑战，第一个是任务间的差异即两个任务的对象粒度不一致，原领域的对象是粗粒度的</a:t>
            </a:r>
            <a:r>
              <a:rPr lang="en-US" altLang="zh-CN" dirty="0"/>
              <a:t>aspect category</a:t>
            </a:r>
            <a:r>
              <a:rPr lang="zh-CN" altLang="en-US" dirty="0"/>
              <a:t>，其缺乏在上下文中先验的位置信息，但是目标领域的</a:t>
            </a:r>
            <a:r>
              <a:rPr lang="en-US" altLang="zh-CN" dirty="0"/>
              <a:t>aspect </a:t>
            </a:r>
            <a:r>
              <a:rPr lang="zh-CN" altLang="en-US" dirty="0"/>
              <a:t>是细粒度的</a:t>
            </a:r>
            <a:r>
              <a:rPr lang="en-US" altLang="zh-CN" dirty="0"/>
              <a:t>aspect term</a:t>
            </a:r>
            <a:r>
              <a:rPr lang="zh-CN" altLang="en-US" dirty="0"/>
              <a:t>，其有准确的位置信息。</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第二个是这两个任务所处的领域是不一样的，因此对象以及其上下文的由特征分布上的差异，例如，在餐馆领域</a:t>
            </a:r>
            <a:r>
              <a:rPr lang="en-US" altLang="zh-CN" dirty="0"/>
              <a:t>tasty</a:t>
            </a:r>
            <a:r>
              <a:rPr lang="zh-CN" altLang="en-US" dirty="0"/>
              <a:t>跟</a:t>
            </a:r>
            <a:r>
              <a:rPr lang="en-US" altLang="zh-CN" dirty="0"/>
              <a:t>delicious</a:t>
            </a:r>
            <a:r>
              <a:rPr lang="zh-CN" altLang="en-US" dirty="0"/>
              <a:t>用来对</a:t>
            </a:r>
            <a:r>
              <a:rPr lang="en-US" altLang="zh-CN" dirty="0"/>
              <a:t>food</a:t>
            </a:r>
            <a:r>
              <a:rPr lang="zh-CN" altLang="en-US" dirty="0"/>
              <a:t>这个</a:t>
            </a:r>
            <a:r>
              <a:rPr lang="en-US" altLang="zh-CN" dirty="0"/>
              <a:t>aspect category</a:t>
            </a:r>
            <a:r>
              <a:rPr lang="zh-CN" altLang="en-US" dirty="0"/>
              <a:t>表达正向的情感，但是在</a:t>
            </a:r>
            <a:r>
              <a:rPr lang="en-US" altLang="zh-CN" dirty="0"/>
              <a:t>laptop</a:t>
            </a:r>
            <a:r>
              <a:rPr lang="zh-CN" altLang="en-US" dirty="0"/>
              <a:t>领域，</a:t>
            </a:r>
            <a:r>
              <a:rPr lang="en-US" altLang="zh-CN" dirty="0"/>
              <a:t>lightweight</a:t>
            </a:r>
            <a:r>
              <a:rPr lang="zh-CN" altLang="en-US" dirty="0"/>
              <a:t>与</a:t>
            </a:r>
            <a:r>
              <a:rPr lang="en-US" altLang="zh-CN" dirty="0"/>
              <a:t>responsive</a:t>
            </a:r>
            <a:r>
              <a:rPr lang="zh-CN" altLang="en-US" dirty="0"/>
              <a:t>用来对</a:t>
            </a:r>
            <a:r>
              <a:rPr lang="en-US" altLang="zh-CN" dirty="0"/>
              <a:t>mouse</a:t>
            </a:r>
            <a:r>
              <a:rPr lang="zh-CN" altLang="en-US" dirty="0"/>
              <a:t>指代正向的情感。</a:t>
            </a:r>
            <a:endParaRPr lang="en-US" altLang="zh-CN" dirty="0"/>
          </a:p>
          <a:p>
            <a:endParaRPr lang="zh-CN" alt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5" name="Slide Number Placeholder 4"/>
          <p:cNvSpPr>
            <a:spLocks noGrp="1"/>
          </p:cNvSpPr>
          <p:nvPr>
            <p:ph type="sldNum" sz="quarter" idx="10"/>
          </p:nvPr>
        </p:nvSpPr>
        <p:spPr/>
        <p:txBody>
          <a:bodyPr/>
          <a:lstStyle/>
          <a:p>
            <a:fld id="{4A9827BE-52B7-492A-B6A9-961B867BBE05}" type="slidenum">
              <a:rPr lang="zh-CN" altLang="en-US" smtClean="0"/>
              <a:t>7</a:t>
            </a:fld>
            <a:endParaRPr lang="zh-CN" altLang="en-US"/>
          </a:p>
        </p:txBody>
      </p:sp>
    </p:spTree>
    <p:extLst>
      <p:ext uri="{BB962C8B-B14F-4D97-AF65-F5344CB8AC3E}">
        <p14:creationId xmlns:p14="http://schemas.microsoft.com/office/powerpoint/2010/main" val="2688169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Hans" altLang="en-US" dirty="0"/>
              <a:t>为了进行迁移，我们</a:t>
            </a:r>
            <a:r>
              <a:rPr lang="zh-CN" altLang="en-US" dirty="0"/>
              <a:t>提出了一个多粒度对齐网络。原网络就比目标网络多了一层由粗到细的</a:t>
            </a:r>
            <a:r>
              <a:rPr lang="en-US" altLang="zh-CN" dirty="0"/>
              <a:t>attention</a:t>
            </a:r>
            <a:r>
              <a:rPr lang="zh-CN" altLang="en-US" dirty="0"/>
              <a:t>层，使得两个任务可以在相同的细粒度的级别上进行建模。两个网络的输出的</a:t>
            </a:r>
            <a:r>
              <a:rPr lang="en-US" altLang="zh-CN" dirty="0"/>
              <a:t>aspect-specific</a:t>
            </a:r>
            <a:r>
              <a:rPr lang="zh-CN" altLang="en-US" dirty="0"/>
              <a:t>的特征，我们采用了一个对比特征对齐的方法去对齐。目标网络是一个很简单的，常用的</a:t>
            </a:r>
            <a:r>
              <a:rPr lang="en-US" altLang="zh-CN" dirty="0"/>
              <a:t>attention-based</a:t>
            </a:r>
            <a:r>
              <a:rPr lang="zh-CN" altLang="en-US" dirty="0"/>
              <a:t>的模型。</a:t>
            </a:r>
          </a:p>
        </p:txBody>
      </p:sp>
      <p:sp>
        <p:nvSpPr>
          <p:cNvPr id="5" name="Slide Number Placeholder 4"/>
          <p:cNvSpPr>
            <a:spLocks noGrp="1"/>
          </p:cNvSpPr>
          <p:nvPr>
            <p:ph type="sldNum" sz="quarter" idx="10"/>
          </p:nvPr>
        </p:nvSpPr>
        <p:spPr/>
        <p:txBody>
          <a:bodyPr/>
          <a:lstStyle/>
          <a:p>
            <a:fld id="{4A9827BE-52B7-492A-B6A9-961B867BBE05}" type="slidenum">
              <a:rPr lang="zh-CN" altLang="en-US" smtClean="0"/>
              <a:t>8</a:t>
            </a:fld>
            <a:endParaRPr lang="zh-CN" altLang="en-US"/>
          </a:p>
        </p:txBody>
      </p:sp>
    </p:spTree>
    <p:extLst>
      <p:ext uri="{BB962C8B-B14F-4D97-AF65-F5344CB8AC3E}">
        <p14:creationId xmlns:p14="http://schemas.microsoft.com/office/powerpoint/2010/main" val="873766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整个模型主要包含</a:t>
            </a:r>
            <a:r>
              <a:rPr lang="en-US" altLang="zh-CN" dirty="0"/>
              <a:t>5</a:t>
            </a:r>
            <a:r>
              <a:rPr lang="zh-CN" altLang="en-US" dirty="0"/>
              <a:t>个模块，</a:t>
            </a:r>
            <a:r>
              <a:rPr lang="zh-Hans" altLang="en-US" dirty="0"/>
              <a:t>双向</a:t>
            </a:r>
            <a:r>
              <a:rPr lang="en-US" altLang="zh-Hans" dirty="0" err="1"/>
              <a:t>lstm</a:t>
            </a:r>
            <a:r>
              <a:rPr lang="zh-Hans" altLang="en-US" dirty="0"/>
              <a:t>用于生成上下文的词表达，</a:t>
            </a:r>
            <a:r>
              <a:rPr lang="en-US" altLang="zh-Hans" dirty="0"/>
              <a:t>context2asepct</a:t>
            </a:r>
            <a:r>
              <a:rPr lang="zh-Hans" altLang="en-US" dirty="0"/>
              <a:t> </a:t>
            </a:r>
            <a:r>
              <a:rPr lang="en-US" altLang="zh-Hans" dirty="0"/>
              <a:t>attention</a:t>
            </a:r>
            <a:r>
              <a:rPr lang="zh-Hans" altLang="en-US" dirty="0"/>
              <a:t>用于测量</a:t>
            </a:r>
            <a:r>
              <a:rPr lang="en-US" altLang="zh-Hans" dirty="0"/>
              <a:t>aspect</a:t>
            </a:r>
            <a:r>
              <a:rPr lang="zh-Hans" altLang="en-US" dirty="0"/>
              <a:t>中每个</a:t>
            </a:r>
            <a:r>
              <a:rPr lang="en-US" altLang="zh-Hans" dirty="0"/>
              <a:t>aspect</a:t>
            </a:r>
            <a:r>
              <a:rPr lang="zh-Hans" altLang="en-US" dirty="0"/>
              <a:t>的重要性，并且生成</a:t>
            </a:r>
            <a:r>
              <a:rPr lang="en-US" altLang="zh-Hans" dirty="0"/>
              <a:t>aspect</a:t>
            </a:r>
            <a:r>
              <a:rPr lang="zh-Hans" altLang="en-US" dirty="0"/>
              <a:t>的表达，</a:t>
            </a:r>
            <a:r>
              <a:rPr lang="en-US" altLang="zh-Hans" dirty="0"/>
              <a:t>coarse2fine attention</a:t>
            </a:r>
            <a:r>
              <a:rPr lang="zh-Hans" altLang="en-US" dirty="0"/>
              <a:t>用来帮助</a:t>
            </a:r>
            <a:r>
              <a:rPr lang="en-US" altLang="zh-Hans" dirty="0"/>
              <a:t>aspect</a:t>
            </a:r>
            <a:r>
              <a:rPr lang="zh-Hans" altLang="en-US" dirty="0"/>
              <a:t> </a:t>
            </a:r>
            <a:r>
              <a:rPr lang="en-US" altLang="zh-Hans" dirty="0"/>
              <a:t>category</a:t>
            </a:r>
            <a:r>
              <a:rPr lang="zh-Hans" altLang="en-US" dirty="0"/>
              <a:t>的任务能够和</a:t>
            </a:r>
            <a:r>
              <a:rPr lang="en-US" altLang="zh-Hans" dirty="0"/>
              <a:t>aspect</a:t>
            </a:r>
            <a:r>
              <a:rPr lang="zh-Hans" altLang="en-US" dirty="0"/>
              <a:t> </a:t>
            </a:r>
            <a:r>
              <a:rPr lang="en-US" altLang="zh-Hans" dirty="0"/>
              <a:t>term</a:t>
            </a:r>
            <a:r>
              <a:rPr lang="zh-Hans" altLang="en-US" dirty="0"/>
              <a:t>级别的任务进行相同细力度的建模，</a:t>
            </a:r>
            <a:r>
              <a:rPr lang="en-US" altLang="zh-Hans" dirty="0"/>
              <a:t>position</a:t>
            </a:r>
            <a:r>
              <a:rPr lang="zh-Hans" altLang="en-US" dirty="0"/>
              <a:t>－</a:t>
            </a:r>
            <a:r>
              <a:rPr lang="en-US" altLang="zh-Hans" dirty="0"/>
              <a:t>aware</a:t>
            </a:r>
            <a:r>
              <a:rPr lang="zh-Hans" altLang="en-US" dirty="0"/>
              <a:t> </a:t>
            </a:r>
            <a:r>
              <a:rPr lang="en-US" altLang="zh-Hans" dirty="0"/>
              <a:t>sentiment</a:t>
            </a:r>
            <a:r>
              <a:rPr lang="zh-Hans" altLang="en-US" dirty="0"/>
              <a:t> </a:t>
            </a:r>
            <a:r>
              <a:rPr lang="en-US" altLang="zh-Hans" dirty="0"/>
              <a:t>attention</a:t>
            </a:r>
            <a:r>
              <a:rPr lang="zh-Hans" altLang="en-US" dirty="0"/>
              <a:t>引入了</a:t>
            </a:r>
            <a:r>
              <a:rPr lang="en-US" altLang="zh-Hans" dirty="0"/>
              <a:t>aspect</a:t>
            </a:r>
            <a:r>
              <a:rPr lang="zh-Hans" altLang="en-US" dirty="0"/>
              <a:t>在上下文中的位置信息来帮助检测与</a:t>
            </a:r>
            <a:r>
              <a:rPr lang="en-US" altLang="zh-Hans" dirty="0"/>
              <a:t>aspect</a:t>
            </a:r>
            <a:r>
              <a:rPr lang="zh-Hans" altLang="en-US" dirty="0"/>
              <a:t>最相关的情感特征。最后是由对比特征对齐来语意上的解决领域间特征分布的差异。</a:t>
            </a:r>
            <a:endParaRPr lang="en-US" altLang="zh-Hans" dirty="0"/>
          </a:p>
        </p:txBody>
      </p:sp>
      <p:sp>
        <p:nvSpPr>
          <p:cNvPr id="5" name="Slide Number Placeholder 4"/>
          <p:cNvSpPr>
            <a:spLocks noGrp="1"/>
          </p:cNvSpPr>
          <p:nvPr>
            <p:ph type="sldNum" sz="quarter" idx="10"/>
          </p:nvPr>
        </p:nvSpPr>
        <p:spPr/>
        <p:txBody>
          <a:bodyPr/>
          <a:lstStyle/>
          <a:p>
            <a:fld id="{4A9827BE-52B7-492A-B6A9-961B867BBE05}" type="slidenum">
              <a:rPr lang="zh-CN" altLang="en-US" smtClean="0"/>
              <a:t>9</a:t>
            </a:fld>
            <a:endParaRPr lang="zh-CN" altLang="en-US"/>
          </a:p>
        </p:txBody>
      </p:sp>
    </p:spTree>
    <p:extLst>
      <p:ext uri="{BB962C8B-B14F-4D97-AF65-F5344CB8AC3E}">
        <p14:creationId xmlns:p14="http://schemas.microsoft.com/office/powerpoint/2010/main" val="2160306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823913E-2115-411C-97DF-BEBAECBD149B}" type="slidenum">
              <a:rPr lang="zh-CN" altLang="en-US" smtClean="0"/>
              <a:t>‹#›</a:t>
            </a:fld>
            <a:endParaRPr lang="zh-CN" altLang="en-US"/>
          </a:p>
        </p:txBody>
      </p:sp>
    </p:spTree>
    <p:extLst>
      <p:ext uri="{BB962C8B-B14F-4D97-AF65-F5344CB8AC3E}">
        <p14:creationId xmlns:p14="http://schemas.microsoft.com/office/powerpoint/2010/main" val="2691736052"/>
      </p:ext>
    </p:extLst>
  </p:cSld>
  <p:clrMapOvr>
    <a:masterClrMapping/>
  </p:clrMapOvr>
  <mc:AlternateContent xmlns:mc="http://schemas.openxmlformats.org/markup-compatibility/2006" xmlns:p14="http://schemas.microsoft.com/office/powerpoint/2010/main">
    <mc:Choice Requires="p14">
      <p:transition p14:dur="10">
        <p:pull/>
      </p:transition>
    </mc:Choice>
    <mc:Fallback xmlns="">
      <p:transition>
        <p:pull/>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823913E-2115-411C-97DF-BEBAECBD149B}" type="slidenum">
              <a:rPr lang="zh-CN" altLang="en-US" smtClean="0"/>
              <a:t>‹#›</a:t>
            </a:fld>
            <a:endParaRPr lang="zh-CN" altLang="en-US"/>
          </a:p>
        </p:txBody>
      </p:sp>
    </p:spTree>
    <p:extLst>
      <p:ext uri="{BB962C8B-B14F-4D97-AF65-F5344CB8AC3E}">
        <p14:creationId xmlns:p14="http://schemas.microsoft.com/office/powerpoint/2010/main" val="2147889293"/>
      </p:ext>
    </p:extLst>
  </p:cSld>
  <p:clrMapOvr>
    <a:masterClrMapping/>
  </p:clrMapOvr>
  <mc:AlternateContent xmlns:mc="http://schemas.openxmlformats.org/markup-compatibility/2006" xmlns:p14="http://schemas.microsoft.com/office/powerpoint/2010/main">
    <mc:Choice Requires="p14">
      <p:transition p14:dur="10">
        <p:pull/>
      </p:transition>
    </mc:Choice>
    <mc:Fallback xmlns="">
      <p:transition>
        <p:pull/>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823913E-2115-411C-97DF-BEBAECBD149B}" type="slidenum">
              <a:rPr lang="zh-CN" altLang="en-US" smtClean="0"/>
              <a:t>‹#›</a:t>
            </a:fld>
            <a:endParaRPr lang="zh-CN" altLang="en-US"/>
          </a:p>
        </p:txBody>
      </p:sp>
    </p:spTree>
    <p:extLst>
      <p:ext uri="{BB962C8B-B14F-4D97-AF65-F5344CB8AC3E}">
        <p14:creationId xmlns:p14="http://schemas.microsoft.com/office/powerpoint/2010/main" val="2538871019"/>
      </p:ext>
    </p:extLst>
  </p:cSld>
  <p:clrMapOvr>
    <a:masterClrMapping/>
  </p:clrMapOvr>
  <mc:AlternateContent xmlns:mc="http://schemas.openxmlformats.org/markup-compatibility/2006" xmlns:p14="http://schemas.microsoft.com/office/powerpoint/2010/main">
    <mc:Choice Requires="p14">
      <p:transition p14:dur="10">
        <p:pull/>
      </p:transition>
    </mc:Choice>
    <mc:Fallback xmlns="">
      <p:transition>
        <p:pull/>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823913E-2115-411C-97DF-BEBAECBD149B}" type="slidenum">
              <a:rPr lang="zh-CN" altLang="en-US" smtClean="0"/>
              <a:t>‹#›</a:t>
            </a:fld>
            <a:endParaRPr lang="zh-CN" altLang="en-US"/>
          </a:p>
        </p:txBody>
      </p:sp>
    </p:spTree>
    <p:extLst>
      <p:ext uri="{BB962C8B-B14F-4D97-AF65-F5344CB8AC3E}">
        <p14:creationId xmlns:p14="http://schemas.microsoft.com/office/powerpoint/2010/main" val="2110515631"/>
      </p:ext>
    </p:extLst>
  </p:cSld>
  <p:clrMapOvr>
    <a:masterClrMapping/>
  </p:clrMapOvr>
  <mc:AlternateContent xmlns:mc="http://schemas.openxmlformats.org/markup-compatibility/2006" xmlns:p14="http://schemas.microsoft.com/office/powerpoint/2010/main">
    <mc:Choice Requires="p14">
      <p:transition p14:dur="10">
        <p:pull/>
      </p:transition>
    </mc:Choice>
    <mc:Fallback xmlns="">
      <p:transition>
        <p:pull/>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t>‹#›</a:t>
            </a:fld>
            <a:endParaRPr lang="zh-CN" altLang="en-US"/>
          </a:p>
        </p:txBody>
      </p:sp>
    </p:spTree>
    <p:extLst>
      <p:ext uri="{BB962C8B-B14F-4D97-AF65-F5344CB8AC3E}">
        <p14:creationId xmlns:p14="http://schemas.microsoft.com/office/powerpoint/2010/main" val="3159743373"/>
      </p:ext>
    </p:extLst>
  </p:cSld>
  <p:clrMapOvr>
    <a:masterClrMapping/>
  </p:clrMapOvr>
  <mc:AlternateContent xmlns:mc="http://schemas.openxmlformats.org/markup-compatibility/2006" xmlns:p14="http://schemas.microsoft.com/office/powerpoint/2010/main">
    <mc:Choice Requires="p14">
      <p:transition p14:dur="10">
        <p:pull/>
      </p:transition>
    </mc:Choice>
    <mc:Fallback xmlns="">
      <p:transition>
        <p:pull/>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823913E-2115-411C-97DF-BEBAECBD149B}" type="slidenum">
              <a:rPr lang="zh-CN" altLang="en-US" smtClean="0"/>
              <a:t>‹#›</a:t>
            </a:fld>
            <a:endParaRPr lang="zh-CN" altLang="en-US"/>
          </a:p>
        </p:txBody>
      </p:sp>
    </p:spTree>
    <p:extLst>
      <p:ext uri="{BB962C8B-B14F-4D97-AF65-F5344CB8AC3E}">
        <p14:creationId xmlns:p14="http://schemas.microsoft.com/office/powerpoint/2010/main" val="1421397127"/>
      </p:ext>
    </p:extLst>
  </p:cSld>
  <p:clrMapOvr>
    <a:masterClrMapping/>
  </p:clrMapOvr>
  <mc:AlternateContent xmlns:mc="http://schemas.openxmlformats.org/markup-compatibility/2006" xmlns:p14="http://schemas.microsoft.com/office/powerpoint/2010/main">
    <mc:Choice Requires="p14">
      <p:transition p14:dur="10">
        <p:pull/>
      </p:transition>
    </mc:Choice>
    <mc:Fallback xmlns="">
      <p:transition>
        <p:pull/>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Rectangle 9"/>
          <p:cNvSpPr/>
          <p:nvPr userDrawn="1"/>
        </p:nvSpPr>
        <p:spPr>
          <a:xfrm>
            <a:off x="11333810" y="397531"/>
            <a:ext cx="487977" cy="287067"/>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dirty="0"/>
          </a:p>
        </p:txBody>
      </p:sp>
      <p:sp>
        <p:nvSpPr>
          <p:cNvPr id="5" name="Isosceles Triangle 10"/>
          <p:cNvSpPr/>
          <p:nvPr userDrawn="1"/>
        </p:nvSpPr>
        <p:spPr>
          <a:xfrm rot="10610802">
            <a:off x="11339643" y="517687"/>
            <a:ext cx="488775" cy="261855"/>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lIns="121893" tIns="60945" rIns="121893" bIns="60945" rtlCol="0" anchor="ctr"/>
          <a:lstStyle/>
          <a:p>
            <a:pPr algn="ctr"/>
            <a:endParaRPr lang="en-US" sz="2400"/>
          </a:p>
        </p:txBody>
      </p:sp>
      <p:sp>
        <p:nvSpPr>
          <p:cNvPr id="6" name="Slide Number Placeholder 5"/>
          <p:cNvSpPr txBox="1">
            <a:spLocks/>
          </p:cNvSpPr>
          <p:nvPr userDrawn="1"/>
        </p:nvSpPr>
        <p:spPr>
          <a:xfrm>
            <a:off x="11359309" y="369264"/>
            <a:ext cx="449441" cy="467448"/>
          </a:xfrm>
          <a:prstGeom prst="rect">
            <a:avLst/>
          </a:prstGeom>
        </p:spPr>
        <p:txBody>
          <a:bodyPr vert="horz" lIns="0" tIns="0" rIns="0" bIns="60945" rtlCol="0" anchor="ctr"/>
          <a:lstStyle>
            <a:defPPr>
              <a:defRPr lang="en-US"/>
            </a:defPPr>
            <a:lvl1pPr marL="0" algn="ct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14FFB07-917D-5348-AE2D-F9A4E0AD1751}" type="slidenum">
              <a:rPr lang="en-US" sz="1333" smtClean="0"/>
              <a:pPr/>
              <a:t>‹#›</a:t>
            </a:fld>
            <a:endParaRPr lang="en-US" sz="1333" dirty="0"/>
          </a:p>
        </p:txBody>
      </p:sp>
      <p:grpSp>
        <p:nvGrpSpPr>
          <p:cNvPr id="7" name="Group 25"/>
          <p:cNvGrpSpPr/>
          <p:nvPr userDrawn="1"/>
        </p:nvGrpSpPr>
        <p:grpSpPr>
          <a:xfrm>
            <a:off x="0" y="6771109"/>
            <a:ext cx="12192000" cy="94827"/>
            <a:chOff x="0" y="3474720"/>
            <a:chExt cx="10261600" cy="71120"/>
          </a:xfrm>
        </p:grpSpPr>
        <p:sp>
          <p:nvSpPr>
            <p:cNvPr id="8" name="Rectangle 26"/>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9" name="Rectangle 27"/>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0" name="Rectangle 28"/>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1" name="Rectangle 29"/>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12" name="Rectangle 30"/>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sp>
        <p:nvSpPr>
          <p:cNvPr id="14" name="Title 1"/>
          <p:cNvSpPr>
            <a:spLocks noGrp="1"/>
          </p:cNvSpPr>
          <p:nvPr>
            <p:ph type="title"/>
          </p:nvPr>
        </p:nvSpPr>
        <p:spPr>
          <a:xfrm>
            <a:off x="838200" y="365124"/>
            <a:ext cx="10354733" cy="351881"/>
          </a:xfrm>
        </p:spPr>
        <p:txBody>
          <a:bodyPr>
            <a:noAutofit/>
          </a:bodyPr>
          <a:lstStyle>
            <a:lvl1pPr marL="0" algn="l" defTabSz="914400" rtl="0" eaLnBrk="1" latinLnBrk="0" hangingPunct="1">
              <a:defRPr lang="zh-CN" altLang="en-US" sz="3200" b="1" kern="1200" dirty="0">
                <a:solidFill>
                  <a:schemeClr val="accent2"/>
                </a:solidFill>
                <a:latin typeface="+mj-lt"/>
                <a:ea typeface="+mn-ea"/>
                <a:cs typeface="Helvetica Neue"/>
              </a:defRPr>
            </a:lvl1pPr>
          </a:lstStyle>
          <a:p>
            <a:r>
              <a:rPr lang="en-US" altLang="zh-CN" dirty="0"/>
              <a:t>Click to edit Master title style</a:t>
            </a:r>
            <a:endParaRPr lang="zh-CN" altLang="en-US" dirty="0"/>
          </a:p>
        </p:txBody>
      </p:sp>
      <p:sp>
        <p:nvSpPr>
          <p:cNvPr id="15" name="Content Placeholder 2"/>
          <p:cNvSpPr>
            <a:spLocks noGrp="1"/>
          </p:cNvSpPr>
          <p:nvPr>
            <p:ph idx="1"/>
          </p:nvPr>
        </p:nvSpPr>
        <p:spPr>
          <a:xfrm>
            <a:off x="838200" y="1075267"/>
            <a:ext cx="10515600" cy="5101696"/>
          </a:xfrm>
        </p:spPr>
        <p:txBody>
          <a:bodyPr/>
          <a:lstStyle>
            <a:lvl1pPr>
              <a:defRPr sz="2800">
                <a:solidFill>
                  <a:srgbClr val="5F5F5F"/>
                </a:solidFill>
              </a:defRPr>
            </a:lvl1pPr>
            <a:lvl2pPr marL="685800" indent="-228600">
              <a:buFont typeface="Arial" panose="020B0604020202020204" pitchFamily="34" charset="0"/>
              <a:buChar char="−"/>
              <a:defRPr>
                <a:solidFill>
                  <a:srgbClr val="5F5F5F"/>
                </a:solidFill>
              </a:defRPr>
            </a:lvl2pPr>
            <a:lvl3pPr marL="1143000" indent="-228600">
              <a:buFont typeface="Arial" panose="020B0604020202020204" pitchFamily="34" charset="0"/>
              <a:buChar char="▪"/>
              <a:defRPr>
                <a:solidFill>
                  <a:srgbClr val="5F5F5F"/>
                </a:solidFill>
              </a:defRPr>
            </a:lvl3pPr>
            <a:lvl4pPr marL="1600200" indent="-228600">
              <a:buFont typeface="Arial" panose="020B0604020202020204" pitchFamily="34" charset="0"/>
              <a:buChar char="▫"/>
              <a:defRPr>
                <a:solidFill>
                  <a:srgbClr val="5F5F5F"/>
                </a:solidFill>
              </a:defRPr>
            </a:lvl4pPr>
            <a:lvl5pPr marL="2057400" indent="-228600">
              <a:buFont typeface="Arial" panose="020B0604020202020204" pitchFamily="34" charset="0"/>
              <a:buChar char="›"/>
              <a:defRPr>
                <a:solidFill>
                  <a:srgbClr val="5F5F5F"/>
                </a:solidFill>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17" name="Freeform 25"/>
          <p:cNvSpPr>
            <a:spLocks noEditPoints="1"/>
          </p:cNvSpPr>
          <p:nvPr userDrawn="1"/>
        </p:nvSpPr>
        <p:spPr bwMode="auto">
          <a:xfrm>
            <a:off x="184638" y="282302"/>
            <a:ext cx="627062" cy="517525"/>
          </a:xfrm>
          <a:custGeom>
            <a:avLst/>
            <a:gdLst>
              <a:gd name="T0" fmla="*/ 571 w 1073"/>
              <a:gd name="T1" fmla="*/ 667 h 884"/>
              <a:gd name="T2" fmla="*/ 41 w 1073"/>
              <a:gd name="T3" fmla="*/ 596 h 884"/>
              <a:gd name="T4" fmla="*/ 912 w 1073"/>
              <a:gd name="T5" fmla="*/ 619 h 884"/>
              <a:gd name="T6" fmla="*/ 899 w 1073"/>
              <a:gd name="T7" fmla="*/ 602 h 884"/>
              <a:gd name="T8" fmla="*/ 566 w 1073"/>
              <a:gd name="T9" fmla="*/ 634 h 884"/>
              <a:gd name="T10" fmla="*/ 45 w 1073"/>
              <a:gd name="T11" fmla="*/ 382 h 884"/>
              <a:gd name="T12" fmla="*/ 577 w 1073"/>
              <a:gd name="T13" fmla="*/ 651 h 884"/>
              <a:gd name="T14" fmla="*/ 911 w 1073"/>
              <a:gd name="T15" fmla="*/ 489 h 884"/>
              <a:gd name="T16" fmla="*/ 566 w 1073"/>
              <a:gd name="T17" fmla="*/ 634 h 884"/>
              <a:gd name="T18" fmla="*/ 788 w 1073"/>
              <a:gd name="T19" fmla="*/ 456 h 884"/>
              <a:gd name="T20" fmla="*/ 779 w 1073"/>
              <a:gd name="T21" fmla="*/ 348 h 884"/>
              <a:gd name="T22" fmla="*/ 224 w 1073"/>
              <a:gd name="T23" fmla="*/ 340 h 884"/>
              <a:gd name="T24" fmla="*/ 56 w 1073"/>
              <a:gd name="T25" fmla="*/ 377 h 884"/>
              <a:gd name="T26" fmla="*/ 566 w 1073"/>
              <a:gd name="T27" fmla="*/ 867 h 884"/>
              <a:gd name="T28" fmla="*/ 45 w 1073"/>
              <a:gd name="T29" fmla="*/ 614 h 884"/>
              <a:gd name="T30" fmla="*/ 577 w 1073"/>
              <a:gd name="T31" fmla="*/ 884 h 884"/>
              <a:gd name="T32" fmla="*/ 911 w 1073"/>
              <a:gd name="T33" fmla="*/ 722 h 884"/>
              <a:gd name="T34" fmla="*/ 566 w 1073"/>
              <a:gd name="T35" fmla="*/ 867 h 884"/>
              <a:gd name="T36" fmla="*/ 839 w 1073"/>
              <a:gd name="T37" fmla="*/ 271 h 884"/>
              <a:gd name="T38" fmla="*/ 831 w 1073"/>
              <a:gd name="T39" fmla="*/ 290 h 884"/>
              <a:gd name="T40" fmla="*/ 836 w 1073"/>
              <a:gd name="T41" fmla="*/ 318 h 884"/>
              <a:gd name="T42" fmla="*/ 814 w 1073"/>
              <a:gd name="T43" fmla="*/ 443 h 884"/>
              <a:gd name="T44" fmla="*/ 877 w 1073"/>
              <a:gd name="T45" fmla="*/ 333 h 884"/>
              <a:gd name="T46" fmla="*/ 870 w 1073"/>
              <a:gd name="T47" fmla="*/ 306 h 884"/>
              <a:gd name="T48" fmla="*/ 876 w 1073"/>
              <a:gd name="T49" fmla="*/ 277 h 884"/>
              <a:gd name="T50" fmla="*/ 869 w 1073"/>
              <a:gd name="T51" fmla="*/ 179 h 884"/>
              <a:gd name="T52" fmla="*/ 1067 w 1073"/>
              <a:gd name="T53" fmla="*/ 137 h 884"/>
              <a:gd name="T54" fmla="*/ 608 w 1073"/>
              <a:gd name="T55" fmla="*/ 4 h 884"/>
              <a:gd name="T56" fmla="*/ 325 w 1073"/>
              <a:gd name="T57" fmla="*/ 23 h 884"/>
              <a:gd name="T58" fmla="*/ 9 w 1073"/>
              <a:gd name="T59" fmla="*/ 61 h 884"/>
              <a:gd name="T60" fmla="*/ 377 w 1073"/>
              <a:gd name="T61" fmla="*/ 255 h 884"/>
              <a:gd name="T62" fmla="*/ 817 w 1073"/>
              <a:gd name="T63" fmla="*/ 188 h 884"/>
              <a:gd name="T64" fmla="*/ 494 w 1073"/>
              <a:gd name="T65" fmla="*/ 127 h 884"/>
              <a:gd name="T66" fmla="*/ 829 w 1073"/>
              <a:gd name="T67" fmla="*/ 161 h 884"/>
              <a:gd name="T68" fmla="*/ 756 w 1073"/>
              <a:gd name="T69" fmla="*/ 222 h 884"/>
              <a:gd name="T70" fmla="*/ 248 w 1073"/>
              <a:gd name="T71" fmla="*/ 340 h 884"/>
              <a:gd name="T72" fmla="*/ 367 w 1073"/>
              <a:gd name="T73" fmla="*/ 276 h 884"/>
              <a:gd name="T74" fmla="*/ 756 w 1073"/>
              <a:gd name="T75" fmla="*/ 222 h 8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73" h="884">
                <a:moveTo>
                  <a:pt x="564" y="750"/>
                </a:moveTo>
                <a:cubicBezTo>
                  <a:pt x="557" y="722"/>
                  <a:pt x="556" y="694"/>
                  <a:pt x="571" y="667"/>
                </a:cubicBezTo>
                <a:lnTo>
                  <a:pt x="42" y="497"/>
                </a:lnTo>
                <a:cubicBezTo>
                  <a:pt x="22" y="524"/>
                  <a:pt x="17" y="559"/>
                  <a:pt x="41" y="596"/>
                </a:cubicBezTo>
                <a:lnTo>
                  <a:pt x="575" y="767"/>
                </a:lnTo>
                <a:lnTo>
                  <a:pt x="912" y="619"/>
                </a:lnTo>
                <a:cubicBezTo>
                  <a:pt x="921" y="615"/>
                  <a:pt x="919" y="608"/>
                  <a:pt x="908" y="605"/>
                </a:cubicBezTo>
                <a:lnTo>
                  <a:pt x="899" y="602"/>
                </a:lnTo>
                <a:lnTo>
                  <a:pt x="564" y="750"/>
                </a:lnTo>
                <a:close/>
                <a:moveTo>
                  <a:pt x="566" y="634"/>
                </a:moveTo>
                <a:cubicBezTo>
                  <a:pt x="559" y="606"/>
                  <a:pt x="558" y="578"/>
                  <a:pt x="573" y="551"/>
                </a:cubicBezTo>
                <a:lnTo>
                  <a:pt x="45" y="382"/>
                </a:lnTo>
                <a:cubicBezTo>
                  <a:pt x="24" y="408"/>
                  <a:pt x="19" y="443"/>
                  <a:pt x="43" y="480"/>
                </a:cubicBezTo>
                <a:lnTo>
                  <a:pt x="577" y="651"/>
                </a:lnTo>
                <a:lnTo>
                  <a:pt x="914" y="503"/>
                </a:lnTo>
                <a:cubicBezTo>
                  <a:pt x="923" y="499"/>
                  <a:pt x="922" y="493"/>
                  <a:pt x="911" y="489"/>
                </a:cubicBezTo>
                <a:lnTo>
                  <a:pt x="902" y="486"/>
                </a:lnTo>
                <a:lnTo>
                  <a:pt x="566" y="634"/>
                </a:lnTo>
                <a:close/>
                <a:moveTo>
                  <a:pt x="584" y="546"/>
                </a:moveTo>
                <a:lnTo>
                  <a:pt x="788" y="456"/>
                </a:lnTo>
                <a:lnTo>
                  <a:pt x="803" y="355"/>
                </a:lnTo>
                <a:lnTo>
                  <a:pt x="779" y="348"/>
                </a:lnTo>
                <a:cubicBezTo>
                  <a:pt x="768" y="432"/>
                  <a:pt x="560" y="438"/>
                  <a:pt x="502" y="438"/>
                </a:cubicBezTo>
                <a:cubicBezTo>
                  <a:pt x="442" y="438"/>
                  <a:pt x="224" y="431"/>
                  <a:pt x="224" y="340"/>
                </a:cubicBezTo>
                <a:lnTo>
                  <a:pt x="224" y="303"/>
                </a:lnTo>
                <a:lnTo>
                  <a:pt x="56" y="377"/>
                </a:lnTo>
                <a:lnTo>
                  <a:pt x="584" y="546"/>
                </a:lnTo>
                <a:close/>
                <a:moveTo>
                  <a:pt x="566" y="867"/>
                </a:moveTo>
                <a:cubicBezTo>
                  <a:pt x="559" y="839"/>
                  <a:pt x="558" y="810"/>
                  <a:pt x="573" y="783"/>
                </a:cubicBezTo>
                <a:lnTo>
                  <a:pt x="45" y="614"/>
                </a:lnTo>
                <a:cubicBezTo>
                  <a:pt x="24" y="641"/>
                  <a:pt x="19" y="676"/>
                  <a:pt x="43" y="713"/>
                </a:cubicBezTo>
                <a:lnTo>
                  <a:pt x="577" y="884"/>
                </a:lnTo>
                <a:lnTo>
                  <a:pt x="914" y="735"/>
                </a:lnTo>
                <a:cubicBezTo>
                  <a:pt x="923" y="731"/>
                  <a:pt x="922" y="725"/>
                  <a:pt x="911" y="722"/>
                </a:cubicBezTo>
                <a:lnTo>
                  <a:pt x="902" y="719"/>
                </a:lnTo>
                <a:lnTo>
                  <a:pt x="566" y="867"/>
                </a:lnTo>
                <a:close/>
                <a:moveTo>
                  <a:pt x="839" y="173"/>
                </a:moveTo>
                <a:lnTo>
                  <a:pt x="839" y="271"/>
                </a:lnTo>
                <a:cubicBezTo>
                  <a:pt x="836" y="272"/>
                  <a:pt x="832" y="274"/>
                  <a:pt x="832" y="277"/>
                </a:cubicBezTo>
                <a:lnTo>
                  <a:pt x="831" y="290"/>
                </a:lnTo>
                <a:cubicBezTo>
                  <a:pt x="831" y="298"/>
                  <a:pt x="838" y="301"/>
                  <a:pt x="837" y="307"/>
                </a:cubicBezTo>
                <a:lnTo>
                  <a:pt x="836" y="318"/>
                </a:lnTo>
                <a:cubicBezTo>
                  <a:pt x="836" y="323"/>
                  <a:pt x="831" y="327"/>
                  <a:pt x="831" y="333"/>
                </a:cubicBezTo>
                <a:lnTo>
                  <a:pt x="814" y="443"/>
                </a:lnTo>
                <a:cubicBezTo>
                  <a:pt x="821" y="456"/>
                  <a:pt x="886" y="456"/>
                  <a:pt x="894" y="443"/>
                </a:cubicBezTo>
                <a:lnTo>
                  <a:pt x="877" y="333"/>
                </a:lnTo>
                <a:cubicBezTo>
                  <a:pt x="877" y="327"/>
                  <a:pt x="872" y="323"/>
                  <a:pt x="871" y="318"/>
                </a:cubicBezTo>
                <a:lnTo>
                  <a:pt x="870" y="306"/>
                </a:lnTo>
                <a:cubicBezTo>
                  <a:pt x="870" y="300"/>
                  <a:pt x="877" y="299"/>
                  <a:pt x="877" y="291"/>
                </a:cubicBezTo>
                <a:lnTo>
                  <a:pt x="876" y="277"/>
                </a:lnTo>
                <a:cubicBezTo>
                  <a:pt x="876" y="274"/>
                  <a:pt x="872" y="272"/>
                  <a:pt x="869" y="271"/>
                </a:cubicBezTo>
                <a:cubicBezTo>
                  <a:pt x="869" y="172"/>
                  <a:pt x="869" y="285"/>
                  <a:pt x="869" y="179"/>
                </a:cubicBezTo>
                <a:lnTo>
                  <a:pt x="1066" y="144"/>
                </a:lnTo>
                <a:cubicBezTo>
                  <a:pt x="1072" y="143"/>
                  <a:pt x="1073" y="140"/>
                  <a:pt x="1067" y="137"/>
                </a:cubicBezTo>
                <a:cubicBezTo>
                  <a:pt x="972" y="110"/>
                  <a:pt x="885" y="84"/>
                  <a:pt x="806" y="61"/>
                </a:cubicBezTo>
                <a:cubicBezTo>
                  <a:pt x="735" y="41"/>
                  <a:pt x="669" y="21"/>
                  <a:pt x="608" y="4"/>
                </a:cubicBezTo>
                <a:cubicBezTo>
                  <a:pt x="597" y="0"/>
                  <a:pt x="590" y="0"/>
                  <a:pt x="579" y="1"/>
                </a:cubicBezTo>
                <a:cubicBezTo>
                  <a:pt x="499" y="8"/>
                  <a:pt x="415" y="15"/>
                  <a:pt x="325" y="23"/>
                </a:cubicBezTo>
                <a:cubicBezTo>
                  <a:pt x="227" y="31"/>
                  <a:pt x="122" y="40"/>
                  <a:pt x="10" y="49"/>
                </a:cubicBezTo>
                <a:cubicBezTo>
                  <a:pt x="0" y="51"/>
                  <a:pt x="2" y="58"/>
                  <a:pt x="9" y="61"/>
                </a:cubicBezTo>
                <a:cubicBezTo>
                  <a:pt x="53" y="84"/>
                  <a:pt x="102" y="110"/>
                  <a:pt x="156" y="138"/>
                </a:cubicBezTo>
                <a:cubicBezTo>
                  <a:pt x="222" y="173"/>
                  <a:pt x="295" y="211"/>
                  <a:pt x="377" y="255"/>
                </a:cubicBezTo>
                <a:cubicBezTo>
                  <a:pt x="385" y="259"/>
                  <a:pt x="400" y="260"/>
                  <a:pt x="412" y="258"/>
                </a:cubicBezTo>
                <a:cubicBezTo>
                  <a:pt x="547" y="235"/>
                  <a:pt x="682" y="211"/>
                  <a:pt x="817" y="188"/>
                </a:cubicBezTo>
                <a:cubicBezTo>
                  <a:pt x="817" y="183"/>
                  <a:pt x="815" y="180"/>
                  <a:pt x="809" y="179"/>
                </a:cubicBezTo>
                <a:lnTo>
                  <a:pt x="494" y="127"/>
                </a:lnTo>
                <a:cubicBezTo>
                  <a:pt x="466" y="123"/>
                  <a:pt x="471" y="103"/>
                  <a:pt x="487" y="106"/>
                </a:cubicBezTo>
                <a:lnTo>
                  <a:pt x="829" y="161"/>
                </a:lnTo>
                <a:cubicBezTo>
                  <a:pt x="835" y="162"/>
                  <a:pt x="839" y="167"/>
                  <a:pt x="839" y="173"/>
                </a:cubicBezTo>
                <a:close/>
                <a:moveTo>
                  <a:pt x="756" y="222"/>
                </a:moveTo>
                <a:lnTo>
                  <a:pt x="756" y="340"/>
                </a:lnTo>
                <a:cubicBezTo>
                  <a:pt x="756" y="439"/>
                  <a:pt x="248" y="439"/>
                  <a:pt x="248" y="340"/>
                </a:cubicBezTo>
                <a:lnTo>
                  <a:pt x="248" y="213"/>
                </a:lnTo>
                <a:cubicBezTo>
                  <a:pt x="287" y="234"/>
                  <a:pt x="327" y="255"/>
                  <a:pt x="367" y="276"/>
                </a:cubicBezTo>
                <a:cubicBezTo>
                  <a:pt x="380" y="283"/>
                  <a:pt x="401" y="284"/>
                  <a:pt x="416" y="281"/>
                </a:cubicBezTo>
                <a:cubicBezTo>
                  <a:pt x="529" y="261"/>
                  <a:pt x="642" y="242"/>
                  <a:pt x="756" y="22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4048619912"/>
      </p:ext>
    </p:extLst>
  </p:cSld>
  <p:clrMapOvr>
    <a:masterClrMapping/>
  </p:clrMapOvr>
  <mc:AlternateContent xmlns:mc="http://schemas.openxmlformats.org/markup-compatibility/2006" xmlns:p14="http://schemas.microsoft.com/office/powerpoint/2010/main">
    <mc:Choice Requires="p14">
      <p:transition p14:dur="10">
        <p:pull/>
      </p:transition>
    </mc:Choice>
    <mc:Fallback xmlns="">
      <p:transition>
        <p:pull/>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823913E-2115-411C-97DF-BEBAECBD149B}" type="slidenum">
              <a:rPr lang="zh-CN" altLang="en-US" smtClean="0"/>
              <a:t>‹#›</a:t>
            </a:fld>
            <a:endParaRPr lang="zh-CN" altLang="en-US"/>
          </a:p>
        </p:txBody>
      </p:sp>
    </p:spTree>
    <p:extLst>
      <p:ext uri="{BB962C8B-B14F-4D97-AF65-F5344CB8AC3E}">
        <p14:creationId xmlns:p14="http://schemas.microsoft.com/office/powerpoint/2010/main" val="2505290275"/>
      </p:ext>
    </p:extLst>
  </p:cSld>
  <p:clrMapOvr>
    <a:masterClrMapping/>
  </p:clrMapOvr>
  <mc:AlternateContent xmlns:mc="http://schemas.openxmlformats.org/markup-compatibility/2006" xmlns:p14="http://schemas.microsoft.com/office/powerpoint/2010/main">
    <mc:Choice Requires="p14">
      <p:transition p14:dur="10">
        <p:pull/>
      </p:transition>
    </mc:Choice>
    <mc:Fallback xmlns="">
      <p:transition>
        <p:pull/>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Click to edit Master title style</a:t>
            </a:r>
            <a:endParaRPr lang="zh-CN" altLang="en-US" dirty="0"/>
          </a:p>
        </p:txBody>
      </p:sp>
      <p:sp>
        <p:nvSpPr>
          <p:cNvPr id="3" name="Content Placeholder 2"/>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823913E-2115-411C-97DF-BEBAECBD149B}" type="slidenum">
              <a:rPr lang="zh-CN" altLang="en-US" smtClean="0"/>
              <a:t>‹#›</a:t>
            </a:fld>
            <a:endParaRPr lang="zh-CN" altLang="en-US"/>
          </a:p>
        </p:txBody>
      </p:sp>
    </p:spTree>
    <p:extLst>
      <p:ext uri="{BB962C8B-B14F-4D97-AF65-F5344CB8AC3E}">
        <p14:creationId xmlns:p14="http://schemas.microsoft.com/office/powerpoint/2010/main" val="213175707"/>
      </p:ext>
    </p:extLst>
  </p:cSld>
  <p:clrMapOvr>
    <a:masterClrMapping/>
  </p:clrMapOvr>
  <mc:AlternateContent xmlns:mc="http://schemas.openxmlformats.org/markup-compatibility/2006" xmlns:p14="http://schemas.microsoft.com/office/powerpoint/2010/main">
    <mc:Choice Requires="p14">
      <p:transition p14:dur="10">
        <p:pull/>
      </p:transition>
    </mc:Choice>
    <mc:Fallback xmlns="">
      <p:transition>
        <p:pull/>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823913E-2115-411C-97DF-BEBAECBD149B}" type="slidenum">
              <a:rPr lang="zh-CN" altLang="en-US" smtClean="0"/>
              <a:t>‹#›</a:t>
            </a:fld>
            <a:endParaRPr lang="zh-CN" altLang="en-US"/>
          </a:p>
        </p:txBody>
      </p:sp>
    </p:spTree>
    <p:extLst>
      <p:ext uri="{BB962C8B-B14F-4D97-AF65-F5344CB8AC3E}">
        <p14:creationId xmlns:p14="http://schemas.microsoft.com/office/powerpoint/2010/main" val="3043892683"/>
      </p:ext>
    </p:extLst>
  </p:cSld>
  <p:clrMapOvr>
    <a:masterClrMapping/>
  </p:clrMapOvr>
  <mc:AlternateContent xmlns:mc="http://schemas.openxmlformats.org/markup-compatibility/2006" xmlns:p14="http://schemas.microsoft.com/office/powerpoint/2010/main">
    <mc:Choice Requires="p14">
      <p:transition p14:dur="10">
        <p:pull/>
      </p:transition>
    </mc:Choice>
    <mc:Fallback xmlns="">
      <p:transition>
        <p:pull/>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823913E-2115-411C-97DF-BEBAECBD149B}" type="slidenum">
              <a:rPr lang="zh-CN" altLang="en-US" smtClean="0"/>
              <a:t>‹#›</a:t>
            </a:fld>
            <a:endParaRPr lang="zh-CN" altLang="en-US"/>
          </a:p>
        </p:txBody>
      </p:sp>
    </p:spTree>
    <p:extLst>
      <p:ext uri="{BB962C8B-B14F-4D97-AF65-F5344CB8AC3E}">
        <p14:creationId xmlns:p14="http://schemas.microsoft.com/office/powerpoint/2010/main" val="342544494"/>
      </p:ext>
    </p:extLst>
  </p:cSld>
  <p:clrMapOvr>
    <a:masterClrMapping/>
  </p:clrMapOvr>
  <mc:AlternateContent xmlns:mc="http://schemas.openxmlformats.org/markup-compatibility/2006" xmlns:p14="http://schemas.microsoft.com/office/powerpoint/2010/main">
    <mc:Choice Requires="p14">
      <p:transition p14:dur="10">
        <p:pull/>
      </p:transition>
    </mc:Choice>
    <mc:Fallback xmlns="">
      <p:transition>
        <p:pull/>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823913E-2115-411C-97DF-BEBAECBD149B}" type="slidenum">
              <a:rPr lang="zh-CN" altLang="en-US" smtClean="0"/>
              <a:t>‹#›</a:t>
            </a:fld>
            <a:endParaRPr lang="zh-CN" altLang="en-US"/>
          </a:p>
        </p:txBody>
      </p:sp>
    </p:spTree>
    <p:extLst>
      <p:ext uri="{BB962C8B-B14F-4D97-AF65-F5344CB8AC3E}">
        <p14:creationId xmlns:p14="http://schemas.microsoft.com/office/powerpoint/2010/main" val="3476811080"/>
      </p:ext>
    </p:extLst>
  </p:cSld>
  <p:clrMapOvr>
    <a:masterClrMapping/>
  </p:clrMapOvr>
  <mc:AlternateContent xmlns:mc="http://schemas.openxmlformats.org/markup-compatibility/2006" xmlns:p14="http://schemas.microsoft.com/office/powerpoint/2010/main">
    <mc:Choice Requires="p14">
      <p:transition p14:dur="10">
        <p:pull/>
      </p:transition>
    </mc:Choice>
    <mc:Fallback xmlns="">
      <p:transition>
        <p:pull/>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823913E-2115-411C-97DF-BEBAECBD149B}" type="slidenum">
              <a:rPr lang="zh-CN" altLang="en-US" smtClean="0"/>
              <a:t>‹#›</a:t>
            </a:fld>
            <a:endParaRPr lang="zh-CN" altLang="en-US"/>
          </a:p>
        </p:txBody>
      </p:sp>
    </p:spTree>
    <p:extLst>
      <p:ext uri="{BB962C8B-B14F-4D97-AF65-F5344CB8AC3E}">
        <p14:creationId xmlns:p14="http://schemas.microsoft.com/office/powerpoint/2010/main" val="3876630722"/>
      </p:ext>
    </p:extLst>
  </p:cSld>
  <p:clrMapOvr>
    <a:masterClrMapping/>
  </p:clrMapOvr>
  <mc:AlternateContent xmlns:mc="http://schemas.openxmlformats.org/markup-compatibility/2006" xmlns:p14="http://schemas.microsoft.com/office/powerpoint/2010/main">
    <mc:Choice Requires="p14">
      <p:transition p14:dur="10">
        <p:pull/>
      </p:transition>
    </mc:Choice>
    <mc:Fallback xmlns="">
      <p:transition>
        <p:pull/>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dirty="0"/>
              <a:t>Click to edit Master title style</a:t>
            </a:r>
            <a:endParaRPr lang="zh-CN" alt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23913E-2115-411C-97DF-BEBAECBD149B}" type="slidenum">
              <a:rPr lang="zh-CN" altLang="en-US" smtClean="0"/>
              <a:t>‹#›</a:t>
            </a:fld>
            <a:endParaRPr lang="zh-CN" altLang="en-US"/>
          </a:p>
        </p:txBody>
      </p:sp>
    </p:spTree>
    <p:extLst>
      <p:ext uri="{BB962C8B-B14F-4D97-AF65-F5344CB8AC3E}">
        <p14:creationId xmlns:p14="http://schemas.microsoft.com/office/powerpoint/2010/main" val="363054061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9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9" r:id="rId13"/>
  </p:sldLayoutIdLst>
  <mc:AlternateContent xmlns:mc="http://schemas.openxmlformats.org/markup-compatibility/2006" xmlns:p14="http://schemas.microsoft.com/office/powerpoint/2010/main">
    <mc:Choice Requires="p14">
      <p:transition p14:dur="10">
        <p:pull/>
      </p:transition>
    </mc:Choice>
    <mc:Fallback xmlns="">
      <p:transition>
        <p:pull/>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hsqmlzno1/MGAN"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1954" y="723324"/>
            <a:ext cx="10907660" cy="1259160"/>
          </a:xfrm>
        </p:spPr>
        <p:txBody>
          <a:bodyPr>
            <a:noAutofit/>
          </a:bodyPr>
          <a:lstStyle/>
          <a:p>
            <a:r>
              <a:rPr lang="en-US" altLang="zh-CN" sz="3200" b="1" dirty="0">
                <a:cs typeface="+mn-cs"/>
              </a:rPr>
              <a:t>Exploiting Coarse-to-Fine Task Transfer for</a:t>
            </a:r>
            <a:br>
              <a:rPr lang="en-US" altLang="zh-CN" sz="3200" b="1" dirty="0">
                <a:cs typeface="+mn-cs"/>
              </a:rPr>
            </a:br>
            <a:r>
              <a:rPr lang="en-US" altLang="zh-CN" sz="3200" b="1" dirty="0">
                <a:cs typeface="+mn-cs"/>
              </a:rPr>
              <a:t>Aspect-level Sentiment Classification</a:t>
            </a:r>
            <a:endParaRPr lang="zh-CN" altLang="en-US" sz="3200" b="1" dirty="0">
              <a:cs typeface="+mn-cs"/>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0346" y="4875516"/>
            <a:ext cx="3190875" cy="1028700"/>
          </a:xfrm>
          <a:prstGeom prst="rect">
            <a:avLst/>
          </a:prstGeom>
        </p:spPr>
      </p:pic>
      <p:pic>
        <p:nvPicPr>
          <p:cNvPr id="3" name="Picture 2"/>
          <p:cNvPicPr>
            <a:picLocks noChangeAspect="1"/>
          </p:cNvPicPr>
          <p:nvPr/>
        </p:nvPicPr>
        <p:blipFill>
          <a:blip r:embed="rId4"/>
          <a:stretch>
            <a:fillRect/>
          </a:stretch>
        </p:blipFill>
        <p:spPr>
          <a:xfrm>
            <a:off x="1228725" y="2800350"/>
            <a:ext cx="9734550" cy="1257300"/>
          </a:xfrm>
          <a:prstGeom prst="rect">
            <a:avLst/>
          </a:prstGeom>
        </p:spPr>
      </p:pic>
    </p:spTree>
    <p:extLst>
      <p:ext uri="{BB962C8B-B14F-4D97-AF65-F5344CB8AC3E}">
        <p14:creationId xmlns:p14="http://schemas.microsoft.com/office/powerpoint/2010/main" val="4209589755"/>
      </p:ext>
    </p:extLst>
  </p:cSld>
  <p:clrMapOvr>
    <a:masterClrMapping/>
  </p:clrMapOvr>
  <mc:AlternateContent xmlns:mc="http://schemas.openxmlformats.org/markup-compatibility/2006" xmlns:p14="http://schemas.microsoft.com/office/powerpoint/2010/main">
    <mc:Choice Requires="p14">
      <p:transition p14:dur="10">
        <p:pull/>
      </p:transition>
    </mc:Choice>
    <mc:Fallback xmlns="">
      <p:transition>
        <p:pull/>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4"/>
            <a:ext cx="10877550" cy="351881"/>
          </a:xfrm>
        </p:spPr>
        <p:txBody>
          <a:bodyPr/>
          <a:lstStyle/>
          <a:p>
            <a:r>
              <a:rPr lang="en-US" altLang="zh-CN" sz="2800" dirty="0"/>
              <a:t>Align aspect granularity - </a:t>
            </a:r>
            <a:r>
              <a:rPr lang="en-US" altLang="zh-CN" sz="2400" dirty="0"/>
              <a:t>Coarse2Fine (C2F) Attention</a:t>
            </a:r>
            <a:endParaRPr lang="zh-CN" altLang="en-US" sz="2400" dirty="0"/>
          </a:p>
        </p:txBody>
      </p:sp>
      <p:sp>
        <p:nvSpPr>
          <p:cNvPr id="3" name="Rectangle 2"/>
          <p:cNvSpPr/>
          <p:nvPr/>
        </p:nvSpPr>
        <p:spPr>
          <a:xfrm>
            <a:off x="3835408" y="5984304"/>
            <a:ext cx="5995552" cy="400110"/>
          </a:xfrm>
          <a:prstGeom prst="rect">
            <a:avLst/>
          </a:prstGeom>
        </p:spPr>
        <p:txBody>
          <a:bodyPr wrap="none">
            <a:spAutoFit/>
          </a:bodyPr>
          <a:lstStyle/>
          <a:p>
            <a:r>
              <a:rPr lang="en-US" altLang="zh-CN" sz="2000" dirty="0">
                <a:solidFill>
                  <a:srgbClr val="5F5F5F"/>
                </a:solidFill>
              </a:rPr>
              <a:t>The </a:t>
            </a:r>
            <a:r>
              <a:rPr lang="en-US" altLang="zh-CN" sz="2000" dirty="0">
                <a:solidFill>
                  <a:schemeClr val="accent5"/>
                </a:solidFill>
              </a:rPr>
              <a:t>salmon</a:t>
            </a:r>
            <a:r>
              <a:rPr lang="en-US" altLang="zh-CN" sz="2000" dirty="0">
                <a:solidFill>
                  <a:srgbClr val="5F5F5F"/>
                </a:solidFill>
              </a:rPr>
              <a:t> is </a:t>
            </a:r>
            <a:r>
              <a:rPr lang="en-US" altLang="zh-CN" sz="2000" dirty="0">
                <a:solidFill>
                  <a:schemeClr val="accent4"/>
                </a:solidFill>
              </a:rPr>
              <a:t>delicious</a:t>
            </a:r>
            <a:r>
              <a:rPr lang="en-US" altLang="zh-CN" sz="2000" dirty="0">
                <a:solidFill>
                  <a:srgbClr val="5F5F5F"/>
                </a:solidFill>
              </a:rPr>
              <a:t> but the waiter is very rude. </a:t>
            </a:r>
            <a:endParaRPr lang="zh-CN" altLang="en-US" sz="2000" dirty="0">
              <a:solidFill>
                <a:srgbClr val="5F5F5F"/>
              </a:solidFill>
            </a:endParaRPr>
          </a:p>
        </p:txBody>
      </p:sp>
      <p:sp>
        <p:nvSpPr>
          <p:cNvPr id="37" name="Rectangle 36"/>
          <p:cNvSpPr/>
          <p:nvPr/>
        </p:nvSpPr>
        <p:spPr>
          <a:xfrm>
            <a:off x="314895" y="3903669"/>
            <a:ext cx="2635914" cy="400110"/>
          </a:xfrm>
          <a:prstGeom prst="rect">
            <a:avLst/>
          </a:prstGeom>
        </p:spPr>
        <p:txBody>
          <a:bodyPr wrap="none">
            <a:spAutoFit/>
          </a:bodyPr>
          <a:lstStyle/>
          <a:p>
            <a:r>
              <a:rPr lang="en-US" altLang="zh-CN" sz="2000" dirty="0">
                <a:solidFill>
                  <a:srgbClr val="5F5F5F"/>
                </a:solidFill>
              </a:rPr>
              <a:t>Source task: AC-level</a:t>
            </a:r>
            <a:endParaRPr lang="zh-CN" altLang="en-US" sz="2000" dirty="0">
              <a:solidFill>
                <a:srgbClr val="5F5F5F"/>
              </a:solidFill>
            </a:endParaRPr>
          </a:p>
        </p:txBody>
      </p:sp>
      <p:sp>
        <p:nvSpPr>
          <p:cNvPr id="38" name="Rectangle 37"/>
          <p:cNvSpPr/>
          <p:nvPr/>
        </p:nvSpPr>
        <p:spPr>
          <a:xfrm>
            <a:off x="1908888" y="5157625"/>
            <a:ext cx="2321469" cy="400110"/>
          </a:xfrm>
          <a:prstGeom prst="rect">
            <a:avLst/>
          </a:prstGeom>
        </p:spPr>
        <p:txBody>
          <a:bodyPr wrap="none">
            <a:spAutoFit/>
          </a:bodyPr>
          <a:lstStyle/>
          <a:p>
            <a:r>
              <a:rPr lang="en-US" altLang="zh-CN" sz="2000" b="1" i="1" dirty="0">
                <a:solidFill>
                  <a:srgbClr val="5F5F5F"/>
                </a:solidFill>
              </a:rPr>
              <a:t>food seafood </a:t>
            </a:r>
            <a:r>
              <a:rPr lang="en-US" altLang="zh-CN" sz="2000" b="1" i="1" dirty="0">
                <a:solidFill>
                  <a:srgbClr val="92D050"/>
                </a:solidFill>
              </a:rPr>
              <a:t>fish</a:t>
            </a:r>
            <a:endParaRPr lang="en-US" altLang="zh-CN" sz="2000" dirty="0">
              <a:solidFill>
                <a:srgbClr val="92D05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Curved Up Arrow 4"/>
          <p:cNvSpPr/>
          <p:nvPr/>
        </p:nvSpPr>
        <p:spPr>
          <a:xfrm flipV="1">
            <a:off x="1739738" y="4507880"/>
            <a:ext cx="1394499" cy="540363"/>
          </a:xfrm>
          <a:prstGeom prst="curvedUp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9" name="Curved Up Arrow 38"/>
          <p:cNvSpPr/>
          <p:nvPr/>
        </p:nvSpPr>
        <p:spPr>
          <a:xfrm rot="2552187" flipV="1">
            <a:off x="4285144" y="5250301"/>
            <a:ext cx="1018363" cy="540363"/>
          </a:xfrm>
          <a:prstGeom prst="curvedUpArrow">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solidFill>
                <a:schemeClr val="tx1"/>
              </a:solidFill>
            </a:endParaRPr>
          </a:p>
        </p:txBody>
      </p:sp>
      <p:sp>
        <p:nvSpPr>
          <p:cNvPr id="40" name="Curved Up Arrow 39"/>
          <p:cNvSpPr/>
          <p:nvPr/>
        </p:nvSpPr>
        <p:spPr>
          <a:xfrm>
            <a:off x="4661336" y="6274843"/>
            <a:ext cx="1018363" cy="447065"/>
          </a:xfrm>
          <a:prstGeom prst="curvedUpArrow">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solidFill>
                <a:schemeClr val="tx1"/>
              </a:solidFill>
            </a:endParaRPr>
          </a:p>
        </p:txBody>
      </p:sp>
      <p:sp>
        <p:nvSpPr>
          <p:cNvPr id="41" name="Rectangle 40"/>
          <p:cNvSpPr/>
          <p:nvPr/>
        </p:nvSpPr>
        <p:spPr>
          <a:xfrm>
            <a:off x="3526930" y="2686486"/>
            <a:ext cx="7774533" cy="400110"/>
          </a:xfrm>
          <a:prstGeom prst="rect">
            <a:avLst/>
          </a:prstGeom>
        </p:spPr>
        <p:txBody>
          <a:bodyPr wrap="square">
            <a:spAutoFit/>
          </a:bodyPr>
          <a:lstStyle/>
          <a:p>
            <a:pPr algn="ctr"/>
            <a:r>
              <a:rPr lang="en-US" altLang="zh-CN" sz="2000" b="1" u="sng" dirty="0">
                <a:solidFill>
                  <a:srgbClr val="5F5F5F"/>
                </a:solidFill>
              </a:rPr>
              <a:t>Tech at HP</a:t>
            </a:r>
            <a:r>
              <a:rPr lang="en-US" altLang="zh-CN" sz="2000" u="sng"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solidFill>
                  <a:srgbClr val="5F5F5F"/>
                </a:solidFill>
              </a:rPr>
              <a:t>is </a:t>
            </a:r>
            <a:r>
              <a:rPr lang="en-US" altLang="zh-CN" sz="2000" dirty="0">
                <a:solidFill>
                  <a:srgbClr val="5F5F5F"/>
                </a:solidFill>
              </a:rPr>
              <a:t>very </a:t>
            </a:r>
            <a:r>
              <a:rPr lang="en-US" altLang="zh-CN" sz="2000" dirty="0">
                <a:solidFill>
                  <a:schemeClr val="accent4"/>
                </a:solidFill>
              </a:rPr>
              <a:t>professional</a:t>
            </a:r>
            <a:r>
              <a:rPr lang="en-US" altLang="zh-CN" sz="2000" dirty="0">
                <a:solidFill>
                  <a:srgbClr val="5F5F5F"/>
                </a:solidFill>
              </a:rPr>
              <a:t> </a:t>
            </a:r>
            <a:r>
              <a:rPr lang="zh-CN" altLang="en-US" sz="2000" dirty="0">
                <a:solidFill>
                  <a:srgbClr val="5F5F5F"/>
                </a:solidFill>
              </a:rPr>
              <a:t>but the </a:t>
            </a:r>
            <a:r>
              <a:rPr lang="en-US" altLang="zh-CN" sz="2000" dirty="0">
                <a:solidFill>
                  <a:srgbClr val="5F5F5F"/>
                </a:solidFill>
              </a:rPr>
              <a:t>product</a:t>
            </a:r>
            <a:r>
              <a:rPr lang="zh-CN" altLang="en-US" sz="2000" dirty="0">
                <a:solidFill>
                  <a:srgbClr val="5F5F5F"/>
                </a:solidFill>
              </a:rPr>
              <a:t> is quite</a:t>
            </a:r>
            <a:r>
              <a:rPr lang="en-US" altLang="zh-CN" sz="2000" dirty="0">
                <a:solidFill>
                  <a:srgbClr val="5F5F5F"/>
                </a:solidFill>
              </a:rPr>
              <a:t> insensitive.</a:t>
            </a:r>
            <a:endParaRPr lang="zh-CN" altLang="en-US" sz="2000" dirty="0">
              <a:solidFill>
                <a:srgbClr val="5F5F5F"/>
              </a:solidFill>
            </a:endParaRPr>
          </a:p>
        </p:txBody>
      </p:sp>
      <p:sp>
        <p:nvSpPr>
          <p:cNvPr id="42" name="Rectangle 41"/>
          <p:cNvSpPr/>
          <p:nvPr/>
        </p:nvSpPr>
        <p:spPr>
          <a:xfrm>
            <a:off x="331769" y="893261"/>
            <a:ext cx="2473306" cy="400110"/>
          </a:xfrm>
          <a:prstGeom prst="rect">
            <a:avLst/>
          </a:prstGeom>
        </p:spPr>
        <p:txBody>
          <a:bodyPr wrap="none">
            <a:spAutoFit/>
          </a:bodyPr>
          <a:lstStyle/>
          <a:p>
            <a:r>
              <a:rPr lang="en-US" altLang="zh-CN" sz="2000" dirty="0">
                <a:solidFill>
                  <a:srgbClr val="5F5F5F"/>
                </a:solidFill>
              </a:rPr>
              <a:t>Target task: AT-level</a:t>
            </a:r>
            <a:endParaRPr lang="zh-CN" altLang="en-US" sz="2000" dirty="0">
              <a:solidFill>
                <a:srgbClr val="5F5F5F"/>
              </a:solidFill>
            </a:endParaRPr>
          </a:p>
        </p:txBody>
      </p:sp>
      <p:sp>
        <p:nvSpPr>
          <p:cNvPr id="43" name="Rectangle 42"/>
          <p:cNvSpPr/>
          <p:nvPr/>
        </p:nvSpPr>
        <p:spPr>
          <a:xfrm>
            <a:off x="2708013" y="1989152"/>
            <a:ext cx="1500860" cy="400110"/>
          </a:xfrm>
          <a:prstGeom prst="rect">
            <a:avLst/>
          </a:prstGeom>
        </p:spPr>
        <p:txBody>
          <a:bodyPr wrap="none">
            <a:spAutoFit/>
          </a:bodyPr>
          <a:lstStyle/>
          <a:p>
            <a:r>
              <a:rPr lang="en-US" altLang="zh-CN" sz="2000" b="1" i="1" u="sng" dirty="0">
                <a:solidFill>
                  <a:srgbClr val="92D050"/>
                </a:solidFill>
              </a:rPr>
              <a:t>Tech</a:t>
            </a:r>
            <a:r>
              <a:rPr lang="en-US" altLang="zh-CN" sz="2000" b="1" i="1" u="sng" dirty="0">
                <a:solidFill>
                  <a:srgbClr val="5F5F5F"/>
                </a:solidFill>
              </a:rPr>
              <a:t> at HP</a:t>
            </a:r>
            <a:endParaRPr lang="en-US" altLang="zh-CN" sz="2000" i="1" u="sng"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4" name="Curved Up Arrow 43"/>
          <p:cNvSpPr/>
          <p:nvPr/>
        </p:nvSpPr>
        <p:spPr>
          <a:xfrm flipV="1">
            <a:off x="1958910" y="1509854"/>
            <a:ext cx="1394499" cy="540363"/>
          </a:xfrm>
          <a:prstGeom prst="curvedUp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6" name="Curved Up Arrow 45"/>
          <p:cNvSpPr/>
          <p:nvPr/>
        </p:nvSpPr>
        <p:spPr>
          <a:xfrm>
            <a:off x="4842992" y="3026859"/>
            <a:ext cx="1247257" cy="574509"/>
          </a:xfrm>
          <a:prstGeom prst="curvedUpArrow">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CN" altLang="en-US">
              <a:solidFill>
                <a:schemeClr val="tx1"/>
              </a:solidFill>
            </a:endParaRPr>
          </a:p>
        </p:txBody>
      </p:sp>
      <p:sp>
        <p:nvSpPr>
          <p:cNvPr id="14" name="Rectangle 13"/>
          <p:cNvSpPr/>
          <p:nvPr/>
        </p:nvSpPr>
        <p:spPr>
          <a:xfrm>
            <a:off x="5509905" y="886137"/>
            <a:ext cx="5791559" cy="707886"/>
          </a:xfrm>
          <a:prstGeom prst="rect">
            <a:avLst/>
          </a:prstGeom>
        </p:spPr>
        <p:txBody>
          <a:bodyPr wrap="square">
            <a:spAutoFit/>
          </a:bodyPr>
          <a:lstStyle/>
          <a:p>
            <a:pPr marL="285750" indent="-285750" algn="just">
              <a:buFont typeface="Arial" panose="020B0604020202020204" pitchFamily="34" charset="0"/>
              <a:buChar char="•"/>
            </a:pPr>
            <a:r>
              <a:rPr lang="en-US" altLang="zh-CN" sz="2000" dirty="0">
                <a:solidFill>
                  <a:srgbClr val="5F5F5F"/>
                </a:solidFill>
              </a:rPr>
              <a:t>position information is effective for better locating the salient sentiment features.</a:t>
            </a:r>
          </a:p>
        </p:txBody>
      </p:sp>
      <p:sp>
        <p:nvSpPr>
          <p:cNvPr id="4" name="Rectangle 3"/>
          <p:cNvSpPr/>
          <p:nvPr/>
        </p:nvSpPr>
        <p:spPr>
          <a:xfrm>
            <a:off x="2935351" y="4424254"/>
            <a:ext cx="1723805" cy="400110"/>
          </a:xfrm>
          <a:prstGeom prst="rect">
            <a:avLst/>
          </a:prstGeom>
        </p:spPr>
        <p:txBody>
          <a:bodyPr wrap="none">
            <a:spAutoFit/>
          </a:bodyPr>
          <a:lstStyle/>
          <a:p>
            <a:r>
              <a:rPr lang="en-US" altLang="zh-CN" sz="2000" dirty="0">
                <a:solidFill>
                  <a:srgbClr val="92D050"/>
                </a:solidFill>
              </a:rPr>
              <a:t>C2A</a:t>
            </a:r>
            <a:r>
              <a:rPr lang="en-US" altLang="zh-CN" sz="2000" dirty="0">
                <a:solidFill>
                  <a:srgbClr val="5F5F5F"/>
                </a:solidFill>
              </a:rPr>
              <a:t> attention</a:t>
            </a:r>
            <a:endParaRPr lang="zh-CN" altLang="en-US" sz="2000" dirty="0"/>
          </a:p>
        </p:txBody>
      </p:sp>
      <p:sp>
        <p:nvSpPr>
          <p:cNvPr id="16" name="Rectangle 15"/>
          <p:cNvSpPr/>
          <p:nvPr/>
        </p:nvSpPr>
        <p:spPr>
          <a:xfrm>
            <a:off x="5562523" y="4033387"/>
            <a:ext cx="6355374" cy="1323439"/>
          </a:xfrm>
          <a:prstGeom prst="rect">
            <a:avLst/>
          </a:prstGeom>
        </p:spPr>
        <p:txBody>
          <a:bodyPr wrap="square">
            <a:spAutoFit/>
          </a:bodyPr>
          <a:lstStyle/>
          <a:p>
            <a:r>
              <a:rPr lang="en-US" altLang="zh-CN" sz="2000" dirty="0">
                <a:solidFill>
                  <a:schemeClr val="accent5"/>
                </a:solidFill>
              </a:rPr>
              <a:t>C2F</a:t>
            </a:r>
            <a:r>
              <a:rPr lang="en-US" altLang="zh-CN" sz="2000" dirty="0">
                <a:solidFill>
                  <a:srgbClr val="5F5F5F"/>
                </a:solidFill>
              </a:rPr>
              <a:t> attention: </a:t>
            </a:r>
          </a:p>
          <a:p>
            <a:pPr marL="285750" indent="-285750">
              <a:buFont typeface="Arial" panose="020B0604020202020204" pitchFamily="34" charset="0"/>
              <a:buChar char="•"/>
            </a:pPr>
            <a:r>
              <a:rPr lang="en-US" altLang="zh-CN" sz="2000" dirty="0">
                <a:solidFill>
                  <a:srgbClr val="5F5F5F"/>
                </a:solidFill>
              </a:rPr>
              <a:t>capture more specific semantics of the aspect category and its position information conditioned on its context.</a:t>
            </a:r>
          </a:p>
        </p:txBody>
      </p:sp>
      <p:sp>
        <p:nvSpPr>
          <p:cNvPr id="17" name="Rectangle 16"/>
          <p:cNvSpPr/>
          <p:nvPr/>
        </p:nvSpPr>
        <p:spPr>
          <a:xfrm>
            <a:off x="6090249" y="3220889"/>
            <a:ext cx="1723549" cy="400110"/>
          </a:xfrm>
          <a:prstGeom prst="rect">
            <a:avLst/>
          </a:prstGeom>
        </p:spPr>
        <p:txBody>
          <a:bodyPr wrap="none">
            <a:spAutoFit/>
          </a:bodyPr>
          <a:lstStyle/>
          <a:p>
            <a:r>
              <a:rPr lang="en-US" altLang="zh-CN" sz="2000" dirty="0" err="1">
                <a:solidFill>
                  <a:schemeClr val="accent4"/>
                </a:solidFill>
              </a:rPr>
              <a:t>PaS</a:t>
            </a:r>
            <a:r>
              <a:rPr lang="en-US" altLang="zh-CN" sz="2000" dirty="0">
                <a:solidFill>
                  <a:srgbClr val="5F5F5F"/>
                </a:solidFill>
              </a:rPr>
              <a:t> attention</a:t>
            </a:r>
            <a:endParaRPr lang="zh-CN" altLang="en-US" sz="2000" dirty="0"/>
          </a:p>
        </p:txBody>
      </p:sp>
      <p:sp>
        <p:nvSpPr>
          <p:cNvPr id="20" name="Rectangle 19"/>
          <p:cNvSpPr/>
          <p:nvPr/>
        </p:nvSpPr>
        <p:spPr>
          <a:xfrm>
            <a:off x="3181341" y="1410745"/>
            <a:ext cx="1723805" cy="400110"/>
          </a:xfrm>
          <a:prstGeom prst="rect">
            <a:avLst/>
          </a:prstGeom>
        </p:spPr>
        <p:txBody>
          <a:bodyPr wrap="none">
            <a:spAutoFit/>
          </a:bodyPr>
          <a:lstStyle/>
          <a:p>
            <a:r>
              <a:rPr lang="en-US" altLang="zh-CN" sz="2000" dirty="0">
                <a:solidFill>
                  <a:srgbClr val="92D050"/>
                </a:solidFill>
              </a:rPr>
              <a:t>C2A</a:t>
            </a:r>
            <a:r>
              <a:rPr lang="en-US" altLang="zh-CN" sz="2000" dirty="0">
                <a:solidFill>
                  <a:srgbClr val="5F5F5F"/>
                </a:solidFill>
              </a:rPr>
              <a:t> attention</a:t>
            </a:r>
            <a:endParaRPr lang="zh-CN" altLang="en-US" sz="2000" dirty="0"/>
          </a:p>
        </p:txBody>
      </p:sp>
      <p:sp>
        <p:nvSpPr>
          <p:cNvPr id="21" name="Rectangle 20"/>
          <p:cNvSpPr/>
          <p:nvPr/>
        </p:nvSpPr>
        <p:spPr>
          <a:xfrm>
            <a:off x="5720797" y="6352576"/>
            <a:ext cx="1723549" cy="400110"/>
          </a:xfrm>
          <a:prstGeom prst="rect">
            <a:avLst/>
          </a:prstGeom>
        </p:spPr>
        <p:txBody>
          <a:bodyPr wrap="none">
            <a:spAutoFit/>
          </a:bodyPr>
          <a:lstStyle/>
          <a:p>
            <a:r>
              <a:rPr lang="en-US" altLang="zh-CN" sz="2000" dirty="0" err="1">
                <a:solidFill>
                  <a:schemeClr val="accent4"/>
                </a:solidFill>
              </a:rPr>
              <a:t>PaS</a:t>
            </a:r>
            <a:r>
              <a:rPr lang="en-US" altLang="zh-CN" sz="2000" dirty="0">
                <a:solidFill>
                  <a:srgbClr val="5F5F5F"/>
                </a:solidFill>
              </a:rPr>
              <a:t> attention</a:t>
            </a:r>
            <a:endParaRPr lang="zh-CN" altLang="en-US" sz="2000" dirty="0"/>
          </a:p>
        </p:txBody>
      </p:sp>
      <p:cxnSp>
        <p:nvCxnSpPr>
          <p:cNvPr id="23" name="Straight Arrow Connector 22"/>
          <p:cNvCxnSpPr/>
          <p:nvPr/>
        </p:nvCxnSpPr>
        <p:spPr>
          <a:xfrm flipH="1" flipV="1">
            <a:off x="3526931" y="2367527"/>
            <a:ext cx="703958" cy="399976"/>
          </a:xfrm>
          <a:prstGeom prst="straightConnector1">
            <a:avLst/>
          </a:prstGeom>
          <a:ln>
            <a:solidFill>
              <a:schemeClr val="tx1"/>
            </a:solidFill>
            <a:headEnd type="arrow"/>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flipH="1">
            <a:off x="4792350" y="1381818"/>
            <a:ext cx="717555" cy="118569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331769" y="3667168"/>
            <a:ext cx="11624553" cy="56039"/>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6591421"/>
      </p:ext>
    </p:extLst>
  </p:cSld>
  <p:clrMapOvr>
    <a:masterClrMapping/>
  </p:clrMapOvr>
  <mc:AlternateContent xmlns:mc="http://schemas.openxmlformats.org/markup-compatibility/2006" xmlns:p14="http://schemas.microsoft.com/office/powerpoint/2010/main">
    <mc:Choice Requires="p14">
      <p:transition p14:dur="10">
        <p:pull/>
      </p:transition>
    </mc:Choice>
    <mc:Fallback xmlns="">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7" grpId="0"/>
      <p:bldP spid="38" grpId="0"/>
      <p:bldP spid="5" grpId="0" animBg="1"/>
      <p:bldP spid="39" grpId="0" animBg="1"/>
      <p:bldP spid="40" grpId="0" animBg="1"/>
      <p:bldP spid="14" grpId="0"/>
      <p:bldP spid="4" grpId="0"/>
      <p:bldP spid="16"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4"/>
            <a:ext cx="10877550" cy="351881"/>
          </a:xfrm>
        </p:spPr>
        <p:txBody>
          <a:bodyPr/>
          <a:lstStyle/>
          <a:p>
            <a:r>
              <a:rPr lang="en-US" altLang="zh-CN" sz="2800" dirty="0"/>
              <a:t>Align aspect granularity - </a:t>
            </a:r>
            <a:r>
              <a:rPr lang="en-US" altLang="zh-CN" sz="2400" dirty="0"/>
              <a:t>Coarse2Fine (C2F) Attention</a:t>
            </a:r>
            <a:endParaRPr lang="zh-CN" altLang="en-US" sz="2600" dirty="0"/>
          </a:p>
        </p:txBody>
      </p:sp>
      <p:sp>
        <p:nvSpPr>
          <p:cNvPr id="4" name="Rectangle 3"/>
          <p:cNvSpPr/>
          <p:nvPr/>
        </p:nvSpPr>
        <p:spPr>
          <a:xfrm>
            <a:off x="259165" y="995679"/>
            <a:ext cx="10839644" cy="1323439"/>
          </a:xfrm>
          <a:prstGeom prst="rect">
            <a:avLst/>
          </a:prstGeom>
        </p:spPr>
        <p:txBody>
          <a:bodyPr wrap="square">
            <a:spAutoFit/>
          </a:bodyPr>
          <a:lstStyle/>
          <a:p>
            <a:pPr algn="just"/>
            <a:r>
              <a:rPr lang="en-US" altLang="zh-CN" sz="2000" dirty="0">
                <a:solidFill>
                  <a:srgbClr val="5F5F5F"/>
                </a:solidFill>
              </a:rPr>
              <a:t>The C2F attention layer consists of three parts:</a:t>
            </a:r>
          </a:p>
          <a:p>
            <a:r>
              <a:rPr lang="en-US" altLang="zh-CN" sz="2000" dirty="0">
                <a:solidFill>
                  <a:srgbClr val="5F5F5F"/>
                </a:solidFill>
              </a:rPr>
              <a:t>(1) Learning coarse-to-fine process based on an auxiliary self-prediction task: </a:t>
            </a:r>
          </a:p>
          <a:p>
            <a:pPr marL="742950" lvl="1" indent="-285750">
              <a:buFont typeface="Arial" panose="020B0604020202020204" pitchFamily="34" charset="0"/>
              <a:buChar char="•"/>
            </a:pPr>
            <a:r>
              <a:rPr lang="en-US" altLang="zh-CN" sz="2000" dirty="0">
                <a:solidFill>
                  <a:srgbClr val="5F5F5F"/>
                </a:solidFill>
              </a:rPr>
              <a:t>the auto-encoders' manner of reconstructing itself  =&gt;  predicting itself.</a:t>
            </a:r>
          </a:p>
          <a:p>
            <a:pPr marL="742950" lvl="1" indent="-285750">
              <a:buFont typeface="Arial" panose="020B0604020202020204" pitchFamily="34" charset="0"/>
              <a:buChar char="•"/>
            </a:pPr>
            <a:r>
              <a:rPr lang="en-US" altLang="zh-CN" sz="2000" dirty="0">
                <a:solidFill>
                  <a:srgbClr val="5F5F5F"/>
                </a:solidFill>
              </a:rPr>
              <a:t>no need for any additional labeling. </a:t>
            </a:r>
          </a:p>
        </p:txBody>
      </p:sp>
      <mc:AlternateContent xmlns:mc="http://schemas.openxmlformats.org/markup-compatibility/2006" xmlns:a14="http://schemas.microsoft.com/office/drawing/2010/main">
        <mc:Choice Requires="a14">
          <p:sp>
            <p:nvSpPr>
              <p:cNvPr id="15" name="Rectangle 14"/>
              <p:cNvSpPr/>
              <p:nvPr/>
            </p:nvSpPr>
            <p:spPr>
              <a:xfrm>
                <a:off x="5087859" y="2550571"/>
                <a:ext cx="6627891" cy="923330"/>
              </a:xfrm>
              <a:prstGeom prst="rect">
                <a:avLst/>
              </a:prstGeom>
            </p:spPr>
            <p:txBody>
              <a:bodyPr wrap="square">
                <a:spAutoFit/>
              </a:bodyPr>
              <a:lstStyle/>
              <a:p>
                <a:pPr lvl="1"/>
                <a:r>
                  <a:rPr lang="en-US" altLang="zh-CN" dirty="0">
                    <a:solidFill>
                      <a:srgbClr val="5F5F5F"/>
                    </a:solidFill>
                  </a:rPr>
                  <a:t>source aspect </a:t>
                </a:r>
                <a14:m>
                  <m:oMath xmlns:m="http://schemas.openxmlformats.org/officeDocument/2006/math">
                    <m:sSub>
                      <m:sSubPr>
                        <m:ctrlPr>
                          <a:rPr lang="en-US" altLang="zh-CN" i="1">
                            <a:solidFill>
                              <a:srgbClr val="5F5F5F"/>
                            </a:solidFill>
                            <a:latin typeface="Cambria Math" panose="02040503050406030204" pitchFamily="18" charset="0"/>
                          </a:rPr>
                        </m:ctrlPr>
                      </m:sSubPr>
                      <m:e>
                        <m:r>
                          <a:rPr lang="en-US" altLang="zh-CN">
                            <a:solidFill>
                              <a:srgbClr val="5F5F5F"/>
                            </a:solidFill>
                            <a:latin typeface="Cambria Math" panose="02040503050406030204" pitchFamily="18" charset="0"/>
                          </a:rPr>
                          <m:t>𝑎</m:t>
                        </m:r>
                      </m:e>
                      <m:sub>
                        <m:r>
                          <a:rPr lang="en-US" altLang="zh-CN">
                            <a:solidFill>
                              <a:srgbClr val="5F5F5F"/>
                            </a:solidFill>
                            <a:latin typeface="Cambria Math" panose="02040503050406030204" pitchFamily="18" charset="0"/>
                          </a:rPr>
                          <m:t>𝑠</m:t>
                        </m:r>
                      </m:sub>
                    </m:sSub>
                  </m:oMath>
                </a14:m>
                <a:r>
                  <a:rPr lang="en-US" altLang="zh-CN" dirty="0">
                    <a:solidFill>
                      <a:srgbClr val="5F5F5F"/>
                    </a:solidFill>
                  </a:rPr>
                  <a:t> is not only regarded as a sequence of aspect words, but also as a pseudo-label (category of the aspect) </a:t>
                </a:r>
                <a14:m>
                  <m:oMath xmlns:m="http://schemas.openxmlformats.org/officeDocument/2006/math">
                    <m:sSub>
                      <m:sSubPr>
                        <m:ctrlPr>
                          <a:rPr lang="en-US" altLang="zh-CN" i="1">
                            <a:solidFill>
                              <a:srgbClr val="5F5F5F"/>
                            </a:solidFill>
                            <a:latin typeface="Cambria Math" panose="02040503050406030204" pitchFamily="18" charset="0"/>
                          </a:rPr>
                        </m:ctrlPr>
                      </m:sSubPr>
                      <m:e>
                        <m:r>
                          <a:rPr lang="en-US" altLang="zh-CN">
                            <a:solidFill>
                              <a:srgbClr val="5F5F5F"/>
                            </a:solidFill>
                            <a:latin typeface="Cambria Math" panose="02040503050406030204" pitchFamily="18" charset="0"/>
                          </a:rPr>
                          <m:t>𝑦</m:t>
                        </m:r>
                      </m:e>
                      <m:sub>
                        <m:r>
                          <a:rPr lang="en-US" altLang="zh-CN">
                            <a:solidFill>
                              <a:srgbClr val="5F5F5F"/>
                            </a:solidFill>
                            <a:latin typeface="Cambria Math" panose="02040503050406030204" pitchFamily="18" charset="0"/>
                          </a:rPr>
                          <m:t>𝑐</m:t>
                        </m:r>
                      </m:sub>
                    </m:sSub>
                  </m:oMath>
                </a14:m>
                <a:r>
                  <a:rPr lang="en-US" altLang="zh-CN" dirty="0">
                    <a:solidFill>
                      <a:srgbClr val="5F5F5F"/>
                    </a:solidFill>
                  </a:rPr>
                  <a:t>, where </a:t>
                </a:r>
                <a14:m>
                  <m:oMath xmlns:m="http://schemas.openxmlformats.org/officeDocument/2006/math">
                    <m:r>
                      <m:rPr>
                        <m:sty m:val="p"/>
                      </m:rPr>
                      <a:rPr lang="en-US" altLang="zh-CN">
                        <a:solidFill>
                          <a:srgbClr val="5F5F5F"/>
                        </a:solidFill>
                        <a:latin typeface="Cambria Math" panose="02040503050406030204" pitchFamily="18" charset="0"/>
                      </a:rPr>
                      <m:t>c</m:t>
                    </m:r>
                    <m:r>
                      <a:rPr lang="en-US" altLang="zh-CN">
                        <a:solidFill>
                          <a:srgbClr val="5F5F5F"/>
                        </a:solidFill>
                        <a:latin typeface="Cambria Math" panose="02040503050406030204" pitchFamily="18" charset="0"/>
                      </a:rPr>
                      <m:t>∈</m:t>
                    </m:r>
                    <m:r>
                      <m:rPr>
                        <m:sty m:val="p"/>
                      </m:rPr>
                      <a:rPr lang="en-US" altLang="zh-CN" b="0" i="0" smtClean="0">
                        <a:solidFill>
                          <a:srgbClr val="5F5F5F"/>
                        </a:solidFill>
                        <a:latin typeface="Cambria Math" panose="02040503050406030204" pitchFamily="18" charset="0"/>
                      </a:rPr>
                      <m:t>C</m:t>
                    </m:r>
                    <m:r>
                      <a:rPr lang="en-US" altLang="zh-CN" b="0" i="0" smtClean="0">
                        <a:solidFill>
                          <a:srgbClr val="5F5F5F"/>
                        </a:solidFill>
                        <a:latin typeface="Cambria Math" panose="02040503050406030204" pitchFamily="18" charset="0"/>
                      </a:rPr>
                      <m:t> </m:t>
                    </m:r>
                  </m:oMath>
                </a14:m>
                <a:r>
                  <a:rPr lang="en-US" altLang="zh-CN" dirty="0">
                    <a:solidFill>
                      <a:srgbClr val="5F5F5F"/>
                    </a:solidFill>
                  </a:rPr>
                  <a:t> and </a:t>
                </a:r>
                <a14:m>
                  <m:oMath xmlns:m="http://schemas.openxmlformats.org/officeDocument/2006/math">
                    <m:r>
                      <m:rPr>
                        <m:sty m:val="p"/>
                      </m:rPr>
                      <a:rPr lang="en-US" altLang="zh-CN">
                        <a:solidFill>
                          <a:srgbClr val="5F5F5F"/>
                        </a:solidFill>
                        <a:latin typeface="Cambria Math" panose="02040503050406030204" pitchFamily="18" charset="0"/>
                      </a:rPr>
                      <m:t>C</m:t>
                    </m:r>
                  </m:oMath>
                </a14:m>
                <a:r>
                  <a:rPr lang="en-US" altLang="zh-CN" dirty="0">
                    <a:solidFill>
                      <a:srgbClr val="5F5F5F"/>
                    </a:solidFill>
                  </a:rPr>
                  <a:t> is a set of aspect categories.</a:t>
                </a:r>
              </a:p>
            </p:txBody>
          </p:sp>
        </mc:Choice>
        <mc:Fallback xmlns="">
          <p:sp>
            <p:nvSpPr>
              <p:cNvPr id="15" name="Rectangle 14"/>
              <p:cNvSpPr>
                <a:spLocks noRot="1" noChangeAspect="1" noMove="1" noResize="1" noEditPoints="1" noAdjustHandles="1" noChangeArrowheads="1" noChangeShapeType="1" noTextEdit="1"/>
              </p:cNvSpPr>
              <p:nvPr/>
            </p:nvSpPr>
            <p:spPr>
              <a:xfrm>
                <a:off x="5087859" y="2550571"/>
                <a:ext cx="6627891" cy="923330"/>
              </a:xfrm>
              <a:prstGeom prst="rect">
                <a:avLst/>
              </a:prstGeom>
              <a:blipFill>
                <a:blip r:embed="rId3"/>
                <a:stretch>
                  <a:fillRect t="-2703" r="-382" b="-81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1136521" y="2905569"/>
                <a:ext cx="3951338" cy="2478051"/>
              </a:xfrm>
              <a:prstGeom prst="rect">
                <a:avLst/>
              </a:prstGeom>
              <a:noFill/>
            </p:spPr>
            <p:txBody>
              <a:bodyPr wrap="none" rtlCol="0">
                <a:spAutoFit/>
              </a:bodyPr>
              <a:lstStyle/>
              <a:p>
                <a14:m>
                  <m:oMath xmlns:m="http://schemas.openxmlformats.org/officeDocument/2006/math">
                    <m:sSubSup>
                      <m:sSubSupPr>
                        <m:ctrlPr>
                          <a:rPr lang="en-US" altLang="zh-CN" sz="2000" b="1" i="1" smtClean="0">
                            <a:latin typeface="Cambria Math" panose="02040503050406030204" pitchFamily="18" charset="0"/>
                          </a:rPr>
                        </m:ctrlPr>
                      </m:sSubSupPr>
                      <m:e>
                        <m:r>
                          <a:rPr lang="en-US" altLang="zh-CN" sz="2000" b="0" i="1" smtClean="0">
                            <a:latin typeface="Cambria Math" panose="02040503050406030204" pitchFamily="18" charset="0"/>
                          </a:rPr>
                          <m:t>𝑧</m:t>
                        </m:r>
                      </m:e>
                      <m:sub>
                        <m:r>
                          <a:rPr lang="en-US" altLang="zh-CN" sz="2000" b="1" i="1">
                            <a:latin typeface="Cambria Math" panose="02040503050406030204" pitchFamily="18" charset="0"/>
                          </a:rPr>
                          <m:t>𝑖</m:t>
                        </m:r>
                      </m:sub>
                      <m:sup>
                        <m:r>
                          <a:rPr lang="en-US" altLang="zh-CN" sz="2000" b="1" i="1">
                            <a:latin typeface="Cambria Math" panose="02040503050406030204" pitchFamily="18" charset="0"/>
                          </a:rPr>
                          <m:t>𝑓</m:t>
                        </m:r>
                      </m:sup>
                    </m:sSubSup>
                    <m:r>
                      <a:rPr lang="en-US" altLang="zh-CN" sz="2000" b="1" i="1">
                        <a:latin typeface="Cambria Math" panose="02040503050406030204" pitchFamily="18" charset="0"/>
                      </a:rPr>
                      <m:t>=</m:t>
                    </m:r>
                    <m:sSup>
                      <m:sSupPr>
                        <m:ctrlPr>
                          <a:rPr lang="en-US" altLang="zh-CN" sz="2000" b="1" i="1" smtClean="0">
                            <a:latin typeface="Cambria Math" panose="02040503050406030204" pitchFamily="18" charset="0"/>
                          </a:rPr>
                        </m:ctrlPr>
                      </m:sSupPr>
                      <m:e>
                        <m:d>
                          <m:dPr>
                            <m:ctrlPr>
                              <a:rPr lang="en-US" altLang="zh-CN" sz="2000" b="1" i="1">
                                <a:latin typeface="Cambria Math" panose="02040503050406030204" pitchFamily="18" charset="0"/>
                              </a:rPr>
                            </m:ctrlPr>
                          </m:dPr>
                          <m:e>
                            <m:sSub>
                              <m:sSubPr>
                                <m:ctrlPr>
                                  <a:rPr lang="en-US" altLang="zh-CN" sz="2000" b="1" i="1">
                                    <a:latin typeface="Cambria Math" panose="02040503050406030204" pitchFamily="18" charset="0"/>
                                  </a:rPr>
                                </m:ctrlPr>
                              </m:sSubPr>
                              <m:e>
                                <m:r>
                                  <a:rPr lang="en-US" altLang="zh-CN" sz="2000" b="1" i="1">
                                    <a:latin typeface="Cambria Math" panose="02040503050406030204" pitchFamily="18" charset="0"/>
                                  </a:rPr>
                                  <m:t>𝐮</m:t>
                                </m:r>
                              </m:e>
                              <m:sub>
                                <m:r>
                                  <a:rPr lang="en-US" altLang="zh-CN" sz="2000" b="1" i="1">
                                    <a:latin typeface="Cambria Math" panose="02040503050406030204" pitchFamily="18" charset="0"/>
                                  </a:rPr>
                                  <m:t>𝑓</m:t>
                                </m:r>
                              </m:sub>
                            </m:sSub>
                          </m:e>
                        </m:d>
                      </m:e>
                      <m:sup>
                        <m:r>
                          <a:rPr lang="en-US" altLang="zh-CN" sz="2000" b="0" i="1" smtClean="0">
                            <a:latin typeface="Cambria Math" panose="02040503050406030204" pitchFamily="18" charset="0"/>
                          </a:rPr>
                          <m:t>𝑇</m:t>
                        </m:r>
                      </m:sup>
                    </m:sSup>
                    <m:r>
                      <m:rPr>
                        <m:sty m:val="p"/>
                      </m:rPr>
                      <a:rPr lang="en-US" altLang="zh-CN" sz="2000" b="1" i="1">
                        <a:latin typeface="Cambria Math" panose="02040503050406030204" pitchFamily="18" charset="0"/>
                      </a:rPr>
                      <m:t>tanh</m:t>
                    </m:r>
                    <m:d>
                      <m:dPr>
                        <m:ctrlPr>
                          <a:rPr lang="en-US" altLang="zh-CN" sz="2000" b="1" i="1">
                            <a:latin typeface="Cambria Math" panose="02040503050406030204" pitchFamily="18" charset="0"/>
                          </a:rPr>
                        </m:ctrlPr>
                      </m:dPr>
                      <m:e>
                        <m:sSub>
                          <m:sSubPr>
                            <m:ctrlPr>
                              <a:rPr lang="en-US" altLang="zh-CN" sz="2000" b="1" i="1">
                                <a:latin typeface="Cambria Math" panose="02040503050406030204" pitchFamily="18" charset="0"/>
                              </a:rPr>
                            </m:ctrlPr>
                          </m:sSubPr>
                          <m:e>
                            <m:r>
                              <a:rPr lang="en-US" altLang="zh-CN" sz="2000" b="1" i="1">
                                <a:latin typeface="Cambria Math" panose="02040503050406030204" pitchFamily="18" charset="0"/>
                              </a:rPr>
                              <m:t>𝐖</m:t>
                            </m:r>
                          </m:e>
                          <m:sub>
                            <m:r>
                              <a:rPr lang="en-US" altLang="zh-CN" sz="2000" b="1" i="1">
                                <a:latin typeface="Cambria Math" panose="02040503050406030204" pitchFamily="18" charset="0"/>
                              </a:rPr>
                              <m:t>𝑓</m:t>
                            </m:r>
                          </m:sub>
                        </m:sSub>
                        <m:d>
                          <m:dPr>
                            <m:begChr m:val="["/>
                            <m:endChr m:val="]"/>
                            <m:ctrlPr>
                              <a:rPr lang="en-US" altLang="zh-CN" sz="2000" b="1" i="1">
                                <a:latin typeface="Cambria Math" panose="02040503050406030204" pitchFamily="18" charset="0"/>
                              </a:rPr>
                            </m:ctrlPr>
                          </m:dPr>
                          <m:e>
                            <m:sSub>
                              <m:sSubPr>
                                <m:ctrlPr>
                                  <a:rPr lang="en-US" altLang="zh-CN" sz="2000" b="1" i="1">
                                    <a:latin typeface="Cambria Math" panose="02040503050406030204" pitchFamily="18" charset="0"/>
                                  </a:rPr>
                                </m:ctrlPr>
                              </m:sSubPr>
                              <m:e>
                                <m:r>
                                  <a:rPr lang="en-US" altLang="zh-CN" sz="2000" b="1">
                                    <a:latin typeface="Cambria Math" panose="02040503050406030204" pitchFamily="18" charset="0"/>
                                  </a:rPr>
                                  <m:t>𝐡</m:t>
                                </m:r>
                              </m:e>
                              <m:sub>
                                <m:r>
                                  <a:rPr lang="en-US" altLang="zh-CN" sz="2000" b="1" i="1">
                                    <a:latin typeface="Cambria Math" panose="02040503050406030204" pitchFamily="18" charset="0"/>
                                  </a:rPr>
                                  <m:t>𝑖</m:t>
                                </m:r>
                              </m:sub>
                            </m:sSub>
                            <m:r>
                              <a:rPr lang="en-US" altLang="zh-CN" sz="2000" b="1" i="1">
                                <a:latin typeface="Cambria Math" panose="02040503050406030204" pitchFamily="18" charset="0"/>
                              </a:rPr>
                              <m:t>;</m:t>
                            </m:r>
                            <m:sSubSup>
                              <m:sSubSupPr>
                                <m:ctrlPr>
                                  <a:rPr lang="en-US" altLang="zh-CN" sz="2000" b="1" i="1">
                                    <a:latin typeface="Cambria Math" panose="02040503050406030204" pitchFamily="18" charset="0"/>
                                  </a:rPr>
                                </m:ctrlPr>
                              </m:sSubSupPr>
                              <m:e>
                                <m:r>
                                  <a:rPr lang="en-US" altLang="zh-CN" sz="2000" b="1">
                                    <a:latin typeface="Cambria Math" panose="02040503050406030204" pitchFamily="18" charset="0"/>
                                  </a:rPr>
                                  <m:t>𝐡</m:t>
                                </m:r>
                              </m:e>
                              <m:sub>
                                <m:r>
                                  <a:rPr lang="en-US" altLang="zh-CN" sz="2000" b="0" i="1">
                                    <a:latin typeface="Cambria Math" panose="02040503050406030204" pitchFamily="18" charset="0"/>
                                  </a:rPr>
                                  <m:t>𝑠</m:t>
                                </m:r>
                              </m:sub>
                              <m:sup>
                                <m:r>
                                  <a:rPr lang="en-US" altLang="zh-CN" sz="2000" b="0" i="1">
                                    <a:latin typeface="Cambria Math" panose="02040503050406030204" pitchFamily="18" charset="0"/>
                                  </a:rPr>
                                  <m:t>𝑎</m:t>
                                </m:r>
                              </m:sup>
                            </m:sSubSup>
                          </m:e>
                        </m:d>
                        <m:r>
                          <a:rPr lang="en-US" altLang="zh-CN" sz="2000" b="1" i="1">
                            <a:latin typeface="Cambria Math" panose="02040503050406030204" pitchFamily="18" charset="0"/>
                          </a:rPr>
                          <m:t>+</m:t>
                        </m:r>
                        <m:sSub>
                          <m:sSubPr>
                            <m:ctrlPr>
                              <a:rPr lang="en-US" altLang="zh-CN" sz="2000" b="1" i="1">
                                <a:latin typeface="Cambria Math" panose="02040503050406030204" pitchFamily="18" charset="0"/>
                              </a:rPr>
                            </m:ctrlPr>
                          </m:sSubPr>
                          <m:e>
                            <m:r>
                              <a:rPr lang="en-US" altLang="zh-CN" sz="2000" b="1" i="1">
                                <a:latin typeface="Cambria Math" panose="02040503050406030204" pitchFamily="18" charset="0"/>
                              </a:rPr>
                              <m:t>𝒃</m:t>
                            </m:r>
                          </m:e>
                          <m:sub>
                            <m:r>
                              <a:rPr lang="en-US" altLang="zh-CN" sz="2000" b="1" i="1">
                                <a:latin typeface="Cambria Math" panose="02040503050406030204" pitchFamily="18" charset="0"/>
                              </a:rPr>
                              <m:t>𝑓</m:t>
                            </m:r>
                          </m:sub>
                        </m:sSub>
                      </m:e>
                    </m:d>
                  </m:oMath>
                </a14:m>
                <a:r>
                  <a:rPr lang="en-US" altLang="zh-CN" sz="2000" dirty="0"/>
                  <a:t>,</a:t>
                </a:r>
              </a:p>
              <a:p>
                <a:pPr/>
                <a14:m>
                  <m:oMathPara xmlns:m="http://schemas.openxmlformats.org/officeDocument/2006/math">
                    <m:oMathParaPr>
                      <m:jc m:val="left"/>
                    </m:oMathParaPr>
                    <m:oMath xmlns:m="http://schemas.openxmlformats.org/officeDocument/2006/math">
                      <m:sSubSup>
                        <m:sSubSupPr>
                          <m:ctrlPr>
                            <a:rPr lang="en-US" altLang="zh-CN" sz="2000" i="1">
                              <a:latin typeface="Cambria Math" panose="02040503050406030204" pitchFamily="18" charset="0"/>
                            </a:rPr>
                          </m:ctrlPr>
                        </m:sSubSupPr>
                        <m:e>
                          <m:r>
                            <a:rPr lang="zh-CN" altLang="en-US" sz="2000" i="1">
                              <a:latin typeface="Cambria Math" panose="02040503050406030204" pitchFamily="18" charset="0"/>
                            </a:rPr>
                            <m:t>𝛽</m:t>
                          </m:r>
                        </m:e>
                        <m:sub>
                          <m:r>
                            <a:rPr lang="en-US" altLang="zh-CN" sz="2000" i="1">
                              <a:latin typeface="Cambria Math" panose="02040503050406030204" pitchFamily="18" charset="0"/>
                            </a:rPr>
                            <m:t>𝑖</m:t>
                          </m:r>
                        </m:sub>
                        <m:sup>
                          <m:r>
                            <a:rPr lang="en-US" altLang="zh-CN" sz="2000" i="1">
                              <a:latin typeface="Cambria Math" panose="02040503050406030204" pitchFamily="18" charset="0"/>
                            </a:rPr>
                            <m:t>𝑓</m:t>
                          </m:r>
                        </m:sup>
                      </m:sSubSup>
                      <m:r>
                        <a:rPr lang="en-US" altLang="zh-CN" sz="2000" b="1" i="1">
                          <a:latin typeface="Cambria Math" panose="02040503050406030204" pitchFamily="18" charset="0"/>
                        </a:rPr>
                        <m:t>=</m:t>
                      </m:r>
                      <m:f>
                        <m:fPr>
                          <m:ctrlPr>
                            <a:rPr lang="en-US" altLang="zh-CN" sz="2000" i="1">
                              <a:latin typeface="Cambria Math" panose="02040503050406030204" pitchFamily="18" charset="0"/>
                            </a:rPr>
                          </m:ctrlPr>
                        </m:fPr>
                        <m:num>
                          <m:r>
                            <m:rPr>
                              <m:sty m:val="p"/>
                            </m:rPr>
                            <a:rPr lang="en-US" altLang="zh-CN" sz="2000">
                              <a:latin typeface="Cambria Math" panose="02040503050406030204" pitchFamily="18" charset="0"/>
                            </a:rPr>
                            <m:t>exp</m:t>
                          </m:r>
                          <m:r>
                            <a:rPr lang="en-US" altLang="zh-CN" sz="2000">
                              <a:latin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𝑧</m:t>
                              </m:r>
                            </m:e>
                            <m:sub>
                              <m:r>
                                <a:rPr lang="en-US" altLang="zh-CN" sz="2000" i="1">
                                  <a:latin typeface="Cambria Math" panose="02040503050406030204" pitchFamily="18" charset="0"/>
                                </a:rPr>
                                <m:t>𝑖</m:t>
                              </m:r>
                            </m:sub>
                            <m:sup>
                              <m:r>
                                <a:rPr lang="en-US" altLang="zh-CN" sz="2000" i="1">
                                  <a:latin typeface="Cambria Math" panose="02040503050406030204" pitchFamily="18" charset="0"/>
                                </a:rPr>
                                <m:t>𝑓</m:t>
                              </m:r>
                            </m:sup>
                          </m:sSubSup>
                          <m:r>
                            <a:rPr lang="en-US" altLang="zh-CN" sz="2000">
                              <a:latin typeface="Cambria Math" panose="02040503050406030204" pitchFamily="18" charset="0"/>
                            </a:rPr>
                            <m:t>)</m:t>
                          </m:r>
                        </m:num>
                        <m:den>
                          <m:nary>
                            <m:naryPr>
                              <m:chr m:val="∑"/>
                              <m:ctrlPr>
                                <a:rPr lang="en-US" altLang="zh-CN" sz="2000" b="1" i="1">
                                  <a:latin typeface="Cambria Math" panose="02040503050406030204" pitchFamily="18" charset="0"/>
                                </a:rPr>
                              </m:ctrlPr>
                            </m:naryPr>
                            <m:sub>
                              <m:sSup>
                                <m:sSupPr>
                                  <m:ctrlPr>
                                    <a:rPr lang="en-US" altLang="zh-CN" sz="2000" i="1">
                                      <a:latin typeface="Cambria Math" panose="02040503050406030204" pitchFamily="18" charset="0"/>
                                    </a:rPr>
                                  </m:ctrlPr>
                                </m:sSupPr>
                                <m:e>
                                  <m:r>
                                    <a:rPr lang="en-US" altLang="zh-CN" sz="2000" b="0" i="1">
                                      <a:latin typeface="Cambria Math" panose="02040503050406030204" pitchFamily="18" charset="0"/>
                                    </a:rPr>
                                    <m:t>𝑖</m:t>
                                  </m:r>
                                </m:e>
                                <m:sup>
                                  <m:r>
                                    <a:rPr lang="en-US" altLang="zh-CN" sz="2000" b="0" i="0">
                                      <a:latin typeface="Cambria Math" panose="02040503050406030204" pitchFamily="18" charset="0"/>
                                    </a:rPr>
                                    <m:t>′</m:t>
                                  </m:r>
                                </m:sup>
                              </m:sSup>
                              <m:r>
                                <m:rPr>
                                  <m:brk m:alnAt="23"/>
                                </m:rPr>
                                <a:rPr lang="en-US" altLang="zh-CN" sz="2000" b="0" i="0">
                                  <a:latin typeface="Cambria Math" panose="02040503050406030204" pitchFamily="18" charset="0"/>
                                </a:rPr>
                                <m:t>=</m:t>
                              </m:r>
                              <m:r>
                                <a:rPr lang="en-US" altLang="zh-CN" sz="2000" b="0" i="0">
                                  <a:latin typeface="Cambria Math" panose="02040503050406030204" pitchFamily="18" charset="0"/>
                                </a:rPr>
                                <m:t>1</m:t>
                              </m:r>
                            </m:sub>
                            <m:sup>
                              <m:r>
                                <m:rPr>
                                  <m:sty m:val="p"/>
                                </m:rPr>
                                <a:rPr lang="en-US" altLang="zh-CN" sz="2000" b="0" i="0">
                                  <a:latin typeface="Cambria Math" panose="02040503050406030204" pitchFamily="18" charset="0"/>
                                </a:rPr>
                                <m:t>n</m:t>
                              </m:r>
                            </m:sup>
                            <m:e>
                              <m:r>
                                <m:rPr>
                                  <m:sty m:val="p"/>
                                </m:rPr>
                                <a:rPr lang="en-US" altLang="zh-CN" sz="2000">
                                  <a:latin typeface="Cambria Math" panose="02040503050406030204" pitchFamily="18" charset="0"/>
                                </a:rPr>
                                <m:t>exp</m:t>
                              </m:r>
                              <m:r>
                                <a:rPr lang="en-US" altLang="zh-CN" sz="2000">
                                  <a:latin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𝑧</m:t>
                                  </m:r>
                                </m:e>
                                <m:sub>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𝑖</m:t>
                                      </m:r>
                                    </m:e>
                                    <m:sup>
                                      <m:r>
                                        <a:rPr lang="en-US" altLang="zh-CN" sz="2000">
                                          <a:latin typeface="Cambria Math" panose="02040503050406030204" pitchFamily="18" charset="0"/>
                                        </a:rPr>
                                        <m:t>′</m:t>
                                      </m:r>
                                    </m:sup>
                                  </m:sSup>
                                </m:sub>
                                <m:sup>
                                  <m:r>
                                    <a:rPr lang="en-US" altLang="zh-CN" sz="2000" i="1">
                                      <a:latin typeface="Cambria Math" panose="02040503050406030204" pitchFamily="18" charset="0"/>
                                    </a:rPr>
                                    <m:t>𝑓</m:t>
                                  </m:r>
                                </m:sup>
                              </m:sSubSup>
                              <m:r>
                                <a:rPr lang="en-US" altLang="zh-CN" sz="2000">
                                  <a:latin typeface="Cambria Math" panose="02040503050406030204" pitchFamily="18" charset="0"/>
                                </a:rPr>
                                <m:t>)</m:t>
                              </m:r>
                            </m:e>
                          </m:nary>
                        </m:den>
                      </m:f>
                      <m:r>
                        <a:rPr lang="en-US" altLang="zh-CN" sz="2000" b="0" i="1" smtClean="0">
                          <a:latin typeface="Cambria Math" panose="02040503050406030204" pitchFamily="18" charset="0"/>
                        </a:rPr>
                        <m:t>,</m:t>
                      </m:r>
                    </m:oMath>
                  </m:oMathPara>
                </a14:m>
                <a:endParaRPr lang="en-US" altLang="zh-CN" sz="2000" dirty="0"/>
              </a:p>
              <a:p>
                <a:pPr/>
                <a14:m>
                  <m:oMathPara xmlns:m="http://schemas.openxmlformats.org/officeDocument/2006/math">
                    <m:oMathParaPr>
                      <m:jc m:val="left"/>
                    </m:oMathParaPr>
                    <m:oMath xmlns:m="http://schemas.openxmlformats.org/officeDocument/2006/math">
                      <m:sSup>
                        <m:sSupPr>
                          <m:ctrlPr>
                            <a:rPr lang="en-US" altLang="zh-CN" sz="2000" i="1">
                              <a:latin typeface="Cambria Math" panose="02040503050406030204" pitchFamily="18" charset="0"/>
                            </a:rPr>
                          </m:ctrlPr>
                        </m:sSupPr>
                        <m:e>
                          <m:r>
                            <a:rPr lang="en-US" altLang="zh-CN" sz="2000" b="1">
                              <a:latin typeface="Cambria Math" panose="02040503050406030204" pitchFamily="18" charset="0"/>
                            </a:rPr>
                            <m:t>𝐯</m:t>
                          </m:r>
                        </m:e>
                        <m:sup>
                          <m:r>
                            <m:rPr>
                              <m:sty m:val="p"/>
                            </m:rPr>
                            <a:rPr lang="en-US" altLang="zh-CN" sz="2000">
                              <a:latin typeface="Cambria Math" panose="02040503050406030204" pitchFamily="18" charset="0"/>
                            </a:rPr>
                            <m:t>a</m:t>
                          </m:r>
                        </m:sup>
                      </m:sSup>
                      <m:r>
                        <a:rPr lang="en-US" altLang="zh-CN" sz="2000" b="1" i="1">
                          <a:latin typeface="Cambria Math" panose="02040503050406030204" pitchFamily="18" charset="0"/>
                        </a:rPr>
                        <m:t>=</m:t>
                      </m:r>
                      <m:nary>
                        <m:naryPr>
                          <m:chr m:val="∑"/>
                          <m:ctrlPr>
                            <a:rPr lang="en-US" altLang="zh-CN" sz="2000" b="1" i="1">
                              <a:latin typeface="Cambria Math" panose="02040503050406030204" pitchFamily="18" charset="0"/>
                            </a:rPr>
                          </m:ctrlPr>
                        </m:naryPr>
                        <m:sub>
                          <m:r>
                            <a:rPr lang="en-US" altLang="zh-CN" sz="2000" b="1" i="1" smtClean="0">
                              <a:latin typeface="Cambria Math" panose="02040503050406030204" pitchFamily="18" charset="0"/>
                            </a:rPr>
                            <m:t>𝒊</m:t>
                          </m:r>
                          <m:r>
                            <m:rPr>
                              <m:brk m:alnAt="23"/>
                            </m:rPr>
                            <a:rPr lang="en-US" altLang="zh-CN" sz="2000" b="1" i="1">
                              <a:latin typeface="Cambria Math" panose="02040503050406030204" pitchFamily="18" charset="0"/>
                            </a:rPr>
                            <m:t>=</m:t>
                          </m:r>
                          <m:r>
                            <a:rPr lang="en-US" altLang="zh-CN" sz="2000" b="1" i="1">
                              <a:latin typeface="Cambria Math" panose="02040503050406030204" pitchFamily="18" charset="0"/>
                            </a:rPr>
                            <m:t>𝟏</m:t>
                          </m:r>
                        </m:sub>
                        <m:sup>
                          <m:r>
                            <a:rPr lang="en-US" altLang="zh-CN" sz="2000" b="1" i="1">
                              <a:latin typeface="Cambria Math" panose="02040503050406030204" pitchFamily="18" charset="0"/>
                            </a:rPr>
                            <m:t>𝒏</m:t>
                          </m:r>
                        </m:sup>
                        <m:e>
                          <m:sSubSup>
                            <m:sSubSupPr>
                              <m:ctrlPr>
                                <a:rPr lang="en-US" altLang="zh-CN" sz="2000" i="1">
                                  <a:latin typeface="Cambria Math" panose="02040503050406030204" pitchFamily="18" charset="0"/>
                                </a:rPr>
                              </m:ctrlPr>
                            </m:sSubSupPr>
                            <m:e>
                              <m:r>
                                <a:rPr lang="zh-CN" altLang="en-US" sz="2000" i="1">
                                  <a:latin typeface="Cambria Math" panose="02040503050406030204" pitchFamily="18" charset="0"/>
                                </a:rPr>
                                <m:t>𝛽</m:t>
                              </m:r>
                            </m:e>
                            <m:sub>
                              <m:r>
                                <a:rPr lang="en-US" altLang="zh-CN" sz="2000" i="1">
                                  <a:latin typeface="Cambria Math" panose="02040503050406030204" pitchFamily="18" charset="0"/>
                                </a:rPr>
                                <m:t>𝑖</m:t>
                              </m:r>
                            </m:sub>
                            <m:sup>
                              <m:r>
                                <a:rPr lang="en-US" altLang="zh-CN" sz="2000" i="1">
                                  <a:latin typeface="Cambria Math" panose="02040503050406030204" pitchFamily="18" charset="0"/>
                                </a:rPr>
                                <m:t>𝑓</m:t>
                              </m:r>
                            </m:sup>
                          </m:sSubSup>
                          <m:sSub>
                            <m:sSubPr>
                              <m:ctrlPr>
                                <a:rPr lang="en-US" altLang="zh-CN" sz="2000" b="1" i="1">
                                  <a:latin typeface="Cambria Math" panose="02040503050406030204" pitchFamily="18" charset="0"/>
                                </a:rPr>
                              </m:ctrlPr>
                            </m:sSubPr>
                            <m:e>
                              <m:r>
                                <a:rPr lang="en-US" altLang="zh-CN" sz="2000" b="1">
                                  <a:latin typeface="Cambria Math" panose="02040503050406030204" pitchFamily="18" charset="0"/>
                                </a:rPr>
                                <m:t>𝐡</m:t>
                              </m:r>
                            </m:e>
                            <m:sub>
                              <m:r>
                                <a:rPr lang="en-US" altLang="zh-CN" sz="2000" b="1" i="1">
                                  <a:latin typeface="Cambria Math" panose="02040503050406030204" pitchFamily="18" charset="0"/>
                                </a:rPr>
                                <m:t>𝑖</m:t>
                              </m:r>
                            </m:sub>
                          </m:sSub>
                        </m:e>
                      </m:nary>
                      <m:r>
                        <a:rPr lang="en-US" altLang="zh-CN" sz="2000" b="1" i="1" smtClean="0">
                          <a:latin typeface="Cambria Math" panose="02040503050406030204" pitchFamily="18" charset="0"/>
                        </a:rPr>
                        <m:t>.</m:t>
                      </m:r>
                    </m:oMath>
                  </m:oMathPara>
                </a14:m>
                <a:endParaRPr lang="en-US" altLang="zh-CN" sz="2000" dirty="0">
                  <a:latin typeface="Cambria Math" panose="02040503050406030204" pitchFamily="18" charset="0"/>
                </a:endParaRPr>
              </a:p>
              <a:p>
                <a:endParaRPr lang="zh-CN" altLang="en-US" sz="2000" dirty="0"/>
              </a:p>
            </p:txBody>
          </p:sp>
        </mc:Choice>
        <mc:Fallback xmlns="">
          <p:sp>
            <p:nvSpPr>
              <p:cNvPr id="48" name="TextBox 47"/>
              <p:cNvSpPr txBox="1">
                <a:spLocks noRot="1" noChangeAspect="1" noMove="1" noResize="1" noEditPoints="1" noAdjustHandles="1" noChangeArrowheads="1" noChangeShapeType="1" noTextEdit="1"/>
              </p:cNvSpPr>
              <p:nvPr/>
            </p:nvSpPr>
            <p:spPr>
              <a:xfrm>
                <a:off x="1136521" y="2905569"/>
                <a:ext cx="3951338" cy="2478051"/>
              </a:xfrm>
              <a:prstGeom prst="rect">
                <a:avLst/>
              </a:prstGeom>
              <a:blipFill>
                <a:blip r:embed="rId4"/>
                <a:stretch>
                  <a:fillRect l="-7029" r="-319" b="-459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Rectangle 50"/>
              <p:cNvSpPr/>
              <p:nvPr/>
            </p:nvSpPr>
            <p:spPr>
              <a:xfrm>
                <a:off x="712515" y="5637815"/>
                <a:ext cx="3630384" cy="987258"/>
              </a:xfrm>
              <a:prstGeom prst="rect">
                <a:avLst/>
              </a:prstGeom>
            </p:spPr>
            <p:txBody>
              <a:bodyPr wrap="square">
                <a:spAutoFit/>
              </a:bodyPr>
              <a:lstStyle/>
              <a:p>
                <a:pPr lvl="1"/>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ℒ</m:t>
                          </m:r>
                        </m:e>
                        <m:sub>
                          <m:r>
                            <a:rPr lang="en-US" altLang="zh-CN" sz="2000" i="1">
                              <a:latin typeface="Cambria Math" panose="02040503050406030204" pitchFamily="18" charset="0"/>
                            </a:rPr>
                            <m:t>𝑎𝑢𝑥</m:t>
                          </m:r>
                        </m:sub>
                      </m:sSub>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𝑛</m:t>
                              </m:r>
                            </m:e>
                            <m:sup>
                              <m:r>
                                <a:rPr lang="en-US" altLang="zh-CN" sz="2000" i="1">
                                  <a:latin typeface="Cambria Math" panose="02040503050406030204" pitchFamily="18" charset="0"/>
                                </a:rPr>
                                <m:t>𝑠</m:t>
                              </m:r>
                            </m:sup>
                          </m:sSup>
                        </m:den>
                      </m:f>
                      <m:nary>
                        <m:naryPr>
                          <m:chr m:val="∑"/>
                          <m:ctrlPr>
                            <a:rPr lang="en-US" altLang="zh-CN" sz="2000" i="1">
                              <a:latin typeface="Cambria Math" panose="02040503050406030204" pitchFamily="18" charset="0"/>
                            </a:rPr>
                          </m:ctrlPr>
                        </m:naryPr>
                        <m:sub>
                          <m:r>
                            <a:rPr lang="en-US" altLang="zh-CN" sz="2000" i="1">
                              <a:latin typeface="Cambria Math" panose="02040503050406030204" pitchFamily="18" charset="0"/>
                            </a:rPr>
                            <m:t>𝑘</m:t>
                          </m:r>
                          <m:r>
                            <a:rPr lang="en-US" altLang="zh-CN" sz="2000" i="1">
                              <a:latin typeface="Cambria Math" panose="02040503050406030204" pitchFamily="18" charset="0"/>
                            </a:rPr>
                            <m:t>=1</m:t>
                          </m:r>
                        </m:sub>
                        <m:sup>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𝑛</m:t>
                              </m:r>
                            </m:e>
                            <m:sup>
                              <m:r>
                                <a:rPr lang="en-US" altLang="zh-CN" sz="2000" i="1">
                                  <a:latin typeface="Cambria Math" panose="02040503050406030204" pitchFamily="18" charset="0"/>
                                </a:rPr>
                                <m:t>𝑠</m:t>
                              </m:r>
                            </m:sup>
                          </m:sSup>
                        </m:sup>
                        <m:e>
                          <m:nary>
                            <m:naryPr>
                              <m:chr m:val="∑"/>
                              <m:supHide m:val="on"/>
                              <m:ctrlPr>
                                <a:rPr lang="en-US" altLang="zh-CN" sz="2000" i="1">
                                  <a:latin typeface="Cambria Math" panose="02040503050406030204" pitchFamily="18" charset="0"/>
                                </a:rPr>
                              </m:ctrlPr>
                            </m:naryPr>
                            <m:sub>
                              <m:r>
                                <a:rPr lang="en-US" altLang="zh-CN" sz="2000" i="1">
                                  <a:latin typeface="Cambria Math" panose="02040503050406030204" pitchFamily="18" charset="0"/>
                                </a:rPr>
                                <m:t>𝑐</m:t>
                              </m:r>
                              <m:r>
                                <a:rPr lang="en-US" altLang="zh-CN" sz="2000" i="1">
                                  <a:latin typeface="Cambria Math" panose="02040503050406030204" pitchFamily="18" charset="0"/>
                                </a:rPr>
                                <m:t>∈</m:t>
                              </m:r>
                              <m:r>
                                <a:rPr lang="en-US" altLang="zh-CN" sz="2000" i="1">
                                  <a:latin typeface="Cambria Math" panose="02040503050406030204" pitchFamily="18" charset="0"/>
                                </a:rPr>
                                <m:t>𝐶</m:t>
                              </m:r>
                            </m:sub>
                            <m:sup/>
                            <m:e>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𝑦</m:t>
                                  </m:r>
                                </m:e>
                                <m:sub>
                                  <m:r>
                                    <a:rPr lang="en-US" altLang="zh-CN" sz="2000" i="1">
                                      <a:latin typeface="Cambria Math" panose="02040503050406030204" pitchFamily="18" charset="0"/>
                                    </a:rPr>
                                    <m:t>𝑘</m:t>
                                  </m:r>
                                </m:sub>
                                <m:sup>
                                  <m:r>
                                    <a:rPr lang="en-US" altLang="zh-CN" sz="2000" i="1">
                                      <a:latin typeface="Cambria Math" panose="02040503050406030204" pitchFamily="18" charset="0"/>
                                    </a:rPr>
                                    <m:t>𝑐</m:t>
                                  </m:r>
                                </m:sup>
                              </m:sSubSup>
                              <m:r>
                                <m:rPr>
                                  <m:sty m:val="p"/>
                                </m:rPr>
                                <a:rPr lang="en-US" altLang="zh-CN" sz="2000" i="1">
                                  <a:latin typeface="Cambria Math" panose="02040503050406030204" pitchFamily="18" charset="0"/>
                                </a:rPr>
                                <m:t>log</m:t>
                              </m:r>
                              <m:r>
                                <a:rPr lang="en-US" altLang="zh-CN" sz="2000" b="0" i="1" smtClean="0">
                                  <a:latin typeface="Cambria Math" panose="02040503050406030204" pitchFamily="18" charset="0"/>
                                </a:rPr>
                                <m:t>(</m:t>
                              </m:r>
                              <m:sSubSup>
                                <m:sSubSupPr>
                                  <m:ctrlPr>
                                    <a:rPr lang="en-US" altLang="zh-CN" sz="2000" i="1">
                                      <a:latin typeface="Cambria Math" panose="02040503050406030204" pitchFamily="18" charset="0"/>
                                    </a:rPr>
                                  </m:ctrlPr>
                                </m:sSubSupPr>
                                <m:e>
                                  <m:acc>
                                    <m:accPr>
                                      <m:chr m:val="̂"/>
                                      <m:ctrlPr>
                                        <a:rPr lang="en-US" altLang="zh-CN" sz="2000" i="1">
                                          <a:latin typeface="Cambria Math" panose="02040503050406030204" pitchFamily="18" charset="0"/>
                                        </a:rPr>
                                      </m:ctrlPr>
                                    </m:accPr>
                                    <m:e>
                                      <m:r>
                                        <m:rPr>
                                          <m:sty m:val="p"/>
                                        </m:rPr>
                                        <a:rPr lang="en-US" altLang="zh-CN" sz="2000" i="1">
                                          <a:latin typeface="Cambria Math" panose="02040503050406030204" pitchFamily="18" charset="0"/>
                                        </a:rPr>
                                        <m:t>y</m:t>
                                      </m:r>
                                    </m:e>
                                  </m:acc>
                                </m:e>
                                <m:sub>
                                  <m:r>
                                    <m:rPr>
                                      <m:sty m:val="p"/>
                                    </m:rPr>
                                    <a:rPr lang="en-US" altLang="zh-CN" sz="2000" i="1">
                                      <a:latin typeface="Cambria Math" panose="02040503050406030204" pitchFamily="18" charset="0"/>
                                    </a:rPr>
                                    <m:t>k</m:t>
                                  </m:r>
                                </m:sub>
                                <m:sup>
                                  <m:r>
                                    <a:rPr lang="en-US" altLang="zh-CN" sz="2000" i="1">
                                      <a:latin typeface="Cambria Math" panose="02040503050406030204" pitchFamily="18" charset="0"/>
                                    </a:rPr>
                                    <m:t>𝑐</m:t>
                                  </m:r>
                                </m:sup>
                              </m:sSubSup>
                              <m:r>
                                <a:rPr lang="en-US" altLang="zh-CN" sz="2000" b="0" i="1" smtClean="0">
                                  <a:latin typeface="Cambria Math" panose="02040503050406030204" pitchFamily="18" charset="0"/>
                                </a:rPr>
                                <m:t>)</m:t>
                              </m:r>
                            </m:e>
                          </m:nary>
                        </m:e>
                      </m:nary>
                    </m:oMath>
                  </m:oMathPara>
                </a14:m>
                <a:endParaRPr lang="en-US" altLang="zh-CN" sz="2000" i="1" dirty="0">
                  <a:latin typeface="Cambria Math" panose="02040503050406030204" pitchFamily="18" charset="0"/>
                </a:endParaRPr>
              </a:p>
            </p:txBody>
          </p:sp>
        </mc:Choice>
        <mc:Fallback xmlns="">
          <p:sp>
            <p:nvSpPr>
              <p:cNvPr id="51" name="Rectangle 50"/>
              <p:cNvSpPr>
                <a:spLocks noRot="1" noChangeAspect="1" noMove="1" noResize="1" noEditPoints="1" noAdjustHandles="1" noChangeArrowheads="1" noChangeShapeType="1" noTextEdit="1"/>
              </p:cNvSpPr>
              <p:nvPr/>
            </p:nvSpPr>
            <p:spPr>
              <a:xfrm>
                <a:off x="712515" y="5637815"/>
                <a:ext cx="3630384" cy="987258"/>
              </a:xfrm>
              <a:prstGeom prst="rect">
                <a:avLst/>
              </a:prstGeom>
              <a:blipFill>
                <a:blip r:embed="rId5"/>
                <a:stretch>
                  <a:fillRect t="-93590" r="-348" b="-147436"/>
                </a:stretch>
              </a:blipFill>
            </p:spPr>
            <p:txBody>
              <a:bodyPr/>
              <a:lstStyle/>
              <a:p>
                <a:r>
                  <a:rPr lang="zh-CN" altLang="en-US">
                    <a:noFill/>
                  </a:rPr>
                  <a:t> </a:t>
                </a:r>
              </a:p>
            </p:txBody>
          </p:sp>
        </mc:Fallback>
      </mc:AlternateContent>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79469" y="3622455"/>
            <a:ext cx="6524719" cy="3002618"/>
          </a:xfrm>
          <a:prstGeom prst="rect">
            <a:avLst/>
          </a:prstGeom>
        </p:spPr>
      </p:pic>
      <p:sp>
        <p:nvSpPr>
          <p:cNvPr id="3" name="矩形 2">
            <a:extLst>
              <a:ext uri="{FF2B5EF4-FFF2-40B4-BE49-F238E27FC236}">
                <a16:creationId xmlns:a16="http://schemas.microsoft.com/office/drawing/2014/main" id="{0C85FF19-7508-644C-8754-0E229C010F61}"/>
              </a:ext>
            </a:extLst>
          </p:cNvPr>
          <p:cNvSpPr/>
          <p:nvPr/>
        </p:nvSpPr>
        <p:spPr>
          <a:xfrm>
            <a:off x="1017132" y="5240877"/>
            <a:ext cx="1595309" cy="369332"/>
          </a:xfrm>
          <a:prstGeom prst="rect">
            <a:avLst/>
          </a:prstGeom>
        </p:spPr>
        <p:txBody>
          <a:bodyPr wrap="none">
            <a:spAutoFit/>
          </a:bodyPr>
          <a:lstStyle/>
          <a:p>
            <a:r>
              <a:rPr lang="en-US" altLang="zh-CN" dirty="0">
                <a:solidFill>
                  <a:srgbClr val="5F5F5F"/>
                </a:solidFill>
              </a:rPr>
              <a:t>Auxiliary loss:</a:t>
            </a:r>
            <a:endParaRPr lang="zh-CN" altLang="en-US" dirty="0"/>
          </a:p>
        </p:txBody>
      </p:sp>
      <p:sp>
        <p:nvSpPr>
          <p:cNvPr id="6" name="矩形 5">
            <a:extLst>
              <a:ext uri="{FF2B5EF4-FFF2-40B4-BE49-F238E27FC236}">
                <a16:creationId xmlns:a16="http://schemas.microsoft.com/office/drawing/2014/main" id="{43A9C71E-8C2D-934D-AD43-70FD9404646E}"/>
              </a:ext>
            </a:extLst>
          </p:cNvPr>
          <p:cNvSpPr/>
          <p:nvPr/>
        </p:nvSpPr>
        <p:spPr>
          <a:xfrm>
            <a:off x="996519" y="2466708"/>
            <a:ext cx="2403222" cy="369332"/>
          </a:xfrm>
          <a:prstGeom prst="rect">
            <a:avLst/>
          </a:prstGeom>
        </p:spPr>
        <p:txBody>
          <a:bodyPr wrap="none">
            <a:spAutoFit/>
          </a:bodyPr>
          <a:lstStyle/>
          <a:p>
            <a:r>
              <a:rPr lang="en-US" altLang="zh-CN" dirty="0">
                <a:solidFill>
                  <a:srgbClr val="5F5F5F"/>
                </a:solidFill>
              </a:rPr>
              <a:t>Attention m</a:t>
            </a:r>
            <a:r>
              <a:rPr lang="en-US" altLang="zh-Hans" dirty="0">
                <a:solidFill>
                  <a:srgbClr val="5F5F5F"/>
                </a:solidFill>
              </a:rPr>
              <a:t>echanism</a:t>
            </a:r>
            <a:r>
              <a:rPr lang="en-US" altLang="zh-CN" dirty="0">
                <a:solidFill>
                  <a:srgbClr val="5F5F5F"/>
                </a:solidFill>
              </a:rPr>
              <a:t>:</a:t>
            </a:r>
            <a:endParaRPr lang="zh-CN" altLang="en-US" dirty="0"/>
          </a:p>
        </p:txBody>
      </p:sp>
    </p:spTree>
    <p:extLst>
      <p:ext uri="{BB962C8B-B14F-4D97-AF65-F5344CB8AC3E}">
        <p14:creationId xmlns:p14="http://schemas.microsoft.com/office/powerpoint/2010/main" val="1176142344"/>
      </p:ext>
    </p:extLst>
  </p:cSld>
  <p:clrMapOvr>
    <a:masterClrMapping/>
  </p:clrMapOvr>
  <mc:AlternateContent xmlns:mc="http://schemas.openxmlformats.org/markup-compatibility/2006" xmlns:p14="http://schemas.microsoft.com/office/powerpoint/2010/main">
    <mc:Choice Requires="p14">
      <p:transition p14:dur="10">
        <p:pull/>
      </p:transition>
    </mc:Choice>
    <mc:Fallback xmlns="">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48" grpId="0"/>
      <p:bldP spid="51" grpId="0"/>
      <p:bldP spid="3"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4"/>
            <a:ext cx="10877550" cy="351881"/>
          </a:xfrm>
        </p:spPr>
        <p:txBody>
          <a:bodyPr/>
          <a:lstStyle/>
          <a:p>
            <a:r>
              <a:rPr lang="en-US" altLang="zh-CN" sz="2800" dirty="0"/>
              <a:t>Align aspect granularity - </a:t>
            </a:r>
            <a:r>
              <a:rPr lang="en-US" altLang="zh-CN" sz="2400" dirty="0"/>
              <a:t>Coarse2Fine (C2F) Attention</a:t>
            </a:r>
            <a:endParaRPr lang="zh-CN" altLang="en-US" sz="2600" dirty="0"/>
          </a:p>
        </p:txBody>
      </p:sp>
      <mc:AlternateContent xmlns:mc="http://schemas.openxmlformats.org/markup-compatibility/2006" xmlns:a14="http://schemas.microsoft.com/office/drawing/2010/main">
        <mc:Choice Requires="a14">
          <p:sp>
            <p:nvSpPr>
              <p:cNvPr id="37" name="Rectangle 36"/>
              <p:cNvSpPr/>
              <p:nvPr/>
            </p:nvSpPr>
            <p:spPr>
              <a:xfrm>
                <a:off x="314129" y="962408"/>
                <a:ext cx="10279110" cy="1938992"/>
              </a:xfrm>
              <a:prstGeom prst="rect">
                <a:avLst/>
              </a:prstGeom>
            </p:spPr>
            <p:txBody>
              <a:bodyPr wrap="square">
                <a:spAutoFit/>
              </a:bodyPr>
              <a:lstStyle/>
              <a:p>
                <a:r>
                  <a:rPr lang="en-US" altLang="zh-CN" sz="2000" dirty="0"/>
                  <a:t>(</a:t>
                </a:r>
                <a:r>
                  <a:rPr lang="en-US" altLang="zh-CN" sz="2000" dirty="0">
                    <a:solidFill>
                      <a:srgbClr val="5F5F5F"/>
                    </a:solidFill>
                  </a:rPr>
                  <a:t>2) Dynamically Incorporating more specific information </a:t>
                </a:r>
                <a14:m>
                  <m:oMath xmlns:m="http://schemas.openxmlformats.org/officeDocument/2006/math">
                    <m:sSup>
                      <m:sSupPr>
                        <m:ctrlPr>
                          <a:rPr lang="en-US" altLang="zh-CN" sz="2000" i="1">
                            <a:latin typeface="Cambria Math" panose="02040503050406030204" pitchFamily="18" charset="0"/>
                          </a:rPr>
                        </m:ctrlPr>
                      </m:sSupPr>
                      <m:e>
                        <m:r>
                          <a:rPr lang="en-US" altLang="zh-CN" sz="2000" b="1">
                            <a:latin typeface="Cambria Math" panose="02040503050406030204" pitchFamily="18" charset="0"/>
                          </a:rPr>
                          <m:t>𝐯</m:t>
                        </m:r>
                      </m:e>
                      <m:sup>
                        <m:r>
                          <m:rPr>
                            <m:sty m:val="p"/>
                          </m:rPr>
                          <a:rPr lang="en-US" altLang="zh-CN" sz="2000">
                            <a:latin typeface="Cambria Math" panose="02040503050406030204" pitchFamily="18" charset="0"/>
                          </a:rPr>
                          <m:t>a</m:t>
                        </m:r>
                      </m:sup>
                    </m:sSup>
                  </m:oMath>
                </a14:m>
                <a:r>
                  <a:rPr lang="en-US" altLang="zh-CN" sz="2000" dirty="0">
                    <a:solidFill>
                      <a:srgbClr val="5F5F5F"/>
                    </a:solidFill>
                  </a:rPr>
                  <a:t> of aspect category.</a:t>
                </a:r>
              </a:p>
              <a:p>
                <a:pPr marL="742950" lvl="1" indent="-285750">
                  <a:buFontTx/>
                  <a:buChar char="-"/>
                </a:pPr>
                <a:r>
                  <a:rPr lang="en-US" altLang="zh-CN" sz="2000" dirty="0">
                    <a:solidFill>
                      <a:srgbClr val="5F5F5F"/>
                    </a:solidFill>
                  </a:rPr>
                  <a:t>Basic idea: there may not exist corresponding aspect term when the context implicitly expresses a sentiment toward the aspect category.</a:t>
                </a:r>
              </a:p>
              <a:p>
                <a:pPr marL="742950" lvl="1" indent="-285750">
                  <a:buFontTx/>
                  <a:buChar char="-"/>
                </a:pPr>
                <a:endParaRPr lang="en-US" altLang="zh-CN" sz="2000" dirty="0">
                  <a:solidFill>
                    <a:srgbClr val="5F5F5F"/>
                  </a:solidFill>
                </a:endParaRPr>
              </a:p>
              <a:p>
                <a:pPr marL="1200150" lvl="2" indent="-285750">
                  <a:buFont typeface="Arial" panose="020B0604020202020204" pitchFamily="34" charset="0"/>
                  <a:buChar char="•"/>
                </a:pPr>
                <a:r>
                  <a:rPr lang="en-US" altLang="zh-CN" sz="2000" dirty="0">
                    <a:solidFill>
                      <a:srgbClr val="5F5F5F"/>
                    </a:solidFill>
                  </a:rPr>
                  <a:t>Fusion gate </a:t>
                </a:r>
                <a14:m>
                  <m:oMath xmlns:m="http://schemas.openxmlformats.org/officeDocument/2006/math">
                    <m:r>
                      <a:rPr lang="en-US" altLang="zh-CN" sz="2000" b="1">
                        <a:latin typeface="Cambria Math" panose="02040503050406030204" pitchFamily="18" charset="0"/>
                      </a:rPr>
                      <m:t>𝐅</m:t>
                    </m:r>
                    <m:r>
                      <a:rPr lang="en-US" altLang="zh-CN" sz="2000" b="1" i="1">
                        <a:latin typeface="Cambria Math" panose="02040503050406030204" pitchFamily="18" charset="0"/>
                      </a:rPr>
                      <m:t> </m:t>
                    </m:r>
                  </m:oMath>
                </a14:m>
                <a:r>
                  <a:rPr lang="en-US" altLang="zh-CN" sz="2000" dirty="0">
                    <a:solidFill>
                      <a:srgbClr val="5F5F5F"/>
                    </a:solidFill>
                  </a:rPr>
                  <a:t>:  similar to highway connection (Jozefowicz et. al 2015)</a:t>
                </a:r>
              </a:p>
              <a:p>
                <a:pPr marL="1200150" lvl="2" indent="-285750">
                  <a:buFontTx/>
                  <a:buChar char="-"/>
                </a:pPr>
                <a:endParaRPr lang="en-US" altLang="zh-CN" sz="2000" dirty="0">
                  <a:solidFill>
                    <a:srgbClr val="5F5F5F"/>
                  </a:solidFill>
                </a:endParaRPr>
              </a:p>
            </p:txBody>
          </p:sp>
        </mc:Choice>
        <mc:Fallback xmlns="">
          <p:sp>
            <p:nvSpPr>
              <p:cNvPr id="37" name="Rectangle 36"/>
              <p:cNvSpPr>
                <a:spLocks noRot="1" noChangeAspect="1" noMove="1" noResize="1" noEditPoints="1" noAdjustHandles="1" noChangeArrowheads="1" noChangeShapeType="1" noTextEdit="1"/>
              </p:cNvSpPr>
              <p:nvPr/>
            </p:nvSpPr>
            <p:spPr>
              <a:xfrm>
                <a:off x="314129" y="962408"/>
                <a:ext cx="10279110" cy="1938992"/>
              </a:xfrm>
              <a:prstGeom prst="rect">
                <a:avLst/>
              </a:prstGeom>
              <a:blipFill>
                <a:blip r:embed="rId3"/>
                <a:stretch>
                  <a:fillRect l="-617" t="-19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314128" y="3367686"/>
                <a:ext cx="11013830" cy="472437"/>
              </a:xfrm>
              <a:prstGeom prst="rect">
                <a:avLst/>
              </a:prstGeom>
            </p:spPr>
            <p:txBody>
              <a:bodyPr wrap="square">
                <a:spAutoFit/>
              </a:bodyPr>
              <a:lstStyle/>
              <a:p>
                <a:r>
                  <a:rPr lang="en-US" altLang="zh-CN" sz="2000" dirty="0">
                    <a:solidFill>
                      <a:srgbClr val="5F5F5F"/>
                    </a:solidFill>
                  </a:rPr>
                  <a:t>(3) ) Exploit position information with the aid of the  C2F attention </a:t>
                </a:r>
                <a14:m>
                  <m:oMath xmlns:m="http://schemas.openxmlformats.org/officeDocument/2006/math">
                    <m:sSubSup>
                      <m:sSubSupPr>
                        <m:ctrlPr>
                          <a:rPr lang="en-US" altLang="zh-CN" sz="2000" i="1">
                            <a:latin typeface="Cambria Math" panose="02040503050406030204" pitchFamily="18" charset="0"/>
                          </a:rPr>
                        </m:ctrlPr>
                      </m:sSubSupPr>
                      <m:e>
                        <m:r>
                          <a:rPr lang="zh-CN" altLang="en-US" sz="2000" i="1">
                            <a:latin typeface="Cambria Math" panose="02040503050406030204" pitchFamily="18" charset="0"/>
                          </a:rPr>
                          <m:t>𝛽</m:t>
                        </m:r>
                      </m:e>
                      <m:sub>
                        <m:r>
                          <a:rPr lang="en-US" altLang="zh-CN" sz="2000" i="1">
                            <a:latin typeface="Cambria Math" panose="02040503050406030204" pitchFamily="18" charset="0"/>
                          </a:rPr>
                          <m:t>𝑖</m:t>
                        </m:r>
                      </m:sub>
                      <m:sup>
                        <m:r>
                          <a:rPr lang="en-US" altLang="zh-CN" sz="2000" i="1">
                            <a:latin typeface="Cambria Math" panose="02040503050406030204" pitchFamily="18" charset="0"/>
                          </a:rPr>
                          <m:t>𝑓</m:t>
                        </m:r>
                      </m:sup>
                    </m:sSubSup>
                  </m:oMath>
                </a14:m>
                <a:endParaRPr lang="en-US" altLang="zh-CN" sz="2000" dirty="0">
                  <a:solidFill>
                    <a:srgbClr val="5F5F5F"/>
                  </a:solidFill>
                </a:endParaRPr>
              </a:p>
            </p:txBody>
          </p:sp>
        </mc:Choice>
        <mc:Fallback xmlns="">
          <p:sp>
            <p:nvSpPr>
              <p:cNvPr id="39" name="Rectangle 38"/>
              <p:cNvSpPr>
                <a:spLocks noRot="1" noChangeAspect="1" noMove="1" noResize="1" noEditPoints="1" noAdjustHandles="1" noChangeArrowheads="1" noChangeShapeType="1" noTextEdit="1"/>
              </p:cNvSpPr>
              <p:nvPr/>
            </p:nvSpPr>
            <p:spPr>
              <a:xfrm>
                <a:off x="314128" y="3367686"/>
                <a:ext cx="11013830" cy="472437"/>
              </a:xfrm>
              <a:prstGeom prst="rect">
                <a:avLst/>
              </a:prstGeom>
              <a:blipFill>
                <a:blip r:embed="rId4"/>
                <a:stretch>
                  <a:fillRect l="-576" b="-184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4172211" y="2636737"/>
                <a:ext cx="3297664" cy="707886"/>
              </a:xfrm>
              <a:prstGeom prst="rect">
                <a:avLst/>
              </a:prstGeom>
            </p:spPr>
            <p:txBody>
              <a:bodyPr wrap="square">
                <a:spAutoFit/>
              </a:bodyPr>
              <a:lstStyle/>
              <a:p>
                <a14:m>
                  <m:oMath xmlns:m="http://schemas.openxmlformats.org/officeDocument/2006/math">
                    <m:r>
                      <a:rPr lang="en-US" altLang="zh-CN" sz="2000" b="1" smtClean="0">
                        <a:latin typeface="Cambria Math" panose="02040503050406030204" pitchFamily="18" charset="0"/>
                      </a:rPr>
                      <m:t>𝐅</m:t>
                    </m:r>
                    <m:r>
                      <a:rPr lang="en-US" altLang="zh-CN" sz="2000" b="1" smtClean="0">
                        <a:latin typeface="Cambria Math" panose="02040503050406030204" pitchFamily="18" charset="0"/>
                      </a:rPr>
                      <m:t>=</m:t>
                    </m:r>
                  </m:oMath>
                </a14:m>
                <a:r>
                  <a:rPr lang="en-US" altLang="zh-CN" sz="2000" dirty="0">
                    <a:latin typeface="Cambria Math" panose="02040503050406030204" pitchFamily="18" charset="0"/>
                  </a:rPr>
                  <a:t>sigmoid(</a:t>
                </a:r>
                <a:r>
                  <a:rPr lang="en-US" altLang="zh-CN" sz="2000" b="1" dirty="0">
                    <a:latin typeface="Cambria Math" panose="02040503050406030204" pitchFamily="18" charset="0"/>
                  </a:rPr>
                  <a:t>W</a:t>
                </a:r>
                <a:r>
                  <a:rPr lang="en-US" altLang="zh-CN" sz="2000" dirty="0">
                    <a:latin typeface="Cambria Math" panose="02040503050406030204" pitchFamily="18" charset="0"/>
                  </a:rPr>
                  <a:t>[</a:t>
                </a:r>
                <a14:m>
                  <m:oMath xmlns:m="http://schemas.openxmlformats.org/officeDocument/2006/math">
                    <m:sSup>
                      <m:sSupPr>
                        <m:ctrlPr>
                          <a:rPr lang="en-US" altLang="zh-CN" sz="2000" i="1">
                            <a:latin typeface="Cambria Math" panose="02040503050406030204" pitchFamily="18" charset="0"/>
                          </a:rPr>
                        </m:ctrlPr>
                      </m:sSupPr>
                      <m:e>
                        <m:r>
                          <a:rPr lang="en-US" altLang="zh-CN" sz="2000" b="1" i="0">
                            <a:latin typeface="Cambria Math" panose="02040503050406030204" pitchFamily="18" charset="0"/>
                          </a:rPr>
                          <m:t>𝐯</m:t>
                        </m:r>
                      </m:e>
                      <m:sup>
                        <m:r>
                          <a:rPr lang="en-US" altLang="zh-CN" sz="2000" b="0" i="1">
                            <a:latin typeface="Cambria Math" panose="02040503050406030204" pitchFamily="18" charset="0"/>
                          </a:rPr>
                          <m:t>𝑎</m:t>
                        </m:r>
                      </m:sup>
                    </m:sSup>
                  </m:oMath>
                </a14:m>
                <a:r>
                  <a:rPr lang="en-US" altLang="zh-CN" sz="2000" dirty="0">
                    <a:latin typeface="Cambria Math" panose="02040503050406030204" pitchFamily="18" charset="0"/>
                  </a:rPr>
                  <a:t>; </a:t>
                </a:r>
                <a14:m>
                  <m:oMath xmlns:m="http://schemas.openxmlformats.org/officeDocument/2006/math">
                    <m:sSubSup>
                      <m:sSubSupPr>
                        <m:ctrlPr>
                          <a:rPr lang="en-US" altLang="zh-CN" sz="2000" i="1">
                            <a:latin typeface="Cambria Math" panose="02040503050406030204" pitchFamily="18" charset="0"/>
                          </a:rPr>
                        </m:ctrlPr>
                      </m:sSubSupPr>
                      <m:e>
                        <m:r>
                          <a:rPr lang="en-US" altLang="zh-CN" sz="2000" b="1" i="0">
                            <a:latin typeface="Cambria Math" panose="02040503050406030204" pitchFamily="18" charset="0"/>
                          </a:rPr>
                          <m:t>𝐡</m:t>
                        </m:r>
                      </m:e>
                      <m:sub>
                        <m:r>
                          <a:rPr lang="en-US" altLang="zh-CN" sz="2000" b="0" i="1">
                            <a:latin typeface="Cambria Math" panose="02040503050406030204" pitchFamily="18" charset="0"/>
                          </a:rPr>
                          <m:t>𝑠</m:t>
                        </m:r>
                      </m:sub>
                      <m:sup>
                        <m:r>
                          <a:rPr lang="en-US" altLang="zh-CN" sz="2000" b="0" i="1">
                            <a:latin typeface="Cambria Math" panose="02040503050406030204" pitchFamily="18" charset="0"/>
                          </a:rPr>
                          <m:t>𝑎</m:t>
                        </m:r>
                      </m:sup>
                    </m:sSubSup>
                  </m:oMath>
                </a14:m>
                <a:r>
                  <a:rPr lang="en-US" altLang="zh-CN" sz="2000" dirty="0">
                    <a:latin typeface="Cambria Math" panose="02040503050406030204" pitchFamily="18" charset="0"/>
                  </a:rPr>
                  <a:t>]+</a:t>
                </a:r>
                <a:r>
                  <a:rPr lang="en-US" altLang="zh-CN" sz="2000" b="1" dirty="0">
                    <a:latin typeface="Cambria Math" panose="02040503050406030204" pitchFamily="18" charset="0"/>
                  </a:rPr>
                  <a:t>b</a:t>
                </a:r>
                <a:r>
                  <a:rPr lang="en-US" altLang="zh-CN" sz="2000" dirty="0">
                    <a:latin typeface="Cambria Math" panose="02040503050406030204" pitchFamily="18" charset="0"/>
                  </a:rPr>
                  <a:t>),</a:t>
                </a:r>
              </a:p>
              <a:p>
                <a14:m>
                  <m:oMath xmlns:m="http://schemas.openxmlformats.org/officeDocument/2006/math">
                    <m:sSubSup>
                      <m:sSubSupPr>
                        <m:ctrlPr>
                          <a:rPr lang="en-US" altLang="zh-CN" sz="2000" i="1">
                            <a:latin typeface="Cambria Math" panose="02040503050406030204" pitchFamily="18" charset="0"/>
                          </a:rPr>
                        </m:ctrlPr>
                      </m:sSubSupPr>
                      <m:e>
                        <m:r>
                          <a:rPr lang="en-US" altLang="zh-CN" sz="2000" b="1" i="1" smtClean="0">
                            <a:latin typeface="Cambria Math" panose="02040503050406030204" pitchFamily="18" charset="0"/>
                          </a:rPr>
                          <m:t>𝒓</m:t>
                        </m:r>
                      </m:e>
                      <m:sub>
                        <m:r>
                          <a:rPr lang="en-US" altLang="zh-CN" sz="2000" i="1">
                            <a:latin typeface="Cambria Math" panose="02040503050406030204" pitchFamily="18" charset="0"/>
                          </a:rPr>
                          <m:t>𝑠</m:t>
                        </m:r>
                      </m:sub>
                      <m:sup>
                        <m:r>
                          <a:rPr lang="en-US" altLang="zh-CN" sz="2000" i="1">
                            <a:latin typeface="Cambria Math" panose="02040503050406030204" pitchFamily="18" charset="0"/>
                          </a:rPr>
                          <m:t>𝑎</m:t>
                        </m:r>
                      </m:sup>
                    </m:sSubSup>
                    <m:r>
                      <a:rPr lang="en-US" altLang="zh-CN" sz="2000" b="0" i="1" smtClean="0">
                        <a:latin typeface="Cambria Math" panose="02040503050406030204" pitchFamily="18" charset="0"/>
                      </a:rPr>
                      <m:t>=</m:t>
                    </m:r>
                  </m:oMath>
                </a14:m>
                <a:r>
                  <a:rPr lang="en-US" altLang="zh-CN" sz="2000" b="1" dirty="0"/>
                  <a:t> </a:t>
                </a:r>
                <a14:m>
                  <m:oMath xmlns:m="http://schemas.openxmlformats.org/officeDocument/2006/math">
                    <m:r>
                      <a:rPr lang="en-US" altLang="zh-CN" sz="2000" b="1">
                        <a:latin typeface="Cambria Math" panose="02040503050406030204" pitchFamily="18" charset="0"/>
                      </a:rPr>
                      <m:t>𝐅</m:t>
                    </m:r>
                    <m:r>
                      <a:rPr lang="en-US" altLang="zh-CN" sz="2000" b="1" i="1" smtClean="0">
                        <a:latin typeface="Cambria Math" panose="02040503050406030204" pitchFamily="18" charset="0"/>
                      </a:rPr>
                      <m:t> </m:t>
                    </m:r>
                    <m:nary>
                      <m:naryPr>
                        <m:chr m:val="⨀"/>
                        <m:subHide m:val="on"/>
                        <m:supHide m:val="on"/>
                        <m:ctrlPr>
                          <a:rPr lang="en-US" altLang="zh-CN" sz="2000" i="1" smtClean="0">
                            <a:latin typeface="Cambria Math" panose="02040503050406030204" pitchFamily="18" charset="0"/>
                            <a:ea typeface="Cambria Math" panose="02040503050406030204" pitchFamily="18" charset="0"/>
                          </a:rPr>
                        </m:ctrlPr>
                      </m:naryPr>
                      <m:sub/>
                      <m:sup/>
                      <m:e>
                        <m:sSubSup>
                          <m:sSubSupPr>
                            <m:ctrlPr>
                              <a:rPr lang="en-US" altLang="zh-CN" sz="2000" i="1">
                                <a:latin typeface="Cambria Math" panose="02040503050406030204" pitchFamily="18" charset="0"/>
                              </a:rPr>
                            </m:ctrlPr>
                          </m:sSubSupPr>
                          <m:e>
                            <m:r>
                              <a:rPr lang="en-US" altLang="zh-CN" sz="2000" b="1" i="0">
                                <a:latin typeface="Cambria Math" panose="02040503050406030204" pitchFamily="18" charset="0"/>
                              </a:rPr>
                              <m:t>𝐡</m:t>
                            </m:r>
                          </m:e>
                          <m:sub>
                            <m:r>
                              <a:rPr lang="en-US" altLang="zh-CN" sz="2000" b="0" i="1">
                                <a:latin typeface="Cambria Math" panose="02040503050406030204" pitchFamily="18" charset="0"/>
                              </a:rPr>
                              <m:t>𝑠</m:t>
                            </m:r>
                          </m:sub>
                          <m:sup>
                            <m:r>
                              <a:rPr lang="en-US" altLang="zh-CN" sz="2000" b="0" i="1">
                                <a:latin typeface="Cambria Math" panose="02040503050406030204" pitchFamily="18" charset="0"/>
                              </a:rPr>
                              <m:t>𝑎</m:t>
                            </m:r>
                          </m:sup>
                        </m:sSubSup>
                      </m:e>
                    </m:nary>
                    <m:r>
                      <a:rPr lang="en-US" altLang="zh-CN" sz="2000" b="0" i="0"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𝟏</m:t>
                    </m:r>
                    <m:r>
                      <a:rPr lang="en-US" altLang="zh-CN" sz="2000" b="1" i="1" smtClean="0">
                        <a:latin typeface="Cambria Math" panose="02040503050406030204" pitchFamily="18" charset="0"/>
                        <a:ea typeface="Cambria Math" panose="02040503050406030204" pitchFamily="18" charset="0"/>
                      </a:rPr>
                      <m:t>−</m:t>
                    </m:r>
                    <m:r>
                      <a:rPr lang="en-US" altLang="zh-CN" sz="2000" b="1">
                        <a:latin typeface="Cambria Math" panose="02040503050406030204" pitchFamily="18" charset="0"/>
                      </a:rPr>
                      <m:t>𝐅</m:t>
                    </m:r>
                    <m:r>
                      <a:rPr lang="en-US" altLang="zh-CN" sz="2000" b="0" i="0" smtClean="0">
                        <a:latin typeface="Cambria Math" panose="02040503050406030204" pitchFamily="18" charset="0"/>
                        <a:ea typeface="Cambria Math" panose="02040503050406030204" pitchFamily="18" charset="0"/>
                      </a:rPr>
                      <m:t>)</m:t>
                    </m:r>
                    <m:nary>
                      <m:naryPr>
                        <m:chr m:val="⨀"/>
                        <m:subHide m:val="on"/>
                        <m:supHide m:val="on"/>
                        <m:ctrlPr>
                          <a:rPr lang="en-US" altLang="zh-CN" sz="2000" i="1">
                            <a:latin typeface="Cambria Math" panose="02040503050406030204" pitchFamily="18" charset="0"/>
                            <a:ea typeface="Cambria Math" panose="02040503050406030204" pitchFamily="18" charset="0"/>
                          </a:rPr>
                        </m:ctrlPr>
                      </m:naryPr>
                      <m:sub/>
                      <m:sup/>
                      <m:e>
                        <m:sSup>
                          <m:sSupPr>
                            <m:ctrlPr>
                              <a:rPr lang="en-US" altLang="zh-CN" sz="2000" i="1">
                                <a:latin typeface="Cambria Math" panose="02040503050406030204" pitchFamily="18" charset="0"/>
                              </a:rPr>
                            </m:ctrlPr>
                          </m:sSupPr>
                          <m:e>
                            <m:r>
                              <a:rPr lang="en-US" altLang="zh-CN" sz="2000" b="1" i="0">
                                <a:latin typeface="Cambria Math" panose="02040503050406030204" pitchFamily="18" charset="0"/>
                              </a:rPr>
                              <m:t>𝐯</m:t>
                            </m:r>
                          </m:e>
                          <m:sup>
                            <m:r>
                              <a:rPr lang="en-US" altLang="zh-CN" sz="2000" b="0" i="1">
                                <a:latin typeface="Cambria Math" panose="02040503050406030204" pitchFamily="18" charset="0"/>
                              </a:rPr>
                              <m:t>𝑎</m:t>
                            </m:r>
                          </m:sup>
                        </m:sSup>
                      </m:e>
                    </m:nary>
                  </m:oMath>
                </a14:m>
                <a:r>
                  <a:rPr lang="en-US" altLang="zh-CN" sz="2000" dirty="0">
                    <a:latin typeface="Cambria Math" panose="02040503050406030204" pitchFamily="18" charset="0"/>
                  </a:rPr>
                  <a:t>.</a:t>
                </a:r>
              </a:p>
            </p:txBody>
          </p:sp>
        </mc:Choice>
        <mc:Fallback xmlns="">
          <p:sp>
            <p:nvSpPr>
              <p:cNvPr id="3" name="Rectangle 2"/>
              <p:cNvSpPr>
                <a:spLocks noRot="1" noChangeAspect="1" noMove="1" noResize="1" noEditPoints="1" noAdjustHandles="1" noChangeArrowheads="1" noChangeShapeType="1" noTextEdit="1"/>
              </p:cNvSpPr>
              <p:nvPr/>
            </p:nvSpPr>
            <p:spPr>
              <a:xfrm>
                <a:off x="4172211" y="2636737"/>
                <a:ext cx="3297664" cy="707886"/>
              </a:xfrm>
              <a:prstGeom prst="rect">
                <a:avLst/>
              </a:prstGeom>
              <a:blipFill>
                <a:blip r:embed="rId5"/>
                <a:stretch>
                  <a:fillRect t="-5357" r="-3462" b="-821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4172211" y="5609343"/>
                <a:ext cx="3297664" cy="965072"/>
              </a:xfrm>
              <a:prstGeom prst="rect">
                <a:avLst/>
              </a:prstGeom>
            </p:spPr>
            <p:txBody>
              <a:bodyPr wrap="square">
                <a:spAutoFit/>
              </a:bodyPr>
              <a:lstStyle/>
              <a:p>
                <a14:m>
                  <m:oMath xmlns:m="http://schemas.openxmlformats.org/officeDocument/2006/math">
                    <m:sSub>
                      <m:sSubPr>
                        <m:ctrlPr>
                          <a:rPr lang="en-US" altLang="zh-CN" sz="2000" b="1" i="1" smtClean="0">
                            <a:latin typeface="Cambria Math" panose="02040503050406030204" pitchFamily="18" charset="0"/>
                          </a:rPr>
                        </m:ctrlPr>
                      </m:sSubPr>
                      <m:e>
                        <m:r>
                          <a:rPr lang="en-US" altLang="zh-CN" sz="2000" b="0" i="1" smtClean="0">
                            <a:latin typeface="Cambria Math" panose="02040503050406030204" pitchFamily="18" charset="0"/>
                          </a:rPr>
                          <m:t>𝐿</m:t>
                        </m:r>
                      </m:e>
                      <m:sub>
                        <m:r>
                          <a:rPr lang="en-US" altLang="zh-CN" sz="2000" b="0" i="1">
                            <a:latin typeface="Cambria Math" panose="02040503050406030204" pitchFamily="18" charset="0"/>
                          </a:rPr>
                          <m:t>𝑖</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𝑖</m:t>
                            </m:r>
                          </m:e>
                          <m:sup>
                            <m:r>
                              <a:rPr lang="en-US" altLang="zh-CN" sz="2000">
                                <a:latin typeface="Cambria Math" panose="02040503050406030204" pitchFamily="18" charset="0"/>
                              </a:rPr>
                              <m:t>′</m:t>
                            </m:r>
                          </m:sup>
                        </m:sSup>
                      </m:sub>
                    </m:sSub>
                    <m:r>
                      <a:rPr lang="en-US" altLang="zh-CN" sz="2000" b="1" i="1" smtClean="0">
                        <a:latin typeface="Cambria Math" panose="02040503050406030204" pitchFamily="18" charset="0"/>
                      </a:rPr>
                      <m:t>=</m:t>
                    </m:r>
                    <m:r>
                      <a:rPr lang="en-US" altLang="zh-CN" sz="2000" i="1">
                        <a:latin typeface="Cambria Math" panose="02040503050406030204" pitchFamily="18" charset="0"/>
                      </a:rPr>
                      <m:t>1</m:t>
                    </m:r>
                    <m:r>
                      <a:rPr lang="en-US" altLang="zh-CN" sz="2000" b="0" i="0" smtClean="0">
                        <a:latin typeface="Cambria Math" panose="02040503050406030204" pitchFamily="18" charset="0"/>
                      </a:rPr>
                      <m:t>−</m:t>
                    </m:r>
                    <m:f>
                      <m:fPr>
                        <m:ctrlPr>
                          <a:rPr lang="en-US" altLang="zh-CN" sz="2000" b="0" i="1" smtClean="0">
                            <a:latin typeface="Cambria Math" panose="02040503050406030204" pitchFamily="18" charset="0"/>
                          </a:rPr>
                        </m:ctrlPr>
                      </m:fPr>
                      <m:num>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𝑖</m:t>
                                </m:r>
                              </m:e>
                              <m:sup>
                                <m:r>
                                  <a:rPr lang="en-US" altLang="zh-CN" sz="2000">
                                    <a:latin typeface="Cambria Math" panose="02040503050406030204" pitchFamily="18" charset="0"/>
                                  </a:rPr>
                                  <m:t>′</m:t>
                                </m:r>
                              </m:sup>
                            </m:sSup>
                          </m:e>
                        </m:d>
                      </m:num>
                      <m:den>
                        <m:r>
                          <a:rPr lang="en-US" altLang="zh-CN" sz="2000" b="0" i="1" smtClean="0">
                            <a:latin typeface="Cambria Math" panose="02040503050406030204" pitchFamily="18" charset="0"/>
                          </a:rPr>
                          <m:t>𝑛</m:t>
                        </m:r>
                      </m:den>
                    </m:f>
                  </m:oMath>
                </a14:m>
                <a:r>
                  <a:rPr lang="en-US" altLang="zh-CN" sz="2000" dirty="0">
                    <a:latin typeface="Cambria Math" panose="02040503050406030204" pitchFamily="18" charset="0"/>
                  </a:rPr>
                  <a:t>, </a:t>
                </a:r>
                <a14:m>
                  <m:oMath xmlns:m="http://schemas.openxmlformats.org/officeDocument/2006/math">
                    <m:r>
                      <a:rPr lang="en-US" altLang="zh-CN" sz="2000" b="0" i="0" smtClean="0">
                        <a:latin typeface="Cambria Math" panose="02040503050406030204" pitchFamily="18" charset="0"/>
                      </a:rPr>
                      <m:t> </m:t>
                    </m:r>
                    <m:r>
                      <a:rPr lang="en-US" altLang="zh-CN" sz="2000" i="1">
                        <a:latin typeface="Cambria Math" panose="02040503050406030204" pitchFamily="18" charset="0"/>
                      </a:rPr>
                      <m:t>𝑖</m:t>
                    </m:r>
                    <m:r>
                      <a:rPr lang="en-US" altLang="zh-CN" sz="2000" b="0" i="1" smtClean="0">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𝑖</m:t>
                        </m:r>
                      </m:e>
                      <m:sup>
                        <m:r>
                          <a:rPr lang="en-US" altLang="zh-CN" sz="2000">
                            <a:latin typeface="Cambria Math" panose="02040503050406030204" pitchFamily="18" charset="0"/>
                          </a:rPr>
                          <m:t>′</m:t>
                        </m:r>
                      </m:sup>
                    </m:sSup>
                    <m:r>
                      <a:rPr lang="en-US" altLang="zh-CN" sz="2000" i="1">
                        <a:latin typeface="Cambria Math" panose="02040503050406030204" pitchFamily="18" charset="0"/>
                      </a:rPr>
                      <m:t>∈</m:t>
                    </m:r>
                    <m:d>
                      <m:dPr>
                        <m:begChr m:val="["/>
                        <m:endChr m:val="]"/>
                        <m:ctrlPr>
                          <a:rPr lang="en-US" altLang="zh-CN" sz="2000" i="1" smtClean="0">
                            <a:latin typeface="Cambria Math" panose="02040503050406030204" pitchFamily="18" charset="0"/>
                          </a:rPr>
                        </m:ctrlPr>
                      </m:dPr>
                      <m:e>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𝑛</m:t>
                        </m:r>
                      </m:e>
                    </m:d>
                  </m:oMath>
                </a14:m>
                <a:r>
                  <a:rPr lang="en-US" altLang="zh-CN" sz="2000" dirty="0">
                    <a:latin typeface="Cambria Math" panose="02040503050406030204" pitchFamily="18" charset="0"/>
                  </a:rPr>
                  <a:t>.</a:t>
                </a:r>
              </a:p>
              <a:p>
                <a14:m>
                  <m:oMath xmlns:m="http://schemas.openxmlformats.org/officeDocument/2006/math">
                    <m:sSubSup>
                      <m:sSubSupPr>
                        <m:ctrlPr>
                          <a:rPr lang="en-US" altLang="zh-CN" sz="2000" i="1">
                            <a:latin typeface="Cambria Math" panose="02040503050406030204" pitchFamily="18" charset="0"/>
                          </a:rPr>
                        </m:ctrlPr>
                      </m:sSubSupPr>
                      <m:e>
                        <m:r>
                          <a:rPr lang="en-US" altLang="zh-CN" sz="2000" b="0" i="1" smtClean="0">
                            <a:latin typeface="Cambria Math" panose="02040503050406030204" pitchFamily="18" charset="0"/>
                          </a:rPr>
                          <m:t>𝑝</m:t>
                        </m:r>
                      </m:e>
                      <m:sub>
                        <m:r>
                          <a:rPr lang="en-US" altLang="zh-CN" sz="2000" i="1">
                            <a:latin typeface="Cambria Math" panose="02040503050406030204" pitchFamily="18" charset="0"/>
                          </a:rPr>
                          <m:t>𝑖</m:t>
                        </m:r>
                      </m:sub>
                      <m:sup>
                        <m:r>
                          <a:rPr lang="en-US" altLang="zh-CN" sz="2000" b="0" i="1" smtClean="0">
                            <a:latin typeface="Cambria Math" panose="02040503050406030204" pitchFamily="18" charset="0"/>
                          </a:rPr>
                          <m:t>𝑠</m:t>
                        </m:r>
                      </m:sup>
                    </m:sSubSup>
                    <m:r>
                      <a:rPr lang="en-US" altLang="zh-CN" sz="2000" b="1" i="1" smtClean="0">
                        <a:latin typeface="Cambria Math" panose="02040503050406030204" pitchFamily="18" charset="0"/>
                      </a:rPr>
                      <m:t>=</m:t>
                    </m:r>
                    <m:sSub>
                      <m:sSubPr>
                        <m:ctrlPr>
                          <a:rPr lang="en-US" altLang="zh-CN" sz="2000" b="1" i="1">
                            <a:latin typeface="Cambria Math" panose="02040503050406030204" pitchFamily="18" charset="0"/>
                          </a:rPr>
                        </m:ctrlPr>
                      </m:sSubPr>
                      <m:e>
                        <m:r>
                          <a:rPr lang="en-US" altLang="zh-CN" sz="2000" b="1" i="1">
                            <a:latin typeface="Cambria Math" panose="02040503050406030204" pitchFamily="18" charset="0"/>
                          </a:rPr>
                          <m:t>𝑳</m:t>
                        </m:r>
                      </m:e>
                      <m:sub>
                        <m:r>
                          <a:rPr lang="en-US" altLang="zh-CN" sz="2000" i="1">
                            <a:latin typeface="Cambria Math" panose="02040503050406030204" pitchFamily="18" charset="0"/>
                          </a:rPr>
                          <m:t>𝑖</m:t>
                        </m:r>
                      </m:sub>
                    </m:sSub>
                    <m:sSubSup>
                      <m:sSubSupPr>
                        <m:ctrlPr>
                          <a:rPr lang="en-US" altLang="zh-CN" sz="2000" i="1">
                            <a:latin typeface="Cambria Math" panose="02040503050406030204" pitchFamily="18" charset="0"/>
                          </a:rPr>
                        </m:ctrlPr>
                      </m:sSubSupPr>
                      <m:e>
                        <m:r>
                          <a:rPr lang="zh-CN" altLang="en-US" sz="2000" i="1">
                            <a:latin typeface="Cambria Math" panose="02040503050406030204" pitchFamily="18" charset="0"/>
                          </a:rPr>
                          <m:t>𝛽</m:t>
                        </m:r>
                      </m:e>
                      <m:sub>
                        <m:r>
                          <a:rPr lang="en-US" altLang="zh-CN" sz="2000" i="1">
                            <a:latin typeface="Cambria Math" panose="02040503050406030204" pitchFamily="18" charset="0"/>
                          </a:rPr>
                          <m:t>𝑖</m:t>
                        </m:r>
                      </m:sub>
                      <m:sup>
                        <m:r>
                          <a:rPr lang="en-US" altLang="zh-CN" sz="2000" i="1">
                            <a:latin typeface="Cambria Math" panose="02040503050406030204" pitchFamily="18" charset="0"/>
                          </a:rPr>
                          <m:t>𝑓</m:t>
                        </m:r>
                      </m:sup>
                    </m:sSubSup>
                  </m:oMath>
                </a14:m>
                <a:r>
                  <a:rPr lang="en-US" altLang="zh-CN" sz="2000" dirty="0">
                    <a:latin typeface="Cambria Math" panose="02040503050406030204" pitchFamily="18" charset="0"/>
                  </a:rPr>
                  <a:t>.</a:t>
                </a:r>
              </a:p>
            </p:txBody>
          </p:sp>
        </mc:Choice>
        <mc:Fallback xmlns="">
          <p:sp>
            <p:nvSpPr>
              <p:cNvPr id="10" name="Rectangle 9"/>
              <p:cNvSpPr>
                <a:spLocks noRot="1" noChangeAspect="1" noMove="1" noResize="1" noEditPoints="1" noAdjustHandles="1" noChangeArrowheads="1" noChangeShapeType="1" noTextEdit="1"/>
              </p:cNvSpPr>
              <p:nvPr/>
            </p:nvSpPr>
            <p:spPr>
              <a:xfrm>
                <a:off x="4172211" y="5609343"/>
                <a:ext cx="3297664" cy="965072"/>
              </a:xfrm>
              <a:prstGeom prst="rect">
                <a:avLst/>
              </a:prstGeom>
              <a:blipFill>
                <a:blip r:embed="rId6"/>
                <a:stretch>
                  <a:fillRect b="-77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1246419" y="5140225"/>
                <a:ext cx="10061112" cy="647357"/>
              </a:xfrm>
              <a:prstGeom prst="rect">
                <a:avLst/>
              </a:prstGeom>
            </p:spPr>
            <p:txBody>
              <a:bodyPr wrap="square">
                <a:spAutoFit/>
              </a:bodyPr>
              <a:lstStyle/>
              <a:p>
                <a:pPr marL="285750" indent="-285750">
                  <a:buFont typeface="Arial" panose="020B0604020202020204" pitchFamily="34" charset="0"/>
                  <a:buChar char="•"/>
                </a:pPr>
                <a:r>
                  <a:rPr lang="en-US" altLang="zh-CN" dirty="0">
                    <a:solidFill>
                      <a:srgbClr val="5F5F5F"/>
                    </a:solidFill>
                  </a:rPr>
                  <a:t>the </a:t>
                </a:r>
                <a14:m>
                  <m:oMath xmlns:m="http://schemas.openxmlformats.org/officeDocument/2006/math">
                    <m:r>
                      <a:rPr lang="en-US" altLang="zh-CN" i="1">
                        <a:latin typeface="Cambria Math" panose="02040503050406030204" pitchFamily="18" charset="0"/>
                      </a:rPr>
                      <m:t>𝑖</m:t>
                    </m:r>
                    <m:r>
                      <a:rPr lang="en-US" altLang="zh-CN" i="1" smtClean="0">
                        <a:latin typeface="Cambria Math" panose="02040503050406030204" pitchFamily="18" charset="0"/>
                      </a:rPr>
                      <m:t>−</m:t>
                    </m:r>
                  </m:oMath>
                </a14:m>
                <a:r>
                  <a:rPr lang="en-US" altLang="zh-CN" dirty="0">
                    <a:solidFill>
                      <a:srgbClr val="5F5F5F"/>
                    </a:solidFill>
                  </a:rPr>
                  <a:t>th context word closer to a possible aspect term with a large value in f will have a larger position relevance </a:t>
                </a:r>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𝑖</m:t>
                        </m:r>
                      </m:sub>
                      <m:sup>
                        <m:r>
                          <a:rPr lang="en-US" altLang="zh-CN" i="1">
                            <a:latin typeface="Cambria Math" panose="02040503050406030204" pitchFamily="18" charset="0"/>
                          </a:rPr>
                          <m:t>𝑠</m:t>
                        </m:r>
                      </m:sup>
                    </m:sSubSup>
                  </m:oMath>
                </a14:m>
                <a:r>
                  <a:rPr lang="en-US" altLang="zh-CN" dirty="0">
                    <a:solidFill>
                      <a:srgbClr val="5F5F5F"/>
                    </a:solidFill>
                  </a:rPr>
                  <a:t>.</a:t>
                </a:r>
                <a:endParaRPr lang="zh-CN" altLang="en-US" dirty="0">
                  <a:solidFill>
                    <a:srgbClr val="5F5F5F"/>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1246419" y="5140225"/>
                <a:ext cx="10061112" cy="647357"/>
              </a:xfrm>
              <a:prstGeom prst="rect">
                <a:avLst/>
              </a:prstGeom>
              <a:blipFill>
                <a:blip r:embed="rId7"/>
                <a:stretch>
                  <a:fillRect l="-252" t="-3846" r="-126" b="-11538"/>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05B633B8-E1BB-5846-9199-61CC5A3622BC}"/>
              </a:ext>
            </a:extLst>
          </p:cNvPr>
          <p:cNvSpPr/>
          <p:nvPr/>
        </p:nvSpPr>
        <p:spPr>
          <a:xfrm>
            <a:off x="314128" y="3777214"/>
            <a:ext cx="9847789" cy="707886"/>
          </a:xfrm>
          <a:prstGeom prst="rect">
            <a:avLst/>
          </a:prstGeom>
        </p:spPr>
        <p:txBody>
          <a:bodyPr wrap="square">
            <a:spAutoFit/>
          </a:bodyPr>
          <a:lstStyle/>
          <a:p>
            <a:pPr lvl="1" algn="just"/>
            <a:r>
              <a:rPr lang="en-US" altLang="zh-CN" sz="2000" dirty="0">
                <a:solidFill>
                  <a:srgbClr val="5F5F5F"/>
                </a:solidFill>
              </a:rPr>
              <a:t>-  Basic idea: Up-weighting the words close to the aspect  and down-weighting those far away from the aspect</a:t>
            </a:r>
            <a:r>
              <a:rPr lang="zh-Hans" altLang="en-US" sz="2000" dirty="0">
                <a:solidFill>
                  <a:srgbClr val="5F5F5F"/>
                </a:solidFill>
              </a:rPr>
              <a:t> </a:t>
            </a:r>
            <a:r>
              <a:rPr lang="en-US" altLang="zh-Hans" sz="2000" dirty="0">
                <a:solidFill>
                  <a:srgbClr val="5F5F5F"/>
                </a:solidFill>
              </a:rPr>
              <a:t>(e.g.,</a:t>
            </a:r>
            <a:r>
              <a:rPr lang="zh-Hans" altLang="en-US" sz="2000" dirty="0">
                <a:solidFill>
                  <a:srgbClr val="5F5F5F"/>
                </a:solidFill>
              </a:rPr>
              <a:t> </a:t>
            </a:r>
            <a:r>
              <a:rPr lang="en-US" altLang="zh-Hans" sz="2000" dirty="0">
                <a:solidFill>
                  <a:srgbClr val="5F5F5F"/>
                </a:solidFill>
              </a:rPr>
              <a:t>‘great</a:t>
            </a:r>
            <a:r>
              <a:rPr lang="zh-Hans" altLang="en-US" sz="2000" dirty="0">
                <a:solidFill>
                  <a:srgbClr val="5F5F5F"/>
                </a:solidFill>
              </a:rPr>
              <a:t> </a:t>
            </a:r>
            <a:r>
              <a:rPr lang="en-US" altLang="zh-Hans" sz="2000" dirty="0">
                <a:solidFill>
                  <a:srgbClr val="5F5F5F"/>
                </a:solidFill>
              </a:rPr>
              <a:t>food</a:t>
            </a:r>
            <a:r>
              <a:rPr lang="zh-Hans" altLang="en-US" sz="2000" dirty="0">
                <a:solidFill>
                  <a:srgbClr val="5F5F5F"/>
                </a:solidFill>
              </a:rPr>
              <a:t> </a:t>
            </a:r>
            <a:r>
              <a:rPr lang="en-US" altLang="zh-Hans" sz="2000" dirty="0">
                <a:solidFill>
                  <a:srgbClr val="5F5F5F"/>
                </a:solidFill>
              </a:rPr>
              <a:t>but</a:t>
            </a:r>
            <a:r>
              <a:rPr lang="zh-Hans" altLang="en-US" sz="2000" dirty="0">
                <a:solidFill>
                  <a:srgbClr val="5F5F5F"/>
                </a:solidFill>
              </a:rPr>
              <a:t> </a:t>
            </a:r>
            <a:r>
              <a:rPr lang="en-US" altLang="zh-Hans" sz="2000" dirty="0">
                <a:solidFill>
                  <a:srgbClr val="5F5F5F"/>
                </a:solidFill>
              </a:rPr>
              <a:t>the</a:t>
            </a:r>
            <a:r>
              <a:rPr lang="zh-Hans" altLang="en-US" sz="2000" dirty="0">
                <a:solidFill>
                  <a:srgbClr val="5F5F5F"/>
                </a:solidFill>
              </a:rPr>
              <a:t> </a:t>
            </a:r>
            <a:r>
              <a:rPr lang="en-US" altLang="zh-Hans" sz="2000" dirty="0">
                <a:solidFill>
                  <a:srgbClr val="5F5F5F"/>
                </a:solidFill>
              </a:rPr>
              <a:t>service</a:t>
            </a:r>
            <a:r>
              <a:rPr lang="zh-Hans" altLang="en-US" sz="2000" dirty="0">
                <a:solidFill>
                  <a:srgbClr val="5F5F5F"/>
                </a:solidFill>
              </a:rPr>
              <a:t> </a:t>
            </a:r>
            <a:r>
              <a:rPr lang="en-US" altLang="zh-Hans" sz="2000" dirty="0">
                <a:solidFill>
                  <a:srgbClr val="5F5F5F"/>
                </a:solidFill>
              </a:rPr>
              <a:t>is</a:t>
            </a:r>
            <a:r>
              <a:rPr lang="zh-Hans" altLang="en-US" sz="2000" dirty="0">
                <a:solidFill>
                  <a:srgbClr val="5F5F5F"/>
                </a:solidFill>
              </a:rPr>
              <a:t> </a:t>
            </a:r>
            <a:r>
              <a:rPr lang="en-US" altLang="zh-Hans" sz="2000" dirty="0">
                <a:solidFill>
                  <a:srgbClr val="5F5F5F"/>
                </a:solidFill>
              </a:rPr>
              <a:t>dreadful.’)</a:t>
            </a:r>
            <a:r>
              <a:rPr lang="en-US" altLang="zh-CN" sz="2000" dirty="0">
                <a:solidFill>
                  <a:srgbClr val="5F5F5F"/>
                </a:solidFill>
              </a:rPr>
              <a:t>.</a:t>
            </a: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4BECCEF1-EF2D-6041-B3C1-895596607761}"/>
                  </a:ext>
                </a:extLst>
              </p:cNvPr>
              <p:cNvSpPr/>
              <p:nvPr/>
            </p:nvSpPr>
            <p:spPr>
              <a:xfrm>
                <a:off x="1249603" y="4485100"/>
                <a:ext cx="9415510" cy="711477"/>
              </a:xfrm>
              <a:prstGeom prst="rect">
                <a:avLst/>
              </a:prstGeom>
            </p:spPr>
            <p:txBody>
              <a:bodyPr wrap="square">
                <a:spAutoFit/>
              </a:bodyPr>
              <a:lstStyle/>
              <a:p>
                <a:pPr marL="285750" indent="-285750">
                  <a:buFont typeface="Arial" panose="020B0604020202020204" pitchFamily="34" charset="0"/>
                  <a:buChar char="•"/>
                </a:pPr>
                <a:r>
                  <a:rPr lang="en-US" altLang="zh-CN" dirty="0">
                    <a:solidFill>
                      <a:srgbClr val="5F5F5F"/>
                    </a:solidFill>
                  </a:rPr>
                  <a:t>C2F attention </a:t>
                </a:r>
                <a14:m>
                  <m:oMath xmlns:m="http://schemas.openxmlformats.org/officeDocument/2006/math">
                    <m:sSubSup>
                      <m:sSubSupPr>
                        <m:ctrlPr>
                          <a:rPr lang="en-US" altLang="zh-CN" i="1">
                            <a:latin typeface="Cambria Math" panose="02040503050406030204" pitchFamily="18" charset="0"/>
                          </a:rPr>
                        </m:ctrlPr>
                      </m:sSubSupPr>
                      <m:e>
                        <m:r>
                          <a:rPr lang="zh-CN" altLang="en-US" i="1">
                            <a:latin typeface="Cambria Math" panose="02040503050406030204" pitchFamily="18" charset="0"/>
                          </a:rPr>
                          <m:t>𝛽</m:t>
                        </m:r>
                      </m:e>
                      <m:sub>
                        <m:r>
                          <a:rPr lang="en-US" altLang="zh-CN" i="1">
                            <a:latin typeface="Cambria Math" panose="02040503050406030204" pitchFamily="18" charset="0"/>
                          </a:rPr>
                          <m:t>𝑖</m:t>
                        </m:r>
                      </m:sub>
                      <m:sup>
                        <m:r>
                          <a:rPr lang="en-US" altLang="zh-CN" i="1">
                            <a:latin typeface="Cambria Math" panose="02040503050406030204" pitchFamily="18" charset="0"/>
                          </a:rPr>
                          <m:t>𝑓</m:t>
                        </m:r>
                      </m:sup>
                    </m:sSubSup>
                  </m:oMath>
                </a14:m>
                <a:r>
                  <a:rPr lang="en-US" altLang="zh-CN" dirty="0">
                    <a:solidFill>
                      <a:srgbClr val="5F5F5F"/>
                    </a:solidFill>
                  </a:rPr>
                  <a:t> can help establish the position relevance with the aid of a location matrix </a:t>
                </a:r>
                <a14:m>
                  <m:oMath xmlns:m="http://schemas.openxmlformats.org/officeDocument/2006/math">
                    <m:r>
                      <a:rPr lang="en-US" altLang="zh-CN" b="1" i="1">
                        <a:latin typeface="Cambria Math" panose="02040503050406030204" pitchFamily="18" charset="0"/>
                      </a:rPr>
                      <m:t>𝑳</m:t>
                    </m:r>
                  </m:oMath>
                </a14:m>
                <a:r>
                  <a:rPr lang="en-US" altLang="zh-CN" dirty="0">
                    <a:solidFill>
                      <a:srgbClr val="5F5F5F"/>
                    </a:solidFill>
                  </a:rPr>
                  <a:t>.</a:t>
                </a:r>
              </a:p>
            </p:txBody>
          </p:sp>
        </mc:Choice>
        <mc:Fallback xmlns="">
          <p:sp>
            <p:nvSpPr>
              <p:cNvPr id="6" name="矩形 5">
                <a:extLst>
                  <a:ext uri="{FF2B5EF4-FFF2-40B4-BE49-F238E27FC236}">
                    <a16:creationId xmlns:a16="http://schemas.microsoft.com/office/drawing/2014/main" id="{4BECCEF1-EF2D-6041-B3C1-895596607761}"/>
                  </a:ext>
                </a:extLst>
              </p:cNvPr>
              <p:cNvSpPr>
                <a:spLocks noRot="1" noChangeAspect="1" noMove="1" noResize="1" noEditPoints="1" noAdjustHandles="1" noChangeArrowheads="1" noChangeShapeType="1" noTextEdit="1"/>
              </p:cNvSpPr>
              <p:nvPr/>
            </p:nvSpPr>
            <p:spPr>
              <a:xfrm>
                <a:off x="1249603" y="4485100"/>
                <a:ext cx="9415510" cy="711477"/>
              </a:xfrm>
              <a:prstGeom prst="rect">
                <a:avLst/>
              </a:prstGeom>
              <a:blipFill>
                <a:blip r:embed="rId8"/>
                <a:stretch>
                  <a:fillRect l="-269" b="-122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45773992"/>
      </p:ext>
    </p:extLst>
  </p:cSld>
  <p:clrMapOvr>
    <a:masterClrMapping/>
  </p:clrMapOvr>
  <mc:AlternateContent xmlns:mc="http://schemas.openxmlformats.org/markup-compatibility/2006" xmlns:p14="http://schemas.microsoft.com/office/powerpoint/2010/main">
    <mc:Choice Requires="p14">
      <p:transition p14:dur="10">
        <p:pull/>
      </p:transition>
    </mc:Choice>
    <mc:Fallback xmlns="">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10" grpId="0"/>
      <p:bldP spid="5" grpId="0"/>
      <p:bldP spid="4"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4"/>
            <a:ext cx="10877550" cy="351881"/>
          </a:xfrm>
        </p:spPr>
        <p:txBody>
          <a:bodyPr/>
          <a:lstStyle/>
          <a:p>
            <a:r>
              <a:rPr lang="en-US" altLang="zh-CN" sz="2400" dirty="0"/>
              <a:t>Align aspect-specific representation - </a:t>
            </a:r>
            <a:r>
              <a:rPr lang="en-US" altLang="zh-CN" sz="2000" dirty="0"/>
              <a:t>Contrastive Feature Alignment (CFA)</a:t>
            </a:r>
            <a:endParaRPr lang="zh-CN" altLang="en-US" sz="2000" dirty="0"/>
          </a:p>
        </p:txBody>
      </p:sp>
      <p:sp>
        <p:nvSpPr>
          <p:cNvPr id="11" name="Rectangle 10"/>
          <p:cNvSpPr/>
          <p:nvPr/>
        </p:nvSpPr>
        <p:spPr>
          <a:xfrm>
            <a:off x="1379902" y="5113455"/>
            <a:ext cx="8079178" cy="369332"/>
          </a:xfrm>
          <a:prstGeom prst="rect">
            <a:avLst/>
          </a:prstGeom>
        </p:spPr>
        <p:txBody>
          <a:bodyPr wrap="square">
            <a:spAutoFit/>
          </a:bodyPr>
          <a:lstStyle/>
          <a:p>
            <a:r>
              <a:rPr lang="en-US" altLang="zh-CN" dirty="0">
                <a:solidFill>
                  <a:srgbClr val="5F5F5F"/>
                </a:solidFill>
              </a:rPr>
              <a:t>II.     Contrastive function: </a:t>
            </a:r>
          </a:p>
        </p:txBody>
      </p:sp>
      <p:sp>
        <p:nvSpPr>
          <p:cNvPr id="7" name="Rectangle 6"/>
          <p:cNvSpPr/>
          <p:nvPr/>
        </p:nvSpPr>
        <p:spPr>
          <a:xfrm>
            <a:off x="460399" y="951208"/>
            <a:ext cx="10041435" cy="1015663"/>
          </a:xfrm>
          <a:prstGeom prst="rect">
            <a:avLst/>
          </a:prstGeom>
        </p:spPr>
        <p:txBody>
          <a:bodyPr wrap="square">
            <a:spAutoFit/>
          </a:bodyPr>
          <a:lstStyle/>
          <a:p>
            <a:r>
              <a:rPr lang="en-US" altLang="zh-CN" sz="2000" dirty="0">
                <a:solidFill>
                  <a:srgbClr val="5F5F5F"/>
                </a:solidFill>
              </a:rPr>
              <a:t>The existing unsupervised domain adaptation methods may be impractical:</a:t>
            </a:r>
          </a:p>
          <a:p>
            <a:pPr marL="742950" lvl="1" indent="-285750">
              <a:buFont typeface="Arial" panose="020B0604020202020204" pitchFamily="34" charset="0"/>
              <a:buChar char="•"/>
            </a:pPr>
            <a:r>
              <a:rPr lang="en-US" altLang="zh-CN" sz="2000" dirty="0">
                <a:solidFill>
                  <a:srgbClr val="5F5F5F"/>
                </a:solidFill>
              </a:rPr>
              <a:t>The effectiveness depends on enormous unlabeled target data (</a:t>
            </a:r>
            <a:r>
              <a:rPr lang="en-US" altLang="zh-CN" sz="2000" b="1" dirty="0">
                <a:solidFill>
                  <a:srgbClr val="5F5F5F"/>
                </a:solidFill>
              </a:rPr>
              <a:t>expensive</a:t>
            </a:r>
            <a:r>
              <a:rPr lang="en-US" altLang="zh-CN" sz="2000" dirty="0">
                <a:solidFill>
                  <a:srgbClr val="5F5F5F"/>
                </a:solidFill>
              </a:rPr>
              <a:t>: annotations of all </a:t>
            </a:r>
            <a:r>
              <a:rPr lang="en-US" altLang="zh-CN" sz="2000" b="1" dirty="0">
                <a:solidFill>
                  <a:srgbClr val="5F5F5F"/>
                </a:solidFill>
              </a:rPr>
              <a:t>aspect terms </a:t>
            </a:r>
            <a:r>
              <a:rPr lang="en-US" altLang="zh-CN" sz="2000" dirty="0">
                <a:solidFill>
                  <a:srgbClr val="5F5F5F"/>
                </a:solidFill>
              </a:rPr>
              <a:t>in the sentences).</a:t>
            </a:r>
          </a:p>
        </p:txBody>
      </p:sp>
      <p:sp>
        <p:nvSpPr>
          <p:cNvPr id="12" name="Rectangle 11"/>
          <p:cNvSpPr/>
          <p:nvPr/>
        </p:nvSpPr>
        <p:spPr>
          <a:xfrm>
            <a:off x="460399" y="2376794"/>
            <a:ext cx="12496476" cy="1015663"/>
          </a:xfrm>
          <a:prstGeom prst="rect">
            <a:avLst/>
          </a:prstGeom>
        </p:spPr>
        <p:txBody>
          <a:bodyPr wrap="square">
            <a:spAutoFit/>
          </a:bodyPr>
          <a:lstStyle/>
          <a:p>
            <a:r>
              <a:rPr lang="en-US" altLang="zh-CN" sz="2000" dirty="0">
                <a:solidFill>
                  <a:srgbClr val="5F5F5F"/>
                </a:solidFill>
              </a:rPr>
              <a:t>Contrastive feature alignment (CFA)</a:t>
            </a:r>
          </a:p>
          <a:p>
            <a:pPr marL="742950" lvl="1" indent="-285750">
              <a:buFont typeface="Arial" panose="020B0604020202020204" pitchFamily="34" charset="0"/>
              <a:buChar char="•"/>
            </a:pPr>
            <a:r>
              <a:rPr lang="en-US" altLang="zh-CN" sz="2000" dirty="0">
                <a:solidFill>
                  <a:srgbClr val="5F5F5F"/>
                </a:solidFill>
              </a:rPr>
              <a:t>semantic alignment: ensure distributions from different domains but the same class to be similar.</a:t>
            </a:r>
          </a:p>
          <a:p>
            <a:pPr marL="742950" lvl="1" indent="-285750">
              <a:buFont typeface="Arial" panose="020B0604020202020204" pitchFamily="34" charset="0"/>
              <a:buChar char="•"/>
            </a:pPr>
            <a:r>
              <a:rPr lang="en-US" altLang="zh-CN" sz="2000" dirty="0">
                <a:solidFill>
                  <a:srgbClr val="5F5F5F"/>
                </a:solidFill>
              </a:rPr>
              <a:t>semantic separation: force distributions from different domains and different class to be far apart. </a:t>
            </a:r>
          </a:p>
        </p:txBody>
      </p:sp>
      <mc:AlternateContent xmlns:mc="http://schemas.openxmlformats.org/markup-compatibility/2006" xmlns:a14="http://schemas.microsoft.com/office/drawing/2010/main">
        <mc:Choice Requires="a14">
          <p:sp>
            <p:nvSpPr>
              <p:cNvPr id="15" name="Rectangle 14"/>
              <p:cNvSpPr/>
              <p:nvPr/>
            </p:nvSpPr>
            <p:spPr>
              <a:xfrm>
                <a:off x="2942398" y="4018777"/>
                <a:ext cx="5077436" cy="873188"/>
              </a:xfrm>
              <a:prstGeom prst="rect">
                <a:avLst/>
              </a:prstGeom>
            </p:spPr>
            <p:txBody>
              <a:bodyPr wrap="square">
                <a:spAutoFit/>
              </a:bodyPr>
              <a:lstStyle/>
              <a:p>
                <a:pPr lvl="1"/>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ℒ</m:t>
                          </m:r>
                        </m:e>
                        <m:sub>
                          <m:r>
                            <a:rPr lang="en-US" altLang="zh-CN" sz="2000" b="0" i="1" smtClean="0">
                              <a:latin typeface="Cambria Math" panose="02040503050406030204" pitchFamily="18" charset="0"/>
                            </a:rPr>
                            <m:t>𝑐𝑓𝑎</m:t>
                          </m:r>
                        </m:sub>
                      </m:sSub>
                      <m:r>
                        <a:rPr lang="en-US" altLang="zh-CN" sz="2000" b="0" i="1" smtClean="0">
                          <a:latin typeface="Cambria Math" panose="02040503050406030204" pitchFamily="18" charset="0"/>
                        </a:rPr>
                        <m:t>=</m:t>
                      </m:r>
                      <m:nary>
                        <m:naryPr>
                          <m:chr m:val="∑"/>
                          <m:supHide m:val="on"/>
                          <m:ctrlPr>
                            <a:rPr lang="en-US" altLang="zh-CN" sz="2000" b="0" i="1" smtClean="0">
                              <a:latin typeface="Cambria Math" panose="02040503050406030204" pitchFamily="18" charset="0"/>
                            </a:rPr>
                          </m:ctrlPr>
                        </m:naryPr>
                        <m:sub>
                          <m:r>
                            <m:rPr>
                              <m:brk m:alnAt="7"/>
                            </m:rP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𝑘</m:t>
                              </m:r>
                            </m:e>
                            <m:sup>
                              <m:r>
                                <a:rPr lang="en-US" altLang="zh-CN" sz="2000">
                                  <a:latin typeface="Cambria Math" panose="02040503050406030204" pitchFamily="18" charset="0"/>
                                </a:rPr>
                                <m:t>′</m:t>
                              </m:r>
                            </m:sup>
                          </m:sSup>
                        </m:sub>
                        <m:sup/>
                        <m:e>
                          <m:r>
                            <a:rPr lang="el-GR" altLang="zh-CN" sz="2000" i="1">
                              <a:latin typeface="Cambria Math" panose="02040503050406030204" pitchFamily="18" charset="0"/>
                              <a:ea typeface="Cambria Math" panose="02040503050406030204" pitchFamily="18" charset="0"/>
                            </a:rPr>
                            <m:t>𝜔</m:t>
                          </m:r>
                          <m:r>
                            <a:rPr lang="en-US" altLang="zh-CN" sz="2000" i="1">
                              <a:latin typeface="Cambria Math" panose="02040503050406030204" pitchFamily="18" charset="0"/>
                              <a:ea typeface="Cambria Math" panose="02040503050406030204" pitchFamily="18" charset="0"/>
                            </a:rPr>
                            <m:t>(</m:t>
                          </m:r>
                          <m:sSub>
                            <m:sSubPr>
                              <m:ctrlPr>
                                <a:rPr lang="en-US" altLang="zh-CN" sz="2000" b="1" i="1">
                                  <a:latin typeface="Cambria Math" panose="02040503050406030204" pitchFamily="18" charset="0"/>
                                </a:rPr>
                              </m:ctrlPr>
                            </m:sSubPr>
                            <m:e>
                              <m:r>
                                <a:rPr lang="en-US" altLang="zh-CN" sz="2000" i="1">
                                  <a:latin typeface="Cambria Math" panose="02040503050406030204" pitchFamily="18" charset="0"/>
                                </a:rPr>
                                <m:t>𝑔</m:t>
                              </m:r>
                            </m:e>
                            <m:sub>
                              <m:r>
                                <a:rPr lang="en-US" altLang="zh-CN" sz="2000" i="1">
                                  <a:latin typeface="Cambria Math" panose="02040503050406030204" pitchFamily="18" charset="0"/>
                                </a:rPr>
                                <m:t>𝑠</m:t>
                              </m:r>
                            </m:sub>
                          </m:sSub>
                          <m:d>
                            <m:dPr>
                              <m:ctrlPr>
                                <a:rPr lang="en-US" altLang="zh-CN" sz="2000" b="1" i="1">
                                  <a:latin typeface="Cambria Math" panose="02040503050406030204" pitchFamily="18" charset="0"/>
                                </a:rPr>
                              </m:ctrlPr>
                            </m:dPr>
                            <m:e>
                              <m:sSubSup>
                                <m:sSubSupPr>
                                  <m:ctrlPr>
                                    <a:rPr lang="en-US" altLang="zh-CN" sz="2000" b="1" i="1">
                                      <a:latin typeface="Cambria Math" panose="02040503050406030204" pitchFamily="18" charset="0"/>
                                    </a:rPr>
                                  </m:ctrlPr>
                                </m:sSubSupPr>
                                <m:e>
                                  <m:r>
                                    <a:rPr lang="en-US" altLang="zh-CN" sz="2000" b="1">
                                      <a:latin typeface="Cambria Math" panose="02040503050406030204" pitchFamily="18" charset="0"/>
                                    </a:rPr>
                                    <m:t>𝐱</m:t>
                                  </m:r>
                                </m:e>
                                <m:sub>
                                  <m:r>
                                    <a:rPr lang="en-US" altLang="zh-CN" sz="2000" i="1">
                                      <a:latin typeface="Cambria Math" panose="02040503050406030204" pitchFamily="18" charset="0"/>
                                    </a:rPr>
                                    <m:t>𝑘</m:t>
                                  </m:r>
                                </m:sub>
                                <m:sup>
                                  <m:r>
                                    <a:rPr lang="en-US" altLang="zh-CN" sz="2000" i="1">
                                      <a:latin typeface="Cambria Math" panose="02040503050406030204" pitchFamily="18" charset="0"/>
                                    </a:rPr>
                                    <m:t>𝑠</m:t>
                                  </m:r>
                                </m:sup>
                              </m:sSubSup>
                              <m:r>
                                <a:rPr lang="en-US" altLang="zh-CN" sz="2000" b="1" i="1">
                                  <a:latin typeface="Cambria Math" panose="02040503050406030204" pitchFamily="18" charset="0"/>
                                </a:rPr>
                                <m:t>,</m:t>
                              </m:r>
                              <m:sSubSup>
                                <m:sSubSupPr>
                                  <m:ctrlPr>
                                    <a:rPr lang="en-US" altLang="zh-CN" sz="2000" b="1" i="1">
                                      <a:latin typeface="Cambria Math" panose="02040503050406030204" pitchFamily="18" charset="0"/>
                                    </a:rPr>
                                  </m:ctrlPr>
                                </m:sSubSupPr>
                                <m:e>
                                  <m:r>
                                    <a:rPr lang="en-US" altLang="zh-CN" sz="2000" b="1" i="1">
                                      <a:latin typeface="Cambria Math" panose="02040503050406030204" pitchFamily="18" charset="0"/>
                                    </a:rPr>
                                    <m:t>𝒂</m:t>
                                  </m:r>
                                </m:e>
                                <m:sub>
                                  <m:r>
                                    <a:rPr lang="en-US" altLang="zh-CN" sz="2000" i="1">
                                      <a:latin typeface="Cambria Math" panose="02040503050406030204" pitchFamily="18" charset="0"/>
                                    </a:rPr>
                                    <m:t>𝑘</m:t>
                                  </m:r>
                                </m:sub>
                                <m:sup>
                                  <m:r>
                                    <a:rPr lang="en-US" altLang="zh-CN" sz="2000" i="1">
                                      <a:latin typeface="Cambria Math" panose="02040503050406030204" pitchFamily="18" charset="0"/>
                                    </a:rPr>
                                    <m:t>𝑠</m:t>
                                  </m:r>
                                </m:sup>
                              </m:sSubSup>
                            </m:e>
                          </m:d>
                          <m:r>
                            <a:rPr lang="en-US" altLang="zh-CN" sz="2000" b="1" i="1">
                              <a:latin typeface="Cambria Math" panose="02040503050406030204" pitchFamily="18" charset="0"/>
                            </a:rPr>
                            <m:t>,</m:t>
                          </m:r>
                          <m:sSub>
                            <m:sSubPr>
                              <m:ctrlPr>
                                <a:rPr lang="en-US" altLang="zh-CN" sz="2000" b="1" i="1">
                                  <a:latin typeface="Cambria Math" panose="02040503050406030204" pitchFamily="18" charset="0"/>
                                </a:rPr>
                              </m:ctrlPr>
                            </m:sSubPr>
                            <m:e>
                              <m:r>
                                <a:rPr lang="en-US" altLang="zh-CN" sz="2000" i="1">
                                  <a:latin typeface="Cambria Math" panose="02040503050406030204" pitchFamily="18" charset="0"/>
                                </a:rPr>
                                <m:t>𝑔</m:t>
                              </m:r>
                            </m:e>
                            <m:sub>
                              <m:r>
                                <a:rPr lang="en-US" altLang="zh-CN" sz="2000" b="1" i="1" smtClean="0">
                                  <a:latin typeface="Cambria Math" panose="02040503050406030204" pitchFamily="18" charset="0"/>
                                </a:rPr>
                                <m:t>𝒕</m:t>
                              </m:r>
                            </m:sub>
                          </m:sSub>
                          <m:r>
                            <a:rPr lang="en-US" altLang="zh-CN" sz="2000" b="1" i="1">
                              <a:latin typeface="Cambria Math" panose="02040503050406030204" pitchFamily="18" charset="0"/>
                            </a:rPr>
                            <m:t>(</m:t>
                          </m:r>
                          <m:sSubSup>
                            <m:sSubSupPr>
                              <m:ctrlPr>
                                <a:rPr lang="en-US" altLang="zh-CN" sz="2000" b="1" i="1">
                                  <a:latin typeface="Cambria Math" panose="02040503050406030204" pitchFamily="18" charset="0"/>
                                </a:rPr>
                              </m:ctrlPr>
                            </m:sSubSupPr>
                            <m:e>
                              <m:r>
                                <a:rPr lang="en-US" altLang="zh-CN" sz="2000" b="1">
                                  <a:latin typeface="Cambria Math" panose="02040503050406030204" pitchFamily="18" charset="0"/>
                                </a:rPr>
                                <m:t>𝐱</m:t>
                              </m:r>
                            </m:e>
                            <m:sub>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𝑘</m:t>
                                  </m:r>
                                </m:e>
                                <m:sup>
                                  <m:r>
                                    <a:rPr lang="en-US" altLang="zh-CN" sz="2000">
                                      <a:latin typeface="Cambria Math" panose="02040503050406030204" pitchFamily="18" charset="0"/>
                                    </a:rPr>
                                    <m:t>′</m:t>
                                  </m:r>
                                </m:sup>
                              </m:sSup>
                            </m:sub>
                            <m:sup>
                              <m:r>
                                <a:rPr lang="en-US" altLang="zh-CN" sz="2000" i="1">
                                  <a:latin typeface="Cambria Math" panose="02040503050406030204" pitchFamily="18" charset="0"/>
                                </a:rPr>
                                <m:t>𝑠</m:t>
                              </m:r>
                            </m:sup>
                          </m:sSubSup>
                          <m:r>
                            <a:rPr lang="en-US" altLang="zh-CN" sz="2000" b="1" i="1">
                              <a:latin typeface="Cambria Math" panose="02040503050406030204" pitchFamily="18" charset="0"/>
                            </a:rPr>
                            <m:t>,</m:t>
                          </m:r>
                          <m:sSubSup>
                            <m:sSubSupPr>
                              <m:ctrlPr>
                                <a:rPr lang="en-US" altLang="zh-CN" sz="2000" b="1" i="1">
                                  <a:latin typeface="Cambria Math" panose="02040503050406030204" pitchFamily="18" charset="0"/>
                                </a:rPr>
                              </m:ctrlPr>
                            </m:sSubSupPr>
                            <m:e>
                              <m:r>
                                <a:rPr lang="en-US" altLang="zh-CN" sz="2000" b="1" i="1">
                                  <a:latin typeface="Cambria Math" panose="02040503050406030204" pitchFamily="18" charset="0"/>
                                </a:rPr>
                                <m:t>𝒂</m:t>
                              </m:r>
                            </m:e>
                            <m:sub>
                              <m:sSup>
                                <m:sSupPr>
                                  <m:ctrlPr>
                                    <a:rPr lang="en-US" altLang="zh-CN" sz="2000" i="1">
                                      <a:latin typeface="Cambria Math" panose="02040503050406030204" pitchFamily="18" charset="0"/>
                                    </a:rPr>
                                  </m:ctrlPr>
                                </m:sSupPr>
                                <m:e>
                                  <m:r>
                                    <a:rPr lang="en-US" altLang="zh-CN" sz="2000" b="0" i="1" smtClean="0">
                                      <a:latin typeface="Cambria Math" panose="02040503050406030204" pitchFamily="18" charset="0"/>
                                    </a:rPr>
                                    <m:t>𝑘</m:t>
                                  </m:r>
                                </m:e>
                                <m:sup>
                                  <m:r>
                                    <a:rPr lang="en-US" altLang="zh-CN" sz="2000">
                                      <a:latin typeface="Cambria Math" panose="02040503050406030204" pitchFamily="18" charset="0"/>
                                    </a:rPr>
                                    <m:t>′</m:t>
                                  </m:r>
                                </m:sup>
                              </m:sSup>
                            </m:sub>
                            <m:sup>
                              <m:r>
                                <a:rPr lang="en-US" altLang="zh-CN" sz="2000" i="1">
                                  <a:latin typeface="Cambria Math" panose="02040503050406030204" pitchFamily="18" charset="0"/>
                                </a:rPr>
                                <m:t>𝑠</m:t>
                              </m:r>
                            </m:sup>
                          </m:sSubSup>
                          <m:r>
                            <a:rPr lang="en-US" altLang="zh-CN" sz="2000" b="1"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e>
                      </m:nary>
                    </m:oMath>
                  </m:oMathPara>
                </a14:m>
                <a:endParaRPr lang="en-US" altLang="zh-CN" i="1" dirty="0">
                  <a:latin typeface="Cambria Math" panose="02040503050406030204" pitchFamily="18" charset="0"/>
                </a:endParaRPr>
              </a:p>
            </p:txBody>
          </p:sp>
        </mc:Choice>
        <mc:Fallback xmlns="">
          <p:sp>
            <p:nvSpPr>
              <p:cNvPr id="15" name="Rectangle 14"/>
              <p:cNvSpPr>
                <a:spLocks noRot="1" noChangeAspect="1" noMove="1" noResize="1" noEditPoints="1" noAdjustHandles="1" noChangeArrowheads="1" noChangeShapeType="1" noTextEdit="1"/>
              </p:cNvSpPr>
              <p:nvPr/>
            </p:nvSpPr>
            <p:spPr>
              <a:xfrm>
                <a:off x="2942398" y="4018777"/>
                <a:ext cx="5077436" cy="873188"/>
              </a:xfrm>
              <a:prstGeom prst="rect">
                <a:avLst/>
              </a:prstGeom>
              <a:blipFill>
                <a:blip r:embed="rId3"/>
                <a:stretch>
                  <a:fillRect t="-118571" b="-162857"/>
                </a:stretch>
              </a:blipFill>
            </p:spPr>
            <p:txBody>
              <a:bodyPr/>
              <a:lstStyle/>
              <a:p>
                <a:r>
                  <a:rPr lang="zh-CN" altLang="en-US">
                    <a:noFill/>
                  </a:rPr>
                  <a:t> </a:t>
                </a:r>
              </a:p>
            </p:txBody>
          </p:sp>
        </mc:Fallback>
      </mc:AlternateContent>
      <p:grpSp>
        <p:nvGrpSpPr>
          <p:cNvPr id="4" name="Group 3"/>
          <p:cNvGrpSpPr/>
          <p:nvPr/>
        </p:nvGrpSpPr>
        <p:grpSpPr>
          <a:xfrm>
            <a:off x="2793679" y="5378192"/>
            <a:ext cx="6323761" cy="940138"/>
            <a:chOff x="2735313" y="5278997"/>
            <a:chExt cx="6323761" cy="940138"/>
          </a:xfrm>
        </p:grpSpPr>
        <mc:AlternateContent xmlns:mc="http://schemas.openxmlformats.org/markup-compatibility/2006" xmlns:a14="http://schemas.microsoft.com/office/drawing/2010/main">
          <mc:Choice Requires="a14">
            <p:sp>
              <p:nvSpPr>
                <p:cNvPr id="16" name="Rectangle 15"/>
                <p:cNvSpPr/>
                <p:nvPr/>
              </p:nvSpPr>
              <p:spPr>
                <a:xfrm>
                  <a:off x="2735313" y="5327416"/>
                  <a:ext cx="6301682" cy="891719"/>
                </a:xfrm>
                <a:prstGeom prst="rect">
                  <a:avLst/>
                </a:prstGeom>
              </p:spPr>
              <p:txBody>
                <a:bodyPr wrap="square">
                  <a:spAutoFit/>
                </a:bodyPr>
                <a:lstStyle/>
                <a:p>
                  <a:pPr lvl="1"/>
                  <a14:m>
                    <m:oMathPara xmlns:m="http://schemas.openxmlformats.org/officeDocument/2006/math">
                      <m:oMathParaPr>
                        <m:jc m:val="centerGroup"/>
                      </m:oMathParaPr>
                      <m:oMath xmlns:m="http://schemas.openxmlformats.org/officeDocument/2006/math">
                        <m:r>
                          <a:rPr lang="el-GR" altLang="zh-CN" sz="2000" i="1" smtClean="0">
                            <a:latin typeface="Cambria Math" panose="02040503050406030204" pitchFamily="18" charset="0"/>
                            <a:ea typeface="Cambria Math" panose="02040503050406030204" pitchFamily="18" charset="0"/>
                          </a:rPr>
                          <m:t>𝜔</m:t>
                        </m:r>
                        <m:r>
                          <a:rPr lang="en-US" altLang="zh-CN" sz="2000" b="0" i="1" smtClean="0">
                            <a:latin typeface="Cambria Math" panose="02040503050406030204" pitchFamily="18" charset="0"/>
                            <a:ea typeface="Cambria Math" panose="02040503050406030204" pitchFamily="18" charset="0"/>
                          </a:rPr>
                          <m:t>(</m:t>
                        </m:r>
                        <m:r>
                          <a:rPr lang="en-US" altLang="zh-CN" sz="2000" b="1" i="1" smtClean="0">
                            <a:latin typeface="Cambria Math" panose="02040503050406030204" pitchFamily="18" charset="0"/>
                            <a:ea typeface="Cambria Math" panose="02040503050406030204" pitchFamily="18" charset="0"/>
                          </a:rPr>
                          <m:t>𝒖</m:t>
                        </m:r>
                        <m:r>
                          <a:rPr lang="en-US" altLang="zh-CN" sz="2000" b="0" i="1" smtClean="0">
                            <a:latin typeface="Cambria Math" panose="02040503050406030204" pitchFamily="18" charset="0"/>
                            <a:ea typeface="Cambria Math" panose="02040503050406030204" pitchFamily="18" charset="0"/>
                          </a:rPr>
                          <m:t>,</m:t>
                        </m:r>
                        <m:r>
                          <a:rPr lang="en-US" altLang="zh-CN" sz="2000" b="1" i="0" smtClean="0">
                            <a:latin typeface="Cambria Math" panose="02040503050406030204" pitchFamily="18" charset="0"/>
                            <a:ea typeface="Cambria Math" panose="02040503050406030204" pitchFamily="18" charset="0"/>
                          </a:rPr>
                          <m:t>𝐯</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rPr>
                          <m:t>=</m:t>
                        </m:r>
                        <m:d>
                          <m:dPr>
                            <m:begChr m:val="{"/>
                            <m:endChr m:val=""/>
                            <m:ctrlPr>
                              <a:rPr lang="en-US" altLang="zh-CN" sz="2000" b="0" i="1" smtClean="0">
                                <a:latin typeface="Cambria Math" panose="02040503050406030204" pitchFamily="18" charset="0"/>
                              </a:rPr>
                            </m:ctrlPr>
                          </m:dPr>
                          <m:e>
                            <m:eqArr>
                              <m:eqArrPr>
                                <m:ctrlPr>
                                  <a:rPr lang="en-US" altLang="zh-CN" sz="2000" b="0" i="1" smtClean="0">
                                    <a:latin typeface="Cambria Math" panose="02040503050406030204" pitchFamily="18" charset="0"/>
                                  </a:rPr>
                                </m:ctrlPr>
                              </m:eqArrPr>
                              <m:e>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   </m:t>
                                    </m:r>
                                    <m:d>
                                      <m:dPr>
                                        <m:begChr m:val="‖"/>
                                        <m:endChr m:val="‖"/>
                                        <m:ctrlPr>
                                          <a:rPr lang="en-US" altLang="zh-CN" sz="2000" i="1">
                                            <a:latin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𝒖</m:t>
                                        </m:r>
                                        <m:r>
                                          <a:rPr lang="en-US" altLang="zh-CN" sz="2000" i="1">
                                            <a:latin typeface="Cambria Math" panose="02040503050406030204" pitchFamily="18" charset="0"/>
                                            <a:ea typeface="Cambria Math" panose="02040503050406030204" pitchFamily="18" charset="0"/>
                                          </a:rPr>
                                          <m:t>−</m:t>
                                        </m:r>
                                        <m:r>
                                          <a:rPr lang="en-US" altLang="zh-CN" sz="2000" b="1">
                                            <a:latin typeface="Cambria Math" panose="02040503050406030204" pitchFamily="18" charset="0"/>
                                            <a:ea typeface="Cambria Math" panose="02040503050406030204" pitchFamily="18" charset="0"/>
                                          </a:rPr>
                                          <m:t>𝐯</m:t>
                                        </m:r>
                                      </m:e>
                                    </m:d>
                                  </m:e>
                                  <m:sub/>
                                  <m:sup>
                                    <m:r>
                                      <a:rPr lang="en-US" altLang="zh-CN" sz="2000" b="0" i="1" smtClean="0">
                                        <a:latin typeface="Cambria Math" panose="02040503050406030204" pitchFamily="18" charset="0"/>
                                      </a:rPr>
                                      <m:t>2</m:t>
                                    </m:r>
                                  </m:sup>
                                </m:sSubSup>
                                <m:r>
                                  <a:rPr lang="en-US" altLang="zh-CN" sz="2000" b="0" i="1" smtClean="0">
                                    <a:latin typeface="Cambria Math" panose="02040503050406030204" pitchFamily="18" charset="0"/>
                                  </a:rPr>
                                  <m:t>                           </m:t>
                                </m:r>
                              </m:e>
                              <m:e>
                                <m:r>
                                  <a:rPr lang="en-US" altLang="zh-CN" sz="2000" b="0" i="1" smtClean="0">
                                    <a:latin typeface="Cambria Math" panose="02040503050406030204" pitchFamily="18" charset="0"/>
                                  </a:rPr>
                                  <m:t>  </m:t>
                                </m:r>
                                <m:r>
                                  <m:rPr>
                                    <m:sty m:val="p"/>
                                  </m:rPr>
                                  <a:rPr lang="en-US" altLang="zh-CN" sz="2000">
                                    <a:latin typeface="Cambria Math" panose="02040503050406030204" pitchFamily="18" charset="0"/>
                                  </a:rPr>
                                  <m:t>max</m:t>
                                </m:r>
                                <m:r>
                                  <a:rPr lang="en-US" altLang="zh-CN" sz="2000" i="1">
                                    <a:latin typeface="Cambria Math" panose="02040503050406030204" pitchFamily="18" charset="0"/>
                                  </a:rPr>
                                  <m:t>⁡(0,</m:t>
                                </m:r>
                                <m:r>
                                  <a:rPr lang="en-US" altLang="zh-CN" sz="2000" i="1">
                                    <a:latin typeface="Cambria Math" panose="02040503050406030204" pitchFamily="18" charset="0"/>
                                  </a:rPr>
                                  <m:t>𝐷</m:t>
                                </m:r>
                                <m:r>
                                  <a:rPr lang="en-US" altLang="zh-CN" sz="2000" i="1">
                                    <a:latin typeface="Cambria Math" panose="02040503050406030204" pitchFamily="18" charset="0"/>
                                  </a:rPr>
                                  <m:t>−</m:t>
                                </m:r>
                                <m:sSubSup>
                                  <m:sSubSupPr>
                                    <m:ctrlPr>
                                      <a:rPr lang="en-US" altLang="zh-CN" sz="2000" i="1">
                                        <a:latin typeface="Cambria Math" panose="02040503050406030204" pitchFamily="18" charset="0"/>
                                      </a:rPr>
                                    </m:ctrlPr>
                                  </m:sSubSupPr>
                                  <m:e>
                                    <m:d>
                                      <m:dPr>
                                        <m:begChr m:val="‖"/>
                                        <m:endChr m:val="‖"/>
                                        <m:ctrlPr>
                                          <a:rPr lang="en-US" altLang="zh-CN" sz="2000" i="1">
                                            <a:latin typeface="Cambria Math" panose="02040503050406030204" pitchFamily="18" charset="0"/>
                                          </a:rPr>
                                        </m:ctrlPr>
                                      </m:dPr>
                                      <m:e>
                                        <m:r>
                                          <a:rPr lang="en-US" altLang="zh-CN" sz="2000" b="1" i="1">
                                            <a:latin typeface="Cambria Math" panose="02040503050406030204" pitchFamily="18" charset="0"/>
                                            <a:ea typeface="Cambria Math" panose="02040503050406030204" pitchFamily="18" charset="0"/>
                                          </a:rPr>
                                          <m:t>𝒖</m:t>
                                        </m:r>
                                        <m:r>
                                          <a:rPr lang="en-US" altLang="zh-CN" sz="2000" i="1">
                                            <a:latin typeface="Cambria Math" panose="02040503050406030204" pitchFamily="18" charset="0"/>
                                            <a:ea typeface="Cambria Math" panose="02040503050406030204" pitchFamily="18" charset="0"/>
                                          </a:rPr>
                                          <m:t>−</m:t>
                                        </m:r>
                                        <m:r>
                                          <a:rPr lang="en-US" altLang="zh-CN" sz="2000" b="1">
                                            <a:latin typeface="Cambria Math" panose="02040503050406030204" pitchFamily="18" charset="0"/>
                                            <a:ea typeface="Cambria Math" panose="02040503050406030204" pitchFamily="18" charset="0"/>
                                          </a:rPr>
                                          <m:t>𝐯</m:t>
                                        </m:r>
                                      </m:e>
                                    </m:d>
                                  </m:e>
                                  <m:sub/>
                                  <m:sup>
                                    <m:r>
                                      <a:rPr lang="en-US" altLang="zh-CN" sz="2000" i="1">
                                        <a:latin typeface="Cambria Math" panose="02040503050406030204" pitchFamily="18" charset="0"/>
                                      </a:rPr>
                                      <m:t>2</m:t>
                                    </m:r>
                                  </m:sup>
                                </m:sSubSup>
                                <m:r>
                                  <a:rPr lang="en-US" altLang="zh-CN" sz="2000" i="1">
                                    <a:latin typeface="Cambria Math" panose="02040503050406030204" pitchFamily="18" charset="0"/>
                                  </a:rPr>
                                  <m:t>)</m:t>
                                </m:r>
                              </m:e>
                            </m:eqArr>
                          </m:e>
                        </m:d>
                      </m:oMath>
                    </m:oMathPara>
                  </a14:m>
                  <a:endParaRPr lang="en-US" altLang="zh-CN" sz="2000" i="1" dirty="0">
                    <a:latin typeface="Cambria Math" panose="02040503050406030204" pitchFamily="18" charset="0"/>
                  </a:endParaRPr>
                </a:p>
              </p:txBody>
            </p:sp>
          </mc:Choice>
          <mc:Fallback xmlns="">
            <p:sp>
              <p:nvSpPr>
                <p:cNvPr id="16" name="Rectangle 15"/>
                <p:cNvSpPr>
                  <a:spLocks noRot="1" noChangeAspect="1" noMove="1" noResize="1" noEditPoints="1" noAdjustHandles="1" noChangeArrowheads="1" noChangeShapeType="1" noTextEdit="1"/>
                </p:cNvSpPr>
                <p:nvPr/>
              </p:nvSpPr>
              <p:spPr>
                <a:xfrm>
                  <a:off x="2735313" y="5327416"/>
                  <a:ext cx="6301682" cy="891719"/>
                </a:xfrm>
                <a:prstGeom prst="rect">
                  <a:avLst/>
                </a:prstGeom>
                <a:blipFill>
                  <a:blip r:embed="rId4"/>
                  <a:stretch>
                    <a:fillRect t="-194444" b="-280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7647799" y="5278997"/>
                  <a:ext cx="1390381" cy="44678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sz="2000" i="1">
                            <a:latin typeface="Cambria Math" panose="02040503050406030204" pitchFamily="18" charset="0"/>
                          </a:rPr>
                          <m:t>if</m:t>
                        </m:r>
                        <m:r>
                          <a:rPr lang="en-US" altLang="zh-CN" sz="2000" b="1" i="1">
                            <a:latin typeface="Cambria Math" panose="02040503050406030204" pitchFamily="18" charset="0"/>
                          </a:rPr>
                          <m:t> </m:t>
                        </m:r>
                        <m:sSubSup>
                          <m:sSubSupPr>
                            <m:ctrlPr>
                              <a:rPr lang="en-US" altLang="zh-CN" sz="2000" b="1" i="1">
                                <a:latin typeface="Cambria Math" panose="02040503050406030204" pitchFamily="18" charset="0"/>
                              </a:rPr>
                            </m:ctrlPr>
                          </m:sSubSupPr>
                          <m:e>
                            <m:r>
                              <m:rPr>
                                <m:sty m:val="p"/>
                              </m:rPr>
                              <a:rPr lang="en-US" altLang="zh-CN" sz="2000" b="1" i="1">
                                <a:latin typeface="Cambria Math" panose="02040503050406030204" pitchFamily="18" charset="0"/>
                              </a:rPr>
                              <m:t>y</m:t>
                            </m:r>
                          </m:e>
                          <m:sub>
                            <m:r>
                              <a:rPr lang="en-US" altLang="zh-CN" sz="2000" i="1">
                                <a:latin typeface="Cambria Math" panose="02040503050406030204" pitchFamily="18" charset="0"/>
                              </a:rPr>
                              <m:t>𝑘</m:t>
                            </m:r>
                          </m:sub>
                          <m:sup>
                            <m:r>
                              <a:rPr lang="en-US" altLang="zh-CN" sz="2000" i="1">
                                <a:latin typeface="Cambria Math" panose="02040503050406030204" pitchFamily="18" charset="0"/>
                              </a:rPr>
                              <m:t>𝑠</m:t>
                            </m:r>
                          </m:sup>
                        </m:sSubSup>
                        <m:r>
                          <a:rPr lang="en-US" altLang="zh-CN" sz="2000" b="1" i="1">
                            <a:latin typeface="Cambria Math" panose="02040503050406030204" pitchFamily="18" charset="0"/>
                          </a:rPr>
                          <m:t>=</m:t>
                        </m:r>
                        <m:sSubSup>
                          <m:sSubSupPr>
                            <m:ctrlPr>
                              <a:rPr lang="en-US" altLang="zh-CN" sz="2000" b="1" i="1">
                                <a:latin typeface="Cambria Math" panose="02040503050406030204" pitchFamily="18" charset="0"/>
                              </a:rPr>
                            </m:ctrlPr>
                          </m:sSubSupPr>
                          <m:e>
                            <m:r>
                              <m:rPr>
                                <m:sty m:val="p"/>
                              </m:rPr>
                              <a:rPr lang="en-US" altLang="zh-CN" sz="2000" b="1" i="1">
                                <a:latin typeface="Cambria Math" panose="02040503050406030204" pitchFamily="18" charset="0"/>
                              </a:rPr>
                              <m:t>y</m:t>
                            </m:r>
                          </m:e>
                          <m:sub>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𝑘</m:t>
                                </m:r>
                              </m:e>
                              <m:sup>
                                <m:r>
                                  <a:rPr lang="en-US" altLang="zh-CN" sz="2000">
                                    <a:latin typeface="Cambria Math" panose="02040503050406030204" pitchFamily="18" charset="0"/>
                                  </a:rPr>
                                  <m:t>′</m:t>
                                </m:r>
                              </m:sup>
                            </m:sSup>
                          </m:sub>
                          <m:sup>
                            <m:r>
                              <a:rPr lang="en-US" altLang="zh-CN" sz="2000" b="0" i="1">
                                <a:latin typeface="Cambria Math" panose="02040503050406030204" pitchFamily="18" charset="0"/>
                              </a:rPr>
                              <m:t>𝑡</m:t>
                            </m:r>
                          </m:sup>
                        </m:sSubSup>
                      </m:oMath>
                    </m:oMathPara>
                  </a14:m>
                  <a:endParaRPr lang="zh-CN" altLang="en-US" dirty="0"/>
                </a:p>
              </p:txBody>
            </p:sp>
          </mc:Choice>
          <mc:Fallback xmlns="">
            <p:sp>
              <p:nvSpPr>
                <p:cNvPr id="3" name="Rectangle 2"/>
                <p:cNvSpPr>
                  <a:spLocks noRot="1" noChangeAspect="1" noMove="1" noResize="1" noEditPoints="1" noAdjustHandles="1" noChangeArrowheads="1" noChangeShapeType="1" noTextEdit="1"/>
                </p:cNvSpPr>
                <p:nvPr/>
              </p:nvSpPr>
              <p:spPr>
                <a:xfrm>
                  <a:off x="7647799" y="5278997"/>
                  <a:ext cx="1390381" cy="446789"/>
                </a:xfrm>
                <a:prstGeom prst="rect">
                  <a:avLst/>
                </a:prstGeom>
                <a:blipFill>
                  <a:blip r:embed="rId5"/>
                  <a:stretch>
                    <a:fillRect b="-81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7668693" y="5688917"/>
                  <a:ext cx="1390381" cy="44678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sz="2000" i="1">
                            <a:latin typeface="Cambria Math" panose="02040503050406030204" pitchFamily="18" charset="0"/>
                          </a:rPr>
                          <m:t>if</m:t>
                        </m:r>
                        <m:r>
                          <a:rPr lang="en-US" altLang="zh-CN" sz="2000" b="1" i="1">
                            <a:latin typeface="Cambria Math" panose="02040503050406030204" pitchFamily="18" charset="0"/>
                          </a:rPr>
                          <m:t> </m:t>
                        </m:r>
                        <m:sSubSup>
                          <m:sSubSupPr>
                            <m:ctrlPr>
                              <a:rPr lang="en-US" altLang="zh-CN" sz="2000" b="1" i="1">
                                <a:latin typeface="Cambria Math" panose="02040503050406030204" pitchFamily="18" charset="0"/>
                              </a:rPr>
                            </m:ctrlPr>
                          </m:sSubSupPr>
                          <m:e>
                            <m:r>
                              <m:rPr>
                                <m:sty m:val="p"/>
                              </m:rPr>
                              <a:rPr lang="en-US" altLang="zh-CN" sz="2000" b="1" i="1">
                                <a:latin typeface="Cambria Math" panose="02040503050406030204" pitchFamily="18" charset="0"/>
                              </a:rPr>
                              <m:t>y</m:t>
                            </m:r>
                          </m:e>
                          <m:sub>
                            <m:r>
                              <a:rPr lang="en-US" altLang="zh-CN" sz="2000" i="1">
                                <a:latin typeface="Cambria Math" panose="02040503050406030204" pitchFamily="18" charset="0"/>
                              </a:rPr>
                              <m:t>𝑘</m:t>
                            </m:r>
                          </m:sub>
                          <m:sup>
                            <m:r>
                              <a:rPr lang="en-US" altLang="zh-CN" sz="2000" i="1">
                                <a:latin typeface="Cambria Math" panose="02040503050406030204" pitchFamily="18" charset="0"/>
                              </a:rPr>
                              <m:t>𝑠</m:t>
                            </m:r>
                          </m:sup>
                        </m:sSubSup>
                        <m:r>
                          <a:rPr lang="en-US" altLang="zh-CN" sz="2000" b="1" i="1" smtClean="0">
                            <a:latin typeface="Cambria Math" panose="02040503050406030204" pitchFamily="18" charset="0"/>
                            <a:ea typeface="Cambria Math" panose="02040503050406030204" pitchFamily="18" charset="0"/>
                          </a:rPr>
                          <m:t>≠</m:t>
                        </m:r>
                        <m:sSubSup>
                          <m:sSubSupPr>
                            <m:ctrlPr>
                              <a:rPr lang="en-US" altLang="zh-CN" sz="2000" b="1" i="1" smtClean="0">
                                <a:latin typeface="Cambria Math" panose="02040503050406030204" pitchFamily="18" charset="0"/>
                              </a:rPr>
                            </m:ctrlPr>
                          </m:sSubSupPr>
                          <m:e>
                            <m:r>
                              <m:rPr>
                                <m:sty m:val="p"/>
                              </m:rPr>
                              <a:rPr lang="en-US" altLang="zh-CN" sz="2000" b="1" i="1">
                                <a:latin typeface="Cambria Math" panose="02040503050406030204" pitchFamily="18" charset="0"/>
                              </a:rPr>
                              <m:t>y</m:t>
                            </m:r>
                          </m:e>
                          <m:sub>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𝑘</m:t>
                                </m:r>
                              </m:e>
                              <m:sup>
                                <m:r>
                                  <a:rPr lang="en-US" altLang="zh-CN" sz="2000">
                                    <a:latin typeface="Cambria Math" panose="02040503050406030204" pitchFamily="18" charset="0"/>
                                  </a:rPr>
                                  <m:t>′</m:t>
                                </m:r>
                              </m:sup>
                            </m:sSup>
                          </m:sub>
                          <m:sup>
                            <m:r>
                              <a:rPr lang="en-US" altLang="zh-CN" sz="2000" b="0" i="1">
                                <a:latin typeface="Cambria Math" panose="02040503050406030204" pitchFamily="18" charset="0"/>
                              </a:rPr>
                              <m:t>𝑡</m:t>
                            </m:r>
                          </m:sup>
                        </m:sSubSup>
                      </m:oMath>
                    </m:oMathPara>
                  </a14:m>
                  <a:endParaRPr lang="zh-CN" altLang="en-US" sz="2000" dirty="0"/>
                </a:p>
              </p:txBody>
            </p:sp>
          </mc:Choice>
          <mc:Fallback xmlns="">
            <p:sp>
              <p:nvSpPr>
                <p:cNvPr id="17" name="Rectangle 16"/>
                <p:cNvSpPr>
                  <a:spLocks noRot="1" noChangeAspect="1" noMove="1" noResize="1" noEditPoints="1" noAdjustHandles="1" noChangeArrowheads="1" noChangeShapeType="1" noTextEdit="1"/>
                </p:cNvSpPr>
                <p:nvPr/>
              </p:nvSpPr>
              <p:spPr>
                <a:xfrm>
                  <a:off x="7668693" y="5688917"/>
                  <a:ext cx="1390381" cy="446789"/>
                </a:xfrm>
                <a:prstGeom prst="rect">
                  <a:avLst/>
                </a:prstGeom>
                <a:blipFill>
                  <a:blip r:embed="rId6"/>
                  <a:stretch>
                    <a:fillRect b="-8571"/>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5" name="Rectangle 4"/>
              <p:cNvSpPr/>
              <p:nvPr/>
            </p:nvSpPr>
            <p:spPr>
              <a:xfrm>
                <a:off x="2333018" y="6206685"/>
                <a:ext cx="2900474" cy="369332"/>
              </a:xfrm>
              <a:prstGeom prst="rect">
                <a:avLst/>
              </a:prstGeom>
            </p:spPr>
            <p:txBody>
              <a:bodyPr wrap="none">
                <a:spAutoFit/>
              </a:bodyPr>
              <a:lstStyle/>
              <a:p>
                <a14:m>
                  <m:oMath xmlns:m="http://schemas.openxmlformats.org/officeDocument/2006/math">
                    <m:r>
                      <a:rPr lang="en-US" altLang="zh-CN" i="1" smtClean="0">
                        <a:latin typeface="Cambria Math" panose="02040503050406030204" pitchFamily="18" charset="0"/>
                      </a:rPr>
                      <m:t>𝐷</m:t>
                    </m:r>
                    <m:r>
                      <a:rPr lang="en-US" altLang="zh-CN" b="0" i="0" smtClean="0">
                        <a:latin typeface="Cambria Math" panose="02040503050406030204" pitchFamily="18" charset="0"/>
                      </a:rPr>
                      <m:t>:</m:t>
                    </m:r>
                  </m:oMath>
                </a14:m>
                <a:r>
                  <a:rPr lang="zh-CN" altLang="en-US" dirty="0"/>
                  <a:t> </a:t>
                </a:r>
                <a14:m>
                  <m:oMath xmlns:m="http://schemas.openxmlformats.org/officeDocument/2006/math">
                    <m:r>
                      <m:rPr>
                        <m:sty m:val="p"/>
                      </m:rPr>
                      <a:rPr lang="en-US" altLang="zh-CN">
                        <a:latin typeface="Cambria Math" panose="02040503050406030204" pitchFamily="18" charset="0"/>
                      </a:rPr>
                      <m:t>the</m:t>
                    </m:r>
                    <m:r>
                      <a:rPr lang="en-US" altLang="zh-CN">
                        <a:latin typeface="Cambria Math" panose="02040503050406030204" pitchFamily="18" charset="0"/>
                      </a:rPr>
                      <m:t> </m:t>
                    </m:r>
                    <m:r>
                      <m:rPr>
                        <m:sty m:val="p"/>
                      </m:rPr>
                      <a:rPr lang="en-US" altLang="zh-CN">
                        <a:latin typeface="Cambria Math" panose="02040503050406030204" pitchFamily="18" charset="0"/>
                      </a:rPr>
                      <m:t>degree</m:t>
                    </m:r>
                    <m:r>
                      <a:rPr lang="en-US" altLang="zh-CN">
                        <a:latin typeface="Cambria Math" panose="02040503050406030204" pitchFamily="18" charset="0"/>
                      </a:rPr>
                      <m:t> </m:t>
                    </m:r>
                  </m:oMath>
                </a14:m>
                <a:r>
                  <a:rPr lang="en-US" altLang="zh-CN" dirty="0">
                    <a:latin typeface="Cambria Math" panose="02040503050406030204" pitchFamily="18" charset="0"/>
                  </a:rPr>
                  <a:t>of separation</a:t>
                </a:r>
                <a:endParaRPr lang="zh-CN" altLang="en-US" dirty="0">
                  <a:latin typeface="Cambria Math" panose="020405030504060302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2333018" y="6206685"/>
                <a:ext cx="2900474" cy="369332"/>
              </a:xfrm>
              <a:prstGeom prst="rect">
                <a:avLst/>
              </a:prstGeom>
              <a:blipFill>
                <a:blip r:embed="rId7"/>
                <a:stretch>
                  <a:fillRect t="-6667" b="-2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8004572" y="4171018"/>
                <a:ext cx="4187428" cy="369332"/>
              </a:xfrm>
              <a:prstGeom prst="rect">
                <a:avLst/>
              </a:prstGeom>
            </p:spPr>
            <p:txBody>
              <a:bodyPr wrap="none">
                <a:spAutoFit/>
              </a:bodyPr>
              <a:lstStyle/>
              <a:p>
                <a14:m>
                  <m:oMath xmlns:m="http://schemas.openxmlformats.org/officeDocument/2006/math">
                    <m:sSub>
                      <m:sSubPr>
                        <m:ctrlPr>
                          <a:rPr lang="en-US" altLang="zh-CN" b="1" i="1" smtClean="0">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𝑠</m:t>
                        </m:r>
                      </m:sub>
                    </m:sSub>
                  </m:oMath>
                </a14:m>
                <a:r>
                  <a:rPr lang="zh-CN" altLang="en-US" dirty="0">
                    <a:latin typeface="Cambria Math" panose="02040503050406030204" pitchFamily="18" charset="0"/>
                  </a:rPr>
                  <a:t> </a:t>
                </a:r>
                <a:r>
                  <a:rPr lang="en-US" altLang="zh-CN" dirty="0">
                    <a:latin typeface="Cambria Math" panose="02040503050406030204" pitchFamily="18" charset="0"/>
                  </a:rPr>
                  <a:t>&amp; </a:t>
                </a:r>
                <a14:m>
                  <m:oMath xmlns:m="http://schemas.openxmlformats.org/officeDocument/2006/math">
                    <m:sSub>
                      <m:sSubPr>
                        <m:ctrlPr>
                          <a:rPr lang="en-US" altLang="zh-CN" i="1">
                            <a:latin typeface="Cambria Math" panose="02040503050406030204" pitchFamily="18" charset="0"/>
                          </a:rPr>
                        </m:ctrlPr>
                      </m:sSubPr>
                      <m:e>
                        <m:r>
                          <a:rPr lang="en-US" altLang="zh-CN" b="0" i="1">
                            <a:latin typeface="Cambria Math" panose="02040503050406030204" pitchFamily="18" charset="0"/>
                          </a:rPr>
                          <m:t>𝑔</m:t>
                        </m:r>
                      </m:e>
                      <m:sub>
                        <m:r>
                          <a:rPr lang="en-US" altLang="zh-CN" b="0" i="1" smtClean="0">
                            <a:latin typeface="Cambria Math" panose="02040503050406030204" pitchFamily="18" charset="0"/>
                          </a:rPr>
                          <m:t>𝑡</m:t>
                        </m:r>
                      </m:sub>
                    </m:sSub>
                  </m:oMath>
                </a14:m>
                <a:r>
                  <a:rPr lang="en-US" altLang="zh-CN" dirty="0">
                    <a:latin typeface="Cambria Math" panose="02040503050406030204" pitchFamily="18" charset="0"/>
                  </a:rPr>
                  <a:t>: </a:t>
                </a:r>
                <a:r>
                  <a:rPr lang="en-US" altLang="zh-CN" dirty="0">
                    <a:solidFill>
                      <a:srgbClr val="5F5F5F"/>
                    </a:solidFill>
                  </a:rPr>
                  <a:t>the source and target network. </a:t>
                </a:r>
                <a:endParaRPr lang="zh-CN" altLang="en-US" dirty="0">
                  <a:solidFill>
                    <a:srgbClr val="5F5F5F"/>
                  </a:solidFill>
                </a:endParaRPr>
              </a:p>
            </p:txBody>
          </p:sp>
        </mc:Choice>
        <mc:Fallback xmlns="">
          <p:sp>
            <p:nvSpPr>
              <p:cNvPr id="18" name="Rectangle 17"/>
              <p:cNvSpPr>
                <a:spLocks noRot="1" noChangeAspect="1" noMove="1" noResize="1" noEditPoints="1" noAdjustHandles="1" noChangeArrowheads="1" noChangeShapeType="1" noTextEdit="1"/>
              </p:cNvSpPr>
              <p:nvPr/>
            </p:nvSpPr>
            <p:spPr>
              <a:xfrm>
                <a:off x="8004572" y="4171018"/>
                <a:ext cx="4187428" cy="369332"/>
              </a:xfrm>
              <a:prstGeom prst="rect">
                <a:avLst/>
              </a:prstGeom>
              <a:blipFill>
                <a:blip r:embed="rId8"/>
                <a:stretch>
                  <a:fillRect t="-6452" b="-22581"/>
                </a:stretch>
              </a:blipFill>
            </p:spPr>
            <p:txBody>
              <a:bodyPr/>
              <a:lstStyle/>
              <a:p>
                <a:r>
                  <a:rPr lang="zh-CN" altLang="en-US">
                    <a:noFill/>
                  </a:rPr>
                  <a:t> </a:t>
                </a:r>
              </a:p>
            </p:txBody>
          </p:sp>
        </mc:Fallback>
      </mc:AlternateContent>
      <p:sp>
        <p:nvSpPr>
          <p:cNvPr id="19" name="Rectangle 18"/>
          <p:cNvSpPr/>
          <p:nvPr/>
        </p:nvSpPr>
        <p:spPr>
          <a:xfrm>
            <a:off x="1442040" y="3504458"/>
            <a:ext cx="8079178" cy="369332"/>
          </a:xfrm>
          <a:prstGeom prst="rect">
            <a:avLst/>
          </a:prstGeom>
        </p:spPr>
        <p:txBody>
          <a:bodyPr wrap="square">
            <a:spAutoFit/>
          </a:bodyPr>
          <a:lstStyle/>
          <a:p>
            <a:pPr marL="400050" indent="-400050">
              <a:buFont typeface="+mj-lt"/>
              <a:buAutoNum type="romanUcPeriod"/>
            </a:pPr>
            <a:r>
              <a:rPr lang="en-US" altLang="zh-CN" dirty="0">
                <a:solidFill>
                  <a:srgbClr val="5F5F5F"/>
                </a:solidFill>
              </a:rPr>
              <a:t>We resort to a point-wise way:</a:t>
            </a:r>
          </a:p>
        </p:txBody>
      </p:sp>
    </p:spTree>
    <p:extLst>
      <p:ext uri="{BB962C8B-B14F-4D97-AF65-F5344CB8AC3E}">
        <p14:creationId xmlns:p14="http://schemas.microsoft.com/office/powerpoint/2010/main" val="4159972673"/>
      </p:ext>
    </p:extLst>
  </p:cSld>
  <p:clrMapOvr>
    <a:masterClrMapping/>
  </p:clrMapOvr>
  <mc:AlternateContent xmlns:mc="http://schemas.openxmlformats.org/markup-compatibility/2006" xmlns:p14="http://schemas.microsoft.com/office/powerpoint/2010/main">
    <mc:Choice Requires="p14">
      <p:transition p14:dur="10">
        <p:pull/>
      </p:transition>
    </mc:Choice>
    <mc:Fallback xmlns="">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p:bldP spid="5" grpId="0"/>
      <p:bldP spid="18" grpId="0"/>
      <p:bldP spid="1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4"/>
            <a:ext cx="10877550" cy="351881"/>
          </a:xfrm>
        </p:spPr>
        <p:txBody>
          <a:bodyPr/>
          <a:lstStyle/>
          <a:p>
            <a:r>
              <a:rPr lang="en-US" altLang="zh-CN" sz="2800" dirty="0"/>
              <a:t>Alternating Training</a:t>
            </a:r>
            <a:endParaRPr lang="zh-CN" altLang="en-US" sz="2600" dirty="0"/>
          </a:p>
        </p:txBody>
      </p:sp>
      <mc:AlternateContent xmlns:mc="http://schemas.openxmlformats.org/markup-compatibility/2006">
        <mc:Choice xmlns:a14="http://schemas.microsoft.com/office/drawing/2010/main" Requires="a14">
          <p:sp>
            <p:nvSpPr>
              <p:cNvPr id="6" name="Content Placeholder 2"/>
              <p:cNvSpPr>
                <a:spLocks noGrp="1"/>
              </p:cNvSpPr>
              <p:nvPr>
                <p:ph idx="1"/>
              </p:nvPr>
            </p:nvSpPr>
            <p:spPr>
              <a:xfrm>
                <a:off x="673100" y="1072092"/>
                <a:ext cx="10515600" cy="4433358"/>
              </a:xfrm>
            </p:spPr>
            <p:txBody>
              <a:bodyPr>
                <a:normAutofit/>
              </a:bodyPr>
              <a:lstStyle/>
              <a:p>
                <a:r>
                  <a:rPr lang="en-US" altLang="zh-CN" dirty="0"/>
                  <a:t>Training objective</a:t>
                </a:r>
              </a:p>
              <a:p>
                <a:pPr lvl="1"/>
                <a:r>
                  <a:rPr lang="en-US" altLang="zh-CN" sz="2000" dirty="0"/>
                  <a:t>Simultaneously align aspect granularity and aspect-specific representations.</a:t>
                </a:r>
              </a:p>
              <a:p>
                <a:pPr lvl="2"/>
                <a:r>
                  <a:rPr lang="en-US" altLang="zh-CN" dirty="0">
                    <a:latin typeface="+mj-lt"/>
                  </a:rPr>
                  <a:t>for the source domain </a:t>
                </a:r>
                <a:endParaRPr lang="en-US" altLang="zh-CN" sz="1600" dirty="0">
                  <a:solidFill>
                    <a:schemeClr val="tx2"/>
                  </a:solidFill>
                </a:endParaRPr>
              </a:p>
              <a:p>
                <a:pPr marL="914400" lvl="2" indent="0">
                  <a:buNone/>
                </a:pPr>
                <a:r>
                  <a:rPr lang="en-US" altLang="zh-CN" sz="1600" dirty="0">
                    <a:solidFill>
                      <a:schemeClr val="tx2"/>
                    </a:solidFill>
                  </a:rPr>
                  <a:t>		         </a:t>
                </a:r>
              </a:p>
              <a:p>
                <a:pPr marL="914400" lvl="2" indent="0">
                  <a:buNone/>
                </a:pPr>
                <a:r>
                  <a:rPr lang="en-US" altLang="zh-CN" sz="1600" dirty="0">
                    <a:solidFill>
                      <a:schemeClr val="tx2"/>
                    </a:solidFill>
                  </a:rPr>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ℒ</m:t>
                        </m:r>
                      </m:e>
                      <m:sub>
                        <m:r>
                          <a:rPr lang="en-US" altLang="zh-CN" sz="2400" b="0" i="1" smtClean="0">
                            <a:latin typeface="Cambria Math" panose="02040503050406030204" pitchFamily="18" charset="0"/>
                            <a:ea typeface="Cambria Math" panose="02040503050406030204" pitchFamily="18" charset="0"/>
                          </a:rPr>
                          <m:t>𝑠𝑟𝑐</m:t>
                        </m:r>
                      </m:sub>
                    </m:sSub>
                    <m:r>
                      <a:rPr lang="en-US" altLang="zh-CN" sz="2400" b="0" i="1" smtClean="0">
                        <a:latin typeface="Cambria Math" panose="02040503050406030204" pitchFamily="18" charset="0"/>
                      </a:rPr>
                      <m:t>=</m:t>
                    </m:r>
                    <m:sSubSup>
                      <m:sSubSupPr>
                        <m:ctrlPr>
                          <a:rPr lang="en-US" altLang="zh-CN" sz="2400" i="1" smtClean="0">
                            <a:solidFill>
                              <a:schemeClr val="accent2"/>
                            </a:solidFill>
                            <a:latin typeface="Cambria Math" panose="02040503050406030204" pitchFamily="18" charset="0"/>
                          </a:rPr>
                        </m:ctrlPr>
                      </m:sSubSupPr>
                      <m:e>
                        <m:r>
                          <a:rPr lang="en-US" altLang="zh-CN" sz="2400" i="1">
                            <a:solidFill>
                              <a:schemeClr val="accent2"/>
                            </a:solidFill>
                            <a:latin typeface="Cambria Math" panose="02040503050406030204" pitchFamily="18" charset="0"/>
                            <a:ea typeface="Cambria Math" panose="02040503050406030204" pitchFamily="18" charset="0"/>
                          </a:rPr>
                          <m:t>ℒ</m:t>
                        </m:r>
                      </m:e>
                      <m:sub>
                        <m:r>
                          <m:rPr>
                            <m:sty m:val="p"/>
                          </m:rPr>
                          <a:rPr lang="en-US" altLang="zh-CN" sz="2400" i="1">
                            <a:solidFill>
                              <a:schemeClr val="accent2"/>
                            </a:solidFill>
                            <a:latin typeface="Cambria Math" panose="02040503050406030204" pitchFamily="18" charset="0"/>
                          </a:rPr>
                          <m:t>sen</m:t>
                        </m:r>
                      </m:sub>
                      <m:sup>
                        <m:r>
                          <a:rPr lang="en-US" altLang="zh-CN" sz="2400" b="0" i="1" smtClean="0">
                            <a:solidFill>
                              <a:schemeClr val="accent2"/>
                            </a:solidFill>
                            <a:latin typeface="Cambria Math" panose="02040503050406030204" pitchFamily="18" charset="0"/>
                          </a:rPr>
                          <m:t>𝑠</m:t>
                        </m:r>
                      </m:sup>
                    </m:sSubSup>
                  </m:oMath>
                </a14:m>
                <a:r>
                  <a:rPr lang="en-US" altLang="zh-CN" sz="2400" dirty="0">
                    <a:solidFill>
                      <a:schemeClr val="tx2"/>
                    </a:solidFill>
                  </a:rPr>
                  <a:t>+</a:t>
                </a:r>
                <a14:m>
                  <m:oMath xmlns:m="http://schemas.openxmlformats.org/officeDocument/2006/math">
                    <m:sSub>
                      <m:sSubPr>
                        <m:ctrlPr>
                          <a:rPr lang="en-US" altLang="zh-CN" sz="2400" i="1" smtClean="0">
                            <a:solidFill>
                              <a:schemeClr val="accent5"/>
                            </a:solidFill>
                            <a:latin typeface="Cambria Math" panose="02040503050406030204" pitchFamily="18" charset="0"/>
                          </a:rPr>
                        </m:ctrlPr>
                      </m:sSubPr>
                      <m:e>
                        <m:r>
                          <a:rPr lang="en-US" altLang="zh-CN" sz="2400" i="1">
                            <a:solidFill>
                              <a:schemeClr val="accent5"/>
                            </a:solidFill>
                            <a:latin typeface="Cambria Math" panose="02040503050406030204" pitchFamily="18" charset="0"/>
                            <a:ea typeface="Cambria Math" panose="02040503050406030204" pitchFamily="18" charset="0"/>
                          </a:rPr>
                          <m:t>ℒ</m:t>
                        </m:r>
                      </m:e>
                      <m:sub>
                        <m:r>
                          <a:rPr lang="en-US" altLang="zh-CN" sz="2400" b="0" i="1" smtClean="0">
                            <a:solidFill>
                              <a:schemeClr val="accent5"/>
                            </a:solidFill>
                            <a:latin typeface="Cambria Math" panose="02040503050406030204" pitchFamily="18" charset="0"/>
                            <a:ea typeface="Cambria Math" panose="02040503050406030204" pitchFamily="18" charset="0"/>
                          </a:rPr>
                          <m:t>𝑎𝑢𝑥</m:t>
                        </m:r>
                      </m:sub>
                    </m:sSub>
                    <m:r>
                      <a:rPr lang="en-US" altLang="zh-CN" sz="2400" b="0" i="1" smtClean="0">
                        <a:latin typeface="Cambria Math" panose="02040503050406030204" pitchFamily="18" charset="0"/>
                      </a:rPr>
                      <m:t>+</m:t>
                    </m:r>
                    <m:sSub>
                      <m:sSubPr>
                        <m:ctrlPr>
                          <a:rPr lang="en-US" altLang="zh-CN" sz="2400" i="1" smtClean="0">
                            <a:solidFill>
                              <a:schemeClr val="accent4"/>
                            </a:solidFill>
                            <a:latin typeface="Cambria Math" panose="02040503050406030204" pitchFamily="18" charset="0"/>
                          </a:rPr>
                        </m:ctrlPr>
                      </m:sSubPr>
                      <m:e>
                        <m:r>
                          <a:rPr lang="en-US" altLang="zh-CN" sz="2400" i="1">
                            <a:solidFill>
                              <a:schemeClr val="accent4"/>
                            </a:solidFill>
                            <a:latin typeface="Cambria Math" panose="02040503050406030204" pitchFamily="18" charset="0"/>
                            <a:ea typeface="Cambria Math" panose="02040503050406030204" pitchFamily="18" charset="0"/>
                          </a:rPr>
                          <m:t>ℒ</m:t>
                        </m:r>
                      </m:e>
                      <m:sub>
                        <m:r>
                          <m:rPr>
                            <m:sty m:val="p"/>
                          </m:rPr>
                          <a:rPr lang="en-US" altLang="zh-CN" sz="2400" i="1">
                            <a:solidFill>
                              <a:schemeClr val="accent4"/>
                            </a:solidFill>
                            <a:latin typeface="Cambria Math" panose="02040503050406030204" pitchFamily="18" charset="0"/>
                            <a:ea typeface="Cambria Math" panose="02040503050406030204" pitchFamily="18" charset="0"/>
                          </a:rPr>
                          <m:t>cfa</m:t>
                        </m:r>
                      </m:sub>
                    </m:sSub>
                    <m:r>
                      <a:rPr lang="en-US" altLang="zh-CN" sz="2400" b="0" i="1" smtClean="0">
                        <a:latin typeface="Cambria Math" panose="02040503050406030204" pitchFamily="18" charset="0"/>
                        <a:ea typeface="Cambria Math" panose="02040503050406030204" pitchFamily="18" charset="0"/>
                      </a:rPr>
                      <m:t>+</m:t>
                    </m:r>
                    <m:sSubSup>
                      <m:sSubSupPr>
                        <m:ctrlPr>
                          <a:rPr lang="en-US" altLang="zh-CN" sz="2400" i="1" smtClean="0">
                            <a:solidFill>
                              <a:srgbClr val="FFC000"/>
                            </a:solidFill>
                            <a:latin typeface="Cambria Math" panose="02040503050406030204" pitchFamily="18" charset="0"/>
                          </a:rPr>
                        </m:ctrlPr>
                      </m:sSubSupPr>
                      <m:e>
                        <m:r>
                          <a:rPr lang="en-US" altLang="zh-CN" sz="2400" i="1">
                            <a:solidFill>
                              <a:srgbClr val="FFC000"/>
                            </a:solidFill>
                            <a:latin typeface="Cambria Math" panose="02040503050406030204" pitchFamily="18" charset="0"/>
                            <a:ea typeface="Cambria Math" panose="02040503050406030204" pitchFamily="18" charset="0"/>
                          </a:rPr>
                          <m:t>ℒ</m:t>
                        </m:r>
                      </m:e>
                      <m:sub>
                        <m:r>
                          <a:rPr lang="en-US" altLang="zh-CN" sz="2400" b="0" i="1" smtClean="0">
                            <a:solidFill>
                              <a:srgbClr val="FFC000"/>
                            </a:solidFill>
                            <a:latin typeface="Cambria Math" panose="02040503050406030204" pitchFamily="18" charset="0"/>
                          </a:rPr>
                          <m:t>𝑟𝑒𝑔</m:t>
                        </m:r>
                      </m:sub>
                      <m:sup>
                        <m:r>
                          <a:rPr lang="en-US" altLang="zh-CN" sz="2400" i="1">
                            <a:solidFill>
                              <a:srgbClr val="FFC000"/>
                            </a:solidFill>
                            <a:latin typeface="Cambria Math" panose="02040503050406030204" pitchFamily="18" charset="0"/>
                          </a:rPr>
                          <m:t>𝑠</m:t>
                        </m:r>
                      </m:sup>
                    </m:sSubSup>
                  </m:oMath>
                </a14:m>
                <a:endParaRPr lang="en-US" altLang="zh-CN" sz="1800" dirty="0">
                  <a:solidFill>
                    <a:schemeClr val="tx2"/>
                  </a:solidFill>
                </a:endParaRPr>
              </a:p>
              <a:p>
                <a:pPr marL="914400" lvl="2" indent="0" algn="ctr">
                  <a:buNone/>
                </a:pPr>
                <a:endParaRPr lang="en-US" altLang="zh-CN" sz="1800" dirty="0">
                  <a:solidFill>
                    <a:schemeClr val="tx2"/>
                  </a:solidFill>
                </a:endParaRPr>
              </a:p>
              <a:p>
                <a:pPr marL="914400" lvl="2" indent="0" algn="ctr">
                  <a:buNone/>
                </a:pPr>
                <a:endParaRPr lang="en-US" altLang="zh-CN" sz="1800" dirty="0">
                  <a:solidFill>
                    <a:schemeClr val="tx2"/>
                  </a:solidFill>
                </a:endParaRPr>
              </a:p>
              <a:p>
                <a:pPr lvl="2"/>
                <a:endParaRPr lang="en-US" altLang="zh-CN" dirty="0"/>
              </a:p>
              <a:p>
                <a:pPr lvl="2"/>
                <a:r>
                  <a:rPr lang="en-US" altLang="zh-CN" dirty="0"/>
                  <a:t>for the target domain</a:t>
                </a:r>
              </a:p>
              <a:p>
                <a:pPr lvl="2"/>
                <a:endParaRPr lang="en-US" altLang="zh-CN" dirty="0"/>
              </a:p>
              <a:p>
                <a:pPr marL="914400" lvl="2" indent="0" algn="ctr">
                  <a:buNone/>
                </a:pPr>
                <a14:m>
                  <m:oMathPara xmlns:m="http://schemas.openxmlformats.org/officeDocument/2006/math">
                    <m:oMathParaPr>
                      <m:jc m:val="center"/>
                    </m:oMathParaPr>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ℒ</m:t>
                          </m:r>
                        </m:e>
                        <m:sub>
                          <m:r>
                            <a:rPr lang="en-US" altLang="zh-CN" sz="2400" i="1">
                              <a:latin typeface="Cambria Math" panose="02040503050406030204" pitchFamily="18" charset="0"/>
                            </a:rPr>
                            <m:t>𝑡𝑎𝑟</m:t>
                          </m:r>
                        </m:sub>
                      </m:sSub>
                      <m:r>
                        <a:rPr lang="en-US" altLang="zh-CN" sz="2400" i="1">
                          <a:latin typeface="Cambria Math" panose="02040503050406030204" pitchFamily="18" charset="0"/>
                        </a:rPr>
                        <m:t>=</m:t>
                      </m:r>
                      <m:sSubSup>
                        <m:sSubSupPr>
                          <m:ctrlPr>
                            <a:rPr lang="en-US" altLang="zh-CN" sz="2400" i="1" smtClean="0">
                              <a:solidFill>
                                <a:schemeClr val="accent2"/>
                              </a:solidFill>
                              <a:latin typeface="Cambria Math" panose="02040503050406030204" pitchFamily="18" charset="0"/>
                            </a:rPr>
                          </m:ctrlPr>
                        </m:sSubSupPr>
                        <m:e>
                          <m:r>
                            <a:rPr lang="en-US" altLang="zh-CN" sz="2400" i="1">
                              <a:solidFill>
                                <a:schemeClr val="accent2"/>
                              </a:solidFill>
                              <a:latin typeface="Cambria Math" panose="02040503050406030204" pitchFamily="18" charset="0"/>
                            </a:rPr>
                            <m:t>ℒ</m:t>
                          </m:r>
                        </m:e>
                        <m:sub>
                          <m:r>
                            <m:rPr>
                              <m:sty m:val="p"/>
                            </m:rPr>
                            <a:rPr lang="en-US" altLang="zh-CN" sz="2400" i="1">
                              <a:solidFill>
                                <a:schemeClr val="accent2"/>
                              </a:solidFill>
                              <a:latin typeface="Cambria Math" panose="02040503050406030204" pitchFamily="18" charset="0"/>
                            </a:rPr>
                            <m:t>sen</m:t>
                          </m:r>
                        </m:sub>
                        <m:sup>
                          <m:r>
                            <a:rPr lang="en-US" altLang="zh-CN" sz="2400" i="1">
                              <a:solidFill>
                                <a:schemeClr val="accent2"/>
                              </a:solidFill>
                              <a:latin typeface="Cambria Math" panose="02040503050406030204" pitchFamily="18" charset="0"/>
                            </a:rPr>
                            <m:t>𝑡</m:t>
                          </m:r>
                        </m:sup>
                      </m:sSubSup>
                      <m:r>
                        <a:rPr lang="en-US" altLang="zh-CN" sz="2400" i="1">
                          <a:latin typeface="Cambria Math" panose="02040503050406030204" pitchFamily="18" charset="0"/>
                        </a:rPr>
                        <m:t>+</m:t>
                      </m:r>
                      <m:sSub>
                        <m:sSubPr>
                          <m:ctrlPr>
                            <a:rPr lang="en-US" altLang="zh-CN" sz="2400" i="1" smtClean="0">
                              <a:solidFill>
                                <a:schemeClr val="accent4"/>
                              </a:solidFill>
                              <a:latin typeface="Cambria Math" panose="02040503050406030204" pitchFamily="18" charset="0"/>
                            </a:rPr>
                          </m:ctrlPr>
                        </m:sSubPr>
                        <m:e>
                          <m:r>
                            <a:rPr lang="en-US" altLang="zh-CN" sz="2400" i="1">
                              <a:solidFill>
                                <a:schemeClr val="accent4"/>
                              </a:solidFill>
                              <a:latin typeface="Cambria Math" panose="02040503050406030204" pitchFamily="18" charset="0"/>
                            </a:rPr>
                            <m:t>ℒ</m:t>
                          </m:r>
                        </m:e>
                        <m:sub>
                          <m:r>
                            <m:rPr>
                              <m:sty m:val="p"/>
                            </m:rPr>
                            <a:rPr lang="en-US" altLang="zh-CN" sz="2400" i="1">
                              <a:solidFill>
                                <a:schemeClr val="accent4"/>
                              </a:solidFill>
                              <a:latin typeface="Cambria Math" panose="02040503050406030204" pitchFamily="18" charset="0"/>
                            </a:rPr>
                            <m:t>cfa</m:t>
                          </m:r>
                        </m:sub>
                      </m:sSub>
                      <m:r>
                        <a:rPr lang="en-US" altLang="zh-CN" sz="2400" i="1">
                          <a:latin typeface="Cambria Math" panose="02040503050406030204" pitchFamily="18" charset="0"/>
                        </a:rPr>
                        <m:t>+</m:t>
                      </m:r>
                      <m:sSubSup>
                        <m:sSubSupPr>
                          <m:ctrlPr>
                            <a:rPr lang="en-US" altLang="zh-CN" sz="2400" i="1" smtClean="0">
                              <a:solidFill>
                                <a:schemeClr val="accent3"/>
                              </a:solidFill>
                              <a:latin typeface="Cambria Math" panose="02040503050406030204" pitchFamily="18" charset="0"/>
                            </a:rPr>
                          </m:ctrlPr>
                        </m:sSubSupPr>
                        <m:e>
                          <m:r>
                            <a:rPr lang="en-US" altLang="zh-CN" sz="2400" i="1">
                              <a:solidFill>
                                <a:schemeClr val="accent3"/>
                              </a:solidFill>
                              <a:latin typeface="Cambria Math" panose="02040503050406030204" pitchFamily="18" charset="0"/>
                            </a:rPr>
                            <m:t>ℒ</m:t>
                          </m:r>
                        </m:e>
                        <m:sub>
                          <m:r>
                            <a:rPr lang="en-US" altLang="zh-CN" sz="2400" i="1">
                              <a:solidFill>
                                <a:schemeClr val="accent3"/>
                              </a:solidFill>
                              <a:latin typeface="Cambria Math" panose="02040503050406030204" pitchFamily="18" charset="0"/>
                            </a:rPr>
                            <m:t>𝑟𝑒𝑔</m:t>
                          </m:r>
                        </m:sub>
                        <m:sup>
                          <m:r>
                            <a:rPr lang="en-US" altLang="zh-CN" sz="2400" i="1">
                              <a:solidFill>
                                <a:schemeClr val="accent3"/>
                              </a:solidFill>
                              <a:latin typeface="Cambria Math" panose="02040503050406030204" pitchFamily="18" charset="0"/>
                            </a:rPr>
                            <m:t>𝑡</m:t>
                          </m:r>
                        </m:sup>
                      </m:sSubSup>
                    </m:oMath>
                  </m:oMathPara>
                </a14:m>
                <a:endParaRPr lang="en-US" altLang="zh-CN" sz="2400" i="1" dirty="0">
                  <a:latin typeface="Cambria Math" panose="02040503050406030204" pitchFamily="18" charset="0"/>
                </a:endParaRPr>
              </a:p>
              <a:p>
                <a:pPr lvl="2" algn="ctr"/>
                <a:endParaRPr lang="zh-CN" altLang="en-US" dirty="0"/>
              </a:p>
            </p:txBody>
          </p:sp>
        </mc:Choice>
        <mc:Fallback>
          <p:sp>
            <p:nvSpPr>
              <p:cNvPr id="6" name="Content Placeholder 2"/>
              <p:cNvSpPr>
                <a:spLocks noGrp="1" noRot="1" noChangeAspect="1" noMove="1" noResize="1" noEditPoints="1" noAdjustHandles="1" noChangeArrowheads="1" noChangeShapeType="1" noTextEdit="1"/>
              </p:cNvSpPr>
              <p:nvPr>
                <p:ph idx="1"/>
              </p:nvPr>
            </p:nvSpPr>
            <p:spPr>
              <a:xfrm>
                <a:off x="673100" y="1072092"/>
                <a:ext cx="10515600" cy="4433358"/>
              </a:xfrm>
              <a:blipFill>
                <a:blip r:embed="rId3"/>
                <a:stretch>
                  <a:fillRect l="-965" t="-2286"/>
                </a:stretch>
              </a:blipFill>
            </p:spPr>
            <p:txBody>
              <a:bodyPr/>
              <a:lstStyle/>
              <a:p>
                <a:r>
                  <a:rPr lang="zh-CN" altLang="en-US">
                    <a:noFill/>
                  </a:rPr>
                  <a:t> </a:t>
                </a:r>
              </a:p>
            </p:txBody>
          </p:sp>
        </mc:Fallback>
      </mc:AlternateContent>
      <p:sp>
        <p:nvSpPr>
          <p:cNvPr id="8" name="TextBox 7"/>
          <p:cNvSpPr txBox="1"/>
          <p:nvPr/>
        </p:nvSpPr>
        <p:spPr>
          <a:xfrm>
            <a:off x="3045180" y="2995439"/>
            <a:ext cx="1881641" cy="400110"/>
          </a:xfrm>
          <a:prstGeom prst="rect">
            <a:avLst/>
          </a:prstGeom>
          <a:solidFill>
            <a:schemeClr val="accent2"/>
          </a:solidFill>
        </p:spPr>
        <p:txBody>
          <a:bodyPr wrap="square" rtlCol="0">
            <a:spAutoFit/>
          </a:bodyPr>
          <a:lstStyle/>
          <a:p>
            <a:pPr algn="ctr"/>
            <a:r>
              <a:rPr lang="en-US" altLang="zh-CN" sz="2000" dirty="0">
                <a:solidFill>
                  <a:schemeClr val="bg1"/>
                </a:solidFill>
                <a:latin typeface="+mj-lt"/>
              </a:rPr>
              <a:t>sentiment loss </a:t>
            </a:r>
            <a:endParaRPr lang="zh-CN" altLang="en-US" sz="2000" dirty="0">
              <a:solidFill>
                <a:schemeClr val="bg1"/>
              </a:solidFill>
              <a:latin typeface="+mj-lt"/>
            </a:endParaRPr>
          </a:p>
        </p:txBody>
      </p:sp>
      <p:sp>
        <p:nvSpPr>
          <p:cNvPr id="9" name="TextBox 8"/>
          <p:cNvSpPr txBox="1"/>
          <p:nvPr/>
        </p:nvSpPr>
        <p:spPr>
          <a:xfrm>
            <a:off x="9095026" y="2995439"/>
            <a:ext cx="1782523" cy="400110"/>
          </a:xfrm>
          <a:prstGeom prst="rect">
            <a:avLst/>
          </a:prstGeom>
          <a:solidFill>
            <a:schemeClr val="accent3"/>
          </a:solidFill>
        </p:spPr>
        <p:txBody>
          <a:bodyPr wrap="square" rtlCol="0">
            <a:spAutoFit/>
          </a:bodyPr>
          <a:lstStyle/>
          <a:p>
            <a:r>
              <a:rPr lang="en-US" altLang="zh-CN" sz="2000" dirty="0">
                <a:solidFill>
                  <a:schemeClr val="bg1"/>
                </a:solidFill>
                <a:latin typeface="+mj-lt"/>
              </a:rPr>
              <a:t>regularization</a:t>
            </a:r>
            <a:endParaRPr lang="zh-CN" altLang="en-US" sz="2000" dirty="0">
              <a:solidFill>
                <a:schemeClr val="bg1"/>
              </a:solidFill>
              <a:latin typeface="+mj-lt"/>
            </a:endParaRPr>
          </a:p>
        </p:txBody>
      </p:sp>
      <p:sp>
        <p:nvSpPr>
          <p:cNvPr id="10" name="TextBox 9"/>
          <p:cNvSpPr txBox="1"/>
          <p:nvPr/>
        </p:nvSpPr>
        <p:spPr>
          <a:xfrm>
            <a:off x="7159045" y="2995439"/>
            <a:ext cx="1594430" cy="400110"/>
          </a:xfrm>
          <a:prstGeom prst="rect">
            <a:avLst/>
          </a:prstGeom>
          <a:solidFill>
            <a:schemeClr val="accent4"/>
          </a:solidFill>
        </p:spPr>
        <p:txBody>
          <a:bodyPr wrap="square" rtlCol="0">
            <a:spAutoFit/>
          </a:bodyPr>
          <a:lstStyle/>
          <a:p>
            <a:pPr algn="ctr"/>
            <a:r>
              <a:rPr lang="en-US" altLang="zh-CN" sz="2000" dirty="0">
                <a:solidFill>
                  <a:schemeClr val="bg1"/>
                </a:solidFill>
                <a:latin typeface="+mj-lt"/>
              </a:rPr>
              <a:t>transfer loss</a:t>
            </a:r>
            <a:endParaRPr lang="zh-CN" altLang="en-US" sz="2000" dirty="0">
              <a:solidFill>
                <a:schemeClr val="bg1"/>
              </a:solidFill>
              <a:latin typeface="+mj-lt"/>
            </a:endParaRPr>
          </a:p>
        </p:txBody>
      </p:sp>
      <p:sp>
        <p:nvSpPr>
          <p:cNvPr id="11" name="TextBox 10"/>
          <p:cNvSpPr txBox="1"/>
          <p:nvPr/>
        </p:nvSpPr>
        <p:spPr>
          <a:xfrm>
            <a:off x="5129650" y="2995439"/>
            <a:ext cx="1795025" cy="400110"/>
          </a:xfrm>
          <a:prstGeom prst="rect">
            <a:avLst/>
          </a:prstGeom>
          <a:solidFill>
            <a:schemeClr val="accent5"/>
          </a:solidFill>
        </p:spPr>
        <p:txBody>
          <a:bodyPr wrap="square" rtlCol="0">
            <a:spAutoFit/>
          </a:bodyPr>
          <a:lstStyle/>
          <a:p>
            <a:pPr algn="ctr"/>
            <a:r>
              <a:rPr lang="en-US" altLang="zh-CN" sz="2000" dirty="0">
                <a:solidFill>
                  <a:schemeClr val="bg1"/>
                </a:solidFill>
                <a:latin typeface="+mj-lt"/>
              </a:rPr>
              <a:t>auxiliary loss</a:t>
            </a:r>
            <a:endParaRPr lang="zh-CN" altLang="en-US" sz="2000" dirty="0">
              <a:solidFill>
                <a:schemeClr val="bg1"/>
              </a:solidFill>
              <a:latin typeface="+mj-lt"/>
            </a:endParaRPr>
          </a:p>
        </p:txBody>
      </p:sp>
      <p:sp>
        <p:nvSpPr>
          <p:cNvPr id="22" name="TextBox 21"/>
          <p:cNvSpPr txBox="1"/>
          <p:nvPr/>
        </p:nvSpPr>
        <p:spPr>
          <a:xfrm>
            <a:off x="3045180" y="5195714"/>
            <a:ext cx="1881641" cy="400110"/>
          </a:xfrm>
          <a:prstGeom prst="rect">
            <a:avLst/>
          </a:prstGeom>
          <a:solidFill>
            <a:schemeClr val="accent2"/>
          </a:solidFill>
        </p:spPr>
        <p:txBody>
          <a:bodyPr wrap="square" rtlCol="0">
            <a:spAutoFit/>
          </a:bodyPr>
          <a:lstStyle/>
          <a:p>
            <a:pPr algn="ctr"/>
            <a:r>
              <a:rPr lang="en-US" altLang="zh-CN" sz="2000" dirty="0">
                <a:solidFill>
                  <a:schemeClr val="bg1"/>
                </a:solidFill>
                <a:latin typeface="+mj-lt"/>
              </a:rPr>
              <a:t>sentiment loss </a:t>
            </a:r>
            <a:endParaRPr lang="zh-CN" altLang="en-US" sz="2000" dirty="0">
              <a:solidFill>
                <a:schemeClr val="bg1"/>
              </a:solidFill>
              <a:latin typeface="+mj-lt"/>
            </a:endParaRPr>
          </a:p>
        </p:txBody>
      </p:sp>
      <p:sp>
        <p:nvSpPr>
          <p:cNvPr id="23" name="TextBox 22"/>
          <p:cNvSpPr txBox="1"/>
          <p:nvPr/>
        </p:nvSpPr>
        <p:spPr>
          <a:xfrm>
            <a:off x="7064998" y="5195714"/>
            <a:ext cx="1782523" cy="400110"/>
          </a:xfrm>
          <a:prstGeom prst="rect">
            <a:avLst/>
          </a:prstGeom>
          <a:solidFill>
            <a:schemeClr val="accent3"/>
          </a:solidFill>
        </p:spPr>
        <p:txBody>
          <a:bodyPr wrap="square" rtlCol="0">
            <a:spAutoFit/>
          </a:bodyPr>
          <a:lstStyle/>
          <a:p>
            <a:r>
              <a:rPr lang="en-US" altLang="zh-CN" sz="2000" dirty="0">
                <a:solidFill>
                  <a:schemeClr val="bg1"/>
                </a:solidFill>
                <a:latin typeface="+mj-lt"/>
              </a:rPr>
              <a:t>regularization</a:t>
            </a:r>
            <a:endParaRPr lang="zh-CN" altLang="en-US" sz="2000" dirty="0">
              <a:solidFill>
                <a:schemeClr val="bg1"/>
              </a:solidFill>
              <a:latin typeface="+mj-lt"/>
            </a:endParaRPr>
          </a:p>
        </p:txBody>
      </p:sp>
      <p:sp>
        <p:nvSpPr>
          <p:cNvPr id="24" name="TextBox 23"/>
          <p:cNvSpPr txBox="1"/>
          <p:nvPr/>
        </p:nvSpPr>
        <p:spPr>
          <a:xfrm>
            <a:off x="5133685" y="5195714"/>
            <a:ext cx="1594430" cy="400110"/>
          </a:xfrm>
          <a:prstGeom prst="rect">
            <a:avLst/>
          </a:prstGeom>
          <a:solidFill>
            <a:schemeClr val="accent4"/>
          </a:solidFill>
        </p:spPr>
        <p:txBody>
          <a:bodyPr wrap="square" rtlCol="0">
            <a:spAutoFit/>
          </a:bodyPr>
          <a:lstStyle/>
          <a:p>
            <a:pPr algn="ctr"/>
            <a:r>
              <a:rPr lang="en-US" altLang="zh-CN" sz="2000" dirty="0">
                <a:solidFill>
                  <a:schemeClr val="bg1"/>
                </a:solidFill>
                <a:latin typeface="+mj-lt"/>
              </a:rPr>
              <a:t>transfer loss</a:t>
            </a:r>
            <a:endParaRPr lang="zh-CN" altLang="en-US" sz="2000" dirty="0">
              <a:solidFill>
                <a:schemeClr val="bg1"/>
              </a:solidFill>
              <a:latin typeface="+mj-lt"/>
            </a:endParaRPr>
          </a:p>
        </p:txBody>
      </p:sp>
    </p:spTree>
    <p:extLst>
      <p:ext uri="{BB962C8B-B14F-4D97-AF65-F5344CB8AC3E}">
        <p14:creationId xmlns:p14="http://schemas.microsoft.com/office/powerpoint/2010/main" val="3761946930"/>
      </p:ext>
    </p:extLst>
  </p:cSld>
  <p:clrMapOvr>
    <a:masterClrMapping/>
  </p:clrMapOvr>
  <mc:AlternateContent xmlns:mc="http://schemas.openxmlformats.org/markup-compatibility/2006" xmlns:p14="http://schemas.microsoft.com/office/powerpoint/2010/main">
    <mc:Choice Requires="p14">
      <p:transition p14:dur="10">
        <p:pull/>
      </p:transition>
    </mc:Choice>
    <mc:Fallback xmlns="">
      <p:transition>
        <p:pull/>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id="{F0D1B763-16C5-7E40-B4C2-80B01B20F3DD}"/>
              </a:ext>
            </a:extLst>
          </p:cNvPr>
          <p:cNvGrpSpPr/>
          <p:nvPr/>
        </p:nvGrpSpPr>
        <p:grpSpPr>
          <a:xfrm>
            <a:off x="709753" y="831764"/>
            <a:ext cx="10600122" cy="968105"/>
            <a:chOff x="642083" y="946351"/>
            <a:chExt cx="10600122" cy="968105"/>
          </a:xfrm>
        </p:grpSpPr>
        <p:sp>
          <p:nvSpPr>
            <p:cNvPr id="17" name="矩形 16">
              <a:extLst>
                <a:ext uri="{FF2B5EF4-FFF2-40B4-BE49-F238E27FC236}">
                  <a16:creationId xmlns:a16="http://schemas.microsoft.com/office/drawing/2014/main" id="{DA0FC8C0-0231-444C-AED7-73595044D1DB}"/>
                </a:ext>
              </a:extLst>
            </p:cNvPr>
            <p:cNvSpPr/>
            <p:nvPr/>
          </p:nvSpPr>
          <p:spPr>
            <a:xfrm>
              <a:off x="1306205" y="1548697"/>
              <a:ext cx="9936000" cy="4571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燕尾形 7">
              <a:extLst>
                <a:ext uri="{FF2B5EF4-FFF2-40B4-BE49-F238E27FC236}">
                  <a16:creationId xmlns:a16="http://schemas.microsoft.com/office/drawing/2014/main" id="{9C35FB26-1A16-CC4B-9988-CA31A4B4A392}"/>
                </a:ext>
              </a:extLst>
            </p:cNvPr>
            <p:cNvSpPr/>
            <p:nvPr/>
          </p:nvSpPr>
          <p:spPr>
            <a:xfrm>
              <a:off x="1087989" y="1228656"/>
              <a:ext cx="685800" cy="685800"/>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1" name="燕尾形 31">
              <a:extLst>
                <a:ext uri="{FF2B5EF4-FFF2-40B4-BE49-F238E27FC236}">
                  <a16:creationId xmlns:a16="http://schemas.microsoft.com/office/drawing/2014/main" id="{6B190A48-4FCD-A94D-9A0E-D0F5B1BD027D}"/>
                </a:ext>
              </a:extLst>
            </p:cNvPr>
            <p:cNvSpPr/>
            <p:nvPr/>
          </p:nvSpPr>
          <p:spPr>
            <a:xfrm>
              <a:off x="642083" y="1228656"/>
              <a:ext cx="685800" cy="685800"/>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2" name="燕尾形 32">
              <a:extLst>
                <a:ext uri="{FF2B5EF4-FFF2-40B4-BE49-F238E27FC236}">
                  <a16:creationId xmlns:a16="http://schemas.microsoft.com/office/drawing/2014/main" id="{8992B237-F1A7-614C-B0FF-3FE58DDD9FDB}"/>
                </a:ext>
              </a:extLst>
            </p:cNvPr>
            <p:cNvSpPr/>
            <p:nvPr/>
          </p:nvSpPr>
          <p:spPr>
            <a:xfrm>
              <a:off x="10532778" y="1228656"/>
              <a:ext cx="685800" cy="685800"/>
            </a:xfrm>
            <a:prstGeom prst="chevron">
              <a:avLst>
                <a:gd name="adj" fmla="val 7592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23" name="矩形 36">
              <a:extLst>
                <a:ext uri="{FF2B5EF4-FFF2-40B4-BE49-F238E27FC236}">
                  <a16:creationId xmlns:a16="http://schemas.microsoft.com/office/drawing/2014/main" id="{7E8C55E3-077D-9540-AD84-16FFC17EA7AD}"/>
                </a:ext>
              </a:extLst>
            </p:cNvPr>
            <p:cNvSpPr/>
            <p:nvPr/>
          </p:nvSpPr>
          <p:spPr>
            <a:xfrm>
              <a:off x="2774260" y="946351"/>
              <a:ext cx="954107" cy="400110"/>
            </a:xfrm>
            <a:prstGeom prst="rect">
              <a:avLst/>
            </a:prstGeom>
            <a:solidFill>
              <a:schemeClr val="accent3"/>
            </a:solidFill>
          </p:spPr>
          <p:txBody>
            <a:bodyPr wrap="none">
              <a:spAutoFit/>
            </a:bodyPr>
            <a:lstStyle/>
            <a:p>
              <a:pPr defTabSz="1219170">
                <a:defRPr/>
              </a:pPr>
              <a:r>
                <a:rPr lang="en-US" altLang="zh-CN" sz="2000" kern="0" dirty="0">
                  <a:solidFill>
                    <a:schemeClr val="bg1"/>
                  </a:solidFill>
                  <a:ea typeface="微软雅黑" charset="0"/>
                </a:rPr>
                <a:t>source</a:t>
              </a:r>
            </a:p>
          </p:txBody>
        </p:sp>
        <p:sp>
          <p:nvSpPr>
            <p:cNvPr id="24" name="矩形 37">
              <a:extLst>
                <a:ext uri="{FF2B5EF4-FFF2-40B4-BE49-F238E27FC236}">
                  <a16:creationId xmlns:a16="http://schemas.microsoft.com/office/drawing/2014/main" id="{7D000CA5-865F-5D49-B415-E0F020E0CD62}"/>
                </a:ext>
              </a:extLst>
            </p:cNvPr>
            <p:cNvSpPr/>
            <p:nvPr/>
          </p:nvSpPr>
          <p:spPr>
            <a:xfrm>
              <a:off x="8176435" y="971953"/>
              <a:ext cx="838691" cy="400110"/>
            </a:xfrm>
            <a:prstGeom prst="rect">
              <a:avLst/>
            </a:prstGeom>
            <a:solidFill>
              <a:schemeClr val="accent3"/>
            </a:solidFill>
          </p:spPr>
          <p:txBody>
            <a:bodyPr wrap="none">
              <a:spAutoFit/>
            </a:bodyPr>
            <a:lstStyle/>
            <a:p>
              <a:pPr defTabSz="1219170">
                <a:defRPr/>
              </a:pPr>
              <a:r>
                <a:rPr lang="en-US" altLang="zh-CN" sz="2000" kern="0" dirty="0">
                  <a:solidFill>
                    <a:schemeClr val="bg1"/>
                  </a:solidFill>
                  <a:ea typeface="微软雅黑" charset="0"/>
                </a:rPr>
                <a:t>target</a:t>
              </a:r>
            </a:p>
          </p:txBody>
        </p:sp>
      </p:grpSp>
      <p:cxnSp>
        <p:nvCxnSpPr>
          <p:cNvPr id="25" name="Straight Arrow Connector 59">
            <a:extLst>
              <a:ext uri="{FF2B5EF4-FFF2-40B4-BE49-F238E27FC236}">
                <a16:creationId xmlns:a16="http://schemas.microsoft.com/office/drawing/2014/main" id="{DEA50F70-33F0-A64A-946C-FBF9CB20EC83}"/>
              </a:ext>
            </a:extLst>
          </p:cNvPr>
          <p:cNvCxnSpPr>
            <a:cxnSpLocks/>
            <a:endCxn id="27" idx="0"/>
          </p:cNvCxnSpPr>
          <p:nvPr/>
        </p:nvCxnSpPr>
        <p:spPr>
          <a:xfrm flipV="1">
            <a:off x="3332549" y="1282910"/>
            <a:ext cx="1" cy="842312"/>
          </a:xfrm>
          <a:prstGeom prst="straightConnector1">
            <a:avLst/>
          </a:prstGeom>
          <a:ln w="508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7" name="椭圆 8">
            <a:extLst>
              <a:ext uri="{FF2B5EF4-FFF2-40B4-BE49-F238E27FC236}">
                <a16:creationId xmlns:a16="http://schemas.microsoft.com/office/drawing/2014/main" id="{72DD250F-757E-1D41-81D9-15C3E3DBA687}"/>
              </a:ext>
            </a:extLst>
          </p:cNvPr>
          <p:cNvSpPr/>
          <p:nvPr/>
        </p:nvSpPr>
        <p:spPr>
          <a:xfrm>
            <a:off x="3183441" y="1282910"/>
            <a:ext cx="298217" cy="302400"/>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Title 1"/>
          <p:cNvSpPr>
            <a:spLocks noGrp="1"/>
          </p:cNvSpPr>
          <p:nvPr>
            <p:ph type="title"/>
          </p:nvPr>
        </p:nvSpPr>
        <p:spPr/>
        <p:txBody>
          <a:bodyPr/>
          <a:lstStyle/>
          <a:p>
            <a:r>
              <a:rPr lang="en-US" altLang="zh-CN" dirty="0"/>
              <a:t>Experiment Setup</a:t>
            </a:r>
            <a:endParaRPr lang="zh-CN" altLang="en-US" dirty="0"/>
          </a:p>
        </p:txBody>
      </p:sp>
      <p:cxnSp>
        <p:nvCxnSpPr>
          <p:cNvPr id="9" name="Straight Connector 7"/>
          <p:cNvCxnSpPr/>
          <p:nvPr/>
        </p:nvCxnSpPr>
        <p:spPr>
          <a:xfrm>
            <a:off x="516222" y="2382801"/>
            <a:ext cx="151053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3" name="Rectangle 12"/>
          <p:cNvSpPr/>
          <p:nvPr/>
        </p:nvSpPr>
        <p:spPr>
          <a:xfrm>
            <a:off x="557170" y="2132806"/>
            <a:ext cx="5452644" cy="1955431"/>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solidFill>
            </a:endParaRPr>
          </a:p>
        </p:txBody>
      </p:sp>
      <p:sp>
        <p:nvSpPr>
          <p:cNvPr id="15" name="Rectangle 14"/>
          <p:cNvSpPr/>
          <p:nvPr/>
        </p:nvSpPr>
        <p:spPr>
          <a:xfrm>
            <a:off x="574512" y="2319679"/>
            <a:ext cx="5452644" cy="1754326"/>
          </a:xfrm>
          <a:prstGeom prst="rect">
            <a:avLst/>
          </a:prstGeom>
        </p:spPr>
        <p:txBody>
          <a:bodyPr wrap="square">
            <a:spAutoFit/>
          </a:bodyPr>
          <a:lstStyle/>
          <a:p>
            <a:pPr marL="342900" lvl="2" indent="-342900">
              <a:buFont typeface="Wingdings" panose="05000000000000000000" pitchFamily="2" charset="2"/>
              <a:buChar char="p"/>
            </a:pPr>
            <a:r>
              <a:rPr lang="en-US" altLang="zh-CN" dirty="0">
                <a:solidFill>
                  <a:schemeClr val="bg1">
                    <a:lumMod val="50000"/>
                  </a:schemeClr>
                </a:solidFill>
                <a:latin typeface="+mj-lt"/>
              </a:rPr>
              <a:t>New corpus: </a:t>
            </a:r>
            <a:r>
              <a:rPr lang="en-US" altLang="zh-CN" dirty="0" err="1">
                <a:solidFill>
                  <a:schemeClr val="bg1">
                    <a:lumMod val="50000"/>
                  </a:schemeClr>
                </a:solidFill>
                <a:latin typeface="+mj-lt"/>
              </a:rPr>
              <a:t>YelpAspect</a:t>
            </a:r>
            <a:endParaRPr lang="en-US" altLang="zh-CN" dirty="0">
              <a:solidFill>
                <a:schemeClr val="bg1">
                  <a:lumMod val="50000"/>
                </a:schemeClr>
              </a:solidFill>
              <a:latin typeface="+mj-lt"/>
            </a:endParaRPr>
          </a:p>
          <a:p>
            <a:pPr marL="342900" lvl="2" indent="-342900">
              <a:buFont typeface="Wingdings" panose="05000000000000000000" pitchFamily="2" charset="2"/>
              <a:buChar char="p"/>
            </a:pPr>
            <a:r>
              <a:rPr lang="en-US" altLang="zh-CN" dirty="0">
                <a:solidFill>
                  <a:schemeClr val="bg1">
                    <a:lumMod val="50000"/>
                  </a:schemeClr>
                </a:solidFill>
                <a:latin typeface="+mj-lt"/>
              </a:rPr>
              <a:t>Multi-domains: </a:t>
            </a:r>
            <a:r>
              <a:rPr lang="en-US" altLang="zh-CN" b="1" dirty="0">
                <a:solidFill>
                  <a:schemeClr val="bg1">
                    <a:lumMod val="50000"/>
                  </a:schemeClr>
                </a:solidFill>
                <a:latin typeface="+mj-lt"/>
              </a:rPr>
              <a:t>Restaurant, Hotel, </a:t>
            </a:r>
            <a:r>
              <a:rPr lang="en-US" altLang="zh-CN" b="1" dirty="0" err="1">
                <a:solidFill>
                  <a:schemeClr val="bg1">
                    <a:lumMod val="50000"/>
                  </a:schemeClr>
                </a:solidFill>
                <a:latin typeface="+mj-lt"/>
              </a:rPr>
              <a:t>Beautyspa</a:t>
            </a:r>
            <a:endParaRPr lang="en-US" altLang="zh-CN" b="1" dirty="0">
              <a:solidFill>
                <a:schemeClr val="bg1">
                  <a:lumMod val="50000"/>
                </a:schemeClr>
              </a:solidFill>
              <a:latin typeface="+mj-lt"/>
            </a:endParaRPr>
          </a:p>
          <a:p>
            <a:pPr marL="342900" lvl="2" indent="-342900">
              <a:buFont typeface="Wingdings" panose="05000000000000000000" pitchFamily="2" charset="2"/>
              <a:buChar char="p"/>
            </a:pPr>
            <a:r>
              <a:rPr lang="en-US" altLang="zh-CN" dirty="0">
                <a:solidFill>
                  <a:schemeClr val="bg1">
                    <a:lumMod val="50000"/>
                  </a:schemeClr>
                </a:solidFill>
                <a:latin typeface="+mj-lt"/>
              </a:rPr>
              <a:t>Large-scale: 100K samples for each domain.</a:t>
            </a:r>
          </a:p>
          <a:p>
            <a:pPr marL="342900" lvl="2" indent="-342900">
              <a:buFont typeface="Wingdings" panose="05000000000000000000" pitchFamily="2" charset="2"/>
              <a:buChar char="p"/>
            </a:pPr>
            <a:r>
              <a:rPr lang="en-US" altLang="zh-CN" dirty="0">
                <a:solidFill>
                  <a:schemeClr val="bg1">
                    <a:lumMod val="50000"/>
                  </a:schemeClr>
                </a:solidFill>
                <a:latin typeface="+mj-lt"/>
              </a:rPr>
              <a:t>The dataset is available at the </a:t>
            </a:r>
            <a:r>
              <a:rPr lang="en-US" altLang="zh-CN" dirty="0" err="1">
                <a:solidFill>
                  <a:schemeClr val="bg1">
                    <a:lumMod val="50000"/>
                  </a:schemeClr>
                </a:solidFill>
                <a:latin typeface="+mj-lt"/>
              </a:rPr>
              <a:t>github</a:t>
            </a:r>
            <a:r>
              <a:rPr lang="en-US" altLang="zh-CN" dirty="0">
                <a:solidFill>
                  <a:schemeClr val="bg1">
                    <a:lumMod val="50000"/>
                  </a:schemeClr>
                </a:solidFill>
                <a:latin typeface="+mj-lt"/>
              </a:rPr>
              <a:t>.</a:t>
            </a:r>
            <a:r>
              <a:rPr lang="zh-Hans" altLang="en-US" dirty="0">
                <a:solidFill>
                  <a:schemeClr val="bg1">
                    <a:lumMod val="50000"/>
                  </a:schemeClr>
                </a:solidFill>
                <a:latin typeface="+mj-lt"/>
              </a:rPr>
              <a:t> </a:t>
            </a:r>
            <a:r>
              <a:rPr lang="en-US" altLang="zh-CN" dirty="0">
                <a:solidFill>
                  <a:schemeClr val="bg1">
                    <a:lumMod val="50000"/>
                  </a:schemeClr>
                </a:solidFill>
                <a:latin typeface="+mj-lt"/>
                <a:hlinkClick r:id="rId3"/>
              </a:rPr>
              <a:t>https://github.com/hsqmlzno1/MGAN</a:t>
            </a:r>
            <a:endParaRPr lang="zh-CN" altLang="en-US" dirty="0">
              <a:solidFill>
                <a:schemeClr val="bg1">
                  <a:lumMod val="50000"/>
                </a:schemeClr>
              </a:solidFill>
              <a:latin typeface="+mj-lt"/>
            </a:endParaRPr>
          </a:p>
          <a:p>
            <a:pPr marL="342900" lvl="2" indent="-342900">
              <a:buFont typeface="Wingdings" panose="05000000000000000000" pitchFamily="2" charset="2"/>
              <a:buChar char="p"/>
            </a:pPr>
            <a:endParaRPr lang="en-US" altLang="zh-CN" dirty="0">
              <a:solidFill>
                <a:schemeClr val="bg1">
                  <a:lumMod val="50000"/>
                </a:schemeClr>
              </a:solidFill>
              <a:latin typeface="+mj-lt"/>
            </a:endParaRPr>
          </a:p>
        </p:txBody>
      </p:sp>
      <p:sp>
        <p:nvSpPr>
          <p:cNvPr id="5" name="Rectangle 4"/>
          <p:cNvSpPr/>
          <p:nvPr/>
        </p:nvSpPr>
        <p:spPr>
          <a:xfrm>
            <a:off x="-3241091" y="1014338"/>
            <a:ext cx="6096000" cy="523220"/>
          </a:xfrm>
          <a:prstGeom prst="rect">
            <a:avLst/>
          </a:prstGeom>
        </p:spPr>
        <p:txBody>
          <a:bodyPr>
            <a:spAutoFit/>
          </a:bodyPr>
          <a:lstStyle/>
          <a:p>
            <a:pPr marL="285750" indent="-285750">
              <a:buFont typeface="Arial" panose="020B0604020202020204" pitchFamily="34" charset="0"/>
              <a:buChar char="•"/>
            </a:pPr>
            <a:r>
              <a:rPr lang="en-US" altLang="zh-CN" sz="2800" dirty="0">
                <a:solidFill>
                  <a:srgbClr val="5F5F5F"/>
                </a:solidFill>
              </a:rPr>
              <a:t>Datasets</a:t>
            </a:r>
          </a:p>
        </p:txBody>
      </p:sp>
      <p:cxnSp>
        <p:nvCxnSpPr>
          <p:cNvPr id="47" name="Straight Connector 7"/>
          <p:cNvCxnSpPr/>
          <p:nvPr/>
        </p:nvCxnSpPr>
        <p:spPr>
          <a:xfrm>
            <a:off x="6091953" y="2360825"/>
            <a:ext cx="1510531" cy="0"/>
          </a:xfrm>
          <a:prstGeom prst="line">
            <a:avLst/>
          </a:prstGeom>
          <a:ln w="381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48" name="Rectangle 47"/>
          <p:cNvSpPr/>
          <p:nvPr/>
        </p:nvSpPr>
        <p:spPr>
          <a:xfrm>
            <a:off x="6088691" y="2141289"/>
            <a:ext cx="5452644" cy="1932716"/>
          </a:xfrm>
          <a:prstGeom prst="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Rectangle 49"/>
          <p:cNvSpPr/>
          <p:nvPr/>
        </p:nvSpPr>
        <p:spPr>
          <a:xfrm>
            <a:off x="6103514" y="2350457"/>
            <a:ext cx="5437821" cy="2031325"/>
          </a:xfrm>
          <a:prstGeom prst="rect">
            <a:avLst/>
          </a:prstGeom>
        </p:spPr>
        <p:txBody>
          <a:bodyPr wrap="square">
            <a:spAutoFit/>
          </a:bodyPr>
          <a:lstStyle/>
          <a:p>
            <a:pPr marL="342900" lvl="2" indent="-342900">
              <a:buFont typeface="Wingdings" panose="05000000000000000000" pitchFamily="2" charset="2"/>
              <a:buChar char="p"/>
            </a:pPr>
            <a:r>
              <a:rPr lang="en-US" altLang="zh-CN" dirty="0">
                <a:solidFill>
                  <a:schemeClr val="bg1">
                    <a:lumMod val="50000"/>
                  </a:schemeClr>
                </a:solidFill>
                <a:latin typeface="+mj-lt"/>
              </a:rPr>
              <a:t>Public benchmarks</a:t>
            </a:r>
          </a:p>
          <a:p>
            <a:pPr marL="342900" lvl="2" indent="-342900">
              <a:buFont typeface="Wingdings" panose="05000000000000000000" pitchFamily="2" charset="2"/>
              <a:buChar char="p"/>
            </a:pPr>
            <a:r>
              <a:rPr lang="en-US" altLang="zh-CN" dirty="0">
                <a:solidFill>
                  <a:schemeClr val="bg1">
                    <a:lumMod val="50000"/>
                  </a:schemeClr>
                </a:solidFill>
                <a:latin typeface="+mj-lt"/>
              </a:rPr>
              <a:t>Multi-domains: </a:t>
            </a:r>
          </a:p>
          <a:p>
            <a:pPr marL="742950" lvl="3" indent="-285750">
              <a:buFont typeface="Arial" panose="020B0604020202020204" pitchFamily="34" charset="0"/>
              <a:buChar char="•"/>
            </a:pPr>
            <a:r>
              <a:rPr lang="en-US" altLang="zh-CN" dirty="0" err="1">
                <a:solidFill>
                  <a:schemeClr val="bg1">
                    <a:lumMod val="50000"/>
                  </a:schemeClr>
                </a:solidFill>
                <a:latin typeface="+mj-lt"/>
              </a:rPr>
              <a:t>SemEval</a:t>
            </a:r>
            <a:r>
              <a:rPr lang="en-US" altLang="zh-CN" dirty="0">
                <a:solidFill>
                  <a:schemeClr val="bg1">
                    <a:lumMod val="50000"/>
                  </a:schemeClr>
                </a:solidFill>
                <a:latin typeface="+mj-lt"/>
              </a:rPr>
              <a:t> 2014 ABSA challenge </a:t>
            </a:r>
            <a:r>
              <a:rPr lang="fi-FI" altLang="zh-CN" dirty="0">
                <a:solidFill>
                  <a:schemeClr val="bg1">
                    <a:lumMod val="50000"/>
                  </a:schemeClr>
                </a:solidFill>
                <a:latin typeface="+mj-lt"/>
              </a:rPr>
              <a:t>(Kiritchenko et al., 2014): </a:t>
            </a:r>
            <a:r>
              <a:rPr lang="en-US" altLang="zh-CN" b="1" dirty="0">
                <a:solidFill>
                  <a:schemeClr val="bg1">
                    <a:lumMod val="50000"/>
                  </a:schemeClr>
                </a:solidFill>
                <a:latin typeface="+mj-lt"/>
              </a:rPr>
              <a:t>Laptop, Restaurant</a:t>
            </a:r>
          </a:p>
          <a:p>
            <a:pPr marL="742950" lvl="3" indent="-285750">
              <a:buFont typeface="Arial" panose="020B0604020202020204" pitchFamily="34" charset="0"/>
              <a:buChar char="•"/>
            </a:pPr>
            <a:r>
              <a:rPr lang="en-US" altLang="zh-CN" b="1" dirty="0">
                <a:solidFill>
                  <a:schemeClr val="bg1">
                    <a:lumMod val="50000"/>
                  </a:schemeClr>
                </a:solidFill>
                <a:latin typeface="+mj-lt"/>
              </a:rPr>
              <a:t>Twitter</a:t>
            </a:r>
            <a:r>
              <a:rPr lang="en-US" altLang="zh-CN" dirty="0">
                <a:solidFill>
                  <a:schemeClr val="bg1">
                    <a:lumMod val="50000"/>
                  </a:schemeClr>
                </a:solidFill>
                <a:latin typeface="+mj-lt"/>
              </a:rPr>
              <a:t>: collected by </a:t>
            </a:r>
            <a:r>
              <a:rPr lang="fi-FI" altLang="zh-CN" dirty="0">
                <a:solidFill>
                  <a:schemeClr val="bg1">
                    <a:lumMod val="50000"/>
                  </a:schemeClr>
                </a:solidFill>
                <a:latin typeface="+mj-lt"/>
              </a:rPr>
              <a:t>(Dong et al., 2014)</a:t>
            </a:r>
            <a:endParaRPr lang="en-US" altLang="zh-CN" dirty="0">
              <a:solidFill>
                <a:schemeClr val="bg1">
                  <a:lumMod val="50000"/>
                </a:schemeClr>
              </a:solidFill>
              <a:latin typeface="+mj-lt"/>
            </a:endParaRPr>
          </a:p>
          <a:p>
            <a:pPr marL="342900" lvl="2" indent="-342900">
              <a:buFont typeface="Wingdings" panose="05000000000000000000" pitchFamily="2" charset="2"/>
              <a:buChar char="p"/>
            </a:pPr>
            <a:r>
              <a:rPr lang="en-US" altLang="zh-CN" dirty="0">
                <a:solidFill>
                  <a:schemeClr val="bg1">
                    <a:lumMod val="50000"/>
                  </a:schemeClr>
                </a:solidFill>
                <a:latin typeface="+mj-lt"/>
              </a:rPr>
              <a:t>Small-scale: 1K-3K samples for each domain.</a:t>
            </a:r>
          </a:p>
          <a:p>
            <a:pPr marL="0" lvl="2"/>
            <a:endParaRPr lang="en-US" altLang="zh-CN" dirty="0">
              <a:solidFill>
                <a:schemeClr val="bg1">
                  <a:lumMod val="50000"/>
                </a:schemeClr>
              </a:solidFill>
              <a:latin typeface="+mj-lt"/>
            </a:endParaRPr>
          </a:p>
        </p:txBody>
      </p:sp>
      <p:sp>
        <p:nvSpPr>
          <p:cNvPr id="16" name="Content Placeholder 2"/>
          <p:cNvSpPr>
            <a:spLocks noGrp="1"/>
          </p:cNvSpPr>
          <p:nvPr>
            <p:ph idx="1"/>
          </p:nvPr>
        </p:nvSpPr>
        <p:spPr>
          <a:xfrm>
            <a:off x="240374" y="4346326"/>
            <a:ext cx="11573564" cy="503801"/>
          </a:xfrm>
        </p:spPr>
        <p:txBody>
          <a:bodyPr>
            <a:normAutofit/>
          </a:bodyPr>
          <a:lstStyle/>
          <a:p>
            <a:r>
              <a:rPr lang="en-US" altLang="zh-CN" dirty="0"/>
              <a:t>Baselines</a:t>
            </a:r>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p:txBody>
      </p:sp>
      <p:sp>
        <p:nvSpPr>
          <p:cNvPr id="18" name="TextBox 17"/>
          <p:cNvSpPr txBox="1"/>
          <p:nvPr/>
        </p:nvSpPr>
        <p:spPr>
          <a:xfrm>
            <a:off x="378313" y="4831425"/>
            <a:ext cx="5984631" cy="1785104"/>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solidFill>
                  <a:srgbClr val="5F5F5F"/>
                </a:solidFill>
              </a:rPr>
              <a:t>Non-Transfer:</a:t>
            </a:r>
          </a:p>
          <a:p>
            <a:pPr marL="800100" lvl="1" indent="-342900">
              <a:buFontTx/>
              <a:buChar char="-"/>
            </a:pPr>
            <a:r>
              <a:rPr lang="en-US" altLang="zh-CN" dirty="0"/>
              <a:t>AE-LSTM, ATAE-LSTM (Wang et al. 2016):</a:t>
            </a:r>
          </a:p>
          <a:p>
            <a:pPr marL="800100" lvl="1" indent="-342900">
              <a:buFontTx/>
              <a:buChar char="-"/>
            </a:pPr>
            <a:r>
              <a:rPr lang="en-US" altLang="zh-CN" dirty="0"/>
              <a:t>TD-LSTM (Tang et al. 2015)</a:t>
            </a:r>
          </a:p>
          <a:p>
            <a:pPr marL="800100" lvl="1" indent="-342900">
              <a:buFontTx/>
              <a:buChar char="-"/>
            </a:pPr>
            <a:r>
              <a:rPr lang="en-US" altLang="zh-CN" dirty="0"/>
              <a:t>IAN (Ma et al. 2017)</a:t>
            </a:r>
          </a:p>
          <a:p>
            <a:pPr marL="800100" lvl="1" indent="-342900">
              <a:buFontTx/>
              <a:buChar char="-"/>
            </a:pPr>
            <a:r>
              <a:rPr lang="en-US" altLang="zh-CN" dirty="0" err="1"/>
              <a:t>MemNet</a:t>
            </a:r>
            <a:r>
              <a:rPr lang="en-US" altLang="zh-CN" dirty="0"/>
              <a:t> (Tang, Qin, and Liu 2016)</a:t>
            </a:r>
          </a:p>
          <a:p>
            <a:pPr marL="800100" lvl="1" indent="-342900">
              <a:buFontTx/>
              <a:buChar char="-"/>
            </a:pPr>
            <a:r>
              <a:rPr lang="en-US" altLang="zh-CN" dirty="0"/>
              <a:t>RAM (Chen et al. 2017)</a:t>
            </a:r>
          </a:p>
        </p:txBody>
      </p:sp>
      <p:sp>
        <p:nvSpPr>
          <p:cNvPr id="20" name="TextBox 19"/>
          <p:cNvSpPr txBox="1"/>
          <p:nvPr/>
        </p:nvSpPr>
        <p:spPr>
          <a:xfrm>
            <a:off x="5837520" y="4995282"/>
            <a:ext cx="5984631" cy="1508105"/>
          </a:xfrm>
          <a:prstGeom prst="rect">
            <a:avLst/>
          </a:prstGeom>
          <a:noFill/>
        </p:spPr>
        <p:txBody>
          <a:bodyPr wrap="square" rtlCol="0">
            <a:spAutoFit/>
          </a:bodyPr>
          <a:lstStyle/>
          <a:p>
            <a:pPr marL="342900" indent="-342900">
              <a:buFont typeface="Arial" panose="020B0604020202020204" pitchFamily="34" charset="0"/>
              <a:buChar char="•"/>
            </a:pPr>
            <a:r>
              <a:rPr lang="en-US" altLang="zh-CN" sz="2000" dirty="0">
                <a:solidFill>
                  <a:srgbClr val="5F5F5F"/>
                </a:solidFill>
              </a:rPr>
              <a:t>Transfer:</a:t>
            </a:r>
          </a:p>
          <a:p>
            <a:pPr marL="800100" lvl="1" indent="-342900">
              <a:buFontTx/>
              <a:buChar char="-"/>
            </a:pPr>
            <a:r>
              <a:rPr lang="en-US" altLang="zh-CN" dirty="0"/>
              <a:t>SO: source only</a:t>
            </a:r>
          </a:p>
          <a:p>
            <a:pPr marL="800100" lvl="1" indent="-342900">
              <a:buFontTx/>
              <a:buChar char="-"/>
            </a:pPr>
            <a:r>
              <a:rPr lang="en-US" altLang="zh-CN" dirty="0"/>
              <a:t>FT: Fine-tuning</a:t>
            </a:r>
          </a:p>
          <a:p>
            <a:pPr marL="800100" lvl="1" indent="-342900">
              <a:buFontTx/>
              <a:buChar char="-"/>
            </a:pPr>
            <a:r>
              <a:rPr lang="en-US" altLang="zh-CN" dirty="0"/>
              <a:t>M-DAN: multi-adversarial NN (</a:t>
            </a:r>
            <a:r>
              <a:rPr lang="en-US" altLang="zh-CN" dirty="0" err="1"/>
              <a:t>Ganin</a:t>
            </a:r>
            <a:r>
              <a:rPr lang="en-US" altLang="zh-CN" dirty="0"/>
              <a:t> et al. 2016) </a:t>
            </a:r>
          </a:p>
          <a:p>
            <a:pPr marL="800100" lvl="1" indent="-342900">
              <a:buFontTx/>
              <a:buChar char="-"/>
            </a:pPr>
            <a:r>
              <a:rPr lang="en-US" altLang="zh-CN" dirty="0"/>
              <a:t>M-MDD: multi-MMD (</a:t>
            </a:r>
            <a:r>
              <a:rPr lang="en-US" altLang="zh-CN" dirty="0" err="1"/>
              <a:t>Gretton</a:t>
            </a:r>
            <a:r>
              <a:rPr lang="en-US" altLang="zh-CN" dirty="0"/>
              <a:t> et al. 2012).</a:t>
            </a:r>
          </a:p>
        </p:txBody>
      </p:sp>
      <p:sp>
        <p:nvSpPr>
          <p:cNvPr id="28" name="矩形 27">
            <a:extLst>
              <a:ext uri="{FF2B5EF4-FFF2-40B4-BE49-F238E27FC236}">
                <a16:creationId xmlns:a16="http://schemas.microsoft.com/office/drawing/2014/main" id="{8BC4414B-948A-AE4D-B74A-70714F6775C5}"/>
              </a:ext>
            </a:extLst>
          </p:cNvPr>
          <p:cNvSpPr/>
          <p:nvPr/>
        </p:nvSpPr>
        <p:spPr>
          <a:xfrm>
            <a:off x="2660617" y="1919569"/>
            <a:ext cx="1156087" cy="400110"/>
          </a:xfrm>
          <a:prstGeom prst="rect">
            <a:avLst/>
          </a:prstGeom>
          <a:solidFill>
            <a:schemeClr val="accent5"/>
          </a:solidFill>
        </p:spPr>
        <p:txBody>
          <a:bodyPr wrap="none">
            <a:spAutoFit/>
          </a:bodyPr>
          <a:lstStyle/>
          <a:p>
            <a:pPr algn="ctr" defTabSz="1219170">
              <a:defRPr/>
            </a:pPr>
            <a:r>
              <a:rPr lang="en-US" altLang="zh-CN" sz="2000" kern="0" dirty="0">
                <a:solidFill>
                  <a:schemeClr val="bg1"/>
                </a:solidFill>
                <a:ea typeface="微软雅黑" charset="0"/>
              </a:rPr>
              <a:t>AC-level</a:t>
            </a:r>
          </a:p>
        </p:txBody>
      </p:sp>
      <p:cxnSp>
        <p:nvCxnSpPr>
          <p:cNvPr id="29" name="Straight Arrow Connector 59">
            <a:extLst>
              <a:ext uri="{FF2B5EF4-FFF2-40B4-BE49-F238E27FC236}">
                <a16:creationId xmlns:a16="http://schemas.microsoft.com/office/drawing/2014/main" id="{37E4C647-148C-C843-AA4C-18C39EFC358C}"/>
              </a:ext>
            </a:extLst>
          </p:cNvPr>
          <p:cNvCxnSpPr>
            <a:cxnSpLocks/>
          </p:cNvCxnSpPr>
          <p:nvPr/>
        </p:nvCxnSpPr>
        <p:spPr>
          <a:xfrm flipV="1">
            <a:off x="8705673" y="1405475"/>
            <a:ext cx="1" cy="842312"/>
          </a:xfrm>
          <a:prstGeom prst="straightConnector1">
            <a:avLst/>
          </a:prstGeom>
          <a:ln w="508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椭圆 8">
            <a:extLst>
              <a:ext uri="{FF2B5EF4-FFF2-40B4-BE49-F238E27FC236}">
                <a16:creationId xmlns:a16="http://schemas.microsoft.com/office/drawing/2014/main" id="{8793C6D9-3DE0-0A43-8623-E58100555492}"/>
              </a:ext>
            </a:extLst>
          </p:cNvPr>
          <p:cNvSpPr/>
          <p:nvPr/>
        </p:nvSpPr>
        <p:spPr>
          <a:xfrm>
            <a:off x="8556564" y="1305769"/>
            <a:ext cx="298217" cy="302400"/>
          </a:xfrm>
          <a:prstGeom prst="ellipse">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rgbClr val="00B050"/>
              </a:solidFill>
            </a:endParaRPr>
          </a:p>
        </p:txBody>
      </p:sp>
      <p:sp>
        <p:nvSpPr>
          <p:cNvPr id="31" name="矩形 30">
            <a:extLst>
              <a:ext uri="{FF2B5EF4-FFF2-40B4-BE49-F238E27FC236}">
                <a16:creationId xmlns:a16="http://schemas.microsoft.com/office/drawing/2014/main" id="{F255742F-04B7-1347-90B5-C140F4D8F02B}"/>
              </a:ext>
            </a:extLst>
          </p:cNvPr>
          <p:cNvSpPr/>
          <p:nvPr/>
        </p:nvSpPr>
        <p:spPr>
          <a:xfrm>
            <a:off x="8159198" y="1941234"/>
            <a:ext cx="1127232" cy="400110"/>
          </a:xfrm>
          <a:prstGeom prst="rect">
            <a:avLst/>
          </a:prstGeom>
          <a:solidFill>
            <a:srgbClr val="92D050"/>
          </a:solidFill>
        </p:spPr>
        <p:txBody>
          <a:bodyPr wrap="none">
            <a:spAutoFit/>
          </a:bodyPr>
          <a:lstStyle/>
          <a:p>
            <a:pPr algn="ctr" defTabSz="1219170">
              <a:defRPr/>
            </a:pPr>
            <a:r>
              <a:rPr lang="en-US" altLang="zh-CN" sz="2000" kern="0" dirty="0">
                <a:solidFill>
                  <a:schemeClr val="bg1"/>
                </a:solidFill>
                <a:ea typeface="微软雅黑" charset="0"/>
              </a:rPr>
              <a:t>AT-level</a:t>
            </a:r>
          </a:p>
        </p:txBody>
      </p:sp>
    </p:spTree>
    <p:extLst>
      <p:ext uri="{BB962C8B-B14F-4D97-AF65-F5344CB8AC3E}">
        <p14:creationId xmlns:p14="http://schemas.microsoft.com/office/powerpoint/2010/main" val="442428572"/>
      </p:ext>
    </p:extLst>
  </p:cSld>
  <p:clrMapOvr>
    <a:masterClrMapping/>
  </p:clrMapOvr>
  <mc:AlternateContent xmlns:mc="http://schemas.openxmlformats.org/markup-compatibility/2006" xmlns:p14="http://schemas.microsoft.com/office/powerpoint/2010/main">
    <mc:Choice Requires="p14">
      <p:transition p14:dur="10">
        <p:pull/>
      </p:transition>
    </mc:Choice>
    <mc:Fallback xmlns="">
      <p:transition>
        <p:pull/>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Comparison with Non-Transfer</a:t>
            </a:r>
            <a:endParaRPr lang="zh-CN" altLang="en-US" dirty="0"/>
          </a:p>
        </p:txBody>
      </p:sp>
      <p:pic>
        <p:nvPicPr>
          <p:cNvPr id="20" name="Picture 19"/>
          <p:cNvPicPr>
            <a:picLocks noChangeAspect="1"/>
          </p:cNvPicPr>
          <p:nvPr/>
        </p:nvPicPr>
        <p:blipFill>
          <a:blip r:embed="rId3"/>
          <a:stretch>
            <a:fillRect/>
          </a:stretch>
        </p:blipFill>
        <p:spPr>
          <a:xfrm>
            <a:off x="569020" y="717005"/>
            <a:ext cx="11391900" cy="3962400"/>
          </a:xfrm>
          <a:prstGeom prst="rect">
            <a:avLst/>
          </a:prstGeom>
        </p:spPr>
      </p:pic>
      <p:sp>
        <p:nvSpPr>
          <p:cNvPr id="6" name="TextBox 5"/>
          <p:cNvSpPr txBox="1"/>
          <p:nvPr/>
        </p:nvSpPr>
        <p:spPr>
          <a:xfrm>
            <a:off x="1041455" y="4685698"/>
            <a:ext cx="10447030" cy="769441"/>
          </a:xfrm>
          <a:prstGeom prst="rect">
            <a:avLst/>
          </a:prstGeom>
          <a:noFill/>
        </p:spPr>
        <p:txBody>
          <a:bodyPr wrap="square" rtlCol="0">
            <a:spAutoFit/>
          </a:bodyPr>
          <a:lstStyle/>
          <a:p>
            <a:pPr algn="just"/>
            <a:r>
              <a:rPr lang="en-US" altLang="zh-CN" sz="2400" dirty="0">
                <a:solidFill>
                  <a:schemeClr val="bg1">
                    <a:lumMod val="50000"/>
                  </a:schemeClr>
                </a:solidFill>
              </a:rPr>
              <a:t>Conclusion 1: </a:t>
            </a:r>
            <a:r>
              <a:rPr lang="en-US" altLang="zh-CN" sz="2000" dirty="0">
                <a:solidFill>
                  <a:schemeClr val="bg1">
                    <a:lumMod val="50000"/>
                  </a:schemeClr>
                </a:solidFill>
              </a:rPr>
              <a:t>Even with a simple model for the target task, our model can achieve the best performances than all existing non-transfer methods.</a:t>
            </a:r>
          </a:p>
        </p:txBody>
      </p:sp>
      <p:sp>
        <p:nvSpPr>
          <p:cNvPr id="7" name="Freeform 5"/>
          <p:cNvSpPr>
            <a:spLocks noChangeAspect="1" noEditPoints="1"/>
          </p:cNvSpPr>
          <p:nvPr/>
        </p:nvSpPr>
        <p:spPr bwMode="auto">
          <a:xfrm>
            <a:off x="633948" y="4724145"/>
            <a:ext cx="269180" cy="398067"/>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8" name="TextBox 7"/>
          <p:cNvSpPr txBox="1"/>
          <p:nvPr/>
        </p:nvSpPr>
        <p:spPr>
          <a:xfrm>
            <a:off x="1041455" y="5499879"/>
            <a:ext cx="10447030" cy="769441"/>
          </a:xfrm>
          <a:prstGeom prst="rect">
            <a:avLst/>
          </a:prstGeom>
          <a:noFill/>
        </p:spPr>
        <p:txBody>
          <a:bodyPr wrap="square" rtlCol="0">
            <a:spAutoFit/>
          </a:bodyPr>
          <a:lstStyle/>
          <a:p>
            <a:pPr algn="just"/>
            <a:r>
              <a:rPr lang="en-US" altLang="zh-CN" sz="2400" dirty="0">
                <a:solidFill>
                  <a:schemeClr val="bg1">
                    <a:lumMod val="50000"/>
                  </a:schemeClr>
                </a:solidFill>
              </a:rPr>
              <a:t>Conclusion 2: </a:t>
            </a:r>
            <a:r>
              <a:rPr lang="en-US" altLang="zh-CN" sz="2000" dirty="0">
                <a:solidFill>
                  <a:schemeClr val="bg1">
                    <a:lumMod val="50000"/>
                  </a:schemeClr>
                </a:solidFill>
              </a:rPr>
              <a:t>C2F module can effectively reduce the aspect granularity gap between tasks such that more useful knowledge can be distilled to facilitate the target task.</a:t>
            </a:r>
          </a:p>
        </p:txBody>
      </p:sp>
      <p:sp>
        <p:nvSpPr>
          <p:cNvPr id="9" name="Freeform 5"/>
          <p:cNvSpPr>
            <a:spLocks noChangeAspect="1" noEditPoints="1"/>
          </p:cNvSpPr>
          <p:nvPr/>
        </p:nvSpPr>
        <p:spPr bwMode="auto">
          <a:xfrm>
            <a:off x="633948" y="5519659"/>
            <a:ext cx="269180" cy="398067"/>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zh-CN" altLang="en-US" sz="2400"/>
          </a:p>
        </p:txBody>
      </p:sp>
      <p:sp>
        <p:nvSpPr>
          <p:cNvPr id="10" name="Rectangle 9"/>
          <p:cNvSpPr/>
          <p:nvPr/>
        </p:nvSpPr>
        <p:spPr>
          <a:xfrm>
            <a:off x="1732083" y="2593730"/>
            <a:ext cx="9047285" cy="26376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0"/>
          <p:cNvSpPr/>
          <p:nvPr/>
        </p:nvSpPr>
        <p:spPr>
          <a:xfrm>
            <a:off x="1741327" y="3722076"/>
            <a:ext cx="9047285" cy="26376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p:cNvSpPr/>
          <p:nvPr/>
        </p:nvSpPr>
        <p:spPr>
          <a:xfrm>
            <a:off x="1741327" y="3273761"/>
            <a:ext cx="9047285" cy="26376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49122754"/>
      </p:ext>
    </p:extLst>
  </p:cSld>
  <p:clrMapOvr>
    <a:masterClrMapping/>
  </p:clrMapOvr>
  <mc:AlternateContent xmlns:mc="http://schemas.openxmlformats.org/markup-compatibility/2006" xmlns:p14="http://schemas.microsoft.com/office/powerpoint/2010/main">
    <mc:Choice Requires="p14">
      <p:transition p14:dur="10">
        <p:pull/>
      </p:transition>
    </mc:Choice>
    <mc:Fallback xmlns="">
      <p:transition>
        <p:pull/>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Comparison with Transfer</a:t>
            </a:r>
            <a:endParaRPr lang="zh-CN" altLang="en-US" dirty="0"/>
          </a:p>
        </p:txBody>
      </p:sp>
      <p:sp>
        <p:nvSpPr>
          <p:cNvPr id="12" name="Freeform 5"/>
          <p:cNvSpPr>
            <a:spLocks noChangeAspect="1" noEditPoints="1"/>
          </p:cNvSpPr>
          <p:nvPr/>
        </p:nvSpPr>
        <p:spPr bwMode="auto">
          <a:xfrm>
            <a:off x="586604" y="5548713"/>
            <a:ext cx="269180" cy="398067"/>
          </a:xfrm>
          <a:custGeom>
            <a:avLst/>
            <a:gdLst>
              <a:gd name="T0" fmla="*/ 189 w 316"/>
              <a:gd name="T1" fmla="*/ 16 h 467"/>
              <a:gd name="T2" fmla="*/ 225 w 316"/>
              <a:gd name="T3" fmla="*/ 7 h 467"/>
              <a:gd name="T4" fmla="*/ 300 w 316"/>
              <a:gd name="T5" fmla="*/ 52 h 467"/>
              <a:gd name="T6" fmla="*/ 309 w 316"/>
              <a:gd name="T7" fmla="*/ 89 h 467"/>
              <a:gd name="T8" fmla="*/ 298 w 316"/>
              <a:gd name="T9" fmla="*/ 105 h 467"/>
              <a:gd name="T10" fmla="*/ 179 w 316"/>
              <a:gd name="T11" fmla="*/ 33 h 467"/>
              <a:gd name="T12" fmla="*/ 189 w 316"/>
              <a:gd name="T13" fmla="*/ 16 h 467"/>
              <a:gd name="T14" fmla="*/ 164 w 316"/>
              <a:gd name="T15" fmla="*/ 58 h 467"/>
              <a:gd name="T16" fmla="*/ 147 w 316"/>
              <a:gd name="T17" fmla="*/ 85 h 467"/>
              <a:gd name="T18" fmla="*/ 266 w 316"/>
              <a:gd name="T19" fmla="*/ 157 h 467"/>
              <a:gd name="T20" fmla="*/ 283 w 316"/>
              <a:gd name="T21" fmla="*/ 130 h 467"/>
              <a:gd name="T22" fmla="*/ 164 w 316"/>
              <a:gd name="T23" fmla="*/ 58 h 467"/>
              <a:gd name="T24" fmla="*/ 2 w 316"/>
              <a:gd name="T25" fmla="*/ 446 h 467"/>
              <a:gd name="T26" fmla="*/ 13 w 316"/>
              <a:gd name="T27" fmla="*/ 354 h 467"/>
              <a:gd name="T28" fmla="*/ 90 w 316"/>
              <a:gd name="T29" fmla="*/ 401 h 467"/>
              <a:gd name="T30" fmla="*/ 13 w 316"/>
              <a:gd name="T31" fmla="*/ 453 h 467"/>
              <a:gd name="T32" fmla="*/ 2 w 316"/>
              <a:gd name="T33" fmla="*/ 446 h 467"/>
              <a:gd name="T34" fmla="*/ 20 w 316"/>
              <a:gd name="T35" fmla="*/ 296 h 467"/>
              <a:gd name="T36" fmla="*/ 133 w 316"/>
              <a:gd name="T37" fmla="*/ 109 h 467"/>
              <a:gd name="T38" fmla="*/ 172 w 316"/>
              <a:gd name="T39" fmla="*/ 133 h 467"/>
              <a:gd name="T40" fmla="*/ 59 w 316"/>
              <a:gd name="T41" fmla="*/ 320 h 467"/>
              <a:gd name="T42" fmla="*/ 20 w 316"/>
              <a:gd name="T43" fmla="*/ 296 h 467"/>
              <a:gd name="T44" fmla="*/ 99 w 316"/>
              <a:gd name="T45" fmla="*/ 344 h 467"/>
              <a:gd name="T46" fmla="*/ 212 w 316"/>
              <a:gd name="T47" fmla="*/ 158 h 467"/>
              <a:gd name="T48" fmla="*/ 252 w 316"/>
              <a:gd name="T49" fmla="*/ 182 h 467"/>
              <a:gd name="T50" fmla="*/ 139 w 316"/>
              <a:gd name="T51" fmla="*/ 368 h 467"/>
              <a:gd name="T52" fmla="*/ 99 w 316"/>
              <a:gd name="T53" fmla="*/ 344 h 467"/>
              <a:gd name="T54" fmla="*/ 95 w 316"/>
              <a:gd name="T55" fmla="*/ 446 h 467"/>
              <a:gd name="T56" fmla="*/ 301 w 316"/>
              <a:gd name="T57" fmla="*/ 446 h 467"/>
              <a:gd name="T58" fmla="*/ 311 w 316"/>
              <a:gd name="T59" fmla="*/ 456 h 467"/>
              <a:gd name="T60" fmla="*/ 301 w 316"/>
              <a:gd name="T61" fmla="*/ 467 h 467"/>
              <a:gd name="T62" fmla="*/ 95 w 316"/>
              <a:gd name="T63" fmla="*/ 467 h 467"/>
              <a:gd name="T64" fmla="*/ 84 w 316"/>
              <a:gd name="T65" fmla="*/ 456 h 467"/>
              <a:gd name="T66" fmla="*/ 95 w 316"/>
              <a:gd name="T67" fmla="*/ 446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accent2"/>
          </a:solidFill>
          <a:ln>
            <a:noFill/>
          </a:ln>
        </p:spPr>
        <p:txBody>
          <a:bodyPr vert="horz" wrap="square" lIns="121920" tIns="60960" rIns="121920" bIns="60960" numCol="1" anchor="t" anchorCtr="0" compatLnSpc="1">
            <a:prstTxWarp prst="textNoShape">
              <a:avLst/>
            </a:prstTxWarp>
          </a:bodyPr>
          <a:lstStyle/>
          <a:p>
            <a:endParaRPr lang="zh-CN" altLang="en-US" sz="2400"/>
          </a:p>
        </p:txBody>
      </p:sp>
      <p:pic>
        <p:nvPicPr>
          <p:cNvPr id="5" name="Picture 4"/>
          <p:cNvPicPr>
            <a:picLocks noChangeAspect="1"/>
          </p:cNvPicPr>
          <p:nvPr/>
        </p:nvPicPr>
        <p:blipFill>
          <a:blip r:embed="rId3"/>
          <a:stretch>
            <a:fillRect/>
          </a:stretch>
        </p:blipFill>
        <p:spPr>
          <a:xfrm>
            <a:off x="3201012" y="818898"/>
            <a:ext cx="6268304" cy="4729815"/>
          </a:xfrm>
          <a:prstGeom prst="rect">
            <a:avLst/>
          </a:prstGeom>
        </p:spPr>
      </p:pic>
      <p:sp>
        <p:nvSpPr>
          <p:cNvPr id="6" name="TextBox 5"/>
          <p:cNvSpPr txBox="1"/>
          <p:nvPr/>
        </p:nvSpPr>
        <p:spPr>
          <a:xfrm>
            <a:off x="994111" y="5548713"/>
            <a:ext cx="10447030" cy="1200329"/>
          </a:xfrm>
          <a:prstGeom prst="rect">
            <a:avLst/>
          </a:prstGeom>
          <a:noFill/>
        </p:spPr>
        <p:txBody>
          <a:bodyPr wrap="square" rtlCol="0">
            <a:spAutoFit/>
          </a:bodyPr>
          <a:lstStyle/>
          <a:p>
            <a:pPr algn="just"/>
            <a:r>
              <a:rPr lang="en-US" altLang="zh-CN" sz="2400" dirty="0">
                <a:solidFill>
                  <a:schemeClr val="bg1">
                    <a:lumMod val="50000"/>
                  </a:schemeClr>
                </a:solidFill>
              </a:rPr>
              <a:t>Conclusion 3: When it is hard to obtain enormous unlabeled data, CFA can effectively utilize the few labeled data by considering inter/intra-class relations between domains.  </a:t>
            </a:r>
            <a:endParaRPr lang="en-US" altLang="zh-CN" sz="2000" dirty="0">
              <a:solidFill>
                <a:schemeClr val="bg1">
                  <a:lumMod val="50000"/>
                </a:schemeClr>
              </a:solidFill>
            </a:endParaRPr>
          </a:p>
        </p:txBody>
      </p:sp>
      <p:sp>
        <p:nvSpPr>
          <p:cNvPr id="8" name="Rectangle 7"/>
          <p:cNvSpPr/>
          <p:nvPr/>
        </p:nvSpPr>
        <p:spPr>
          <a:xfrm>
            <a:off x="8414238" y="884848"/>
            <a:ext cx="677008" cy="38454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p:cNvSpPr/>
          <p:nvPr/>
        </p:nvSpPr>
        <p:spPr>
          <a:xfrm>
            <a:off x="5469120" y="884848"/>
            <a:ext cx="2804441" cy="384541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9134538"/>
      </p:ext>
    </p:extLst>
  </p:cSld>
  <p:clrMapOvr>
    <a:masterClrMapping/>
  </p:clrMapOvr>
  <mc:AlternateContent xmlns:mc="http://schemas.openxmlformats.org/markup-compatibility/2006" xmlns:p14="http://schemas.microsoft.com/office/powerpoint/2010/main">
    <mc:Choice Requires="p14">
      <p:transition p14:dur="10">
        <p:pull/>
      </p:transition>
    </mc:Choice>
    <mc:Fallback xmlns="">
      <p:transition>
        <p:pull/>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Visualization</a:t>
            </a:r>
            <a:endParaRPr lang="zh-CN" altLang="en-US" dirty="0"/>
          </a:p>
        </p:txBody>
      </p:sp>
      <p:pic>
        <p:nvPicPr>
          <p:cNvPr id="11" name="Picture 10"/>
          <p:cNvPicPr>
            <a:picLocks noChangeAspect="1"/>
          </p:cNvPicPr>
          <p:nvPr/>
        </p:nvPicPr>
        <p:blipFill>
          <a:blip r:embed="rId3"/>
          <a:stretch>
            <a:fillRect/>
          </a:stretch>
        </p:blipFill>
        <p:spPr>
          <a:xfrm>
            <a:off x="1498644" y="823238"/>
            <a:ext cx="9033843" cy="5111162"/>
          </a:xfrm>
          <a:prstGeom prst="rect">
            <a:avLst/>
          </a:prstGeom>
        </p:spPr>
      </p:pic>
    </p:spTree>
    <p:extLst>
      <p:ext uri="{BB962C8B-B14F-4D97-AF65-F5344CB8AC3E}">
        <p14:creationId xmlns:p14="http://schemas.microsoft.com/office/powerpoint/2010/main" val="3897922810"/>
      </p:ext>
    </p:extLst>
  </p:cSld>
  <p:clrMapOvr>
    <a:masterClrMapping/>
  </p:clrMapOvr>
  <mc:AlternateContent xmlns:mc="http://schemas.openxmlformats.org/markup-compatibility/2006" xmlns:p14="http://schemas.microsoft.com/office/powerpoint/2010/main">
    <mc:Choice Requires="p14">
      <p:transition p14:dur="10">
        <p:pull/>
      </p:transition>
    </mc:Choice>
    <mc:Fallback xmlns="">
      <p:transition>
        <p:pull/>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Visualization</a:t>
            </a:r>
            <a:endParaRPr lang="zh-CN" altLang="en-US" dirty="0"/>
          </a:p>
        </p:txBody>
      </p:sp>
      <p:pic>
        <p:nvPicPr>
          <p:cNvPr id="4" name="Picture 3"/>
          <p:cNvPicPr>
            <a:picLocks noChangeAspect="1"/>
          </p:cNvPicPr>
          <p:nvPr/>
        </p:nvPicPr>
        <p:blipFill>
          <a:blip r:embed="rId3"/>
          <a:stretch>
            <a:fillRect/>
          </a:stretch>
        </p:blipFill>
        <p:spPr>
          <a:xfrm>
            <a:off x="2388290" y="1119258"/>
            <a:ext cx="7553378" cy="4231794"/>
          </a:xfrm>
          <a:prstGeom prst="rect">
            <a:avLst/>
          </a:prstGeom>
        </p:spPr>
      </p:pic>
    </p:spTree>
    <p:extLst>
      <p:ext uri="{BB962C8B-B14F-4D97-AF65-F5344CB8AC3E}">
        <p14:creationId xmlns:p14="http://schemas.microsoft.com/office/powerpoint/2010/main" val="2324413280"/>
      </p:ext>
    </p:extLst>
  </p:cSld>
  <p:clrMapOvr>
    <a:masterClrMapping/>
  </p:clrMapOvr>
  <mc:AlternateContent xmlns:mc="http://schemas.openxmlformats.org/markup-compatibility/2006" xmlns:p14="http://schemas.microsoft.com/office/powerpoint/2010/main">
    <mc:Choice Requires="p14">
      <p:transition p14:dur="10">
        <p:pull/>
      </p:transition>
    </mc:Choice>
    <mc:Fallback xmlns="">
      <p:transition>
        <p:pull/>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4" name="Content Placeholder 2"/>
          <p:cNvSpPr txBox="1">
            <a:spLocks/>
          </p:cNvSpPr>
          <p:nvPr/>
        </p:nvSpPr>
        <p:spPr>
          <a:xfrm>
            <a:off x="487552" y="1066809"/>
            <a:ext cx="10515600" cy="56506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5F5F5F"/>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5F5F5F"/>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5F5F5F"/>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5F5F5F"/>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5F5F5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2600" dirty="0"/>
              <a:t> Aspect-level Sentiment Classification</a:t>
            </a:r>
          </a:p>
          <a:p>
            <a:pPr lvl="1"/>
            <a:r>
              <a:rPr lang="en-US" sz="2200" dirty="0"/>
              <a:t>Background &amp; </a:t>
            </a:r>
            <a:r>
              <a:rPr lang="en-US" altLang="zh-CN" sz="2200" dirty="0"/>
              <a:t>Motivation</a:t>
            </a:r>
            <a:endParaRPr lang="en-US" sz="2200" dirty="0"/>
          </a:p>
          <a:p>
            <a:pPr lvl="1"/>
            <a:r>
              <a:rPr lang="en-US" altLang="zh-CN" sz="2200" dirty="0"/>
              <a:t>Problem Definition: “</a:t>
            </a:r>
            <a:r>
              <a:rPr lang="en-US" altLang="zh-CN" sz="2200" b="1" dirty="0"/>
              <a:t>coarse-to-fine task transfer</a:t>
            </a:r>
            <a:r>
              <a:rPr lang="en-US" altLang="zh-CN" sz="2200" dirty="0"/>
              <a:t>”</a:t>
            </a:r>
            <a:endParaRPr lang="en-US" sz="2200" dirty="0"/>
          </a:p>
          <a:p>
            <a:pPr marL="0" indent="0">
              <a:buFont typeface="Arial" panose="020B0604020202020204" pitchFamily="34" charset="0"/>
              <a:buNone/>
            </a:pPr>
            <a:endParaRPr lang="en-US" sz="1600" dirty="0"/>
          </a:p>
          <a:p>
            <a:pPr>
              <a:buFont typeface="Wingdings" panose="05000000000000000000" pitchFamily="2" charset="2"/>
              <a:buChar char="Ø"/>
            </a:pPr>
            <a:r>
              <a:rPr lang="en-US" altLang="zh-CN" sz="2600" dirty="0"/>
              <a:t> Multi-Granularity Alignment Network (MGAN)</a:t>
            </a:r>
          </a:p>
          <a:p>
            <a:pPr lvl="1"/>
            <a:r>
              <a:rPr lang="en-US" altLang="zh-CN" sz="2200" dirty="0"/>
              <a:t>Coarse-to-Fine Attention (reduce task discrepancy)</a:t>
            </a:r>
          </a:p>
          <a:p>
            <a:pPr lvl="1"/>
            <a:r>
              <a:rPr lang="en-US" altLang="zh-CN" sz="2200" dirty="0"/>
              <a:t>Contrastive Feature Alignment  (reduce feature distribution discrepancy)</a:t>
            </a:r>
          </a:p>
          <a:p>
            <a:pPr marL="0" indent="0">
              <a:buFont typeface="Arial" panose="020B0604020202020204" pitchFamily="34" charset="0"/>
              <a:buNone/>
            </a:pPr>
            <a:endParaRPr lang="en-US" sz="1600" dirty="0"/>
          </a:p>
          <a:p>
            <a:pPr>
              <a:buFont typeface="Wingdings" panose="05000000000000000000" pitchFamily="2" charset="2"/>
              <a:buChar char="Ø"/>
            </a:pPr>
            <a:r>
              <a:rPr lang="en-US" sz="2600" dirty="0"/>
              <a:t> Experiment</a:t>
            </a:r>
          </a:p>
          <a:p>
            <a:pPr lvl="1"/>
            <a:r>
              <a:rPr lang="en-US" sz="2200" dirty="0"/>
              <a:t>S</a:t>
            </a:r>
            <a:r>
              <a:rPr lang="en-US" altLang="zh-CN" sz="2200" dirty="0"/>
              <a:t>ettings</a:t>
            </a:r>
          </a:p>
          <a:p>
            <a:pPr lvl="1"/>
            <a:r>
              <a:rPr lang="en-US" altLang="zh-CN" sz="2200" dirty="0"/>
              <a:t>Comparative Study </a:t>
            </a:r>
          </a:p>
          <a:p>
            <a:pPr lvl="1"/>
            <a:endParaRPr lang="en-US" altLang="zh-CN" sz="2600" dirty="0"/>
          </a:p>
          <a:p>
            <a:pPr>
              <a:buFont typeface="Wingdings" panose="05000000000000000000" pitchFamily="2" charset="2"/>
              <a:buChar char="Ø"/>
            </a:pPr>
            <a:r>
              <a:rPr lang="en-US" altLang="zh-CN" sz="2600" dirty="0"/>
              <a:t> Future work</a:t>
            </a:r>
            <a:endParaRPr lang="en-US" sz="2600" dirty="0"/>
          </a:p>
        </p:txBody>
      </p:sp>
    </p:spTree>
    <p:extLst>
      <p:ext uri="{BB962C8B-B14F-4D97-AF65-F5344CB8AC3E}">
        <p14:creationId xmlns:p14="http://schemas.microsoft.com/office/powerpoint/2010/main" val="3863522678"/>
      </p:ext>
    </p:extLst>
  </p:cSld>
  <p:clrMapOvr>
    <a:masterClrMapping/>
  </p:clrMapOvr>
  <mc:AlternateContent xmlns:mc="http://schemas.openxmlformats.org/markup-compatibility/2006" xmlns:p14="http://schemas.microsoft.com/office/powerpoint/2010/main">
    <mc:Choice Requires="p14">
      <p:transition p14:dur="10">
        <p:pull/>
      </p:transition>
    </mc:Choice>
    <mc:Fallback xmlns="">
      <p:transition>
        <p:pull/>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Contribution</a:t>
            </a:r>
            <a:endParaRPr lang="zh-CN" altLang="en-US" dirty="0"/>
          </a:p>
        </p:txBody>
      </p:sp>
      <p:sp>
        <p:nvSpPr>
          <p:cNvPr id="17" name="Content Placeholder 2"/>
          <p:cNvSpPr>
            <a:spLocks noGrp="1"/>
          </p:cNvSpPr>
          <p:nvPr>
            <p:ph idx="1"/>
          </p:nvPr>
        </p:nvSpPr>
        <p:spPr>
          <a:xfrm>
            <a:off x="431787" y="1199295"/>
            <a:ext cx="11167557" cy="3163699"/>
          </a:xfrm>
        </p:spPr>
        <p:txBody>
          <a:bodyPr>
            <a:noAutofit/>
          </a:bodyPr>
          <a:lstStyle/>
          <a:p>
            <a:r>
              <a:rPr lang="en-US" altLang="zh-CN" sz="2400" dirty="0"/>
              <a:t>To the best of our knowledge, a novel transfer setting cross both domain and granularity is first proposed for aspect-level sentiment Analysis</a:t>
            </a:r>
          </a:p>
          <a:p>
            <a:endParaRPr lang="en-US" altLang="zh-CN" sz="2400" dirty="0"/>
          </a:p>
          <a:p>
            <a:r>
              <a:rPr lang="en-US" altLang="zh-CN" sz="2400" dirty="0"/>
              <a:t>A new large-scale, multi-domain AC-level dataset is constructed.</a:t>
            </a:r>
          </a:p>
          <a:p>
            <a:endParaRPr lang="en-US" altLang="zh-CN" sz="2400" dirty="0"/>
          </a:p>
          <a:p>
            <a:r>
              <a:rPr lang="en-US" altLang="zh-CN" sz="2400" dirty="0"/>
              <a:t>The novel coarse2fine attention is proposed to effectively reduce the aspect granularity gap between tasks</a:t>
            </a:r>
          </a:p>
          <a:p>
            <a:pPr marL="0" indent="0">
              <a:buNone/>
            </a:pPr>
            <a:endParaRPr lang="en-US" altLang="zh-CN" sz="2400" dirty="0"/>
          </a:p>
        </p:txBody>
      </p:sp>
    </p:spTree>
    <p:extLst>
      <p:ext uri="{BB962C8B-B14F-4D97-AF65-F5344CB8AC3E}">
        <p14:creationId xmlns:p14="http://schemas.microsoft.com/office/powerpoint/2010/main" val="2691430170"/>
      </p:ext>
    </p:extLst>
  </p:cSld>
  <p:clrMapOvr>
    <a:masterClrMapping/>
  </p:clrMapOvr>
  <mc:AlternateContent xmlns:mc="http://schemas.openxmlformats.org/markup-compatibility/2006" xmlns:p14="http://schemas.microsoft.com/office/powerpoint/2010/main">
    <mc:Choice Requires="p14">
      <p:transition p14:dur="10">
        <p:pull/>
      </p:transition>
    </mc:Choice>
    <mc:Fallback xmlns="">
      <p:transition>
        <p:pull/>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Future work</a:t>
            </a:r>
            <a:endParaRPr lang="zh-CN" altLang="en-US" dirty="0"/>
          </a:p>
        </p:txBody>
      </p:sp>
      <p:sp>
        <p:nvSpPr>
          <p:cNvPr id="5" name="Content Placeholder 2"/>
          <p:cNvSpPr>
            <a:spLocks noGrp="1"/>
          </p:cNvSpPr>
          <p:nvPr>
            <p:ph idx="1"/>
          </p:nvPr>
        </p:nvSpPr>
        <p:spPr>
          <a:xfrm>
            <a:off x="632927" y="1359094"/>
            <a:ext cx="10515600" cy="2149216"/>
          </a:xfrm>
        </p:spPr>
        <p:txBody>
          <a:bodyPr>
            <a:noAutofit/>
          </a:bodyPr>
          <a:lstStyle/>
          <a:p>
            <a:r>
              <a:rPr lang="en-US" altLang="zh-CN" sz="2400" dirty="0"/>
              <a:t>Transfer between different aspect categories across domains.</a:t>
            </a:r>
          </a:p>
          <a:p>
            <a:endParaRPr lang="en-US" altLang="zh-CN" sz="2400" dirty="0"/>
          </a:p>
          <a:p>
            <a:r>
              <a:rPr lang="en-US" altLang="zh-CN" sz="2400" dirty="0"/>
              <a:t>Transfer to a AT-level task where the aspect terms are also not given and need to be firstly identified (joint term extraction and aspect sentiment prediction).</a:t>
            </a:r>
            <a:endParaRPr lang="zh-CN" altLang="en-US" sz="2400" dirty="0"/>
          </a:p>
        </p:txBody>
      </p:sp>
    </p:spTree>
    <p:extLst>
      <p:ext uri="{BB962C8B-B14F-4D97-AF65-F5344CB8AC3E}">
        <p14:creationId xmlns:p14="http://schemas.microsoft.com/office/powerpoint/2010/main" val="3055555915"/>
      </p:ext>
    </p:extLst>
  </p:cSld>
  <p:clrMapOvr>
    <a:masterClrMapping/>
  </p:clrMapOvr>
  <mc:AlternateContent xmlns:mc="http://schemas.openxmlformats.org/markup-compatibility/2006" xmlns:p14="http://schemas.microsoft.com/office/powerpoint/2010/main">
    <mc:Choice Requires="p14">
      <p:transition p14:dur="10">
        <p:pull/>
      </p:transition>
    </mc:Choice>
    <mc:Fallback xmlns="">
      <p:transition>
        <p:pull/>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25"/>
          <p:cNvGrpSpPr/>
          <p:nvPr/>
        </p:nvGrpSpPr>
        <p:grpSpPr>
          <a:xfrm>
            <a:off x="0" y="3811601"/>
            <a:ext cx="12192000" cy="94827"/>
            <a:chOff x="0" y="3474720"/>
            <a:chExt cx="10261600" cy="71120"/>
          </a:xfrm>
        </p:grpSpPr>
        <p:sp>
          <p:nvSpPr>
            <p:cNvPr id="52" name="Rectangle 26"/>
            <p:cNvSpPr/>
            <p:nvPr/>
          </p:nvSpPr>
          <p:spPr>
            <a:xfrm>
              <a:off x="0" y="3474720"/>
              <a:ext cx="2052320" cy="7112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53" name="Rectangle 27"/>
            <p:cNvSpPr/>
            <p:nvPr/>
          </p:nvSpPr>
          <p:spPr>
            <a:xfrm>
              <a:off x="2052320" y="3474720"/>
              <a:ext cx="2052320" cy="7112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54" name="Rectangle 28"/>
            <p:cNvSpPr/>
            <p:nvPr/>
          </p:nvSpPr>
          <p:spPr>
            <a:xfrm>
              <a:off x="4104640" y="3474720"/>
              <a:ext cx="2052320" cy="7112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55" name="Rectangle 29"/>
            <p:cNvSpPr/>
            <p:nvPr/>
          </p:nvSpPr>
          <p:spPr>
            <a:xfrm>
              <a:off x="6156960" y="3474720"/>
              <a:ext cx="2052320" cy="7112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56" name="Rectangle 30"/>
            <p:cNvSpPr/>
            <p:nvPr/>
          </p:nvSpPr>
          <p:spPr>
            <a:xfrm>
              <a:off x="8209280" y="3474720"/>
              <a:ext cx="2052320" cy="7112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grpSp>
      <p:sp>
        <p:nvSpPr>
          <p:cNvPr id="3" name="TextBox 2"/>
          <p:cNvSpPr txBox="1"/>
          <p:nvPr/>
        </p:nvSpPr>
        <p:spPr>
          <a:xfrm>
            <a:off x="1342931" y="2484749"/>
            <a:ext cx="9506139" cy="923330"/>
          </a:xfrm>
          <a:prstGeom prst="rect">
            <a:avLst/>
          </a:prstGeom>
          <a:noFill/>
        </p:spPr>
        <p:txBody>
          <a:bodyPr wrap="square" rtlCol="0">
            <a:spAutoFit/>
          </a:bodyPr>
          <a:lstStyle/>
          <a:p>
            <a:pPr algn="ctr"/>
            <a:r>
              <a:rPr lang="en-US" altLang="zh-CN" sz="5400" b="1" dirty="0">
                <a:solidFill>
                  <a:schemeClr val="bg1">
                    <a:lumMod val="50000"/>
                  </a:schemeClr>
                </a:solidFill>
                <a:latin typeface="+mj-lt"/>
                <a:ea typeface="+mj-ea"/>
              </a:rPr>
              <a:t>Thank You!</a:t>
            </a:r>
            <a:endParaRPr lang="zh-CN" altLang="en-US" sz="5400" b="1" dirty="0">
              <a:solidFill>
                <a:schemeClr val="bg1">
                  <a:lumMod val="50000"/>
                </a:schemeClr>
              </a:solidFill>
              <a:latin typeface="+mj-lt"/>
              <a:ea typeface="+mj-ea"/>
            </a:endParaRPr>
          </a:p>
        </p:txBody>
      </p:sp>
      <p:sp>
        <p:nvSpPr>
          <p:cNvPr id="57" name="TextBox 56"/>
          <p:cNvSpPr txBox="1"/>
          <p:nvPr/>
        </p:nvSpPr>
        <p:spPr>
          <a:xfrm>
            <a:off x="2580615" y="3996310"/>
            <a:ext cx="7030771" cy="1184876"/>
          </a:xfrm>
          <a:prstGeom prst="rect">
            <a:avLst/>
          </a:prstGeom>
          <a:noFill/>
        </p:spPr>
        <p:txBody>
          <a:bodyPr wrap="square" rtlCol="0">
            <a:spAutoFit/>
          </a:bodyPr>
          <a:lstStyle/>
          <a:p>
            <a:pPr algn="ctr">
              <a:lnSpc>
                <a:spcPct val="150000"/>
              </a:lnSpc>
            </a:pPr>
            <a:r>
              <a:rPr lang="en-US" altLang="zh-CN" sz="5400" b="1" dirty="0">
                <a:solidFill>
                  <a:schemeClr val="bg1">
                    <a:lumMod val="50000"/>
                  </a:schemeClr>
                </a:solidFill>
                <a:latin typeface="+mj-lt"/>
                <a:ea typeface="+mj-ea"/>
              </a:rPr>
              <a:t>Questions?</a:t>
            </a:r>
            <a:endParaRPr lang="zh-CN" altLang="en-US" sz="5400" b="1" dirty="0">
              <a:solidFill>
                <a:schemeClr val="bg1">
                  <a:lumMod val="50000"/>
                </a:schemeClr>
              </a:solidFill>
              <a:latin typeface="+mj-lt"/>
              <a:ea typeface="+mj-ea"/>
            </a:endParaRPr>
          </a:p>
        </p:txBody>
      </p:sp>
      <p:grpSp>
        <p:nvGrpSpPr>
          <p:cNvPr id="58" name="组合 84"/>
          <p:cNvGrpSpPr/>
          <p:nvPr/>
        </p:nvGrpSpPr>
        <p:grpSpPr>
          <a:xfrm>
            <a:off x="7962716" y="107786"/>
            <a:ext cx="530452" cy="530452"/>
            <a:chOff x="1897452" y="2325600"/>
            <a:chExt cx="535322" cy="535322"/>
          </a:xfrm>
        </p:grpSpPr>
        <p:sp>
          <p:nvSpPr>
            <p:cNvPr id="59" name="椭圆 85"/>
            <p:cNvSpPr/>
            <p:nvPr/>
          </p:nvSpPr>
          <p:spPr>
            <a:xfrm>
              <a:off x="1897452" y="2325600"/>
              <a:ext cx="535322" cy="535322"/>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1333"/>
            </a:p>
          </p:txBody>
        </p:sp>
        <p:sp>
          <p:nvSpPr>
            <p:cNvPr id="60" name="Freeform 9"/>
            <p:cNvSpPr>
              <a:spLocks noEditPoints="1"/>
            </p:cNvSpPr>
            <p:nvPr/>
          </p:nvSpPr>
          <p:spPr bwMode="auto">
            <a:xfrm>
              <a:off x="2024395" y="2441455"/>
              <a:ext cx="275979" cy="285520"/>
            </a:xfrm>
            <a:custGeom>
              <a:avLst/>
              <a:gdLst>
                <a:gd name="T0" fmla="*/ 268 w 683"/>
                <a:gd name="T1" fmla="*/ 80 h 706"/>
                <a:gd name="T2" fmla="*/ 428 w 683"/>
                <a:gd name="T3" fmla="*/ 80 h 706"/>
                <a:gd name="T4" fmla="*/ 535 w 683"/>
                <a:gd name="T5" fmla="*/ 76 h 706"/>
                <a:gd name="T6" fmla="*/ 535 w 683"/>
                <a:gd name="T7" fmla="*/ 204 h 706"/>
                <a:gd name="T8" fmla="*/ 535 w 683"/>
                <a:gd name="T9" fmla="*/ 76 h 706"/>
                <a:gd name="T10" fmla="*/ 227 w 683"/>
                <a:gd name="T11" fmla="*/ 422 h 706"/>
                <a:gd name="T12" fmla="*/ 241 w 683"/>
                <a:gd name="T13" fmla="*/ 657 h 706"/>
                <a:gd name="T14" fmla="*/ 169 w 683"/>
                <a:gd name="T15" fmla="*/ 457 h 706"/>
                <a:gd name="T16" fmla="*/ 131 w 683"/>
                <a:gd name="T17" fmla="*/ 657 h 706"/>
                <a:gd name="T18" fmla="*/ 82 w 683"/>
                <a:gd name="T19" fmla="*/ 423 h 706"/>
                <a:gd name="T20" fmla="*/ 25 w 683"/>
                <a:gd name="T21" fmla="*/ 403 h 706"/>
                <a:gd name="T22" fmla="*/ 74 w 683"/>
                <a:gd name="T23" fmla="*/ 217 h 706"/>
                <a:gd name="T24" fmla="*/ 160 w 683"/>
                <a:gd name="T25" fmla="*/ 267 h 706"/>
                <a:gd name="T26" fmla="*/ 234 w 683"/>
                <a:gd name="T27" fmla="*/ 217 h 706"/>
                <a:gd name="T28" fmla="*/ 333 w 683"/>
                <a:gd name="T29" fmla="*/ 180 h 706"/>
                <a:gd name="T30" fmla="*/ 335 w 683"/>
                <a:gd name="T31" fmla="*/ 208 h 706"/>
                <a:gd name="T32" fmla="*/ 346 w 683"/>
                <a:gd name="T33" fmla="*/ 365 h 706"/>
                <a:gd name="T34" fmla="*/ 347 w 683"/>
                <a:gd name="T35" fmla="*/ 366 h 706"/>
                <a:gd name="T36" fmla="*/ 348 w 683"/>
                <a:gd name="T37" fmla="*/ 365 h 706"/>
                <a:gd name="T38" fmla="*/ 358 w 683"/>
                <a:gd name="T39" fmla="*/ 208 h 706"/>
                <a:gd name="T40" fmla="*/ 360 w 683"/>
                <a:gd name="T41" fmla="*/ 180 h 706"/>
                <a:gd name="T42" fmla="*/ 456 w 683"/>
                <a:gd name="T43" fmla="*/ 217 h 706"/>
                <a:gd name="T44" fmla="*/ 536 w 683"/>
                <a:gd name="T45" fmla="*/ 267 h 706"/>
                <a:gd name="T46" fmla="*/ 614 w 683"/>
                <a:gd name="T47" fmla="*/ 217 h 706"/>
                <a:gd name="T48" fmla="*/ 656 w 683"/>
                <a:gd name="T49" fmla="*/ 395 h 706"/>
                <a:gd name="T50" fmla="*/ 604 w 683"/>
                <a:gd name="T51" fmla="*/ 422 h 706"/>
                <a:gd name="T52" fmla="*/ 617 w 683"/>
                <a:gd name="T53" fmla="*/ 657 h 706"/>
                <a:gd name="T54" fmla="*/ 546 w 683"/>
                <a:gd name="T55" fmla="*/ 457 h 706"/>
                <a:gd name="T56" fmla="*/ 507 w 683"/>
                <a:gd name="T57" fmla="*/ 657 h 706"/>
                <a:gd name="T58" fmla="*/ 459 w 683"/>
                <a:gd name="T59" fmla="*/ 423 h 706"/>
                <a:gd name="T60" fmla="*/ 435 w 683"/>
                <a:gd name="T61" fmla="*/ 426 h 706"/>
                <a:gd name="T62" fmla="*/ 377 w 683"/>
                <a:gd name="T63" fmla="*/ 706 h 706"/>
                <a:gd name="T64" fmla="*/ 331 w 683"/>
                <a:gd name="T65" fmla="*/ 467 h 706"/>
                <a:gd name="T66" fmla="*/ 246 w 683"/>
                <a:gd name="T67" fmla="*/ 706 h 706"/>
                <a:gd name="T68" fmla="*/ 228 w 683"/>
                <a:gd name="T69" fmla="*/ 402 h 706"/>
                <a:gd name="T70" fmla="*/ 95 w 683"/>
                <a:gd name="T71" fmla="*/ 140 h 706"/>
                <a:gd name="T72" fmla="*/ 223 w 683"/>
                <a:gd name="T73" fmla="*/ 14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3" h="706">
                  <a:moveTo>
                    <a:pt x="348" y="0"/>
                  </a:moveTo>
                  <a:cubicBezTo>
                    <a:pt x="304" y="0"/>
                    <a:pt x="268" y="36"/>
                    <a:pt x="268" y="80"/>
                  </a:cubicBezTo>
                  <a:cubicBezTo>
                    <a:pt x="268" y="124"/>
                    <a:pt x="304" y="160"/>
                    <a:pt x="348" y="160"/>
                  </a:cubicBezTo>
                  <a:cubicBezTo>
                    <a:pt x="392" y="160"/>
                    <a:pt x="428" y="124"/>
                    <a:pt x="428" y="80"/>
                  </a:cubicBezTo>
                  <a:cubicBezTo>
                    <a:pt x="428" y="36"/>
                    <a:pt x="392" y="0"/>
                    <a:pt x="348" y="0"/>
                  </a:cubicBezTo>
                  <a:close/>
                  <a:moveTo>
                    <a:pt x="535" y="76"/>
                  </a:moveTo>
                  <a:cubicBezTo>
                    <a:pt x="500" y="76"/>
                    <a:pt x="471" y="105"/>
                    <a:pt x="471" y="140"/>
                  </a:cubicBezTo>
                  <a:cubicBezTo>
                    <a:pt x="471" y="175"/>
                    <a:pt x="500" y="204"/>
                    <a:pt x="535" y="204"/>
                  </a:cubicBezTo>
                  <a:cubicBezTo>
                    <a:pt x="571" y="204"/>
                    <a:pt x="599" y="175"/>
                    <a:pt x="599" y="140"/>
                  </a:cubicBezTo>
                  <a:cubicBezTo>
                    <a:pt x="599" y="105"/>
                    <a:pt x="571" y="76"/>
                    <a:pt x="535" y="76"/>
                  </a:cubicBezTo>
                  <a:close/>
                  <a:moveTo>
                    <a:pt x="228" y="402"/>
                  </a:moveTo>
                  <a:cubicBezTo>
                    <a:pt x="227" y="422"/>
                    <a:pt x="227" y="422"/>
                    <a:pt x="227" y="422"/>
                  </a:cubicBezTo>
                  <a:cubicBezTo>
                    <a:pt x="227" y="423"/>
                    <a:pt x="227" y="423"/>
                    <a:pt x="227" y="423"/>
                  </a:cubicBezTo>
                  <a:cubicBezTo>
                    <a:pt x="241" y="657"/>
                    <a:pt x="241" y="657"/>
                    <a:pt x="241" y="657"/>
                  </a:cubicBezTo>
                  <a:cubicBezTo>
                    <a:pt x="180" y="657"/>
                    <a:pt x="180" y="657"/>
                    <a:pt x="180" y="657"/>
                  </a:cubicBezTo>
                  <a:cubicBezTo>
                    <a:pt x="169" y="457"/>
                    <a:pt x="169" y="457"/>
                    <a:pt x="169" y="457"/>
                  </a:cubicBezTo>
                  <a:cubicBezTo>
                    <a:pt x="143" y="457"/>
                    <a:pt x="143" y="457"/>
                    <a:pt x="143" y="457"/>
                  </a:cubicBezTo>
                  <a:cubicBezTo>
                    <a:pt x="131" y="657"/>
                    <a:pt x="131" y="657"/>
                    <a:pt x="131" y="657"/>
                  </a:cubicBezTo>
                  <a:cubicBezTo>
                    <a:pt x="74" y="657"/>
                    <a:pt x="74" y="657"/>
                    <a:pt x="74" y="657"/>
                  </a:cubicBezTo>
                  <a:cubicBezTo>
                    <a:pt x="82" y="423"/>
                    <a:pt x="82" y="423"/>
                    <a:pt x="82" y="423"/>
                  </a:cubicBezTo>
                  <a:cubicBezTo>
                    <a:pt x="78" y="328"/>
                    <a:pt x="78" y="328"/>
                    <a:pt x="78" y="328"/>
                  </a:cubicBezTo>
                  <a:cubicBezTo>
                    <a:pt x="25" y="403"/>
                    <a:pt x="25" y="403"/>
                    <a:pt x="25" y="403"/>
                  </a:cubicBezTo>
                  <a:cubicBezTo>
                    <a:pt x="0" y="382"/>
                    <a:pt x="0" y="382"/>
                    <a:pt x="0" y="382"/>
                  </a:cubicBezTo>
                  <a:cubicBezTo>
                    <a:pt x="74" y="217"/>
                    <a:pt x="74" y="217"/>
                    <a:pt x="74" y="217"/>
                  </a:cubicBezTo>
                  <a:cubicBezTo>
                    <a:pt x="118" y="217"/>
                    <a:pt x="118" y="217"/>
                    <a:pt x="118" y="217"/>
                  </a:cubicBezTo>
                  <a:cubicBezTo>
                    <a:pt x="160" y="267"/>
                    <a:pt x="160" y="267"/>
                    <a:pt x="160" y="267"/>
                  </a:cubicBezTo>
                  <a:cubicBezTo>
                    <a:pt x="200" y="217"/>
                    <a:pt x="200" y="217"/>
                    <a:pt x="200" y="217"/>
                  </a:cubicBezTo>
                  <a:cubicBezTo>
                    <a:pt x="234" y="217"/>
                    <a:pt x="234" y="217"/>
                    <a:pt x="234" y="217"/>
                  </a:cubicBezTo>
                  <a:cubicBezTo>
                    <a:pt x="250" y="180"/>
                    <a:pt x="250" y="180"/>
                    <a:pt x="250" y="180"/>
                  </a:cubicBezTo>
                  <a:cubicBezTo>
                    <a:pt x="333" y="180"/>
                    <a:pt x="333" y="180"/>
                    <a:pt x="333" y="180"/>
                  </a:cubicBezTo>
                  <a:cubicBezTo>
                    <a:pt x="327" y="191"/>
                    <a:pt x="327" y="191"/>
                    <a:pt x="327" y="191"/>
                  </a:cubicBezTo>
                  <a:cubicBezTo>
                    <a:pt x="335" y="208"/>
                    <a:pt x="335" y="208"/>
                    <a:pt x="335" y="208"/>
                  </a:cubicBezTo>
                  <a:cubicBezTo>
                    <a:pt x="317" y="336"/>
                    <a:pt x="317" y="336"/>
                    <a:pt x="317" y="336"/>
                  </a:cubicBezTo>
                  <a:cubicBezTo>
                    <a:pt x="346" y="365"/>
                    <a:pt x="346" y="365"/>
                    <a:pt x="346" y="365"/>
                  </a:cubicBezTo>
                  <a:cubicBezTo>
                    <a:pt x="346" y="367"/>
                    <a:pt x="346" y="367"/>
                    <a:pt x="346" y="367"/>
                  </a:cubicBezTo>
                  <a:cubicBezTo>
                    <a:pt x="347" y="366"/>
                    <a:pt x="347" y="366"/>
                    <a:pt x="347" y="366"/>
                  </a:cubicBezTo>
                  <a:cubicBezTo>
                    <a:pt x="348" y="367"/>
                    <a:pt x="348" y="367"/>
                    <a:pt x="348" y="367"/>
                  </a:cubicBezTo>
                  <a:cubicBezTo>
                    <a:pt x="348" y="365"/>
                    <a:pt x="348" y="365"/>
                    <a:pt x="348" y="365"/>
                  </a:cubicBezTo>
                  <a:cubicBezTo>
                    <a:pt x="376" y="336"/>
                    <a:pt x="376" y="336"/>
                    <a:pt x="376" y="336"/>
                  </a:cubicBezTo>
                  <a:cubicBezTo>
                    <a:pt x="358" y="208"/>
                    <a:pt x="358" y="208"/>
                    <a:pt x="358" y="208"/>
                  </a:cubicBezTo>
                  <a:cubicBezTo>
                    <a:pt x="366" y="191"/>
                    <a:pt x="366" y="191"/>
                    <a:pt x="366" y="191"/>
                  </a:cubicBezTo>
                  <a:cubicBezTo>
                    <a:pt x="360" y="180"/>
                    <a:pt x="360" y="180"/>
                    <a:pt x="360" y="180"/>
                  </a:cubicBezTo>
                  <a:cubicBezTo>
                    <a:pt x="444" y="180"/>
                    <a:pt x="444" y="180"/>
                    <a:pt x="444" y="180"/>
                  </a:cubicBezTo>
                  <a:cubicBezTo>
                    <a:pt x="456" y="217"/>
                    <a:pt x="456" y="217"/>
                    <a:pt x="456" y="217"/>
                  </a:cubicBezTo>
                  <a:cubicBezTo>
                    <a:pt x="495" y="217"/>
                    <a:pt x="495" y="217"/>
                    <a:pt x="495" y="217"/>
                  </a:cubicBezTo>
                  <a:cubicBezTo>
                    <a:pt x="536" y="267"/>
                    <a:pt x="536" y="267"/>
                    <a:pt x="536" y="267"/>
                  </a:cubicBezTo>
                  <a:cubicBezTo>
                    <a:pt x="577" y="217"/>
                    <a:pt x="577" y="217"/>
                    <a:pt x="577" y="217"/>
                  </a:cubicBezTo>
                  <a:cubicBezTo>
                    <a:pt x="614" y="217"/>
                    <a:pt x="614" y="217"/>
                    <a:pt x="614" y="217"/>
                  </a:cubicBezTo>
                  <a:cubicBezTo>
                    <a:pt x="683" y="371"/>
                    <a:pt x="683" y="371"/>
                    <a:pt x="683" y="371"/>
                  </a:cubicBezTo>
                  <a:cubicBezTo>
                    <a:pt x="656" y="395"/>
                    <a:pt x="656" y="395"/>
                    <a:pt x="656" y="395"/>
                  </a:cubicBezTo>
                  <a:cubicBezTo>
                    <a:pt x="609" y="317"/>
                    <a:pt x="609" y="317"/>
                    <a:pt x="609" y="317"/>
                  </a:cubicBezTo>
                  <a:cubicBezTo>
                    <a:pt x="604" y="422"/>
                    <a:pt x="604" y="422"/>
                    <a:pt x="604" y="422"/>
                  </a:cubicBezTo>
                  <a:cubicBezTo>
                    <a:pt x="604" y="423"/>
                    <a:pt x="604" y="423"/>
                    <a:pt x="604" y="423"/>
                  </a:cubicBezTo>
                  <a:cubicBezTo>
                    <a:pt x="617" y="657"/>
                    <a:pt x="617" y="657"/>
                    <a:pt x="617" y="657"/>
                  </a:cubicBezTo>
                  <a:cubicBezTo>
                    <a:pt x="556" y="657"/>
                    <a:pt x="556" y="657"/>
                    <a:pt x="556" y="657"/>
                  </a:cubicBezTo>
                  <a:cubicBezTo>
                    <a:pt x="546" y="457"/>
                    <a:pt x="546" y="457"/>
                    <a:pt x="546" y="457"/>
                  </a:cubicBezTo>
                  <a:cubicBezTo>
                    <a:pt x="520" y="457"/>
                    <a:pt x="520" y="457"/>
                    <a:pt x="520" y="457"/>
                  </a:cubicBezTo>
                  <a:cubicBezTo>
                    <a:pt x="507" y="657"/>
                    <a:pt x="507" y="657"/>
                    <a:pt x="507" y="657"/>
                  </a:cubicBezTo>
                  <a:cubicBezTo>
                    <a:pt x="450" y="657"/>
                    <a:pt x="450" y="657"/>
                    <a:pt x="450" y="657"/>
                  </a:cubicBezTo>
                  <a:cubicBezTo>
                    <a:pt x="459" y="423"/>
                    <a:pt x="459" y="423"/>
                    <a:pt x="459" y="423"/>
                  </a:cubicBezTo>
                  <a:cubicBezTo>
                    <a:pt x="458" y="406"/>
                    <a:pt x="458" y="406"/>
                    <a:pt x="458" y="406"/>
                  </a:cubicBezTo>
                  <a:cubicBezTo>
                    <a:pt x="435" y="426"/>
                    <a:pt x="435" y="426"/>
                    <a:pt x="435" y="426"/>
                  </a:cubicBezTo>
                  <a:cubicBezTo>
                    <a:pt x="445" y="706"/>
                    <a:pt x="445" y="706"/>
                    <a:pt x="445" y="706"/>
                  </a:cubicBezTo>
                  <a:cubicBezTo>
                    <a:pt x="377" y="706"/>
                    <a:pt x="377" y="706"/>
                    <a:pt x="377" y="706"/>
                  </a:cubicBezTo>
                  <a:cubicBezTo>
                    <a:pt x="362" y="467"/>
                    <a:pt x="362" y="467"/>
                    <a:pt x="362" y="467"/>
                  </a:cubicBezTo>
                  <a:cubicBezTo>
                    <a:pt x="331" y="467"/>
                    <a:pt x="331" y="467"/>
                    <a:pt x="331" y="467"/>
                  </a:cubicBezTo>
                  <a:cubicBezTo>
                    <a:pt x="319" y="706"/>
                    <a:pt x="319" y="706"/>
                    <a:pt x="319" y="706"/>
                  </a:cubicBezTo>
                  <a:cubicBezTo>
                    <a:pt x="246" y="706"/>
                    <a:pt x="246" y="706"/>
                    <a:pt x="246" y="706"/>
                  </a:cubicBezTo>
                  <a:cubicBezTo>
                    <a:pt x="262" y="426"/>
                    <a:pt x="262" y="426"/>
                    <a:pt x="262" y="426"/>
                  </a:cubicBezTo>
                  <a:cubicBezTo>
                    <a:pt x="228" y="402"/>
                    <a:pt x="228" y="402"/>
                    <a:pt x="228" y="402"/>
                  </a:cubicBezTo>
                  <a:close/>
                  <a:moveTo>
                    <a:pt x="159" y="76"/>
                  </a:moveTo>
                  <a:cubicBezTo>
                    <a:pt x="123" y="76"/>
                    <a:pt x="95" y="105"/>
                    <a:pt x="95" y="140"/>
                  </a:cubicBezTo>
                  <a:cubicBezTo>
                    <a:pt x="95" y="175"/>
                    <a:pt x="123" y="204"/>
                    <a:pt x="159" y="204"/>
                  </a:cubicBezTo>
                  <a:cubicBezTo>
                    <a:pt x="194" y="204"/>
                    <a:pt x="223" y="175"/>
                    <a:pt x="223" y="140"/>
                  </a:cubicBezTo>
                  <a:cubicBezTo>
                    <a:pt x="223" y="105"/>
                    <a:pt x="194" y="76"/>
                    <a:pt x="159" y="76"/>
                  </a:cubicBezTo>
                  <a:close/>
                </a:path>
              </a:pathLst>
            </a:custGeom>
            <a:solidFill>
              <a:schemeClr val="tx1">
                <a:lumMod val="50000"/>
                <a:lumOff val="50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grpSp>
      <p:grpSp>
        <p:nvGrpSpPr>
          <p:cNvPr id="61" name="组合 87"/>
          <p:cNvGrpSpPr/>
          <p:nvPr/>
        </p:nvGrpSpPr>
        <p:grpSpPr>
          <a:xfrm>
            <a:off x="10566016" y="114973"/>
            <a:ext cx="530452" cy="530452"/>
            <a:chOff x="4625012" y="2325600"/>
            <a:chExt cx="535322" cy="535322"/>
          </a:xfrm>
        </p:grpSpPr>
        <p:sp>
          <p:nvSpPr>
            <p:cNvPr id="62" name="椭圆 88"/>
            <p:cNvSpPr/>
            <p:nvPr/>
          </p:nvSpPr>
          <p:spPr>
            <a:xfrm>
              <a:off x="4625012" y="2325600"/>
              <a:ext cx="535322" cy="535322"/>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1333"/>
            </a:p>
          </p:txBody>
        </p:sp>
        <p:grpSp>
          <p:nvGrpSpPr>
            <p:cNvPr id="63" name="Group 12"/>
            <p:cNvGrpSpPr>
              <a:grpSpLocks noChangeAspect="1"/>
            </p:cNvGrpSpPr>
            <p:nvPr/>
          </p:nvGrpSpPr>
          <p:grpSpPr bwMode="auto">
            <a:xfrm rot="20400000">
              <a:off x="4754784" y="2430623"/>
              <a:ext cx="272476" cy="294719"/>
              <a:chOff x="2489" y="1197"/>
              <a:chExt cx="784" cy="848"/>
            </a:xfrm>
            <a:solidFill>
              <a:schemeClr val="bg1"/>
            </a:solidFill>
          </p:grpSpPr>
          <p:sp>
            <p:nvSpPr>
              <p:cNvPr id="64" name="Freeform 13"/>
              <p:cNvSpPr>
                <a:spLocks/>
              </p:cNvSpPr>
              <p:nvPr/>
            </p:nvSpPr>
            <p:spPr bwMode="auto">
              <a:xfrm>
                <a:off x="2489" y="1264"/>
                <a:ext cx="784" cy="781"/>
              </a:xfrm>
              <a:custGeom>
                <a:avLst/>
                <a:gdLst>
                  <a:gd name="T0" fmla="*/ 164 w 329"/>
                  <a:gd name="T1" fmla="*/ 163 h 328"/>
                  <a:gd name="T2" fmla="*/ 141 w 329"/>
                  <a:gd name="T3" fmla="*/ 0 h 328"/>
                  <a:gd name="T4" fmla="*/ 141 w 329"/>
                  <a:gd name="T5" fmla="*/ 0 h 328"/>
                  <a:gd name="T6" fmla="*/ 0 w 329"/>
                  <a:gd name="T7" fmla="*/ 163 h 328"/>
                  <a:gd name="T8" fmla="*/ 164 w 329"/>
                  <a:gd name="T9" fmla="*/ 328 h 328"/>
                  <a:gd name="T10" fmla="*/ 329 w 329"/>
                  <a:gd name="T11" fmla="*/ 163 h 328"/>
                  <a:gd name="T12" fmla="*/ 294 w 329"/>
                  <a:gd name="T13" fmla="*/ 63 h 328"/>
                  <a:gd name="T14" fmla="*/ 164 w 329"/>
                  <a:gd name="T15" fmla="*/ 163 h 3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 h="328">
                    <a:moveTo>
                      <a:pt x="164" y="163"/>
                    </a:moveTo>
                    <a:cubicBezTo>
                      <a:pt x="141" y="0"/>
                      <a:pt x="141" y="0"/>
                      <a:pt x="141" y="0"/>
                    </a:cubicBezTo>
                    <a:cubicBezTo>
                      <a:pt x="141" y="0"/>
                      <a:pt x="141" y="0"/>
                      <a:pt x="141" y="0"/>
                    </a:cubicBezTo>
                    <a:cubicBezTo>
                      <a:pt x="61" y="12"/>
                      <a:pt x="0" y="80"/>
                      <a:pt x="0" y="163"/>
                    </a:cubicBezTo>
                    <a:cubicBezTo>
                      <a:pt x="0" y="254"/>
                      <a:pt x="73" y="328"/>
                      <a:pt x="164" y="328"/>
                    </a:cubicBezTo>
                    <a:cubicBezTo>
                      <a:pt x="255" y="328"/>
                      <a:pt x="329" y="254"/>
                      <a:pt x="329" y="163"/>
                    </a:cubicBezTo>
                    <a:cubicBezTo>
                      <a:pt x="329" y="125"/>
                      <a:pt x="316" y="90"/>
                      <a:pt x="294" y="63"/>
                    </a:cubicBezTo>
                    <a:lnTo>
                      <a:pt x="164" y="163"/>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sp>
            <p:nvSpPr>
              <p:cNvPr id="65" name="Freeform 14"/>
              <p:cNvSpPr>
                <a:spLocks/>
              </p:cNvSpPr>
              <p:nvPr/>
            </p:nvSpPr>
            <p:spPr bwMode="auto">
              <a:xfrm>
                <a:off x="2851" y="1197"/>
                <a:ext cx="365" cy="391"/>
              </a:xfrm>
              <a:custGeom>
                <a:avLst/>
                <a:gdLst>
                  <a:gd name="T0" fmla="*/ 23 w 153"/>
                  <a:gd name="T1" fmla="*/ 164 h 164"/>
                  <a:gd name="T2" fmla="*/ 153 w 153"/>
                  <a:gd name="T3" fmla="*/ 64 h 164"/>
                  <a:gd name="T4" fmla="*/ 23 w 153"/>
                  <a:gd name="T5" fmla="*/ 0 h 164"/>
                  <a:gd name="T6" fmla="*/ 0 w 153"/>
                  <a:gd name="T7" fmla="*/ 1 h 164"/>
                  <a:gd name="T8" fmla="*/ 0 w 153"/>
                  <a:gd name="T9" fmla="*/ 1 h 164"/>
                  <a:gd name="T10" fmla="*/ 23 w 153"/>
                  <a:gd name="T11" fmla="*/ 164 h 164"/>
                </a:gdLst>
                <a:ahLst/>
                <a:cxnLst>
                  <a:cxn ang="0">
                    <a:pos x="T0" y="T1"/>
                  </a:cxn>
                  <a:cxn ang="0">
                    <a:pos x="T2" y="T3"/>
                  </a:cxn>
                  <a:cxn ang="0">
                    <a:pos x="T4" y="T5"/>
                  </a:cxn>
                  <a:cxn ang="0">
                    <a:pos x="T6" y="T7"/>
                  </a:cxn>
                  <a:cxn ang="0">
                    <a:pos x="T8" y="T9"/>
                  </a:cxn>
                  <a:cxn ang="0">
                    <a:pos x="T10" y="T11"/>
                  </a:cxn>
                </a:cxnLst>
                <a:rect l="0" t="0" r="r" b="b"/>
                <a:pathLst>
                  <a:path w="153" h="164">
                    <a:moveTo>
                      <a:pt x="23" y="164"/>
                    </a:moveTo>
                    <a:cubicBezTo>
                      <a:pt x="153" y="64"/>
                      <a:pt x="153" y="64"/>
                      <a:pt x="153" y="64"/>
                    </a:cubicBezTo>
                    <a:cubicBezTo>
                      <a:pt x="123" y="25"/>
                      <a:pt x="76" y="0"/>
                      <a:pt x="23" y="0"/>
                    </a:cubicBezTo>
                    <a:cubicBezTo>
                      <a:pt x="15" y="0"/>
                      <a:pt x="8" y="0"/>
                      <a:pt x="0" y="1"/>
                    </a:cubicBezTo>
                    <a:cubicBezTo>
                      <a:pt x="0" y="1"/>
                      <a:pt x="0" y="1"/>
                      <a:pt x="0" y="1"/>
                    </a:cubicBezTo>
                    <a:lnTo>
                      <a:pt x="23" y="164"/>
                    </a:lnTo>
                    <a:close/>
                  </a:path>
                </a:pathLst>
              </a:custGeom>
              <a:solidFill>
                <a:schemeClr val="tx1">
                  <a:lumMod val="50000"/>
                  <a:lumOff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zh-CN" altLang="en-US" sz="2400"/>
              </a:p>
            </p:txBody>
          </p:sp>
        </p:grpSp>
      </p:grpSp>
      <p:grpSp>
        <p:nvGrpSpPr>
          <p:cNvPr id="66" name="组合 92"/>
          <p:cNvGrpSpPr/>
          <p:nvPr/>
        </p:nvGrpSpPr>
        <p:grpSpPr>
          <a:xfrm>
            <a:off x="9698249" y="118839"/>
            <a:ext cx="530452" cy="530452"/>
            <a:chOff x="3943122" y="2325600"/>
            <a:chExt cx="535322" cy="535322"/>
          </a:xfrm>
        </p:grpSpPr>
        <p:sp>
          <p:nvSpPr>
            <p:cNvPr id="67" name="椭圆 93"/>
            <p:cNvSpPr/>
            <p:nvPr/>
          </p:nvSpPr>
          <p:spPr>
            <a:xfrm>
              <a:off x="3943122" y="2325600"/>
              <a:ext cx="535322" cy="535322"/>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1333"/>
            </a:p>
          </p:txBody>
        </p:sp>
        <p:sp>
          <p:nvSpPr>
            <p:cNvPr id="68" name="Freeform 34"/>
            <p:cNvSpPr>
              <a:spLocks noEditPoints="1"/>
            </p:cNvSpPr>
            <p:nvPr/>
          </p:nvSpPr>
          <p:spPr bwMode="auto">
            <a:xfrm>
              <a:off x="4081727" y="2437412"/>
              <a:ext cx="258112" cy="303020"/>
            </a:xfrm>
            <a:custGeom>
              <a:avLst/>
              <a:gdLst>
                <a:gd name="T0" fmla="*/ 379 w 498"/>
                <a:gd name="T1" fmla="*/ 0 h 586"/>
                <a:gd name="T2" fmla="*/ 444 w 498"/>
                <a:gd name="T3" fmla="*/ 65 h 586"/>
                <a:gd name="T4" fmla="*/ 416 w 498"/>
                <a:gd name="T5" fmla="*/ 231 h 586"/>
                <a:gd name="T6" fmla="*/ 405 w 498"/>
                <a:gd name="T7" fmla="*/ 38 h 586"/>
                <a:gd name="T8" fmla="*/ 125 w 498"/>
                <a:gd name="T9" fmla="*/ 27 h 586"/>
                <a:gd name="T10" fmla="*/ 167 w 498"/>
                <a:gd name="T11" fmla="*/ 81 h 586"/>
                <a:gd name="T12" fmla="*/ 27 w 498"/>
                <a:gd name="T13" fmla="*/ 249 h 586"/>
                <a:gd name="T14" fmla="*/ 39 w 498"/>
                <a:gd name="T15" fmla="*/ 531 h 586"/>
                <a:gd name="T16" fmla="*/ 148 w 498"/>
                <a:gd name="T17" fmla="*/ 542 h 586"/>
                <a:gd name="T18" fmla="*/ 65 w 498"/>
                <a:gd name="T19" fmla="*/ 570 h 586"/>
                <a:gd name="T20" fmla="*/ 0 w 498"/>
                <a:gd name="T21" fmla="*/ 505 h 586"/>
                <a:gd name="T22" fmla="*/ 1 w 498"/>
                <a:gd name="T23" fmla="*/ 238 h 586"/>
                <a:gd name="T24" fmla="*/ 76 w 498"/>
                <a:gd name="T25" fmla="*/ 7 h 586"/>
                <a:gd name="T26" fmla="*/ 76 w 498"/>
                <a:gd name="T27" fmla="*/ 7 h 586"/>
                <a:gd name="T28" fmla="*/ 76 w 498"/>
                <a:gd name="T29" fmla="*/ 6 h 586"/>
                <a:gd name="T30" fmla="*/ 79 w 498"/>
                <a:gd name="T31" fmla="*/ 3 h 586"/>
                <a:gd name="T32" fmla="*/ 79 w 498"/>
                <a:gd name="T33" fmla="*/ 3 h 586"/>
                <a:gd name="T34" fmla="*/ 79 w 498"/>
                <a:gd name="T35" fmla="*/ 3 h 586"/>
                <a:gd name="T36" fmla="*/ 80 w 498"/>
                <a:gd name="T37" fmla="*/ 3 h 586"/>
                <a:gd name="T38" fmla="*/ 84 w 498"/>
                <a:gd name="T39" fmla="*/ 0 h 586"/>
                <a:gd name="T40" fmla="*/ 84 w 498"/>
                <a:gd name="T41" fmla="*/ 0 h 586"/>
                <a:gd name="T42" fmla="*/ 85 w 498"/>
                <a:gd name="T43" fmla="*/ 0 h 586"/>
                <a:gd name="T44" fmla="*/ 85 w 498"/>
                <a:gd name="T45" fmla="*/ 0 h 586"/>
                <a:gd name="T46" fmla="*/ 85 w 498"/>
                <a:gd name="T47" fmla="*/ 0 h 586"/>
                <a:gd name="T48" fmla="*/ 86 w 498"/>
                <a:gd name="T49" fmla="*/ 0 h 586"/>
                <a:gd name="T50" fmla="*/ 88 w 498"/>
                <a:gd name="T51" fmla="*/ 0 h 586"/>
                <a:gd name="T52" fmla="*/ 82 w 498"/>
                <a:gd name="T53" fmla="*/ 398 h 586"/>
                <a:gd name="T54" fmla="*/ 225 w 498"/>
                <a:gd name="T55" fmla="*/ 376 h 586"/>
                <a:gd name="T56" fmla="*/ 82 w 498"/>
                <a:gd name="T57" fmla="*/ 316 h 586"/>
                <a:gd name="T58" fmla="*/ 225 w 498"/>
                <a:gd name="T59" fmla="*/ 338 h 586"/>
                <a:gd name="T60" fmla="*/ 82 w 498"/>
                <a:gd name="T61" fmla="*/ 316 h 586"/>
                <a:gd name="T62" fmla="*/ 82 w 498"/>
                <a:gd name="T63" fmla="*/ 282 h 586"/>
                <a:gd name="T64" fmla="*/ 369 w 498"/>
                <a:gd name="T65" fmla="*/ 260 h 586"/>
                <a:gd name="T66" fmla="*/ 230 w 498"/>
                <a:gd name="T67" fmla="*/ 191 h 586"/>
                <a:gd name="T68" fmla="*/ 369 w 498"/>
                <a:gd name="T69" fmla="*/ 213 h 586"/>
                <a:gd name="T70" fmla="*/ 230 w 498"/>
                <a:gd name="T71" fmla="*/ 191 h 586"/>
                <a:gd name="T72" fmla="*/ 230 w 498"/>
                <a:gd name="T73" fmla="*/ 152 h 586"/>
                <a:gd name="T74" fmla="*/ 369 w 498"/>
                <a:gd name="T75" fmla="*/ 130 h 586"/>
                <a:gd name="T76" fmla="*/ 230 w 498"/>
                <a:gd name="T77" fmla="*/ 75 h 586"/>
                <a:gd name="T78" fmla="*/ 369 w 498"/>
                <a:gd name="T79" fmla="*/ 97 h 586"/>
                <a:gd name="T80" fmla="*/ 230 w 498"/>
                <a:gd name="T81" fmla="*/ 75 h 586"/>
                <a:gd name="T82" fmla="*/ 208 w 498"/>
                <a:gd name="T83" fmla="*/ 482 h 586"/>
                <a:gd name="T84" fmla="*/ 498 w 498"/>
                <a:gd name="T85" fmla="*/ 326 h 586"/>
                <a:gd name="T86" fmla="*/ 200 w 498"/>
                <a:gd name="T87" fmla="*/ 492 h 586"/>
                <a:gd name="T88" fmla="*/ 196 w 498"/>
                <a:gd name="T89" fmla="*/ 586 h 586"/>
                <a:gd name="T90" fmla="*/ 200 w 498"/>
                <a:gd name="T91" fmla="*/ 492 h 586"/>
                <a:gd name="T92" fmla="*/ 416 w 498"/>
                <a:gd name="T93" fmla="*/ 453 h 586"/>
                <a:gd name="T94" fmla="*/ 405 w 498"/>
                <a:gd name="T95" fmla="*/ 531 h 586"/>
                <a:gd name="T96" fmla="*/ 326 w 498"/>
                <a:gd name="T97" fmla="*/ 542 h 586"/>
                <a:gd name="T98" fmla="*/ 322 w 498"/>
                <a:gd name="T99" fmla="*/ 570 h 586"/>
                <a:gd name="T100" fmla="*/ 425 w 498"/>
                <a:gd name="T101" fmla="*/ 551 h 586"/>
                <a:gd name="T102" fmla="*/ 444 w 498"/>
                <a:gd name="T103" fmla="*/ 426 h 586"/>
                <a:gd name="T104" fmla="*/ 137 w 498"/>
                <a:gd name="T105" fmla="*/ 74 h 586"/>
                <a:gd name="T106" fmla="*/ 49 w 498"/>
                <a:gd name="T107" fmla="*/ 180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98" h="586">
                  <a:moveTo>
                    <a:pt x="88" y="0"/>
                  </a:moveTo>
                  <a:cubicBezTo>
                    <a:pt x="379" y="0"/>
                    <a:pt x="379" y="0"/>
                    <a:pt x="379" y="0"/>
                  </a:cubicBezTo>
                  <a:cubicBezTo>
                    <a:pt x="397" y="0"/>
                    <a:pt x="413" y="7"/>
                    <a:pt x="425" y="19"/>
                  </a:cubicBezTo>
                  <a:cubicBezTo>
                    <a:pt x="437" y="31"/>
                    <a:pt x="444" y="47"/>
                    <a:pt x="444" y="65"/>
                  </a:cubicBezTo>
                  <a:cubicBezTo>
                    <a:pt x="444" y="204"/>
                    <a:pt x="444" y="204"/>
                    <a:pt x="444" y="204"/>
                  </a:cubicBezTo>
                  <a:cubicBezTo>
                    <a:pt x="416" y="231"/>
                    <a:pt x="416" y="231"/>
                    <a:pt x="416" y="231"/>
                  </a:cubicBezTo>
                  <a:cubicBezTo>
                    <a:pt x="416" y="65"/>
                    <a:pt x="416" y="65"/>
                    <a:pt x="416" y="65"/>
                  </a:cubicBezTo>
                  <a:cubicBezTo>
                    <a:pt x="416" y="55"/>
                    <a:pt x="412" y="45"/>
                    <a:pt x="405" y="38"/>
                  </a:cubicBezTo>
                  <a:cubicBezTo>
                    <a:pt x="398" y="31"/>
                    <a:pt x="389" y="27"/>
                    <a:pt x="379" y="27"/>
                  </a:cubicBezTo>
                  <a:cubicBezTo>
                    <a:pt x="125" y="27"/>
                    <a:pt x="125" y="27"/>
                    <a:pt x="125" y="27"/>
                  </a:cubicBezTo>
                  <a:cubicBezTo>
                    <a:pt x="166" y="62"/>
                    <a:pt x="166" y="62"/>
                    <a:pt x="166" y="62"/>
                  </a:cubicBezTo>
                  <a:cubicBezTo>
                    <a:pt x="171" y="67"/>
                    <a:pt x="172" y="75"/>
                    <a:pt x="167" y="81"/>
                  </a:cubicBezTo>
                  <a:cubicBezTo>
                    <a:pt x="167" y="81"/>
                    <a:pt x="167" y="81"/>
                    <a:pt x="167" y="81"/>
                  </a:cubicBezTo>
                  <a:cubicBezTo>
                    <a:pt x="27" y="249"/>
                    <a:pt x="27" y="249"/>
                    <a:pt x="27" y="249"/>
                  </a:cubicBezTo>
                  <a:cubicBezTo>
                    <a:pt x="27" y="505"/>
                    <a:pt x="27" y="505"/>
                    <a:pt x="27" y="505"/>
                  </a:cubicBezTo>
                  <a:cubicBezTo>
                    <a:pt x="27" y="515"/>
                    <a:pt x="32" y="524"/>
                    <a:pt x="39" y="531"/>
                  </a:cubicBezTo>
                  <a:cubicBezTo>
                    <a:pt x="45" y="538"/>
                    <a:pt x="55" y="542"/>
                    <a:pt x="65" y="542"/>
                  </a:cubicBezTo>
                  <a:cubicBezTo>
                    <a:pt x="148" y="542"/>
                    <a:pt x="148" y="542"/>
                    <a:pt x="148" y="542"/>
                  </a:cubicBezTo>
                  <a:cubicBezTo>
                    <a:pt x="139" y="570"/>
                    <a:pt x="139" y="570"/>
                    <a:pt x="139" y="570"/>
                  </a:cubicBezTo>
                  <a:cubicBezTo>
                    <a:pt x="65" y="570"/>
                    <a:pt x="65" y="570"/>
                    <a:pt x="65" y="570"/>
                  </a:cubicBezTo>
                  <a:cubicBezTo>
                    <a:pt x="47" y="570"/>
                    <a:pt x="31" y="563"/>
                    <a:pt x="19" y="551"/>
                  </a:cubicBezTo>
                  <a:cubicBezTo>
                    <a:pt x="7" y="539"/>
                    <a:pt x="0" y="522"/>
                    <a:pt x="0" y="505"/>
                  </a:cubicBezTo>
                  <a:cubicBezTo>
                    <a:pt x="0" y="244"/>
                    <a:pt x="0" y="244"/>
                    <a:pt x="0" y="244"/>
                  </a:cubicBezTo>
                  <a:cubicBezTo>
                    <a:pt x="0" y="242"/>
                    <a:pt x="0" y="240"/>
                    <a:pt x="1" y="238"/>
                  </a:cubicBezTo>
                  <a:cubicBezTo>
                    <a:pt x="75" y="9"/>
                    <a:pt x="75" y="9"/>
                    <a:pt x="75" y="9"/>
                  </a:cubicBezTo>
                  <a:cubicBezTo>
                    <a:pt x="75" y="8"/>
                    <a:pt x="76" y="8"/>
                    <a:pt x="76" y="7"/>
                  </a:cubicBezTo>
                  <a:cubicBezTo>
                    <a:pt x="76" y="7"/>
                    <a:pt x="76" y="7"/>
                    <a:pt x="76" y="7"/>
                  </a:cubicBezTo>
                  <a:cubicBezTo>
                    <a:pt x="76" y="7"/>
                    <a:pt x="76" y="7"/>
                    <a:pt x="76" y="7"/>
                  </a:cubicBezTo>
                  <a:cubicBezTo>
                    <a:pt x="76" y="7"/>
                    <a:pt x="76" y="7"/>
                    <a:pt x="76" y="7"/>
                  </a:cubicBezTo>
                  <a:cubicBezTo>
                    <a:pt x="76" y="6"/>
                    <a:pt x="76" y="6"/>
                    <a:pt x="76" y="6"/>
                  </a:cubicBezTo>
                  <a:cubicBezTo>
                    <a:pt x="76" y="6"/>
                    <a:pt x="76" y="6"/>
                    <a:pt x="76" y="6"/>
                  </a:cubicBezTo>
                  <a:cubicBezTo>
                    <a:pt x="77" y="5"/>
                    <a:pt x="78" y="4"/>
                    <a:pt x="79" y="3"/>
                  </a:cubicBezTo>
                  <a:cubicBezTo>
                    <a:pt x="79" y="3"/>
                    <a:pt x="79" y="3"/>
                    <a:pt x="79" y="3"/>
                  </a:cubicBezTo>
                  <a:cubicBezTo>
                    <a:pt x="79" y="3"/>
                    <a:pt x="79" y="3"/>
                    <a:pt x="79" y="3"/>
                  </a:cubicBezTo>
                  <a:cubicBezTo>
                    <a:pt x="79" y="3"/>
                    <a:pt x="79" y="3"/>
                    <a:pt x="79" y="3"/>
                  </a:cubicBezTo>
                  <a:cubicBezTo>
                    <a:pt x="79" y="3"/>
                    <a:pt x="79" y="3"/>
                    <a:pt x="79" y="3"/>
                  </a:cubicBezTo>
                  <a:cubicBezTo>
                    <a:pt x="80" y="3"/>
                    <a:pt x="80" y="3"/>
                    <a:pt x="80" y="3"/>
                  </a:cubicBezTo>
                  <a:cubicBezTo>
                    <a:pt x="80" y="3"/>
                    <a:pt x="80" y="3"/>
                    <a:pt x="80" y="3"/>
                  </a:cubicBezTo>
                  <a:cubicBezTo>
                    <a:pt x="80" y="2"/>
                    <a:pt x="80" y="2"/>
                    <a:pt x="80" y="2"/>
                  </a:cubicBezTo>
                  <a:cubicBezTo>
                    <a:pt x="81" y="2"/>
                    <a:pt x="82" y="1"/>
                    <a:pt x="84" y="0"/>
                  </a:cubicBezTo>
                  <a:cubicBezTo>
                    <a:pt x="84" y="0"/>
                    <a:pt x="84" y="0"/>
                    <a:pt x="84" y="0"/>
                  </a:cubicBezTo>
                  <a:cubicBezTo>
                    <a:pt x="84" y="0"/>
                    <a:pt x="84" y="0"/>
                    <a:pt x="84" y="0"/>
                  </a:cubicBezTo>
                  <a:cubicBezTo>
                    <a:pt x="84" y="0"/>
                    <a:pt x="84" y="0"/>
                    <a:pt x="84" y="0"/>
                  </a:cubicBezTo>
                  <a:cubicBezTo>
                    <a:pt x="85" y="0"/>
                    <a:pt x="85" y="0"/>
                    <a:pt x="85" y="0"/>
                  </a:cubicBezTo>
                  <a:cubicBezTo>
                    <a:pt x="85" y="0"/>
                    <a:pt x="85" y="0"/>
                    <a:pt x="85" y="0"/>
                  </a:cubicBezTo>
                  <a:cubicBezTo>
                    <a:pt x="85" y="0"/>
                    <a:pt x="85" y="0"/>
                    <a:pt x="85" y="0"/>
                  </a:cubicBezTo>
                  <a:cubicBezTo>
                    <a:pt x="85" y="0"/>
                    <a:pt x="85" y="0"/>
                    <a:pt x="85" y="0"/>
                  </a:cubicBezTo>
                  <a:cubicBezTo>
                    <a:pt x="85" y="0"/>
                    <a:pt x="85" y="0"/>
                    <a:pt x="85" y="0"/>
                  </a:cubicBezTo>
                  <a:cubicBezTo>
                    <a:pt x="86" y="0"/>
                    <a:pt x="86" y="0"/>
                    <a:pt x="86" y="0"/>
                  </a:cubicBezTo>
                  <a:cubicBezTo>
                    <a:pt x="86" y="0"/>
                    <a:pt x="86" y="0"/>
                    <a:pt x="86" y="0"/>
                  </a:cubicBezTo>
                  <a:cubicBezTo>
                    <a:pt x="87" y="0"/>
                    <a:pt x="87" y="0"/>
                    <a:pt x="88" y="0"/>
                  </a:cubicBezTo>
                  <a:cubicBezTo>
                    <a:pt x="88" y="0"/>
                    <a:pt x="88" y="0"/>
                    <a:pt x="88" y="0"/>
                  </a:cubicBezTo>
                  <a:close/>
                  <a:moveTo>
                    <a:pt x="82" y="376"/>
                  </a:moveTo>
                  <a:cubicBezTo>
                    <a:pt x="82" y="398"/>
                    <a:pt x="82" y="398"/>
                    <a:pt x="82" y="398"/>
                  </a:cubicBezTo>
                  <a:cubicBezTo>
                    <a:pt x="225" y="398"/>
                    <a:pt x="225" y="398"/>
                    <a:pt x="225" y="398"/>
                  </a:cubicBezTo>
                  <a:cubicBezTo>
                    <a:pt x="225" y="376"/>
                    <a:pt x="225" y="376"/>
                    <a:pt x="225" y="376"/>
                  </a:cubicBezTo>
                  <a:cubicBezTo>
                    <a:pt x="82" y="376"/>
                    <a:pt x="82" y="376"/>
                    <a:pt x="82" y="376"/>
                  </a:cubicBezTo>
                  <a:close/>
                  <a:moveTo>
                    <a:pt x="82" y="316"/>
                  </a:moveTo>
                  <a:cubicBezTo>
                    <a:pt x="82" y="338"/>
                    <a:pt x="82" y="338"/>
                    <a:pt x="82" y="338"/>
                  </a:cubicBezTo>
                  <a:cubicBezTo>
                    <a:pt x="225" y="338"/>
                    <a:pt x="225" y="338"/>
                    <a:pt x="225" y="338"/>
                  </a:cubicBezTo>
                  <a:cubicBezTo>
                    <a:pt x="225" y="316"/>
                    <a:pt x="225" y="316"/>
                    <a:pt x="225" y="316"/>
                  </a:cubicBezTo>
                  <a:cubicBezTo>
                    <a:pt x="82" y="316"/>
                    <a:pt x="82" y="316"/>
                    <a:pt x="82" y="316"/>
                  </a:cubicBezTo>
                  <a:close/>
                  <a:moveTo>
                    <a:pt x="82" y="260"/>
                  </a:moveTo>
                  <a:cubicBezTo>
                    <a:pt x="82" y="282"/>
                    <a:pt x="82" y="282"/>
                    <a:pt x="82" y="282"/>
                  </a:cubicBezTo>
                  <a:cubicBezTo>
                    <a:pt x="369" y="282"/>
                    <a:pt x="369" y="282"/>
                    <a:pt x="369" y="282"/>
                  </a:cubicBezTo>
                  <a:cubicBezTo>
                    <a:pt x="369" y="260"/>
                    <a:pt x="369" y="260"/>
                    <a:pt x="369" y="260"/>
                  </a:cubicBezTo>
                  <a:cubicBezTo>
                    <a:pt x="82" y="260"/>
                    <a:pt x="82" y="260"/>
                    <a:pt x="82" y="260"/>
                  </a:cubicBezTo>
                  <a:close/>
                  <a:moveTo>
                    <a:pt x="230" y="191"/>
                  </a:moveTo>
                  <a:cubicBezTo>
                    <a:pt x="230" y="213"/>
                    <a:pt x="230" y="213"/>
                    <a:pt x="230" y="213"/>
                  </a:cubicBezTo>
                  <a:cubicBezTo>
                    <a:pt x="369" y="213"/>
                    <a:pt x="369" y="213"/>
                    <a:pt x="369" y="213"/>
                  </a:cubicBezTo>
                  <a:cubicBezTo>
                    <a:pt x="369" y="191"/>
                    <a:pt x="369" y="191"/>
                    <a:pt x="369" y="191"/>
                  </a:cubicBezTo>
                  <a:cubicBezTo>
                    <a:pt x="230" y="191"/>
                    <a:pt x="230" y="191"/>
                    <a:pt x="230" y="191"/>
                  </a:cubicBezTo>
                  <a:close/>
                  <a:moveTo>
                    <a:pt x="230" y="130"/>
                  </a:moveTo>
                  <a:cubicBezTo>
                    <a:pt x="230" y="152"/>
                    <a:pt x="230" y="152"/>
                    <a:pt x="230" y="152"/>
                  </a:cubicBezTo>
                  <a:cubicBezTo>
                    <a:pt x="369" y="152"/>
                    <a:pt x="369" y="152"/>
                    <a:pt x="369" y="152"/>
                  </a:cubicBezTo>
                  <a:cubicBezTo>
                    <a:pt x="369" y="130"/>
                    <a:pt x="369" y="130"/>
                    <a:pt x="369" y="130"/>
                  </a:cubicBezTo>
                  <a:cubicBezTo>
                    <a:pt x="230" y="130"/>
                    <a:pt x="230" y="130"/>
                    <a:pt x="230" y="130"/>
                  </a:cubicBezTo>
                  <a:close/>
                  <a:moveTo>
                    <a:pt x="230" y="75"/>
                  </a:moveTo>
                  <a:cubicBezTo>
                    <a:pt x="230" y="97"/>
                    <a:pt x="230" y="97"/>
                    <a:pt x="230" y="97"/>
                  </a:cubicBezTo>
                  <a:cubicBezTo>
                    <a:pt x="369" y="97"/>
                    <a:pt x="369" y="97"/>
                    <a:pt x="369" y="97"/>
                  </a:cubicBezTo>
                  <a:cubicBezTo>
                    <a:pt x="369" y="75"/>
                    <a:pt x="369" y="75"/>
                    <a:pt x="369" y="75"/>
                  </a:cubicBezTo>
                  <a:cubicBezTo>
                    <a:pt x="230" y="75"/>
                    <a:pt x="230" y="75"/>
                    <a:pt x="230" y="75"/>
                  </a:cubicBezTo>
                  <a:close/>
                  <a:moveTo>
                    <a:pt x="431" y="259"/>
                  </a:moveTo>
                  <a:cubicBezTo>
                    <a:pt x="208" y="482"/>
                    <a:pt x="208" y="482"/>
                    <a:pt x="208" y="482"/>
                  </a:cubicBezTo>
                  <a:cubicBezTo>
                    <a:pt x="275" y="549"/>
                    <a:pt x="275" y="549"/>
                    <a:pt x="275" y="549"/>
                  </a:cubicBezTo>
                  <a:cubicBezTo>
                    <a:pt x="498" y="326"/>
                    <a:pt x="498" y="326"/>
                    <a:pt x="498" y="326"/>
                  </a:cubicBezTo>
                  <a:cubicBezTo>
                    <a:pt x="431" y="259"/>
                    <a:pt x="431" y="259"/>
                    <a:pt x="431" y="259"/>
                  </a:cubicBezTo>
                  <a:close/>
                  <a:moveTo>
                    <a:pt x="200" y="492"/>
                  </a:moveTo>
                  <a:cubicBezTo>
                    <a:pt x="174" y="565"/>
                    <a:pt x="174" y="565"/>
                    <a:pt x="174" y="565"/>
                  </a:cubicBezTo>
                  <a:cubicBezTo>
                    <a:pt x="196" y="586"/>
                    <a:pt x="196" y="586"/>
                    <a:pt x="196" y="586"/>
                  </a:cubicBezTo>
                  <a:cubicBezTo>
                    <a:pt x="266" y="558"/>
                    <a:pt x="266" y="558"/>
                    <a:pt x="266" y="558"/>
                  </a:cubicBezTo>
                  <a:cubicBezTo>
                    <a:pt x="200" y="492"/>
                    <a:pt x="200" y="492"/>
                    <a:pt x="200" y="492"/>
                  </a:cubicBezTo>
                  <a:close/>
                  <a:moveTo>
                    <a:pt x="444" y="426"/>
                  </a:moveTo>
                  <a:cubicBezTo>
                    <a:pt x="416" y="453"/>
                    <a:pt x="416" y="453"/>
                    <a:pt x="416" y="453"/>
                  </a:cubicBezTo>
                  <a:cubicBezTo>
                    <a:pt x="416" y="505"/>
                    <a:pt x="416" y="505"/>
                    <a:pt x="416" y="505"/>
                  </a:cubicBezTo>
                  <a:cubicBezTo>
                    <a:pt x="416" y="515"/>
                    <a:pt x="412" y="524"/>
                    <a:pt x="405" y="531"/>
                  </a:cubicBezTo>
                  <a:cubicBezTo>
                    <a:pt x="398" y="538"/>
                    <a:pt x="389" y="542"/>
                    <a:pt x="379" y="542"/>
                  </a:cubicBezTo>
                  <a:cubicBezTo>
                    <a:pt x="326" y="542"/>
                    <a:pt x="326" y="542"/>
                    <a:pt x="326" y="542"/>
                  </a:cubicBezTo>
                  <a:cubicBezTo>
                    <a:pt x="310" y="558"/>
                    <a:pt x="310" y="558"/>
                    <a:pt x="310" y="558"/>
                  </a:cubicBezTo>
                  <a:cubicBezTo>
                    <a:pt x="322" y="570"/>
                    <a:pt x="322" y="570"/>
                    <a:pt x="322" y="570"/>
                  </a:cubicBezTo>
                  <a:cubicBezTo>
                    <a:pt x="379" y="570"/>
                    <a:pt x="379" y="570"/>
                    <a:pt x="379" y="570"/>
                  </a:cubicBezTo>
                  <a:cubicBezTo>
                    <a:pt x="397" y="570"/>
                    <a:pt x="413" y="563"/>
                    <a:pt x="425" y="551"/>
                  </a:cubicBezTo>
                  <a:cubicBezTo>
                    <a:pt x="437" y="539"/>
                    <a:pt x="444" y="522"/>
                    <a:pt x="444" y="505"/>
                  </a:cubicBezTo>
                  <a:cubicBezTo>
                    <a:pt x="444" y="426"/>
                    <a:pt x="444" y="426"/>
                    <a:pt x="444" y="426"/>
                  </a:cubicBezTo>
                  <a:close/>
                  <a:moveTo>
                    <a:pt x="49" y="180"/>
                  </a:moveTo>
                  <a:cubicBezTo>
                    <a:pt x="137" y="74"/>
                    <a:pt x="137" y="74"/>
                    <a:pt x="137" y="74"/>
                  </a:cubicBezTo>
                  <a:cubicBezTo>
                    <a:pt x="95" y="37"/>
                    <a:pt x="95" y="37"/>
                    <a:pt x="95" y="37"/>
                  </a:cubicBezTo>
                  <a:lnTo>
                    <a:pt x="49" y="180"/>
                  </a:lnTo>
                  <a:close/>
                </a:path>
              </a:pathLst>
            </a:custGeom>
            <a:solidFill>
              <a:schemeClr val="tx1">
                <a:lumMod val="50000"/>
                <a:lumOff val="50000"/>
              </a:schemeClr>
            </a:solidFill>
            <a:ln>
              <a:noFill/>
            </a:ln>
          </p:spPr>
          <p:txBody>
            <a:bodyPr vert="horz" wrap="square" lIns="121920" tIns="60960" rIns="121920" bIns="60960" numCol="1" anchor="t" anchorCtr="0" compatLnSpc="1">
              <a:prstTxWarp prst="textNoShape">
                <a:avLst/>
              </a:prstTxWarp>
            </a:bodyPr>
            <a:lstStyle/>
            <a:p>
              <a:endParaRPr lang="zh-CN" altLang="en-US" sz="2400"/>
            </a:p>
          </p:txBody>
        </p:sp>
      </p:grpSp>
      <p:grpSp>
        <p:nvGrpSpPr>
          <p:cNvPr id="69" name="组合 95"/>
          <p:cNvGrpSpPr/>
          <p:nvPr/>
        </p:nvGrpSpPr>
        <p:grpSpPr>
          <a:xfrm>
            <a:off x="8830484" y="114974"/>
            <a:ext cx="530452" cy="530452"/>
            <a:chOff x="1682539" y="4449543"/>
            <a:chExt cx="414832" cy="414832"/>
          </a:xfrm>
        </p:grpSpPr>
        <p:sp>
          <p:nvSpPr>
            <p:cNvPr id="70" name="椭圆 96"/>
            <p:cNvSpPr/>
            <p:nvPr/>
          </p:nvSpPr>
          <p:spPr>
            <a:xfrm>
              <a:off x="1682539" y="4449543"/>
              <a:ext cx="414832" cy="414832"/>
            </a:xfrm>
            <a:prstGeom prst="ellipse">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1333"/>
            </a:p>
          </p:txBody>
        </p:sp>
        <p:sp>
          <p:nvSpPr>
            <p:cNvPr id="71" name="Freeform 18"/>
            <p:cNvSpPr>
              <a:spLocks noEditPoints="1"/>
            </p:cNvSpPr>
            <p:nvPr/>
          </p:nvSpPr>
          <p:spPr bwMode="black">
            <a:xfrm>
              <a:off x="1782477" y="4537327"/>
              <a:ext cx="227610" cy="222448"/>
            </a:xfrm>
            <a:custGeom>
              <a:avLst/>
              <a:gdLst>
                <a:gd name="T0" fmla="*/ 129 w 246"/>
                <a:gd name="T1" fmla="*/ 192 h 300"/>
                <a:gd name="T2" fmla="*/ 43 w 246"/>
                <a:gd name="T3" fmla="*/ 202 h 300"/>
                <a:gd name="T4" fmla="*/ 129 w 246"/>
                <a:gd name="T5" fmla="*/ 126 h 300"/>
                <a:gd name="T6" fmla="*/ 43 w 246"/>
                <a:gd name="T7" fmla="*/ 135 h 300"/>
                <a:gd name="T8" fmla="*/ 129 w 246"/>
                <a:gd name="T9" fmla="*/ 126 h 300"/>
                <a:gd name="T10" fmla="*/ 215 w 246"/>
                <a:gd name="T11" fmla="*/ 101 h 300"/>
                <a:gd name="T12" fmla="*/ 219 w 246"/>
                <a:gd name="T13" fmla="*/ 90 h 300"/>
                <a:gd name="T14" fmla="*/ 208 w 246"/>
                <a:gd name="T15" fmla="*/ 111 h 300"/>
                <a:gd name="T16" fmla="*/ 43 w 246"/>
                <a:gd name="T17" fmla="*/ 92 h 300"/>
                <a:gd name="T18" fmla="*/ 117 w 246"/>
                <a:gd name="T19" fmla="*/ 102 h 300"/>
                <a:gd name="T20" fmla="*/ 43 w 246"/>
                <a:gd name="T21" fmla="*/ 235 h 300"/>
                <a:gd name="T22" fmla="*/ 117 w 246"/>
                <a:gd name="T23" fmla="*/ 226 h 300"/>
                <a:gd name="T24" fmla="*/ 43 w 246"/>
                <a:gd name="T25" fmla="*/ 235 h 300"/>
                <a:gd name="T26" fmla="*/ 11 w 246"/>
                <a:gd name="T27" fmla="*/ 287 h 300"/>
                <a:gd name="T28" fmla="*/ 35 w 246"/>
                <a:gd name="T29" fmla="*/ 36 h 300"/>
                <a:gd name="T30" fmla="*/ 0 w 246"/>
                <a:gd name="T31" fmla="*/ 22 h 300"/>
                <a:gd name="T32" fmla="*/ 219 w 246"/>
                <a:gd name="T33" fmla="*/ 300 h 300"/>
                <a:gd name="T34" fmla="*/ 208 w 246"/>
                <a:gd name="T35" fmla="*/ 173 h 300"/>
                <a:gd name="T36" fmla="*/ 117 w 246"/>
                <a:gd name="T37" fmla="*/ 159 h 300"/>
                <a:gd name="T38" fmla="*/ 43 w 246"/>
                <a:gd name="T39" fmla="*/ 169 h 300"/>
                <a:gd name="T40" fmla="*/ 117 w 246"/>
                <a:gd name="T41" fmla="*/ 159 h 300"/>
                <a:gd name="T42" fmla="*/ 57 w 246"/>
                <a:gd name="T43" fmla="*/ 22 h 300"/>
                <a:gd name="T44" fmla="*/ 86 w 246"/>
                <a:gd name="T45" fmla="*/ 20 h 300"/>
                <a:gd name="T46" fmla="*/ 110 w 246"/>
                <a:gd name="T47" fmla="*/ 0 h 300"/>
                <a:gd name="T48" fmla="*/ 133 w 246"/>
                <a:gd name="T49" fmla="*/ 20 h 300"/>
                <a:gd name="T50" fmla="*/ 162 w 246"/>
                <a:gd name="T51" fmla="*/ 22 h 300"/>
                <a:gd name="T52" fmla="*/ 179 w 246"/>
                <a:gd name="T53" fmla="*/ 43 h 300"/>
                <a:gd name="T54" fmla="*/ 41 w 246"/>
                <a:gd name="T55" fmla="*/ 36 h 300"/>
                <a:gd name="T56" fmla="*/ 110 w 246"/>
                <a:gd name="T57" fmla="*/ 20 h 300"/>
                <a:gd name="T58" fmla="*/ 110 w 246"/>
                <a:gd name="T59" fmla="*/ 11 h 300"/>
                <a:gd name="T60" fmla="*/ 190 w 246"/>
                <a:gd name="T61" fmla="*/ 269 h 300"/>
                <a:gd name="T62" fmla="*/ 29 w 246"/>
                <a:gd name="T63" fmla="*/ 59 h 300"/>
                <a:gd name="T64" fmla="*/ 190 w 246"/>
                <a:gd name="T65" fmla="*/ 71 h 300"/>
                <a:gd name="T66" fmla="*/ 200 w 246"/>
                <a:gd name="T67" fmla="*/ 49 h 300"/>
                <a:gd name="T68" fmla="*/ 19 w 246"/>
                <a:gd name="T69" fmla="*/ 278 h 300"/>
                <a:gd name="T70" fmla="*/ 200 w 246"/>
                <a:gd name="T71" fmla="*/ 185 h 300"/>
                <a:gd name="T72" fmla="*/ 190 w 246"/>
                <a:gd name="T73" fmla="*/ 269 h 300"/>
                <a:gd name="T74" fmla="*/ 190 w 246"/>
                <a:gd name="T75" fmla="*/ 133 h 300"/>
                <a:gd name="T76" fmla="*/ 200 w 246"/>
                <a:gd name="T77" fmla="*/ 124 h 300"/>
                <a:gd name="T78" fmla="*/ 215 w 246"/>
                <a:gd name="T79" fmla="*/ 35 h 300"/>
                <a:gd name="T80" fmla="*/ 219 w 246"/>
                <a:gd name="T81" fmla="*/ 22 h 300"/>
                <a:gd name="T82" fmla="*/ 184 w 246"/>
                <a:gd name="T83" fmla="*/ 36 h 300"/>
                <a:gd name="T84" fmla="*/ 208 w 246"/>
                <a:gd name="T85" fmla="*/ 44 h 300"/>
                <a:gd name="T86" fmla="*/ 246 w 246"/>
                <a:gd name="T87" fmla="*/ 41 h 300"/>
                <a:gd name="T88" fmla="*/ 155 w 246"/>
                <a:gd name="T89" fmla="*/ 134 h 300"/>
                <a:gd name="T90" fmla="*/ 156 w 246"/>
                <a:gd name="T91" fmla="*/ 92 h 300"/>
                <a:gd name="T92" fmla="*/ 218 w 246"/>
                <a:gd name="T93" fmla="*/ 41 h 300"/>
                <a:gd name="T94" fmla="*/ 246 w 246"/>
                <a:gd name="T95" fmla="*/ 107 h 300"/>
                <a:gd name="T96" fmla="*/ 155 w 246"/>
                <a:gd name="T97" fmla="*/ 201 h 300"/>
                <a:gd name="T98" fmla="*/ 156 w 246"/>
                <a:gd name="T99" fmla="*/ 159 h 300"/>
                <a:gd name="T100" fmla="*/ 218 w 246"/>
                <a:gd name="T101" fmla="*/ 10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6" h="300">
                  <a:moveTo>
                    <a:pt x="43" y="192"/>
                  </a:moveTo>
                  <a:cubicBezTo>
                    <a:pt x="129" y="192"/>
                    <a:pt x="129" y="192"/>
                    <a:pt x="129" y="192"/>
                  </a:cubicBezTo>
                  <a:cubicBezTo>
                    <a:pt x="129" y="202"/>
                    <a:pt x="129" y="202"/>
                    <a:pt x="129" y="202"/>
                  </a:cubicBezTo>
                  <a:cubicBezTo>
                    <a:pt x="43" y="202"/>
                    <a:pt x="43" y="202"/>
                    <a:pt x="43" y="202"/>
                  </a:cubicBezTo>
                  <a:lnTo>
                    <a:pt x="43" y="192"/>
                  </a:lnTo>
                  <a:close/>
                  <a:moveTo>
                    <a:pt x="129" y="126"/>
                  </a:moveTo>
                  <a:cubicBezTo>
                    <a:pt x="43" y="126"/>
                    <a:pt x="43" y="126"/>
                    <a:pt x="43" y="126"/>
                  </a:cubicBezTo>
                  <a:cubicBezTo>
                    <a:pt x="43" y="135"/>
                    <a:pt x="43" y="135"/>
                    <a:pt x="43" y="135"/>
                  </a:cubicBezTo>
                  <a:cubicBezTo>
                    <a:pt x="129" y="135"/>
                    <a:pt x="129" y="135"/>
                    <a:pt x="129" y="135"/>
                  </a:cubicBezTo>
                  <a:lnTo>
                    <a:pt x="129" y="126"/>
                  </a:lnTo>
                  <a:close/>
                  <a:moveTo>
                    <a:pt x="208" y="111"/>
                  </a:moveTo>
                  <a:cubicBezTo>
                    <a:pt x="215" y="101"/>
                    <a:pt x="215" y="101"/>
                    <a:pt x="215" y="101"/>
                  </a:cubicBezTo>
                  <a:cubicBezTo>
                    <a:pt x="219" y="101"/>
                    <a:pt x="219" y="101"/>
                    <a:pt x="219" y="101"/>
                  </a:cubicBezTo>
                  <a:cubicBezTo>
                    <a:pt x="219" y="90"/>
                    <a:pt x="219" y="90"/>
                    <a:pt x="219" y="90"/>
                  </a:cubicBezTo>
                  <a:cubicBezTo>
                    <a:pt x="208" y="106"/>
                    <a:pt x="208" y="106"/>
                    <a:pt x="208" y="106"/>
                  </a:cubicBezTo>
                  <a:lnTo>
                    <a:pt x="208" y="111"/>
                  </a:lnTo>
                  <a:close/>
                  <a:moveTo>
                    <a:pt x="117" y="92"/>
                  </a:moveTo>
                  <a:cubicBezTo>
                    <a:pt x="43" y="92"/>
                    <a:pt x="43" y="92"/>
                    <a:pt x="43" y="92"/>
                  </a:cubicBezTo>
                  <a:cubicBezTo>
                    <a:pt x="43" y="102"/>
                    <a:pt x="43" y="102"/>
                    <a:pt x="43" y="102"/>
                  </a:cubicBezTo>
                  <a:cubicBezTo>
                    <a:pt x="117" y="102"/>
                    <a:pt x="117" y="102"/>
                    <a:pt x="117" y="102"/>
                  </a:cubicBezTo>
                  <a:lnTo>
                    <a:pt x="117" y="92"/>
                  </a:lnTo>
                  <a:close/>
                  <a:moveTo>
                    <a:pt x="43" y="235"/>
                  </a:moveTo>
                  <a:cubicBezTo>
                    <a:pt x="117" y="235"/>
                    <a:pt x="117" y="235"/>
                    <a:pt x="117" y="235"/>
                  </a:cubicBezTo>
                  <a:cubicBezTo>
                    <a:pt x="117" y="226"/>
                    <a:pt x="117" y="226"/>
                    <a:pt x="117" y="226"/>
                  </a:cubicBezTo>
                  <a:cubicBezTo>
                    <a:pt x="43" y="226"/>
                    <a:pt x="43" y="226"/>
                    <a:pt x="43" y="226"/>
                  </a:cubicBezTo>
                  <a:lnTo>
                    <a:pt x="43" y="235"/>
                  </a:lnTo>
                  <a:close/>
                  <a:moveTo>
                    <a:pt x="208" y="287"/>
                  </a:moveTo>
                  <a:cubicBezTo>
                    <a:pt x="11" y="287"/>
                    <a:pt x="11" y="287"/>
                    <a:pt x="11" y="287"/>
                  </a:cubicBezTo>
                  <a:cubicBezTo>
                    <a:pt x="11" y="36"/>
                    <a:pt x="11" y="36"/>
                    <a:pt x="11" y="36"/>
                  </a:cubicBezTo>
                  <a:cubicBezTo>
                    <a:pt x="35" y="36"/>
                    <a:pt x="35" y="36"/>
                    <a:pt x="35" y="36"/>
                  </a:cubicBezTo>
                  <a:cubicBezTo>
                    <a:pt x="37" y="31"/>
                    <a:pt x="40" y="26"/>
                    <a:pt x="44" y="22"/>
                  </a:cubicBezTo>
                  <a:cubicBezTo>
                    <a:pt x="0" y="22"/>
                    <a:pt x="0" y="22"/>
                    <a:pt x="0" y="22"/>
                  </a:cubicBezTo>
                  <a:cubicBezTo>
                    <a:pt x="0" y="300"/>
                    <a:pt x="0" y="300"/>
                    <a:pt x="0" y="300"/>
                  </a:cubicBezTo>
                  <a:cubicBezTo>
                    <a:pt x="219" y="300"/>
                    <a:pt x="219" y="300"/>
                    <a:pt x="219" y="300"/>
                  </a:cubicBezTo>
                  <a:cubicBezTo>
                    <a:pt x="219" y="157"/>
                    <a:pt x="219" y="157"/>
                    <a:pt x="219" y="157"/>
                  </a:cubicBezTo>
                  <a:cubicBezTo>
                    <a:pt x="208" y="173"/>
                    <a:pt x="208" y="173"/>
                    <a:pt x="208" y="173"/>
                  </a:cubicBezTo>
                  <a:lnTo>
                    <a:pt x="208" y="287"/>
                  </a:lnTo>
                  <a:close/>
                  <a:moveTo>
                    <a:pt x="117" y="159"/>
                  </a:moveTo>
                  <a:cubicBezTo>
                    <a:pt x="43" y="159"/>
                    <a:pt x="43" y="159"/>
                    <a:pt x="43" y="159"/>
                  </a:cubicBezTo>
                  <a:cubicBezTo>
                    <a:pt x="43" y="169"/>
                    <a:pt x="43" y="169"/>
                    <a:pt x="43" y="169"/>
                  </a:cubicBezTo>
                  <a:cubicBezTo>
                    <a:pt x="117" y="169"/>
                    <a:pt x="117" y="169"/>
                    <a:pt x="117" y="169"/>
                  </a:cubicBezTo>
                  <a:lnTo>
                    <a:pt x="117" y="159"/>
                  </a:lnTo>
                  <a:close/>
                  <a:moveTo>
                    <a:pt x="41" y="36"/>
                  </a:moveTo>
                  <a:cubicBezTo>
                    <a:pt x="43" y="29"/>
                    <a:pt x="50" y="25"/>
                    <a:pt x="57" y="22"/>
                  </a:cubicBezTo>
                  <a:cubicBezTo>
                    <a:pt x="63" y="21"/>
                    <a:pt x="71" y="20"/>
                    <a:pt x="77" y="20"/>
                  </a:cubicBezTo>
                  <a:cubicBezTo>
                    <a:pt x="80" y="20"/>
                    <a:pt x="83" y="20"/>
                    <a:pt x="86" y="20"/>
                  </a:cubicBezTo>
                  <a:cubicBezTo>
                    <a:pt x="87" y="20"/>
                    <a:pt x="88" y="20"/>
                    <a:pt x="89" y="20"/>
                  </a:cubicBezTo>
                  <a:cubicBezTo>
                    <a:pt x="89" y="9"/>
                    <a:pt x="98" y="0"/>
                    <a:pt x="110" y="0"/>
                  </a:cubicBezTo>
                  <a:cubicBezTo>
                    <a:pt x="121" y="0"/>
                    <a:pt x="130" y="9"/>
                    <a:pt x="130" y="20"/>
                  </a:cubicBezTo>
                  <a:cubicBezTo>
                    <a:pt x="131" y="20"/>
                    <a:pt x="132" y="20"/>
                    <a:pt x="133" y="20"/>
                  </a:cubicBezTo>
                  <a:cubicBezTo>
                    <a:pt x="136" y="20"/>
                    <a:pt x="139" y="20"/>
                    <a:pt x="142" y="20"/>
                  </a:cubicBezTo>
                  <a:cubicBezTo>
                    <a:pt x="149" y="20"/>
                    <a:pt x="156" y="21"/>
                    <a:pt x="162" y="22"/>
                  </a:cubicBezTo>
                  <a:cubicBezTo>
                    <a:pt x="170" y="25"/>
                    <a:pt x="176" y="29"/>
                    <a:pt x="178" y="36"/>
                  </a:cubicBezTo>
                  <a:cubicBezTo>
                    <a:pt x="179" y="38"/>
                    <a:pt x="179" y="41"/>
                    <a:pt x="179" y="43"/>
                  </a:cubicBezTo>
                  <a:cubicBezTo>
                    <a:pt x="145" y="43"/>
                    <a:pt x="74" y="43"/>
                    <a:pt x="40" y="43"/>
                  </a:cubicBezTo>
                  <a:cubicBezTo>
                    <a:pt x="40" y="41"/>
                    <a:pt x="41" y="38"/>
                    <a:pt x="41" y="36"/>
                  </a:cubicBezTo>
                  <a:close/>
                  <a:moveTo>
                    <a:pt x="99" y="20"/>
                  </a:moveTo>
                  <a:cubicBezTo>
                    <a:pt x="103" y="20"/>
                    <a:pt x="106" y="20"/>
                    <a:pt x="110" y="20"/>
                  </a:cubicBezTo>
                  <a:cubicBezTo>
                    <a:pt x="113" y="20"/>
                    <a:pt x="116" y="20"/>
                    <a:pt x="120" y="20"/>
                  </a:cubicBezTo>
                  <a:cubicBezTo>
                    <a:pt x="119" y="15"/>
                    <a:pt x="115" y="11"/>
                    <a:pt x="110" y="11"/>
                  </a:cubicBezTo>
                  <a:cubicBezTo>
                    <a:pt x="104" y="11"/>
                    <a:pt x="100" y="15"/>
                    <a:pt x="99" y="20"/>
                  </a:cubicBezTo>
                  <a:close/>
                  <a:moveTo>
                    <a:pt x="190" y="269"/>
                  </a:moveTo>
                  <a:cubicBezTo>
                    <a:pt x="29" y="269"/>
                    <a:pt x="29" y="269"/>
                    <a:pt x="29" y="269"/>
                  </a:cubicBezTo>
                  <a:cubicBezTo>
                    <a:pt x="29" y="59"/>
                    <a:pt x="29" y="59"/>
                    <a:pt x="29" y="59"/>
                  </a:cubicBezTo>
                  <a:cubicBezTo>
                    <a:pt x="190" y="59"/>
                    <a:pt x="190" y="59"/>
                    <a:pt x="190" y="59"/>
                  </a:cubicBezTo>
                  <a:cubicBezTo>
                    <a:pt x="190" y="71"/>
                    <a:pt x="190" y="71"/>
                    <a:pt x="190" y="71"/>
                  </a:cubicBezTo>
                  <a:cubicBezTo>
                    <a:pt x="200" y="57"/>
                    <a:pt x="200" y="57"/>
                    <a:pt x="200" y="57"/>
                  </a:cubicBezTo>
                  <a:cubicBezTo>
                    <a:pt x="200" y="49"/>
                    <a:pt x="200" y="49"/>
                    <a:pt x="200" y="49"/>
                  </a:cubicBezTo>
                  <a:cubicBezTo>
                    <a:pt x="19" y="49"/>
                    <a:pt x="19" y="49"/>
                    <a:pt x="19" y="49"/>
                  </a:cubicBezTo>
                  <a:cubicBezTo>
                    <a:pt x="19" y="278"/>
                    <a:pt x="19" y="278"/>
                    <a:pt x="19" y="278"/>
                  </a:cubicBezTo>
                  <a:cubicBezTo>
                    <a:pt x="200" y="278"/>
                    <a:pt x="200" y="278"/>
                    <a:pt x="200" y="278"/>
                  </a:cubicBezTo>
                  <a:cubicBezTo>
                    <a:pt x="200" y="185"/>
                    <a:pt x="200" y="185"/>
                    <a:pt x="200" y="185"/>
                  </a:cubicBezTo>
                  <a:cubicBezTo>
                    <a:pt x="190" y="199"/>
                    <a:pt x="190" y="199"/>
                    <a:pt x="190" y="199"/>
                  </a:cubicBezTo>
                  <a:lnTo>
                    <a:pt x="190" y="269"/>
                  </a:lnTo>
                  <a:close/>
                  <a:moveTo>
                    <a:pt x="200" y="119"/>
                  </a:moveTo>
                  <a:cubicBezTo>
                    <a:pt x="190" y="133"/>
                    <a:pt x="190" y="133"/>
                    <a:pt x="190" y="133"/>
                  </a:cubicBezTo>
                  <a:cubicBezTo>
                    <a:pt x="190" y="138"/>
                    <a:pt x="190" y="138"/>
                    <a:pt x="190" y="138"/>
                  </a:cubicBezTo>
                  <a:cubicBezTo>
                    <a:pt x="200" y="124"/>
                    <a:pt x="200" y="124"/>
                    <a:pt x="200" y="124"/>
                  </a:cubicBezTo>
                  <a:lnTo>
                    <a:pt x="200" y="119"/>
                  </a:lnTo>
                  <a:close/>
                  <a:moveTo>
                    <a:pt x="215" y="35"/>
                  </a:moveTo>
                  <a:cubicBezTo>
                    <a:pt x="219" y="35"/>
                    <a:pt x="219" y="35"/>
                    <a:pt x="219" y="35"/>
                  </a:cubicBezTo>
                  <a:cubicBezTo>
                    <a:pt x="219" y="22"/>
                    <a:pt x="219" y="22"/>
                    <a:pt x="219" y="22"/>
                  </a:cubicBezTo>
                  <a:cubicBezTo>
                    <a:pt x="175" y="22"/>
                    <a:pt x="175" y="22"/>
                    <a:pt x="175" y="22"/>
                  </a:cubicBezTo>
                  <a:cubicBezTo>
                    <a:pt x="179" y="26"/>
                    <a:pt x="182" y="30"/>
                    <a:pt x="184" y="36"/>
                  </a:cubicBezTo>
                  <a:cubicBezTo>
                    <a:pt x="208" y="36"/>
                    <a:pt x="208" y="36"/>
                    <a:pt x="208" y="36"/>
                  </a:cubicBezTo>
                  <a:cubicBezTo>
                    <a:pt x="208" y="44"/>
                    <a:pt x="208" y="44"/>
                    <a:pt x="208" y="44"/>
                  </a:cubicBezTo>
                  <a:lnTo>
                    <a:pt x="215" y="35"/>
                  </a:lnTo>
                  <a:close/>
                  <a:moveTo>
                    <a:pt x="246" y="41"/>
                  </a:moveTo>
                  <a:cubicBezTo>
                    <a:pt x="182" y="134"/>
                    <a:pt x="182" y="134"/>
                    <a:pt x="182" y="134"/>
                  </a:cubicBezTo>
                  <a:cubicBezTo>
                    <a:pt x="155" y="134"/>
                    <a:pt x="155" y="134"/>
                    <a:pt x="155" y="134"/>
                  </a:cubicBezTo>
                  <a:cubicBezTo>
                    <a:pt x="129" y="92"/>
                    <a:pt x="129" y="92"/>
                    <a:pt x="129" y="92"/>
                  </a:cubicBezTo>
                  <a:cubicBezTo>
                    <a:pt x="156" y="92"/>
                    <a:pt x="156" y="92"/>
                    <a:pt x="156" y="92"/>
                  </a:cubicBezTo>
                  <a:cubicBezTo>
                    <a:pt x="169" y="113"/>
                    <a:pt x="169" y="113"/>
                    <a:pt x="169" y="113"/>
                  </a:cubicBezTo>
                  <a:cubicBezTo>
                    <a:pt x="218" y="41"/>
                    <a:pt x="218" y="41"/>
                    <a:pt x="218" y="41"/>
                  </a:cubicBezTo>
                  <a:lnTo>
                    <a:pt x="246" y="41"/>
                  </a:lnTo>
                  <a:close/>
                  <a:moveTo>
                    <a:pt x="246" y="107"/>
                  </a:moveTo>
                  <a:cubicBezTo>
                    <a:pt x="182" y="201"/>
                    <a:pt x="182" y="201"/>
                    <a:pt x="182" y="201"/>
                  </a:cubicBezTo>
                  <a:cubicBezTo>
                    <a:pt x="155" y="201"/>
                    <a:pt x="155" y="201"/>
                    <a:pt x="155" y="201"/>
                  </a:cubicBezTo>
                  <a:cubicBezTo>
                    <a:pt x="129" y="159"/>
                    <a:pt x="129" y="159"/>
                    <a:pt x="129" y="159"/>
                  </a:cubicBezTo>
                  <a:cubicBezTo>
                    <a:pt x="156" y="159"/>
                    <a:pt x="156" y="159"/>
                    <a:pt x="156" y="159"/>
                  </a:cubicBezTo>
                  <a:cubicBezTo>
                    <a:pt x="169" y="180"/>
                    <a:pt x="169" y="180"/>
                    <a:pt x="169" y="180"/>
                  </a:cubicBezTo>
                  <a:cubicBezTo>
                    <a:pt x="218" y="107"/>
                    <a:pt x="218" y="107"/>
                    <a:pt x="218" y="107"/>
                  </a:cubicBezTo>
                  <a:lnTo>
                    <a:pt x="246" y="107"/>
                  </a:lnTo>
                  <a:close/>
                </a:path>
              </a:pathLst>
            </a:custGeom>
            <a:solidFill>
              <a:schemeClr val="tx1">
                <a:lumMod val="50000"/>
                <a:lumOff val="50000"/>
              </a:schemeClr>
            </a:solidFill>
            <a:ln>
              <a:noFill/>
            </a:ln>
          </p:spPr>
          <p:txBody>
            <a:bodyPr vert="horz" wrap="square" lIns="82313" tIns="41156" rIns="82313" bIns="41156"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3165347397"/>
      </p:ext>
    </p:extLst>
  </p:cSld>
  <p:clrMapOvr>
    <a:masterClrMapping/>
  </p:clrMapOvr>
  <mc:AlternateContent xmlns:mc="http://schemas.openxmlformats.org/markup-compatibility/2006" xmlns:p14="http://schemas.microsoft.com/office/powerpoint/2010/main">
    <mc:Choice Requires="p14">
      <p:transition p14:dur="10">
        <p:pull/>
      </p:transition>
    </mc:Choice>
    <mc:Fallback xmlns="">
      <p:transition>
        <p:pull/>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Background</a:t>
            </a:r>
            <a:endParaRPr lang="zh-CN" altLang="en-US" dirty="0"/>
          </a:p>
        </p:txBody>
      </p:sp>
      <p:sp>
        <p:nvSpPr>
          <p:cNvPr id="21" name="Rectangle 20"/>
          <p:cNvSpPr/>
          <p:nvPr/>
        </p:nvSpPr>
        <p:spPr>
          <a:xfrm>
            <a:off x="1826524" y="4857470"/>
            <a:ext cx="1648068" cy="333700"/>
          </a:xfrm>
          <a:prstGeom prst="rect">
            <a:avLst/>
          </a:prstGeom>
          <a:solidFill>
            <a:schemeClr val="accent5"/>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600" dirty="0">
                <a:solidFill>
                  <a:schemeClr val="bg1"/>
                </a:solidFill>
              </a:rPr>
              <a:t>Aspect category</a:t>
            </a:r>
          </a:p>
        </p:txBody>
      </p:sp>
      <p:sp>
        <p:nvSpPr>
          <p:cNvPr id="22" name="Rectangle 21"/>
          <p:cNvSpPr/>
          <p:nvPr/>
        </p:nvSpPr>
        <p:spPr>
          <a:xfrm>
            <a:off x="1755050" y="5294696"/>
            <a:ext cx="1895071" cy="338554"/>
          </a:xfrm>
          <a:prstGeom prst="rect">
            <a:avLst/>
          </a:prstGeom>
        </p:spPr>
        <p:txBody>
          <a:bodyPr wrap="none">
            <a:spAutoFit/>
          </a:bodyPr>
          <a:lstStyle/>
          <a:p>
            <a:r>
              <a:rPr lang="en-US" altLang="zh-CN" sz="1600" b="1" i="1" dirty="0">
                <a:solidFill>
                  <a:srgbClr val="5F5F5F"/>
                </a:solidFill>
              </a:rPr>
              <a:t>food seafood fish</a:t>
            </a:r>
          </a:p>
        </p:txBody>
      </p:sp>
      <p:sp>
        <p:nvSpPr>
          <p:cNvPr id="24" name="Rectangle 23"/>
          <p:cNvSpPr/>
          <p:nvPr/>
        </p:nvSpPr>
        <p:spPr>
          <a:xfrm>
            <a:off x="2214804" y="5687757"/>
            <a:ext cx="891591" cy="338554"/>
          </a:xfrm>
          <a:prstGeom prst="rect">
            <a:avLst/>
          </a:prstGeom>
        </p:spPr>
        <p:txBody>
          <a:bodyPr wrap="none">
            <a:spAutoFit/>
          </a:bodyPr>
          <a:lstStyle/>
          <a:p>
            <a:r>
              <a:rPr lang="en-US" altLang="zh-CN" sz="1600" b="1" i="1" dirty="0">
                <a:solidFill>
                  <a:srgbClr val="5F5F5F"/>
                </a:solidFill>
              </a:rPr>
              <a:t>service</a:t>
            </a:r>
          </a:p>
        </p:txBody>
      </p:sp>
      <p:sp>
        <p:nvSpPr>
          <p:cNvPr id="26" name="Rectangle 25"/>
          <p:cNvSpPr/>
          <p:nvPr/>
        </p:nvSpPr>
        <p:spPr>
          <a:xfrm>
            <a:off x="7480011" y="4950529"/>
            <a:ext cx="1304066" cy="333700"/>
          </a:xfrm>
          <a:prstGeom prst="rect">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600" dirty="0">
                <a:solidFill>
                  <a:schemeClr val="bg1"/>
                </a:solidFill>
              </a:rPr>
              <a:t>Aspect term</a:t>
            </a:r>
          </a:p>
        </p:txBody>
      </p:sp>
      <p:sp>
        <p:nvSpPr>
          <p:cNvPr id="27" name="Rectangle 26"/>
          <p:cNvSpPr/>
          <p:nvPr/>
        </p:nvSpPr>
        <p:spPr>
          <a:xfrm>
            <a:off x="7784990" y="5374736"/>
            <a:ext cx="902811" cy="338554"/>
          </a:xfrm>
          <a:prstGeom prst="rect">
            <a:avLst/>
          </a:prstGeom>
        </p:spPr>
        <p:txBody>
          <a:bodyPr wrap="none">
            <a:spAutoFit/>
          </a:bodyPr>
          <a:lstStyle/>
          <a:p>
            <a:r>
              <a:rPr lang="en-US" altLang="zh-CN" sz="1600" b="1" i="1" u="sng" dirty="0">
                <a:solidFill>
                  <a:srgbClr val="5F5F5F"/>
                </a:solidFill>
              </a:rPr>
              <a:t>salmon</a:t>
            </a:r>
          </a:p>
        </p:txBody>
      </p:sp>
      <p:sp>
        <p:nvSpPr>
          <p:cNvPr id="31" name="Rectangle 30"/>
          <p:cNvSpPr/>
          <p:nvPr/>
        </p:nvSpPr>
        <p:spPr>
          <a:xfrm>
            <a:off x="557921" y="4082250"/>
            <a:ext cx="1361270" cy="461665"/>
          </a:xfrm>
          <a:prstGeom prst="rect">
            <a:avLst/>
          </a:prstGeom>
        </p:spPr>
        <p:txBody>
          <a:bodyPr wrap="none">
            <a:spAutoFit/>
          </a:bodyPr>
          <a:lstStyle/>
          <a:p>
            <a:r>
              <a:rPr lang="en-US" altLang="zh-CN" sz="2200" dirty="0">
                <a:solidFill>
                  <a:srgbClr val="5F5F5F"/>
                </a:solidFill>
              </a:rPr>
              <a:t>Example</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2400" dirty="0"/>
          </a:p>
        </p:txBody>
      </p:sp>
      <p:sp>
        <p:nvSpPr>
          <p:cNvPr id="32" name="Rectangle 31"/>
          <p:cNvSpPr/>
          <p:nvPr/>
        </p:nvSpPr>
        <p:spPr>
          <a:xfrm>
            <a:off x="1103127" y="4755042"/>
            <a:ext cx="4971349" cy="191649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177475" y="6220182"/>
            <a:ext cx="4690578" cy="332509"/>
          </a:xfrm>
          <a:prstGeom prst="rect">
            <a:avLst/>
          </a:prstGeom>
          <a:solidFill>
            <a:schemeClr val="accent3">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rgbClr val="5F5F5F"/>
                </a:solidFill>
              </a:rPr>
              <a:t>The salmon is delicious but the waiter is very rude. </a:t>
            </a:r>
            <a:endParaRPr lang="zh-CN" altLang="en-US" sz="1600" dirty="0">
              <a:solidFill>
                <a:srgbClr val="5F5F5F"/>
              </a:solidFill>
            </a:endParaRPr>
          </a:p>
        </p:txBody>
      </p:sp>
      <p:sp>
        <p:nvSpPr>
          <p:cNvPr id="34" name="TextBox 33"/>
          <p:cNvSpPr txBox="1"/>
          <p:nvPr/>
        </p:nvSpPr>
        <p:spPr>
          <a:xfrm>
            <a:off x="466861" y="853301"/>
            <a:ext cx="10291929" cy="2156488"/>
          </a:xfrm>
          <a:prstGeom prst="rect">
            <a:avLst/>
          </a:prstGeom>
          <a:noFill/>
        </p:spPr>
        <p:txBody>
          <a:bodyPr wrap="square" rtlCol="0">
            <a:spAutoFit/>
          </a:bodyPr>
          <a:lstStyle>
            <a:defPPr>
              <a:defRPr lang="zh-CN"/>
            </a:defPPr>
            <a:lvl1pPr>
              <a:defRPr sz="2400" b="1"/>
            </a:lvl1pPr>
          </a:lstStyle>
          <a:p>
            <a:pPr algn="just">
              <a:lnSpc>
                <a:spcPct val="90000"/>
              </a:lnSpc>
              <a:spcBef>
                <a:spcPts val="1000"/>
              </a:spcBef>
            </a:pPr>
            <a:r>
              <a:rPr lang="en-US" altLang="zh-CN" dirty="0">
                <a:solidFill>
                  <a:srgbClr val="5F5F5F"/>
                </a:solidFill>
              </a:rPr>
              <a:t>Aspect-level Sentiment Classification (ASC) </a:t>
            </a:r>
            <a:r>
              <a:rPr lang="en-US" altLang="zh-CN" sz="2000" b="0" dirty="0">
                <a:solidFill>
                  <a:srgbClr val="5F5F5F"/>
                </a:solidFill>
              </a:rPr>
              <a:t>is to infer the overall opinions / sentiments of the user review towards the given aspect.  (P(y | a, x))</a:t>
            </a:r>
          </a:p>
          <a:p>
            <a:pPr marL="742950" lvl="1" indent="-285750" algn="just">
              <a:lnSpc>
                <a:spcPct val="90000"/>
              </a:lnSpc>
              <a:spcBef>
                <a:spcPts val="1000"/>
              </a:spcBef>
              <a:buFontTx/>
              <a:buChar char="-"/>
            </a:pPr>
            <a:r>
              <a:rPr lang="en-US" altLang="zh-CN" dirty="0">
                <a:solidFill>
                  <a:srgbClr val="5F5F5F"/>
                </a:solidFill>
              </a:rPr>
              <a:t>The input: </a:t>
            </a:r>
          </a:p>
          <a:p>
            <a:pPr marL="1257300" lvl="2" indent="-342900" algn="just">
              <a:lnSpc>
                <a:spcPct val="90000"/>
              </a:lnSpc>
              <a:spcBef>
                <a:spcPts val="1000"/>
              </a:spcBef>
              <a:buFont typeface="+mj-ea"/>
              <a:buAutoNum type="circleNumDbPlain"/>
            </a:pPr>
            <a:r>
              <a:rPr lang="en-US" altLang="zh-CN" dirty="0">
                <a:solidFill>
                  <a:srgbClr val="5F5F5F"/>
                </a:solidFill>
              </a:rPr>
              <a:t>Aspect: phrase of opinion entity. (a)</a:t>
            </a:r>
          </a:p>
          <a:p>
            <a:pPr marL="1257300" lvl="2" indent="-342900" algn="just">
              <a:lnSpc>
                <a:spcPct val="90000"/>
              </a:lnSpc>
              <a:spcBef>
                <a:spcPts val="1000"/>
              </a:spcBef>
              <a:buFont typeface="+mj-ea"/>
              <a:buAutoNum type="circleNumDbPlain"/>
            </a:pPr>
            <a:r>
              <a:rPr lang="en-US" altLang="zh-CN" dirty="0">
                <a:solidFill>
                  <a:srgbClr val="5F5F5F"/>
                </a:solidFill>
              </a:rPr>
              <a:t>Context: the original review sentence. (x)</a:t>
            </a:r>
          </a:p>
          <a:p>
            <a:pPr lvl="1" algn="just">
              <a:lnSpc>
                <a:spcPct val="90000"/>
              </a:lnSpc>
              <a:spcBef>
                <a:spcPts val="1000"/>
              </a:spcBef>
            </a:pPr>
            <a:endParaRPr lang="en-US" altLang="zh-CN" sz="1400" b="0" dirty="0">
              <a:solidFill>
                <a:srgbClr val="5F5F5F"/>
              </a:solidFill>
            </a:endParaRPr>
          </a:p>
        </p:txBody>
      </p:sp>
      <p:sp>
        <p:nvSpPr>
          <p:cNvPr id="35" name="TextBox 34"/>
          <p:cNvSpPr txBox="1"/>
          <p:nvPr/>
        </p:nvSpPr>
        <p:spPr>
          <a:xfrm>
            <a:off x="466861" y="2847931"/>
            <a:ext cx="11626532" cy="1235210"/>
          </a:xfrm>
          <a:prstGeom prst="rect">
            <a:avLst/>
          </a:prstGeom>
          <a:noFill/>
        </p:spPr>
        <p:txBody>
          <a:bodyPr wrap="square" rtlCol="0">
            <a:spAutoFit/>
          </a:bodyPr>
          <a:lstStyle/>
          <a:p>
            <a:pPr marL="0" lvl="1" algn="just">
              <a:lnSpc>
                <a:spcPct val="90000"/>
              </a:lnSpc>
              <a:spcBef>
                <a:spcPts val="1000"/>
              </a:spcBef>
            </a:pPr>
            <a:r>
              <a:rPr lang="en-US" altLang="zh-CN" sz="2400" b="1" dirty="0">
                <a:solidFill>
                  <a:srgbClr val="5F5F5F"/>
                </a:solidFill>
              </a:rPr>
              <a:t>Aspect</a:t>
            </a:r>
            <a:r>
              <a:rPr lang="en-US" altLang="zh-CN" sz="2400" dirty="0"/>
              <a:t> </a:t>
            </a:r>
            <a:r>
              <a:rPr lang="en-US" altLang="zh-CN" sz="2200" dirty="0">
                <a:solidFill>
                  <a:srgbClr val="5F5F5F"/>
                </a:solidFill>
              </a:rPr>
              <a:t>can behave as</a:t>
            </a:r>
          </a:p>
          <a:p>
            <a:pPr marL="0" lvl="1" indent="-342900" algn="just">
              <a:lnSpc>
                <a:spcPct val="90000"/>
              </a:lnSpc>
              <a:spcBef>
                <a:spcPts val="1000"/>
              </a:spcBef>
              <a:buFont typeface="Arial" panose="020B0604020202020204" pitchFamily="34" charset="0"/>
              <a:buChar char="•"/>
            </a:pPr>
            <a:r>
              <a:rPr lang="en-US" altLang="zh-CN" sz="2000" dirty="0">
                <a:solidFill>
                  <a:srgbClr val="5F5F5F"/>
                </a:solidFill>
              </a:rPr>
              <a:t>aspect category (</a:t>
            </a:r>
            <a:r>
              <a:rPr lang="en-US" altLang="zh-CN" sz="2000" b="1" dirty="0">
                <a:solidFill>
                  <a:srgbClr val="5F5F5F"/>
                </a:solidFill>
              </a:rPr>
              <a:t>AC</a:t>
            </a:r>
            <a:r>
              <a:rPr lang="en-US" altLang="zh-CN" sz="2000" dirty="0">
                <a:solidFill>
                  <a:srgbClr val="5F5F5F"/>
                </a:solidFill>
              </a:rPr>
              <a:t>) : </a:t>
            </a:r>
            <a:r>
              <a:rPr lang="en-US" altLang="zh-CN" sz="2000" b="1" dirty="0">
                <a:solidFill>
                  <a:srgbClr val="5F5F5F"/>
                </a:solidFill>
              </a:rPr>
              <a:t>implicitly</a:t>
            </a:r>
            <a:r>
              <a:rPr lang="en-US" altLang="zh-CN" sz="2000" dirty="0">
                <a:solidFill>
                  <a:srgbClr val="5F5F5F"/>
                </a:solidFill>
              </a:rPr>
              <a:t> appears in the sentence, a </a:t>
            </a:r>
            <a:r>
              <a:rPr lang="en-US" altLang="zh-CN" sz="2000" b="1" dirty="0">
                <a:solidFill>
                  <a:srgbClr val="5F5F5F"/>
                </a:solidFill>
              </a:rPr>
              <a:t>general</a:t>
            </a:r>
            <a:r>
              <a:rPr lang="en-US" altLang="zh-CN" sz="2000" dirty="0">
                <a:solidFill>
                  <a:srgbClr val="5F5F5F"/>
                </a:solidFill>
              </a:rPr>
              <a:t> category of the entities.</a:t>
            </a:r>
          </a:p>
          <a:p>
            <a:pPr marL="0" lvl="1" indent="-342900" algn="just">
              <a:lnSpc>
                <a:spcPct val="90000"/>
              </a:lnSpc>
              <a:spcBef>
                <a:spcPts val="1000"/>
              </a:spcBef>
              <a:buFont typeface="Arial" panose="020B0604020202020204" pitchFamily="34" charset="0"/>
              <a:buChar char="•"/>
            </a:pPr>
            <a:r>
              <a:rPr lang="en-US" altLang="zh-CN" sz="2000" dirty="0">
                <a:solidFill>
                  <a:srgbClr val="5F5F5F"/>
                </a:solidFill>
              </a:rPr>
              <a:t>aspect term (</a:t>
            </a:r>
            <a:r>
              <a:rPr lang="en-US" altLang="zh-CN" sz="2000" b="1" dirty="0">
                <a:solidFill>
                  <a:srgbClr val="5F5F5F"/>
                </a:solidFill>
              </a:rPr>
              <a:t>AT</a:t>
            </a:r>
            <a:r>
              <a:rPr lang="en-US" altLang="zh-CN" sz="2000" dirty="0">
                <a:solidFill>
                  <a:srgbClr val="5F5F5F"/>
                </a:solidFill>
              </a:rPr>
              <a:t>) : a </a:t>
            </a:r>
            <a:r>
              <a:rPr lang="en-US" altLang="zh-CN" sz="2000" b="1" dirty="0">
                <a:solidFill>
                  <a:srgbClr val="5F5F5F"/>
                </a:solidFill>
              </a:rPr>
              <a:t>specific</a:t>
            </a:r>
            <a:r>
              <a:rPr lang="en-US" altLang="zh-CN" sz="2000" dirty="0">
                <a:solidFill>
                  <a:srgbClr val="5F5F5F"/>
                </a:solidFill>
              </a:rPr>
              <a:t> entity that </a:t>
            </a:r>
            <a:r>
              <a:rPr lang="en-US" altLang="zh-CN" sz="2000" b="1" dirty="0">
                <a:solidFill>
                  <a:srgbClr val="5F5F5F"/>
                </a:solidFill>
              </a:rPr>
              <a:t>explicitly</a:t>
            </a:r>
            <a:r>
              <a:rPr lang="en-US" altLang="zh-CN" sz="2000" dirty="0">
                <a:solidFill>
                  <a:srgbClr val="5F5F5F"/>
                </a:solidFill>
              </a:rPr>
              <a:t> occurs in the sentence.</a:t>
            </a:r>
            <a:endParaRPr lang="zh-CN" altLang="en-US" sz="2000" dirty="0">
              <a:solidFill>
                <a:srgbClr val="5F5F5F"/>
              </a:solidFill>
            </a:endParaRPr>
          </a:p>
        </p:txBody>
      </p:sp>
      <p:sp>
        <p:nvSpPr>
          <p:cNvPr id="38" name="Rectangle 37"/>
          <p:cNvSpPr/>
          <p:nvPr/>
        </p:nvSpPr>
        <p:spPr>
          <a:xfrm>
            <a:off x="3657926" y="4857471"/>
            <a:ext cx="1814600" cy="333699"/>
          </a:xfrm>
          <a:prstGeom prst="rect">
            <a:avLst/>
          </a:prstGeom>
          <a:solidFill>
            <a:schemeClr val="accent4"/>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600" dirty="0">
                <a:solidFill>
                  <a:schemeClr val="bg1"/>
                </a:solidFill>
              </a:rPr>
              <a:t>Sentiment polarity</a:t>
            </a:r>
          </a:p>
        </p:txBody>
      </p:sp>
      <p:sp>
        <p:nvSpPr>
          <p:cNvPr id="39" name="Rectangle 38"/>
          <p:cNvSpPr/>
          <p:nvPr/>
        </p:nvSpPr>
        <p:spPr>
          <a:xfrm>
            <a:off x="9095025" y="4960997"/>
            <a:ext cx="1836740" cy="333699"/>
          </a:xfrm>
          <a:prstGeom prst="rect">
            <a:avLst/>
          </a:prstGeom>
          <a:solidFill>
            <a:schemeClr val="accent4"/>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600" dirty="0">
                <a:solidFill>
                  <a:schemeClr val="bg1"/>
                </a:solidFill>
              </a:rPr>
              <a:t>Sentiment polarity</a:t>
            </a:r>
          </a:p>
        </p:txBody>
      </p:sp>
      <p:sp>
        <p:nvSpPr>
          <p:cNvPr id="40" name="Rectangle 39"/>
          <p:cNvSpPr/>
          <p:nvPr/>
        </p:nvSpPr>
        <p:spPr>
          <a:xfrm>
            <a:off x="7783682" y="5749750"/>
            <a:ext cx="779381" cy="338554"/>
          </a:xfrm>
          <a:prstGeom prst="rect">
            <a:avLst/>
          </a:prstGeom>
        </p:spPr>
        <p:txBody>
          <a:bodyPr wrap="none">
            <a:spAutoFit/>
          </a:bodyPr>
          <a:lstStyle/>
          <a:p>
            <a:r>
              <a:rPr lang="en-US" altLang="zh-CN" sz="1600" b="1" i="1" u="sng" dirty="0">
                <a:solidFill>
                  <a:srgbClr val="5F5F5F"/>
                </a:solidFill>
              </a:rPr>
              <a:t>waiter</a:t>
            </a:r>
            <a:endParaRPr lang="zh-CN" altLang="en-US" sz="1600" b="1" i="1" u="sng" dirty="0">
              <a:solidFill>
                <a:srgbClr val="5F5F5F"/>
              </a:solidFill>
            </a:endParaRPr>
          </a:p>
        </p:txBody>
      </p:sp>
      <p:sp>
        <p:nvSpPr>
          <p:cNvPr id="3" name="Rectangle 2"/>
          <p:cNvSpPr/>
          <p:nvPr/>
        </p:nvSpPr>
        <p:spPr>
          <a:xfrm>
            <a:off x="2750758" y="4291064"/>
            <a:ext cx="1544012" cy="369332"/>
          </a:xfrm>
          <a:prstGeom prst="rect">
            <a:avLst/>
          </a:prstGeom>
        </p:spPr>
        <p:txBody>
          <a:bodyPr wrap="none">
            <a:spAutoFit/>
          </a:bodyPr>
          <a:lstStyle/>
          <a:p>
            <a:r>
              <a:rPr lang="en-US" altLang="zh-CN" dirty="0">
                <a:solidFill>
                  <a:srgbClr val="5F5F5F"/>
                </a:solidFill>
              </a:rPr>
              <a:t>AC-level task</a:t>
            </a:r>
            <a:endParaRPr lang="zh-CN" altLang="en-US" dirty="0"/>
          </a:p>
        </p:txBody>
      </p:sp>
      <p:sp>
        <p:nvSpPr>
          <p:cNvPr id="46" name="Rectangle 45"/>
          <p:cNvSpPr/>
          <p:nvPr/>
        </p:nvSpPr>
        <p:spPr>
          <a:xfrm>
            <a:off x="8236395" y="4297029"/>
            <a:ext cx="1488484" cy="369332"/>
          </a:xfrm>
          <a:prstGeom prst="rect">
            <a:avLst/>
          </a:prstGeom>
        </p:spPr>
        <p:txBody>
          <a:bodyPr wrap="none">
            <a:spAutoFit/>
          </a:bodyPr>
          <a:lstStyle/>
          <a:p>
            <a:r>
              <a:rPr lang="en-US" altLang="zh-CN" dirty="0">
                <a:solidFill>
                  <a:srgbClr val="5F5F5F"/>
                </a:solidFill>
              </a:rPr>
              <a:t>AT-level task</a:t>
            </a:r>
            <a:endParaRPr lang="zh-CN" altLang="en-US" dirty="0"/>
          </a:p>
        </p:txBody>
      </p:sp>
      <p:sp>
        <p:nvSpPr>
          <p:cNvPr id="47" name="Rectangle 46"/>
          <p:cNvSpPr/>
          <p:nvPr/>
        </p:nvSpPr>
        <p:spPr>
          <a:xfrm>
            <a:off x="4432279" y="5276290"/>
            <a:ext cx="360996" cy="369332"/>
          </a:xfrm>
          <a:prstGeom prst="rect">
            <a:avLst/>
          </a:prstGeom>
        </p:spPr>
        <p:txBody>
          <a:bodyPr wrap="none">
            <a:spAutoFit/>
          </a:bodyPr>
          <a:lstStyle/>
          <a:p>
            <a:r>
              <a:rPr lang="en-US" altLang="zh-CN" b="1" dirty="0">
                <a:solidFill>
                  <a:schemeClr val="bg1">
                    <a:lumMod val="50000"/>
                  </a:schemeClr>
                </a:solidFill>
                <a:latin typeface="微软雅黑" charset="0"/>
                <a:ea typeface="微软雅黑" charset="0"/>
              </a:rPr>
              <a:t>+</a:t>
            </a:r>
            <a:endParaRPr lang="zh-CN" altLang="en-US" dirty="0"/>
          </a:p>
        </p:txBody>
      </p:sp>
      <p:sp>
        <p:nvSpPr>
          <p:cNvPr id="48" name="Rectangle 47"/>
          <p:cNvSpPr/>
          <p:nvPr/>
        </p:nvSpPr>
        <p:spPr>
          <a:xfrm>
            <a:off x="4471138" y="5705249"/>
            <a:ext cx="285656" cy="369332"/>
          </a:xfrm>
          <a:prstGeom prst="rect">
            <a:avLst/>
          </a:prstGeom>
        </p:spPr>
        <p:txBody>
          <a:bodyPr wrap="none">
            <a:spAutoFit/>
          </a:bodyPr>
          <a:lstStyle/>
          <a:p>
            <a:r>
              <a:rPr lang="en-US" altLang="zh-CN" b="1" dirty="0">
                <a:solidFill>
                  <a:schemeClr val="bg1">
                    <a:lumMod val="50000"/>
                  </a:schemeClr>
                </a:solidFill>
                <a:latin typeface="微软雅黑" charset="0"/>
                <a:ea typeface="微软雅黑" charset="0"/>
              </a:rPr>
              <a:t>-</a:t>
            </a:r>
            <a:endParaRPr lang="zh-CN" altLang="en-US" dirty="0"/>
          </a:p>
        </p:txBody>
      </p:sp>
      <p:sp>
        <p:nvSpPr>
          <p:cNvPr id="49" name="Rectangle 48"/>
          <p:cNvSpPr/>
          <p:nvPr/>
        </p:nvSpPr>
        <p:spPr>
          <a:xfrm>
            <a:off x="9832897" y="5408861"/>
            <a:ext cx="360996" cy="369332"/>
          </a:xfrm>
          <a:prstGeom prst="rect">
            <a:avLst/>
          </a:prstGeom>
        </p:spPr>
        <p:txBody>
          <a:bodyPr wrap="none">
            <a:spAutoFit/>
          </a:bodyPr>
          <a:lstStyle/>
          <a:p>
            <a:r>
              <a:rPr lang="en-US" altLang="zh-CN" b="1" dirty="0">
                <a:solidFill>
                  <a:schemeClr val="bg1">
                    <a:lumMod val="50000"/>
                  </a:schemeClr>
                </a:solidFill>
                <a:latin typeface="微软雅黑" charset="0"/>
                <a:ea typeface="微软雅黑" charset="0"/>
              </a:rPr>
              <a:t>+</a:t>
            </a:r>
            <a:endParaRPr lang="zh-CN" altLang="en-US" dirty="0"/>
          </a:p>
        </p:txBody>
      </p:sp>
      <p:sp>
        <p:nvSpPr>
          <p:cNvPr id="50" name="Rectangle 49"/>
          <p:cNvSpPr/>
          <p:nvPr/>
        </p:nvSpPr>
        <p:spPr>
          <a:xfrm>
            <a:off x="9861479" y="5785261"/>
            <a:ext cx="303832" cy="369332"/>
          </a:xfrm>
          <a:prstGeom prst="rect">
            <a:avLst/>
          </a:prstGeom>
        </p:spPr>
        <p:txBody>
          <a:bodyPr wrap="square">
            <a:spAutoFit/>
          </a:bodyPr>
          <a:lstStyle/>
          <a:p>
            <a:r>
              <a:rPr lang="en-US" altLang="zh-CN" b="1" dirty="0">
                <a:solidFill>
                  <a:schemeClr val="bg1">
                    <a:lumMod val="50000"/>
                  </a:schemeClr>
                </a:solidFill>
                <a:latin typeface="微软雅黑" charset="0"/>
                <a:ea typeface="微软雅黑" charset="0"/>
              </a:rPr>
              <a:t>-</a:t>
            </a:r>
            <a:endParaRPr lang="zh-CN" altLang="en-US" dirty="0"/>
          </a:p>
        </p:txBody>
      </p:sp>
      <p:sp>
        <p:nvSpPr>
          <p:cNvPr id="51" name="Rectangle 50"/>
          <p:cNvSpPr/>
          <p:nvPr/>
        </p:nvSpPr>
        <p:spPr>
          <a:xfrm>
            <a:off x="6584954" y="6268536"/>
            <a:ext cx="4840325" cy="332509"/>
          </a:xfrm>
          <a:prstGeom prst="rect">
            <a:avLst/>
          </a:prstGeom>
          <a:solidFill>
            <a:schemeClr val="accent3">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rgbClr val="5F5F5F"/>
                </a:solidFill>
              </a:rPr>
              <a:t>The </a:t>
            </a:r>
            <a:r>
              <a:rPr lang="en-US" altLang="zh-CN" sz="1600" b="1" dirty="0">
                <a:solidFill>
                  <a:srgbClr val="5F5F5F"/>
                </a:solidFill>
              </a:rPr>
              <a:t>salmon</a:t>
            </a:r>
            <a:r>
              <a:rPr lang="en-US" altLang="zh-CN" sz="1600" dirty="0">
                <a:solidFill>
                  <a:srgbClr val="5F5F5F"/>
                </a:solidFill>
              </a:rPr>
              <a:t> is delicious but the </a:t>
            </a:r>
            <a:r>
              <a:rPr lang="en-US" altLang="zh-CN" sz="1600" b="1" dirty="0">
                <a:solidFill>
                  <a:srgbClr val="5F5F5F"/>
                </a:solidFill>
              </a:rPr>
              <a:t>waiter</a:t>
            </a:r>
            <a:r>
              <a:rPr lang="en-US" altLang="zh-CN" sz="1600" dirty="0">
                <a:solidFill>
                  <a:srgbClr val="5F5F5F"/>
                </a:solidFill>
              </a:rPr>
              <a:t> is very rude. </a:t>
            </a:r>
            <a:endParaRPr lang="zh-CN" altLang="en-US" sz="1600" dirty="0">
              <a:solidFill>
                <a:srgbClr val="5F5F5F"/>
              </a:solidFill>
            </a:endParaRPr>
          </a:p>
        </p:txBody>
      </p:sp>
      <p:sp>
        <p:nvSpPr>
          <p:cNvPr id="52" name="Rectangle 51"/>
          <p:cNvSpPr/>
          <p:nvPr/>
        </p:nvSpPr>
        <p:spPr>
          <a:xfrm>
            <a:off x="6584954" y="4755042"/>
            <a:ext cx="5020144" cy="191649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p:cNvCxnSpPr/>
          <p:nvPr/>
        </p:nvCxnSpPr>
        <p:spPr>
          <a:xfrm>
            <a:off x="8545712" y="5894736"/>
            <a:ext cx="1098627" cy="467409"/>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7480011" y="5590960"/>
            <a:ext cx="357214" cy="720768"/>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F867656F-ACB9-814D-AD3A-E8CC434A7E49}"/>
              </a:ext>
            </a:extLst>
          </p:cNvPr>
          <p:cNvSpPr/>
          <p:nvPr/>
        </p:nvSpPr>
        <p:spPr>
          <a:xfrm>
            <a:off x="5736077" y="1684888"/>
            <a:ext cx="6096000" cy="719171"/>
          </a:xfrm>
          <a:prstGeom prst="rect">
            <a:avLst/>
          </a:prstGeom>
        </p:spPr>
        <p:txBody>
          <a:bodyPr>
            <a:spAutoFit/>
          </a:bodyPr>
          <a:lstStyle/>
          <a:p>
            <a:pPr marL="742950" lvl="1" indent="-285750" algn="just">
              <a:lnSpc>
                <a:spcPct val="90000"/>
              </a:lnSpc>
              <a:spcBef>
                <a:spcPts val="1000"/>
              </a:spcBef>
              <a:buFontTx/>
              <a:buChar char="-"/>
            </a:pPr>
            <a:r>
              <a:rPr lang="en-US" altLang="zh-CN" dirty="0">
                <a:solidFill>
                  <a:srgbClr val="5F5F5F"/>
                </a:solidFill>
              </a:rPr>
              <a:t>The output : </a:t>
            </a:r>
          </a:p>
          <a:p>
            <a:pPr marL="1257300" lvl="2" indent="-342900" algn="just">
              <a:lnSpc>
                <a:spcPct val="90000"/>
              </a:lnSpc>
              <a:spcBef>
                <a:spcPts val="1000"/>
              </a:spcBef>
              <a:buFont typeface="+mj-ea"/>
              <a:buAutoNum type="circleNumDbPlain"/>
            </a:pPr>
            <a:r>
              <a:rPr lang="en-US" altLang="zh-CN" dirty="0">
                <a:solidFill>
                  <a:srgbClr val="5F5F5F"/>
                </a:solidFill>
              </a:rPr>
              <a:t>Sentiment prediction (y).</a:t>
            </a:r>
          </a:p>
        </p:txBody>
      </p:sp>
    </p:spTree>
    <p:extLst>
      <p:ext uri="{BB962C8B-B14F-4D97-AF65-F5344CB8AC3E}">
        <p14:creationId xmlns:p14="http://schemas.microsoft.com/office/powerpoint/2010/main" val="454123329"/>
      </p:ext>
    </p:extLst>
  </p:cSld>
  <p:clrMapOvr>
    <a:masterClrMapping/>
  </p:clrMapOvr>
  <mc:AlternateContent xmlns:mc="http://schemas.openxmlformats.org/markup-compatibility/2006" xmlns:p14="http://schemas.microsoft.com/office/powerpoint/2010/main">
    <mc:Choice Requires="p14">
      <p:transition p14:dur="10">
        <p:pull/>
      </p:transition>
    </mc:Choice>
    <mc:Fallback xmlns="">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checkerboard(across)">
                                      <p:cBhvr>
                                        <p:cTn id="12" dur="500"/>
                                        <p:tgtEl>
                                          <p:spTgt spid="21"/>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checkerboard(across)">
                                      <p:cBhvr>
                                        <p:cTn id="15" dur="500"/>
                                        <p:tgtEl>
                                          <p:spTgt spid="22"/>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checkerboard(across)">
                                      <p:cBhvr>
                                        <p:cTn id="18" dur="500"/>
                                        <p:tgtEl>
                                          <p:spTgt spid="24"/>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checkerboard(across)">
                                      <p:cBhvr>
                                        <p:cTn id="21" dur="500"/>
                                        <p:tgtEl>
                                          <p:spTgt spid="32"/>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checkerboard(across)">
                                      <p:cBhvr>
                                        <p:cTn id="24" dur="500"/>
                                        <p:tgtEl>
                                          <p:spTgt spid="33"/>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checkerboard(across)">
                                      <p:cBhvr>
                                        <p:cTn id="27" dur="500"/>
                                        <p:tgtEl>
                                          <p:spTgt spid="38"/>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checkerboard(across)">
                                      <p:cBhvr>
                                        <p:cTn id="30" dur="500"/>
                                        <p:tgtEl>
                                          <p:spTgt spid="3"/>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checkerboard(across)">
                                      <p:cBhvr>
                                        <p:cTn id="33" dur="500"/>
                                        <p:tgtEl>
                                          <p:spTgt spid="47"/>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48"/>
                                        </p:tgtEl>
                                        <p:attrNameLst>
                                          <p:attrName>style.visibility</p:attrName>
                                        </p:attrNameLst>
                                      </p:cBhvr>
                                      <p:to>
                                        <p:strVal val="visible"/>
                                      </p:to>
                                    </p:set>
                                    <p:animEffect transition="in" filter="checkerboard(across)">
                                      <p:cBhvr>
                                        <p:cTn id="36" dur="500"/>
                                        <p:tgtEl>
                                          <p:spTgt spid="48"/>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checkerboard(across)">
                                      <p:cBhvr>
                                        <p:cTn id="39" dur="500"/>
                                        <p:tgtEl>
                                          <p:spTgt spid="31"/>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checkerboard(across)">
                                      <p:cBhvr>
                                        <p:cTn id="44" dur="500"/>
                                        <p:tgtEl>
                                          <p:spTgt spid="26"/>
                                        </p:tgtEl>
                                      </p:cBhvr>
                                    </p:animEffect>
                                  </p:childTnLst>
                                </p:cTn>
                              </p:par>
                              <p:par>
                                <p:cTn id="45" presetID="5" presetClass="entr" presetSubtype="1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checkerboard(across)">
                                      <p:cBhvr>
                                        <p:cTn id="47" dur="500"/>
                                        <p:tgtEl>
                                          <p:spTgt spid="27"/>
                                        </p:tgtEl>
                                      </p:cBhvr>
                                    </p:animEffect>
                                  </p:childTnLst>
                                </p:cTn>
                              </p:par>
                              <p:par>
                                <p:cTn id="48" presetID="5" presetClass="entr" presetSubtype="10" fill="hold" grpId="0" nodeType="withEffect">
                                  <p:stCondLst>
                                    <p:cond delay="0"/>
                                  </p:stCondLst>
                                  <p:childTnLst>
                                    <p:set>
                                      <p:cBhvr>
                                        <p:cTn id="49" dur="1" fill="hold">
                                          <p:stCondLst>
                                            <p:cond delay="0"/>
                                          </p:stCondLst>
                                        </p:cTn>
                                        <p:tgtEl>
                                          <p:spTgt spid="39"/>
                                        </p:tgtEl>
                                        <p:attrNameLst>
                                          <p:attrName>style.visibility</p:attrName>
                                        </p:attrNameLst>
                                      </p:cBhvr>
                                      <p:to>
                                        <p:strVal val="visible"/>
                                      </p:to>
                                    </p:set>
                                    <p:animEffect transition="in" filter="checkerboard(across)">
                                      <p:cBhvr>
                                        <p:cTn id="50" dur="500"/>
                                        <p:tgtEl>
                                          <p:spTgt spid="39"/>
                                        </p:tgtEl>
                                      </p:cBhvr>
                                    </p:animEffect>
                                  </p:childTnLst>
                                </p:cTn>
                              </p:par>
                              <p:par>
                                <p:cTn id="51" presetID="5" presetClass="entr" presetSubtype="1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animEffect transition="in" filter="checkerboard(across)">
                                      <p:cBhvr>
                                        <p:cTn id="53" dur="500"/>
                                        <p:tgtEl>
                                          <p:spTgt spid="40"/>
                                        </p:tgtEl>
                                      </p:cBhvr>
                                    </p:animEffect>
                                  </p:childTnLst>
                                </p:cTn>
                              </p:par>
                              <p:par>
                                <p:cTn id="54" presetID="5" presetClass="entr" presetSubtype="10" fill="hold" grpId="0" nodeType="with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checkerboard(across)">
                                      <p:cBhvr>
                                        <p:cTn id="56" dur="500"/>
                                        <p:tgtEl>
                                          <p:spTgt spid="46"/>
                                        </p:tgtEl>
                                      </p:cBhvr>
                                    </p:animEffect>
                                  </p:childTnLst>
                                </p:cTn>
                              </p:par>
                              <p:par>
                                <p:cTn id="57" presetID="5" presetClass="entr" presetSubtype="1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checkerboard(across)">
                                      <p:cBhvr>
                                        <p:cTn id="59" dur="500"/>
                                        <p:tgtEl>
                                          <p:spTgt spid="49"/>
                                        </p:tgtEl>
                                      </p:cBhvr>
                                    </p:animEffect>
                                  </p:childTnLst>
                                </p:cTn>
                              </p:par>
                              <p:par>
                                <p:cTn id="60" presetID="5" presetClass="entr" presetSubtype="10" fill="hold" grpId="0" nodeType="with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checkerboard(across)">
                                      <p:cBhvr>
                                        <p:cTn id="62" dur="500"/>
                                        <p:tgtEl>
                                          <p:spTgt spid="50"/>
                                        </p:tgtEl>
                                      </p:cBhvr>
                                    </p:animEffect>
                                  </p:childTnLst>
                                </p:cTn>
                              </p:par>
                              <p:par>
                                <p:cTn id="63" presetID="5" presetClass="entr" presetSubtype="1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animEffect transition="in" filter="checkerboard(across)">
                                      <p:cBhvr>
                                        <p:cTn id="65" dur="500"/>
                                        <p:tgtEl>
                                          <p:spTgt spid="51"/>
                                        </p:tgtEl>
                                      </p:cBhvr>
                                    </p:animEffect>
                                  </p:childTnLst>
                                </p:cTn>
                              </p:par>
                              <p:par>
                                <p:cTn id="66" presetID="5" presetClass="entr" presetSubtype="10" fill="hold" grpId="0" nodeType="withEffect">
                                  <p:stCondLst>
                                    <p:cond delay="0"/>
                                  </p:stCondLst>
                                  <p:childTnLst>
                                    <p:set>
                                      <p:cBhvr>
                                        <p:cTn id="67" dur="1" fill="hold">
                                          <p:stCondLst>
                                            <p:cond delay="0"/>
                                          </p:stCondLst>
                                        </p:cTn>
                                        <p:tgtEl>
                                          <p:spTgt spid="52"/>
                                        </p:tgtEl>
                                        <p:attrNameLst>
                                          <p:attrName>style.visibility</p:attrName>
                                        </p:attrNameLst>
                                      </p:cBhvr>
                                      <p:to>
                                        <p:strVal val="visible"/>
                                      </p:to>
                                    </p:set>
                                    <p:animEffect transition="in" filter="checkerboard(across)">
                                      <p:cBhvr>
                                        <p:cTn id="68" dur="500"/>
                                        <p:tgtEl>
                                          <p:spTgt spid="52"/>
                                        </p:tgtEl>
                                      </p:cBhvr>
                                    </p:animEffect>
                                  </p:childTnLst>
                                </p:cTn>
                              </p:par>
                              <p:par>
                                <p:cTn id="69" presetID="5" presetClass="entr" presetSubtype="10" fill="hold" nodeType="withEffect">
                                  <p:stCondLst>
                                    <p:cond delay="0"/>
                                  </p:stCondLst>
                                  <p:childTnLst>
                                    <p:set>
                                      <p:cBhvr>
                                        <p:cTn id="70" dur="1" fill="hold">
                                          <p:stCondLst>
                                            <p:cond delay="0"/>
                                          </p:stCondLst>
                                        </p:cTn>
                                        <p:tgtEl>
                                          <p:spTgt spid="45"/>
                                        </p:tgtEl>
                                        <p:attrNameLst>
                                          <p:attrName>style.visibility</p:attrName>
                                        </p:attrNameLst>
                                      </p:cBhvr>
                                      <p:to>
                                        <p:strVal val="visible"/>
                                      </p:to>
                                    </p:set>
                                    <p:animEffect transition="in" filter="checkerboard(across)">
                                      <p:cBhvr>
                                        <p:cTn id="71" dur="500"/>
                                        <p:tgtEl>
                                          <p:spTgt spid="45"/>
                                        </p:tgtEl>
                                      </p:cBhvr>
                                    </p:animEffect>
                                  </p:childTnLst>
                                </p:cTn>
                              </p:par>
                              <p:par>
                                <p:cTn id="72" presetID="5" presetClass="entr" presetSubtype="10" fill="hold" nodeType="withEffect">
                                  <p:stCondLst>
                                    <p:cond delay="0"/>
                                  </p:stCondLst>
                                  <p:childTnLst>
                                    <p:set>
                                      <p:cBhvr>
                                        <p:cTn id="73" dur="1" fill="hold">
                                          <p:stCondLst>
                                            <p:cond delay="0"/>
                                          </p:stCondLst>
                                        </p:cTn>
                                        <p:tgtEl>
                                          <p:spTgt spid="44"/>
                                        </p:tgtEl>
                                        <p:attrNameLst>
                                          <p:attrName>style.visibility</p:attrName>
                                        </p:attrNameLst>
                                      </p:cBhvr>
                                      <p:to>
                                        <p:strVal val="visible"/>
                                      </p:to>
                                    </p:set>
                                    <p:animEffect transition="in" filter="checkerboard(across)">
                                      <p:cBhvr>
                                        <p:cTn id="74"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4" grpId="0"/>
      <p:bldP spid="26" grpId="0" animBg="1"/>
      <p:bldP spid="27" grpId="0"/>
      <p:bldP spid="31" grpId="0"/>
      <p:bldP spid="32" grpId="0" animBg="1"/>
      <p:bldP spid="33" grpId="0" animBg="1"/>
      <p:bldP spid="35" grpId="0"/>
      <p:bldP spid="38" grpId="0" animBg="1"/>
      <p:bldP spid="39" grpId="0" animBg="1"/>
      <p:bldP spid="40" grpId="0"/>
      <p:bldP spid="3" grpId="0"/>
      <p:bldP spid="46" grpId="0"/>
      <p:bldP spid="47" grpId="0"/>
      <p:bldP spid="48" grpId="0"/>
      <p:bldP spid="49" grpId="0"/>
      <p:bldP spid="50" grpId="0"/>
      <p:bldP spid="51" grpId="0" animBg="1"/>
      <p:bldP spid="5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Motivation – Why Transfer?</a:t>
            </a:r>
            <a:endParaRPr lang="zh-CN" altLang="en-US" dirty="0"/>
          </a:p>
        </p:txBody>
      </p:sp>
      <p:sp>
        <p:nvSpPr>
          <p:cNvPr id="30" name="TextBox 29"/>
          <p:cNvSpPr txBox="1"/>
          <p:nvPr/>
        </p:nvSpPr>
        <p:spPr>
          <a:xfrm>
            <a:off x="495806" y="1152572"/>
            <a:ext cx="11816964" cy="1477328"/>
          </a:xfrm>
          <a:prstGeom prst="rect">
            <a:avLst/>
          </a:prstGeom>
          <a:noFill/>
        </p:spPr>
        <p:txBody>
          <a:bodyPr wrap="square" rtlCol="0">
            <a:spAutoFit/>
          </a:bodyPr>
          <a:lstStyle/>
          <a:p>
            <a:pPr marL="0" lvl="1"/>
            <a:r>
              <a:rPr lang="en-US" altLang="zh-CN" sz="2400" b="1" dirty="0">
                <a:solidFill>
                  <a:srgbClr val="5F5F5F"/>
                </a:solidFill>
              </a:rPr>
              <a:t>Aspect-level sentiment analysis - current solutions : </a:t>
            </a:r>
          </a:p>
          <a:p>
            <a:pPr marL="342900" lvl="1" indent="-342900">
              <a:buFont typeface="Arial" panose="020B0604020202020204" pitchFamily="34" charset="0"/>
              <a:buChar char="•"/>
            </a:pPr>
            <a:r>
              <a:rPr lang="en-US" altLang="zh-CN" sz="2200" dirty="0">
                <a:solidFill>
                  <a:srgbClr val="5F5F5F"/>
                </a:solidFill>
              </a:rPr>
              <a:t>RNN (sequential patterns) + attention mechanism (aspect-specific context features)</a:t>
            </a:r>
          </a:p>
          <a:p>
            <a:pPr marL="342900" lvl="1" indent="-342900">
              <a:buFont typeface="Arial" panose="020B0604020202020204" pitchFamily="34" charset="0"/>
              <a:buChar char="•"/>
            </a:pPr>
            <a:r>
              <a:rPr lang="en-US" altLang="zh-CN" sz="2200" dirty="0">
                <a:solidFill>
                  <a:srgbClr val="FF0000"/>
                </a:solidFill>
              </a:rPr>
              <a:t>Data-driven</a:t>
            </a:r>
            <a:r>
              <a:rPr lang="en-US" altLang="zh-CN" sz="2200" dirty="0">
                <a:solidFill>
                  <a:srgbClr val="5F5F5F"/>
                </a:solidFill>
              </a:rPr>
              <a:t>,  depend on large corpora.</a:t>
            </a:r>
          </a:p>
          <a:p>
            <a:pPr marL="342900" lvl="1" indent="-342900">
              <a:buFont typeface="Arial" panose="020B0604020202020204" pitchFamily="34" charset="0"/>
              <a:buChar char="•"/>
            </a:pPr>
            <a:r>
              <a:rPr lang="en-US" altLang="zh-CN" sz="2200" dirty="0">
                <a:solidFill>
                  <a:srgbClr val="5F5F5F"/>
                </a:solidFill>
              </a:rPr>
              <a:t>The state-of-the-art methods still cannot achieve satisfactory results.</a:t>
            </a:r>
          </a:p>
        </p:txBody>
      </p:sp>
      <p:sp>
        <p:nvSpPr>
          <p:cNvPr id="7" name="Content Placeholder 2"/>
          <p:cNvSpPr>
            <a:spLocks noGrp="1"/>
          </p:cNvSpPr>
          <p:nvPr>
            <p:ph idx="1"/>
          </p:nvPr>
        </p:nvSpPr>
        <p:spPr>
          <a:xfrm>
            <a:off x="495806" y="3467186"/>
            <a:ext cx="11097684" cy="2490731"/>
          </a:xfrm>
        </p:spPr>
        <p:txBody>
          <a:bodyPr>
            <a:normAutofit/>
          </a:bodyPr>
          <a:lstStyle/>
          <a:p>
            <a:pPr marL="342900" lvl="1" indent="-342900" algn="just">
              <a:buFont typeface="Arial" panose="020B0604020202020204" pitchFamily="34" charset="0"/>
              <a:buChar char="•"/>
            </a:pPr>
            <a:r>
              <a:rPr lang="en-US" altLang="zh-CN" sz="2200" dirty="0"/>
              <a:t>Aspect-level sentiment analysis concerning with providing polarity detection at a more fine-grained level, is intuitively more suitable for commercial applications like targeted recommendation and advertisement.</a:t>
            </a:r>
          </a:p>
          <a:p>
            <a:pPr marL="342900" lvl="1" indent="-342900" algn="just">
              <a:buFont typeface="Arial" panose="020B0604020202020204" pitchFamily="34" charset="0"/>
              <a:buChar char="•"/>
            </a:pPr>
            <a:endParaRPr lang="en-US" altLang="zh-CN" sz="2200" dirty="0"/>
          </a:p>
          <a:p>
            <a:pPr marL="342900" lvl="1" indent="-342900" algn="just">
              <a:buFont typeface="Arial" panose="020B0604020202020204" pitchFamily="34" charset="0"/>
              <a:buChar char="•"/>
            </a:pPr>
            <a:r>
              <a:rPr lang="en-US" altLang="zh-CN" sz="2200" dirty="0"/>
              <a:t>Besides, existing domain adaptation tasks for sentiment analysis focus on traditional sentiment classification without considering the aspect.</a:t>
            </a:r>
          </a:p>
        </p:txBody>
      </p:sp>
    </p:spTree>
    <p:extLst>
      <p:ext uri="{BB962C8B-B14F-4D97-AF65-F5344CB8AC3E}">
        <p14:creationId xmlns:p14="http://schemas.microsoft.com/office/powerpoint/2010/main" val="23041737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p:pull/>
      </p:transition>
    </mc:Choice>
    <mc:Fallback xmlns="">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fade">
                                      <p:cBhvr>
                                        <p:cTn id="10"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Motivation – What to transfer?  (A? -&gt; B?)  </a:t>
            </a:r>
            <a:endParaRPr lang="zh-CN" altLang="en-US" dirty="0"/>
          </a:p>
        </p:txBody>
      </p:sp>
      <p:sp>
        <p:nvSpPr>
          <p:cNvPr id="28" name="TextBox 27"/>
          <p:cNvSpPr txBox="1"/>
          <p:nvPr/>
        </p:nvSpPr>
        <p:spPr>
          <a:xfrm>
            <a:off x="722244" y="3526140"/>
            <a:ext cx="11029093" cy="2123658"/>
          </a:xfrm>
          <a:prstGeom prst="rect">
            <a:avLst/>
          </a:prstGeom>
          <a:noFill/>
        </p:spPr>
        <p:txBody>
          <a:bodyPr wrap="square" rtlCol="0">
            <a:spAutoFit/>
          </a:bodyPr>
          <a:lstStyle/>
          <a:p>
            <a:pPr marL="0" lvl="1"/>
            <a:r>
              <a:rPr lang="en-US" altLang="zh-CN" sz="2200" b="1" dirty="0">
                <a:solidFill>
                  <a:srgbClr val="5F5F5F"/>
                </a:solidFill>
              </a:rPr>
              <a:t>AC-level</a:t>
            </a:r>
            <a:r>
              <a:rPr lang="en-US" altLang="zh-CN" sz="2200" dirty="0">
                <a:solidFill>
                  <a:srgbClr val="5F5F5F"/>
                </a:solidFill>
              </a:rPr>
              <a:t> dataset  </a:t>
            </a:r>
            <a:r>
              <a:rPr lang="en-US" altLang="zh-CN" sz="2200" b="1" dirty="0">
                <a:solidFill>
                  <a:schemeClr val="accent2"/>
                </a:solidFill>
              </a:rPr>
              <a:t>(A)</a:t>
            </a:r>
          </a:p>
          <a:p>
            <a:pPr marL="342900" lvl="1" indent="-342900" algn="just">
              <a:buFont typeface="Arial" panose="020B0604020202020204" pitchFamily="34" charset="0"/>
              <a:buChar char="•"/>
            </a:pPr>
            <a:r>
              <a:rPr lang="en-US" altLang="zh-CN" sz="2200" dirty="0">
                <a:solidFill>
                  <a:srgbClr val="5F5F5F"/>
                </a:solidFill>
              </a:rPr>
              <a:t>aspect category can </a:t>
            </a:r>
            <a:r>
              <a:rPr lang="en-US" altLang="zh-CN" sz="2200" dirty="0"/>
              <a:t>be</a:t>
            </a:r>
            <a:r>
              <a:rPr lang="en-US" altLang="zh-CN" sz="2200" dirty="0">
                <a:solidFill>
                  <a:srgbClr val="FF0000"/>
                </a:solidFill>
              </a:rPr>
              <a:t> pre-defined</a:t>
            </a:r>
            <a:r>
              <a:rPr lang="en-US" altLang="zh-CN" sz="2200" dirty="0">
                <a:solidFill>
                  <a:srgbClr val="5F5F5F"/>
                </a:solidFill>
              </a:rPr>
              <a:t>, a small set.</a:t>
            </a:r>
          </a:p>
          <a:p>
            <a:pPr marL="342900" lvl="1" indent="-342900" algn="just">
              <a:buFont typeface="Arial" panose="020B0604020202020204" pitchFamily="34" charset="0"/>
              <a:buChar char="•"/>
            </a:pPr>
            <a:r>
              <a:rPr lang="en-US" altLang="zh-CN" sz="2200" dirty="0">
                <a:solidFill>
                  <a:srgbClr val="FF0000"/>
                </a:solidFill>
              </a:rPr>
              <a:t>rich-resource</a:t>
            </a:r>
            <a:r>
              <a:rPr lang="en-US" altLang="zh-CN" sz="2200" dirty="0">
                <a:solidFill>
                  <a:srgbClr val="5F5F5F"/>
                </a:solidFill>
              </a:rPr>
              <a:t>, beneficial auxiliary source domains.</a:t>
            </a:r>
          </a:p>
          <a:p>
            <a:pPr marL="342900" lvl="1" indent="-342900" algn="just">
              <a:buFont typeface="Arial" panose="020B0604020202020204" pitchFamily="34" charset="0"/>
              <a:buChar char="•"/>
            </a:pPr>
            <a:r>
              <a:rPr lang="en-US" altLang="zh-CN" sz="2200" dirty="0">
                <a:solidFill>
                  <a:srgbClr val="5F5F5F"/>
                </a:solidFill>
              </a:rPr>
              <a:t>More easily to collect: commercial services can define a set of valuable aspect categories towards products or events in a particular domain. (e.g., “</a:t>
            </a:r>
            <a:r>
              <a:rPr lang="en-US" altLang="zh-CN" sz="2200" b="1" dirty="0">
                <a:solidFill>
                  <a:srgbClr val="5F5F5F"/>
                </a:solidFill>
              </a:rPr>
              <a:t>food</a:t>
            </a:r>
            <a:r>
              <a:rPr lang="en-US" altLang="zh-CN" sz="2200" dirty="0">
                <a:solidFill>
                  <a:srgbClr val="5F5F5F"/>
                </a:solidFill>
              </a:rPr>
              <a:t>”, “</a:t>
            </a:r>
            <a:r>
              <a:rPr lang="en-US" altLang="zh-CN" sz="2200" b="1" dirty="0">
                <a:solidFill>
                  <a:srgbClr val="5F5F5F"/>
                </a:solidFill>
              </a:rPr>
              <a:t>service</a:t>
            </a:r>
            <a:r>
              <a:rPr lang="en-US" altLang="zh-CN" sz="2200" dirty="0">
                <a:solidFill>
                  <a:srgbClr val="5F5F5F"/>
                </a:solidFill>
              </a:rPr>
              <a:t>”, “</a:t>
            </a:r>
            <a:r>
              <a:rPr lang="en-US" altLang="zh-CN" sz="2200" b="1" dirty="0">
                <a:solidFill>
                  <a:srgbClr val="5F5F5F"/>
                </a:solidFill>
              </a:rPr>
              <a:t>speed</a:t>
            </a:r>
            <a:r>
              <a:rPr lang="en-US" altLang="zh-CN" sz="2200" dirty="0">
                <a:solidFill>
                  <a:srgbClr val="5F5F5F"/>
                </a:solidFill>
              </a:rPr>
              <a:t>”, and “</a:t>
            </a:r>
            <a:r>
              <a:rPr lang="en-US" altLang="zh-CN" sz="2200" b="1" dirty="0">
                <a:solidFill>
                  <a:srgbClr val="5F5F5F"/>
                </a:solidFill>
              </a:rPr>
              <a:t>price</a:t>
            </a:r>
            <a:r>
              <a:rPr lang="en-US" altLang="zh-CN" sz="2200" dirty="0">
                <a:solidFill>
                  <a:srgbClr val="5F5F5F"/>
                </a:solidFill>
              </a:rPr>
              <a:t>” in the </a:t>
            </a:r>
            <a:r>
              <a:rPr lang="en-US" altLang="zh-CN" sz="2200" b="1" dirty="0">
                <a:solidFill>
                  <a:srgbClr val="5F5F5F"/>
                </a:solidFill>
              </a:rPr>
              <a:t>Restaurant</a:t>
            </a:r>
            <a:r>
              <a:rPr lang="en-US" altLang="zh-CN" sz="2200" dirty="0">
                <a:solidFill>
                  <a:srgbClr val="5F5F5F"/>
                </a:solidFill>
              </a:rPr>
              <a:t>  domain)</a:t>
            </a:r>
          </a:p>
        </p:txBody>
      </p:sp>
      <p:sp>
        <p:nvSpPr>
          <p:cNvPr id="29" name="Rectangle 28"/>
          <p:cNvSpPr/>
          <p:nvPr/>
        </p:nvSpPr>
        <p:spPr>
          <a:xfrm>
            <a:off x="722244" y="1343674"/>
            <a:ext cx="9981154" cy="1446550"/>
          </a:xfrm>
          <a:prstGeom prst="rect">
            <a:avLst/>
          </a:prstGeom>
        </p:spPr>
        <p:txBody>
          <a:bodyPr wrap="square">
            <a:spAutoFit/>
          </a:bodyPr>
          <a:lstStyle/>
          <a:p>
            <a:pPr marL="0" lvl="1"/>
            <a:r>
              <a:rPr lang="en-US" altLang="zh-CN" sz="2200" b="1" dirty="0">
                <a:solidFill>
                  <a:srgbClr val="5F5F5F"/>
                </a:solidFill>
              </a:rPr>
              <a:t>AT-level</a:t>
            </a:r>
            <a:r>
              <a:rPr lang="en-US" altLang="zh-CN" sz="2200" dirty="0">
                <a:solidFill>
                  <a:srgbClr val="5F5F5F"/>
                </a:solidFill>
              </a:rPr>
              <a:t> dataset </a:t>
            </a:r>
            <a:r>
              <a:rPr lang="en-US" altLang="zh-CN" sz="2200" b="1" dirty="0">
                <a:solidFill>
                  <a:schemeClr val="accent2"/>
                </a:solidFill>
              </a:rPr>
              <a:t>(B</a:t>
            </a:r>
            <a:r>
              <a:rPr lang="en-US" altLang="zh-CN" sz="2200" dirty="0">
                <a:solidFill>
                  <a:schemeClr val="accent2"/>
                </a:solidFill>
              </a:rPr>
              <a:t>)</a:t>
            </a:r>
            <a:endParaRPr lang="en-US" altLang="zh-CN" sz="2200" dirty="0">
              <a:solidFill>
                <a:srgbClr val="5F5F5F"/>
              </a:solidFill>
            </a:endParaRPr>
          </a:p>
          <a:p>
            <a:pPr marL="342900" lvl="1" indent="-342900">
              <a:buFont typeface="Arial" panose="020B0604020202020204" pitchFamily="34" charset="0"/>
              <a:buChar char="•"/>
            </a:pPr>
            <a:r>
              <a:rPr lang="en-US" altLang="zh-CN" sz="2200" dirty="0">
                <a:solidFill>
                  <a:srgbClr val="5F5F5F"/>
                </a:solidFill>
              </a:rPr>
              <a:t>aspect terms are required to be </a:t>
            </a:r>
            <a:r>
              <a:rPr lang="en-US" altLang="zh-CN" sz="2200" dirty="0">
                <a:solidFill>
                  <a:srgbClr val="FF0000"/>
                </a:solidFill>
              </a:rPr>
              <a:t>comprehensively manually labeled</a:t>
            </a:r>
            <a:r>
              <a:rPr lang="en-US" altLang="zh-CN" sz="2200" dirty="0">
                <a:solidFill>
                  <a:srgbClr val="5F5F5F"/>
                </a:solidFill>
              </a:rPr>
              <a:t> or extracted by </a:t>
            </a:r>
            <a:r>
              <a:rPr lang="en-US" altLang="zh-CN" sz="2200" dirty="0">
                <a:solidFill>
                  <a:srgbClr val="FF0000"/>
                </a:solidFill>
              </a:rPr>
              <a:t>sequence labeling </a:t>
            </a:r>
            <a:r>
              <a:rPr lang="en-US" altLang="zh-CN" sz="2200" dirty="0">
                <a:solidFill>
                  <a:srgbClr val="5F5F5F"/>
                </a:solidFill>
              </a:rPr>
              <a:t>algorithms from the sentences. </a:t>
            </a:r>
          </a:p>
          <a:p>
            <a:pPr marL="342900" lvl="1" indent="-342900">
              <a:buFont typeface="Arial" panose="020B0604020202020204" pitchFamily="34" charset="0"/>
              <a:buChar char="•"/>
            </a:pPr>
            <a:r>
              <a:rPr lang="en-US" altLang="zh-CN" sz="2200" dirty="0">
                <a:solidFill>
                  <a:srgbClr val="FF0000"/>
                </a:solidFill>
              </a:rPr>
              <a:t>low-resource</a:t>
            </a:r>
            <a:r>
              <a:rPr lang="en-US" altLang="zh-CN" sz="2200" dirty="0">
                <a:solidFill>
                  <a:srgbClr val="5F5F5F"/>
                </a:solidFill>
              </a:rPr>
              <a:t>, expensive, limits the potential of neural models.</a:t>
            </a:r>
            <a:endParaRPr lang="zh-CN" altLang="en-US" sz="2200" dirty="0">
              <a:solidFill>
                <a:srgbClr val="5F5F5F"/>
              </a:solidFill>
            </a:endParaRPr>
          </a:p>
        </p:txBody>
      </p:sp>
    </p:spTree>
    <p:extLst>
      <p:ext uri="{BB962C8B-B14F-4D97-AF65-F5344CB8AC3E}">
        <p14:creationId xmlns:p14="http://schemas.microsoft.com/office/powerpoint/2010/main" val="2065743667"/>
      </p:ext>
    </p:extLst>
  </p:cSld>
  <p:clrMapOvr>
    <a:masterClrMapping/>
  </p:clrMapOvr>
  <mc:AlternateContent xmlns:mc="http://schemas.openxmlformats.org/markup-compatibility/2006" xmlns:p14="http://schemas.microsoft.com/office/powerpoint/2010/main">
    <mc:Choice Requires="p14">
      <p:transition p14:dur="10">
        <p:pull/>
      </p:transition>
    </mc:Choice>
    <mc:Fallback xmlns="">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Problem Definition</a:t>
            </a:r>
            <a:endParaRPr lang="zh-CN" altLang="en-US" dirty="0"/>
          </a:p>
        </p:txBody>
      </p:sp>
      <p:sp>
        <p:nvSpPr>
          <p:cNvPr id="8" name="Rectangle 7"/>
          <p:cNvSpPr/>
          <p:nvPr/>
        </p:nvSpPr>
        <p:spPr>
          <a:xfrm>
            <a:off x="3037976" y="1670853"/>
            <a:ext cx="6093631" cy="226106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888446" y="2754495"/>
            <a:ext cx="2486578" cy="338554"/>
          </a:xfrm>
          <a:prstGeom prst="rect">
            <a:avLst/>
          </a:prstGeom>
        </p:spPr>
        <p:txBody>
          <a:bodyPr wrap="none">
            <a:spAutoFit/>
          </a:bodyPr>
          <a:lstStyle/>
          <a:p>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&lt; </a:t>
            </a:r>
            <a:r>
              <a:rPr lang="en-US" altLang="zh-CN" sz="1600" b="1" i="1" dirty="0">
                <a:solidFill>
                  <a:srgbClr val="5F5F5F"/>
                </a:solidFill>
              </a:rPr>
              <a:t>food seafood fish</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1" dirty="0">
                <a:solidFill>
                  <a:schemeClr val="bg1">
                    <a:lumMod val="50000"/>
                  </a:schemeClr>
                </a:solidFill>
                <a:latin typeface="微软雅黑" charset="0"/>
                <a:ea typeface="微软雅黑" charset="0"/>
              </a:rPr>
              <a:t>+</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&gt;</a:t>
            </a:r>
          </a:p>
        </p:txBody>
      </p:sp>
      <p:sp>
        <p:nvSpPr>
          <p:cNvPr id="12" name="Rectangle 11"/>
          <p:cNvSpPr/>
          <p:nvPr/>
        </p:nvSpPr>
        <p:spPr>
          <a:xfrm>
            <a:off x="6730632" y="2767289"/>
            <a:ext cx="1468672" cy="338554"/>
          </a:xfrm>
          <a:prstGeom prst="rect">
            <a:avLst/>
          </a:prstGeom>
        </p:spPr>
        <p:txBody>
          <a:bodyPr wrap="none">
            <a:spAutoFit/>
          </a:bodyPr>
          <a:lstStyle/>
          <a:p>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&lt;</a:t>
            </a:r>
            <a:r>
              <a:rPr lang="en-US" altLang="zh-CN" sz="1600" i="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1" i="1" dirty="0">
                <a:solidFill>
                  <a:srgbClr val="5F5F5F"/>
                </a:solidFill>
              </a:rPr>
              <a:t>service</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1" dirty="0">
                <a:solidFill>
                  <a:schemeClr val="bg1">
                    <a:lumMod val="50000"/>
                  </a:schemeClr>
                </a:solidFill>
                <a:latin typeface="微软雅黑" charset="0"/>
                <a:ea typeface="微软雅黑" charset="0"/>
              </a:rPr>
              <a:t>-</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 &gt;</a:t>
            </a:r>
          </a:p>
        </p:txBody>
      </p:sp>
      <p:sp>
        <p:nvSpPr>
          <p:cNvPr id="15" name="Rectangle 14"/>
          <p:cNvSpPr/>
          <p:nvPr/>
        </p:nvSpPr>
        <p:spPr>
          <a:xfrm>
            <a:off x="4589744" y="5409648"/>
            <a:ext cx="1385316" cy="338554"/>
          </a:xfrm>
          <a:prstGeom prst="rect">
            <a:avLst/>
          </a:prstGeom>
        </p:spPr>
        <p:txBody>
          <a:bodyPr wrap="none">
            <a:spAutoFit/>
          </a:bodyPr>
          <a:lstStyle/>
          <a:p>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&lt; </a:t>
            </a:r>
            <a:r>
              <a:rPr lang="en-US" altLang="zh-CN" sz="1600" b="1" i="1" u="sng" dirty="0">
                <a:solidFill>
                  <a:srgbClr val="5F5F5F"/>
                </a:solidFill>
              </a:rPr>
              <a:t>screen</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600" b="1" dirty="0">
                <a:solidFill>
                  <a:schemeClr val="bg1">
                    <a:lumMod val="50000"/>
                  </a:schemeClr>
                </a:solidFill>
                <a:latin typeface="微软雅黑" charset="0"/>
                <a:ea typeface="微软雅黑" charset="0"/>
              </a:rPr>
              <a:t>+</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&gt;</a:t>
            </a:r>
          </a:p>
        </p:txBody>
      </p:sp>
      <p:sp>
        <p:nvSpPr>
          <p:cNvPr id="16" name="Rectangle 15"/>
          <p:cNvSpPr/>
          <p:nvPr/>
        </p:nvSpPr>
        <p:spPr>
          <a:xfrm>
            <a:off x="6477768" y="5418612"/>
            <a:ext cx="1499128" cy="338554"/>
          </a:xfrm>
          <a:prstGeom prst="rect">
            <a:avLst/>
          </a:prstGeom>
        </p:spPr>
        <p:txBody>
          <a:bodyPr wrap="none">
            <a:spAutoFit/>
          </a:bodyPr>
          <a:lstStyle/>
          <a:p>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&lt; </a:t>
            </a:r>
            <a:r>
              <a:rPr lang="en-US" altLang="zh-CN" sz="1600" b="1" i="1" u="sng" dirty="0">
                <a:solidFill>
                  <a:srgbClr val="5F5F5F"/>
                </a:solidFill>
              </a:rPr>
              <a:t>system</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   - &gt;</a:t>
            </a:r>
          </a:p>
        </p:txBody>
      </p:sp>
      <p:sp>
        <p:nvSpPr>
          <p:cNvPr id="17" name="Rectangle 16"/>
          <p:cNvSpPr/>
          <p:nvPr/>
        </p:nvSpPr>
        <p:spPr>
          <a:xfrm>
            <a:off x="3860778" y="6026797"/>
            <a:ext cx="4805464" cy="332509"/>
          </a:xfrm>
          <a:prstGeom prst="rect">
            <a:avLst/>
          </a:prstGeom>
          <a:solidFill>
            <a:schemeClr val="accent3">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b="1" u="sng" dirty="0">
                <a:solidFill>
                  <a:srgbClr val="5F5F5F"/>
                </a:solidFill>
              </a:rPr>
              <a:t>S</a:t>
            </a:r>
            <a:r>
              <a:rPr lang="zh-CN" altLang="en-US" sz="1600" b="1" u="sng" dirty="0">
                <a:solidFill>
                  <a:srgbClr val="5F5F5F"/>
                </a:solidFill>
              </a:rPr>
              <a:t>creen</a:t>
            </a:r>
            <a:r>
              <a:rPr lang="zh-CN" altLang="en-US" sz="1600" dirty="0">
                <a:solidFill>
                  <a:srgbClr val="5F5F5F"/>
                </a:solidFill>
              </a:rPr>
              <a:t> is crystal clear but the </a:t>
            </a:r>
            <a:r>
              <a:rPr lang="zh-CN" altLang="en-US" sz="1600" b="1" u="sng" dirty="0">
                <a:solidFill>
                  <a:srgbClr val="5F5F5F"/>
                </a:solidFill>
              </a:rPr>
              <a:t>system</a:t>
            </a:r>
            <a:r>
              <a:rPr lang="zh-CN" altLang="en-US" sz="1600" dirty="0">
                <a:solidFill>
                  <a:srgbClr val="5F5F5F"/>
                </a:solidFill>
              </a:rPr>
              <a:t> is quite slow</a:t>
            </a:r>
            <a:r>
              <a:rPr lang="en-US" altLang="zh-CN" sz="1600" dirty="0">
                <a:solidFill>
                  <a:srgbClr val="5F5F5F"/>
                </a:solidFill>
              </a:rPr>
              <a:t>.</a:t>
            </a:r>
            <a:endParaRPr lang="zh-CN" altLang="en-US" sz="1600" dirty="0">
              <a:solidFill>
                <a:srgbClr val="5F5F5F"/>
              </a:solidFill>
            </a:endParaRPr>
          </a:p>
        </p:txBody>
      </p:sp>
      <p:cxnSp>
        <p:nvCxnSpPr>
          <p:cNvPr id="18" name="Straight Arrow Connector 17"/>
          <p:cNvCxnSpPr/>
          <p:nvPr/>
        </p:nvCxnSpPr>
        <p:spPr>
          <a:xfrm flipH="1" flipV="1">
            <a:off x="5076490" y="2487091"/>
            <a:ext cx="938" cy="377019"/>
          </a:xfrm>
          <a:prstGeom prst="straightConnector1">
            <a:avLst/>
          </a:prstGeom>
          <a:ln w="28575">
            <a:solidFill>
              <a:srgbClr val="FFCC99"/>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flipV="1">
            <a:off x="5902254" y="2539598"/>
            <a:ext cx="1193005" cy="299869"/>
          </a:xfrm>
          <a:prstGeom prst="straightConnector1">
            <a:avLst/>
          </a:prstGeom>
          <a:ln w="28575">
            <a:solidFill>
              <a:srgbClr val="FFCC9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V="1">
            <a:off x="6066644" y="2539390"/>
            <a:ext cx="994962" cy="26341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7834676" y="2502319"/>
            <a:ext cx="0" cy="374426"/>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5122968" y="5121791"/>
            <a:ext cx="0" cy="347818"/>
          </a:xfrm>
          <a:prstGeom prst="straightConnector1">
            <a:avLst/>
          </a:prstGeom>
          <a:ln w="28575">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5777802" y="5158369"/>
            <a:ext cx="1105592" cy="291062"/>
          </a:xfrm>
          <a:prstGeom prst="straightConnector1">
            <a:avLst/>
          </a:prstGeom>
          <a:ln w="28575">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5787042" y="5143620"/>
            <a:ext cx="1057306" cy="325990"/>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flipV="1">
            <a:off x="7644254" y="5128327"/>
            <a:ext cx="5641" cy="363601"/>
          </a:xfrm>
          <a:prstGeom prst="straightConnector1">
            <a:avLst/>
          </a:prstGeom>
          <a:ln w="28575">
            <a:solidFill>
              <a:schemeClr val="accent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162972" y="2018227"/>
            <a:ext cx="3385764" cy="338554"/>
          </a:xfrm>
          <a:prstGeom prst="rect">
            <a:avLst/>
          </a:prstGeom>
        </p:spPr>
        <p:txBody>
          <a:bodyPr wrap="square">
            <a:spAutoFit/>
          </a:bodyPr>
          <a:lstStyle/>
          <a:p>
            <a:r>
              <a:rPr lang="en-US" altLang="zh-CN" sz="1600" b="1" dirty="0">
                <a:solidFill>
                  <a:srgbClr val="5F5F5F"/>
                </a:solidFill>
              </a:rPr>
              <a:t>Source  domain</a:t>
            </a:r>
            <a:r>
              <a:rPr lang="en-US" altLang="zh-CN" sz="1600" dirty="0">
                <a:solidFill>
                  <a:srgbClr val="5F5F5F"/>
                </a:solidFill>
              </a:rPr>
              <a:t> (Restaurant)</a:t>
            </a:r>
          </a:p>
        </p:txBody>
      </p:sp>
      <p:cxnSp>
        <p:nvCxnSpPr>
          <p:cNvPr id="27" name="Straight Arrow Connector 26"/>
          <p:cNvCxnSpPr>
            <a:endCxn id="11" idx="2"/>
          </p:cNvCxnSpPr>
          <p:nvPr/>
        </p:nvCxnSpPr>
        <p:spPr>
          <a:xfrm flipH="1" flipV="1">
            <a:off x="5131735" y="3093049"/>
            <a:ext cx="948252" cy="251807"/>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2" idx="2"/>
          </p:cNvCxnSpPr>
          <p:nvPr/>
        </p:nvCxnSpPr>
        <p:spPr>
          <a:xfrm flipV="1">
            <a:off x="6552202" y="3105843"/>
            <a:ext cx="912766" cy="246590"/>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4361975" y="5748202"/>
            <a:ext cx="760993" cy="389952"/>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7010759" y="5702392"/>
            <a:ext cx="0" cy="434267"/>
          </a:xfrm>
          <a:prstGeom prst="straightConnector1">
            <a:avLst/>
          </a:prstGeom>
          <a:ln w="285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309688" y="4582847"/>
            <a:ext cx="2719012" cy="338554"/>
          </a:xfrm>
          <a:prstGeom prst="rect">
            <a:avLst/>
          </a:prstGeom>
        </p:spPr>
        <p:txBody>
          <a:bodyPr wrap="square">
            <a:spAutoFit/>
          </a:bodyPr>
          <a:lstStyle/>
          <a:p>
            <a:r>
              <a:rPr lang="en-US" altLang="zh-CN" sz="1600" b="1" dirty="0">
                <a:solidFill>
                  <a:srgbClr val="5F5F5F"/>
                </a:solidFill>
              </a:rPr>
              <a:t>Target  domain </a:t>
            </a:r>
            <a:r>
              <a:rPr lang="en-US" altLang="zh-CN" sz="1600" dirty="0">
                <a:solidFill>
                  <a:srgbClr val="5F5F5F"/>
                </a:solidFill>
              </a:rPr>
              <a:t>(Laptop</a:t>
            </a:r>
            <a:r>
              <a:rPr lang="en-US" altLang="zh-CN" sz="1600" dirty="0">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37" name="Rectangle 36"/>
          <p:cNvSpPr/>
          <p:nvPr/>
        </p:nvSpPr>
        <p:spPr>
          <a:xfrm>
            <a:off x="3015058" y="4271195"/>
            <a:ext cx="6093631" cy="226106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Curved Left Arrow 38"/>
          <p:cNvSpPr/>
          <p:nvPr/>
        </p:nvSpPr>
        <p:spPr>
          <a:xfrm>
            <a:off x="8624664" y="3080779"/>
            <a:ext cx="953571" cy="2145619"/>
          </a:xfrm>
          <a:prstGeom prst="curved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40" name="组合 8"/>
          <p:cNvGrpSpPr/>
          <p:nvPr/>
        </p:nvGrpSpPr>
        <p:grpSpPr>
          <a:xfrm>
            <a:off x="910106" y="4985187"/>
            <a:ext cx="1348782" cy="1235304"/>
            <a:chOff x="6318249" y="3495674"/>
            <a:chExt cx="1554162" cy="1552575"/>
          </a:xfrm>
        </p:grpSpPr>
        <p:sp>
          <p:nvSpPr>
            <p:cNvPr id="41" name="Oval 113"/>
            <p:cNvSpPr>
              <a:spLocks noChangeArrowheads="1"/>
            </p:cNvSpPr>
            <p:nvPr/>
          </p:nvSpPr>
          <p:spPr bwMode="auto">
            <a:xfrm>
              <a:off x="6318249" y="3495674"/>
              <a:ext cx="1554162" cy="1552575"/>
            </a:xfrm>
            <a:prstGeom prst="ellipse">
              <a:avLst/>
            </a:prstGeom>
            <a:solidFill>
              <a:srgbClr val="89B2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14"/>
            <p:cNvSpPr>
              <a:spLocks/>
            </p:cNvSpPr>
            <p:nvPr/>
          </p:nvSpPr>
          <p:spPr bwMode="auto">
            <a:xfrm>
              <a:off x="6591300" y="3727450"/>
              <a:ext cx="1008063" cy="682625"/>
            </a:xfrm>
            <a:custGeom>
              <a:avLst/>
              <a:gdLst>
                <a:gd name="T0" fmla="*/ 354 w 354"/>
                <a:gd name="T1" fmla="*/ 222 h 240"/>
                <a:gd name="T2" fmla="*/ 336 w 354"/>
                <a:gd name="T3" fmla="*/ 240 h 240"/>
                <a:gd name="T4" fmla="*/ 18 w 354"/>
                <a:gd name="T5" fmla="*/ 240 h 240"/>
                <a:gd name="T6" fmla="*/ 0 w 354"/>
                <a:gd name="T7" fmla="*/ 222 h 240"/>
                <a:gd name="T8" fmla="*/ 0 w 354"/>
                <a:gd name="T9" fmla="*/ 33 h 240"/>
                <a:gd name="T10" fmla="*/ 18 w 354"/>
                <a:gd name="T11" fmla="*/ 0 h 240"/>
                <a:gd name="T12" fmla="*/ 336 w 354"/>
                <a:gd name="T13" fmla="*/ 0 h 240"/>
                <a:gd name="T14" fmla="*/ 354 w 354"/>
                <a:gd name="T15" fmla="*/ 18 h 240"/>
                <a:gd name="T16" fmla="*/ 354 w 354"/>
                <a:gd name="T17" fmla="*/ 222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4" h="240">
                  <a:moveTo>
                    <a:pt x="354" y="222"/>
                  </a:moveTo>
                  <a:cubicBezTo>
                    <a:pt x="354" y="232"/>
                    <a:pt x="346" y="240"/>
                    <a:pt x="336" y="240"/>
                  </a:cubicBezTo>
                  <a:cubicBezTo>
                    <a:pt x="18" y="240"/>
                    <a:pt x="18" y="240"/>
                    <a:pt x="18" y="240"/>
                  </a:cubicBezTo>
                  <a:cubicBezTo>
                    <a:pt x="8" y="240"/>
                    <a:pt x="0" y="232"/>
                    <a:pt x="0" y="222"/>
                  </a:cubicBezTo>
                  <a:cubicBezTo>
                    <a:pt x="0" y="33"/>
                    <a:pt x="0" y="33"/>
                    <a:pt x="0" y="33"/>
                  </a:cubicBezTo>
                  <a:cubicBezTo>
                    <a:pt x="0" y="23"/>
                    <a:pt x="8" y="0"/>
                    <a:pt x="18" y="0"/>
                  </a:cubicBezTo>
                  <a:cubicBezTo>
                    <a:pt x="336" y="0"/>
                    <a:pt x="336" y="0"/>
                    <a:pt x="336" y="0"/>
                  </a:cubicBezTo>
                  <a:cubicBezTo>
                    <a:pt x="346" y="0"/>
                    <a:pt x="354" y="8"/>
                    <a:pt x="354" y="18"/>
                  </a:cubicBezTo>
                  <a:lnTo>
                    <a:pt x="354" y="222"/>
                  </a:lnTo>
                  <a:close/>
                </a:path>
              </a:pathLst>
            </a:custGeom>
            <a:solidFill>
              <a:srgbClr val="291E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15"/>
            <p:cNvSpPr>
              <a:spLocks/>
            </p:cNvSpPr>
            <p:nvPr/>
          </p:nvSpPr>
          <p:spPr bwMode="auto">
            <a:xfrm>
              <a:off x="6591301" y="3714750"/>
              <a:ext cx="1008063" cy="684213"/>
            </a:xfrm>
            <a:custGeom>
              <a:avLst/>
              <a:gdLst>
                <a:gd name="T0" fmla="*/ 354 w 354"/>
                <a:gd name="T1" fmla="*/ 223 h 240"/>
                <a:gd name="T2" fmla="*/ 336 w 354"/>
                <a:gd name="T3" fmla="*/ 240 h 240"/>
                <a:gd name="T4" fmla="*/ 18 w 354"/>
                <a:gd name="T5" fmla="*/ 240 h 240"/>
                <a:gd name="T6" fmla="*/ 0 w 354"/>
                <a:gd name="T7" fmla="*/ 223 h 240"/>
                <a:gd name="T8" fmla="*/ 0 w 354"/>
                <a:gd name="T9" fmla="*/ 18 h 240"/>
                <a:gd name="T10" fmla="*/ 18 w 354"/>
                <a:gd name="T11" fmla="*/ 0 h 240"/>
                <a:gd name="T12" fmla="*/ 336 w 354"/>
                <a:gd name="T13" fmla="*/ 0 h 240"/>
                <a:gd name="T14" fmla="*/ 354 w 354"/>
                <a:gd name="T15" fmla="*/ 18 h 240"/>
                <a:gd name="T16" fmla="*/ 354 w 354"/>
                <a:gd name="T17" fmla="*/ 223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4" h="240">
                  <a:moveTo>
                    <a:pt x="354" y="223"/>
                  </a:moveTo>
                  <a:cubicBezTo>
                    <a:pt x="354" y="232"/>
                    <a:pt x="346" y="240"/>
                    <a:pt x="336" y="240"/>
                  </a:cubicBezTo>
                  <a:cubicBezTo>
                    <a:pt x="18" y="240"/>
                    <a:pt x="18" y="240"/>
                    <a:pt x="18" y="240"/>
                  </a:cubicBezTo>
                  <a:cubicBezTo>
                    <a:pt x="8" y="240"/>
                    <a:pt x="0" y="232"/>
                    <a:pt x="0" y="223"/>
                  </a:cubicBezTo>
                  <a:cubicBezTo>
                    <a:pt x="0" y="18"/>
                    <a:pt x="0" y="18"/>
                    <a:pt x="0" y="18"/>
                  </a:cubicBezTo>
                  <a:cubicBezTo>
                    <a:pt x="0" y="8"/>
                    <a:pt x="8" y="0"/>
                    <a:pt x="18" y="0"/>
                  </a:cubicBezTo>
                  <a:cubicBezTo>
                    <a:pt x="336" y="0"/>
                    <a:pt x="336" y="0"/>
                    <a:pt x="336" y="0"/>
                  </a:cubicBezTo>
                  <a:cubicBezTo>
                    <a:pt x="346" y="0"/>
                    <a:pt x="354" y="8"/>
                    <a:pt x="354" y="18"/>
                  </a:cubicBezTo>
                  <a:lnTo>
                    <a:pt x="354" y="223"/>
                  </a:lnTo>
                  <a:close/>
                </a:path>
              </a:pathLst>
            </a:custGeom>
            <a:solidFill>
              <a:srgbClr val="3530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16"/>
            <p:cNvSpPr>
              <a:spLocks/>
            </p:cNvSpPr>
            <p:nvPr/>
          </p:nvSpPr>
          <p:spPr bwMode="auto">
            <a:xfrm>
              <a:off x="6634167" y="3767138"/>
              <a:ext cx="923925" cy="568325"/>
            </a:xfrm>
            <a:custGeom>
              <a:avLst/>
              <a:gdLst>
                <a:gd name="T0" fmla="*/ 313 w 325"/>
                <a:gd name="T1" fmla="*/ 0 h 200"/>
                <a:gd name="T2" fmla="*/ 193 w 325"/>
                <a:gd name="T3" fmla="*/ 0 h 200"/>
                <a:gd name="T4" fmla="*/ 11 w 325"/>
                <a:gd name="T5" fmla="*/ 0 h 200"/>
                <a:gd name="T6" fmla="*/ 0 w 325"/>
                <a:gd name="T7" fmla="*/ 11 h 200"/>
                <a:gd name="T8" fmla="*/ 0 w 325"/>
                <a:gd name="T9" fmla="*/ 81 h 200"/>
                <a:gd name="T10" fmla="*/ 0 w 325"/>
                <a:gd name="T11" fmla="*/ 102 h 200"/>
                <a:gd name="T12" fmla="*/ 0 w 325"/>
                <a:gd name="T13" fmla="*/ 178 h 200"/>
                <a:gd name="T14" fmla="*/ 0 w 325"/>
                <a:gd name="T15" fmla="*/ 190 h 200"/>
                <a:gd name="T16" fmla="*/ 11 w 325"/>
                <a:gd name="T17" fmla="*/ 200 h 200"/>
                <a:gd name="T18" fmla="*/ 313 w 325"/>
                <a:gd name="T19" fmla="*/ 200 h 200"/>
                <a:gd name="T20" fmla="*/ 325 w 325"/>
                <a:gd name="T21" fmla="*/ 190 h 200"/>
                <a:gd name="T22" fmla="*/ 325 w 325"/>
                <a:gd name="T23" fmla="*/ 157 h 200"/>
                <a:gd name="T24" fmla="*/ 325 w 325"/>
                <a:gd name="T25" fmla="*/ 121 h 200"/>
                <a:gd name="T26" fmla="*/ 325 w 325"/>
                <a:gd name="T27" fmla="*/ 11 h 200"/>
                <a:gd name="T28" fmla="*/ 313 w 325"/>
                <a:gd name="T29"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5" h="200">
                  <a:moveTo>
                    <a:pt x="313" y="0"/>
                  </a:moveTo>
                  <a:cubicBezTo>
                    <a:pt x="193" y="0"/>
                    <a:pt x="193" y="0"/>
                    <a:pt x="193" y="0"/>
                  </a:cubicBezTo>
                  <a:cubicBezTo>
                    <a:pt x="11" y="0"/>
                    <a:pt x="11" y="0"/>
                    <a:pt x="11" y="0"/>
                  </a:cubicBezTo>
                  <a:cubicBezTo>
                    <a:pt x="5" y="0"/>
                    <a:pt x="0" y="5"/>
                    <a:pt x="0" y="11"/>
                  </a:cubicBezTo>
                  <a:cubicBezTo>
                    <a:pt x="0" y="81"/>
                    <a:pt x="0" y="81"/>
                    <a:pt x="0" y="81"/>
                  </a:cubicBezTo>
                  <a:cubicBezTo>
                    <a:pt x="0" y="102"/>
                    <a:pt x="0" y="102"/>
                    <a:pt x="0" y="102"/>
                  </a:cubicBezTo>
                  <a:cubicBezTo>
                    <a:pt x="0" y="178"/>
                    <a:pt x="0" y="178"/>
                    <a:pt x="0" y="178"/>
                  </a:cubicBezTo>
                  <a:cubicBezTo>
                    <a:pt x="0" y="190"/>
                    <a:pt x="0" y="190"/>
                    <a:pt x="0" y="190"/>
                  </a:cubicBezTo>
                  <a:cubicBezTo>
                    <a:pt x="0" y="195"/>
                    <a:pt x="5" y="200"/>
                    <a:pt x="11" y="200"/>
                  </a:cubicBezTo>
                  <a:cubicBezTo>
                    <a:pt x="313" y="200"/>
                    <a:pt x="313" y="200"/>
                    <a:pt x="313" y="200"/>
                  </a:cubicBezTo>
                  <a:cubicBezTo>
                    <a:pt x="319" y="200"/>
                    <a:pt x="325" y="195"/>
                    <a:pt x="325" y="190"/>
                  </a:cubicBezTo>
                  <a:cubicBezTo>
                    <a:pt x="325" y="157"/>
                    <a:pt x="325" y="157"/>
                    <a:pt x="325" y="157"/>
                  </a:cubicBezTo>
                  <a:cubicBezTo>
                    <a:pt x="325" y="121"/>
                    <a:pt x="325" y="121"/>
                    <a:pt x="325" y="121"/>
                  </a:cubicBezTo>
                  <a:cubicBezTo>
                    <a:pt x="325" y="11"/>
                    <a:pt x="325" y="11"/>
                    <a:pt x="325" y="11"/>
                  </a:cubicBezTo>
                  <a:cubicBezTo>
                    <a:pt x="325" y="5"/>
                    <a:pt x="319" y="0"/>
                    <a:pt x="313" y="0"/>
                  </a:cubicBezTo>
                  <a:close/>
                </a:path>
              </a:pathLst>
            </a:custGeom>
            <a:solidFill>
              <a:srgbClr val="14B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117"/>
            <p:cNvSpPr>
              <a:spLocks/>
            </p:cNvSpPr>
            <p:nvPr/>
          </p:nvSpPr>
          <p:spPr bwMode="auto">
            <a:xfrm>
              <a:off x="6491288" y="4427538"/>
              <a:ext cx="1209675" cy="312738"/>
            </a:xfrm>
            <a:custGeom>
              <a:avLst/>
              <a:gdLst>
                <a:gd name="T0" fmla="*/ 422 w 425"/>
                <a:gd name="T1" fmla="*/ 95 h 110"/>
                <a:gd name="T2" fmla="*/ 406 w 425"/>
                <a:gd name="T3" fmla="*/ 110 h 110"/>
                <a:gd name="T4" fmla="*/ 18 w 425"/>
                <a:gd name="T5" fmla="*/ 110 h 110"/>
                <a:gd name="T6" fmla="*/ 3 w 425"/>
                <a:gd name="T7" fmla="*/ 95 h 110"/>
                <a:gd name="T8" fmla="*/ 29 w 425"/>
                <a:gd name="T9" fmla="*/ 15 h 110"/>
                <a:gd name="T10" fmla="*/ 54 w 425"/>
                <a:gd name="T11" fmla="*/ 0 h 110"/>
                <a:gd name="T12" fmla="*/ 370 w 425"/>
                <a:gd name="T13" fmla="*/ 0 h 110"/>
                <a:gd name="T14" fmla="*/ 396 w 425"/>
                <a:gd name="T15" fmla="*/ 15 h 110"/>
                <a:gd name="T16" fmla="*/ 422 w 425"/>
                <a:gd name="T17" fmla="*/ 95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5" h="110">
                  <a:moveTo>
                    <a:pt x="422" y="95"/>
                  </a:moveTo>
                  <a:cubicBezTo>
                    <a:pt x="425" y="103"/>
                    <a:pt x="417" y="110"/>
                    <a:pt x="406" y="110"/>
                  </a:cubicBezTo>
                  <a:cubicBezTo>
                    <a:pt x="18" y="110"/>
                    <a:pt x="18" y="110"/>
                    <a:pt x="18" y="110"/>
                  </a:cubicBezTo>
                  <a:cubicBezTo>
                    <a:pt x="7" y="110"/>
                    <a:pt x="0" y="103"/>
                    <a:pt x="3" y="95"/>
                  </a:cubicBezTo>
                  <a:cubicBezTo>
                    <a:pt x="29" y="15"/>
                    <a:pt x="29" y="15"/>
                    <a:pt x="29" y="15"/>
                  </a:cubicBezTo>
                  <a:cubicBezTo>
                    <a:pt x="31" y="7"/>
                    <a:pt x="43" y="0"/>
                    <a:pt x="54" y="0"/>
                  </a:cubicBezTo>
                  <a:cubicBezTo>
                    <a:pt x="370" y="0"/>
                    <a:pt x="370" y="0"/>
                    <a:pt x="370" y="0"/>
                  </a:cubicBezTo>
                  <a:cubicBezTo>
                    <a:pt x="382" y="0"/>
                    <a:pt x="393" y="7"/>
                    <a:pt x="396" y="15"/>
                  </a:cubicBezTo>
                  <a:lnTo>
                    <a:pt x="422" y="95"/>
                  </a:lnTo>
                  <a:close/>
                </a:path>
              </a:pathLst>
            </a:custGeom>
            <a:solidFill>
              <a:srgbClr val="291E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118"/>
            <p:cNvSpPr>
              <a:spLocks/>
            </p:cNvSpPr>
            <p:nvPr/>
          </p:nvSpPr>
          <p:spPr bwMode="auto">
            <a:xfrm>
              <a:off x="6497642" y="4410077"/>
              <a:ext cx="1195389" cy="312738"/>
            </a:xfrm>
            <a:custGeom>
              <a:avLst/>
              <a:gdLst>
                <a:gd name="T0" fmla="*/ 418 w 420"/>
                <a:gd name="T1" fmla="*/ 94 h 110"/>
                <a:gd name="T2" fmla="*/ 402 w 420"/>
                <a:gd name="T3" fmla="*/ 110 h 110"/>
                <a:gd name="T4" fmla="*/ 18 w 420"/>
                <a:gd name="T5" fmla="*/ 110 h 110"/>
                <a:gd name="T6" fmla="*/ 3 w 420"/>
                <a:gd name="T7" fmla="*/ 94 h 110"/>
                <a:gd name="T8" fmla="*/ 28 w 420"/>
                <a:gd name="T9" fmla="*/ 15 h 110"/>
                <a:gd name="T10" fmla="*/ 54 w 420"/>
                <a:gd name="T11" fmla="*/ 0 h 110"/>
                <a:gd name="T12" fmla="*/ 367 w 420"/>
                <a:gd name="T13" fmla="*/ 0 h 110"/>
                <a:gd name="T14" fmla="*/ 392 w 420"/>
                <a:gd name="T15" fmla="*/ 15 h 110"/>
                <a:gd name="T16" fmla="*/ 418 w 420"/>
                <a:gd name="T17" fmla="*/ 94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0" h="110">
                  <a:moveTo>
                    <a:pt x="418" y="94"/>
                  </a:moveTo>
                  <a:cubicBezTo>
                    <a:pt x="420" y="103"/>
                    <a:pt x="413" y="110"/>
                    <a:pt x="402" y="110"/>
                  </a:cubicBezTo>
                  <a:cubicBezTo>
                    <a:pt x="18" y="110"/>
                    <a:pt x="18" y="110"/>
                    <a:pt x="18" y="110"/>
                  </a:cubicBezTo>
                  <a:cubicBezTo>
                    <a:pt x="7" y="110"/>
                    <a:pt x="0" y="103"/>
                    <a:pt x="3" y="94"/>
                  </a:cubicBezTo>
                  <a:cubicBezTo>
                    <a:pt x="28" y="15"/>
                    <a:pt x="28" y="15"/>
                    <a:pt x="28" y="15"/>
                  </a:cubicBezTo>
                  <a:cubicBezTo>
                    <a:pt x="31" y="7"/>
                    <a:pt x="42" y="0"/>
                    <a:pt x="54" y="0"/>
                  </a:cubicBezTo>
                  <a:cubicBezTo>
                    <a:pt x="367" y="0"/>
                    <a:pt x="367" y="0"/>
                    <a:pt x="367" y="0"/>
                  </a:cubicBezTo>
                  <a:cubicBezTo>
                    <a:pt x="378" y="0"/>
                    <a:pt x="389" y="7"/>
                    <a:pt x="392" y="15"/>
                  </a:cubicBezTo>
                  <a:lnTo>
                    <a:pt x="418" y="94"/>
                  </a:lnTo>
                  <a:close/>
                </a:path>
              </a:pathLst>
            </a:custGeom>
            <a:solidFill>
              <a:srgbClr val="3530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119"/>
            <p:cNvSpPr>
              <a:spLocks/>
            </p:cNvSpPr>
            <p:nvPr/>
          </p:nvSpPr>
          <p:spPr bwMode="auto">
            <a:xfrm>
              <a:off x="6921502" y="4583114"/>
              <a:ext cx="377826" cy="100014"/>
            </a:xfrm>
            <a:custGeom>
              <a:avLst/>
              <a:gdLst>
                <a:gd name="T0" fmla="*/ 132 w 133"/>
                <a:gd name="T1" fmla="*/ 30 h 35"/>
                <a:gd name="T2" fmla="*/ 127 w 133"/>
                <a:gd name="T3" fmla="*/ 35 h 35"/>
                <a:gd name="T4" fmla="*/ 5 w 133"/>
                <a:gd name="T5" fmla="*/ 35 h 35"/>
                <a:gd name="T6" fmla="*/ 0 w 133"/>
                <a:gd name="T7" fmla="*/ 30 h 35"/>
                <a:gd name="T8" fmla="*/ 8 w 133"/>
                <a:gd name="T9" fmla="*/ 5 h 35"/>
                <a:gd name="T10" fmla="*/ 16 w 133"/>
                <a:gd name="T11" fmla="*/ 0 h 35"/>
                <a:gd name="T12" fmla="*/ 116 w 133"/>
                <a:gd name="T13" fmla="*/ 0 h 35"/>
                <a:gd name="T14" fmla="*/ 124 w 133"/>
                <a:gd name="T15" fmla="*/ 5 h 35"/>
                <a:gd name="T16" fmla="*/ 132 w 133"/>
                <a:gd name="T17" fmla="*/ 3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3" h="35">
                  <a:moveTo>
                    <a:pt x="132" y="30"/>
                  </a:moveTo>
                  <a:cubicBezTo>
                    <a:pt x="133" y="33"/>
                    <a:pt x="130" y="35"/>
                    <a:pt x="127" y="35"/>
                  </a:cubicBezTo>
                  <a:cubicBezTo>
                    <a:pt x="5" y="35"/>
                    <a:pt x="5" y="35"/>
                    <a:pt x="5" y="35"/>
                  </a:cubicBezTo>
                  <a:cubicBezTo>
                    <a:pt x="2" y="35"/>
                    <a:pt x="0" y="33"/>
                    <a:pt x="0" y="30"/>
                  </a:cubicBezTo>
                  <a:cubicBezTo>
                    <a:pt x="8" y="5"/>
                    <a:pt x="8" y="5"/>
                    <a:pt x="8" y="5"/>
                  </a:cubicBezTo>
                  <a:cubicBezTo>
                    <a:pt x="9" y="2"/>
                    <a:pt x="13" y="0"/>
                    <a:pt x="16" y="0"/>
                  </a:cubicBezTo>
                  <a:cubicBezTo>
                    <a:pt x="116" y="0"/>
                    <a:pt x="116" y="0"/>
                    <a:pt x="116" y="0"/>
                  </a:cubicBezTo>
                  <a:cubicBezTo>
                    <a:pt x="119" y="0"/>
                    <a:pt x="123" y="2"/>
                    <a:pt x="124" y="5"/>
                  </a:cubicBezTo>
                  <a:lnTo>
                    <a:pt x="132" y="30"/>
                  </a:lnTo>
                  <a:close/>
                </a:path>
              </a:pathLst>
            </a:custGeom>
            <a:solidFill>
              <a:srgbClr val="291E2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Rectangle 120"/>
            <p:cNvSpPr>
              <a:spLocks noChangeArrowheads="1"/>
            </p:cNvSpPr>
            <p:nvPr/>
          </p:nvSpPr>
          <p:spPr bwMode="auto">
            <a:xfrm>
              <a:off x="6677025" y="3824288"/>
              <a:ext cx="290513" cy="47625"/>
            </a:xfrm>
            <a:prstGeom prst="rect">
              <a:avLst/>
            </a:prstGeom>
            <a:solidFill>
              <a:srgbClr val="F1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Rectangle 121"/>
            <p:cNvSpPr>
              <a:spLocks noChangeArrowheads="1"/>
            </p:cNvSpPr>
            <p:nvPr/>
          </p:nvSpPr>
          <p:spPr bwMode="auto">
            <a:xfrm>
              <a:off x="6986588" y="3824288"/>
              <a:ext cx="128588" cy="47625"/>
            </a:xfrm>
            <a:prstGeom prst="rect">
              <a:avLst/>
            </a:prstGeom>
            <a:solidFill>
              <a:srgbClr val="F1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Rectangle 122"/>
            <p:cNvSpPr>
              <a:spLocks noChangeArrowheads="1"/>
            </p:cNvSpPr>
            <p:nvPr/>
          </p:nvSpPr>
          <p:spPr bwMode="auto">
            <a:xfrm>
              <a:off x="7132638" y="3824288"/>
              <a:ext cx="127000" cy="47625"/>
            </a:xfrm>
            <a:prstGeom prst="rect">
              <a:avLst/>
            </a:prstGeom>
            <a:solidFill>
              <a:srgbClr val="F1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Rectangle 123"/>
            <p:cNvSpPr>
              <a:spLocks noChangeArrowheads="1"/>
            </p:cNvSpPr>
            <p:nvPr/>
          </p:nvSpPr>
          <p:spPr bwMode="auto">
            <a:xfrm>
              <a:off x="6677025" y="4029075"/>
              <a:ext cx="184150" cy="44450"/>
            </a:xfrm>
            <a:prstGeom prst="rect">
              <a:avLst/>
            </a:prstGeom>
            <a:solidFill>
              <a:srgbClr val="F1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Rectangle 124"/>
            <p:cNvSpPr>
              <a:spLocks noChangeArrowheads="1"/>
            </p:cNvSpPr>
            <p:nvPr/>
          </p:nvSpPr>
          <p:spPr bwMode="auto">
            <a:xfrm>
              <a:off x="6892925" y="4029075"/>
              <a:ext cx="107950" cy="44450"/>
            </a:xfrm>
            <a:prstGeom prst="rect">
              <a:avLst/>
            </a:prstGeom>
            <a:solidFill>
              <a:srgbClr val="F1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Rectangle 125"/>
            <p:cNvSpPr>
              <a:spLocks noChangeArrowheads="1"/>
            </p:cNvSpPr>
            <p:nvPr/>
          </p:nvSpPr>
          <p:spPr bwMode="auto">
            <a:xfrm>
              <a:off x="7023100" y="4029075"/>
              <a:ext cx="290513" cy="44450"/>
            </a:xfrm>
            <a:prstGeom prst="rect">
              <a:avLst/>
            </a:prstGeom>
            <a:solidFill>
              <a:srgbClr val="F1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Rectangle 126"/>
            <p:cNvSpPr>
              <a:spLocks noChangeArrowheads="1"/>
            </p:cNvSpPr>
            <p:nvPr/>
          </p:nvSpPr>
          <p:spPr bwMode="auto">
            <a:xfrm>
              <a:off x="6677025" y="4125913"/>
              <a:ext cx="127000" cy="47625"/>
            </a:xfrm>
            <a:prstGeom prst="rect">
              <a:avLst/>
            </a:prstGeom>
            <a:solidFill>
              <a:srgbClr val="F1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Rectangle 127"/>
            <p:cNvSpPr>
              <a:spLocks noChangeArrowheads="1"/>
            </p:cNvSpPr>
            <p:nvPr/>
          </p:nvSpPr>
          <p:spPr bwMode="auto">
            <a:xfrm>
              <a:off x="7366000" y="4125913"/>
              <a:ext cx="127000" cy="47625"/>
            </a:xfrm>
            <a:prstGeom prst="rect">
              <a:avLst/>
            </a:prstGeom>
            <a:solidFill>
              <a:srgbClr val="F1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6" name="Rectangle 128"/>
            <p:cNvSpPr>
              <a:spLocks noChangeArrowheads="1"/>
            </p:cNvSpPr>
            <p:nvPr/>
          </p:nvSpPr>
          <p:spPr bwMode="auto">
            <a:xfrm>
              <a:off x="6827838" y="4125913"/>
              <a:ext cx="468313" cy="47625"/>
            </a:xfrm>
            <a:prstGeom prst="rect">
              <a:avLst/>
            </a:prstGeom>
            <a:solidFill>
              <a:srgbClr val="F1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Rectangle 129"/>
            <p:cNvSpPr>
              <a:spLocks noChangeArrowheads="1"/>
            </p:cNvSpPr>
            <p:nvPr/>
          </p:nvSpPr>
          <p:spPr bwMode="auto">
            <a:xfrm>
              <a:off x="6677025" y="3919538"/>
              <a:ext cx="93663" cy="49213"/>
            </a:xfrm>
            <a:prstGeom prst="rect">
              <a:avLst/>
            </a:prstGeom>
            <a:solidFill>
              <a:srgbClr val="F1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8" name="Rectangle 130"/>
            <p:cNvSpPr>
              <a:spLocks noChangeArrowheads="1"/>
            </p:cNvSpPr>
            <p:nvPr/>
          </p:nvSpPr>
          <p:spPr bwMode="auto">
            <a:xfrm>
              <a:off x="6804025" y="3919538"/>
              <a:ext cx="354013" cy="49213"/>
            </a:xfrm>
            <a:prstGeom prst="rect">
              <a:avLst/>
            </a:prstGeom>
            <a:solidFill>
              <a:srgbClr val="F1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9" name="Rectangle 131"/>
            <p:cNvSpPr>
              <a:spLocks noChangeArrowheads="1"/>
            </p:cNvSpPr>
            <p:nvPr/>
          </p:nvSpPr>
          <p:spPr bwMode="auto">
            <a:xfrm>
              <a:off x="6677025" y="4233863"/>
              <a:ext cx="304800" cy="46038"/>
            </a:xfrm>
            <a:prstGeom prst="rect">
              <a:avLst/>
            </a:prstGeom>
            <a:solidFill>
              <a:srgbClr val="F1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132"/>
            <p:cNvSpPr>
              <a:spLocks noChangeArrowheads="1"/>
            </p:cNvSpPr>
            <p:nvPr/>
          </p:nvSpPr>
          <p:spPr bwMode="auto">
            <a:xfrm>
              <a:off x="7007225" y="4227513"/>
              <a:ext cx="303213" cy="49213"/>
            </a:xfrm>
            <a:prstGeom prst="rect">
              <a:avLst/>
            </a:prstGeom>
            <a:solidFill>
              <a:srgbClr val="F1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61" name="Picture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2921" y="2167935"/>
            <a:ext cx="1625511" cy="1863420"/>
          </a:xfrm>
          <a:prstGeom prst="rect">
            <a:avLst/>
          </a:prstGeom>
        </p:spPr>
      </p:pic>
      <p:sp>
        <p:nvSpPr>
          <p:cNvPr id="62" name="Rectangle 61"/>
          <p:cNvSpPr/>
          <p:nvPr/>
        </p:nvSpPr>
        <p:spPr>
          <a:xfrm>
            <a:off x="9396435" y="2078498"/>
            <a:ext cx="2638219" cy="1569660"/>
          </a:xfrm>
          <a:prstGeom prst="rect">
            <a:avLst/>
          </a:prstGeom>
        </p:spPr>
        <p:txBody>
          <a:bodyPr wrap="square">
            <a:spAutoFit/>
          </a:bodyPr>
          <a:lstStyle/>
          <a:p>
            <a:r>
              <a:rPr lang="en-US" altLang="zh-CN" sz="2000" dirty="0">
                <a:solidFill>
                  <a:srgbClr val="5F5F5F"/>
                </a:solidFill>
              </a:rPr>
              <a:t>AC-level task:</a:t>
            </a:r>
          </a:p>
          <a:p>
            <a:pPr marL="285750" indent="-285750">
              <a:buFont typeface="Arial" panose="020B0604020202020204" pitchFamily="34" charset="0"/>
              <a:buChar char="•"/>
            </a:pPr>
            <a:r>
              <a:rPr lang="en-US" altLang="zh-CN" sz="2000" b="1" dirty="0">
                <a:solidFill>
                  <a:srgbClr val="5F5F5F"/>
                </a:solidFill>
              </a:rPr>
              <a:t>Coarse</a:t>
            </a:r>
            <a:r>
              <a:rPr lang="en-US" altLang="zh-CN" sz="2000" dirty="0">
                <a:solidFill>
                  <a:srgbClr val="5F5F5F"/>
                </a:solidFill>
              </a:rPr>
              <a:t>-grained aspect</a:t>
            </a:r>
          </a:p>
          <a:p>
            <a:pPr marL="285750" indent="-285750">
              <a:buFont typeface="Arial" panose="020B0604020202020204" pitchFamily="34" charset="0"/>
              <a:buChar char="•"/>
            </a:pPr>
            <a:endParaRPr lang="en-US" altLang="zh-CN" sz="2000" dirty="0">
              <a:solidFill>
                <a:srgbClr val="5F5F5F"/>
              </a:solidFill>
            </a:endParaRPr>
          </a:p>
          <a:p>
            <a:endParaRPr lang="en-US" altLang="zh-CN" sz="16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3" name="Rectangle 62"/>
          <p:cNvSpPr/>
          <p:nvPr/>
        </p:nvSpPr>
        <p:spPr>
          <a:xfrm>
            <a:off x="9447359" y="4483973"/>
            <a:ext cx="2638219" cy="1323439"/>
          </a:xfrm>
          <a:prstGeom prst="rect">
            <a:avLst/>
          </a:prstGeom>
        </p:spPr>
        <p:txBody>
          <a:bodyPr wrap="square">
            <a:spAutoFit/>
          </a:bodyPr>
          <a:lstStyle/>
          <a:p>
            <a:r>
              <a:rPr lang="en-US" altLang="zh-CN" sz="2000" dirty="0">
                <a:solidFill>
                  <a:srgbClr val="5F5F5F"/>
                </a:solidFill>
              </a:rPr>
              <a:t>AT-level task:</a:t>
            </a:r>
          </a:p>
          <a:p>
            <a:pPr marL="285750" indent="-285750">
              <a:buFont typeface="Arial" panose="020B0604020202020204" pitchFamily="34" charset="0"/>
              <a:buChar char="•"/>
            </a:pPr>
            <a:r>
              <a:rPr lang="en-US" altLang="zh-CN" sz="2000" b="1" dirty="0">
                <a:solidFill>
                  <a:srgbClr val="5F5F5F"/>
                </a:solidFill>
              </a:rPr>
              <a:t>Fine</a:t>
            </a:r>
            <a:r>
              <a:rPr lang="en-US" altLang="zh-CN" sz="2000" dirty="0">
                <a:solidFill>
                  <a:srgbClr val="5F5F5F"/>
                </a:solidFill>
              </a:rPr>
              <a:t>-grained aspect</a:t>
            </a:r>
          </a:p>
          <a:p>
            <a:endParaRPr lang="en-US" altLang="zh-CN" sz="2000" dirty="0">
              <a:solidFill>
                <a:srgbClr val="5F5F5F"/>
              </a:solidFill>
            </a:endParaRPr>
          </a:p>
        </p:txBody>
      </p:sp>
      <p:sp>
        <p:nvSpPr>
          <p:cNvPr id="68" name="TextBox 67"/>
          <p:cNvSpPr txBox="1"/>
          <p:nvPr/>
        </p:nvSpPr>
        <p:spPr>
          <a:xfrm>
            <a:off x="162972" y="817875"/>
            <a:ext cx="10507679" cy="769441"/>
          </a:xfrm>
          <a:prstGeom prst="rect">
            <a:avLst/>
          </a:prstGeom>
          <a:noFill/>
        </p:spPr>
        <p:txBody>
          <a:bodyPr wrap="square" rtlCol="0">
            <a:spAutoFit/>
          </a:bodyPr>
          <a:lstStyle/>
          <a:p>
            <a:pPr marL="0" lvl="1"/>
            <a:r>
              <a:rPr lang="en-US" altLang="zh-CN" sz="2400" b="1" dirty="0">
                <a:solidFill>
                  <a:srgbClr val="5F5F5F"/>
                </a:solidFill>
              </a:rPr>
              <a:t>Coarse-to-Fine</a:t>
            </a:r>
            <a:r>
              <a:rPr lang="en-US" altLang="zh-CN" sz="2400" dirty="0">
                <a:solidFill>
                  <a:srgbClr val="5F5F5F"/>
                </a:solidFill>
              </a:rPr>
              <a:t> Task Transfer: (new transfer setting) </a:t>
            </a:r>
          </a:p>
          <a:p>
            <a:pPr marL="800100" lvl="2" indent="-342900">
              <a:buFont typeface="Arial" panose="020B0604020202020204" pitchFamily="34" charset="0"/>
              <a:buChar char="•"/>
            </a:pPr>
            <a:r>
              <a:rPr lang="en-US" altLang="zh-CN" sz="2000" dirty="0">
                <a:solidFill>
                  <a:srgbClr val="5F5F5F"/>
                </a:solidFill>
              </a:rPr>
              <a:t>Both the domains and task granularities are different.</a:t>
            </a:r>
          </a:p>
        </p:txBody>
      </p:sp>
      <p:sp>
        <p:nvSpPr>
          <p:cNvPr id="69" name="Rectangle 68"/>
          <p:cNvSpPr/>
          <p:nvPr/>
        </p:nvSpPr>
        <p:spPr>
          <a:xfrm>
            <a:off x="3843656" y="3362692"/>
            <a:ext cx="4745651" cy="332509"/>
          </a:xfrm>
          <a:prstGeom prst="rect">
            <a:avLst/>
          </a:prstGeom>
          <a:solidFill>
            <a:schemeClr val="accent3">
              <a:lumMod val="40000"/>
              <a:lumOff val="6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rgbClr val="5F5F5F"/>
                </a:solidFill>
              </a:rPr>
              <a:t>The salmon is delicious but the waiter is very rude. </a:t>
            </a:r>
            <a:endParaRPr lang="zh-CN" altLang="en-US" sz="1600" dirty="0">
              <a:solidFill>
                <a:srgbClr val="5F5F5F"/>
              </a:solidFill>
            </a:endParaRPr>
          </a:p>
        </p:txBody>
      </p:sp>
      <p:sp>
        <p:nvSpPr>
          <p:cNvPr id="70" name="Rectangle 69"/>
          <p:cNvSpPr/>
          <p:nvPr/>
        </p:nvSpPr>
        <p:spPr>
          <a:xfrm>
            <a:off x="4621914" y="2173660"/>
            <a:ext cx="1648068" cy="333700"/>
          </a:xfrm>
          <a:prstGeom prst="rect">
            <a:avLst/>
          </a:prstGeom>
          <a:solidFill>
            <a:schemeClr val="accent5"/>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600" dirty="0">
                <a:solidFill>
                  <a:schemeClr val="bg1"/>
                </a:solidFill>
              </a:rPr>
              <a:t>Aspect category</a:t>
            </a:r>
          </a:p>
        </p:txBody>
      </p:sp>
      <p:sp>
        <p:nvSpPr>
          <p:cNvPr id="71" name="Rectangle 70"/>
          <p:cNvSpPr/>
          <p:nvPr/>
        </p:nvSpPr>
        <p:spPr>
          <a:xfrm>
            <a:off x="6509693" y="2176015"/>
            <a:ext cx="1814600" cy="333699"/>
          </a:xfrm>
          <a:prstGeom prst="rect">
            <a:avLst/>
          </a:prstGeom>
          <a:solidFill>
            <a:schemeClr val="accent4"/>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600" dirty="0">
                <a:solidFill>
                  <a:schemeClr val="bg1"/>
                </a:solidFill>
              </a:rPr>
              <a:t>Sentiment polarity</a:t>
            </a:r>
          </a:p>
        </p:txBody>
      </p:sp>
      <p:sp>
        <p:nvSpPr>
          <p:cNvPr id="74" name="Rectangle 73"/>
          <p:cNvSpPr/>
          <p:nvPr/>
        </p:nvSpPr>
        <p:spPr>
          <a:xfrm>
            <a:off x="4628870" y="4774448"/>
            <a:ext cx="1304066" cy="333700"/>
          </a:xfrm>
          <a:prstGeom prst="rect">
            <a:avLst/>
          </a:prstGeom>
          <a:solidFill>
            <a:schemeClr val="accent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600" dirty="0">
                <a:solidFill>
                  <a:schemeClr val="bg1"/>
                </a:solidFill>
              </a:rPr>
              <a:t>Aspect term</a:t>
            </a:r>
          </a:p>
        </p:txBody>
      </p:sp>
      <p:sp>
        <p:nvSpPr>
          <p:cNvPr id="75" name="Rectangle 74"/>
          <p:cNvSpPr/>
          <p:nvPr/>
        </p:nvSpPr>
        <p:spPr>
          <a:xfrm>
            <a:off x="6243884" y="4784916"/>
            <a:ext cx="1836740" cy="333699"/>
          </a:xfrm>
          <a:prstGeom prst="rect">
            <a:avLst/>
          </a:prstGeom>
          <a:solidFill>
            <a:schemeClr val="accent4"/>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600" dirty="0">
                <a:solidFill>
                  <a:schemeClr val="bg1"/>
                </a:solidFill>
              </a:rPr>
              <a:t>Sentiment polarity</a:t>
            </a:r>
          </a:p>
        </p:txBody>
      </p:sp>
    </p:spTree>
    <p:extLst>
      <p:ext uri="{BB962C8B-B14F-4D97-AF65-F5344CB8AC3E}">
        <p14:creationId xmlns:p14="http://schemas.microsoft.com/office/powerpoint/2010/main" val="3424545144"/>
      </p:ext>
    </p:extLst>
  </p:cSld>
  <p:clrMapOvr>
    <a:masterClrMapping/>
  </p:clrMapOvr>
  <mc:AlternateContent xmlns:mc="http://schemas.openxmlformats.org/markup-compatibility/2006" xmlns:p14="http://schemas.microsoft.com/office/powerpoint/2010/main">
    <mc:Choice Requires="p14">
      <p:transition p14:dur="10">
        <p:pull/>
      </p:transition>
    </mc:Choice>
    <mc:Fallback xmlns="">
      <p:transition>
        <p:pull/>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par>
                                <p:cTn id="26" presetID="10" presetClass="entr" presetSubtype="0" fill="hold"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4"/>
                                        </p:tgtEl>
                                        <p:attrNameLst>
                                          <p:attrName>style.visibility</p:attrName>
                                        </p:attrNameLst>
                                      </p:cBhvr>
                                      <p:to>
                                        <p:strVal val="visible"/>
                                      </p:to>
                                    </p:set>
                                    <p:animEffect transition="in" filter="fade">
                                      <p:cBhvr>
                                        <p:cTn id="34" dur="500"/>
                                        <p:tgtEl>
                                          <p:spTgt spid="3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par>
                                <p:cTn id="38" presetID="10" presetClass="entr" presetSubtype="0" fill="hold" nodeType="with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fade">
                                      <p:cBhvr>
                                        <p:cTn id="40" dur="500"/>
                                        <p:tgtEl>
                                          <p:spTgt spid="4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fade">
                                      <p:cBhvr>
                                        <p:cTn id="43" dur="500"/>
                                        <p:tgtEl>
                                          <p:spTgt spid="6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74"/>
                                        </p:tgtEl>
                                        <p:attrNameLst>
                                          <p:attrName>style.visibility</p:attrName>
                                        </p:attrNameLst>
                                      </p:cBhvr>
                                      <p:to>
                                        <p:strVal val="visible"/>
                                      </p:to>
                                    </p:set>
                                    <p:animEffect transition="in" filter="fade">
                                      <p:cBhvr>
                                        <p:cTn id="46" dur="500"/>
                                        <p:tgtEl>
                                          <p:spTgt spid="7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75"/>
                                        </p:tgtEl>
                                        <p:attrNameLst>
                                          <p:attrName>style.visibility</p:attrName>
                                        </p:attrNameLst>
                                      </p:cBhvr>
                                      <p:to>
                                        <p:strVal val="visible"/>
                                      </p:to>
                                    </p:set>
                                    <p:animEffect transition="in" filter="fade">
                                      <p:cBhvr>
                                        <p:cTn id="49" dur="500"/>
                                        <p:tgtEl>
                                          <p:spTgt spid="75"/>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9"/>
                                        </p:tgtEl>
                                        <p:attrNameLst>
                                          <p:attrName>style.visibility</p:attrName>
                                        </p:attrNameLst>
                                      </p:cBhvr>
                                      <p:to>
                                        <p:strVal val="visible"/>
                                      </p:to>
                                    </p:set>
                                    <p:animEffect transition="in" filter="fade">
                                      <p:cBhvr>
                                        <p:cTn id="5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animBg="1"/>
      <p:bldP spid="34" grpId="0"/>
      <p:bldP spid="37" grpId="0" animBg="1"/>
      <p:bldP spid="39" grpId="0" animBg="1"/>
      <p:bldP spid="63" grpId="0"/>
      <p:bldP spid="74" grpId="0" animBg="1"/>
      <p:bldP spid="7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Challenges</a:t>
            </a:r>
            <a:endParaRPr lang="zh-CN" altLang="en-US" dirty="0"/>
          </a:p>
        </p:txBody>
      </p:sp>
      <p:sp>
        <p:nvSpPr>
          <p:cNvPr id="64" name="TextBox 63"/>
          <p:cNvSpPr txBox="1"/>
          <p:nvPr/>
        </p:nvSpPr>
        <p:spPr>
          <a:xfrm>
            <a:off x="419945" y="1155424"/>
            <a:ext cx="9897247" cy="2985433"/>
          </a:xfrm>
          <a:prstGeom prst="rect">
            <a:avLst/>
          </a:prstGeom>
          <a:noFill/>
        </p:spPr>
        <p:txBody>
          <a:bodyPr wrap="square" rtlCol="0">
            <a:spAutoFit/>
          </a:bodyPr>
          <a:lstStyle/>
          <a:p>
            <a:pPr marL="457200" indent="-457200">
              <a:buFont typeface="+mj-ea"/>
              <a:buAutoNum type="circleNumDbPlain"/>
            </a:pPr>
            <a:r>
              <a:rPr lang="en-US" altLang="zh-CN" sz="2400" b="1" dirty="0">
                <a:solidFill>
                  <a:srgbClr val="5F5F5F"/>
                </a:solidFill>
              </a:rPr>
              <a:t>Task discrepancy</a:t>
            </a:r>
            <a:r>
              <a:rPr lang="en-US" altLang="zh-CN" sz="2400" dirty="0"/>
              <a:t>: </a:t>
            </a:r>
            <a:r>
              <a:rPr lang="en-US" altLang="zh-CN" sz="2400" dirty="0">
                <a:solidFill>
                  <a:srgbClr val="5F5F5F"/>
                </a:solidFill>
              </a:rPr>
              <a:t>inconsistent aspects granularity between tasks.</a:t>
            </a:r>
          </a:p>
          <a:p>
            <a:pPr marL="742950" lvl="1" indent="-285750">
              <a:buFont typeface="Arial" panose="020B0604020202020204" pitchFamily="34" charset="0"/>
              <a:buChar char="•"/>
            </a:pPr>
            <a:r>
              <a:rPr lang="en-US" altLang="zh-CN" sz="2400" dirty="0">
                <a:solidFill>
                  <a:srgbClr val="5F5F5F"/>
                </a:solidFill>
              </a:rPr>
              <a:t>Source aspects: coarse-grained aspect categories, lack a priori position context information.</a:t>
            </a:r>
          </a:p>
          <a:p>
            <a:pPr marL="742950" lvl="1" indent="-285750">
              <a:buFont typeface="Arial" panose="020B0604020202020204" pitchFamily="34" charset="0"/>
              <a:buChar char="•"/>
            </a:pPr>
            <a:r>
              <a:rPr lang="en-US" altLang="zh-CN" sz="2400" dirty="0">
                <a:solidFill>
                  <a:srgbClr val="5F5F5F"/>
                </a:solidFill>
              </a:rPr>
              <a:t>Target aspects are fine-grained aspect terms, which have accurate position information.</a:t>
            </a:r>
          </a:p>
          <a:p>
            <a:pPr marL="457200" indent="-457200">
              <a:buFont typeface="+mj-ea"/>
              <a:buAutoNum type="circleNumDbPlain"/>
            </a:pPr>
            <a:endParaRPr lang="en-US" altLang="zh-CN" sz="2000" dirty="0"/>
          </a:p>
          <a:p>
            <a:pPr marL="342900" indent="-342900">
              <a:buFont typeface="+mj-ea"/>
              <a:buAutoNum type="circleNumDbPlain"/>
            </a:pPr>
            <a:r>
              <a:rPr lang="en-US" altLang="zh-CN" sz="2400" b="1" dirty="0">
                <a:solidFill>
                  <a:srgbClr val="5F5F5F"/>
                </a:solidFill>
              </a:rPr>
              <a:t>Feature distribution discrepancy</a:t>
            </a:r>
            <a:r>
              <a:rPr lang="en-US" altLang="zh-CN" sz="2400" dirty="0"/>
              <a:t>:  </a:t>
            </a:r>
            <a:r>
              <a:rPr lang="en-US" altLang="zh-CN" sz="2400" dirty="0">
                <a:solidFill>
                  <a:srgbClr val="5F5F5F"/>
                </a:solidFill>
              </a:rPr>
              <a:t>the distribution shift for both the aspects and its context.</a:t>
            </a:r>
          </a:p>
        </p:txBody>
      </p:sp>
      <p:sp>
        <p:nvSpPr>
          <p:cNvPr id="65" name="Rectangle 64"/>
          <p:cNvSpPr/>
          <p:nvPr/>
        </p:nvSpPr>
        <p:spPr>
          <a:xfrm>
            <a:off x="847735" y="4348443"/>
            <a:ext cx="10345198" cy="461665"/>
          </a:xfrm>
          <a:prstGeom prst="rect">
            <a:avLst/>
          </a:prstGeom>
        </p:spPr>
        <p:txBody>
          <a:bodyPr wrap="square">
            <a:spAutoFit/>
          </a:bodyPr>
          <a:lstStyle/>
          <a:p>
            <a:r>
              <a:rPr lang="en-US" altLang="zh-CN" sz="2400" dirty="0">
                <a:solidFill>
                  <a:srgbClr val="5F5F5F"/>
                </a:solidFill>
              </a:rPr>
              <a:t>Example: </a:t>
            </a:r>
          </a:p>
        </p:txBody>
      </p:sp>
      <p:sp>
        <p:nvSpPr>
          <p:cNvPr id="3" name="Rectangle 2"/>
          <p:cNvSpPr/>
          <p:nvPr/>
        </p:nvSpPr>
        <p:spPr>
          <a:xfrm>
            <a:off x="1286307" y="4859941"/>
            <a:ext cx="9481225" cy="1323439"/>
          </a:xfrm>
          <a:prstGeom prst="rect">
            <a:avLst/>
          </a:prstGeom>
        </p:spPr>
        <p:txBody>
          <a:bodyPr wrap="square">
            <a:spAutoFit/>
          </a:bodyPr>
          <a:lstStyle/>
          <a:p>
            <a:r>
              <a:rPr lang="en-US" altLang="zh-CN" sz="2000" b="1" dirty="0">
                <a:solidFill>
                  <a:srgbClr val="5F5F5F"/>
                </a:solidFill>
              </a:rPr>
              <a:t>Restaurant</a:t>
            </a:r>
            <a:r>
              <a:rPr lang="en-US" altLang="zh-CN" sz="2000" dirty="0">
                <a:solidFill>
                  <a:srgbClr val="5F5F5F"/>
                </a:solidFill>
              </a:rPr>
              <a:t> domain: “</a:t>
            </a:r>
            <a:r>
              <a:rPr lang="en-US" altLang="zh-CN" sz="2000" b="1" dirty="0">
                <a:solidFill>
                  <a:srgbClr val="5F5F5F"/>
                </a:solidFill>
              </a:rPr>
              <a:t>tasty</a:t>
            </a:r>
            <a:r>
              <a:rPr lang="en-US" altLang="zh-CN" sz="2000" dirty="0">
                <a:solidFill>
                  <a:srgbClr val="5F5F5F"/>
                </a:solidFill>
              </a:rPr>
              <a:t>” &amp; “</a:t>
            </a:r>
            <a:r>
              <a:rPr lang="en-US" altLang="zh-CN" sz="2000" b="1" dirty="0">
                <a:solidFill>
                  <a:srgbClr val="5F5F5F"/>
                </a:solidFill>
              </a:rPr>
              <a:t>delicious</a:t>
            </a:r>
            <a:r>
              <a:rPr lang="en-US" altLang="zh-CN" sz="2000" dirty="0">
                <a:solidFill>
                  <a:srgbClr val="5F5F5F"/>
                </a:solidFill>
              </a:rPr>
              <a:t>” are used to express positive sentiment for the aspect category “</a:t>
            </a:r>
            <a:r>
              <a:rPr lang="en-US" altLang="zh-CN" sz="2000" b="1" i="1" dirty="0">
                <a:solidFill>
                  <a:srgbClr val="5F5F5F"/>
                </a:solidFill>
              </a:rPr>
              <a:t>food</a:t>
            </a:r>
            <a:r>
              <a:rPr lang="en-US" altLang="zh-CN" sz="2000" dirty="0">
                <a:solidFill>
                  <a:srgbClr val="5F5F5F"/>
                </a:solidFill>
              </a:rPr>
              <a:t>”.</a:t>
            </a:r>
          </a:p>
          <a:p>
            <a:r>
              <a:rPr lang="en-US" altLang="zh-CN" sz="2000" b="1" dirty="0">
                <a:solidFill>
                  <a:srgbClr val="5F5F5F"/>
                </a:solidFill>
              </a:rPr>
              <a:t>Laptop</a:t>
            </a:r>
            <a:r>
              <a:rPr lang="en-US" altLang="zh-CN" sz="2000" dirty="0">
                <a:solidFill>
                  <a:srgbClr val="5F5F5F"/>
                </a:solidFill>
              </a:rPr>
              <a:t> domain: “</a:t>
            </a:r>
            <a:r>
              <a:rPr lang="en-US" altLang="zh-CN" sz="2000" b="1" dirty="0">
                <a:solidFill>
                  <a:srgbClr val="5F5F5F"/>
                </a:solidFill>
              </a:rPr>
              <a:t>lightweight</a:t>
            </a:r>
            <a:r>
              <a:rPr lang="en-US" altLang="zh-CN" sz="2000" dirty="0">
                <a:solidFill>
                  <a:srgbClr val="5F5F5F"/>
                </a:solidFill>
              </a:rPr>
              <a:t>” &amp; “</a:t>
            </a:r>
            <a:r>
              <a:rPr lang="en-US" altLang="zh-CN" sz="2000" b="1" dirty="0">
                <a:solidFill>
                  <a:srgbClr val="5F5F5F"/>
                </a:solidFill>
              </a:rPr>
              <a:t>responsive</a:t>
            </a:r>
            <a:r>
              <a:rPr lang="en-US" altLang="zh-CN" sz="2000" dirty="0">
                <a:solidFill>
                  <a:srgbClr val="5F5F5F"/>
                </a:solidFill>
              </a:rPr>
              <a:t>” indicate positive sentiment towards the aspect term “</a:t>
            </a:r>
            <a:r>
              <a:rPr lang="en-US" altLang="zh-CN" sz="2000" b="1" i="1" dirty="0">
                <a:solidFill>
                  <a:srgbClr val="5F5F5F"/>
                </a:solidFill>
              </a:rPr>
              <a:t>mouse</a:t>
            </a:r>
            <a:r>
              <a:rPr lang="en-US" altLang="zh-CN" sz="2000" dirty="0">
                <a:solidFill>
                  <a:srgbClr val="5F5F5F"/>
                </a:solidFill>
              </a:rPr>
              <a:t>”.</a:t>
            </a:r>
          </a:p>
        </p:txBody>
      </p:sp>
    </p:spTree>
    <p:extLst>
      <p:ext uri="{BB962C8B-B14F-4D97-AF65-F5344CB8AC3E}">
        <p14:creationId xmlns:p14="http://schemas.microsoft.com/office/powerpoint/2010/main" val="3803508923"/>
      </p:ext>
    </p:extLst>
  </p:cSld>
  <p:clrMapOvr>
    <a:masterClrMapping/>
  </p:clrMapOvr>
  <mc:AlternateContent xmlns:mc="http://schemas.openxmlformats.org/markup-compatibility/2006" xmlns:p14="http://schemas.microsoft.com/office/powerpoint/2010/main">
    <mc:Choice Requires="p14">
      <p:transition p14:dur="10">
        <p:pull/>
      </p:transition>
    </mc:Choice>
    <mc:Fallback xmlns="">
      <p:transition>
        <p:pull/>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4"/>
            <a:ext cx="10877550" cy="351881"/>
          </a:xfrm>
        </p:spPr>
        <p:txBody>
          <a:bodyPr/>
          <a:lstStyle/>
          <a:p>
            <a:r>
              <a:rPr lang="en-US" altLang="zh-CN" dirty="0"/>
              <a:t>How to transfer?</a:t>
            </a:r>
            <a:endParaRPr lang="zh-CN" altLang="en-US" dirty="0"/>
          </a:p>
        </p:txBody>
      </p:sp>
      <p:sp>
        <p:nvSpPr>
          <p:cNvPr id="5" name="TextBox 4"/>
          <p:cNvSpPr txBox="1"/>
          <p:nvPr/>
        </p:nvSpPr>
        <p:spPr>
          <a:xfrm>
            <a:off x="324564" y="883294"/>
            <a:ext cx="11135536" cy="1969770"/>
          </a:xfrm>
          <a:prstGeom prst="rect">
            <a:avLst/>
          </a:prstGeom>
          <a:noFill/>
        </p:spPr>
        <p:txBody>
          <a:bodyPr wrap="square" rtlCol="0">
            <a:spAutoFit/>
          </a:bodyPr>
          <a:lstStyle/>
          <a:p>
            <a:r>
              <a:rPr lang="en-US" altLang="zh-CN" sz="2400" dirty="0">
                <a:solidFill>
                  <a:srgbClr val="5F5F5F"/>
                </a:solidFill>
              </a:rPr>
              <a:t>Multi-Granularity Alignment Network (MGAN): </a:t>
            </a:r>
          </a:p>
          <a:p>
            <a:pPr marL="800100" lvl="1" indent="-342900">
              <a:buFont typeface="Wingdings" pitchFamily="2" charset="2"/>
              <a:buChar char="p"/>
            </a:pPr>
            <a:r>
              <a:rPr lang="en-US" altLang="zh-CN" sz="2000" dirty="0">
                <a:solidFill>
                  <a:srgbClr val="5F5F5F"/>
                </a:solidFill>
              </a:rPr>
              <a:t>Source Network for AC task: (BiLSTM+C2A+</a:t>
            </a:r>
            <a:r>
              <a:rPr lang="en-US" altLang="zh-CN" sz="2000" b="1" dirty="0">
                <a:solidFill>
                  <a:srgbClr val="5F5F5F"/>
                </a:solidFill>
              </a:rPr>
              <a:t>C2F</a:t>
            </a:r>
            <a:r>
              <a:rPr lang="en-US" altLang="zh-CN" sz="2000" dirty="0">
                <a:solidFill>
                  <a:srgbClr val="5F5F5F"/>
                </a:solidFill>
              </a:rPr>
              <a:t>+PaS): </a:t>
            </a:r>
          </a:p>
          <a:p>
            <a:pPr marL="1257300" lvl="2" indent="-342900">
              <a:buFont typeface="Arial" panose="020B0604020202020204" pitchFamily="34" charset="0"/>
              <a:buChar char="•"/>
            </a:pPr>
            <a:r>
              <a:rPr lang="en-US" altLang="zh-CN" sz="2000" dirty="0">
                <a:solidFill>
                  <a:srgbClr val="5F5F5F"/>
                </a:solidFill>
              </a:rPr>
              <a:t>one more coarse2fine attention layer</a:t>
            </a:r>
          </a:p>
          <a:p>
            <a:pPr marL="800100" lvl="1" indent="-342900">
              <a:buFont typeface="Wingdings" pitchFamily="2" charset="2"/>
              <a:buChar char="p"/>
            </a:pPr>
            <a:r>
              <a:rPr lang="en-US" altLang="zh-CN" sz="2000" dirty="0">
                <a:solidFill>
                  <a:srgbClr val="5F5F5F"/>
                </a:solidFill>
              </a:rPr>
              <a:t>Target Network AT task: (BiLSTM+C2A+PaS): </a:t>
            </a:r>
          </a:p>
          <a:p>
            <a:pPr marL="1257300" lvl="2" indent="-342900">
              <a:buFont typeface="Arial" panose="020B0604020202020204" pitchFamily="34" charset="0"/>
              <a:buChar char="•"/>
            </a:pPr>
            <a:r>
              <a:rPr lang="en-US" altLang="zh-CN" sz="2000" dirty="0">
                <a:solidFill>
                  <a:srgbClr val="5F5F5F"/>
                </a:solidFill>
              </a:rPr>
              <a:t>a simple, common, attention-based model.</a:t>
            </a:r>
          </a:p>
          <a:p>
            <a:pPr marL="457200" indent="-457200">
              <a:buFont typeface="Arial" panose="020B0604020202020204" pitchFamily="34" charset="0"/>
              <a:buChar char="•"/>
            </a:pPr>
            <a:endParaRPr lang="en-US" altLang="zh-CN" dirty="0">
              <a:solidFill>
                <a:srgbClr val="5F5F5F"/>
              </a:solidFill>
            </a:endParaRPr>
          </a:p>
        </p:txBody>
      </p:sp>
      <p:pic>
        <p:nvPicPr>
          <p:cNvPr id="6" name="Picture 5"/>
          <p:cNvPicPr>
            <a:picLocks noChangeAspect="1"/>
          </p:cNvPicPr>
          <p:nvPr/>
        </p:nvPicPr>
        <p:blipFill>
          <a:blip r:embed="rId3"/>
          <a:stretch>
            <a:fillRect/>
          </a:stretch>
        </p:blipFill>
        <p:spPr>
          <a:xfrm>
            <a:off x="1612056" y="2587946"/>
            <a:ext cx="8560551" cy="4015594"/>
          </a:xfrm>
          <a:prstGeom prst="rect">
            <a:avLst/>
          </a:prstGeom>
        </p:spPr>
      </p:pic>
    </p:spTree>
    <p:extLst>
      <p:ext uri="{BB962C8B-B14F-4D97-AF65-F5344CB8AC3E}">
        <p14:creationId xmlns:p14="http://schemas.microsoft.com/office/powerpoint/2010/main" val="1315856652"/>
      </p:ext>
    </p:extLst>
  </p:cSld>
  <p:clrMapOvr>
    <a:masterClrMapping/>
  </p:clrMapOvr>
  <mc:AlternateContent xmlns:mc="http://schemas.openxmlformats.org/markup-compatibility/2006" xmlns:p14="http://schemas.microsoft.com/office/powerpoint/2010/main">
    <mc:Choice Requires="p14">
      <p:transition p14:dur="10">
        <p:pull/>
      </p:transition>
    </mc:Choice>
    <mc:Fallback xmlns="">
      <p:transition>
        <p:pull/>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4"/>
            <a:ext cx="10877550" cy="351881"/>
          </a:xfrm>
        </p:spPr>
        <p:txBody>
          <a:bodyPr/>
          <a:lstStyle/>
          <a:p>
            <a:r>
              <a:rPr lang="en-US" altLang="zh-CN" dirty="0"/>
              <a:t>Model Overview</a:t>
            </a:r>
          </a:p>
        </p:txBody>
      </p:sp>
      <p:sp>
        <p:nvSpPr>
          <p:cNvPr id="5" name="TextBox 4"/>
          <p:cNvSpPr txBox="1"/>
          <p:nvPr/>
        </p:nvSpPr>
        <p:spPr>
          <a:xfrm>
            <a:off x="427104" y="1228350"/>
            <a:ext cx="11699741" cy="4339650"/>
          </a:xfrm>
          <a:prstGeom prst="rect">
            <a:avLst/>
          </a:prstGeom>
          <a:noFill/>
        </p:spPr>
        <p:txBody>
          <a:bodyPr wrap="square" rtlCol="0">
            <a:spAutoFit/>
          </a:bodyPr>
          <a:lstStyle/>
          <a:p>
            <a:r>
              <a:rPr lang="en-US" altLang="zh-CN" sz="2000" dirty="0">
                <a:solidFill>
                  <a:srgbClr val="5F5F5F"/>
                </a:solidFill>
              </a:rPr>
              <a:t>The proposed MGAN consists of the following five components:</a:t>
            </a:r>
          </a:p>
          <a:p>
            <a:pPr marL="457200" indent="-457200">
              <a:buFont typeface="+mj-ea"/>
              <a:buAutoNum type="circleNumDbPlain"/>
            </a:pPr>
            <a:r>
              <a:rPr lang="en-US" altLang="zh-CN" sz="2000" dirty="0">
                <a:solidFill>
                  <a:srgbClr val="5F5F5F"/>
                </a:solidFill>
              </a:rPr>
              <a:t>Bi-directional LSTM for memory building</a:t>
            </a:r>
          </a:p>
          <a:p>
            <a:pPr lvl="1">
              <a:buFontTx/>
              <a:buChar char="-"/>
            </a:pPr>
            <a:r>
              <a:rPr lang="en-US" altLang="zh-CN" dirty="0">
                <a:solidFill>
                  <a:srgbClr val="5F5F5F"/>
                </a:solidFill>
              </a:rPr>
              <a:t> Generate contextualized word representations.  </a:t>
            </a:r>
          </a:p>
          <a:p>
            <a:pPr lvl="1"/>
            <a:endParaRPr lang="en-US" altLang="zh-CN" sz="1600" dirty="0"/>
          </a:p>
          <a:p>
            <a:pPr marL="457200" indent="-457200">
              <a:buFont typeface="+mj-ea"/>
              <a:buAutoNum type="circleNumDbPlain"/>
            </a:pPr>
            <a:r>
              <a:rPr lang="en-US" altLang="zh-CN" sz="2000" dirty="0">
                <a:solidFill>
                  <a:srgbClr val="92D050"/>
                </a:solidFill>
              </a:rPr>
              <a:t>Context2Aspect</a:t>
            </a:r>
            <a:r>
              <a:rPr lang="en-US" altLang="zh-CN" sz="2000" dirty="0">
                <a:solidFill>
                  <a:srgbClr val="5F5F5F"/>
                </a:solidFill>
              </a:rPr>
              <a:t> (</a:t>
            </a:r>
            <a:r>
              <a:rPr lang="en-US" altLang="zh-CN" sz="2000" dirty="0">
                <a:solidFill>
                  <a:srgbClr val="92D050"/>
                </a:solidFill>
              </a:rPr>
              <a:t>C2A</a:t>
            </a:r>
            <a:r>
              <a:rPr lang="en-US" altLang="zh-CN" sz="2000" dirty="0">
                <a:solidFill>
                  <a:srgbClr val="5F5F5F"/>
                </a:solidFill>
              </a:rPr>
              <a:t>) Attention:</a:t>
            </a:r>
          </a:p>
          <a:p>
            <a:pPr lvl="1"/>
            <a:r>
              <a:rPr lang="en-US" altLang="zh-CN" sz="1600" dirty="0">
                <a:solidFill>
                  <a:srgbClr val="5F5F5F"/>
                </a:solidFill>
              </a:rPr>
              <a:t>- Measure the importance of the aspect words with regards to each context word, and generate aspect representations.</a:t>
            </a:r>
          </a:p>
          <a:p>
            <a:pPr marL="457200" indent="-457200">
              <a:buFont typeface="+mj-ea"/>
              <a:buAutoNum type="circleNumDbPlain"/>
            </a:pPr>
            <a:endParaRPr lang="en-US" altLang="zh-CN" sz="2000" dirty="0"/>
          </a:p>
          <a:p>
            <a:pPr marL="457200" indent="-457200">
              <a:buFont typeface="+mj-ea"/>
              <a:buAutoNum type="circleNumDbPlain"/>
            </a:pPr>
            <a:r>
              <a:rPr lang="en-US" altLang="zh-CN" sz="2000" dirty="0">
                <a:solidFill>
                  <a:schemeClr val="accent5"/>
                </a:solidFill>
              </a:rPr>
              <a:t>Coarse2Fine</a:t>
            </a:r>
            <a:r>
              <a:rPr lang="en-US" altLang="zh-CN" sz="2000" dirty="0">
                <a:solidFill>
                  <a:srgbClr val="5F5F5F"/>
                </a:solidFill>
              </a:rPr>
              <a:t> (</a:t>
            </a:r>
            <a:r>
              <a:rPr lang="en-US" altLang="zh-CN" sz="2000" dirty="0">
                <a:solidFill>
                  <a:schemeClr val="accent5"/>
                </a:solidFill>
              </a:rPr>
              <a:t>C2F</a:t>
            </a:r>
            <a:r>
              <a:rPr lang="en-US" altLang="zh-CN" sz="2000" dirty="0">
                <a:solidFill>
                  <a:srgbClr val="5F5F5F"/>
                </a:solidFill>
              </a:rPr>
              <a:t>) Attention (</a:t>
            </a:r>
            <a:r>
              <a:rPr lang="en-US" altLang="zh-CN" sz="2000" b="1" dirty="0">
                <a:solidFill>
                  <a:srgbClr val="5F5F5F"/>
                </a:solidFill>
              </a:rPr>
              <a:t>tackle task discrepancy</a:t>
            </a:r>
            <a:r>
              <a:rPr lang="en-US" altLang="zh-CN" sz="2000" dirty="0">
                <a:solidFill>
                  <a:srgbClr val="5F5F5F"/>
                </a:solidFill>
              </a:rPr>
              <a:t>)</a:t>
            </a:r>
          </a:p>
          <a:p>
            <a:pPr lvl="1">
              <a:buFontTx/>
              <a:buChar char="-"/>
            </a:pPr>
            <a:r>
              <a:rPr lang="en-US" altLang="zh-CN" sz="1600" dirty="0">
                <a:solidFill>
                  <a:srgbClr val="5F5F5F"/>
                </a:solidFill>
              </a:rPr>
              <a:t> guided by an auxiliary task, help the AC task modeling at the same fine-grained level with the AT task. </a:t>
            </a:r>
          </a:p>
          <a:p>
            <a:pPr lvl="1"/>
            <a:endParaRPr lang="en-US" altLang="zh-CN" sz="2000" dirty="0"/>
          </a:p>
          <a:p>
            <a:pPr marL="457200" indent="-457200">
              <a:buFont typeface="+mj-ea"/>
              <a:buAutoNum type="circleNumDbPlain"/>
            </a:pPr>
            <a:r>
              <a:rPr lang="en-US" altLang="zh-CN" sz="2000" dirty="0">
                <a:solidFill>
                  <a:schemeClr val="accent4"/>
                </a:solidFill>
              </a:rPr>
              <a:t>Position-aware Sentiment </a:t>
            </a:r>
            <a:r>
              <a:rPr lang="en-US" altLang="zh-CN" sz="2000" dirty="0">
                <a:solidFill>
                  <a:srgbClr val="5F5F5F"/>
                </a:solidFill>
              </a:rPr>
              <a:t>(</a:t>
            </a:r>
            <a:r>
              <a:rPr lang="en-US" altLang="zh-CN" sz="2000" dirty="0" err="1">
                <a:solidFill>
                  <a:schemeClr val="accent4"/>
                </a:solidFill>
              </a:rPr>
              <a:t>PaS</a:t>
            </a:r>
            <a:r>
              <a:rPr lang="en-US" altLang="zh-CN" sz="2000" dirty="0">
                <a:solidFill>
                  <a:srgbClr val="5F5F5F"/>
                </a:solidFill>
              </a:rPr>
              <a:t>) Attention</a:t>
            </a:r>
          </a:p>
          <a:p>
            <a:pPr marL="171450" lvl="1"/>
            <a:r>
              <a:rPr lang="en-US" altLang="zh-CN" sz="1600" dirty="0">
                <a:solidFill>
                  <a:srgbClr val="5F5F5F"/>
                </a:solidFill>
              </a:rPr>
              <a:t>     - Introduce position information of aspect to detect the most salient features more accurately. </a:t>
            </a:r>
          </a:p>
          <a:p>
            <a:pPr marL="457200" indent="-457200">
              <a:buFont typeface="+mj-ea"/>
              <a:buAutoNum type="circleNumDbPlain"/>
            </a:pPr>
            <a:endParaRPr lang="en-US" altLang="zh-CN" sz="2000" dirty="0"/>
          </a:p>
          <a:p>
            <a:pPr marL="457200" indent="-457200">
              <a:buFont typeface="+mj-ea"/>
              <a:buAutoNum type="circleNumDbPlain"/>
            </a:pPr>
            <a:r>
              <a:rPr lang="en-US" altLang="zh-CN" sz="2000" dirty="0">
                <a:solidFill>
                  <a:srgbClr val="5F5F5F"/>
                </a:solidFill>
              </a:rPr>
              <a:t>Contrastive Feature Alignment (CFA) (</a:t>
            </a:r>
            <a:r>
              <a:rPr lang="en-US" altLang="zh-CN" sz="2000" b="1" dirty="0">
                <a:solidFill>
                  <a:srgbClr val="5F5F5F"/>
                </a:solidFill>
              </a:rPr>
              <a:t>feature distribution discrepancy</a:t>
            </a:r>
            <a:r>
              <a:rPr lang="en-US" altLang="zh-CN" sz="2000" dirty="0">
                <a:solidFill>
                  <a:srgbClr val="5F5F5F"/>
                </a:solidFill>
              </a:rPr>
              <a:t>)</a:t>
            </a:r>
          </a:p>
          <a:p>
            <a:pPr marL="171450" lvl="1"/>
            <a:r>
              <a:rPr lang="en-US" altLang="zh-CN" sz="1600" dirty="0">
                <a:solidFill>
                  <a:srgbClr val="5F5F5F"/>
                </a:solidFill>
              </a:rPr>
              <a:t>     - fully utilizing the limited target labeled data to semantically align representations across domains.</a:t>
            </a:r>
          </a:p>
        </p:txBody>
      </p:sp>
    </p:spTree>
    <p:extLst>
      <p:ext uri="{BB962C8B-B14F-4D97-AF65-F5344CB8AC3E}">
        <p14:creationId xmlns:p14="http://schemas.microsoft.com/office/powerpoint/2010/main" val="4083584154"/>
      </p:ext>
    </p:extLst>
  </p:cSld>
  <p:clrMapOvr>
    <a:masterClrMapping/>
  </p:clrMapOvr>
  <mc:AlternateContent xmlns:mc="http://schemas.openxmlformats.org/markup-compatibility/2006" xmlns:p14="http://schemas.microsoft.com/office/powerpoint/2010/main">
    <mc:Choice Requires="p14">
      <p:transition p14:dur="10">
        <p:pull/>
      </p:transition>
    </mc:Choice>
    <mc:Fallback xmlns="">
      <p:transition>
        <p:pull/>
      </p:transition>
    </mc:Fallback>
  </mc:AlternateContent>
</p:sld>
</file>

<file path=ppt/theme/theme1.xml><?xml version="1.0" encoding="utf-8"?>
<a:theme xmlns:a="http://schemas.openxmlformats.org/drawingml/2006/main" name="1_Custom Design">
  <a:themeElements>
    <a:clrScheme name="Custom 2">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Custom 15">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27579</TotalTime>
  <Words>4021</Words>
  <Application>Microsoft Macintosh PowerPoint</Application>
  <PresentationFormat>宽屏</PresentationFormat>
  <Paragraphs>304</Paragraphs>
  <Slides>22</Slides>
  <Notes>22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22</vt:i4>
      </vt:variant>
    </vt:vector>
  </HeadingPairs>
  <TitlesOfParts>
    <vt:vector size="32" baseType="lpstr">
      <vt:lpstr>等线</vt:lpstr>
      <vt:lpstr>宋体</vt:lpstr>
      <vt:lpstr>微软雅黑</vt:lpstr>
      <vt:lpstr>Arial</vt:lpstr>
      <vt:lpstr>Calibri</vt:lpstr>
      <vt:lpstr>Cambria Math</vt:lpstr>
      <vt:lpstr>Helvetica Neue</vt:lpstr>
      <vt:lpstr>Times New Roman</vt:lpstr>
      <vt:lpstr>Wingdings</vt:lpstr>
      <vt:lpstr>1_Custom Design</vt:lpstr>
      <vt:lpstr>Exploiting Coarse-to-Fine Task Transfer for Aspect-level Sentiment Classification</vt:lpstr>
      <vt:lpstr>Outline</vt:lpstr>
      <vt:lpstr>Background</vt:lpstr>
      <vt:lpstr>Motivation – Why Transfer?</vt:lpstr>
      <vt:lpstr>Motivation – What to transfer?  (A? -&gt; B?)  </vt:lpstr>
      <vt:lpstr>Problem Definition</vt:lpstr>
      <vt:lpstr>Challenges</vt:lpstr>
      <vt:lpstr>How to transfer?</vt:lpstr>
      <vt:lpstr>Model Overview</vt:lpstr>
      <vt:lpstr>Align aspect granularity - Coarse2Fine (C2F) Attention</vt:lpstr>
      <vt:lpstr>Align aspect granularity - Coarse2Fine (C2F) Attention</vt:lpstr>
      <vt:lpstr>Align aspect granularity - Coarse2Fine (C2F) Attention</vt:lpstr>
      <vt:lpstr>Align aspect-specific representation - Contrastive Feature Alignment (CFA)</vt:lpstr>
      <vt:lpstr>Alternating Training</vt:lpstr>
      <vt:lpstr>Experiment Setup</vt:lpstr>
      <vt:lpstr>Comparison with Non-Transfer</vt:lpstr>
      <vt:lpstr>Comparison with Transfer</vt:lpstr>
      <vt:lpstr>Visualization</vt:lpstr>
      <vt:lpstr>Visualization</vt:lpstr>
      <vt:lpstr>Contribution</vt:lpstr>
      <vt:lpstr>Future work</vt:lpstr>
      <vt:lpstr>PowerPoint 演示文稿</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Heterogeneous Transfer Learning</dc:title>
  <dc:creator>Ying WEI</dc:creator>
  <cp:lastModifiedBy>Zheng LI</cp:lastModifiedBy>
  <cp:revision>2032</cp:revision>
  <dcterms:created xsi:type="dcterms:W3CDTF">2017-07-12T04:28:08Z</dcterms:created>
  <dcterms:modified xsi:type="dcterms:W3CDTF">2019-03-09T04:27:04Z</dcterms:modified>
</cp:coreProperties>
</file>