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1" r:id="rId5"/>
    <p:sldId id="263" r:id="rId6"/>
    <p:sldId id="262" r:id="rId7"/>
    <p:sldId id="264" r:id="rId8"/>
    <p:sldId id="259" r:id="rId9"/>
  </p:sldIdLst>
  <p:sldSz cx="12192000" cy="6858000"/>
  <p:notesSz cx="6858000" cy="9144000"/>
  <p:embeddedFontLst>
    <p:embeddedFont>
      <p:font typeface="Bahnschrift" panose="020B0502040204020203" pitchFamily="34" charset="0"/>
      <p:regular r:id="rId11"/>
      <p:bold r:id="rId12"/>
    </p:embeddedFon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13702"/>
          </a:xfrm>
          <a:prstGeom prst="rect">
            <a:avLst/>
          </a:prstGeom>
          <a:noFill/>
          <a:ln>
            <a:noFill/>
          </a:ln>
        </p:spPr>
      </p:pic>
      <p:sp>
        <p:nvSpPr>
          <p:cNvPr id="99" name="Google Shape;99;p1"/>
          <p:cNvSpPr txBox="1"/>
          <p:nvPr/>
        </p:nvSpPr>
        <p:spPr>
          <a:xfrm>
            <a:off x="2472904" y="3558188"/>
            <a:ext cx="7246189" cy="11695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1" i="0" u="none" strike="noStrike" cap="none" dirty="0">
                <a:solidFill>
                  <a:schemeClr val="dk1"/>
                </a:solidFill>
                <a:latin typeface="Calibri"/>
                <a:ea typeface="Calibri"/>
                <a:cs typeface="Calibri"/>
                <a:sym typeface="Calibri"/>
              </a:rPr>
            </a:br>
            <a:r>
              <a:rPr lang="en-US" sz="2400" b="1" i="0" u="none" strike="noStrike" cap="none" dirty="0">
                <a:solidFill>
                  <a:schemeClr val="dk1"/>
                </a:solidFill>
                <a:latin typeface="Calibri"/>
                <a:ea typeface="Calibri"/>
                <a:cs typeface="Calibri"/>
                <a:sym typeface="Calibri"/>
              </a:rPr>
              <a:t>Enhancing Search Engine Relevance for Video Subtitles</a:t>
            </a:r>
            <a:endParaRPr lang="en-US" sz="18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IN" sz="2800" b="1" dirty="0">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65512" y="105836"/>
            <a:ext cx="6099463" cy="707846"/>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Lato Black"/>
                <a:ea typeface="Lato Black"/>
                <a:cs typeface="Lato Black"/>
                <a:sym typeface="Lato Black"/>
              </a:rPr>
              <a:t>About </a:t>
            </a:r>
            <a:r>
              <a:rPr lang="en-IN" sz="3200" b="1" dirty="0">
                <a:solidFill>
                  <a:srgbClr val="FF0000"/>
                </a:solidFill>
                <a:latin typeface="Lato Black"/>
                <a:ea typeface="Lato Black"/>
                <a:cs typeface="Lato Black"/>
                <a:sym typeface="Lato Black"/>
              </a:rPr>
              <a:t>Us:</a:t>
            </a:r>
          </a:p>
          <a:p>
            <a:pPr marL="0" marR="0" lvl="0" indent="0" algn="l" rtl="0">
              <a:lnSpc>
                <a:spcPct val="80000"/>
              </a:lnSpc>
              <a:spcBef>
                <a:spcPts val="0"/>
              </a:spcBef>
              <a:spcAft>
                <a:spcPts val="0"/>
              </a:spcAft>
              <a:buClr>
                <a:srgbClr val="FF0000"/>
              </a:buClr>
              <a:buSzPts val="3200"/>
              <a:buFont typeface="Lato Black"/>
              <a:buNone/>
            </a:pPr>
            <a:endParaRPr sz="1800" b="0" i="0" u="none" strike="noStrike" cap="none" dirty="0">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2C91D59C-83A8-3595-F3B7-442D58943C68}"/>
              </a:ext>
            </a:extLst>
          </p:cNvPr>
          <p:cNvSpPr txBox="1"/>
          <p:nvPr/>
        </p:nvSpPr>
        <p:spPr>
          <a:xfrm>
            <a:off x="365512" y="692458"/>
            <a:ext cx="10821880" cy="1846659"/>
          </a:xfrm>
          <a:prstGeom prst="rect">
            <a:avLst/>
          </a:prstGeom>
          <a:noFill/>
        </p:spPr>
        <p:txBody>
          <a:bodyPr wrap="square" rtlCol="0">
            <a:spAutoFit/>
          </a:bodyPr>
          <a:lstStyle/>
          <a:p>
            <a:r>
              <a:rPr lang="en-US" sz="2000" dirty="0"/>
              <a:t>Hridya Shree, a second-year B.Tech student eagerly anticipating delving into the real-world applications of data science, is enthusiastic about understanding the intricacies of machine learning and its underlying mechanisms.</a:t>
            </a:r>
          </a:p>
          <a:p>
            <a:endParaRPr lang="en-US" sz="2000" dirty="0"/>
          </a:p>
          <a:p>
            <a:r>
              <a:rPr lang="en-IN" sz="2000" dirty="0"/>
              <a:t>Harsh, a second-year B.Tech student with a keen interest in problem-solving.</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F1CDF-4140-5E7E-6AA8-97AC5D073D0F}"/>
              </a:ext>
            </a:extLst>
          </p:cNvPr>
          <p:cNvSpPr txBox="1"/>
          <p:nvPr/>
        </p:nvSpPr>
        <p:spPr>
          <a:xfrm>
            <a:off x="275207" y="197401"/>
            <a:ext cx="11239131" cy="1569660"/>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IN" sz="3600" b="1" i="0" u="none" strike="noStrike" dirty="0">
                <a:solidFill>
                  <a:srgbClr val="FF0000"/>
                </a:solidFill>
                <a:effectLst/>
                <a:latin typeface="Arial" panose="020B0604020202020204" pitchFamily="34" charset="0"/>
              </a:rPr>
              <a:t>Background:</a:t>
            </a:r>
            <a:endParaRPr lang="en-IN" sz="3600" b="0" dirty="0">
              <a:solidFill>
                <a:srgbClr val="FF0000"/>
              </a:solidFill>
              <a:effectLst/>
            </a:endParaRPr>
          </a:p>
          <a:p>
            <a:r>
              <a:rPr lang="en-US" sz="2000" dirty="0"/>
              <a:t>This project aims to enhance the accessibility of video content by improving search relevance for video subtitles, recognizing the pivotal role of effective search engines in connecting users with pertinent information in the ever-evolving digital landscape. </a:t>
            </a:r>
            <a:endParaRPr lang="en-IN" sz="2000" dirty="0"/>
          </a:p>
        </p:txBody>
      </p:sp>
      <p:sp>
        <p:nvSpPr>
          <p:cNvPr id="3" name="TextBox 2">
            <a:extLst>
              <a:ext uri="{FF2B5EF4-FFF2-40B4-BE49-F238E27FC236}">
                <a16:creationId xmlns:a16="http://schemas.microsoft.com/office/drawing/2014/main" id="{AF3E629B-193C-E632-732E-6E7AC67C0354}"/>
              </a:ext>
            </a:extLst>
          </p:cNvPr>
          <p:cNvSpPr txBox="1"/>
          <p:nvPr/>
        </p:nvSpPr>
        <p:spPr>
          <a:xfrm>
            <a:off x="275209" y="2077375"/>
            <a:ext cx="11265763" cy="240065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3600" b="1" dirty="0">
                <a:solidFill>
                  <a:srgbClr val="FF0000"/>
                </a:solidFill>
                <a:latin typeface="Arial" panose="020B0604020202020204" pitchFamily="34" charset="0"/>
              </a:rPr>
              <a:t>Objective</a:t>
            </a:r>
            <a:r>
              <a:rPr kumimoji="0" lang="en-IN" sz="3600" b="1" i="0" u="none" strike="noStrike" kern="0" cap="none" spc="0" normalizeH="0" baseline="0" noProof="0" dirty="0">
                <a:ln>
                  <a:noFill/>
                </a:ln>
                <a:solidFill>
                  <a:srgbClr val="FF0000"/>
                </a:solidFill>
                <a:effectLst/>
                <a:uLnTx/>
                <a:uFillTx/>
                <a:latin typeface="Arial" panose="020B0604020202020204" pitchFamily="34" charset="0"/>
                <a:cs typeface="Arial"/>
                <a:sym typeface="Arial"/>
              </a:rPr>
              <a:t>:</a:t>
            </a:r>
            <a:endParaRPr kumimoji="0" lang="en-IN" sz="3600" b="0" i="0" u="none" strike="noStrike" kern="0" cap="none" spc="0" normalizeH="0" baseline="0" noProof="0" dirty="0">
              <a:ln>
                <a:noFill/>
              </a:ln>
              <a:solidFill>
                <a:srgbClr val="FF0000"/>
              </a:solidFill>
              <a:effectLst/>
              <a:uLnTx/>
              <a:uFillTx/>
              <a:latin typeface="Arial"/>
              <a:cs typeface="Arial"/>
              <a:sym typeface="Arial"/>
            </a:endParaRPr>
          </a:p>
          <a:p>
            <a:endParaRPr lang="en-US" dirty="0"/>
          </a:p>
          <a:p>
            <a:r>
              <a:rPr lang="en-US" sz="2000" dirty="0"/>
              <a:t>The objective is to create an advanced search engine algorithm specialized in retrieving subtitles in response to user queries, prioritizing the content within the subtitles. Leveraging natural language processing and machine learning techniques, the algorithm aims to boost the relevance and precision of search results, emphasizing the enhancement of search accuracy and user satisfaction.</a:t>
            </a:r>
            <a:endParaRPr lang="en-IN" sz="2000" dirty="0"/>
          </a:p>
        </p:txBody>
      </p:sp>
      <p:sp>
        <p:nvSpPr>
          <p:cNvPr id="4" name="TextBox 3">
            <a:extLst>
              <a:ext uri="{FF2B5EF4-FFF2-40B4-BE49-F238E27FC236}">
                <a16:creationId xmlns:a16="http://schemas.microsoft.com/office/drawing/2014/main" id="{A246FE30-A141-1B9F-9370-E33ADBDD8982}"/>
              </a:ext>
            </a:extLst>
          </p:cNvPr>
          <p:cNvSpPr txBox="1"/>
          <p:nvPr/>
        </p:nvSpPr>
        <p:spPr>
          <a:xfrm>
            <a:off x="301841" y="4611197"/>
            <a:ext cx="11185864" cy="1477328"/>
          </a:xfrm>
          <a:prstGeom prst="rect">
            <a:avLst/>
          </a:prstGeom>
          <a:noFill/>
        </p:spPr>
        <p:txBody>
          <a:bodyPr wrap="square" rtlCol="0">
            <a:spAutoFit/>
          </a:bodyPr>
          <a:lstStyle/>
          <a:p>
            <a:pPr marL="285750" indent="-285750">
              <a:buFont typeface="Arial" panose="020B0604020202020204" pitchFamily="34" charset="0"/>
              <a:buChar char="•"/>
            </a:pPr>
            <a:r>
              <a:rPr lang="en-US" sz="3600" b="1" i="0" u="none" strike="noStrike" dirty="0">
                <a:solidFill>
                  <a:srgbClr val="FF0000"/>
                </a:solidFill>
                <a:effectLst/>
                <a:latin typeface="Arial" panose="020B0604020202020204" pitchFamily="34" charset="0"/>
              </a:rPr>
              <a:t>Semantic Search Engines: </a:t>
            </a:r>
          </a:p>
          <a:p>
            <a:r>
              <a:rPr lang="en-US" sz="2000" b="0" i="0" u="none" strike="noStrike" dirty="0">
                <a:solidFill>
                  <a:srgbClr val="000000"/>
                </a:solidFill>
                <a:effectLst/>
                <a:latin typeface="Arial" panose="020B0604020202020204" pitchFamily="34" charset="0"/>
              </a:rPr>
              <a:t>Semantic search engines go beyond simple keyword matching to understand the meaning and context of user queries and documents.</a:t>
            </a:r>
          </a:p>
          <a:p>
            <a:endParaRPr lang="en-IN" dirty="0"/>
          </a:p>
        </p:txBody>
      </p:sp>
    </p:spTree>
    <p:extLst>
      <p:ext uri="{BB962C8B-B14F-4D97-AF65-F5344CB8AC3E}">
        <p14:creationId xmlns:p14="http://schemas.microsoft.com/office/powerpoint/2010/main" val="387163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A88504-5BF0-C5ED-57AE-F089BF2FAE7C}"/>
              </a:ext>
            </a:extLst>
          </p:cNvPr>
          <p:cNvSpPr txBox="1"/>
          <p:nvPr/>
        </p:nvSpPr>
        <p:spPr>
          <a:xfrm>
            <a:off x="3897297" y="335854"/>
            <a:ext cx="3700510" cy="707886"/>
          </a:xfrm>
          <a:prstGeom prst="rect">
            <a:avLst/>
          </a:prstGeom>
          <a:noFill/>
        </p:spPr>
        <p:txBody>
          <a:bodyPr wrap="square" rtlCol="0">
            <a:spAutoFit/>
          </a:bodyPr>
          <a:lstStyle/>
          <a:p>
            <a:r>
              <a:rPr lang="en-US" sz="4000" dirty="0"/>
              <a:t>WORKFLOW:</a:t>
            </a:r>
            <a:endParaRPr lang="en-IN" sz="4000" dirty="0"/>
          </a:p>
        </p:txBody>
      </p:sp>
      <p:sp>
        <p:nvSpPr>
          <p:cNvPr id="3" name="Cylinder 2">
            <a:extLst>
              <a:ext uri="{FF2B5EF4-FFF2-40B4-BE49-F238E27FC236}">
                <a16:creationId xmlns:a16="http://schemas.microsoft.com/office/drawing/2014/main" id="{E4550708-5DA8-BEBA-7814-3AC915A9E709}"/>
              </a:ext>
            </a:extLst>
          </p:cNvPr>
          <p:cNvSpPr/>
          <p:nvPr/>
        </p:nvSpPr>
        <p:spPr>
          <a:xfrm>
            <a:off x="541538" y="1500326"/>
            <a:ext cx="1429305" cy="236146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STORED IN THE DATABASE	</a:t>
            </a:r>
            <a:endParaRPr lang="en-IN" dirty="0"/>
          </a:p>
        </p:txBody>
      </p:sp>
      <p:cxnSp>
        <p:nvCxnSpPr>
          <p:cNvPr id="7" name="Straight Arrow Connector 6">
            <a:extLst>
              <a:ext uri="{FF2B5EF4-FFF2-40B4-BE49-F238E27FC236}">
                <a16:creationId xmlns:a16="http://schemas.microsoft.com/office/drawing/2014/main" id="{4E996AD4-2A4F-98B1-DA4F-FFF03CE3CFD6}"/>
              </a:ext>
            </a:extLst>
          </p:cNvPr>
          <p:cNvCxnSpPr>
            <a:cxnSpLocks/>
            <a:stCxn id="3" idx="4"/>
          </p:cNvCxnSpPr>
          <p:nvPr/>
        </p:nvCxnSpPr>
        <p:spPr>
          <a:xfrm>
            <a:off x="1970843" y="2681056"/>
            <a:ext cx="1225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E5BEA15-B014-D044-613C-D92F65C65DF1}"/>
              </a:ext>
            </a:extLst>
          </p:cNvPr>
          <p:cNvSpPr/>
          <p:nvPr/>
        </p:nvSpPr>
        <p:spPr>
          <a:xfrm>
            <a:off x="3204838" y="2135079"/>
            <a:ext cx="2077375" cy="1091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DATA </a:t>
            </a:r>
            <a:endParaRPr lang="en-IN" dirty="0"/>
          </a:p>
        </p:txBody>
      </p:sp>
      <p:cxnSp>
        <p:nvCxnSpPr>
          <p:cNvPr id="11" name="Straight Arrow Connector 10">
            <a:extLst>
              <a:ext uri="{FF2B5EF4-FFF2-40B4-BE49-F238E27FC236}">
                <a16:creationId xmlns:a16="http://schemas.microsoft.com/office/drawing/2014/main" id="{7E0C5784-F1C9-D1EA-513D-7B3CB43C8EA5}"/>
              </a:ext>
            </a:extLst>
          </p:cNvPr>
          <p:cNvCxnSpPr>
            <a:stCxn id="9" idx="6"/>
          </p:cNvCxnSpPr>
          <p:nvPr/>
        </p:nvCxnSpPr>
        <p:spPr>
          <a:xfrm>
            <a:off x="5282213" y="2681056"/>
            <a:ext cx="967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26BE9C8-CE47-318F-6C05-89FCE5073142}"/>
              </a:ext>
            </a:extLst>
          </p:cNvPr>
          <p:cNvSpPr/>
          <p:nvPr/>
        </p:nvSpPr>
        <p:spPr>
          <a:xfrm>
            <a:off x="6249880" y="2135079"/>
            <a:ext cx="2077375" cy="1091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CREATE CHUNKS OF THE INPUT DATA </a:t>
            </a:r>
            <a:endParaRPr lang="en-IN" dirty="0"/>
          </a:p>
        </p:txBody>
      </p:sp>
      <p:cxnSp>
        <p:nvCxnSpPr>
          <p:cNvPr id="14" name="Straight Arrow Connector 13">
            <a:extLst>
              <a:ext uri="{FF2B5EF4-FFF2-40B4-BE49-F238E27FC236}">
                <a16:creationId xmlns:a16="http://schemas.microsoft.com/office/drawing/2014/main" id="{05065413-5E1C-E2AE-9C45-073B9BCA8B25}"/>
              </a:ext>
            </a:extLst>
          </p:cNvPr>
          <p:cNvCxnSpPr/>
          <p:nvPr/>
        </p:nvCxnSpPr>
        <p:spPr>
          <a:xfrm>
            <a:off x="8327255" y="2681056"/>
            <a:ext cx="967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11D6367-06D2-9DB2-10E0-4E11B1F913C4}"/>
              </a:ext>
            </a:extLst>
          </p:cNvPr>
          <p:cNvSpPr/>
          <p:nvPr/>
        </p:nvSpPr>
        <p:spPr>
          <a:xfrm>
            <a:off x="9294922" y="2135079"/>
            <a:ext cx="2077375" cy="1091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TEXT</a:t>
            </a:r>
            <a:endParaRPr lang="en-IN" dirty="0"/>
          </a:p>
        </p:txBody>
      </p:sp>
      <p:sp>
        <p:nvSpPr>
          <p:cNvPr id="16" name="Oval 15">
            <a:extLst>
              <a:ext uri="{FF2B5EF4-FFF2-40B4-BE49-F238E27FC236}">
                <a16:creationId xmlns:a16="http://schemas.microsoft.com/office/drawing/2014/main" id="{A0BEFB76-9BDC-A5B2-0108-B4340D3CFFC4}"/>
              </a:ext>
            </a:extLst>
          </p:cNvPr>
          <p:cNvSpPr/>
          <p:nvPr/>
        </p:nvSpPr>
        <p:spPr>
          <a:xfrm>
            <a:off x="9314158" y="4103703"/>
            <a:ext cx="2077375" cy="1091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EMBEDDINGS</a:t>
            </a:r>
            <a:endParaRPr lang="en-IN" dirty="0"/>
          </a:p>
        </p:txBody>
      </p:sp>
      <p:cxnSp>
        <p:nvCxnSpPr>
          <p:cNvPr id="17" name="Straight Arrow Connector 16">
            <a:extLst>
              <a:ext uri="{FF2B5EF4-FFF2-40B4-BE49-F238E27FC236}">
                <a16:creationId xmlns:a16="http://schemas.microsoft.com/office/drawing/2014/main" id="{2CAAC4FC-67D7-788B-45FB-88BC2AD9AB0E}"/>
              </a:ext>
            </a:extLst>
          </p:cNvPr>
          <p:cNvCxnSpPr>
            <a:cxnSpLocks/>
          </p:cNvCxnSpPr>
          <p:nvPr/>
        </p:nvCxnSpPr>
        <p:spPr>
          <a:xfrm>
            <a:off x="10352846" y="3227033"/>
            <a:ext cx="0" cy="87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CA7FA7-DDA1-25FD-B558-7E657F404C25}"/>
              </a:ext>
            </a:extLst>
          </p:cNvPr>
          <p:cNvCxnSpPr>
            <a:cxnSpLocks/>
          </p:cNvCxnSpPr>
          <p:nvPr/>
        </p:nvCxnSpPr>
        <p:spPr>
          <a:xfrm flipH="1">
            <a:off x="8327255" y="4649680"/>
            <a:ext cx="967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6C13E06-0616-8CDB-935D-8D49C4BC277D}"/>
              </a:ext>
            </a:extLst>
          </p:cNvPr>
          <p:cNvSpPr/>
          <p:nvPr/>
        </p:nvSpPr>
        <p:spPr>
          <a:xfrm>
            <a:off x="6243962" y="4090386"/>
            <a:ext cx="2077375" cy="1091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STORED EMBEDDINGS IN CHROMA DATABASE</a:t>
            </a:r>
            <a:endParaRPr lang="en-IN" dirty="0"/>
          </a:p>
        </p:txBody>
      </p:sp>
      <p:cxnSp>
        <p:nvCxnSpPr>
          <p:cNvPr id="24" name="Straight Arrow Connector 23">
            <a:extLst>
              <a:ext uri="{FF2B5EF4-FFF2-40B4-BE49-F238E27FC236}">
                <a16:creationId xmlns:a16="http://schemas.microsoft.com/office/drawing/2014/main" id="{FEC1B3EE-F738-2BEE-4D04-E7BDAA2B2337}"/>
              </a:ext>
            </a:extLst>
          </p:cNvPr>
          <p:cNvCxnSpPr>
            <a:cxnSpLocks/>
          </p:cNvCxnSpPr>
          <p:nvPr/>
        </p:nvCxnSpPr>
        <p:spPr>
          <a:xfrm flipH="1">
            <a:off x="5276295" y="4649680"/>
            <a:ext cx="967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808F9BF-5529-D9FE-C55C-3647A3D0423D}"/>
              </a:ext>
            </a:extLst>
          </p:cNvPr>
          <p:cNvSpPr/>
          <p:nvPr/>
        </p:nvSpPr>
        <p:spPr>
          <a:xfrm>
            <a:off x="3193002" y="4103703"/>
            <a:ext cx="2077375" cy="1091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COSINE SIMILARITY </a:t>
            </a:r>
            <a:endParaRPr lang="en-IN" dirty="0"/>
          </a:p>
        </p:txBody>
      </p:sp>
      <p:cxnSp>
        <p:nvCxnSpPr>
          <p:cNvPr id="27" name="Straight Arrow Connector 26">
            <a:extLst>
              <a:ext uri="{FF2B5EF4-FFF2-40B4-BE49-F238E27FC236}">
                <a16:creationId xmlns:a16="http://schemas.microsoft.com/office/drawing/2014/main" id="{C1B64DCC-3B8E-A50B-1216-8B4BD23C34A9}"/>
              </a:ext>
            </a:extLst>
          </p:cNvPr>
          <p:cNvCxnSpPr>
            <a:stCxn id="25" idx="4"/>
          </p:cNvCxnSpPr>
          <p:nvPr/>
        </p:nvCxnSpPr>
        <p:spPr>
          <a:xfrm>
            <a:off x="4231690" y="5195657"/>
            <a:ext cx="2959" cy="39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1FA36CE-BECC-3B06-04F2-110019F4DF7F}"/>
              </a:ext>
            </a:extLst>
          </p:cNvPr>
          <p:cNvSpPr/>
          <p:nvPr/>
        </p:nvSpPr>
        <p:spPr>
          <a:xfrm>
            <a:off x="2805344" y="5663952"/>
            <a:ext cx="3045040" cy="11940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u="none" strike="noStrike" dirty="0">
                <a:solidFill>
                  <a:schemeClr val="bg1"/>
                </a:solidFill>
                <a:effectLst/>
                <a:latin typeface="Arial" panose="020B0604020202020204" pitchFamily="34" charset="0"/>
              </a:rPr>
              <a:t>RETRIEVES SUBTITLES BASED ON USER QUERIES, WITH A SPECIFIC EMPHASIS ON SUBTITLE CONTENT.</a:t>
            </a:r>
            <a:endParaRPr lang="en-IN" dirty="0">
              <a:solidFill>
                <a:schemeClr val="bg1"/>
              </a:solidFill>
            </a:endParaRPr>
          </a:p>
        </p:txBody>
      </p:sp>
      <p:sp>
        <p:nvSpPr>
          <p:cNvPr id="29" name="Rectangle 28">
            <a:extLst>
              <a:ext uri="{FF2B5EF4-FFF2-40B4-BE49-F238E27FC236}">
                <a16:creationId xmlns:a16="http://schemas.microsoft.com/office/drawing/2014/main" id="{04DAB8C3-158A-BD2E-42AE-2F7E4B822553}"/>
              </a:ext>
            </a:extLst>
          </p:cNvPr>
          <p:cNvSpPr/>
          <p:nvPr/>
        </p:nvSpPr>
        <p:spPr>
          <a:xfrm>
            <a:off x="10457895" y="3311371"/>
            <a:ext cx="1438183" cy="6658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TFIDF/BERT-TRANSFORMATION</a:t>
            </a:r>
            <a:endParaRPr lang="en-IN" dirty="0"/>
          </a:p>
        </p:txBody>
      </p:sp>
      <p:sp>
        <p:nvSpPr>
          <p:cNvPr id="30" name="Rectangle 29">
            <a:extLst>
              <a:ext uri="{FF2B5EF4-FFF2-40B4-BE49-F238E27FC236}">
                <a16:creationId xmlns:a16="http://schemas.microsoft.com/office/drawing/2014/main" id="{24C22B47-A18A-3780-86C3-CB4DD79F6463}"/>
              </a:ext>
            </a:extLst>
          </p:cNvPr>
          <p:cNvSpPr/>
          <p:nvPr/>
        </p:nvSpPr>
        <p:spPr>
          <a:xfrm>
            <a:off x="5184559" y="1931202"/>
            <a:ext cx="1171853" cy="4083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CHUNKING</a:t>
            </a:r>
            <a:endParaRPr lang="en-IN" dirty="0"/>
          </a:p>
        </p:txBody>
      </p:sp>
    </p:spTree>
    <p:extLst>
      <p:ext uri="{BB962C8B-B14F-4D97-AF65-F5344CB8AC3E}">
        <p14:creationId xmlns:p14="http://schemas.microsoft.com/office/powerpoint/2010/main" val="289746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A9825-7BC1-66CA-51FB-8C78DFB7554E}"/>
              </a:ext>
            </a:extLst>
          </p:cNvPr>
          <p:cNvSpPr txBox="1"/>
          <p:nvPr/>
        </p:nvSpPr>
        <p:spPr>
          <a:xfrm>
            <a:off x="4274915" y="520189"/>
            <a:ext cx="3642169" cy="523220"/>
          </a:xfrm>
          <a:prstGeom prst="rect">
            <a:avLst/>
          </a:prstGeom>
          <a:noFill/>
        </p:spPr>
        <p:txBody>
          <a:bodyPr wrap="square" rtlCol="0">
            <a:spAutoFit/>
          </a:bodyPr>
          <a:lstStyle/>
          <a:p>
            <a:pPr algn="ctr"/>
            <a:r>
              <a:rPr lang="en-US" sz="2800" dirty="0"/>
              <a:t>APPROACH</a:t>
            </a:r>
            <a:endParaRPr lang="en-IN" sz="2800" dirty="0"/>
          </a:p>
        </p:txBody>
      </p:sp>
      <p:sp>
        <p:nvSpPr>
          <p:cNvPr id="3" name="TextBox 2">
            <a:extLst>
              <a:ext uri="{FF2B5EF4-FFF2-40B4-BE49-F238E27FC236}">
                <a16:creationId xmlns:a16="http://schemas.microsoft.com/office/drawing/2014/main" id="{C28B522A-A8BD-5C9D-6DC4-668101F5F8F4}"/>
              </a:ext>
            </a:extLst>
          </p:cNvPr>
          <p:cNvSpPr txBox="1"/>
          <p:nvPr/>
        </p:nvSpPr>
        <p:spPr>
          <a:xfrm>
            <a:off x="772884" y="1239004"/>
            <a:ext cx="10646229" cy="5355312"/>
          </a:xfrm>
          <a:prstGeom prst="rect">
            <a:avLst/>
          </a:prstGeom>
          <a:noFill/>
        </p:spPr>
        <p:txBody>
          <a:bodyPr wrap="square" rtlCol="0">
            <a:spAutoFit/>
          </a:bodyPr>
          <a:lstStyle/>
          <a:p>
            <a:r>
              <a:rPr lang="en-US" sz="1800" dirty="0"/>
              <a:t>1. Data Preprocessing and Extraction - It establishes a connection to a SQLite database containing subtitle data and retrieves a sample of the data (15% of the total) for processing. </a:t>
            </a:r>
          </a:p>
          <a:p>
            <a:pPr lvl="4"/>
            <a:r>
              <a:rPr lang="en-US" sz="1800" dirty="0"/>
              <a:t>   -Each of the subtitle files are extracted from the zip file and stored.</a:t>
            </a:r>
          </a:p>
          <a:p>
            <a:endParaRPr lang="en-US" sz="1800" dirty="0"/>
          </a:p>
          <a:p>
            <a:r>
              <a:rPr lang="en-US" sz="1800" dirty="0"/>
              <a:t>2. Text Preprocessing </a:t>
            </a:r>
          </a:p>
          <a:p>
            <a:r>
              <a:rPr lang="en-US" sz="1800" dirty="0"/>
              <a:t>  - Defines functions to preprocess subtitle text, including removing timestamps, special characters, and unwanted phrases.</a:t>
            </a:r>
          </a:p>
          <a:p>
            <a:r>
              <a:rPr lang="en-US" sz="1800" dirty="0"/>
              <a:t>  - Splits subtitles into smaller chunks for better processing.</a:t>
            </a:r>
          </a:p>
          <a:p>
            <a:r>
              <a:rPr lang="en-US" sz="1800" dirty="0"/>
              <a:t>Each of the subtitle along with the movie name is then stored as a dictionary and loaded into a csv file</a:t>
            </a:r>
          </a:p>
          <a:p>
            <a:r>
              <a:rPr lang="en-US" sz="1800" dirty="0"/>
              <a:t>The CSV file is later loaded for further pre-processing and additional cleaning.</a:t>
            </a:r>
          </a:p>
          <a:p>
            <a:endParaRPr lang="en-US" sz="1800" dirty="0"/>
          </a:p>
          <a:p>
            <a:r>
              <a:rPr lang="en-US" sz="1800" dirty="0"/>
              <a:t>3. Text Vectorization</a:t>
            </a:r>
          </a:p>
          <a:p>
            <a:r>
              <a:rPr lang="en-US" sz="1800" dirty="0"/>
              <a:t>  - TF-IDF Vectorization: Utilizes TF-IDF vectorization to convert text data into numerical vectors.</a:t>
            </a:r>
          </a:p>
          <a:p>
            <a:r>
              <a:rPr lang="en-US" sz="1800" dirty="0"/>
              <a:t>  - BERT Embedding Vectorization: Implements BERT model for contextual embedding of text data, using pre-trained tokenizer and model.</a:t>
            </a:r>
          </a:p>
          <a:p>
            <a:endParaRPr lang="en-US" sz="1800" dirty="0"/>
          </a:p>
          <a:p>
            <a:r>
              <a:rPr lang="en-US" sz="1800" dirty="0"/>
              <a:t>4. Database Interaction</a:t>
            </a:r>
          </a:p>
          <a:p>
            <a:r>
              <a:rPr lang="en-US" sz="1800" dirty="0"/>
              <a:t>  -Connections established to chromadb and embeddings are added</a:t>
            </a:r>
          </a:p>
          <a:p>
            <a:r>
              <a:rPr lang="en-US" sz="1800" dirty="0"/>
              <a:t>  -Cosine similarity is used to retrieve the most related results for queries.</a:t>
            </a:r>
          </a:p>
        </p:txBody>
      </p:sp>
    </p:spTree>
    <p:extLst>
      <p:ext uri="{BB962C8B-B14F-4D97-AF65-F5344CB8AC3E}">
        <p14:creationId xmlns:p14="http://schemas.microsoft.com/office/powerpoint/2010/main" val="53932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CF84C-C001-8987-59C4-27116BD1DFE0}"/>
              </a:ext>
            </a:extLst>
          </p:cNvPr>
          <p:cNvSpPr txBox="1"/>
          <p:nvPr/>
        </p:nvSpPr>
        <p:spPr>
          <a:xfrm>
            <a:off x="4274915" y="520189"/>
            <a:ext cx="3642169" cy="523220"/>
          </a:xfrm>
          <a:prstGeom prst="rect">
            <a:avLst/>
          </a:prstGeom>
          <a:noFill/>
        </p:spPr>
        <p:txBody>
          <a:bodyPr wrap="square" rtlCol="0">
            <a:spAutoFit/>
          </a:bodyPr>
          <a:lstStyle/>
          <a:p>
            <a:r>
              <a:rPr lang="en-US" sz="2800" dirty="0"/>
              <a:t>PROBLEMS FACED:</a:t>
            </a:r>
            <a:endParaRPr lang="en-IN" sz="2800" dirty="0"/>
          </a:p>
        </p:txBody>
      </p:sp>
      <p:sp>
        <p:nvSpPr>
          <p:cNvPr id="3" name="TextBox 2">
            <a:extLst>
              <a:ext uri="{FF2B5EF4-FFF2-40B4-BE49-F238E27FC236}">
                <a16:creationId xmlns:a16="http://schemas.microsoft.com/office/drawing/2014/main" id="{F03BB237-E41B-0148-9D2C-126BA8084B40}"/>
              </a:ext>
            </a:extLst>
          </p:cNvPr>
          <p:cNvSpPr txBox="1"/>
          <p:nvPr/>
        </p:nvSpPr>
        <p:spPr>
          <a:xfrm>
            <a:off x="419100" y="1536174"/>
            <a:ext cx="11353800" cy="1938992"/>
          </a:xfrm>
          <a:prstGeom prst="rect">
            <a:avLst/>
          </a:prstGeom>
          <a:noFill/>
        </p:spPr>
        <p:txBody>
          <a:bodyPr wrap="square" rtlCol="0">
            <a:spAutoFit/>
          </a:bodyPr>
          <a:lstStyle/>
          <a:p>
            <a:pPr algn="l"/>
            <a:r>
              <a:rPr lang="en-US" sz="2000" dirty="0"/>
              <a:t>4. Due to the limited resources, BERT could not be implemented accurately which caused the Chromadb to have only half the embeddings</a:t>
            </a:r>
          </a:p>
          <a:p>
            <a:pPr marL="342900" indent="-342900" algn="l">
              <a:buFontTx/>
              <a:buChar char="-"/>
            </a:pPr>
            <a:r>
              <a:rPr lang="en-US" sz="2000" dirty="0"/>
              <a:t>Also, The Bert embeddings were inaccurate which led to dimensionality errors while retrieving results for query</a:t>
            </a:r>
          </a:p>
          <a:p>
            <a:pPr marL="342900" indent="-342900" algn="l">
              <a:buFontTx/>
              <a:buChar char="-"/>
            </a:pPr>
            <a:endParaRPr lang="en-US" sz="2000" dirty="0"/>
          </a:p>
          <a:p>
            <a:pPr algn="l"/>
            <a:r>
              <a:rPr lang="en-US" sz="2000" dirty="0"/>
              <a:t>5. Further Analysis on the dimensionality error could not be solved due to time constraints.</a:t>
            </a:r>
            <a:endParaRPr lang="en-IN" sz="2000" dirty="0"/>
          </a:p>
        </p:txBody>
      </p:sp>
    </p:spTree>
    <p:extLst>
      <p:ext uri="{BB962C8B-B14F-4D97-AF65-F5344CB8AC3E}">
        <p14:creationId xmlns:p14="http://schemas.microsoft.com/office/powerpoint/2010/main" val="403280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CF84C-C001-8987-59C4-27116BD1DFE0}"/>
              </a:ext>
            </a:extLst>
          </p:cNvPr>
          <p:cNvSpPr txBox="1"/>
          <p:nvPr/>
        </p:nvSpPr>
        <p:spPr>
          <a:xfrm>
            <a:off x="4274915" y="520189"/>
            <a:ext cx="3642169" cy="523220"/>
          </a:xfrm>
          <a:prstGeom prst="rect">
            <a:avLst/>
          </a:prstGeom>
          <a:noFill/>
        </p:spPr>
        <p:txBody>
          <a:bodyPr wrap="square" rtlCol="0">
            <a:spAutoFit/>
          </a:bodyPr>
          <a:lstStyle/>
          <a:p>
            <a:r>
              <a:rPr lang="en-US" sz="2800" dirty="0"/>
              <a:t>PROBLEMS FACED:</a:t>
            </a:r>
            <a:endParaRPr lang="en-IN" sz="2800" dirty="0"/>
          </a:p>
        </p:txBody>
      </p:sp>
      <p:sp>
        <p:nvSpPr>
          <p:cNvPr id="3" name="TextBox 2">
            <a:extLst>
              <a:ext uri="{FF2B5EF4-FFF2-40B4-BE49-F238E27FC236}">
                <a16:creationId xmlns:a16="http://schemas.microsoft.com/office/drawing/2014/main" id="{F03BB237-E41B-0148-9D2C-126BA8084B40}"/>
              </a:ext>
            </a:extLst>
          </p:cNvPr>
          <p:cNvSpPr txBox="1"/>
          <p:nvPr/>
        </p:nvSpPr>
        <p:spPr>
          <a:xfrm>
            <a:off x="419100" y="1536174"/>
            <a:ext cx="11353800" cy="400110"/>
          </a:xfrm>
          <a:prstGeom prst="rect">
            <a:avLst/>
          </a:prstGeom>
          <a:noFill/>
        </p:spPr>
        <p:txBody>
          <a:bodyPr wrap="square" rtlCol="0">
            <a:spAutoFit/>
          </a:bodyPr>
          <a:lstStyle/>
          <a:p>
            <a:pPr algn="l"/>
            <a:endParaRPr lang="en-IN" sz="2000" dirty="0"/>
          </a:p>
        </p:txBody>
      </p:sp>
    </p:spTree>
    <p:extLst>
      <p:ext uri="{BB962C8B-B14F-4D97-AF65-F5344CB8AC3E}">
        <p14:creationId xmlns:p14="http://schemas.microsoft.com/office/powerpoint/2010/main" val="410775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490</Words>
  <Application>Microsoft Office PowerPoint</Application>
  <PresentationFormat>Widescreen</PresentationFormat>
  <Paragraphs>47</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Lato Black</vt:lpstr>
      <vt:lpstr>Libre Baskerville</vt:lpstr>
      <vt:lpstr>Calibri</vt:lpstr>
      <vt:lpstr>Arial</vt:lpstr>
      <vt:lpstr>Bahnschrift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Hridya shree</cp:lastModifiedBy>
  <cp:revision>5</cp:revision>
  <dcterms:created xsi:type="dcterms:W3CDTF">2021-02-16T05:19:01Z</dcterms:created>
  <dcterms:modified xsi:type="dcterms:W3CDTF">2024-04-26T16:17:02Z</dcterms:modified>
</cp:coreProperties>
</file>