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84" r:id="rId4"/>
    <p:sldId id="260" r:id="rId5"/>
    <p:sldId id="274" r:id="rId6"/>
    <p:sldId id="282" r:id="rId7"/>
    <p:sldId id="275" r:id="rId8"/>
    <p:sldId id="285" r:id="rId9"/>
    <p:sldId id="281" r:id="rId10"/>
    <p:sldId id="262" r:id="rId11"/>
    <p:sldId id="271" r:id="rId12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9240"/>
    <a:srgbClr val="D4D542"/>
    <a:srgbClr val="D6D850"/>
    <a:srgbClr val="A6A6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07" autoAdjust="0"/>
    <p:restoredTop sz="94652" autoAdjust="0"/>
  </p:normalViewPr>
  <p:slideViewPr>
    <p:cSldViewPr>
      <p:cViewPr varScale="1">
        <p:scale>
          <a:sx n="77" d="100"/>
          <a:sy n="77" d="100"/>
        </p:scale>
        <p:origin x="1565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E9AE21-7CC6-4817-AF11-878DED5D1B64}" type="datetimeFigureOut">
              <a:rPr lang="en-GB" smtClean="0"/>
              <a:t>22/04/2016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19948-3B23-4123-8C0A-8C107FD10B5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4732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Das</a:t>
            </a:r>
            <a:r>
              <a:rPr lang="de-CH" baseline="0" dirty="0" smtClean="0"/>
              <a:t> letzte mal nicht abgenommen; Von ihrer Seite noch </a:t>
            </a:r>
            <a:r>
              <a:rPr lang="de-CH" baseline="0" dirty="0" err="1" smtClean="0"/>
              <a:t>anmerkungen</a:t>
            </a:r>
            <a:r>
              <a:rPr lang="de-CH" baseline="0" dirty="0" smtClean="0"/>
              <a:t>?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19948-3B23-4123-8C0A-8C107FD10B5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8608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19948-3B23-4123-8C0A-8C107FD10B5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039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56h geplant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19948-3B23-4123-8C0A-8C107FD10B5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0550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Issues</a:t>
            </a:r>
            <a:r>
              <a:rPr lang="de-CH" dirty="0" smtClean="0"/>
              <a:t> wurden immer erst</a:t>
            </a:r>
            <a:r>
              <a:rPr lang="de-CH" baseline="0" dirty="0" smtClean="0"/>
              <a:t> geschlossen wenn Tests geschrieben wurden.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19948-3B23-4123-8C0A-8C107FD10B5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252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72h</a:t>
            </a:r>
            <a:r>
              <a:rPr lang="en-GB" baseline="0" dirty="0" smtClean="0"/>
              <a:t> </a:t>
            </a:r>
            <a:r>
              <a:rPr lang="en-GB" baseline="0" dirty="0" err="1" smtClean="0"/>
              <a:t>geplant</a:t>
            </a:r>
            <a:r>
              <a:rPr lang="en-GB" baseline="0" dirty="0" smtClean="0"/>
              <a:t>; 30h Tests </a:t>
            </a:r>
            <a:r>
              <a:rPr lang="en-GB" baseline="0" dirty="0" err="1" smtClean="0"/>
              <a:t>Abnahmekriterien</a:t>
            </a:r>
            <a:r>
              <a:rPr lang="en-GB" baseline="0" dirty="0" smtClean="0"/>
              <a:t>; 20h </a:t>
            </a:r>
            <a:r>
              <a:rPr lang="en-GB" baseline="0" dirty="0" err="1" smtClean="0"/>
              <a:t>Doku</a:t>
            </a:r>
            <a:r>
              <a:rPr lang="en-GB" baseline="0" dirty="0" smtClean="0"/>
              <a:t>; 22h Reserve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19948-3B23-4123-8C0A-8C107FD10B5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7183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4925" y="6381750"/>
            <a:ext cx="1008063" cy="287338"/>
          </a:xfrm>
          <a:prstGeom prst="rect">
            <a:avLst/>
          </a:prstGeom>
          <a:solidFill>
            <a:srgbClr val="A6A6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de-CH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C1A82-377A-460E-BB10-1772E96A2C59}" type="slidenum">
              <a:rPr lang="es-ES" altLang="de-DE"/>
              <a:pPr>
                <a:defRPr/>
              </a:pPr>
              <a:t>‹Nr.›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1462881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43EB8-5CD4-474C-ACB1-27EEFEC474D0}" type="slidenum">
              <a:rPr lang="es-ES" altLang="de-DE"/>
              <a:pPr>
                <a:defRPr/>
              </a:pPr>
              <a:t>‹Nr.›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2920391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489C85-D5AC-4E82-9FAE-05DE790267FA}" type="slidenum">
              <a:rPr lang="es-ES" altLang="de-DE"/>
              <a:pPr>
                <a:defRPr/>
              </a:pPr>
              <a:t>‹Nr.›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3226430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CH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6E917-01DC-444F-9DB5-FF2AD2E3775D}" type="slidenum">
              <a:rPr lang="es-ES" altLang="de-DE"/>
              <a:pPr>
                <a:defRPr/>
              </a:pPr>
              <a:t>‹Nr.›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3249650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CA8AA-16DA-49DA-A17D-4DC11746A953}" type="slidenum">
              <a:rPr lang="es-ES" altLang="de-DE"/>
              <a:pPr>
                <a:defRPr/>
              </a:pPr>
              <a:t>‹Nr.›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2987973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E87702-C004-4C5F-A131-0FDD6F3DAFCE}" type="slidenum">
              <a:rPr lang="es-ES" altLang="de-DE"/>
              <a:pPr>
                <a:defRPr/>
              </a:pPr>
              <a:t>‹Nr.›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4016049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8229600" cy="11448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lang="de-CH"/>
            </a:lvl1pPr>
          </a:lstStyle>
          <a:p>
            <a:pPr lvl="0"/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54D68-5E13-4636-9DF1-B06E0C0C9CCA}" type="slidenum">
              <a:rPr lang="es-ES" altLang="de-DE"/>
              <a:pPr>
                <a:defRPr/>
              </a:pPr>
              <a:t>‹Nr.›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1830723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446356-433B-421E-9044-CC814567F3C3}" type="slidenum">
              <a:rPr lang="es-ES" altLang="de-DE"/>
              <a:pPr>
                <a:defRPr/>
              </a:pPr>
              <a:t>‹Nr.›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1089536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2B7FF8-EB4E-49F7-A146-CED4CD0B0DF9}" type="slidenum">
              <a:rPr lang="es-ES" altLang="de-DE"/>
              <a:pPr>
                <a:defRPr/>
              </a:pPr>
              <a:t>‹Nr.›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2319776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0596C5-5DB2-4266-AEA1-D822BF1AAB9D}" type="slidenum">
              <a:rPr lang="es-ES" altLang="de-DE"/>
              <a:pPr>
                <a:defRPr/>
              </a:pPr>
              <a:t>‹Nr.›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3656224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CH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E819A9-E83E-40FD-8384-DFB58994FF10}" type="slidenum">
              <a:rPr lang="es-ES" altLang="de-DE"/>
              <a:pPr>
                <a:defRPr/>
              </a:pPr>
              <a:t>‹Nr.›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3867920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4925" y="6381750"/>
            <a:ext cx="1008063" cy="287338"/>
          </a:xfrm>
          <a:prstGeom prst="rect">
            <a:avLst/>
          </a:prstGeom>
          <a:solidFill>
            <a:srgbClr val="A6A6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de-CH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de-DE"/>
              <a:t>Haga clic para cambiar el estilo de título	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de-DE"/>
              <a:t>Haga clic para modificar el estilo de texto del patrón</a:t>
            </a:r>
          </a:p>
          <a:p>
            <a:pPr lvl="1"/>
            <a:r>
              <a:rPr lang="es-ES" altLang="de-DE"/>
              <a:t>Segundo nivel</a:t>
            </a:r>
          </a:p>
          <a:p>
            <a:pPr lvl="2"/>
            <a:r>
              <a:rPr lang="es-ES" altLang="de-DE"/>
              <a:t>Tercer nivel</a:t>
            </a:r>
          </a:p>
          <a:p>
            <a:pPr lvl="3"/>
            <a:r>
              <a:rPr lang="es-ES" altLang="de-DE"/>
              <a:t>Cuarto nivel</a:t>
            </a:r>
          </a:p>
          <a:p>
            <a:pPr lvl="4"/>
            <a:r>
              <a:rPr lang="es-ES" altLang="de-DE"/>
              <a:t>Quinto nivel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C3E6BC59-73EB-445D-B86E-19847845ED5A}" type="slidenum">
              <a:rPr lang="es-ES" altLang="de-DE"/>
              <a:pPr>
                <a:defRPr/>
              </a:pPr>
              <a:t>‹Nr.›</a:t>
            </a:fld>
            <a:endParaRPr lang="es-ES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1042988" y="2420938"/>
            <a:ext cx="7772400" cy="1008062"/>
          </a:xfrm>
        </p:spPr>
        <p:txBody>
          <a:bodyPr anchor="ctr"/>
          <a:lstStyle/>
          <a:p>
            <a:pPr algn="l" eaLnBrk="1" hangingPunct="1"/>
            <a:r>
              <a:rPr lang="en-US" altLang="de-DE" sz="4400"/>
              <a:t>Avocado Share</a:t>
            </a:r>
            <a:endParaRPr lang="es-ES" altLang="de-DE" sz="4400">
              <a:solidFill>
                <a:schemeClr val="tx1"/>
              </a:solidFill>
            </a:endParaRPr>
          </a:p>
        </p:txBody>
      </p:sp>
      <p:sp>
        <p:nvSpPr>
          <p:cNvPr id="3075" name="Rectangle 29"/>
          <p:cNvSpPr>
            <a:spLocks noGrp="1" noChangeArrowheads="1"/>
          </p:cNvSpPr>
          <p:nvPr>
            <p:ph type="subTitle" idx="1"/>
          </p:nvPr>
        </p:nvSpPr>
        <p:spPr>
          <a:xfrm>
            <a:off x="1042988" y="3284538"/>
            <a:ext cx="2952948" cy="550862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de-DE" sz="3200" dirty="0" err="1">
                <a:latin typeface="+mj-lt"/>
              </a:rPr>
              <a:t>Meilenstein</a:t>
            </a:r>
            <a:r>
              <a:rPr lang="en-US" altLang="de-DE" sz="3200" dirty="0">
                <a:latin typeface="+mj-lt"/>
              </a:rPr>
              <a:t> </a:t>
            </a:r>
            <a:r>
              <a:rPr lang="en-US" altLang="de-DE" sz="3200" dirty="0" smtClean="0">
                <a:latin typeface="+mj-lt"/>
              </a:rPr>
              <a:t>3</a:t>
            </a:r>
            <a:endParaRPr lang="en-US" altLang="de-DE" sz="3200" dirty="0">
              <a:latin typeface="+mj-lt"/>
            </a:endParaRPr>
          </a:p>
        </p:txBody>
      </p:sp>
      <p:sp>
        <p:nvSpPr>
          <p:cNvPr id="3076" name="Rectangle 1"/>
          <p:cNvSpPr>
            <a:spLocks noChangeArrowheads="1"/>
          </p:cNvSpPr>
          <p:nvPr/>
        </p:nvSpPr>
        <p:spPr bwMode="auto">
          <a:xfrm>
            <a:off x="1042988" y="5661025"/>
            <a:ext cx="82311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de-DE" altLang="de-DE" sz="1200">
                <a:latin typeface="+mj-lt"/>
              </a:rPr>
              <a:t>Sascha Bergmann ¦ Lion Kunz ¦ Cyril Müller ¦ Dang Thien Nguyen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de-DE" altLang="de-DE" dirty="0"/>
              <a:t>Ausblick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457200" y="1870358"/>
            <a:ext cx="3575960" cy="1647750"/>
            <a:chOff x="454968" y="1772816"/>
            <a:chExt cx="3215920" cy="1431726"/>
          </a:xfrm>
        </p:grpSpPr>
        <p:pic>
          <p:nvPicPr>
            <p:cNvPr id="3" name="Grafik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969" y="1772816"/>
              <a:ext cx="3215919" cy="922100"/>
            </a:xfrm>
            <a:prstGeom prst="rect">
              <a:avLst/>
            </a:prstGeom>
          </p:spPr>
        </p:pic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968" y="2694916"/>
              <a:ext cx="3215919" cy="509626"/>
            </a:xfrm>
            <a:prstGeom prst="rect">
              <a:avLst/>
            </a:prstGeom>
          </p:spPr>
        </p:pic>
      </p:grpSp>
      <p:sp>
        <p:nvSpPr>
          <p:cNvPr id="10" name="Textfeld 9"/>
          <p:cNvSpPr txBox="1"/>
          <p:nvPr/>
        </p:nvSpPr>
        <p:spPr>
          <a:xfrm>
            <a:off x="457200" y="1369313"/>
            <a:ext cx="37874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200" dirty="0" smtClean="0"/>
              <a:t>M4 </a:t>
            </a:r>
            <a:r>
              <a:rPr lang="de-CH" sz="2200" dirty="0" err="1" smtClean="0"/>
              <a:t>Issues</a:t>
            </a:r>
            <a:r>
              <a:rPr lang="de-CH" sz="2200" dirty="0" smtClean="0"/>
              <a:t>:</a:t>
            </a:r>
            <a:endParaRPr lang="de-CH" sz="22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283" y="1870358"/>
            <a:ext cx="3894157" cy="3718882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4638283" y="1367463"/>
            <a:ext cx="37874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200" dirty="0" err="1" smtClean="0"/>
              <a:t>Issues</a:t>
            </a:r>
            <a:r>
              <a:rPr lang="de-CH" sz="2200" dirty="0" smtClean="0"/>
              <a:t> aus M3:</a:t>
            </a:r>
            <a:endParaRPr lang="de-CH" sz="2200" dirty="0"/>
          </a:p>
        </p:txBody>
      </p:sp>
      <p:sp>
        <p:nvSpPr>
          <p:cNvPr id="13" name="Textfeld 12"/>
          <p:cNvSpPr txBox="1"/>
          <p:nvPr/>
        </p:nvSpPr>
        <p:spPr>
          <a:xfrm>
            <a:off x="390917" y="3560081"/>
            <a:ext cx="41810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200" dirty="0" smtClean="0"/>
              <a:t>+ Tests für Abnahmekriterien</a:t>
            </a:r>
            <a:endParaRPr lang="de-CH" sz="22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altLang="de-DE"/>
              <a:t>Danke für Ihre Aufmerksamkeit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de-DE" altLang="de-DE" dirty="0"/>
              <a:t>Traktanden</a:t>
            </a:r>
          </a:p>
        </p:txBody>
      </p:sp>
      <p:sp>
        <p:nvSpPr>
          <p:cNvPr id="4099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22275" y="1628775"/>
            <a:ext cx="8229600" cy="4525963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de-DE" altLang="de-DE" sz="2400" dirty="0" smtClean="0"/>
              <a:t>Abnahme Protokolle</a:t>
            </a:r>
            <a:endParaRPr lang="de-DE" altLang="de-DE" sz="2400" dirty="0"/>
          </a:p>
          <a:p>
            <a:pPr marL="457200" indent="-457200" eaLnBrk="1" hangingPunct="1">
              <a:buFont typeface="+mj-lt"/>
              <a:buAutoNum type="arabicPeriod"/>
            </a:pPr>
            <a:r>
              <a:rPr lang="de-DE" altLang="de-DE" sz="2400" dirty="0"/>
              <a:t>Besprechung des Projektstandes</a:t>
            </a:r>
          </a:p>
          <a:p>
            <a:pPr marL="857250" lvl="1" indent="-457200" eaLnBrk="1" hangingPunct="1">
              <a:buFont typeface="+mj-lt"/>
              <a:buAutoNum type="arabicPeriod"/>
            </a:pPr>
            <a:r>
              <a:rPr lang="de-DE" altLang="de-DE" sz="2000" dirty="0"/>
              <a:t>Abgeschlossene Tasks</a:t>
            </a:r>
          </a:p>
          <a:p>
            <a:pPr marL="857250" lvl="1" indent="-457200" eaLnBrk="1" hangingPunct="1">
              <a:buFont typeface="+mj-lt"/>
              <a:buAutoNum type="arabicPeriod"/>
            </a:pPr>
            <a:r>
              <a:rPr lang="de-DE" altLang="de-DE" sz="2000" dirty="0"/>
              <a:t>Zeitplan</a:t>
            </a:r>
          </a:p>
          <a:p>
            <a:pPr marL="857250" lvl="1" indent="-457200" eaLnBrk="1" hangingPunct="1">
              <a:buFont typeface="+mj-lt"/>
              <a:buAutoNum type="arabicPeriod"/>
            </a:pPr>
            <a:r>
              <a:rPr lang="de-DE" altLang="de-DE" sz="2000" dirty="0" smtClean="0"/>
              <a:t>Demo</a:t>
            </a:r>
          </a:p>
          <a:p>
            <a:pPr marL="857250" lvl="1" indent="-457200" eaLnBrk="1" hangingPunct="1">
              <a:buFont typeface="+mj-lt"/>
              <a:buAutoNum type="arabicPeriod"/>
            </a:pPr>
            <a:r>
              <a:rPr lang="de-DE" altLang="de-DE" sz="2000" dirty="0" smtClean="0"/>
              <a:t>Tests</a:t>
            </a:r>
            <a:endParaRPr lang="de-DE" altLang="de-DE" sz="2000" dirty="0"/>
          </a:p>
          <a:p>
            <a:pPr marL="457200" indent="-457200" eaLnBrk="1" hangingPunct="1">
              <a:buFont typeface="+mj-lt"/>
              <a:buAutoNum type="arabicPeriod"/>
            </a:pPr>
            <a:r>
              <a:rPr lang="de-DE" altLang="de-DE" sz="2400" dirty="0"/>
              <a:t>Fragen der Kundenseite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de-DE" altLang="de-DE" sz="2400" dirty="0"/>
              <a:t>Ausblick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Abnahme </a:t>
            </a:r>
            <a:r>
              <a:rPr lang="de-DE" altLang="de-DE" dirty="0" smtClean="0"/>
              <a:t>Protokolle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Meilensteinsitzung 1</a:t>
            </a:r>
          </a:p>
          <a:p>
            <a:r>
              <a:rPr lang="de-CH" dirty="0" smtClean="0"/>
              <a:t>Meilensteinsitzung 2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645199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025" y="2123358"/>
            <a:ext cx="4232447" cy="4041946"/>
          </a:xfrm>
        </p:spPr>
      </p:pic>
      <p:sp>
        <p:nvSpPr>
          <p:cNvPr id="512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de-DE" altLang="de-DE" dirty="0"/>
              <a:t>Abgeschlossene Tasks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23358"/>
            <a:ext cx="4021060" cy="243529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457200" y="1631811"/>
            <a:ext cx="37874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200" dirty="0" smtClean="0"/>
              <a:t>Abgeschlossen:</a:t>
            </a:r>
            <a:endParaRPr lang="de-CH" sz="2200" dirty="0"/>
          </a:p>
        </p:txBody>
      </p:sp>
      <p:sp>
        <p:nvSpPr>
          <p:cNvPr id="9" name="Textfeld 8"/>
          <p:cNvSpPr txBox="1"/>
          <p:nvPr/>
        </p:nvSpPr>
        <p:spPr>
          <a:xfrm>
            <a:off x="4588025" y="1631810"/>
            <a:ext cx="37874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200" dirty="0" smtClean="0"/>
              <a:t>Noch offen:</a:t>
            </a:r>
            <a:endParaRPr lang="de-CH" sz="22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Zeitplan</a:t>
            </a:r>
            <a:r>
              <a:rPr lang="en-GB" dirty="0"/>
              <a:t> – </a:t>
            </a:r>
            <a:r>
              <a:rPr lang="en-GB" dirty="0" err="1"/>
              <a:t>Meilenstein</a:t>
            </a:r>
            <a:r>
              <a:rPr lang="en-GB" dirty="0"/>
              <a:t> 2</a:t>
            </a:r>
            <a:endParaRPr lang="de-CH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2564904"/>
            <a:ext cx="3322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Geplanter</a:t>
            </a:r>
            <a:r>
              <a:rPr lang="en-US" dirty="0"/>
              <a:t> </a:t>
            </a:r>
            <a:r>
              <a:rPr lang="en-US" dirty="0" err="1"/>
              <a:t>Aufwand</a:t>
            </a:r>
            <a:r>
              <a:rPr lang="en-US" dirty="0"/>
              <a:t> </a:t>
            </a:r>
            <a:r>
              <a:rPr lang="en-US" dirty="0" err="1"/>
              <a:t>überstiegen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Im</a:t>
            </a:r>
            <a:r>
              <a:rPr lang="en-US" dirty="0"/>
              <a:t> Total </a:t>
            </a:r>
            <a:r>
              <a:rPr lang="en-US" dirty="0" err="1"/>
              <a:t>noch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Zeitplan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19872" y="1340768"/>
            <a:ext cx="5185305" cy="359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7636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Zeitplan</a:t>
            </a:r>
            <a:r>
              <a:rPr lang="en-GB" dirty="0"/>
              <a:t> – </a:t>
            </a:r>
            <a:r>
              <a:rPr lang="en-GB" dirty="0" err="1"/>
              <a:t>Gesamt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772816"/>
            <a:ext cx="3389061" cy="419402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2420888"/>
            <a:ext cx="4510695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0719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altLang="de-DE" sz="2400" dirty="0"/>
          </a:p>
        </p:txBody>
      </p:sp>
    </p:spTree>
    <p:extLst>
      <p:ext uri="{BB962C8B-B14F-4D97-AF65-F5344CB8AC3E}">
        <p14:creationId xmlns:p14="http://schemas.microsoft.com/office/powerpoint/2010/main" val="34721542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Tests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106 Tests bis jetzt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4034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1647254"/>
          </a:xfrm>
        </p:spPr>
        <p:txBody>
          <a:bodyPr/>
          <a:lstStyle/>
          <a:p>
            <a:r>
              <a:rPr lang="en-GB" dirty="0" err="1"/>
              <a:t>Fragen</a:t>
            </a:r>
            <a:r>
              <a:rPr lang="en-GB" dirty="0"/>
              <a:t>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4494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Microsoft Office PowerPoint</Application>
  <PresentationFormat>Bildschirmpräsentation (4:3)</PresentationFormat>
  <Paragraphs>40</Paragraphs>
  <Slides>11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4" baseType="lpstr">
      <vt:lpstr>Arial</vt:lpstr>
      <vt:lpstr>Calibri</vt:lpstr>
      <vt:lpstr>Diseño predeterminado</vt:lpstr>
      <vt:lpstr>Avocado Share</vt:lpstr>
      <vt:lpstr>Traktanden</vt:lpstr>
      <vt:lpstr>Abnahme Protokolle</vt:lpstr>
      <vt:lpstr>Abgeschlossene Tasks</vt:lpstr>
      <vt:lpstr>Zeitplan – Meilenstein 2</vt:lpstr>
      <vt:lpstr>Zeitplan – Gesamt</vt:lpstr>
      <vt:lpstr>Demo </vt:lpstr>
      <vt:lpstr>Tests</vt:lpstr>
      <vt:lpstr>Fragen </vt:lpstr>
      <vt:lpstr>Ausblick</vt:lpstr>
      <vt:lpstr>Danke für Ihre Aufmerksamkeit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Lion Kunz</cp:lastModifiedBy>
  <cp:revision>382</cp:revision>
  <dcterms:created xsi:type="dcterms:W3CDTF">2010-05-23T14:28:12Z</dcterms:created>
  <dcterms:modified xsi:type="dcterms:W3CDTF">2016-04-22T07:34:21Z</dcterms:modified>
</cp:coreProperties>
</file>