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6A98A738-0696-466D-9C48-FF33F76C5FDE}" type="datetimeFigureOut">
              <a:rPr lang="en-US" smtClean="0"/>
              <a:t>12/28/2017</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738-0696-466D-9C48-FF33F76C5FDE}"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98A738-0696-466D-9C48-FF33F76C5FDE}"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98A738-0696-466D-9C48-FF33F76C5FDE}"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823F-F6AA-4E8C-9A85-6B4F42D772F5}"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98A738-0696-466D-9C48-FF33F76C5FDE}"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823F-F6AA-4E8C-9A85-6B4F42D772F5}"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A98A738-0696-466D-9C48-FF33F76C5FDE}"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823F-F6AA-4E8C-9A85-6B4F42D772F5}"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98A738-0696-466D-9C48-FF33F76C5FDE}" type="datetimeFigureOut">
              <a:rPr lang="en-US" smtClean="0"/>
              <a:t>12/28/2017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8A738-0696-466D-9C48-FF33F76C5FDE}" type="datetimeFigureOut">
              <a:rPr lang="en-US" smtClean="0"/>
              <a:t>12/28/2017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4823F-F6AA-4E8C-9A85-6B4F42D772F5}"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A98A738-0696-466D-9C48-FF33F76C5FDE}"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738-0696-466D-9C48-FF33F76C5FDE}"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823F-F6AA-4E8C-9A85-6B4F42D772F5}"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738-0696-466D-9C48-FF33F76C5FDE}"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823F-F6AA-4E8C-9A85-6B4F42D772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6A98A738-0696-466D-9C48-FF33F76C5FDE}" type="datetimeFigureOut">
              <a:rPr lang="en-US" smtClean="0"/>
              <a:t>12/28/2017</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D8F4823F-F6AA-4E8C-9A85-6B4F42D772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Web_serv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tutorialsteacher.com/nodejs/create-nodejs-web-serv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 Id="rId5" Type="http://schemas.openxmlformats.org/officeDocument/2006/relationships/hyperlink" Target="http://nodeconf.com/" TargetMode="External"/><Relationship Id="rId4" Type="http://schemas.openxmlformats.org/officeDocument/2006/relationships/hyperlink" Target="https://github.com/nodejs/n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equirejs.org/docs/commonj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Node </a:t>
            </a:r>
            <a:r>
              <a:rPr lang="en-US" dirty="0" err="1" smtClean="0"/>
              <a:t>js</a:t>
            </a:r>
            <a:endParaRPr lang="en-US" dirty="0"/>
          </a:p>
        </p:txBody>
      </p:sp>
    </p:spTree>
    <p:extLst>
      <p:ext uri="{BB962C8B-B14F-4D97-AF65-F5344CB8AC3E}">
        <p14:creationId xmlns:p14="http://schemas.microsoft.com/office/powerpoint/2010/main" val="235742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Module Types</a:t>
            </a:r>
            <a:r>
              <a:rPr lang="en-US" dirty="0" smtClean="0"/>
              <a:t>:</a:t>
            </a:r>
            <a:endParaRPr lang="en-US" dirty="0"/>
          </a:p>
        </p:txBody>
      </p:sp>
      <p:sp>
        <p:nvSpPr>
          <p:cNvPr id="3" name="Content Placeholder 2"/>
          <p:cNvSpPr>
            <a:spLocks noGrp="1"/>
          </p:cNvSpPr>
          <p:nvPr>
            <p:ph idx="1"/>
          </p:nvPr>
        </p:nvSpPr>
        <p:spPr/>
        <p:txBody>
          <a:bodyPr/>
          <a:lstStyle/>
          <a:p>
            <a:r>
              <a:rPr lang="en-US" dirty="0"/>
              <a:t>Node.js includes three types of modules:</a:t>
            </a:r>
          </a:p>
          <a:p>
            <a:pPr lvl="1"/>
            <a:r>
              <a:rPr lang="en-US" dirty="0"/>
              <a:t>Core Modules</a:t>
            </a:r>
          </a:p>
          <a:p>
            <a:pPr lvl="1"/>
            <a:r>
              <a:rPr lang="en-US" dirty="0"/>
              <a:t>Local Modules</a:t>
            </a:r>
          </a:p>
          <a:p>
            <a:pPr lvl="1"/>
            <a:r>
              <a:rPr lang="en-US" dirty="0"/>
              <a:t>Third Party Modules</a:t>
            </a:r>
          </a:p>
          <a:p>
            <a:endParaRPr lang="en-US" dirty="0"/>
          </a:p>
        </p:txBody>
      </p:sp>
    </p:spTree>
    <p:extLst>
      <p:ext uri="{BB962C8B-B14F-4D97-AF65-F5344CB8AC3E}">
        <p14:creationId xmlns:p14="http://schemas.microsoft.com/office/powerpoint/2010/main" val="35752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Node.js Core </a:t>
            </a:r>
            <a:r>
              <a:rPr lang="en-US" dirty="0" smtClean="0"/>
              <a:t>Modules</a:t>
            </a:r>
            <a:endParaRPr lang="en-US" dirty="0"/>
          </a:p>
        </p:txBody>
      </p:sp>
      <p:sp>
        <p:nvSpPr>
          <p:cNvPr id="3" name="Content Placeholder 2"/>
          <p:cNvSpPr>
            <a:spLocks noGrp="1"/>
          </p:cNvSpPr>
          <p:nvPr>
            <p:ph idx="1"/>
          </p:nvPr>
        </p:nvSpPr>
        <p:spPr/>
        <p:txBody>
          <a:bodyPr/>
          <a:lstStyle/>
          <a:p>
            <a:r>
              <a:rPr lang="en-US" dirty="0"/>
              <a:t>Node.js is a light weight framework. The core modules include bare minimum functionalities of Node.js. These core modules are compiled into its binary distribution and load automatically when Node.js process starts. However, you need to import the core module first in order to use it in your application.</a:t>
            </a:r>
            <a:endParaRPr lang="en-US" dirty="0"/>
          </a:p>
        </p:txBody>
      </p:sp>
    </p:spTree>
    <p:extLst>
      <p:ext uri="{BB962C8B-B14F-4D97-AF65-F5344CB8AC3E}">
        <p14:creationId xmlns:p14="http://schemas.microsoft.com/office/powerpoint/2010/main" val="42107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lstStyle/>
          <a:p>
            <a:pPr indent="0">
              <a:buNone/>
            </a:pPr>
            <a:r>
              <a:rPr lang="en-US" dirty="0"/>
              <a:t>The following table lists some of the important core modules in Node.js</a:t>
            </a:r>
            <a:r>
              <a:rPr lang="en-US" dirty="0" smtClean="0"/>
              <a:t>.</a:t>
            </a:r>
          </a:p>
          <a:p>
            <a:pPr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393057"/>
            <a:ext cx="6629400" cy="2238687"/>
          </a:xfrm>
          <a:prstGeom prst="rect">
            <a:avLst/>
          </a:prstGeom>
        </p:spPr>
      </p:pic>
    </p:spTree>
    <p:extLst>
      <p:ext uri="{BB962C8B-B14F-4D97-AF65-F5344CB8AC3E}">
        <p14:creationId xmlns:p14="http://schemas.microsoft.com/office/powerpoint/2010/main" val="212385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Loading Core </a:t>
            </a:r>
            <a:r>
              <a:rPr lang="en-US" dirty="0" smtClean="0"/>
              <a:t>Modules</a:t>
            </a:r>
            <a:endParaRPr lang="en-US" dirty="0"/>
          </a:p>
        </p:txBody>
      </p:sp>
      <p:sp>
        <p:nvSpPr>
          <p:cNvPr id="3" name="Content Placeholder 2"/>
          <p:cNvSpPr>
            <a:spLocks noGrp="1"/>
          </p:cNvSpPr>
          <p:nvPr>
            <p:ph idx="1"/>
          </p:nvPr>
        </p:nvSpPr>
        <p:spPr>
          <a:xfrm>
            <a:off x="1371600" y="2438400"/>
            <a:ext cx="6400800" cy="3124200"/>
          </a:xfrm>
        </p:spPr>
        <p:txBody>
          <a:bodyPr>
            <a:normAutofit/>
          </a:bodyPr>
          <a:lstStyle/>
          <a:p>
            <a:r>
              <a:rPr lang="en-US" dirty="0"/>
              <a:t>In order to use Node.js core or NPM modules, you first need to import it using require() function as shown below.</a:t>
            </a:r>
          </a:p>
          <a:p>
            <a:pPr indent="0">
              <a:buNone/>
            </a:pPr>
            <a:r>
              <a:rPr lang="en-US" dirty="0" smtClean="0"/>
              <a:t>	</a:t>
            </a:r>
            <a:r>
              <a:rPr lang="en-US" dirty="0" err="1" smtClean="0">
                <a:solidFill>
                  <a:srgbClr val="FF0000"/>
                </a:solidFill>
              </a:rPr>
              <a:t>var</a:t>
            </a:r>
            <a:r>
              <a:rPr lang="en-US" dirty="0" smtClean="0">
                <a:solidFill>
                  <a:srgbClr val="FF0000"/>
                </a:solidFill>
              </a:rPr>
              <a:t> </a:t>
            </a:r>
            <a:r>
              <a:rPr lang="en-US" dirty="0">
                <a:solidFill>
                  <a:srgbClr val="FF0000"/>
                </a:solidFill>
              </a:rPr>
              <a:t>module = require('</a:t>
            </a:r>
            <a:r>
              <a:rPr lang="en-US" dirty="0" err="1">
                <a:solidFill>
                  <a:srgbClr val="FF0000"/>
                </a:solidFill>
              </a:rPr>
              <a:t>module_name</a:t>
            </a:r>
            <a:r>
              <a:rPr lang="en-US" dirty="0">
                <a:solidFill>
                  <a:srgbClr val="FF0000"/>
                </a:solidFill>
              </a:rPr>
              <a:t>');</a:t>
            </a:r>
          </a:p>
          <a:p>
            <a:r>
              <a:rPr lang="en-US" dirty="0"/>
              <a:t>As per above syntax, specify the module name in the require() function. The require() function will return an object, function, property or any other JavaScript type, depending on what the specified module returns.</a:t>
            </a:r>
          </a:p>
          <a:p>
            <a:pPr indent="0">
              <a:buNone/>
            </a:pPr>
            <a:endParaRPr lang="en-US" dirty="0"/>
          </a:p>
        </p:txBody>
      </p:sp>
    </p:spTree>
    <p:extLst>
      <p:ext uri="{BB962C8B-B14F-4D97-AF65-F5344CB8AC3E}">
        <p14:creationId xmlns:p14="http://schemas.microsoft.com/office/powerpoint/2010/main" val="322594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a:xfrm>
            <a:off x="1371600" y="2438400"/>
            <a:ext cx="6400800" cy="3124200"/>
          </a:xfrm>
        </p:spPr>
        <p:txBody>
          <a:bodyPr>
            <a:normAutofit fontScale="92500" lnSpcReduction="20000"/>
          </a:bodyPr>
          <a:lstStyle/>
          <a:p>
            <a:r>
              <a:rPr lang="en-US" dirty="0"/>
              <a:t>The following example demonstrates how to use Node.js http module to create a web server.</a:t>
            </a:r>
          </a:p>
          <a:p>
            <a:pPr indent="0">
              <a:buNone/>
            </a:pPr>
            <a:r>
              <a:rPr lang="en-US" dirty="0">
                <a:solidFill>
                  <a:srgbClr val="FF0000"/>
                </a:solidFill>
              </a:rPr>
              <a:t>Example: Load and Use Core http </a:t>
            </a:r>
            <a:r>
              <a:rPr lang="en-US" dirty="0" smtClean="0">
                <a:solidFill>
                  <a:srgbClr val="FF0000"/>
                </a:solidFill>
              </a:rPr>
              <a:t>Module</a:t>
            </a:r>
          </a:p>
          <a:p>
            <a:pPr indent="0">
              <a:buNone/>
            </a:pPr>
            <a:r>
              <a:rPr lang="en-US" dirty="0"/>
              <a:t>	</a:t>
            </a:r>
            <a:r>
              <a:rPr lang="en-US" dirty="0" err="1" smtClean="0"/>
              <a:t>var</a:t>
            </a:r>
            <a:r>
              <a:rPr lang="en-US" dirty="0" smtClean="0"/>
              <a:t> </a:t>
            </a:r>
            <a:r>
              <a:rPr lang="en-US" dirty="0"/>
              <a:t>http = require(</a:t>
            </a:r>
            <a:r>
              <a:rPr lang="en-US" dirty="0"/>
              <a:t>'http'</a:t>
            </a:r>
            <a:r>
              <a:rPr lang="en-US" dirty="0"/>
              <a:t>); </a:t>
            </a:r>
            <a:endParaRPr lang="en-US" dirty="0" smtClean="0"/>
          </a:p>
          <a:p>
            <a:pPr indent="0">
              <a:buNone/>
            </a:pPr>
            <a:r>
              <a:rPr lang="en-US" dirty="0" smtClean="0"/>
              <a:t>	</a:t>
            </a:r>
            <a:r>
              <a:rPr lang="en-US" dirty="0" err="1" smtClean="0"/>
              <a:t>var</a:t>
            </a:r>
            <a:r>
              <a:rPr lang="en-US" dirty="0" smtClean="0"/>
              <a:t> </a:t>
            </a:r>
            <a:r>
              <a:rPr lang="en-US" dirty="0"/>
              <a:t>server = </a:t>
            </a:r>
            <a:r>
              <a:rPr lang="en-US" dirty="0" err="1"/>
              <a:t>http.createServer</a:t>
            </a:r>
            <a:r>
              <a:rPr lang="en-US" dirty="0"/>
              <a:t>(</a:t>
            </a:r>
            <a:r>
              <a:rPr lang="en-US" dirty="0"/>
              <a:t>function</a:t>
            </a:r>
            <a:r>
              <a:rPr lang="en-US" dirty="0"/>
              <a:t>(</a:t>
            </a:r>
            <a:r>
              <a:rPr lang="en-US" dirty="0" err="1"/>
              <a:t>req</a:t>
            </a:r>
            <a:r>
              <a:rPr lang="en-US" dirty="0"/>
              <a:t>, res){ </a:t>
            </a:r>
            <a:endParaRPr lang="en-US" dirty="0" smtClean="0"/>
          </a:p>
          <a:p>
            <a:pPr indent="0">
              <a:buNone/>
            </a:pPr>
            <a:r>
              <a:rPr lang="en-US" dirty="0" smtClean="0"/>
              <a:t>		//</a:t>
            </a:r>
            <a:r>
              <a:rPr lang="en-US" dirty="0"/>
              <a:t>write code here</a:t>
            </a:r>
            <a:r>
              <a:rPr lang="en-US" dirty="0"/>
              <a:t> </a:t>
            </a:r>
            <a:endParaRPr lang="en-US" dirty="0" smtClean="0"/>
          </a:p>
          <a:p>
            <a:pPr indent="0">
              <a:buNone/>
            </a:pPr>
            <a:r>
              <a:rPr lang="en-US" dirty="0"/>
              <a:t>	</a:t>
            </a:r>
            <a:r>
              <a:rPr lang="en-US" dirty="0" smtClean="0"/>
              <a:t>}); </a:t>
            </a:r>
          </a:p>
          <a:p>
            <a:pPr indent="0">
              <a:buNone/>
            </a:pPr>
            <a:r>
              <a:rPr lang="en-US" dirty="0" smtClean="0"/>
              <a:t>	</a:t>
            </a:r>
            <a:r>
              <a:rPr lang="en-US" dirty="0" err="1" smtClean="0"/>
              <a:t>server.listen</a:t>
            </a:r>
            <a:r>
              <a:rPr lang="en-US" dirty="0" smtClean="0"/>
              <a:t>(5000</a:t>
            </a:r>
            <a:r>
              <a:rPr lang="en-US" dirty="0"/>
              <a:t>); </a:t>
            </a:r>
          </a:p>
        </p:txBody>
      </p:sp>
    </p:spTree>
    <p:extLst>
      <p:ext uri="{BB962C8B-B14F-4D97-AF65-F5344CB8AC3E}">
        <p14:creationId xmlns:p14="http://schemas.microsoft.com/office/powerpoint/2010/main" val="106713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module.exports</a:t>
            </a:r>
            <a:endParaRPr lang="en-US" dirty="0"/>
          </a:p>
        </p:txBody>
      </p:sp>
      <p:sp>
        <p:nvSpPr>
          <p:cNvPr id="3" name="Content Placeholder 2"/>
          <p:cNvSpPr>
            <a:spLocks noGrp="1"/>
          </p:cNvSpPr>
          <p:nvPr>
            <p:ph idx="1"/>
          </p:nvPr>
        </p:nvSpPr>
        <p:spPr>
          <a:xfrm>
            <a:off x="1371600" y="2438400"/>
            <a:ext cx="6400800" cy="3200400"/>
          </a:xfrm>
        </p:spPr>
        <p:txBody>
          <a:bodyPr>
            <a:normAutofit fontScale="92500" lnSpcReduction="10000"/>
          </a:bodyPr>
          <a:lstStyle/>
          <a:p>
            <a:r>
              <a:rPr lang="en-US" dirty="0"/>
              <a:t>In the previous section, you learned how to write a local module using </a:t>
            </a:r>
            <a:r>
              <a:rPr lang="en-US" dirty="0" err="1"/>
              <a:t>module.exports</a:t>
            </a:r>
            <a:r>
              <a:rPr lang="en-US" dirty="0"/>
              <a:t>. In this section, you will learn how to expose different types as a module using </a:t>
            </a:r>
            <a:r>
              <a:rPr lang="en-US" dirty="0" smtClean="0"/>
              <a:t> </a:t>
            </a:r>
            <a:r>
              <a:rPr lang="en-US" dirty="0" err="1" smtClean="0"/>
              <a:t>module.exports</a:t>
            </a:r>
            <a:r>
              <a:rPr lang="en-US" dirty="0"/>
              <a:t>.</a:t>
            </a:r>
          </a:p>
          <a:p>
            <a:r>
              <a:rPr lang="en-US" dirty="0"/>
              <a:t>The </a:t>
            </a:r>
            <a:r>
              <a:rPr lang="en-US" b="1" dirty="0" err="1" smtClean="0"/>
              <a:t>module.exports</a:t>
            </a:r>
            <a:r>
              <a:rPr lang="en-US" b="1" dirty="0" smtClean="0"/>
              <a:t> </a:t>
            </a:r>
            <a:r>
              <a:rPr lang="en-US" dirty="0"/>
              <a:t> </a:t>
            </a:r>
            <a:r>
              <a:rPr lang="en-US" dirty="0" smtClean="0"/>
              <a:t>or</a:t>
            </a:r>
            <a:r>
              <a:rPr lang="en-US" dirty="0"/>
              <a:t> </a:t>
            </a:r>
            <a:r>
              <a:rPr lang="en-US" b="1" dirty="0"/>
              <a:t>exports</a:t>
            </a:r>
            <a:r>
              <a:rPr lang="en-US" dirty="0"/>
              <a:t> is a special object which is included in every JS file in the Node.js application by default. </a:t>
            </a:r>
            <a:r>
              <a:rPr lang="en-US" i="1" dirty="0"/>
              <a:t>module</a:t>
            </a:r>
            <a:r>
              <a:rPr lang="en-US" dirty="0"/>
              <a:t> is a variable that represents current module and </a:t>
            </a:r>
            <a:r>
              <a:rPr lang="en-US" i="1" dirty="0"/>
              <a:t>exports</a:t>
            </a:r>
            <a:r>
              <a:rPr lang="en-US" dirty="0"/>
              <a:t> is an object that will be exposed as a module. So, whatever you assign to </a:t>
            </a:r>
            <a:r>
              <a:rPr lang="en-US" i="1" dirty="0" err="1"/>
              <a:t>module.exports</a:t>
            </a:r>
            <a:r>
              <a:rPr lang="en-US" dirty="0"/>
              <a:t> or </a:t>
            </a:r>
            <a:r>
              <a:rPr lang="en-US" i="1" dirty="0"/>
              <a:t>exports</a:t>
            </a:r>
            <a:r>
              <a:rPr lang="en-US" dirty="0"/>
              <a:t>, will be exposed as a module</a:t>
            </a:r>
            <a:r>
              <a:rPr lang="en-US" dirty="0" smtClean="0"/>
              <a:t>.</a:t>
            </a:r>
            <a:endParaRPr lang="en-US" dirty="0"/>
          </a:p>
        </p:txBody>
      </p:sp>
    </p:spTree>
    <p:extLst>
      <p:ext uri="{BB962C8B-B14F-4D97-AF65-F5344CB8AC3E}">
        <p14:creationId xmlns:p14="http://schemas.microsoft.com/office/powerpoint/2010/main" val="224562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Export </a:t>
            </a:r>
            <a:r>
              <a:rPr lang="en-US" dirty="0" smtClean="0"/>
              <a:t>Literals</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smtClean="0"/>
              <a:t>Message.js:</a:t>
            </a:r>
          </a:p>
          <a:p>
            <a:pPr indent="0">
              <a:buNone/>
            </a:pPr>
            <a:r>
              <a:rPr lang="en-US" sz="6400" dirty="0"/>
              <a:t>	</a:t>
            </a:r>
            <a:r>
              <a:rPr lang="en-US" sz="6400" dirty="0" err="1"/>
              <a:t>module.exports</a:t>
            </a:r>
            <a:r>
              <a:rPr lang="en-US" sz="6400" dirty="0"/>
              <a:t> = 'Hello world'; </a:t>
            </a:r>
          </a:p>
          <a:p>
            <a:pPr indent="0">
              <a:buNone/>
            </a:pPr>
            <a:r>
              <a:rPr lang="en-US" sz="6400" dirty="0"/>
              <a:t>	//</a:t>
            </a:r>
          </a:p>
          <a:p>
            <a:pPr indent="0">
              <a:buNone/>
            </a:pPr>
            <a:r>
              <a:rPr lang="en-US" sz="6400" dirty="0"/>
              <a:t>	or exports = 'Hello world';</a:t>
            </a:r>
          </a:p>
          <a:p>
            <a:pPr indent="0">
              <a:buNone/>
            </a:pPr>
            <a:r>
              <a:rPr lang="en-US" sz="6400" dirty="0"/>
              <a:t>Now, import this message module and use it as shown below.</a:t>
            </a:r>
          </a:p>
          <a:p>
            <a:r>
              <a:rPr lang="en-US" sz="6400" dirty="0" smtClean="0"/>
              <a:t>app.js</a:t>
            </a:r>
            <a:endParaRPr lang="en-US" sz="6400" dirty="0"/>
          </a:p>
          <a:p>
            <a:pPr indent="0">
              <a:buNone/>
            </a:pPr>
            <a:r>
              <a:rPr lang="en-US" sz="6400" dirty="0" smtClean="0"/>
              <a:t>	</a:t>
            </a:r>
            <a:r>
              <a:rPr lang="en-US" sz="6400" dirty="0" err="1" smtClean="0"/>
              <a:t>var</a:t>
            </a:r>
            <a:r>
              <a:rPr lang="en-US" sz="6400" dirty="0" smtClean="0"/>
              <a:t> </a:t>
            </a:r>
            <a:r>
              <a:rPr lang="en-US" sz="6400" dirty="0" err="1"/>
              <a:t>msg</a:t>
            </a:r>
            <a:r>
              <a:rPr lang="en-US" sz="6400" dirty="0"/>
              <a:t> = require('./Messages.js'); </a:t>
            </a:r>
          </a:p>
          <a:p>
            <a:pPr indent="0">
              <a:buNone/>
            </a:pPr>
            <a:r>
              <a:rPr lang="en-US" sz="6400" dirty="0" smtClean="0"/>
              <a:t>	console.log(</a:t>
            </a:r>
            <a:r>
              <a:rPr lang="en-US" sz="6400" dirty="0" err="1" smtClean="0"/>
              <a:t>msg</a:t>
            </a:r>
            <a:r>
              <a:rPr lang="en-US" sz="6400" dirty="0"/>
              <a:t>); </a:t>
            </a:r>
          </a:p>
          <a:p>
            <a:pPr indent="0">
              <a:buNone/>
            </a:pPr>
            <a:endParaRPr lang="en-US" dirty="0" smtClean="0"/>
          </a:p>
          <a:p>
            <a:endParaRPr lang="en-US" dirty="0" smtClean="0"/>
          </a:p>
          <a:p>
            <a:pPr indent="0">
              <a:buNone/>
            </a:pPr>
            <a:r>
              <a:rPr lang="en-US" dirty="0"/>
              <a:t/>
            </a:r>
            <a:br>
              <a:rPr lang="en-US" dirty="0"/>
            </a:br>
            <a:endParaRPr lang="en-US" dirty="0"/>
          </a:p>
          <a:p>
            <a:pPr indent="0">
              <a:buNone/>
            </a:pPr>
            <a:endParaRPr lang="en-US" dirty="0"/>
          </a:p>
        </p:txBody>
      </p:sp>
    </p:spTree>
    <p:extLst>
      <p:ext uri="{BB962C8B-B14F-4D97-AF65-F5344CB8AC3E}">
        <p14:creationId xmlns:p14="http://schemas.microsoft.com/office/powerpoint/2010/main" val="131473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Node Package </a:t>
            </a:r>
            <a:r>
              <a:rPr lang="en-US" dirty="0" smtClean="0"/>
              <a:t>Manager</a:t>
            </a:r>
            <a:endParaRPr lang="en-US" dirty="0"/>
          </a:p>
        </p:txBody>
      </p:sp>
      <p:sp>
        <p:nvSpPr>
          <p:cNvPr id="3" name="Content Placeholder 2"/>
          <p:cNvSpPr>
            <a:spLocks noGrp="1"/>
          </p:cNvSpPr>
          <p:nvPr>
            <p:ph idx="1"/>
          </p:nvPr>
        </p:nvSpPr>
        <p:spPr/>
        <p:txBody>
          <a:bodyPr/>
          <a:lstStyle/>
          <a:p>
            <a:r>
              <a:rPr lang="en-US" dirty="0"/>
              <a:t>Node Package Manager (NPM) is a command line tool that installs, updates or uninstalls Node.js packages in your application. It is also an online repository for open-source Node.js packages. The node community around the world creates useful modules and publishes them as packages in this repository</a:t>
            </a:r>
            <a:r>
              <a:rPr lang="en-US" dirty="0" smtClean="0"/>
              <a:t>.</a:t>
            </a:r>
          </a:p>
          <a:p>
            <a:r>
              <a:rPr lang="en-US" dirty="0"/>
              <a:t>Official website: </a:t>
            </a:r>
            <a:r>
              <a:rPr lang="en-US" u="sng" dirty="0">
                <a:hlinkClick r:id="rId2"/>
              </a:rPr>
              <a:t>https://www.npmjs.com</a:t>
            </a:r>
            <a:endParaRPr lang="en-US" dirty="0"/>
          </a:p>
        </p:txBody>
      </p:sp>
    </p:spTree>
    <p:extLst>
      <p:ext uri="{BB962C8B-B14F-4D97-AF65-F5344CB8AC3E}">
        <p14:creationId xmlns:p14="http://schemas.microsoft.com/office/powerpoint/2010/main" val="12978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lstStyle/>
          <a:p>
            <a:r>
              <a:rPr lang="en-US" dirty="0"/>
              <a:t>NPM is included with Node.js installation. After you install Node.js, verify NPM installation by writing the following command in terminal or command prompt</a:t>
            </a:r>
            <a:r>
              <a:rPr lang="en-US" dirty="0" smtClean="0"/>
              <a:t>.</a:t>
            </a:r>
          </a:p>
          <a:p>
            <a:pPr indent="0">
              <a:buNone/>
            </a:pPr>
            <a:r>
              <a:rPr lang="en-US" dirty="0"/>
              <a:t>	</a:t>
            </a:r>
            <a:r>
              <a:rPr lang="en-US" dirty="0" smtClean="0"/>
              <a:t>$ </a:t>
            </a:r>
            <a:r>
              <a:rPr lang="en-US" dirty="0" err="1" smtClean="0"/>
              <a:t>npm</a:t>
            </a:r>
            <a:r>
              <a:rPr lang="en-US" dirty="0" smtClean="0"/>
              <a:t> –v</a:t>
            </a:r>
          </a:p>
          <a:p>
            <a:pPr indent="0">
              <a:buNone/>
            </a:pPr>
            <a:r>
              <a:rPr lang="en-US" dirty="0"/>
              <a:t>	</a:t>
            </a:r>
            <a:r>
              <a:rPr lang="en-US" dirty="0" smtClean="0"/>
              <a:t>$ </a:t>
            </a:r>
            <a:r>
              <a:rPr lang="en-US" dirty="0" err="1" smtClean="0"/>
              <a:t>npm</a:t>
            </a:r>
            <a:r>
              <a:rPr lang="en-US" dirty="0" smtClean="0"/>
              <a:t> </a:t>
            </a:r>
            <a:r>
              <a:rPr lang="en-US" dirty="0"/>
              <a:t>install </a:t>
            </a:r>
            <a:r>
              <a:rPr lang="en-US" dirty="0" err="1"/>
              <a:t>npm</a:t>
            </a:r>
            <a:r>
              <a:rPr lang="en-US" dirty="0"/>
              <a:t> </a:t>
            </a:r>
            <a:r>
              <a:rPr lang="en-US" dirty="0" smtClean="0"/>
              <a:t>–g</a:t>
            </a:r>
          </a:p>
          <a:p>
            <a:pPr indent="0">
              <a:buNone/>
            </a:pPr>
            <a:r>
              <a:rPr lang="en-US" dirty="0"/>
              <a:t>	</a:t>
            </a:r>
            <a:r>
              <a:rPr lang="en-US" dirty="0" smtClean="0"/>
              <a:t>$ </a:t>
            </a:r>
            <a:r>
              <a:rPr lang="en-US" dirty="0" err="1" smtClean="0"/>
              <a:t>npm</a:t>
            </a:r>
            <a:r>
              <a:rPr lang="en-US" dirty="0" smtClean="0"/>
              <a:t> </a:t>
            </a:r>
            <a:r>
              <a:rPr lang="en-US" dirty="0"/>
              <a:t>help</a:t>
            </a:r>
            <a:endParaRPr lang="en-US" dirty="0"/>
          </a:p>
        </p:txBody>
      </p:sp>
    </p:spTree>
    <p:extLst>
      <p:ext uri="{BB962C8B-B14F-4D97-AF65-F5344CB8AC3E}">
        <p14:creationId xmlns:p14="http://schemas.microsoft.com/office/powerpoint/2010/main" val="18725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Continue</a:t>
            </a:r>
          </a:p>
        </p:txBody>
      </p:sp>
      <p:sp>
        <p:nvSpPr>
          <p:cNvPr id="3" name="Content Placeholder 2"/>
          <p:cNvSpPr>
            <a:spLocks noGrp="1"/>
          </p:cNvSpPr>
          <p:nvPr>
            <p:ph idx="1"/>
          </p:nvPr>
        </p:nvSpPr>
        <p:spPr/>
        <p:txBody>
          <a:bodyPr/>
          <a:lstStyle/>
          <a:p>
            <a:r>
              <a:rPr lang="en-US" dirty="0">
                <a:solidFill>
                  <a:srgbClr val="FF0000"/>
                </a:solidFill>
              </a:rPr>
              <a:t>Install Package </a:t>
            </a:r>
            <a:r>
              <a:rPr lang="en-US" dirty="0" smtClean="0">
                <a:solidFill>
                  <a:srgbClr val="FF0000"/>
                </a:solidFill>
              </a:rPr>
              <a:t>Locally</a:t>
            </a:r>
          </a:p>
          <a:p>
            <a:pPr indent="0">
              <a:buNone/>
            </a:pPr>
            <a:r>
              <a:rPr lang="en-US" dirty="0" smtClean="0"/>
              <a:t>	$ </a:t>
            </a:r>
            <a:r>
              <a:rPr lang="en-US" dirty="0" err="1" smtClean="0"/>
              <a:t>npm</a:t>
            </a:r>
            <a:r>
              <a:rPr lang="en-US" dirty="0" smtClean="0"/>
              <a:t> </a:t>
            </a:r>
            <a:r>
              <a:rPr lang="en-US" dirty="0"/>
              <a:t>install &lt;package name</a:t>
            </a:r>
            <a:r>
              <a:rPr lang="en-US" dirty="0" smtClean="0"/>
              <a:t>&gt;</a:t>
            </a:r>
          </a:p>
          <a:p>
            <a:pPr indent="0">
              <a:buNone/>
            </a:pPr>
            <a:r>
              <a:rPr lang="en-US" dirty="0">
                <a:solidFill>
                  <a:srgbClr val="FF0000"/>
                </a:solidFill>
              </a:rPr>
              <a:t>	</a:t>
            </a:r>
            <a:r>
              <a:rPr lang="en-US" dirty="0"/>
              <a:t>$</a:t>
            </a:r>
            <a:r>
              <a:rPr lang="en-US" dirty="0" smtClean="0">
                <a:solidFill>
                  <a:srgbClr val="FF0000"/>
                </a:solidFill>
              </a:rPr>
              <a:t> </a:t>
            </a:r>
            <a:r>
              <a:rPr lang="en-US" dirty="0" err="1"/>
              <a:t>npm</a:t>
            </a:r>
            <a:r>
              <a:rPr lang="en-US" dirty="0"/>
              <a:t> install </a:t>
            </a:r>
            <a:r>
              <a:rPr lang="en-US" dirty="0" smtClean="0"/>
              <a:t>express</a:t>
            </a:r>
          </a:p>
          <a:p>
            <a:pPr indent="0">
              <a:buNone/>
            </a:pPr>
            <a:r>
              <a:rPr lang="en-US" dirty="0">
                <a:solidFill>
                  <a:srgbClr val="FF0000"/>
                </a:solidFill>
              </a:rPr>
              <a:t>Add Dependency into </a:t>
            </a:r>
            <a:r>
              <a:rPr lang="en-US" dirty="0" err="1">
                <a:solidFill>
                  <a:srgbClr val="FF0000"/>
                </a:solidFill>
              </a:rPr>
              <a:t>package.json</a:t>
            </a:r>
            <a:r>
              <a:rPr lang="en-US" dirty="0" smtClean="0"/>
              <a:t>:</a:t>
            </a:r>
          </a:p>
          <a:p>
            <a:pPr indent="0">
              <a:buNone/>
            </a:pPr>
            <a:r>
              <a:rPr lang="en-US" dirty="0"/>
              <a:t>	</a:t>
            </a:r>
            <a:r>
              <a:rPr lang="en-US" dirty="0" smtClean="0"/>
              <a:t>$ </a:t>
            </a:r>
            <a:r>
              <a:rPr lang="en-US" dirty="0" err="1" smtClean="0"/>
              <a:t>npm</a:t>
            </a:r>
            <a:r>
              <a:rPr lang="en-US" dirty="0" smtClean="0"/>
              <a:t> </a:t>
            </a:r>
            <a:r>
              <a:rPr lang="en-US" dirty="0"/>
              <a:t>install express --save</a:t>
            </a:r>
          </a:p>
          <a:p>
            <a:pPr indent="0">
              <a:buNone/>
            </a:pPr>
            <a:endParaRPr lang="en-US" dirty="0" smtClean="0">
              <a:solidFill>
                <a:srgbClr val="FF0000"/>
              </a:solidFill>
            </a:endParaRPr>
          </a:p>
          <a:p>
            <a:pPr indent="0">
              <a:buNone/>
            </a:pPr>
            <a:endParaRPr lang="en-US" dirty="0"/>
          </a:p>
        </p:txBody>
      </p:sp>
    </p:spTree>
    <p:extLst>
      <p:ext uri="{BB962C8B-B14F-4D97-AF65-F5344CB8AC3E}">
        <p14:creationId xmlns:p14="http://schemas.microsoft.com/office/powerpoint/2010/main" val="67101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Node.js </a:t>
            </a:r>
            <a:r>
              <a:rPr lang="en-US" dirty="0" smtClean="0"/>
              <a:t>Tutorials</a:t>
            </a:r>
            <a:endParaRPr lang="en-US" dirty="0"/>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Node.js</a:t>
            </a:r>
            <a:r>
              <a:rPr lang="en-US" dirty="0"/>
              <a:t> is an open-source server side runtime environment built on Chrome's V8 JavaScript engine. It provides an event driven, non-blocking (asynchronous) I/O and cross-platform runtime environment for building highly scalable server-side applications using JavaScript.</a:t>
            </a:r>
          </a:p>
          <a:p>
            <a:r>
              <a:rPr lang="en-US" dirty="0">
                <a:solidFill>
                  <a:srgbClr val="FF0000"/>
                </a:solidFill>
              </a:rPr>
              <a:t>Node.js tutorials </a:t>
            </a:r>
            <a:r>
              <a:rPr lang="en-US" dirty="0"/>
              <a:t>will help you learn the essentials of Node.js starting from the basics to an advanced level. These tutorials are broken down into sections, where each section contains a number of related topics that are packed with easy to understand explanations, real-world examples, useful tips, informative notes, and "points to remember" section</a:t>
            </a:r>
            <a:r>
              <a:rPr lang="en-US" dirty="0" smtClean="0"/>
              <a:t>.</a:t>
            </a:r>
            <a:endParaRPr lang="en-US" dirty="0"/>
          </a:p>
        </p:txBody>
      </p:sp>
    </p:spTree>
    <p:extLst>
      <p:ext uri="{BB962C8B-B14F-4D97-AF65-F5344CB8AC3E}">
        <p14:creationId xmlns:p14="http://schemas.microsoft.com/office/powerpoint/2010/main" val="84557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1371600" y="2438400"/>
            <a:ext cx="6400800" cy="3200400"/>
          </a:xfrm>
        </p:spPr>
        <p:txBody>
          <a:bodyPr>
            <a:normAutofit/>
          </a:bodyPr>
          <a:lstStyle/>
          <a:p>
            <a:pPr indent="0">
              <a:buNone/>
            </a:pPr>
            <a:endParaRPr lang="en-US" dirty="0" smtClean="0"/>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14600"/>
            <a:ext cx="5638800" cy="2804716"/>
          </a:xfrm>
          <a:prstGeom prst="rect">
            <a:avLst/>
          </a:prstGeom>
        </p:spPr>
      </p:pic>
    </p:spTree>
    <p:extLst>
      <p:ext uri="{BB962C8B-B14F-4D97-AF65-F5344CB8AC3E}">
        <p14:creationId xmlns:p14="http://schemas.microsoft.com/office/powerpoint/2010/main" val="255630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71600" y="2438400"/>
            <a:ext cx="6400800" cy="3276600"/>
          </a:xfrm>
        </p:spPr>
        <p:txBody>
          <a:bodyPr>
            <a:normAutofit fontScale="92500" lnSpcReduction="20000"/>
          </a:bodyPr>
          <a:lstStyle/>
          <a:p>
            <a:r>
              <a:rPr lang="en-US" dirty="0">
                <a:solidFill>
                  <a:srgbClr val="FF0000"/>
                </a:solidFill>
              </a:rPr>
              <a:t>Install Package </a:t>
            </a:r>
            <a:r>
              <a:rPr lang="en-US" dirty="0" smtClean="0">
                <a:solidFill>
                  <a:srgbClr val="FF0000"/>
                </a:solidFill>
              </a:rPr>
              <a:t>Globally</a:t>
            </a:r>
          </a:p>
          <a:p>
            <a:pPr indent="0">
              <a:buNone/>
            </a:pPr>
            <a:r>
              <a:rPr lang="en-US" dirty="0" smtClean="0"/>
              <a:t>	</a:t>
            </a:r>
            <a:r>
              <a:rPr lang="en-US" dirty="0"/>
              <a:t>$ </a:t>
            </a:r>
            <a:r>
              <a:rPr lang="en-US" dirty="0" err="1"/>
              <a:t>npm</a:t>
            </a:r>
            <a:r>
              <a:rPr lang="en-US" dirty="0"/>
              <a:t> install -g </a:t>
            </a:r>
            <a:r>
              <a:rPr lang="en-US" dirty="0" smtClean="0"/>
              <a:t>express	</a:t>
            </a:r>
            <a:endParaRPr lang="en-US" dirty="0" smtClean="0">
              <a:solidFill>
                <a:srgbClr val="FF0000"/>
              </a:solidFill>
            </a:endParaRPr>
          </a:p>
          <a:p>
            <a:r>
              <a:rPr lang="en-US" dirty="0" smtClean="0">
                <a:solidFill>
                  <a:srgbClr val="FF0000"/>
                </a:solidFill>
              </a:rPr>
              <a:t>Update Package</a:t>
            </a:r>
          </a:p>
          <a:p>
            <a:pPr indent="0">
              <a:buNone/>
            </a:pPr>
            <a:r>
              <a:rPr lang="en-US" dirty="0" smtClean="0">
                <a:solidFill>
                  <a:srgbClr val="FF0000"/>
                </a:solidFill>
              </a:rPr>
              <a:t>	</a:t>
            </a:r>
            <a:r>
              <a:rPr lang="en-US" dirty="0"/>
              <a:t>$ </a:t>
            </a:r>
            <a:r>
              <a:rPr lang="en-US" dirty="0" err="1"/>
              <a:t>npm</a:t>
            </a:r>
            <a:r>
              <a:rPr lang="en-US" dirty="0"/>
              <a:t> update &lt;package name&gt;</a:t>
            </a:r>
          </a:p>
          <a:p>
            <a:pPr indent="0">
              <a:buNone/>
            </a:pPr>
            <a:r>
              <a:rPr lang="en-US" dirty="0" smtClean="0">
                <a:solidFill>
                  <a:srgbClr val="FF0000"/>
                </a:solidFill>
              </a:rPr>
              <a:t>	</a:t>
            </a:r>
            <a:r>
              <a:rPr lang="en-US" dirty="0"/>
              <a:t> $ </a:t>
            </a:r>
            <a:r>
              <a:rPr lang="en-US" dirty="0" err="1"/>
              <a:t>npm</a:t>
            </a:r>
            <a:r>
              <a:rPr lang="en-US" dirty="0"/>
              <a:t> update express</a:t>
            </a:r>
            <a:endParaRPr lang="en-US" dirty="0" smtClean="0">
              <a:solidFill>
                <a:srgbClr val="FF0000"/>
              </a:solidFill>
            </a:endParaRPr>
          </a:p>
          <a:p>
            <a:r>
              <a:rPr lang="en-US" dirty="0" smtClean="0">
                <a:solidFill>
                  <a:srgbClr val="FF0000"/>
                </a:solidFill>
              </a:rPr>
              <a:t>Uninstall Package</a:t>
            </a:r>
          </a:p>
          <a:p>
            <a:pPr indent="0">
              <a:buNone/>
            </a:pPr>
            <a:r>
              <a:rPr lang="en-US" dirty="0">
                <a:solidFill>
                  <a:srgbClr val="FF0000"/>
                </a:solidFill>
              </a:rPr>
              <a:t>	</a:t>
            </a:r>
            <a:r>
              <a:rPr lang="en-US" dirty="0"/>
              <a:t> $</a:t>
            </a:r>
            <a:r>
              <a:rPr lang="en-US" dirty="0">
                <a:solidFill>
                  <a:srgbClr val="FF0000"/>
                </a:solidFill>
              </a:rPr>
              <a:t> </a:t>
            </a:r>
            <a:r>
              <a:rPr lang="en-US" dirty="0" err="1"/>
              <a:t>npm</a:t>
            </a:r>
            <a:r>
              <a:rPr lang="en-US" dirty="0"/>
              <a:t> uninstall &lt;package name</a:t>
            </a:r>
            <a:r>
              <a:rPr lang="en-US" dirty="0" smtClean="0"/>
              <a:t>&gt;</a:t>
            </a:r>
          </a:p>
          <a:p>
            <a:pPr indent="0">
              <a:buNone/>
            </a:pPr>
            <a:r>
              <a:rPr lang="en-US" dirty="0"/>
              <a:t>	</a:t>
            </a:r>
            <a:r>
              <a:rPr lang="en-US" dirty="0" smtClean="0"/>
              <a:t>$ </a:t>
            </a:r>
            <a:r>
              <a:rPr lang="en-US" dirty="0" err="1" smtClean="0"/>
              <a:t>npm</a:t>
            </a:r>
            <a:r>
              <a:rPr lang="en-US" dirty="0" smtClean="0"/>
              <a:t> </a:t>
            </a:r>
            <a:r>
              <a:rPr lang="en-US" dirty="0"/>
              <a:t>uninstall express</a:t>
            </a:r>
            <a:endParaRPr lang="en-US" dirty="0" smtClean="0"/>
          </a:p>
          <a:p>
            <a:pPr indent="0">
              <a:buNone/>
            </a:pPr>
            <a:endParaRPr lang="en-US" dirty="0" smtClean="0">
              <a:solidFill>
                <a:srgbClr val="FF0000"/>
              </a:solidFill>
            </a:endParaRPr>
          </a:p>
          <a:p>
            <a:endParaRPr lang="en-US" dirty="0"/>
          </a:p>
        </p:txBody>
      </p:sp>
    </p:spTree>
    <p:extLst>
      <p:ext uri="{BB962C8B-B14F-4D97-AF65-F5344CB8AC3E}">
        <p14:creationId xmlns:p14="http://schemas.microsoft.com/office/powerpoint/2010/main" val="354265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Node.js Web Server</a:t>
            </a:r>
            <a:r>
              <a:rPr lang="en-US" dirty="0" smtClean="0"/>
              <a:t>:</a:t>
            </a:r>
            <a:endParaRPr lang="en-US" dirty="0"/>
          </a:p>
        </p:txBody>
      </p:sp>
      <p:sp>
        <p:nvSpPr>
          <p:cNvPr id="3" name="Content Placeholder 2"/>
          <p:cNvSpPr>
            <a:spLocks noGrp="1"/>
          </p:cNvSpPr>
          <p:nvPr>
            <p:ph idx="1"/>
          </p:nvPr>
        </p:nvSpPr>
        <p:spPr>
          <a:xfrm>
            <a:off x="1371600" y="2438400"/>
            <a:ext cx="6400800" cy="3276600"/>
          </a:xfrm>
        </p:spPr>
        <p:txBody>
          <a:bodyPr>
            <a:normAutofit fontScale="92500" lnSpcReduction="20000"/>
          </a:bodyPr>
          <a:lstStyle/>
          <a:p>
            <a:r>
              <a:rPr lang="en-US" dirty="0" smtClean="0"/>
              <a:t>In </a:t>
            </a:r>
            <a:r>
              <a:rPr lang="en-US" dirty="0"/>
              <a:t>this section, we will learn how to create a simple Node.js web server and handle HTTP requests.</a:t>
            </a:r>
          </a:p>
          <a:p>
            <a:r>
              <a:rPr lang="en-US" dirty="0"/>
              <a:t>To access web pages of any web application, you need a </a:t>
            </a:r>
            <a:r>
              <a:rPr lang="en-US" dirty="0">
                <a:hlinkClick r:id="rId2"/>
              </a:rPr>
              <a:t>web server</a:t>
            </a:r>
            <a:r>
              <a:rPr lang="en-US" dirty="0"/>
              <a:t>. The web server will handle all the http requests for the web application </a:t>
            </a:r>
            <a:r>
              <a:rPr lang="en-US" dirty="0" err="1"/>
              <a:t>e.g</a:t>
            </a:r>
            <a:r>
              <a:rPr lang="en-US" dirty="0"/>
              <a:t> IIS is a web server for ASP.NET web applications and Apache is a web server for PHP or Java web applications.</a:t>
            </a:r>
          </a:p>
          <a:p>
            <a:r>
              <a:rPr lang="en-US" dirty="0"/>
              <a:t>Node.js provides capabilities to create your own web server which will handle HTTP requests asynchronously. You can use IIS or Apache to run Node.js web application but it is recommended to use Node.js web server</a:t>
            </a:r>
            <a:r>
              <a:rPr lang="en-US" dirty="0" smtClean="0"/>
              <a:t>.</a:t>
            </a:r>
            <a:endParaRPr lang="en-US" dirty="0"/>
          </a:p>
        </p:txBody>
      </p:sp>
    </p:spTree>
    <p:extLst>
      <p:ext uri="{BB962C8B-B14F-4D97-AF65-F5344CB8AC3E}">
        <p14:creationId xmlns:p14="http://schemas.microsoft.com/office/powerpoint/2010/main" val="381451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47800"/>
            <a:ext cx="6400800" cy="685800"/>
          </a:xfrm>
        </p:spPr>
        <p:txBody>
          <a:bodyPr>
            <a:normAutofit fontScale="90000"/>
          </a:bodyPr>
          <a:lstStyle/>
          <a:p>
            <a:r>
              <a:rPr lang="en-US" dirty="0"/>
              <a:t>Create Node.js </a:t>
            </a:r>
            <a:r>
              <a:rPr lang="en-US" dirty="0" smtClean="0"/>
              <a:t>Web Server</a:t>
            </a:r>
            <a:endParaRPr lang="en-US" dirty="0"/>
          </a:p>
        </p:txBody>
      </p:sp>
      <p:sp>
        <p:nvSpPr>
          <p:cNvPr id="3" name="Content Placeholder 2"/>
          <p:cNvSpPr>
            <a:spLocks noGrp="1"/>
          </p:cNvSpPr>
          <p:nvPr>
            <p:ph idx="1"/>
          </p:nvPr>
        </p:nvSpPr>
        <p:spPr>
          <a:xfrm>
            <a:off x="1371600" y="2362200"/>
            <a:ext cx="6400800" cy="3200400"/>
          </a:xfrm>
        </p:spPr>
        <p:txBody>
          <a:bodyPr>
            <a:normAutofit fontScale="92500"/>
          </a:bodyPr>
          <a:lstStyle/>
          <a:p>
            <a:r>
              <a:rPr lang="en-US" dirty="0" smtClean="0"/>
              <a:t>Server.js</a:t>
            </a:r>
          </a:p>
          <a:p>
            <a:pPr indent="0">
              <a:buNone/>
            </a:pPr>
            <a:r>
              <a:rPr lang="en-US" sz="1600" dirty="0" err="1" smtClean="0"/>
              <a:t>var</a:t>
            </a:r>
            <a:r>
              <a:rPr lang="en-US" sz="1600" dirty="0" smtClean="0"/>
              <a:t> </a:t>
            </a:r>
            <a:r>
              <a:rPr lang="en-US" sz="1600" dirty="0"/>
              <a:t>http = require(</a:t>
            </a:r>
            <a:r>
              <a:rPr lang="en-US" sz="1600" dirty="0"/>
              <a:t>'http'</a:t>
            </a:r>
            <a:r>
              <a:rPr lang="en-US" sz="1600" dirty="0"/>
              <a:t>); </a:t>
            </a:r>
            <a:r>
              <a:rPr lang="en-US" sz="1600" dirty="0"/>
              <a:t>// 1 - Import Node.js core module</a:t>
            </a:r>
            <a:r>
              <a:rPr lang="en-US" sz="1600" dirty="0"/>
              <a:t> </a:t>
            </a:r>
            <a:endParaRPr lang="en-US" sz="1600" dirty="0" smtClean="0"/>
          </a:p>
          <a:p>
            <a:pPr indent="0">
              <a:buNone/>
            </a:pPr>
            <a:r>
              <a:rPr lang="en-US" sz="1600" dirty="0" err="1" smtClean="0"/>
              <a:t>var</a:t>
            </a:r>
            <a:r>
              <a:rPr lang="en-US" sz="1600" dirty="0" smtClean="0"/>
              <a:t> </a:t>
            </a:r>
            <a:r>
              <a:rPr lang="en-US" sz="1600" dirty="0"/>
              <a:t>server = </a:t>
            </a:r>
            <a:r>
              <a:rPr lang="en-US" sz="1600" dirty="0" err="1"/>
              <a:t>http.createServer</a:t>
            </a:r>
            <a:r>
              <a:rPr lang="en-US" sz="1600" dirty="0"/>
              <a:t>(</a:t>
            </a:r>
            <a:r>
              <a:rPr lang="en-US" sz="1600" dirty="0"/>
              <a:t>function</a:t>
            </a:r>
            <a:r>
              <a:rPr lang="en-US" sz="1600" dirty="0"/>
              <a:t> (</a:t>
            </a:r>
            <a:r>
              <a:rPr lang="en-US" sz="1600" dirty="0" err="1"/>
              <a:t>req</a:t>
            </a:r>
            <a:r>
              <a:rPr lang="en-US" sz="1600" dirty="0"/>
              <a:t>, res</a:t>
            </a:r>
            <a:r>
              <a:rPr lang="en-US" sz="1600" dirty="0" smtClean="0"/>
              <a:t>){ // </a:t>
            </a:r>
            <a:r>
              <a:rPr lang="en-US" sz="1600" dirty="0"/>
              <a:t>2 - creating server</a:t>
            </a:r>
            <a:r>
              <a:rPr lang="en-US" sz="1600" dirty="0"/>
              <a:t> </a:t>
            </a:r>
            <a:endParaRPr lang="en-US" sz="1600" dirty="0" smtClean="0"/>
          </a:p>
          <a:p>
            <a:pPr indent="0">
              <a:buNone/>
            </a:pPr>
            <a:r>
              <a:rPr lang="en-US" sz="1600" dirty="0"/>
              <a:t>	</a:t>
            </a:r>
            <a:r>
              <a:rPr lang="en-US" sz="1600" dirty="0" smtClean="0"/>
              <a:t>//</a:t>
            </a:r>
            <a:r>
              <a:rPr lang="en-US" sz="1600" dirty="0"/>
              <a:t>handle </a:t>
            </a:r>
            <a:r>
              <a:rPr lang="en-US" sz="1600" dirty="0" err="1"/>
              <a:t>incomming</a:t>
            </a:r>
            <a:r>
              <a:rPr lang="en-US" sz="1600" dirty="0"/>
              <a:t> requests here..</a:t>
            </a:r>
            <a:r>
              <a:rPr lang="en-US" sz="1600" dirty="0"/>
              <a:t> </a:t>
            </a:r>
            <a:endParaRPr lang="en-US" sz="1600" dirty="0" smtClean="0"/>
          </a:p>
          <a:p>
            <a:pPr indent="0">
              <a:buNone/>
            </a:pPr>
            <a:r>
              <a:rPr lang="en-US" sz="1600" dirty="0" smtClean="0"/>
              <a:t>}); </a:t>
            </a:r>
          </a:p>
          <a:p>
            <a:pPr indent="0">
              <a:buNone/>
            </a:pPr>
            <a:r>
              <a:rPr lang="en-US" sz="1600" dirty="0" err="1" smtClean="0"/>
              <a:t>server.listen</a:t>
            </a:r>
            <a:r>
              <a:rPr lang="en-US" sz="1600" dirty="0" smtClean="0"/>
              <a:t>(5000</a:t>
            </a:r>
            <a:r>
              <a:rPr lang="en-US" sz="1600" dirty="0"/>
              <a:t>); </a:t>
            </a:r>
            <a:r>
              <a:rPr lang="en-US" sz="1600" dirty="0"/>
              <a:t>//3 - listen for any incoming requests</a:t>
            </a:r>
            <a:r>
              <a:rPr lang="en-US" sz="1600" dirty="0"/>
              <a:t> </a:t>
            </a:r>
            <a:endParaRPr lang="en-US" sz="1600" dirty="0" smtClean="0"/>
          </a:p>
          <a:p>
            <a:pPr indent="0">
              <a:buNone/>
            </a:pPr>
            <a:r>
              <a:rPr lang="en-US" sz="1600" dirty="0" smtClean="0"/>
              <a:t>console.log</a:t>
            </a:r>
            <a:r>
              <a:rPr lang="en-US" sz="1600" dirty="0"/>
              <a:t>(</a:t>
            </a:r>
            <a:r>
              <a:rPr lang="en-US" sz="1600" dirty="0"/>
              <a:t>'Node.js web server at port 5000 is running</a:t>
            </a:r>
            <a:r>
              <a:rPr lang="en-US" sz="1600" dirty="0" smtClean="0"/>
              <a:t>..')</a:t>
            </a:r>
          </a:p>
          <a:p>
            <a:pPr indent="0">
              <a:buNone/>
            </a:pPr>
            <a:r>
              <a:rPr lang="en-US" sz="1600" dirty="0" smtClean="0">
                <a:solidFill>
                  <a:srgbClr val="FF0000"/>
                </a:solidFill>
              </a:rPr>
              <a:t>$ </a:t>
            </a:r>
            <a:r>
              <a:rPr lang="en-US" sz="1600" dirty="0" err="1" smtClean="0">
                <a:solidFill>
                  <a:srgbClr val="FF0000"/>
                </a:solidFill>
              </a:rPr>
              <a:t>npm</a:t>
            </a:r>
            <a:r>
              <a:rPr lang="en-US" sz="1600" dirty="0" smtClean="0">
                <a:solidFill>
                  <a:srgbClr val="FF0000"/>
                </a:solidFill>
              </a:rPr>
              <a:t> node server.js </a:t>
            </a:r>
            <a:endParaRPr lang="en-US" sz="1600" dirty="0">
              <a:solidFill>
                <a:srgbClr val="FF0000"/>
              </a:solidFill>
            </a:endParaRPr>
          </a:p>
        </p:txBody>
      </p:sp>
    </p:spTree>
    <p:extLst>
      <p:ext uri="{BB962C8B-B14F-4D97-AF65-F5344CB8AC3E}">
        <p14:creationId xmlns:p14="http://schemas.microsoft.com/office/powerpoint/2010/main" val="263780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0"/>
            <a:ext cx="6400800" cy="685800"/>
          </a:xfrm>
        </p:spPr>
        <p:txBody>
          <a:bodyPr>
            <a:normAutofit fontScale="90000"/>
          </a:bodyPr>
          <a:lstStyle/>
          <a:p>
            <a:r>
              <a:rPr lang="en-US" dirty="0"/>
              <a:t>Frameworks for </a:t>
            </a:r>
            <a:r>
              <a:rPr lang="en-US" dirty="0" smtClean="0"/>
              <a:t>Node.js</a:t>
            </a:r>
            <a:endParaRPr lang="en-US" dirty="0"/>
          </a:p>
        </p:txBody>
      </p:sp>
      <p:sp>
        <p:nvSpPr>
          <p:cNvPr id="3" name="Content Placeholder 2"/>
          <p:cNvSpPr>
            <a:spLocks noGrp="1"/>
          </p:cNvSpPr>
          <p:nvPr>
            <p:ph idx="1"/>
          </p:nvPr>
        </p:nvSpPr>
        <p:spPr/>
        <p:txBody>
          <a:bodyPr/>
          <a:lstStyle/>
          <a:p>
            <a:r>
              <a:rPr lang="en-US" dirty="0"/>
              <a:t>You learned that we need to write lots of low level code ourselves to create a </a:t>
            </a:r>
            <a:r>
              <a:rPr lang="en-US" dirty="0">
                <a:solidFill>
                  <a:srgbClr val="FF0000"/>
                </a:solidFill>
              </a:rPr>
              <a:t>web application </a:t>
            </a:r>
            <a:r>
              <a:rPr lang="en-US" dirty="0"/>
              <a:t>using Node.js in </a:t>
            </a:r>
            <a:r>
              <a:rPr lang="en-US" dirty="0">
                <a:hlinkClick r:id="rId2"/>
              </a:rPr>
              <a:t>Node.js web server</a:t>
            </a:r>
            <a:r>
              <a:rPr lang="en-US" dirty="0"/>
              <a:t> section.</a:t>
            </a:r>
          </a:p>
          <a:p>
            <a:r>
              <a:rPr lang="en-US" dirty="0"/>
              <a:t>There are various third party open-source frameworks available in Node Package Manager which makes Node.js application development faster and easy. You can choose an appropriate framework as per your application requirements.</a:t>
            </a:r>
          </a:p>
          <a:p>
            <a:pPr indent="0">
              <a:buNone/>
            </a:pPr>
            <a:endParaRPr lang="en-US" dirty="0"/>
          </a:p>
        </p:txBody>
      </p:sp>
    </p:spTree>
    <p:extLst>
      <p:ext uri="{BB962C8B-B14F-4D97-AF65-F5344CB8AC3E}">
        <p14:creationId xmlns:p14="http://schemas.microsoft.com/office/powerpoint/2010/main" val="190268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2286001"/>
            <a:ext cx="6400800" cy="3352800"/>
          </a:xfrm>
        </p:spPr>
      </p:pic>
      <p:sp>
        <p:nvSpPr>
          <p:cNvPr id="5" name="Rectangle 4"/>
          <p:cNvSpPr/>
          <p:nvPr/>
        </p:nvSpPr>
        <p:spPr>
          <a:xfrm>
            <a:off x="1371600" y="1463615"/>
            <a:ext cx="4555158" cy="369332"/>
          </a:xfrm>
          <a:prstGeom prst="rect">
            <a:avLst/>
          </a:prstGeom>
        </p:spPr>
        <p:txBody>
          <a:bodyPr wrap="none">
            <a:spAutoFit/>
          </a:bodyPr>
          <a:lstStyle/>
          <a:p>
            <a:r>
              <a:rPr lang="en-US" dirty="0"/>
              <a:t>The following table lists frameworks for Node.js.</a:t>
            </a:r>
          </a:p>
        </p:txBody>
      </p:sp>
    </p:spTree>
    <p:extLst>
      <p:ext uri="{BB962C8B-B14F-4D97-AF65-F5344CB8AC3E}">
        <p14:creationId xmlns:p14="http://schemas.microsoft.com/office/powerpoint/2010/main" val="362028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Prerequisites</a:t>
            </a:r>
            <a:endParaRPr lang="en-US" dirty="0"/>
          </a:p>
        </p:txBody>
      </p:sp>
      <p:sp>
        <p:nvSpPr>
          <p:cNvPr id="3" name="Content Placeholder 2"/>
          <p:cNvSpPr>
            <a:spLocks noGrp="1"/>
          </p:cNvSpPr>
          <p:nvPr>
            <p:ph idx="1"/>
          </p:nvPr>
        </p:nvSpPr>
        <p:spPr/>
        <p:txBody>
          <a:bodyPr/>
          <a:lstStyle/>
          <a:p>
            <a:r>
              <a:rPr lang="en-US" dirty="0"/>
              <a:t>Basic knowledge of HTML, JavaScript and web application is recommended.</a:t>
            </a:r>
            <a:endParaRPr lang="en-US" dirty="0"/>
          </a:p>
        </p:txBody>
      </p:sp>
    </p:spTree>
    <p:extLst>
      <p:ext uri="{BB962C8B-B14F-4D97-AF65-F5344CB8AC3E}">
        <p14:creationId xmlns:p14="http://schemas.microsoft.com/office/powerpoint/2010/main" val="25209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is Node.js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Node.js</a:t>
            </a:r>
            <a:r>
              <a:rPr lang="en-US" dirty="0"/>
              <a:t> is an open-source server side runtime environment built on Chrome's V8 JavaScript engine. It provides an event driven, non-blocking (asynchronous) I/O and cross-platform runtime environment for building highly scalable server-side application using JavaScript.</a:t>
            </a:r>
          </a:p>
          <a:p>
            <a:r>
              <a:rPr lang="en-US" dirty="0">
                <a:solidFill>
                  <a:srgbClr val="FF0000"/>
                </a:solidFill>
              </a:rPr>
              <a:t>Node.js</a:t>
            </a:r>
            <a:r>
              <a:rPr lang="en-US" dirty="0"/>
              <a:t> can be used to build different types of applications such as command line application, web application, real-time chat application, REST API server etc. However, it is mainly used to build network programs like web servers, similar to PHP, Java, or ASP.NET.</a:t>
            </a:r>
          </a:p>
          <a:p>
            <a:pPr indent="0">
              <a:buNone/>
            </a:pPr>
            <a:endParaRPr lang="en-US" dirty="0"/>
          </a:p>
        </p:txBody>
      </p:sp>
    </p:spTree>
    <p:extLst>
      <p:ext uri="{BB962C8B-B14F-4D97-AF65-F5344CB8AC3E}">
        <p14:creationId xmlns:p14="http://schemas.microsoft.com/office/powerpoint/2010/main" val="37202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r>
              <a:rPr lang="en-US" dirty="0"/>
              <a:t>Node.js was written and introduced by Ryan Dahl in 2009. Visit </a:t>
            </a:r>
            <a:r>
              <a:rPr lang="en-US" dirty="0">
                <a:hlinkClick r:id="rId2"/>
              </a:rPr>
              <a:t>Wikipedia</a:t>
            </a:r>
            <a:r>
              <a:rPr lang="en-US" dirty="0"/>
              <a:t> to know the history of Node.js.</a:t>
            </a:r>
          </a:p>
          <a:p>
            <a:r>
              <a:rPr lang="en-US" dirty="0"/>
              <a:t>Node.js official web site: </a:t>
            </a:r>
            <a:r>
              <a:rPr lang="en-US" dirty="0">
                <a:hlinkClick r:id="rId3"/>
              </a:rPr>
              <a:t>https://nodejs.org</a:t>
            </a:r>
            <a:endParaRPr lang="en-US" dirty="0"/>
          </a:p>
          <a:p>
            <a:r>
              <a:rPr lang="en-US" dirty="0"/>
              <a:t>Node.js on </a:t>
            </a:r>
            <a:r>
              <a:rPr lang="en-US" dirty="0" err="1"/>
              <a:t>github</a:t>
            </a:r>
            <a:r>
              <a:rPr lang="en-US" dirty="0"/>
              <a:t>: </a:t>
            </a:r>
            <a:r>
              <a:rPr lang="en-US" dirty="0">
                <a:solidFill>
                  <a:srgbClr val="FF0000"/>
                </a:solidFill>
                <a:hlinkClick r:id="rId4"/>
              </a:rPr>
              <a:t>https://github.com/nodejs/node</a:t>
            </a:r>
            <a:endParaRPr lang="en-US" dirty="0">
              <a:solidFill>
                <a:srgbClr val="FF0000"/>
              </a:solidFill>
            </a:endParaRPr>
          </a:p>
          <a:p>
            <a:r>
              <a:rPr lang="en-US" dirty="0"/>
              <a:t>Node.js community conference </a:t>
            </a:r>
            <a:r>
              <a:rPr lang="en-US" dirty="0">
                <a:hlinkClick r:id="rId5"/>
              </a:rPr>
              <a:t>http://</a:t>
            </a:r>
            <a:r>
              <a:rPr lang="en-US" dirty="0" smtClean="0">
                <a:hlinkClick r:id="rId5"/>
              </a:rPr>
              <a:t>nodeconf.com</a:t>
            </a:r>
            <a:endParaRPr lang="en-US" dirty="0"/>
          </a:p>
        </p:txBody>
      </p:sp>
    </p:spTree>
    <p:extLst>
      <p:ext uri="{BB962C8B-B14F-4D97-AF65-F5344CB8AC3E}">
        <p14:creationId xmlns:p14="http://schemas.microsoft.com/office/powerpoint/2010/main" val="163657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Continue</a:t>
            </a:r>
          </a:p>
        </p:txBody>
      </p:sp>
      <p:sp>
        <p:nvSpPr>
          <p:cNvPr id="3" name="Content Placeholder 2"/>
          <p:cNvSpPr>
            <a:spLocks noGrp="1"/>
          </p:cNvSpPr>
          <p:nvPr>
            <p:ph idx="1"/>
          </p:nvPr>
        </p:nvSpPr>
        <p:spPr/>
        <p:txBody>
          <a:bodyPr>
            <a:normAutofit fontScale="85000" lnSpcReduction="10000"/>
          </a:bodyPr>
          <a:lstStyle/>
          <a:p>
            <a:pPr indent="0">
              <a:buNone/>
            </a:pPr>
            <a:r>
              <a:rPr lang="en-US" dirty="0">
                <a:solidFill>
                  <a:srgbClr val="FF0000"/>
                </a:solidFill>
              </a:rPr>
              <a:t>Advantages of Node.js</a:t>
            </a:r>
            <a:r>
              <a:rPr lang="en-US" dirty="0" smtClean="0">
                <a:solidFill>
                  <a:srgbClr val="FF0000"/>
                </a:solidFill>
              </a:rPr>
              <a:t>:</a:t>
            </a:r>
          </a:p>
          <a:p>
            <a:r>
              <a:rPr lang="en-US" dirty="0" smtClean="0"/>
              <a:t>Node.js </a:t>
            </a:r>
            <a:r>
              <a:rPr lang="en-US" dirty="0"/>
              <a:t>is an open-source framework under MIT license. (MIT license is a free software license originating at the Massachusetts Institute of Technology (MIT).)</a:t>
            </a:r>
          </a:p>
          <a:p>
            <a:r>
              <a:rPr lang="en-US" dirty="0"/>
              <a:t>Uses JavaScript to build entire server side application.</a:t>
            </a:r>
          </a:p>
          <a:p>
            <a:r>
              <a:rPr lang="en-US" dirty="0"/>
              <a:t>Lightweight framework that includes bare minimum modules. Other modules can be included as per the need of an application.</a:t>
            </a:r>
          </a:p>
          <a:p>
            <a:r>
              <a:rPr lang="en-US" dirty="0"/>
              <a:t>Asynchronous by default. So it performs faster than other frameworks.</a:t>
            </a:r>
          </a:p>
          <a:p>
            <a:r>
              <a:rPr lang="en-US" dirty="0"/>
              <a:t>Cross-platform framework that runs on Windows, MAC or Linux</a:t>
            </a:r>
          </a:p>
          <a:p>
            <a:pPr indent="0">
              <a:buNone/>
            </a:pPr>
            <a:endParaRPr lang="en-US" dirty="0"/>
          </a:p>
        </p:txBody>
      </p:sp>
    </p:spTree>
    <p:extLst>
      <p:ext uri="{BB962C8B-B14F-4D97-AF65-F5344CB8AC3E}">
        <p14:creationId xmlns:p14="http://schemas.microsoft.com/office/powerpoint/2010/main" val="359376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Node.js </a:t>
            </a:r>
            <a:r>
              <a:rPr lang="en-US" dirty="0" smtClean="0"/>
              <a:t>Basics</a:t>
            </a:r>
            <a:endParaRPr lang="en-US" dirty="0"/>
          </a:p>
        </p:txBody>
      </p:sp>
      <p:sp>
        <p:nvSpPr>
          <p:cNvPr id="3" name="Content Placeholder 2"/>
          <p:cNvSpPr>
            <a:spLocks noGrp="1"/>
          </p:cNvSpPr>
          <p:nvPr>
            <p:ph idx="1"/>
          </p:nvPr>
        </p:nvSpPr>
        <p:spPr/>
        <p:txBody>
          <a:bodyPr/>
          <a:lstStyle/>
          <a:p>
            <a:r>
              <a:rPr lang="en-US" dirty="0"/>
              <a:t>Node.js supports JavaScript. So, JavaScript syntax on Node.js is similar to the browser's JavaScript syntax.</a:t>
            </a:r>
            <a:endParaRPr lang="en-US" dirty="0"/>
          </a:p>
        </p:txBody>
      </p:sp>
    </p:spTree>
    <p:extLst>
      <p:ext uri="{BB962C8B-B14F-4D97-AF65-F5344CB8AC3E}">
        <p14:creationId xmlns:p14="http://schemas.microsoft.com/office/powerpoint/2010/main" val="285086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Primitive Types</a:t>
            </a:r>
            <a:r>
              <a:rPr lang="en-US" dirty="0" smtClean="0"/>
              <a:t>:</a:t>
            </a:r>
            <a:endParaRPr lang="en-US" dirty="0"/>
          </a:p>
        </p:txBody>
      </p:sp>
      <p:sp>
        <p:nvSpPr>
          <p:cNvPr id="3" name="Content Placeholder 2"/>
          <p:cNvSpPr>
            <a:spLocks noGrp="1"/>
          </p:cNvSpPr>
          <p:nvPr>
            <p:ph idx="1"/>
          </p:nvPr>
        </p:nvSpPr>
        <p:spPr/>
        <p:txBody>
          <a:bodyPr>
            <a:normAutofit/>
          </a:bodyPr>
          <a:lstStyle/>
          <a:p>
            <a:pPr indent="0">
              <a:buNone/>
            </a:pPr>
            <a:r>
              <a:rPr lang="en-US" dirty="0"/>
              <a:t>Node.js includes following primitive types:</a:t>
            </a:r>
          </a:p>
          <a:p>
            <a:pPr lvl="1"/>
            <a:r>
              <a:rPr lang="en-US" dirty="0"/>
              <a:t>String</a:t>
            </a:r>
          </a:p>
          <a:p>
            <a:pPr lvl="1"/>
            <a:r>
              <a:rPr lang="en-US" dirty="0"/>
              <a:t>Number</a:t>
            </a:r>
          </a:p>
          <a:p>
            <a:pPr lvl="1"/>
            <a:r>
              <a:rPr lang="en-US" dirty="0"/>
              <a:t>Boolean</a:t>
            </a:r>
          </a:p>
          <a:p>
            <a:pPr lvl="1"/>
            <a:r>
              <a:rPr lang="en-US" dirty="0"/>
              <a:t>Undefined</a:t>
            </a:r>
          </a:p>
          <a:p>
            <a:pPr lvl="1"/>
            <a:r>
              <a:rPr lang="en-US" dirty="0"/>
              <a:t>Null</a:t>
            </a:r>
          </a:p>
          <a:p>
            <a:pPr lvl="1"/>
            <a:r>
              <a:rPr lang="en-US" dirty="0" err="1"/>
              <a:t>RegExp</a:t>
            </a:r>
            <a:endParaRPr lang="en-US" dirty="0"/>
          </a:p>
          <a:p>
            <a:pPr indent="0">
              <a:buNone/>
            </a:pPr>
            <a:r>
              <a:rPr lang="en-US" dirty="0"/>
              <a:t>Everything else is an object in Node.js.</a:t>
            </a:r>
          </a:p>
          <a:p>
            <a:pPr indent="0">
              <a:buNone/>
            </a:pPr>
            <a:endParaRPr lang="en-US" dirty="0"/>
          </a:p>
        </p:txBody>
      </p:sp>
    </p:spTree>
    <p:extLst>
      <p:ext uri="{BB962C8B-B14F-4D97-AF65-F5344CB8AC3E}">
        <p14:creationId xmlns:p14="http://schemas.microsoft.com/office/powerpoint/2010/main" val="4096930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Node.js Module</a:t>
            </a:r>
            <a:r>
              <a:rPr lang="en-US" dirty="0" smtClean="0"/>
              <a:t>:</a:t>
            </a:r>
            <a:endParaRPr lang="en-US" dirty="0"/>
          </a:p>
        </p:txBody>
      </p:sp>
      <p:sp>
        <p:nvSpPr>
          <p:cNvPr id="3" name="Content Placeholder 2"/>
          <p:cNvSpPr>
            <a:spLocks noGrp="1"/>
          </p:cNvSpPr>
          <p:nvPr>
            <p:ph idx="1"/>
          </p:nvPr>
        </p:nvSpPr>
        <p:spPr>
          <a:xfrm>
            <a:off x="1371600" y="2438400"/>
            <a:ext cx="6400800" cy="3352800"/>
          </a:xfrm>
        </p:spPr>
        <p:txBody>
          <a:bodyPr>
            <a:normAutofit fontScale="92500" lnSpcReduction="20000"/>
          </a:bodyPr>
          <a:lstStyle/>
          <a:p>
            <a:r>
              <a:rPr lang="en-US" dirty="0">
                <a:solidFill>
                  <a:srgbClr val="FF0000"/>
                </a:solidFill>
              </a:rPr>
              <a:t>Module in Node.js</a:t>
            </a:r>
            <a:r>
              <a:rPr lang="en-US" dirty="0"/>
              <a:t> is a simple or complex functionality organized in single or multiple JavaScript files which can be reused throughout the Node.js application.</a:t>
            </a:r>
          </a:p>
          <a:p>
            <a:r>
              <a:rPr lang="en-US" dirty="0">
                <a:solidFill>
                  <a:srgbClr val="FF0000"/>
                </a:solidFill>
              </a:rPr>
              <a:t>Each module in Node.js </a:t>
            </a:r>
            <a:r>
              <a:rPr lang="en-US" dirty="0"/>
              <a:t>has its own context, so it cannot interfere with other modules or pollute global scope. Also, each module can be placed in a separate .</a:t>
            </a:r>
            <a:r>
              <a:rPr lang="en-US" dirty="0" err="1"/>
              <a:t>js</a:t>
            </a:r>
            <a:r>
              <a:rPr lang="en-US" dirty="0"/>
              <a:t> file under a separate folder.</a:t>
            </a:r>
          </a:p>
          <a:p>
            <a:r>
              <a:rPr lang="en-US" dirty="0">
                <a:solidFill>
                  <a:srgbClr val="FF0000"/>
                </a:solidFill>
              </a:rPr>
              <a:t>Node.js</a:t>
            </a:r>
            <a:r>
              <a:rPr lang="en-US" dirty="0"/>
              <a:t> implements </a:t>
            </a:r>
            <a:r>
              <a:rPr lang="en-US" dirty="0" err="1">
                <a:hlinkClick r:id="rId2"/>
              </a:rPr>
              <a:t>CommonJS</a:t>
            </a:r>
            <a:r>
              <a:rPr lang="en-US" dirty="0">
                <a:hlinkClick r:id="rId2"/>
              </a:rPr>
              <a:t> modules standard</a:t>
            </a:r>
            <a:r>
              <a:rPr lang="en-US" dirty="0"/>
              <a:t>. </a:t>
            </a:r>
            <a:r>
              <a:rPr lang="en-US" dirty="0" err="1"/>
              <a:t>CommonJS</a:t>
            </a:r>
            <a:r>
              <a:rPr lang="en-US" dirty="0"/>
              <a:t> is a group of volunteers who define JavaScript standards for web server, desktop, and console </a:t>
            </a:r>
            <a:r>
              <a:rPr lang="en-US" dirty="0" smtClean="0"/>
              <a:t>application.</a:t>
            </a:r>
          </a:p>
          <a:p>
            <a:pPr indent="0">
              <a:buNone/>
            </a:pPr>
            <a:endParaRPr lang="en-US" dirty="0"/>
          </a:p>
        </p:txBody>
      </p:sp>
    </p:spTree>
    <p:extLst>
      <p:ext uri="{BB962C8B-B14F-4D97-AF65-F5344CB8AC3E}">
        <p14:creationId xmlns:p14="http://schemas.microsoft.com/office/powerpoint/2010/main" val="1297074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60</TotalTime>
  <Words>794</Words>
  <Application>Microsoft Office PowerPoint</Application>
  <PresentationFormat>On-screen Show (4:3)</PresentationFormat>
  <Paragraphs>115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Couture</vt:lpstr>
      <vt:lpstr>Lesson Node js</vt:lpstr>
      <vt:lpstr>Node.js Tutorials</vt:lpstr>
      <vt:lpstr>Prerequisites</vt:lpstr>
      <vt:lpstr>What is Node.js?</vt:lpstr>
      <vt:lpstr>Continue</vt:lpstr>
      <vt:lpstr>Continue</vt:lpstr>
      <vt:lpstr>Node.js Basics</vt:lpstr>
      <vt:lpstr>Primitive Types:</vt:lpstr>
      <vt:lpstr>Node.js Module:</vt:lpstr>
      <vt:lpstr>Module Types:</vt:lpstr>
      <vt:lpstr>Node.js Core Modules</vt:lpstr>
      <vt:lpstr>Continue</vt:lpstr>
      <vt:lpstr>Loading Core Modules</vt:lpstr>
      <vt:lpstr>Continue</vt:lpstr>
      <vt:lpstr>module.exports</vt:lpstr>
      <vt:lpstr>Export Literals</vt:lpstr>
      <vt:lpstr>Node Package Manager</vt:lpstr>
      <vt:lpstr>Continue</vt:lpstr>
      <vt:lpstr>Continue</vt:lpstr>
      <vt:lpstr>PowerPoint Presentation</vt:lpstr>
      <vt:lpstr>PowerPoint Presentation</vt:lpstr>
      <vt:lpstr>Node.js Web Server:</vt:lpstr>
      <vt:lpstr>Create Node.js Web Server</vt:lpstr>
      <vt:lpstr>Frameworks for Node.js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Node js</dc:title>
  <dc:creator>Hy Sreypov</dc:creator>
  <cp:lastModifiedBy>Hy Sreypov</cp:lastModifiedBy>
  <cp:revision>6</cp:revision>
  <dcterms:created xsi:type="dcterms:W3CDTF">2017-12-28T04:09:47Z</dcterms:created>
  <dcterms:modified xsi:type="dcterms:W3CDTF">2017-12-28T05:10:17Z</dcterms:modified>
</cp:coreProperties>
</file>