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1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2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91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0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8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1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71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369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53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301BE8-FBB9-43B6-83DF-EC05AAF72B5C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5B8783-FEF1-46D2-9C32-AD76E6C7194C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3683CE-86CE-4EE5-B36E-E1BDAD85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Edebiyat Olumsuz Cümle Tipleri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B81A46F-7BEA-4686-9C19-DD88491FF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Biçimce olumsuz – anlamca olumsuz</a:t>
            </a:r>
          </a:p>
          <a:p>
            <a:r>
              <a:rPr lang="tr-TR" dirty="0"/>
              <a:t>Biçimce olumlu – anlamca olumsuz</a:t>
            </a:r>
          </a:p>
          <a:p>
            <a:r>
              <a:rPr lang="tr-TR" dirty="0" err="1"/>
              <a:t>e’s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5D73A6-6434-486F-B143-C5D47745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2" y="743645"/>
            <a:ext cx="3518648" cy="2608199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7EC8F92C-7C1A-476A-B24F-48AAAF9BCB57}"/>
              </a:ext>
            </a:extLst>
          </p:cNvPr>
          <p:cNvSpPr txBox="1"/>
          <p:nvPr/>
        </p:nvSpPr>
        <p:spPr>
          <a:xfrm>
            <a:off x="3966882" y="3397643"/>
            <a:ext cx="351864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rgbClr val="863A5B"/>
                </a:solidFill>
              </a:rPr>
              <a:t>Ayten Hoca’nın isteği üzerine</a:t>
            </a:r>
          </a:p>
        </p:txBody>
      </p:sp>
    </p:spTree>
    <p:extLst>
      <p:ext uri="{BB962C8B-B14F-4D97-AF65-F5344CB8AC3E}">
        <p14:creationId xmlns:p14="http://schemas.microsoft.com/office/powerpoint/2010/main" val="39759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1D7717-2F94-4832-9B1B-E20CB5EA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Olumsuz Cümleler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6BE86-EB83-459C-A440-31D0947A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Fiil cümlelerinde (yüklemi fiil olan cümleler) bahsedilen eylemin gerçekleşmediğini ya da gerçekleşemeyeceğini; isim cümlelerinde (yüklemi ek fiil ile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çekimlenmiş</a:t>
            </a:r>
            <a:r>
              <a:rPr lang="tr-T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bir isim olan cümleler) bahsedilen durumun var olmadığını ya da var olamayacağını anlatan cümlelere olumsuz cümleler 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04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59512C-87C1-4E2A-AA06-A88A98A6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Biçimce , Anlamca Olumsuz Cümleler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EF4B2-9F43-4A66-8888-E6F6C2A8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Sokaklar bugün kalabalık değildi.(Biçimce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olumsuzluk edatı </a:t>
            </a:r>
            <a:r>
              <a:rPr lang="tr-TR" dirty="0">
                <a:solidFill>
                  <a:srgbClr val="C00000"/>
                </a:solidFill>
              </a:rPr>
              <a:t>"değil" kullanılmış</a:t>
            </a:r>
            <a:r>
              <a:rPr lang="tr-TR" dirty="0"/>
              <a:t>. Anlamca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cümlede belirtilen </a:t>
            </a:r>
            <a:r>
              <a:rPr lang="tr-TR" u="sng" dirty="0">
                <a:solidFill>
                  <a:srgbClr val="C00000"/>
                </a:solidFill>
              </a:rPr>
              <a:t>durum gerçekleşmemiş</a:t>
            </a:r>
            <a:r>
              <a:rPr lang="tr-TR" dirty="0"/>
              <a:t>.)</a:t>
            </a:r>
          </a:p>
          <a:p>
            <a:pPr marL="0" indent="0">
              <a:buNone/>
            </a:pPr>
            <a:r>
              <a:rPr lang="tr-TR" dirty="0"/>
              <a:t>Ayten Hoca öğrencilerini kar nedeniyle tiyatroya götüremedi.(Biçimce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olumsuzluk eki </a:t>
            </a:r>
            <a:r>
              <a:rPr lang="tr-TR" dirty="0">
                <a:solidFill>
                  <a:srgbClr val="C00000"/>
                </a:solidFill>
              </a:rPr>
              <a:t>"–me,-</a:t>
            </a:r>
            <a:r>
              <a:rPr lang="tr-TR" dirty="0" err="1">
                <a:solidFill>
                  <a:srgbClr val="C00000"/>
                </a:solidFill>
              </a:rPr>
              <a:t>ma</a:t>
            </a:r>
            <a:r>
              <a:rPr lang="tr-TR" dirty="0">
                <a:solidFill>
                  <a:srgbClr val="C00000"/>
                </a:solidFill>
              </a:rPr>
              <a:t>" kullanılmış</a:t>
            </a:r>
            <a:r>
              <a:rPr lang="tr-TR" dirty="0"/>
              <a:t>. Anlamca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cümlede belirtilen "götürme" </a:t>
            </a:r>
            <a:r>
              <a:rPr lang="tr-TR" u="sng" dirty="0">
                <a:solidFill>
                  <a:srgbClr val="C00000"/>
                </a:solidFill>
              </a:rPr>
              <a:t>işlemi gerçekleşmemiş</a:t>
            </a:r>
            <a:r>
              <a:rPr lang="tr-TR" dirty="0"/>
              <a:t>.)</a:t>
            </a:r>
          </a:p>
          <a:p>
            <a:pPr marL="0" indent="0">
              <a:buNone/>
            </a:pPr>
            <a:r>
              <a:rPr lang="tr-TR" dirty="0"/>
              <a:t>Ahmet Kumbasar öğrencileri kitap fuarına götürmeyecekmiş.(Biçimce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olumsuzluk eki olan </a:t>
            </a:r>
            <a:r>
              <a:rPr lang="tr-TR" dirty="0">
                <a:solidFill>
                  <a:srgbClr val="C00000"/>
                </a:solidFill>
              </a:rPr>
              <a:t>"–me,-</a:t>
            </a:r>
            <a:r>
              <a:rPr lang="tr-TR" dirty="0" err="1">
                <a:solidFill>
                  <a:srgbClr val="C00000"/>
                </a:solidFill>
              </a:rPr>
              <a:t>ma</a:t>
            </a:r>
            <a:r>
              <a:rPr lang="tr-TR" dirty="0">
                <a:solidFill>
                  <a:srgbClr val="C00000"/>
                </a:solidFill>
              </a:rPr>
              <a:t>"  kullanılmış</a:t>
            </a:r>
            <a:r>
              <a:rPr lang="tr-TR" dirty="0"/>
              <a:t>. Anlamca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"götürme" </a:t>
            </a:r>
            <a:r>
              <a:rPr lang="tr-TR" u="sng" dirty="0">
                <a:solidFill>
                  <a:srgbClr val="C00000"/>
                </a:solidFill>
              </a:rPr>
              <a:t>eylemi gerçekleşmeyecekmiş</a:t>
            </a:r>
            <a:r>
              <a:rPr lang="tr-TR" dirty="0"/>
              <a:t>.)</a:t>
            </a:r>
          </a:p>
          <a:p>
            <a:pPr marL="0" indent="0">
              <a:buNone/>
            </a:pPr>
            <a:r>
              <a:rPr lang="tr-TR" dirty="0"/>
              <a:t>                                                    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D0CACC-3B7C-4C70-9AC9-ED5DF1C7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2" y="4297680"/>
            <a:ext cx="2641738" cy="19614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C61C771-3210-47DC-B8C0-CBD2F46C3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88" y="4009817"/>
            <a:ext cx="1691477" cy="25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FC116-5FCA-43F2-A2D2-EE4CBA9E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Biçimce Olumsuz , Anlamca Olumlu Cümleler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09F119-E13B-42FB-AB2F-C36FDDF8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Şeref Küpeli ödevleri unutmamış değil.(Biçimce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olumsuzluk edatı </a:t>
            </a:r>
            <a:r>
              <a:rPr lang="tr-TR" dirty="0">
                <a:solidFill>
                  <a:srgbClr val="C00000"/>
                </a:solidFill>
              </a:rPr>
              <a:t>"değil" kullanılmış</a:t>
            </a:r>
            <a:r>
              <a:rPr lang="tr-TR" dirty="0"/>
              <a:t>. Anlamca : </a:t>
            </a:r>
            <a:r>
              <a:rPr lang="tr-TR" dirty="0">
                <a:solidFill>
                  <a:schemeClr val="accent1"/>
                </a:solidFill>
              </a:rPr>
              <a:t>Olumlu</a:t>
            </a:r>
            <a:r>
              <a:rPr lang="tr-TR" dirty="0"/>
              <a:t> çünkü cümlede belirtilen </a:t>
            </a:r>
            <a:r>
              <a:rPr lang="tr-TR" u="sng" dirty="0">
                <a:solidFill>
                  <a:srgbClr val="C00000"/>
                </a:solidFill>
              </a:rPr>
              <a:t>durum gerçekleşmiş</a:t>
            </a:r>
            <a:r>
              <a:rPr lang="tr-TR" dirty="0"/>
              <a:t>.)</a:t>
            </a:r>
          </a:p>
          <a:p>
            <a:pPr marL="0" indent="0">
              <a:buNone/>
            </a:pPr>
            <a:r>
              <a:rPr lang="tr-TR" dirty="0"/>
              <a:t>İsmet Aksu’nun söz geçiremeyeceği öğrenci yok.(Biçimce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olumsuzluk kelimesi </a:t>
            </a:r>
            <a:r>
              <a:rPr lang="tr-TR" dirty="0">
                <a:solidFill>
                  <a:srgbClr val="C00000"/>
                </a:solidFill>
              </a:rPr>
              <a:t>"yok" kullanılmış</a:t>
            </a:r>
            <a:r>
              <a:rPr lang="tr-TR" dirty="0"/>
              <a:t>. Anlamca : </a:t>
            </a:r>
            <a:r>
              <a:rPr lang="tr-TR" dirty="0">
                <a:solidFill>
                  <a:schemeClr val="accent1"/>
                </a:solidFill>
              </a:rPr>
              <a:t>Olumlu</a:t>
            </a:r>
            <a:r>
              <a:rPr lang="tr-TR" dirty="0"/>
              <a:t> çünkü cümlede belirtilen </a:t>
            </a:r>
            <a:r>
              <a:rPr lang="tr-TR" u="sng" dirty="0">
                <a:solidFill>
                  <a:srgbClr val="C00000"/>
                </a:solidFill>
              </a:rPr>
              <a:t>durum gerçekleşmiş</a:t>
            </a:r>
            <a:r>
              <a:rPr lang="tr-TR" dirty="0"/>
              <a:t>.)</a:t>
            </a:r>
          </a:p>
          <a:p>
            <a:pPr marL="0" indent="0">
              <a:buNone/>
            </a:pPr>
            <a:r>
              <a:rPr lang="tr-TR" dirty="0"/>
              <a:t>Muhammed otobüsü kaçırmamış değil.(Biçimce : </a:t>
            </a:r>
            <a:r>
              <a:rPr lang="tr-TR" dirty="0">
                <a:solidFill>
                  <a:schemeClr val="accent1"/>
                </a:solidFill>
              </a:rPr>
              <a:t>Olumsuz</a:t>
            </a:r>
            <a:r>
              <a:rPr lang="tr-TR" dirty="0"/>
              <a:t> çünkü olumsuzluk edatı </a:t>
            </a:r>
            <a:r>
              <a:rPr lang="tr-TR" dirty="0">
                <a:solidFill>
                  <a:srgbClr val="C00000"/>
                </a:solidFill>
              </a:rPr>
              <a:t>"değil" kullanılmış</a:t>
            </a:r>
            <a:r>
              <a:rPr lang="tr-TR" dirty="0"/>
              <a:t>. Anlamca : </a:t>
            </a:r>
            <a:r>
              <a:rPr lang="tr-TR" dirty="0">
                <a:solidFill>
                  <a:schemeClr val="accent1"/>
                </a:solidFill>
              </a:rPr>
              <a:t>Olumlu</a:t>
            </a:r>
            <a:r>
              <a:rPr lang="tr-TR" dirty="0"/>
              <a:t> çünkü cümlede belirtilen </a:t>
            </a:r>
            <a:r>
              <a:rPr lang="tr-TR" u="sng" dirty="0">
                <a:solidFill>
                  <a:srgbClr val="C00000"/>
                </a:solidFill>
              </a:rPr>
              <a:t>fiil gerçekleşmiş</a:t>
            </a:r>
            <a:r>
              <a:rPr lang="tr-TR" dirty="0"/>
              <a:t>.)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6EEA1F-BEDB-48FC-A196-507EFE2B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63" y="4846370"/>
            <a:ext cx="1514572" cy="194730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2D9B8A2-D839-4689-9093-CC3A0B8B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24" y="4534246"/>
            <a:ext cx="2561985" cy="190441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F810A10-430E-4646-8602-DC7F5B446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71" y="355361"/>
            <a:ext cx="2479454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244</Words>
  <Application>Microsoft Office PowerPoint</Application>
  <PresentationFormat>Geniş ekran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consolas</vt:lpstr>
      <vt:lpstr>Tw Cen MT</vt:lpstr>
      <vt:lpstr>Tw Cen MT Condensed</vt:lpstr>
      <vt:lpstr>Wingdings 3</vt:lpstr>
      <vt:lpstr>İntegral</vt:lpstr>
      <vt:lpstr>Edebiyat Olumsuz Cümle Tipleri</vt:lpstr>
      <vt:lpstr>Olumsuz Cümleler</vt:lpstr>
      <vt:lpstr>Biçimce , Anlamca Olumsuz Cümleler</vt:lpstr>
      <vt:lpstr>Biçimce Olumsuz , Anlamca Olumlu Cümleler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Edebiyat Olumsuz Cümle Tipleri</dc:title>
  <dc:creator>Ahmet Boz</dc:creator>
  <cp:lastModifiedBy>Ahmet Boz</cp:lastModifiedBy>
  <cp:revision>2</cp:revision>
  <dcterms:created xsi:type="dcterms:W3CDTF">2022-03-14T19:27:57Z</dcterms:created>
  <dcterms:modified xsi:type="dcterms:W3CDTF">2022-03-14T19:46:36Z</dcterms:modified>
</cp:coreProperties>
</file>