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solidFill>
                  <a:srgbClr val="2563EB"/>
                </a:solidFill>
              </a:defRPr>
            </a:pPr>
            <a:r>
              <a:t>ACUTE DIARRHEAL DISEASES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6431"/>
            <a:ext cx="6400800" cy="3193027"/>
          </a:xfrm>
        </p:spPr>
        <p:txBody>
          <a:bodyPr>
            <a:normAutofit fontScale="62500" lnSpcReduction="20000"/>
          </a:bodyPr>
          <a:lstStyle/>
          <a:p>
            <a:pPr algn="ctr">
              <a:defRPr sz="2800"/>
            </a:pPr>
            <a:r>
              <a:rPr dirty="0"/>
              <a:t>Teaching-Learning Module</a:t>
            </a:r>
          </a:p>
          <a:p>
            <a:endParaRPr dirty="0"/>
          </a:p>
          <a:p>
            <a:r>
              <a:rPr dirty="0"/>
              <a:t>MBBS 3rd Year | Competency-Based Medical Education (CBME)</a:t>
            </a:r>
          </a:p>
          <a:p>
            <a:endParaRPr dirty="0"/>
          </a:p>
          <a:p>
            <a:r>
              <a:rPr dirty="0"/>
              <a:t>Created by: Dr. Siddalingaiah H S</a:t>
            </a:r>
          </a:p>
          <a:p>
            <a:r>
              <a:rPr dirty="0"/>
              <a:t>Professor, Community Medicine</a:t>
            </a:r>
          </a:p>
          <a:p>
            <a:r>
              <a:rPr dirty="0"/>
              <a:t>SIMSRH, Tumkur</a:t>
            </a:r>
          </a:p>
          <a:p>
            <a:endParaRPr dirty="0"/>
          </a:p>
          <a:p>
            <a:r>
              <a:rPr dirty="0"/>
              <a:t>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563EB"/>
                </a:solidFill>
              </a:defRPr>
            </a:pPr>
            <a:r>
              <a:t>💊 ZINC SUPPLEMENTATION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defRPr sz="2400"/>
            </a:pPr>
            <a:r>
              <a:rPr dirty="0"/>
              <a:t>💊 ZINC SUPPLEMENTATION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🎯 RECOMMENDATIONS:</a:t>
            </a:r>
          </a:p>
          <a:p>
            <a:pPr marL="0" indent="0">
              <a:buNone/>
              <a:defRPr sz="2400"/>
            </a:pPr>
            <a:r>
              <a:rPr dirty="0"/>
              <a:t>• All children with acute diarrhea</a:t>
            </a:r>
          </a:p>
          <a:p>
            <a:pPr marL="0" indent="0">
              <a:buNone/>
              <a:defRPr sz="2400"/>
            </a:pPr>
            <a:r>
              <a:rPr dirty="0"/>
              <a:t>• Reduces duration by 25%</a:t>
            </a:r>
          </a:p>
          <a:p>
            <a:pPr marL="0" indent="0">
              <a:buNone/>
              <a:defRPr sz="2400"/>
            </a:pPr>
            <a:r>
              <a:rPr dirty="0"/>
              <a:t>• Decreases stool volume by 30%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📏 DOSAGE:</a:t>
            </a:r>
          </a:p>
          <a:p>
            <a:pPr marL="0" indent="0">
              <a:buNone/>
              <a:defRPr sz="2400"/>
            </a:pPr>
            <a:r>
              <a:rPr dirty="0"/>
              <a:t>• &lt;6 months: 10 mg/day</a:t>
            </a:r>
          </a:p>
          <a:p>
            <a:pPr marL="0" indent="0">
              <a:buNone/>
              <a:defRPr sz="2400"/>
            </a:pPr>
            <a:r>
              <a:rPr dirty="0"/>
              <a:t>• 6-59 months: 20 mg/day</a:t>
            </a:r>
          </a:p>
          <a:p>
            <a:pPr marL="0" indent="0">
              <a:buNone/>
              <a:defRPr sz="2400"/>
            </a:pPr>
            <a:r>
              <a:rPr dirty="0"/>
              <a:t>• Duration: 10-14 days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📊 EVIDENCE:</a:t>
            </a:r>
          </a:p>
          <a:p>
            <a:pPr marL="0" indent="0">
              <a:buNone/>
              <a:defRPr sz="2400"/>
            </a:pPr>
            <a:r>
              <a:rPr dirty="0"/>
              <a:t>• Cochrane Review: Strong recommendation</a:t>
            </a:r>
          </a:p>
          <a:p>
            <a:pPr marL="0" indent="0">
              <a:buNone/>
              <a:defRPr sz="2400"/>
            </a:pPr>
            <a:r>
              <a:rPr dirty="0"/>
              <a:t>• WHO Guidelines: Universal use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563EB"/>
                </a:solidFill>
              </a:defRPr>
            </a:pPr>
            <a:r>
              <a:t>🏥 CASE STUDY 1: Acute watery diarrhea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👤 PATIENT: Aarav Kumar, 2.5 years, Urban slum, Mumbai</a:t>
            </a:r>
          </a:p>
          <a:p>
            <a:pPr marL="0" indent="0">
              <a:buNone/>
              <a:defRPr sz="2000"/>
            </a:pPr>
            <a:endParaRPr dirty="0"/>
          </a:p>
          <a:p>
            <a:pPr marL="0" indent="0">
              <a:buNone/>
              <a:defRPr sz="2000"/>
            </a:pPr>
            <a:r>
              <a:rPr dirty="0"/>
              <a:t>📝 CLINICAL FINDINGS: 8-10 watery stools/day, HR 120/min, RR 35/min</a:t>
            </a:r>
          </a:p>
          <a:p>
            <a:pPr marL="0" indent="0">
              <a:buNone/>
              <a:defRPr sz="2000"/>
            </a:pPr>
            <a:endParaRPr dirty="0"/>
          </a:p>
          <a:p>
            <a:pPr marL="0" indent="0">
              <a:buNone/>
              <a:defRPr sz="2000"/>
            </a:pPr>
            <a:r>
              <a:rPr dirty="0"/>
              <a:t>🔍 DIAGNOSIS: Acute watery diarrhea (some dehydration)</a:t>
            </a:r>
          </a:p>
          <a:p>
            <a:pPr marL="0" indent="0">
              <a:buNone/>
              <a:defRPr sz="2000"/>
            </a:pPr>
            <a:endParaRPr dirty="0"/>
          </a:p>
          <a:p>
            <a:pPr marL="0" indent="0">
              <a:buNone/>
              <a:defRPr sz="2000"/>
            </a:pPr>
            <a:r>
              <a:rPr dirty="0"/>
              <a:t>💊 MANAGEMENT: ORS 75 mL/kg over 4 hours, Zinc 20 mg/day × 14 days, Continue breastfeeding...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2563EB"/>
                </a:solidFill>
              </a:defRPr>
            </a:pPr>
            <a:r>
              <a:t>🏥 CASE STUDY 2: Bacillary dysentery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👤 PATIENT: Priya Sharma, 14 years, Rural village, UP</a:t>
            </a:r>
          </a:p>
          <a:p>
            <a:pPr marL="0" indent="0">
              <a:buNone/>
              <a:defRPr sz="2000"/>
            </a:pPr>
            <a:endParaRPr dirty="0"/>
          </a:p>
          <a:p>
            <a:pPr marL="0" indent="0">
              <a:buNone/>
              <a:defRPr sz="2000"/>
            </a:pPr>
            <a:r>
              <a:rPr dirty="0"/>
              <a:t>📝 CLINICAL FINDINGS: 10-12 bloody stools/day, Fever 101°F</a:t>
            </a:r>
          </a:p>
          <a:p>
            <a:pPr marL="0" indent="0">
              <a:buNone/>
              <a:defRPr sz="2000"/>
            </a:pPr>
            <a:endParaRPr dirty="0"/>
          </a:p>
          <a:p>
            <a:pPr marL="0" indent="0">
              <a:buNone/>
              <a:defRPr sz="2000"/>
            </a:pPr>
            <a:r>
              <a:rPr dirty="0"/>
              <a:t>🔍 DIAGNOSIS: Bacillary dysentery (Shigella)</a:t>
            </a:r>
          </a:p>
          <a:p>
            <a:pPr marL="0" indent="0">
              <a:buNone/>
              <a:defRPr sz="2000"/>
            </a:pPr>
            <a:endParaRPr dirty="0"/>
          </a:p>
          <a:p>
            <a:pPr marL="0" indent="0">
              <a:buNone/>
              <a:defRPr sz="2000"/>
            </a:pPr>
            <a:r>
              <a:rPr dirty="0"/>
              <a:t>💊 MANAGEMENT: Ciprofloxacin 15 mg/kg BD × 3 days, ORS maintenance, Zinc 20 mg/day...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F59E0B"/>
                </a:solidFill>
              </a:defRPr>
            </a:pPr>
            <a:r>
              <a:t>❓ KNOWLEDGE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400"/>
            </a:pPr>
            <a:r>
              <a:rPr dirty="0"/>
              <a:t>Question: Which is the most common cause of acute diarrhea?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Options:</a:t>
            </a:r>
          </a:p>
          <a:p>
            <a:pPr marL="0" indent="0">
              <a:buNone/>
              <a:defRPr sz="2400"/>
            </a:pPr>
            <a:r>
              <a:rPr dirty="0"/>
              <a:t>A) Viral infections (60%)</a:t>
            </a:r>
          </a:p>
          <a:p>
            <a:pPr marL="0" indent="0">
              <a:buNone/>
              <a:defRPr sz="2400"/>
            </a:pPr>
            <a:r>
              <a:rPr dirty="0"/>
              <a:t>B) Bacterial infections (15%)</a:t>
            </a:r>
          </a:p>
          <a:p>
            <a:pPr marL="0" indent="0">
              <a:buNone/>
              <a:defRPr sz="2400"/>
            </a:pPr>
            <a:r>
              <a:rPr dirty="0"/>
              <a:t>C) Parasitic infections (10%)</a:t>
            </a:r>
          </a:p>
          <a:p>
            <a:pPr marL="0" indent="0">
              <a:buNone/>
              <a:defRPr sz="2400"/>
            </a:pPr>
            <a:r>
              <a:rPr dirty="0"/>
              <a:t>D) Fungal infections (5%)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Correct Answer: A) Viral infections (60%)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563EB"/>
                </a:solidFill>
              </a:defRPr>
            </a:pPr>
            <a:r>
              <a:t>🛡️ PREVENTION &amp;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892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 sz="2400"/>
            </a:pPr>
            <a:r>
              <a:rPr dirty="0"/>
              <a:t>🛡️ PREVENTION STRATEGIES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💧 WATER SAFETY:</a:t>
            </a:r>
          </a:p>
          <a:p>
            <a:pPr marL="0" indent="0">
              <a:buNone/>
              <a:defRPr sz="2400"/>
            </a:pPr>
            <a:r>
              <a:rPr dirty="0"/>
              <a:t>• Household water treatment</a:t>
            </a:r>
          </a:p>
          <a:p>
            <a:pPr marL="0" indent="0">
              <a:buNone/>
              <a:defRPr sz="2400"/>
            </a:pPr>
            <a:r>
              <a:rPr dirty="0"/>
              <a:t>• Safe storage practices</a:t>
            </a:r>
          </a:p>
          <a:p>
            <a:pPr marL="0" indent="0">
              <a:buNone/>
              <a:defRPr sz="2400"/>
            </a:pPr>
            <a:r>
              <a:rPr dirty="0"/>
              <a:t>• Regular quality testing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🚽 SANITATION:</a:t>
            </a:r>
          </a:p>
          <a:p>
            <a:pPr marL="0" indent="0">
              <a:buNone/>
              <a:defRPr sz="2400"/>
            </a:pPr>
            <a:r>
              <a:rPr dirty="0"/>
              <a:t>• Toilet construction</a:t>
            </a:r>
          </a:p>
          <a:p>
            <a:pPr marL="0" indent="0">
              <a:buNone/>
              <a:defRPr sz="2400"/>
            </a:pPr>
            <a:r>
              <a:rPr dirty="0"/>
              <a:t>• Open defecation free villages</a:t>
            </a:r>
          </a:p>
          <a:p>
            <a:pPr marL="0" indent="0">
              <a:buNone/>
              <a:defRPr sz="2400"/>
            </a:pPr>
            <a:r>
              <a:rPr dirty="0"/>
              <a:t>• Handwashing stations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💉 VACCINATION:</a:t>
            </a:r>
          </a:p>
          <a:p>
            <a:pPr marL="0" indent="0">
              <a:buNone/>
              <a:defRPr sz="2400"/>
            </a:pPr>
            <a:r>
              <a:rPr dirty="0"/>
              <a:t>• Rotavirus vaccine</a:t>
            </a:r>
          </a:p>
          <a:p>
            <a:pPr marL="0" indent="0">
              <a:buNone/>
              <a:defRPr sz="2400"/>
            </a:pPr>
            <a:r>
              <a:rPr dirty="0"/>
              <a:t>• Cholera vaccine (outbreaks)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📢 BEHAVIOR CHANGE:</a:t>
            </a:r>
          </a:p>
          <a:p>
            <a:pPr marL="0" indent="0">
              <a:buNone/>
              <a:defRPr sz="2400"/>
            </a:pPr>
            <a:r>
              <a:rPr dirty="0"/>
              <a:t>• Hygiene education</a:t>
            </a:r>
          </a:p>
          <a:p>
            <a:pPr marL="0" indent="0">
              <a:buNone/>
              <a:defRPr sz="2400"/>
            </a:pPr>
            <a:r>
              <a:rPr dirty="0"/>
              <a:t>• Food safety practices</a:t>
            </a:r>
          </a:p>
          <a:p>
            <a:pPr marL="0" indent="0">
              <a:buNone/>
              <a:defRPr sz="2400"/>
            </a:pPr>
            <a:r>
              <a:rPr dirty="0"/>
              <a:t>• Community mobilization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563EB"/>
                </a:solidFill>
              </a:defRPr>
            </a:pPr>
            <a:r>
              <a:t>🇮🇳 INDIAN HEALTHCARE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defRPr sz="2400"/>
            </a:pPr>
            <a:r>
              <a:rPr dirty="0"/>
              <a:t>🇮🇳 INDIAN HEALTHCARE INTEGRATION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🏥 NATIONAL HEALTH MISSION:</a:t>
            </a:r>
          </a:p>
          <a:p>
            <a:pPr marL="0" indent="0">
              <a:buNone/>
              <a:defRPr sz="2400"/>
            </a:pPr>
            <a:r>
              <a:rPr dirty="0"/>
              <a:t>• Reduce mortality by 70% by 2030</a:t>
            </a:r>
          </a:p>
          <a:p>
            <a:pPr marL="0" indent="0">
              <a:buNone/>
              <a:defRPr sz="2400"/>
            </a:pPr>
            <a:r>
              <a:rPr dirty="0"/>
              <a:t>• Universal ORS and zinc coverage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🏠 ICDS PROGRAM:</a:t>
            </a:r>
          </a:p>
          <a:p>
            <a:pPr marL="0" indent="0">
              <a:buNone/>
              <a:defRPr sz="2400"/>
            </a:pPr>
            <a:r>
              <a:rPr dirty="0"/>
              <a:t>• 1.3 lakh Anganwadi centers</a:t>
            </a:r>
          </a:p>
          <a:p>
            <a:pPr marL="0" indent="0">
              <a:buNone/>
              <a:defRPr sz="2400"/>
            </a:pPr>
            <a:r>
              <a:rPr dirty="0"/>
              <a:t>• Nutrition rehabilitation</a:t>
            </a:r>
          </a:p>
          <a:p>
            <a:pPr marL="0" indent="0">
              <a:buNone/>
              <a:defRPr sz="2400"/>
            </a:pPr>
            <a:r>
              <a:rPr dirty="0"/>
              <a:t>• Mother education programs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👩‍⚕️ ASHA WORKERS:</a:t>
            </a:r>
          </a:p>
          <a:p>
            <a:pPr marL="0" indent="0">
              <a:buNone/>
              <a:defRPr sz="2400"/>
            </a:pPr>
            <a:r>
              <a:rPr dirty="0"/>
              <a:t>• 9.5 lakh community health workers</a:t>
            </a:r>
          </a:p>
          <a:p>
            <a:pPr marL="0" indent="0">
              <a:buNone/>
              <a:defRPr sz="2400"/>
            </a:pPr>
            <a:r>
              <a:rPr dirty="0"/>
              <a:t>• Home-based treatment</a:t>
            </a:r>
          </a:p>
          <a:p>
            <a:pPr marL="0" indent="0">
              <a:buNone/>
              <a:defRPr sz="2400"/>
            </a:pPr>
            <a:r>
              <a:rPr dirty="0"/>
              <a:t>• Health education delivery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563EB"/>
                </a:solidFill>
              </a:defRPr>
            </a:pPr>
            <a:r>
              <a:t>🎯 CONCLUSION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defRPr sz="2400"/>
            </a:pPr>
            <a:r>
              <a:rPr dirty="0"/>
              <a:t>🎯 KEY TAKEAWAYS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🩺 CLINICAL MANAGEMENT:</a:t>
            </a:r>
          </a:p>
          <a:p>
            <a:pPr marL="0" indent="0">
              <a:buNone/>
              <a:defRPr sz="2400"/>
            </a:pPr>
            <a:r>
              <a:rPr dirty="0"/>
              <a:t>• A-B-C-D approach for systematic care</a:t>
            </a:r>
          </a:p>
          <a:p>
            <a:pPr marL="0" indent="0">
              <a:buNone/>
              <a:defRPr sz="2400"/>
            </a:pPr>
            <a:r>
              <a:rPr dirty="0"/>
              <a:t>• ORS is life-saving, zinc reduces duration</a:t>
            </a:r>
          </a:p>
          <a:p>
            <a:pPr marL="0" indent="0">
              <a:buNone/>
              <a:defRPr sz="2400"/>
            </a:pPr>
            <a:r>
              <a:rPr dirty="0"/>
              <a:t>• Antibiotics only for specific indications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👥 HOLISTIC CARE:</a:t>
            </a:r>
          </a:p>
          <a:p>
            <a:pPr marL="0" indent="0">
              <a:buNone/>
              <a:defRPr sz="2400"/>
            </a:pPr>
            <a:r>
              <a:rPr dirty="0"/>
              <a:t>• Address psychosocial aspects</a:t>
            </a:r>
          </a:p>
          <a:p>
            <a:pPr marL="0" indent="0">
              <a:buNone/>
              <a:defRPr sz="2400"/>
            </a:pPr>
            <a:r>
              <a:rPr dirty="0"/>
              <a:t>• Cultural competence essential</a:t>
            </a:r>
          </a:p>
          <a:p>
            <a:pPr marL="0" indent="0">
              <a:buNone/>
              <a:defRPr sz="2400"/>
            </a:pPr>
            <a:r>
              <a:rPr dirty="0"/>
              <a:t>• Family-centered approach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🏥 PUBLIC HEALTH FOCUS:</a:t>
            </a:r>
          </a:p>
          <a:p>
            <a:pPr marL="0" indent="0">
              <a:buNone/>
              <a:defRPr sz="2400"/>
            </a:pPr>
            <a:r>
              <a:rPr dirty="0"/>
              <a:t>• Prevention better than cure</a:t>
            </a:r>
          </a:p>
          <a:p>
            <a:pPr marL="0" indent="0">
              <a:buNone/>
              <a:defRPr sz="2400"/>
            </a:pPr>
            <a:r>
              <a:rPr dirty="0"/>
              <a:t>• WASH interventions effective</a:t>
            </a:r>
          </a:p>
          <a:p>
            <a:pPr marL="0" indent="0">
              <a:buNone/>
              <a:defRPr sz="2400"/>
            </a:pPr>
            <a:r>
              <a:rPr dirty="0"/>
              <a:t>• Program integration crucial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📚 CONTINUING EDUCATION:</a:t>
            </a:r>
          </a:p>
          <a:p>
            <a:pPr marL="0" indent="0">
              <a:buNone/>
              <a:defRPr sz="2400"/>
            </a:pPr>
            <a:r>
              <a:rPr dirty="0"/>
              <a:t>• Stay updated with guidelines</a:t>
            </a:r>
          </a:p>
          <a:p>
            <a:pPr marL="0" indent="0">
              <a:buNone/>
              <a:defRPr sz="2400"/>
            </a:pPr>
            <a:r>
              <a:rPr dirty="0"/>
              <a:t>• Participate in CME programs</a:t>
            </a:r>
          </a:p>
          <a:p>
            <a:pPr marL="0" indent="0">
              <a:buNone/>
              <a:defRPr sz="2400"/>
            </a:pPr>
            <a:r>
              <a:rPr dirty="0"/>
              <a:t>• Advocate for diarrhea control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563EB"/>
                </a:solidFill>
              </a:defRPr>
            </a:pPr>
            <a:r>
              <a:t>🎯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26" y="1464341"/>
            <a:ext cx="8229600" cy="5015117"/>
          </a:xfrm>
        </p:spPr>
        <p:txBody>
          <a:bodyPr>
            <a:normAutofit fontScale="62500" lnSpcReduction="20000"/>
          </a:bodyPr>
          <a:lstStyle/>
          <a:p>
            <a:pPr>
              <a:defRPr sz="2400" b="1">
                <a:solidFill>
                  <a:srgbClr val="10B981"/>
                </a:solidFill>
              </a:defRPr>
            </a:pPr>
            <a:r>
              <a:rPr dirty="0"/>
              <a:t>CLINICAL COMPETENCE</a:t>
            </a:r>
          </a:p>
          <a:p>
            <a:pPr lvl="1">
              <a:defRPr sz="2400"/>
            </a:pPr>
            <a:r>
              <a:rPr dirty="0"/>
              <a:t>✅ Diagnose and classify acute diarrhea types</a:t>
            </a:r>
          </a:p>
          <a:p>
            <a:pPr lvl="1">
              <a:defRPr sz="2400"/>
            </a:pPr>
            <a:r>
              <a:rPr dirty="0"/>
              <a:t>✅ Assess dehydration using WHO criteria</a:t>
            </a:r>
          </a:p>
          <a:p>
            <a:pPr lvl="1">
              <a:defRPr sz="2400"/>
            </a:pPr>
            <a:r>
              <a:rPr dirty="0"/>
              <a:t>✅ Apply evidence-based management strategies</a:t>
            </a:r>
          </a:p>
          <a:p>
            <a:pPr lvl="1">
              <a:defRPr sz="2400"/>
            </a:pPr>
            <a:r>
              <a:rPr dirty="0"/>
              <a:t>✅ Recognize complications and initiate interventions</a:t>
            </a:r>
          </a:p>
          <a:p>
            <a:pPr>
              <a:defRPr sz="2400"/>
            </a:pPr>
            <a:endParaRPr dirty="0"/>
          </a:p>
          <a:p>
            <a:pPr>
              <a:defRPr sz="2400" b="1">
                <a:solidFill>
                  <a:srgbClr val="10B981"/>
                </a:solidFill>
              </a:defRPr>
            </a:pPr>
            <a:r>
              <a:rPr dirty="0"/>
              <a:t>PSYCHOSOCIAL AWARENESS</a:t>
            </a:r>
          </a:p>
          <a:p>
            <a:pPr lvl="1">
              <a:defRPr sz="2400"/>
            </a:pPr>
            <a:r>
              <a:rPr dirty="0"/>
              <a:t>✅ Address family dynamics and caregiver stress</a:t>
            </a:r>
          </a:p>
          <a:p>
            <a:pPr lvl="1">
              <a:defRPr sz="2400"/>
            </a:pPr>
            <a:r>
              <a:rPr dirty="0"/>
              <a:t>✅ Demonstrate cultural competence</a:t>
            </a:r>
          </a:p>
          <a:p>
            <a:pPr lvl="1">
              <a:defRPr sz="2400"/>
            </a:pPr>
            <a:r>
              <a:rPr dirty="0"/>
              <a:t>✅ Implement community-based support</a:t>
            </a:r>
          </a:p>
          <a:p>
            <a:pPr>
              <a:defRPr sz="2400"/>
            </a:pPr>
            <a:endParaRPr dirty="0"/>
          </a:p>
          <a:p>
            <a:pPr>
              <a:defRPr sz="2400" b="1">
                <a:solidFill>
                  <a:srgbClr val="10B981"/>
                </a:solidFill>
              </a:defRPr>
            </a:pPr>
            <a:r>
              <a:rPr dirty="0"/>
              <a:t>PUBLIC HEALTH PERSPECTIVE</a:t>
            </a:r>
          </a:p>
          <a:p>
            <a:pPr lvl="1">
              <a:defRPr sz="2400"/>
            </a:pPr>
            <a:r>
              <a:rPr dirty="0"/>
              <a:t>✅ Understand epidemiology in Indian context</a:t>
            </a:r>
          </a:p>
          <a:p>
            <a:pPr lvl="1">
              <a:defRPr sz="2400"/>
            </a:pPr>
            <a:r>
              <a:rPr dirty="0"/>
              <a:t>✅ Integrate NHM/ICDS/ASHA programs</a:t>
            </a:r>
          </a:p>
          <a:p>
            <a:pPr lvl="1">
              <a:defRPr sz="2400"/>
            </a:pPr>
            <a:r>
              <a:rPr dirty="0"/>
              <a:t>✅ Design prevention strategies</a:t>
            </a:r>
          </a:p>
          <a:p>
            <a:pPr>
              <a:defRPr sz="2400"/>
            </a:pPr>
            <a:endParaRPr dirty="0"/>
          </a:p>
          <a:p>
            <a:pPr>
              <a:defRPr sz="2400" b="1">
                <a:solidFill>
                  <a:srgbClr val="10B981"/>
                </a:solidFill>
              </a:defRPr>
            </a:pPr>
            <a:r>
              <a:rPr dirty="0"/>
              <a:t>PROFESSIONAL DEVELOPMENT</a:t>
            </a:r>
          </a:p>
          <a:p>
            <a:pPr lvl="1">
              <a:defRPr sz="2400"/>
            </a:pPr>
            <a:r>
              <a:rPr dirty="0"/>
              <a:t>✅ Access medical literature</a:t>
            </a:r>
          </a:p>
          <a:p>
            <a:pPr lvl="1">
              <a:defRPr sz="2400"/>
            </a:pPr>
            <a:r>
              <a:rPr dirty="0"/>
              <a:t>✅ Use teaching methodologies</a:t>
            </a:r>
          </a:p>
          <a:p>
            <a:pPr lvl="1">
              <a:defRPr sz="2400"/>
            </a:pPr>
            <a:r>
              <a:rPr dirty="0"/>
              <a:t>✅ Maintain learning portfolios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563EB"/>
                </a:solidFill>
              </a:defRPr>
            </a:pPr>
            <a:r>
              <a:t>🌍 GLOBAL BURDEN OF DIARRHEA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 sz="2400"/>
            </a:pPr>
            <a:r>
              <a:rPr dirty="0"/>
              <a:t>📊 KEY STATISTICS:</a:t>
            </a:r>
          </a:p>
          <a:p>
            <a:pPr marL="0" indent="0">
              <a:buNone/>
              <a:defRPr sz="2400"/>
            </a:pPr>
            <a:r>
              <a:rPr dirty="0"/>
              <a:t>• Annual Cases: 1.7 BILLION worldwide</a:t>
            </a:r>
          </a:p>
          <a:p>
            <a:pPr marL="0" indent="0">
              <a:buNone/>
              <a:defRPr sz="2400"/>
            </a:pPr>
            <a:r>
              <a:rPr dirty="0"/>
              <a:t>• Deaths: 443,832 (mostly children &lt;5)</a:t>
            </a:r>
          </a:p>
          <a:p>
            <a:pPr marL="0" indent="0">
              <a:buNone/>
              <a:defRPr sz="2400"/>
            </a:pPr>
            <a:r>
              <a:rPr dirty="0"/>
              <a:t>• Leading Cause: 3rd most common cause of death in children</a:t>
            </a:r>
          </a:p>
          <a:p>
            <a:pPr marL="0" indent="0">
              <a:buNone/>
              <a:defRPr sz="2400"/>
            </a:pPr>
            <a:r>
              <a:rPr dirty="0"/>
              <a:t>• Regional Impact: Highest in South Asia &amp; Sub-Saharan Africa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🎯 SDG TARGETS:</a:t>
            </a:r>
          </a:p>
          <a:p>
            <a:pPr marL="0" indent="0">
              <a:buNone/>
              <a:defRPr sz="2400"/>
            </a:pPr>
            <a:r>
              <a:rPr dirty="0"/>
              <a:t>• Reduce child mortality by 70% by 2030</a:t>
            </a:r>
          </a:p>
          <a:p>
            <a:pPr marL="0" indent="0">
              <a:buNone/>
              <a:defRPr sz="2400"/>
            </a:pPr>
            <a:r>
              <a:rPr dirty="0"/>
              <a:t>• Universal access to safe drinking water</a:t>
            </a:r>
          </a:p>
          <a:p>
            <a:pPr marL="0" indent="0">
              <a:buNone/>
              <a:defRPr sz="2400"/>
            </a:pPr>
            <a:r>
              <a:rPr dirty="0"/>
              <a:t>• End open defecation</a:t>
            </a:r>
          </a:p>
          <a:p>
            <a:pPr marL="0" indent="0">
              <a:buNone/>
              <a:defRPr sz="2400"/>
            </a:pPr>
            <a:r>
              <a:rPr dirty="0"/>
              <a:t>• Improve sanitation and hygiene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563EB"/>
                </a:solidFill>
              </a:defRPr>
            </a:pPr>
            <a:r>
              <a:t>🇮🇳 INDIAN EPIDEMIOLOGY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400"/>
            </a:pPr>
            <a:r>
              <a:rPr dirty="0"/>
              <a:t>🇮🇳 DIARRHEA IN INDIA</a:t>
            </a:r>
          </a:p>
          <a:p>
            <a:pPr marL="0" indent="0">
              <a:buNone/>
              <a:defRPr sz="2400"/>
            </a:pPr>
            <a:r>
              <a:rPr dirty="0"/>
              <a:t>• Annual Cases: 1.5 MILLION reported</a:t>
            </a:r>
          </a:p>
          <a:p>
            <a:pPr marL="0" indent="0">
              <a:buNone/>
              <a:defRPr sz="2400"/>
            </a:pPr>
            <a:r>
              <a:rPr dirty="0"/>
              <a:t>• Deaths: 25,000-30,000 annually</a:t>
            </a:r>
          </a:p>
          <a:p>
            <a:pPr marL="0" indent="0">
              <a:buNone/>
              <a:defRPr sz="2400"/>
            </a:pPr>
            <a:r>
              <a:rPr dirty="0"/>
              <a:t>• Case Fatality Rate: 1.5-2%</a:t>
            </a:r>
          </a:p>
          <a:p>
            <a:pPr marL="0" indent="0">
              <a:buNone/>
              <a:defRPr sz="2400"/>
            </a:pPr>
            <a:r>
              <a:rPr dirty="0"/>
              <a:t>• Peak Season: June-October (monsoon)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🏥 STATE VARIATIONS:</a:t>
            </a:r>
          </a:p>
          <a:p>
            <a:pPr marL="0" indent="0">
              <a:buNone/>
              <a:defRPr sz="2400"/>
            </a:pPr>
            <a:r>
              <a:rPr dirty="0"/>
              <a:t>• Uttar Pradesh: 150/1000 children</a:t>
            </a:r>
          </a:p>
          <a:p>
            <a:pPr marL="0" indent="0">
              <a:buNone/>
              <a:defRPr sz="2400"/>
            </a:pPr>
            <a:r>
              <a:rPr dirty="0"/>
              <a:t>• Bihar: 180/1000 children</a:t>
            </a:r>
          </a:p>
          <a:p>
            <a:pPr marL="0" indent="0">
              <a:buNone/>
              <a:defRPr sz="2400"/>
            </a:pPr>
            <a:r>
              <a:rPr dirty="0"/>
              <a:t>• Kerala: 40/1000 children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563EB"/>
                </a:solidFill>
              </a:defRPr>
            </a:pPr>
            <a:r>
              <a:t>🦠 ETIOLOGY OF ACUTE DIARRHEA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400"/>
            </a:pPr>
            <a:r>
              <a:rPr dirty="0"/>
              <a:t>🦠 ETIOLOGY OVERVIEW</a:t>
            </a:r>
          </a:p>
          <a:p>
            <a:pPr marL="0" indent="0">
              <a:buNone/>
              <a:defRPr sz="2400"/>
            </a:pPr>
            <a:r>
              <a:rPr dirty="0"/>
              <a:t>• Viral: 60% (Rotavirus, Norovirus, Adenovirus)</a:t>
            </a:r>
          </a:p>
          <a:p>
            <a:pPr marL="0" indent="0">
              <a:buNone/>
              <a:defRPr sz="2400"/>
            </a:pPr>
            <a:r>
              <a:rPr dirty="0"/>
              <a:t>• Bacterial: 15% (E. coli, Shigella, Salmonella)</a:t>
            </a:r>
          </a:p>
          <a:p>
            <a:pPr marL="0" indent="0">
              <a:buNone/>
              <a:defRPr sz="2400"/>
            </a:pPr>
            <a:r>
              <a:rPr dirty="0"/>
              <a:t>• Parasitic: 10% (Giardia, Cryptosporidium)</a:t>
            </a:r>
          </a:p>
          <a:p>
            <a:pPr marL="0" indent="0">
              <a:buNone/>
              <a:defRPr sz="2400"/>
            </a:pPr>
            <a:r>
              <a:rPr dirty="0"/>
              <a:t>• Unknown: 15% (Non-infectious causes)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⚡ TRANSMISSION ROUTES:</a:t>
            </a:r>
          </a:p>
          <a:p>
            <a:pPr marL="0" indent="0">
              <a:buNone/>
              <a:defRPr sz="2400"/>
            </a:pPr>
            <a:r>
              <a:rPr dirty="0"/>
              <a:t>• Fecal-oral route (primary)</a:t>
            </a:r>
          </a:p>
          <a:p>
            <a:pPr marL="0" indent="0">
              <a:buNone/>
              <a:defRPr sz="2400"/>
            </a:pPr>
            <a:r>
              <a:rPr dirty="0"/>
              <a:t>• Contaminated water and food</a:t>
            </a:r>
          </a:p>
          <a:p>
            <a:pPr marL="0" indent="0">
              <a:buNone/>
              <a:defRPr sz="2400"/>
            </a:pPr>
            <a:r>
              <a:rPr dirty="0"/>
              <a:t>• Poor hygiene practices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563EB"/>
                </a:solidFill>
              </a:defRPr>
            </a:pPr>
            <a:r>
              <a:t>📋 CLINICAL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 sz="2400"/>
            </a:pPr>
            <a:r>
              <a:rPr dirty="0"/>
              <a:t>💧 WATERY DIARRHEA:</a:t>
            </a:r>
          </a:p>
          <a:p>
            <a:pPr marL="0" indent="0">
              <a:buNone/>
              <a:defRPr sz="2400"/>
            </a:pPr>
            <a:r>
              <a:rPr dirty="0"/>
              <a:t>• Rice-water stools (cholera)</a:t>
            </a:r>
          </a:p>
          <a:p>
            <a:pPr marL="0" indent="0">
              <a:buNone/>
              <a:defRPr sz="2400"/>
            </a:pPr>
            <a:r>
              <a:rPr dirty="0"/>
              <a:t>• Clear liquid (rotavirus)</a:t>
            </a:r>
          </a:p>
          <a:p>
            <a:pPr marL="0" indent="0">
              <a:buNone/>
              <a:defRPr sz="2400"/>
            </a:pPr>
            <a:r>
              <a:rPr dirty="0"/>
              <a:t>• Severe dehydration risk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🩸 BLOODY DIARRHEA (DYSENTERY):</a:t>
            </a:r>
          </a:p>
          <a:p>
            <a:pPr marL="0" indent="0">
              <a:buNone/>
              <a:defRPr sz="2400"/>
            </a:pPr>
            <a:r>
              <a:rPr dirty="0"/>
              <a:t>• Blood and mucus in stools</a:t>
            </a:r>
          </a:p>
          <a:p>
            <a:pPr marL="0" indent="0">
              <a:buNone/>
              <a:defRPr sz="2400"/>
            </a:pPr>
            <a:r>
              <a:rPr dirty="0"/>
              <a:t>• Shigella, E. coli, Campylobacter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🔄 PERSISTENT DIARRHEA:</a:t>
            </a:r>
          </a:p>
          <a:p>
            <a:pPr marL="0" indent="0">
              <a:buNone/>
              <a:defRPr sz="2400"/>
            </a:pPr>
            <a:r>
              <a:rPr dirty="0"/>
              <a:t>• &gt;14 days duration</a:t>
            </a:r>
          </a:p>
          <a:p>
            <a:pPr marL="0" indent="0">
              <a:buNone/>
              <a:defRPr sz="2400"/>
            </a:pPr>
            <a:r>
              <a:rPr dirty="0"/>
              <a:t>• Malnutrition risk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563EB"/>
                </a:solidFill>
              </a:defRPr>
            </a:pPr>
            <a:r>
              <a:t>🩺 DEHYDRATION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  <a:defRPr sz="2400"/>
            </a:pPr>
            <a:r>
              <a:rPr dirty="0"/>
              <a:t>🩺 WHO DEHYDRATION ASSESSMENT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MENTAL STATUS:</a:t>
            </a:r>
          </a:p>
          <a:p>
            <a:pPr marL="0" indent="0">
              <a:buNone/>
              <a:defRPr sz="2400"/>
            </a:pPr>
            <a:r>
              <a:rPr dirty="0"/>
              <a:t>• Alert → Some Dehydration</a:t>
            </a:r>
          </a:p>
          <a:p>
            <a:pPr marL="0" indent="0">
              <a:buNone/>
              <a:defRPr sz="2400"/>
            </a:pPr>
            <a:r>
              <a:rPr dirty="0"/>
              <a:t>• Restless/Irritable → Some Dehydration</a:t>
            </a:r>
          </a:p>
          <a:p>
            <a:pPr marL="0" indent="0">
              <a:buNone/>
              <a:defRPr sz="2400"/>
            </a:pPr>
            <a:r>
              <a:rPr dirty="0"/>
              <a:t>• Lethargic/Unconscious → Severe Dehydration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EYES &amp; TEARS:</a:t>
            </a:r>
          </a:p>
          <a:p>
            <a:pPr marL="0" indent="0">
              <a:buNone/>
              <a:defRPr sz="2400"/>
            </a:pPr>
            <a:r>
              <a:rPr dirty="0"/>
              <a:t>• Normal/Present → Some Dehydration</a:t>
            </a:r>
          </a:p>
          <a:p>
            <a:pPr marL="0" indent="0">
              <a:buNone/>
              <a:defRPr sz="2400"/>
            </a:pPr>
            <a:r>
              <a:rPr dirty="0"/>
              <a:t>• Sunken/Absent → Severe Dehydration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SKIN PINCH:</a:t>
            </a:r>
          </a:p>
          <a:p>
            <a:pPr marL="0" indent="0">
              <a:buNone/>
              <a:defRPr sz="2400"/>
            </a:pPr>
            <a:r>
              <a:rPr dirty="0"/>
              <a:t>• &lt;2 seconds → No/Some Dehydration</a:t>
            </a:r>
          </a:p>
          <a:p>
            <a:pPr marL="0" indent="0">
              <a:buNone/>
              <a:defRPr sz="2400"/>
            </a:pPr>
            <a:r>
              <a:rPr dirty="0"/>
              <a:t>• &gt;2 seconds → Severe Dehydration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563EB"/>
                </a:solidFill>
              </a:defRPr>
            </a:pPr>
            <a:r>
              <a:t>🏥 MANAGEMENT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  <a:defRPr sz="2400"/>
            </a:pPr>
            <a:r>
              <a:rPr dirty="0"/>
              <a:t>🏥 A-B-C-D MANAGEMENT APPROACH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🅰️ ASSESS &amp; CLASSIFY</a:t>
            </a:r>
          </a:p>
          <a:p>
            <a:pPr marL="0" indent="0">
              <a:buNone/>
              <a:defRPr sz="2400"/>
            </a:pPr>
            <a:r>
              <a:rPr dirty="0"/>
              <a:t>• History and physical examination</a:t>
            </a:r>
          </a:p>
          <a:p>
            <a:pPr marL="0" indent="0">
              <a:buNone/>
              <a:defRPr sz="2400"/>
            </a:pPr>
            <a:r>
              <a:rPr dirty="0"/>
              <a:t>• Dehydration assessment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🅱️ REHYDRATE</a:t>
            </a:r>
          </a:p>
          <a:p>
            <a:pPr marL="0" indent="0">
              <a:buNone/>
              <a:defRPr sz="2400"/>
            </a:pPr>
            <a:r>
              <a:rPr dirty="0"/>
              <a:t>• Oral rehydration therapy (first-line)</a:t>
            </a:r>
          </a:p>
          <a:p>
            <a:pPr marL="0" indent="0">
              <a:buNone/>
              <a:defRPr sz="2400"/>
            </a:pPr>
            <a:r>
              <a:rPr dirty="0"/>
              <a:t>• Intravenous fluids (severe cases)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🅲️ CONTINUE FEEDING</a:t>
            </a:r>
          </a:p>
          <a:p>
            <a:pPr marL="0" indent="0">
              <a:buNone/>
              <a:defRPr sz="2400"/>
            </a:pPr>
            <a:r>
              <a:rPr dirty="0"/>
              <a:t>• Age-appropriate diet</a:t>
            </a:r>
          </a:p>
          <a:p>
            <a:pPr marL="0" indent="0">
              <a:buNone/>
              <a:defRPr sz="2400"/>
            </a:pPr>
            <a:r>
              <a:rPr dirty="0"/>
              <a:t>• Nutritional supplements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🅳️ DISEASE-SPECIFIC TREATMENT</a:t>
            </a:r>
          </a:p>
          <a:p>
            <a:pPr marL="0" indent="0">
              <a:buNone/>
              <a:defRPr sz="2400"/>
            </a:pPr>
            <a:r>
              <a:rPr dirty="0"/>
              <a:t>• Zinc supplementation</a:t>
            </a:r>
          </a:p>
          <a:p>
            <a:pPr marL="0" indent="0">
              <a:buNone/>
              <a:defRPr sz="2400"/>
            </a:pPr>
            <a:r>
              <a:rPr dirty="0"/>
              <a:t>• Antibiotics (selective use)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563EB"/>
                </a:solidFill>
              </a:defRPr>
            </a:pPr>
            <a:r>
              <a:t>💧 ORAL REHYDRATION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00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 sz="2400"/>
            </a:pPr>
            <a:r>
              <a:rPr dirty="0"/>
              <a:t>💧 ORAL REHYDRATION THERAPY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🧪 COMPOSITION:</a:t>
            </a:r>
          </a:p>
          <a:p>
            <a:pPr marL="0" indent="0">
              <a:buNone/>
              <a:defRPr sz="2400"/>
            </a:pPr>
            <a:r>
              <a:rPr dirty="0"/>
              <a:t>• Sodium: 75 mmol/L</a:t>
            </a:r>
          </a:p>
          <a:p>
            <a:pPr marL="0" indent="0">
              <a:buNone/>
              <a:defRPr sz="2400"/>
            </a:pPr>
            <a:r>
              <a:rPr dirty="0"/>
              <a:t>• Glucose: 75 mmol/L</a:t>
            </a:r>
          </a:p>
          <a:p>
            <a:pPr marL="0" indent="0">
              <a:buNone/>
              <a:defRPr sz="2400"/>
            </a:pPr>
            <a:r>
              <a:rPr dirty="0"/>
              <a:t>• Potassium: 20 mmol/L</a:t>
            </a:r>
          </a:p>
          <a:p>
            <a:pPr marL="0" indent="0">
              <a:buNone/>
              <a:defRPr sz="2400"/>
            </a:pPr>
            <a:r>
              <a:rPr dirty="0"/>
              <a:t>• Citrate: 10 mmol/L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📋 ADMINISTRATION:</a:t>
            </a:r>
          </a:p>
          <a:p>
            <a:pPr marL="0" indent="0">
              <a:buNone/>
              <a:defRPr sz="2400"/>
            </a:pPr>
            <a:r>
              <a:rPr dirty="0"/>
              <a:t>• Infants: 50-100 mL/kg over 4 hours</a:t>
            </a:r>
          </a:p>
          <a:p>
            <a:pPr marL="0" indent="0">
              <a:buNone/>
              <a:defRPr sz="2400"/>
            </a:pPr>
            <a:r>
              <a:rPr dirty="0"/>
              <a:t>• Children: 50-100 mL/kg over 4 hours</a:t>
            </a:r>
          </a:p>
          <a:p>
            <a:pPr marL="0" indent="0">
              <a:buNone/>
              <a:defRPr sz="2400"/>
            </a:pPr>
            <a:r>
              <a:rPr dirty="0"/>
              <a:t>• Adults: As needed</a:t>
            </a:r>
          </a:p>
          <a:p>
            <a:pPr marL="0" indent="0">
              <a:buNone/>
              <a:defRPr sz="2400"/>
            </a:pPr>
            <a:endParaRPr dirty="0"/>
          </a:p>
          <a:p>
            <a:pPr marL="0" indent="0">
              <a:buNone/>
              <a:defRPr sz="2400"/>
            </a:pPr>
            <a:r>
              <a:rPr dirty="0"/>
              <a:t>⚠️ CONTRAINDICATIONS:</a:t>
            </a:r>
          </a:p>
          <a:p>
            <a:pPr marL="0" indent="0">
              <a:buNone/>
              <a:defRPr sz="2400"/>
            </a:pPr>
            <a:r>
              <a:rPr dirty="0"/>
              <a:t>• Ileus or obstruction</a:t>
            </a:r>
          </a:p>
          <a:p>
            <a:pPr marL="0" indent="0">
              <a:buNone/>
              <a:defRPr sz="2400"/>
            </a:pPr>
            <a:r>
              <a:rPr dirty="0"/>
              <a:t>• Severe dehydration</a:t>
            </a:r>
          </a:p>
          <a:p>
            <a:pPr marL="0" indent="0">
              <a:buNone/>
              <a:defRPr sz="2400"/>
            </a:pPr>
            <a:r>
              <a:rPr dirty="0"/>
              <a:t>• Uncontrolled vomiting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1042</Words>
  <Application>Microsoft Office PowerPoint</Application>
  <PresentationFormat>On-screen Show (4:3)</PresentationFormat>
  <Paragraphs>230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ACUTE DIARRHEAL DISEASES</vt:lpstr>
      <vt:lpstr>🎯 LEARNING OBJECTIVES</vt:lpstr>
      <vt:lpstr>🌍 GLOBAL BURDEN OF DIARRHEA</vt:lpstr>
      <vt:lpstr>🇮🇳 INDIAN EPIDEMIOLOGY</vt:lpstr>
      <vt:lpstr>🦠 ETIOLOGY OF ACUTE DIARRHEA</vt:lpstr>
      <vt:lpstr>📋 CLINICAL CLASSIFICATION</vt:lpstr>
      <vt:lpstr>🩺 DEHYDRATION ASSESSMENT</vt:lpstr>
      <vt:lpstr>🏥 MANAGEMENT STRATEGY</vt:lpstr>
      <vt:lpstr>💧 ORAL REHYDRATION THERAPY</vt:lpstr>
      <vt:lpstr>💊 ZINC SUPPLEMENTATION</vt:lpstr>
      <vt:lpstr>🏥 CASE STUDY 1: Acute watery diarrhea</vt:lpstr>
      <vt:lpstr>🏥 CASE STUDY 2: Bacillary dysentery</vt:lpstr>
      <vt:lpstr>❓ KNOWLEDGE CHECK</vt:lpstr>
      <vt:lpstr>🛡️ PREVENTION &amp; CONTROL</vt:lpstr>
      <vt:lpstr>🇮🇳 INDIAN HEALTHCARE CONTEXT</vt:lpstr>
      <vt:lpstr>🎯 CONCLUSION &amp; 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Dr Siddalingaiah H S</cp:lastModifiedBy>
  <cp:revision>2</cp:revision>
  <dcterms:created xsi:type="dcterms:W3CDTF">2013-01-27T09:14:16Z</dcterms:created>
  <dcterms:modified xsi:type="dcterms:W3CDTF">2025-10-31T16:04:09Z</dcterms:modified>
  <cp:category/>
</cp:coreProperties>
</file>