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  <p:sldId id="257" r:id="rId8"/>
    <p:sldId id="258" r:id="rId9"/>
    <p:sldId id="259" r:id="rId10"/>
    <p:sldId id="260" r:id="rId11"/>
    <p:sldId id="261" r:id="rId12"/>
    <p:sldId id="262" r:id="rId13"/>
    <p:sldId id="263" r:id="rId14"/>
    <p:sldId id="264" r:id="rId15"/>
    <p:sldId id="265" r:id="rId16"/>
    <p:sldId id="266" r:id="rId17"/>
    <p:sldId id="267" r:id="rId18"/>
    <p:sldId id="268" r:id="rId19"/>
    <p:sldId id="269" r:id="rId20"/>
    <p:sldId id="270" r:id="rId21"/>
    <p:sldId id="271" r:id="rId22"/>
    <p:sldId id="272" r:id="rId23"/>
    <p:sldId id="273" r:id="rId24"/>
    <p:sldId id="274" r:id="rId25"/>
    <p:sldId id="275" r:id="rId26"/>
    <p:sldId id="276" r:id="rId27"/>
    <p:sldId id="277" r:id="rId28"/>
    <p:sldId id="278" r:id="rId29"/>
    <p:sldId id="279" r:id="rId30"/>
    <p:sldId id="280" r:id="rId31"/>
    <p:sldId id="281" r:id="rId32"/>
    <p:sldId id="282" r:id="rId3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Relationship Id="rId8" Type="http://schemas.openxmlformats.org/officeDocument/2006/relationships/slide" Target="slides/slide2.xml"/><Relationship Id="rId9" Type="http://schemas.openxmlformats.org/officeDocument/2006/relationships/slide" Target="slides/slide3.xml"/><Relationship Id="rId10" Type="http://schemas.openxmlformats.org/officeDocument/2006/relationships/slide" Target="slides/slide4.xml"/><Relationship Id="rId11" Type="http://schemas.openxmlformats.org/officeDocument/2006/relationships/slide" Target="slides/slide5.xml"/><Relationship Id="rId12" Type="http://schemas.openxmlformats.org/officeDocument/2006/relationships/slide" Target="slides/slide6.xml"/><Relationship Id="rId13" Type="http://schemas.openxmlformats.org/officeDocument/2006/relationships/slide" Target="slides/slide7.xml"/><Relationship Id="rId14" Type="http://schemas.openxmlformats.org/officeDocument/2006/relationships/slide" Target="slides/slide8.xml"/><Relationship Id="rId15" Type="http://schemas.openxmlformats.org/officeDocument/2006/relationships/slide" Target="slides/slide9.xml"/><Relationship Id="rId16" Type="http://schemas.openxmlformats.org/officeDocument/2006/relationships/slide" Target="slides/slide10.xml"/><Relationship Id="rId17" Type="http://schemas.openxmlformats.org/officeDocument/2006/relationships/slide" Target="slides/slide11.xml"/><Relationship Id="rId18" Type="http://schemas.openxmlformats.org/officeDocument/2006/relationships/slide" Target="slides/slide12.xml"/><Relationship Id="rId19" Type="http://schemas.openxmlformats.org/officeDocument/2006/relationships/slide" Target="slides/slide13.xml"/><Relationship Id="rId20" Type="http://schemas.openxmlformats.org/officeDocument/2006/relationships/slide" Target="slides/slide14.xml"/><Relationship Id="rId21" Type="http://schemas.openxmlformats.org/officeDocument/2006/relationships/slide" Target="slides/slide15.xml"/><Relationship Id="rId22" Type="http://schemas.openxmlformats.org/officeDocument/2006/relationships/slide" Target="slides/slide16.xml"/><Relationship Id="rId23" Type="http://schemas.openxmlformats.org/officeDocument/2006/relationships/slide" Target="slides/slide17.xml"/><Relationship Id="rId24" Type="http://schemas.openxmlformats.org/officeDocument/2006/relationships/slide" Target="slides/slide18.xml"/><Relationship Id="rId25" Type="http://schemas.openxmlformats.org/officeDocument/2006/relationships/slide" Target="slides/slide19.xml"/><Relationship Id="rId26" Type="http://schemas.openxmlformats.org/officeDocument/2006/relationships/slide" Target="slides/slide20.xml"/><Relationship Id="rId27" Type="http://schemas.openxmlformats.org/officeDocument/2006/relationships/slide" Target="slides/slide21.xml"/><Relationship Id="rId28" Type="http://schemas.openxmlformats.org/officeDocument/2006/relationships/slide" Target="slides/slide22.xml"/><Relationship Id="rId29" Type="http://schemas.openxmlformats.org/officeDocument/2006/relationships/slide" Target="slides/slide23.xml"/><Relationship Id="rId30" Type="http://schemas.openxmlformats.org/officeDocument/2006/relationships/slide" Target="slides/slide24.xml"/><Relationship Id="rId31" Type="http://schemas.openxmlformats.org/officeDocument/2006/relationships/slide" Target="slides/slide25.xml"/><Relationship Id="rId32" Type="http://schemas.openxmlformats.org/officeDocument/2006/relationships/slide" Target="slides/slide26.xml"/><Relationship Id="rId33" Type="http://schemas.openxmlformats.org/officeDocument/2006/relationships/slide" Target="slides/slide27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4.png"/></Relationships>
</file>

<file path=ppt/slides/_rels/slide1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5.png"/></Relationships>
</file>

<file path=ppt/slides/_rels/slide1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6.png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7.png"/></Relationships>
</file>

<file path=ppt/slides/_rels/slide2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8.png"/></Relationships>
</file>

<file path=ppt/slides/_rels/slide2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9.png"/></Relationships>
</file>

<file path=ppt/slides/_rels/slide2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0.png"/></Relationships>
</file>

<file path=ppt/slides/_rels/slide2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1.pn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2.png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image" Target="../media/image3.pn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Epidemiology and Control Measures of JE and Chikungunya in India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Comprehensive Teaching Material for MBBS Students</a:t>
            </a:r>
          </a:p>
          <a:p>
            <a:r>
              <a:t>Aligned with CBME Curriculum - National Medical Commission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 Prevention and Control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Vaccination:</a:t>
            </a:r>
          </a:p>
          <a:p>
            <a:r>
              <a:t>• Universal Immunization Programme (UIP)</a:t>
            </a:r>
          </a:p>
          <a:p>
            <a:r>
              <a:t>• Vaccine: Live attenuated SA 14-14-2</a:t>
            </a:r>
          </a:p>
          <a:p>
            <a:r>
              <a:t>• Target: Children aged 1-15 years</a:t>
            </a:r>
          </a:p>
          <a:p>
            <a:r>
              <a:t>• Coverage: High in UP, Bihar, Assam, West Bengal</a:t>
            </a:r>
          </a:p>
          <a:p/>
          <a:p>
            <a:r>
              <a:t>Vector Control:</a:t>
            </a:r>
          </a:p>
          <a:p>
            <a:r>
              <a:t>• NVBDCP strategies: Fogging, larviciding</a:t>
            </a:r>
          </a:p>
          <a:p>
            <a:r>
              <a:t>• Personal protection: Repellents, bed nets</a:t>
            </a:r>
          </a:p>
          <a:p>
            <a:r>
              <a:t>• Community measures: Pig management, rice field irrigation</a:t>
            </a:r>
          </a:p>
          <a:p>
            <a:r>
              <a:t>• Surveillance: IDSP, AES monitoring</a:t>
            </a:r>
          </a:p>
          <a:p>
            <a:r>
              <a:t>• Outbreak response: Rapid vaccination campaigns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Chikungunya: Global and Indian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Global:</a:t>
            </a:r>
          </a:p>
          <a:p>
            <a:r>
              <a:t>• 110+ countries affected since 1952</a:t>
            </a:r>
          </a:p>
          <a:p>
            <a:r>
              <a:t>• Major outbreaks in Africa, Asia, Americas, Europe</a:t>
            </a:r>
          </a:p>
          <a:p>
            <a:r>
              <a:t>• Annual burden: Millions affected during epidemics</a:t>
            </a:r>
          </a:p>
          <a:p>
            <a:r>
              <a:t>• Case fatality: &lt;0.1% (rarely fatal)</a:t>
            </a:r>
          </a:p>
          <a:p/>
          <a:p>
            <a:r>
              <a:t>India:</a:t>
            </a:r>
          </a:p>
          <a:p>
            <a:r>
              <a:t>• All states affected, major outbreaks every few years</a:t>
            </a:r>
          </a:p>
          <a:p>
            <a:r>
              <a:t>• 2006 epidemic: 1.3 million cases</a:t>
            </a:r>
          </a:p>
          <a:p>
            <a:r>
              <a:t>• Recent outbreaks: Delhi (2016-2017), Punjab, Haryana</a:t>
            </a:r>
          </a:p>
          <a:p>
            <a:r>
              <a:t>• Urban and rural transmission</a:t>
            </a:r>
          </a:p>
          <a:p>
            <a:r>
              <a:t>• Vectors: Aedes aegypti (urban), Aedes albopictus (rural)</a:t>
            </a:r>
          </a:p>
          <a:p>
            <a:r>
              <a:t>• Seasonal pattern: Monsoon-linked transmission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Chikungunya: Indian Context and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Vector adaptation: CHIKV adapted to Aedes albopictus</a:t>
            </a:r>
          </a:p>
          <a:p>
            <a:r>
              <a:t>• Urban transmission: Water storage containers, poor waste management</a:t>
            </a:r>
          </a:p>
          <a:p>
            <a:r>
              <a:t>• Rural transmission: Natural breeding sites, vegetation</a:t>
            </a:r>
          </a:p>
          <a:p>
            <a:r>
              <a:t>• Climate change impact: Expanded vector habitats</a:t>
            </a:r>
          </a:p>
          <a:p>
            <a:r>
              <a:t>• Population movement: Urban-rural migration patterns</a:t>
            </a:r>
          </a:p>
          <a:p>
            <a:r>
              <a:t>• Surveillance: IDSP mandatory reporting</a:t>
            </a:r>
          </a:p>
          <a:p>
            <a:r>
              <a:t>• Control: NVBDCP integrated vector management</a:t>
            </a:r>
          </a:p>
          <a:p>
            <a:r>
              <a:t>• Economic impact: ₹200-500 crores per major outbreak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 Burden in India: Statistics and Impact</a:t>
            </a:r>
          </a:p>
        </p:txBody>
      </p:sp>
      <p:pic>
        <p:nvPicPr>
          <p:cNvPr id="3" name="Picture 2" descr="chikungunya_cases_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30419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Outbreak Impact:</a:t>
            </a:r>
          </a:p>
          <a:p>
            <a:r>
              <a:t>• 2006: 1.3 million cases</a:t>
            </a:r>
          </a:p>
          <a:p>
            <a:r>
              <a:t>• 2016-2017: 60,000+ cases in Delhi</a:t>
            </a:r>
          </a:p>
          <a:p>
            <a:r>
              <a:t>• Chronic cases: 100,000-300,000 affected</a:t>
            </a:r>
          </a:p>
          <a:p>
            <a:r>
              <a:t>• Economic cost: ₹200-500 crores per outbreak</a:t>
            </a:r>
          </a:p>
          <a:p>
            <a:r>
              <a:t>• Productivity loss: Significant in urban areas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 Transmission Cycle in Urban India</a:t>
            </a:r>
          </a:p>
        </p:txBody>
      </p:sp>
      <p:pic>
        <p:nvPicPr>
          <p:cNvPr id="3" name="Picture 2" descr="chikungunya_transmission_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16657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Human-Mosquito Cycle:</a:t>
            </a:r>
          </a:p>
          <a:p>
            <a:r>
              <a:t>• No animal reservoirs</a:t>
            </a:r>
          </a:p>
          <a:p>
            <a:r>
              <a:t>• High viremia in humans</a:t>
            </a:r>
          </a:p>
          <a:p>
            <a:r>
              <a:t>• Day-biting mosquitoes</a:t>
            </a:r>
          </a:p>
          <a:p>
            <a:r>
              <a:t>• Urban: Aedes aegypti</a:t>
            </a:r>
          </a:p>
          <a:p>
            <a:r>
              <a:t>• Rural: Aedes albopictus</a:t>
            </a:r>
          </a:p>
          <a:p>
            <a:r>
              <a:t>• Indian context: Water storage, poor sanitation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Chikungunya: Clinical Features in Indian Context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Clinical Presentation:</a:t>
            </a:r>
          </a:p>
          <a:p>
            <a:r>
              <a:t>• Incubation: 4-8 days (range 2-12 days)</a:t>
            </a:r>
          </a:p>
          <a:p>
            <a:r>
              <a:t>• Acute phase: High fever (≥39°C), severe joint pain</a:t>
            </a:r>
          </a:p>
          <a:p>
            <a:r>
              <a:t>• Characteristic: "Chikungunya gait" due to joint pain</a:t>
            </a:r>
          </a:p>
          <a:p>
            <a:r>
              <a:t>• Rash: Present in 40-50% of cases</a:t>
            </a:r>
          </a:p>
          <a:p>
            <a:r>
              <a:t>• Other symptoms: Headache, myalgia, nausea, fatigue</a:t>
            </a:r>
          </a:p>
          <a:p/>
          <a:p>
            <a:r>
              <a:t>Indian Context:</a:t>
            </a:r>
          </a:p>
          <a:p>
            <a:r>
              <a:t>• Often mimics dengue fever (diagnostic challenge)</a:t>
            </a:r>
          </a:p>
          <a:p>
            <a:r>
              <a:t>• Chronic phase: Persistent arthritis (10-30% of patients)</a:t>
            </a:r>
          </a:p>
          <a:p>
            <a:r>
              <a:t>• Complications: Neurological (10-15%), cardiac, ocular</a:t>
            </a:r>
          </a:p>
          <a:p>
            <a:r>
              <a:t>• Severe disease: Infants, elderly, comorbidities</a:t>
            </a: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Chikungunya: Diagnosis and Treatment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Diagnosis:</a:t>
            </a:r>
          </a:p>
          <a:p>
            <a:r>
              <a:t>• RT-PCR: First week of illness (acute phase)</a:t>
            </a:r>
          </a:p>
          <a:p>
            <a:r>
              <a:t>• Serology: IgM/IgG ELISA from day 5 onwards</a:t>
            </a:r>
          </a:p>
          <a:p>
            <a:r>
              <a:t>• NVBDCP guidelines for sample collection</a:t>
            </a:r>
          </a:p>
          <a:p>
            <a:r>
              <a:t>• Differential diagnosis: Dengue, Zika, other arboviruses</a:t>
            </a:r>
          </a:p>
          <a:p>
            <a:r>
              <a:t>• Cross-reactivity: Can complicate serologic diagnosis</a:t>
            </a:r>
          </a:p>
          <a:p/>
          <a:p>
            <a:r>
              <a:t>Treatment:</a:t>
            </a:r>
          </a:p>
          <a:p>
            <a:r>
              <a:t>• No specific antiviral therapy</a:t>
            </a:r>
          </a:p>
          <a:p>
            <a:r>
              <a:t>• Symptomatic: Paracetamol, adequate hydration, rest</a:t>
            </a:r>
          </a:p>
          <a:p>
            <a:r>
              <a:t>• Avoid NSAIDs initially (dengue co-infection risk)</a:t>
            </a:r>
          </a:p>
          <a:p>
            <a:r>
              <a:t>• Corticosteroids: For severe arthritis</a:t>
            </a:r>
          </a:p>
          <a:p>
            <a:r>
              <a:t>• Indian context: Physiotherapy, traditional medicine (Ayurveda)</a:t>
            </a: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Chikungunya Prevention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Vector Control:</a:t>
            </a:r>
          </a:p>
          <a:p>
            <a:r>
              <a:t>• Source reduction: Weekly emptying of water containers</a:t>
            </a:r>
          </a:p>
          <a:p>
            <a:r>
              <a:t>• Community education: Waste management, sanitation</a:t>
            </a:r>
          </a:p>
          <a:p>
            <a:r>
              <a:t>• NVBDCP: Larviciding, adulticiding during outbreaks</a:t>
            </a:r>
          </a:p>
          <a:p>
            <a:r>
              <a:t>• Personal protection: DEET repellents, long clothing, bed nets</a:t>
            </a:r>
          </a:p>
          <a:p/>
          <a:p>
            <a:r>
              <a:t>Vaccination:</a:t>
            </a:r>
          </a:p>
          <a:p>
            <a:r>
              <a:t>• Ixchiq and Valneva vaccines approved in some countries</a:t>
            </a:r>
          </a:p>
          <a:p>
            <a:r>
              <a:t>• Not yet widely available in India</a:t>
            </a:r>
          </a:p>
          <a:p>
            <a:r>
              <a:t>• Ongoing research for improved vaccines</a:t>
            </a:r>
          </a:p>
          <a:p/>
          <a:p>
            <a:r>
              <a:t>Surveillance:</a:t>
            </a:r>
          </a:p>
          <a:p>
            <a:r>
              <a:t>• IDSP mandatory reporting of suspected cases</a:t>
            </a:r>
          </a:p>
          <a:p>
            <a:r>
              <a:t>• Outbreak response: Indoor residual spraying</a:t>
            </a:r>
          </a:p>
          <a:p>
            <a:r>
              <a:t>• Community participation: Essential for source reduction</a:t>
            </a: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Analysis: Similarities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Etiology:</a:t>
            </a:r>
          </a:p>
          <a:p>
            <a:r>
              <a:t>• Both RNA viruses (JEV: Flavivirus, CHIKV: Alphavirus)</a:t>
            </a:r>
          </a:p>
          <a:p>
            <a:r>
              <a:t>• Both mosquito-borne arboviruses</a:t>
            </a:r>
          </a:p>
          <a:p/>
          <a:p>
            <a:r>
              <a:t>Geographic Distribution:</a:t>
            </a:r>
          </a:p>
          <a:p>
            <a:r>
              <a:t>• Prevalent in tropical and subtropical regions</a:t>
            </a:r>
          </a:p>
          <a:p>
            <a:r>
              <a:t>• Both major public health concerns in Asia</a:t>
            </a:r>
          </a:p>
          <a:p>
            <a:r>
              <a:t>• Endemic/epidemic in India</a:t>
            </a:r>
          </a:p>
          <a:p/>
          <a:p>
            <a:r>
              <a:t>Seasonality:</a:t>
            </a:r>
          </a:p>
          <a:p>
            <a:r>
              <a:t>• Both show monsoon season correlation</a:t>
            </a:r>
          </a:p>
          <a:p>
            <a:r>
              <a:t>• Peak transmission during July-October</a:t>
            </a:r>
          </a:p>
          <a:p>
            <a:r>
              <a:t>• Vector breeding linked to rainfall</a:t>
            </a:r>
          </a:p>
          <a:p/>
          <a:p>
            <a:r>
              <a:t>Prevention:</a:t>
            </a:r>
          </a:p>
          <a:p>
            <a:r>
              <a:t>• Both preventable through vector control</a:t>
            </a:r>
          </a:p>
          <a:p>
            <a:r>
              <a:t>• Personal protection measures effective</a:t>
            </a:r>
          </a:p>
          <a:p>
            <a:r>
              <a:t>• Community education crucial</a:t>
            </a:r>
          </a:p>
          <a:p/>
          <a:p>
            <a:r>
              <a:t>Public Health:</a:t>
            </a:r>
          </a:p>
          <a:p>
            <a:r>
              <a:t>• Both require IDSP surveillance</a:t>
            </a:r>
          </a:p>
          <a:p>
            <a:r>
              <a:t>• NVBDCP coordination for control</a:t>
            </a:r>
          </a:p>
          <a:p>
            <a:r>
              <a:t>• Significant economic and social impact</a:t>
            </a: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Comparative Analysis: Key Differences</a:t>
            </a:r>
          </a:p>
        </p:txBody>
      </p:sp>
      <p:pic>
        <p:nvPicPr>
          <p:cNvPr id="3" name="Picture 2" descr="burden_compariso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627579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7315200" cy="1371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Differences:</a:t>
            </a:r>
          </a:p>
          <a:p>
            <a:r>
              <a:t>• JE: CNS involvement, high fatality (20-30%), rural focus</a:t>
            </a:r>
          </a:p>
          <a:p>
            <a:r>
              <a:t>• Chikungunya: Joint pain, low fatality (&lt;0.1%), urban/rural</a:t>
            </a:r>
          </a:p>
          <a:p>
            <a:r>
              <a:t>• Transmission: JE requires animal reservoirs, Chikungunya does not</a:t>
            </a:r>
          </a:p>
          <a:p>
            <a:r>
              <a:t>• Indian programs: JE in UIP, Chikungunya in NVBDCP source reduction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Learning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By the end of this session, students will be able to:</a:t>
            </a:r>
          </a:p>
          <a:p>
            <a:r>
              <a:t>• Understand global and Indian epidemiology of JE and Chikungunya</a:t>
            </a:r>
          </a:p>
          <a:p>
            <a:r>
              <a:t>• Describe transmission cycles and clinical features in Indian context</a:t>
            </a:r>
          </a:p>
          <a:p>
            <a:r>
              <a:t>• Explain diagnostic methods and evidence-based treatment approaches</a:t>
            </a:r>
          </a:p>
          <a:p>
            <a:r>
              <a:t>• Discuss prevention and control measures under NVBDCP and UIP</a:t>
            </a:r>
          </a:p>
          <a:p>
            <a:r>
              <a:t>• Compare both diseases and appreciate their public health impact</a:t>
            </a:r>
          </a:p>
          <a:p>
            <a:r>
              <a:t>• Apply knowledge in community medicine rotations and clinical practice</a:t>
            </a: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Prevention Measures Effectiveness Comparison</a:t>
            </a:r>
          </a:p>
        </p:txBody>
      </p:sp>
      <p:pic>
        <p:nvPicPr>
          <p:cNvPr id="3" name="Picture 2" descr="prevention_measures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23730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Effectiveness Scores:</a:t>
            </a:r>
          </a:p>
          <a:p>
            <a:r>
              <a:t>• Vaccination: 95% for JE, 25% for Chikungunya</a:t>
            </a:r>
          </a:p>
          <a:p>
            <a:r>
              <a:t>• Vector control: 85% JE, 95% Chikungunya</a:t>
            </a:r>
          </a:p>
          <a:p>
            <a:r>
              <a:t>• Personal protection: 75% JE, 85% Chikungunya</a:t>
            </a:r>
          </a:p>
          <a:p>
            <a:r>
              <a:t>• Surveillance: 90% for both diseases</a:t>
            </a: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Seasonal Patterns and Monsoon Correlation</a:t>
            </a:r>
          </a:p>
        </p:txBody>
      </p:sp>
      <p:pic>
        <p:nvPicPr>
          <p:cNvPr id="3" name="Picture 2" descr="seasonal_patter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517309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Monsoon Impact:</a:t>
            </a:r>
          </a:p>
          <a:p>
            <a:r>
              <a:t>• Peak transmission: June-October</a:t>
            </a:r>
          </a:p>
          <a:p>
            <a:r>
              <a:t>• Vector proliferation: Rice fields, water containers</a:t>
            </a:r>
          </a:p>
          <a:p>
            <a:r>
              <a:t>• JE: Rural agricultural areas</a:t>
            </a:r>
          </a:p>
          <a:p>
            <a:r>
              <a:t>• Chikungunya: Urban water storage</a:t>
            </a:r>
          </a:p>
          <a:p>
            <a:r>
              <a:t>• Climate change: Extended transmission seasons</a:t>
            </a: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Economic Impact Comparison in India</a:t>
            </a:r>
          </a:p>
        </p:txBody>
      </p:sp>
      <p:pic>
        <p:nvPicPr>
          <p:cNvPr id="3" name="Picture 2" descr="economic_impact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28094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Annual Economic Cost:</a:t>
            </a:r>
          </a:p>
          <a:p>
            <a:r>
              <a:t>• JE: ₹1000 crores (disability care, lost productivity)</a:t>
            </a:r>
          </a:p>
          <a:p>
            <a:r>
              <a:t>• Chikungunya: ₹500 crores (acute care, chronic management)</a:t>
            </a:r>
          </a:p>
          <a:p>
            <a:r>
              <a:t>• Both: Significant burden on healthcare system</a:t>
            </a:r>
          </a:p>
          <a:p>
            <a:r>
              <a:t>• Indirect costs: Lost workdays, rehabilitation</a:t>
            </a: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State-wise Disease Burden in India</a:t>
            </a:r>
          </a:p>
        </p:txBody>
      </p:sp>
      <p:pic>
        <p:nvPicPr>
          <p:cNvPr id="3" name="Picture 2" descr="india_state_burden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5184694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Regional Distribution:</a:t>
            </a:r>
          </a:p>
          <a:p>
            <a:r>
              <a:t>• JE: Eastern states (UP, Bihar, Assam)</a:t>
            </a:r>
          </a:p>
          <a:p>
            <a:r>
              <a:t>• Chikungunya: Nationwide outbreaks</a:t>
            </a:r>
          </a:p>
          <a:p>
            <a:r>
              <a:t>• High burden areas: Population density, vector habitats</a:t>
            </a:r>
          </a:p>
          <a:p>
            <a:r>
              <a:t>• Surveillance: IDSP monitoring in all states</a:t>
            </a: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Role of MBBS Students and Future Doctors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Clinical Practice:</a:t>
            </a:r>
          </a:p>
          <a:p>
            <a:r>
              <a:t>• Early diagnosis and appropriate management</a:t>
            </a:r>
          </a:p>
          <a:p>
            <a:r>
              <a:t>• Differential diagnosis from other febrile illnesses</a:t>
            </a:r>
          </a:p>
          <a:p>
            <a:r>
              <a:t>• Reporting to IDSP for surveillance</a:t>
            </a:r>
          </a:p>
          <a:p>
            <a:r>
              <a:t>• Patient education on prevention measures</a:t>
            </a:r>
          </a:p>
          <a:p/>
          <a:p>
            <a:r>
              <a:t>Community Medicine:</a:t>
            </a:r>
          </a:p>
          <a:p>
            <a:r>
              <a:t>• Participation in NVBDCP activities</a:t>
            </a:r>
          </a:p>
          <a:p>
            <a:r>
              <a:t>• Community education on vector control</a:t>
            </a:r>
          </a:p>
          <a:p>
            <a:r>
              <a:t>• Outbreak investigation and response</a:t>
            </a:r>
          </a:p>
          <a:p>
            <a:r>
              <a:t>• Research on local epidemiology</a:t>
            </a:r>
          </a:p>
          <a:p/>
          <a:p>
            <a:r>
              <a:t>Public Health Advocacy:</a:t>
            </a:r>
          </a:p>
          <a:p>
            <a:r>
              <a:t>• Promote vaccination programs (JE)</a:t>
            </a:r>
          </a:p>
          <a:p>
            <a:r>
              <a:t>• Advocate for improved sanitation (Chikungunya)</a:t>
            </a:r>
          </a:p>
          <a:p>
            <a:r>
              <a:t>• Address health disparities in rural areas</a:t>
            </a:r>
          </a:p>
          <a:p>
            <a:r>
              <a:t>• Contribute to policy development</a:t>
            </a: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Assessment and Self-Evaluation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MCQ Quiz:</a:t>
            </a:r>
          </a:p>
          <a:p>
            <a:r>
              <a:t>• 18 comprehensive questions (5 basic, 5 intermediate, 5 advanced, 3 case-based)</a:t>
            </a:r>
          </a:p>
          <a:p>
            <a:r>
              <a:t>• Available in teaching material and Google Forms</a:t>
            </a:r>
          </a:p>
          <a:p>
            <a:r>
              <a:t>• Passing score: 70% (12.6/18)</a:t>
            </a:r>
          </a:p>
          <a:p>
            <a:r>
              <a:t>• Time limit: 30 minutes</a:t>
            </a:r>
          </a:p>
          <a:p/>
          <a:p>
            <a:r>
              <a:t>Key Learning Points:</a:t>
            </a:r>
          </a:p>
          <a:p>
            <a:r>
              <a:t>• Understand Indian context and NVBDCP role</a:t>
            </a:r>
          </a:p>
          <a:p>
            <a:r>
              <a:t>• Differentiate clinical presentations</a:t>
            </a:r>
          </a:p>
          <a:p>
            <a:r>
              <a:t>• Apply prevention strategies in practice</a:t>
            </a:r>
          </a:p>
          <a:p>
            <a:r>
              <a:t>• Appreciate public health implications</a:t>
            </a:r>
          </a:p>
          <a:p/>
          <a:p>
            <a:r>
              <a:t>Discussion Topics:</a:t>
            </a:r>
          </a:p>
          <a:p>
            <a:r>
              <a:t>• Case studies from Indian outbreaks</a:t>
            </a:r>
          </a:p>
          <a:p>
            <a:r>
              <a:t>• Community-based interventions</a:t>
            </a:r>
          </a:p>
          <a:p>
            <a:r>
              <a:t>• Challenges in rural healthcare delivery</a:t>
            </a:r>
          </a:p>
          <a:p>
            <a:r>
              <a:t>• Future directions in vector-borne disease control</a:t>
            </a: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 and Key Takeaways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Key Takeaways:</a:t>
            </a:r>
          </a:p>
          <a:p>
            <a:r>
              <a:t>• JE and Chikungunya are major VBDs in India with distinct epidemiology</a:t>
            </a:r>
          </a:p>
          <a:p>
            <a:r>
              <a:t>• JE: High fatality, neurological impact, rural focus, vaccine-preventable</a:t>
            </a:r>
          </a:p>
          <a:p>
            <a:r>
              <a:t>• Chikungunya: Chronic morbidity, urban/rural, vector control essential</a:t>
            </a:r>
          </a:p>
          <a:p>
            <a:r>
              <a:t>• Both: Monsoon-linked, NVBDCP-coordinated, IDSP-surveilled</a:t>
            </a:r>
          </a:p>
          <a:p>
            <a:r>
              <a:t>• MBBS students: Crucial role in prevention, diagnosis, and community health</a:t>
            </a:r>
          </a:p>
          <a:p/>
          <a:p>
            <a:r>
              <a:t>CBME Integration:</a:t>
            </a:r>
          </a:p>
          <a:p>
            <a:r>
              <a:t>• Community medicine competencies</a:t>
            </a:r>
          </a:p>
          <a:p>
            <a:r>
              <a:t>• Epidemiology and biostatistics skills</a:t>
            </a:r>
          </a:p>
          <a:p>
            <a:r>
              <a:t>• Preventive medicine practice</a:t>
            </a:r>
          </a:p>
          <a:p>
            <a:r>
              <a:t>• Public health advocacy</a:t>
            </a:r>
          </a:p>
          <a:p/>
          <a:p>
            <a:r>
              <a:t>Future Directions:</a:t>
            </a:r>
          </a:p>
          <a:p>
            <a:r>
              <a:t>• Climate change adaptation</a:t>
            </a:r>
          </a:p>
          <a:p>
            <a:r>
              <a:t>• Vaccine development (Chikungunya)</a:t>
            </a:r>
          </a:p>
          <a:p>
            <a:r>
              <a:t>• Integrated vector management</a:t>
            </a:r>
          </a:p>
          <a:p>
            <a:r>
              <a:t>• Digital surveillance systems</a:t>
            </a:r>
          </a:p>
          <a:p>
            <a:r>
              <a:t>• Research on local epidemiology</a:t>
            </a: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References and Further Reading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Primary Sources:</a:t>
            </a:r>
          </a:p>
          <a:p>
            <a:r>
              <a:t>• WHO Japanese Encephalitis Fact Sheet (2024)</a:t>
            </a:r>
          </a:p>
          <a:p>
            <a:r>
              <a:t>• WHO Chikungunya Fact Sheet (2025)</a:t>
            </a:r>
          </a:p>
          <a:p>
            <a:r>
              <a:t>• CDC JE and Chikungunya Guidelines</a:t>
            </a:r>
          </a:p>
          <a:p/>
          <a:p>
            <a:r>
              <a:t>Indian Government:</a:t>
            </a:r>
          </a:p>
          <a:p>
            <a:r>
              <a:t>• NVBDCP Guidelines for VBD Control</a:t>
            </a:r>
          </a:p>
          <a:p>
            <a:r>
              <a:t>• IDSP Weekly Outbreak Reports</a:t>
            </a:r>
          </a:p>
          <a:p>
            <a:r>
              <a:t>• UIP Operational Guidelines</a:t>
            </a:r>
          </a:p>
          <a:p>
            <a:r>
              <a:t>• ICMR Research Publications</a:t>
            </a:r>
          </a:p>
          <a:p/>
          <a:p>
            <a:r>
              <a:t>Scientific Literature:</a:t>
            </a:r>
          </a:p>
          <a:p>
            <a:r>
              <a:t>• Systematic reviews in PLoS NTD and Emerging Microbes &amp; Infections</a:t>
            </a:r>
          </a:p>
          <a:p>
            <a:r>
              <a:t>• Indian Journal of Medical Research articles</a:t>
            </a:r>
          </a:p>
          <a:p>
            <a:r>
              <a:t>• Bulletin of WHO epidemiological studies</a:t>
            </a:r>
          </a:p>
          <a:p/>
          <a:p>
            <a:r>
              <a:t>Note: Always verify latest information from official sources as disease epidemiology and control strategies may change over time.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 to Vector-Borne Diseases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Arboviruses: RNA viruses transmitted by arthropod vectors</a:t>
            </a:r>
          </a:p>
          <a:p>
            <a:r>
              <a:t>• Global burden: &gt;1 billion people affected by vector-borne diseases</a:t>
            </a:r>
          </a:p>
          <a:p>
            <a:r>
              <a:t>• Indian perspective: NVBDCP coordinates control of 6 major VBDs</a:t>
            </a:r>
          </a:p>
          <a:p>
            <a:r>
              <a:t>• JE and Chikungunya: Major public health challenges in India</a:t>
            </a:r>
          </a:p>
          <a:p>
            <a:r>
              <a:t>• Relevance to MBBS: Community medicine, epidemiology, preventive medicine</a:t>
            </a:r>
          </a:p>
          <a:p>
            <a:r>
              <a:t>• CBME alignment: Practical application in Indian healthcare settings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Japanese Encephalitis: Global and Indian Epidemiology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Global:</a:t>
            </a:r>
          </a:p>
          <a:p>
            <a:r>
              <a:t>• Endemic in 24 countries across WHO South-East Asia and Western Pacific</a:t>
            </a:r>
          </a:p>
          <a:p>
            <a:r>
              <a:t>• Affects over 3 billion people at risk</a:t>
            </a:r>
          </a:p>
          <a:p>
            <a:r>
              <a:t>• Annual clinical cases: ~100,000 (95% CI: 61,720–157,522)</a:t>
            </a:r>
          </a:p>
          <a:p>
            <a:r>
              <a:t>• Case fatality: 20-30% among symptomatic cases</a:t>
            </a:r>
          </a:p>
          <a:p/>
          <a:p>
            <a:r>
              <a:t>India:</a:t>
            </a:r>
          </a:p>
          <a:p>
            <a:r>
              <a:t>• High burden states: UP, Bihar, Assam, West Bengal</a:t>
            </a:r>
          </a:p>
          <a:p>
            <a:r>
              <a:t>• Annual cases: 1,000-3,000 reported (likely underreported)</a:t>
            </a:r>
          </a:p>
          <a:p>
            <a:r>
              <a:t>• Age group: Children &lt;15 years (majority of cases)</a:t>
            </a:r>
          </a:p>
          <a:p>
            <a:r>
              <a:t>• Seasonal pattern: July-October (monsoon season)</a:t>
            </a:r>
          </a:p>
          <a:p>
            <a:r>
              <a:t>• NVBDCP sentinel surveillance in endemic districts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JE: Indian Context and Risk Factors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• Vaccination impact: Cases declined significantly since UIP introduction</a:t>
            </a:r>
          </a:p>
          <a:p>
            <a:r>
              <a:t>• Current status: Sporadic outbreaks in endemic areas</a:t>
            </a:r>
          </a:p>
          <a:p>
            <a:r>
              <a:t>• Rural epidemiology: Rice cultivation, pig farming, irrigation systems</a:t>
            </a:r>
          </a:p>
          <a:p>
            <a:r>
              <a:t>• Transmission cycle: Maintained by domestic pigs and ardeid birds</a:t>
            </a:r>
          </a:p>
          <a:p>
            <a:r>
              <a:t>• Monsoon correlation: Peak transmission during July-October</a:t>
            </a:r>
          </a:p>
          <a:p>
            <a:r>
              <a:t>• Surveillance: Integrated Disease Surveillance Programme (IDSP)</a:t>
            </a:r>
          </a:p>
          <a:p>
            <a:r>
              <a:t>• Control: Universal Immunization Programme (UIP) campaigns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 Burden in India: Statistics and Impact</a:t>
            </a:r>
          </a:p>
        </p:txBody>
      </p:sp>
      <p:pic>
        <p:nvPicPr>
          <p:cNvPr id="3" name="Picture 2" descr="je_cases_india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130419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Annual Burden:</a:t>
            </a:r>
          </a:p>
          <a:p>
            <a:r>
              <a:t>• Cases: 1,000-3,000 reported</a:t>
            </a:r>
          </a:p>
          <a:p>
            <a:r>
              <a:t>• Deaths: 200-500</a:t>
            </a:r>
          </a:p>
          <a:p>
            <a:r>
              <a:t>• Sequelae: 30-50% of survivors</a:t>
            </a:r>
          </a:p>
          <a:p>
            <a:r>
              <a:t>• Economic cost: ₹500-1000 crores</a:t>
            </a:r>
          </a:p>
          <a:p/>
          <a:p>
            <a:r>
              <a:t>High Burden States:</a:t>
            </a:r>
          </a:p>
          <a:p>
            <a:r>
              <a:t>• UP: 40% of total cases</a:t>
            </a:r>
          </a:p>
          <a:p>
            <a:r>
              <a:t>• Bihar: 25% of total cases</a:t>
            </a:r>
          </a:p>
          <a:p>
            <a:r>
              <a:t>• Assam: 15% of total cases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 Transmission Cycle in Rural India</a:t>
            </a:r>
          </a:p>
        </p:txBody>
      </p:sp>
      <p:pic>
        <p:nvPicPr>
          <p:cNvPr id="3" name="Picture 2" descr="je_transmission_cycl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3616657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Enzootic Cycle:</a:t>
            </a:r>
          </a:p>
          <a:p>
            <a:r>
              <a:t>• Mosquito-Pig/Bird-Mosquito</a:t>
            </a:r>
          </a:p>
          <a:p>
            <a:r>
              <a:t>• Humans: Dead-end hosts</a:t>
            </a:r>
          </a:p>
          <a:p>
            <a:r>
              <a:t>• Amplifying hosts: Domestic pigs, water birds</a:t>
            </a:r>
          </a:p>
          <a:p>
            <a:r>
              <a:t>• Vector: Culex tritaeniorhynchus</a:t>
            </a:r>
          </a:p>
          <a:p>
            <a:r>
              <a:t>• Indian context: Rice fields, pig farms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 Clinical Features and Symptom Timeline</a:t>
            </a:r>
          </a:p>
        </p:txBody>
      </p:sp>
      <p:pic>
        <p:nvPicPr>
          <p:cNvPr id="3" name="Picture 2" descr="symptom_timeline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4400" y="1371600"/>
            <a:ext cx="4806363" cy="2743200"/>
          </a:xfrm>
          <a:prstGeom prst="rect">
            <a:avLst/>
          </a:prstGeom>
        </p:spPr>
      </p:pic>
      <p:sp>
        <p:nvSpPr>
          <p:cNvPr id="4" name="TextBox 3"/>
          <p:cNvSpPr txBox="1"/>
          <p:nvPr/>
        </p:nvSpPr>
        <p:spPr>
          <a:xfrm>
            <a:off x="914400" y="4572000"/>
            <a:ext cx="3657600" cy="9144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Clinical Presentation:</a:t>
            </a:r>
          </a:p>
          <a:p>
            <a:r>
              <a:t>• Incubation: 4-14 days</a:t>
            </a:r>
          </a:p>
          <a:p>
            <a:r>
              <a:t>• Mild (99%): Fever, headache</a:t>
            </a:r>
          </a:p>
          <a:p>
            <a:r>
              <a:t>• Severe (1 in 250): Encephalitis, seizures, paralysis</a:t>
            </a:r>
          </a:p>
          <a:p>
            <a:r>
              <a:t>• Indian context: Acute Encephalitis Syndrome (AES)</a:t>
            </a:r>
          </a:p>
          <a:p>
            <a:r>
              <a:t>• Complications: Neurological deficits, death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JE: Diagnosis and Treatment in India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/>
        </p:txBody>
      </p:sp>
      <p:sp>
        <p:nvSpPr>
          <p:cNvPr id="4" name="TextBox 3"/>
          <p:cNvSpPr txBox="1"/>
          <p:nvPr/>
        </p:nvSpPr>
        <p:spPr>
          <a:xfrm>
            <a:off x="914400" y="1371600"/>
            <a:ext cx="7315200" cy="365760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t>Diagnosis:</a:t>
            </a:r>
          </a:p>
          <a:p>
            <a:r>
              <a:t>• Clinical suspicion in endemic areas</a:t>
            </a:r>
          </a:p>
          <a:p>
            <a:r>
              <a:t>• IgM-capture ELISA on CSF (preferred) or serum</a:t>
            </a:r>
          </a:p>
          <a:p>
            <a:r>
              <a:t>• RT-PCR in early stages</a:t>
            </a:r>
          </a:p>
          <a:p>
            <a:r>
              <a:t>• IDSP guidelines for sample collection</a:t>
            </a:r>
          </a:p>
          <a:p>
            <a:r>
              <a:t>• Differential diagnosis from other encephalitis</a:t>
            </a:r>
          </a:p>
          <a:p/>
          <a:p>
            <a:r>
              <a:t>Treatment:</a:t>
            </a:r>
          </a:p>
          <a:p>
            <a:r>
              <a:t>• No specific antiviral therapy</a:t>
            </a:r>
          </a:p>
          <a:p>
            <a:r>
              <a:t>• Supportive care: Intensive care for severe cases</a:t>
            </a:r>
          </a:p>
          <a:p>
            <a:r>
              <a:t>• Management: Airway, seizures, fluid balance</a:t>
            </a:r>
          </a:p>
          <a:p>
            <a:r>
              <a:t>• Rehabilitation: Essential for neurological deficits</a:t>
            </a:r>
          </a:p>
          <a:p>
            <a:r>
              <a:t>• Indian context: District hospital care, limited rural rehabilitation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