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Epidemiology, Treatment, and Control of Tuberculosis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Teaching Module for MBBS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Treatment: Drug-Resistant TB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Multidrug-Resistant TB (MDR-TB): Resistant to H and R</a:t>
            </a:r>
          </a:p>
          <a:p>
            <a:pPr lvl="1"/>
            <a:r>
              <a:t>- Intensive Phase: 6-8 months with injectable (Kanamycin/Streptomycin) + 4 second-line drugs</a:t>
            </a:r>
          </a:p>
          <a:p>
            <a:pPr lvl="1"/>
            <a:r>
              <a:t>- Continuation Phase: 12-18 months with oral agents</a:t>
            </a:r>
          </a:p>
          <a:p>
            <a:pPr lvl="1"/>
            <a:r>
              <a:t>- Total duration: 18-24 months</a:t>
            </a:r>
          </a:p>
          <a:p>
            <a:pPr/>
            <a:r>
              <a:t>Extensively Drug-Resistant TB (XDR-TB): Resists fluoroquinolones and injectables too</a:t>
            </a:r>
          </a:p>
          <a:p>
            <a:pPr/>
            <a:r>
              <a:t>Challenges: Longer treatment, higher toxicity, lower cure rates (&lt;50%)</a:t>
            </a:r>
          </a:p>
          <a:p>
            <a:pPr/>
            <a:r>
              <a:t>Access to new drugs: Bedaquiline, Delamanid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Prevention:</a:t>
            </a:r>
          </a:p>
          <a:p>
            <a:pPr lvl="1"/>
            <a:r>
              <a:t>- BCG vaccine for infants in high-burden countries</a:t>
            </a:r>
          </a:p>
          <a:p>
            <a:pPr lvl="1"/>
            <a:r>
              <a:t>- Control of risk factors (HIV, diabetes management, tobacco cessation)</a:t>
            </a:r>
          </a:p>
          <a:p>
            <a:pPr/>
            <a:r>
              <a:t>Secondary Prevention:</a:t>
            </a:r>
          </a:p>
          <a:p>
            <a:pPr lvl="1"/>
            <a:r>
              <a:t>- TB Preventive Treatment (TPT) for LTBI: 3-6 months INH or 3-6HP</a:t>
            </a:r>
          </a:p>
          <a:p>
            <a:pPr/>
            <a:r>
              <a:t>Tertiary Prevention:</a:t>
            </a:r>
          </a:p>
          <a:p>
            <a:pPr lvl="1"/>
            <a:r>
              <a:t>- Effective treatment to prevent transmission</a:t>
            </a:r>
          </a:p>
          <a:p>
            <a:pPr lvl="1"/>
            <a:r>
              <a:t>- Contact tracing and screening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TB in Special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High-risk groups requiring special attention:</a:t>
            </a:r>
          </a:p>
          <a:p>
            <a:pPr lvl="1"/>
            <a:r>
              <a:t>• Pediatric TB: 1.2M cases, 30-50% extrapulmonary</a:t>
            </a:r>
          </a:p>
          <a:p>
            <a:pPr lvl="1"/>
            <a:r>
              <a:t>• TB-HIV Co-infection: 25% of HIV deaths due to TB</a:t>
            </a:r>
          </a:p>
          <a:p>
            <a:pPr lvl="1"/>
            <a:r>
              <a:t>• TB in Diabetes: 2-3X increased risk</a:t>
            </a:r>
          </a:p>
          <a:p>
            <a:pPr lvl="1"/>
            <a:r>
              <a:t>• TB in Pregnancy: Requires modified regimens</a:t>
            </a:r>
          </a:p>
          <a:p>
            <a:pPr lvl="1"/>
            <a:r>
              <a:t>• Healthcare Workers: 2-5X higher risk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TB Control in India: National TB Elimination Programme (NTEP)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Evolution: NTP (1962) → RNTCP (1992) → NTEP (2020)</a:t>
            </a:r>
          </a:p>
          <a:p>
            <a:pPr/>
            <a:r>
              <a:t>Goals: Eliminate TB by 2030 (&lt;1 case per million)</a:t>
            </a:r>
          </a:p>
          <a:p>
            <a:pPr lvl="1"/>
            <a:r>
              <a:t>90-90-90 Targets: Detect, Treat, Cure 90% cases</a:t>
            </a:r>
          </a:p>
          <a:p>
            <a:pPr lvl="1"/>
            <a:r>
              <a:t>Progress (2023): 2.3M cases notified, 84% cure rate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NTEP Key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Five Pillars of NTEP:</a:t>
            </a:r>
          </a:p>
          <a:p>
            <a:pPr lvl="1"/>
            <a:r>
              <a:t>1. Early Diagnosis: CBNAAT as initial test</a:t>
            </a:r>
          </a:p>
          <a:p>
            <a:pPr lvl="1"/>
            <a:r>
              <a:t>2. Treatment Support: Free drugs, DOT, nutrition</a:t>
            </a:r>
          </a:p>
          <a:p>
            <a:pPr lvl="1"/>
            <a:r>
              <a:t>3. Prevention: TPT, BCG, risk factor control</a:t>
            </a:r>
          </a:p>
          <a:p>
            <a:pPr lvl="1"/>
            <a:r>
              <a:t>4. Surveillance: Nikshay 2.0 portal</a:t>
            </a:r>
          </a:p>
          <a:p>
            <a:pPr lvl="1"/>
            <a:r>
              <a:t>5. Public-Private Partnerships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NTEP Progress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Successes:</a:t>
            </a:r>
          </a:p>
          <a:p>
            <a:pPr lvl="1"/>
            <a:r>
              <a:t>• 20% reduction in TB incidence (2015-2023)</a:t>
            </a:r>
          </a:p>
          <a:p>
            <a:pPr lvl="1"/>
            <a:r>
              <a:t>• Private sector notifications increased</a:t>
            </a:r>
          </a:p>
          <a:p>
            <a:pPr lvl="1"/>
            <a:r>
              <a:t>• Innovations: TrueNat, 99DOTS, AI diagnostics</a:t>
            </a:r>
          </a:p>
          <a:p>
            <a:pPr/>
            <a:r>
              <a:t>Challenges:</a:t>
            </a:r>
          </a:p>
          <a:p>
            <a:pPr lvl="1"/>
            <a:r>
              <a:t>• Detection gap: 0.5M undiagnosed cases</a:t>
            </a:r>
          </a:p>
          <a:p>
            <a:pPr lvl="1"/>
            <a:r>
              <a:t>• Socioeconomic barriers, stigma</a:t>
            </a:r>
          </a:p>
          <a:p>
            <a:pPr lvl="1"/>
            <a:r>
              <a:t>• Health system strengthening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TB is a leading cause of death from an infectious disease</a:t>
            </a:r>
          </a:p>
          <a:p>
            <a:r>
              <a:t>Early diagnosis and prompt treatment are crucial</a:t>
            </a:r>
          </a:p>
          <a:p>
            <a:r>
              <a:t>DOTS strategy effective for curing patients and reducing transmission</a:t>
            </a:r>
          </a:p>
          <a:p>
            <a:r>
              <a:t>Prevention requires vaccination, risk factor reduction, and LTBI treatment</a:t>
            </a:r>
          </a:p>
          <a:p>
            <a:r>
              <a:t>Strong health systems and community engagement essential for control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Sources:</a:t>
            </a:r>
          </a:p>
          <a:p>
            <a:r>
              <a:t>WHO Global Tuberculosis Report 2023</a:t>
            </a:r>
          </a:p>
          <a:p>
            <a:r>
              <a:t>CDC Tuberculosis Fact Sheet</a:t>
            </a:r>
          </a:p>
          <a:p>
            <a:r>
              <a:t>National TB Program Guidelines, India</a:t>
            </a:r>
          </a:p>
          <a:p>
            <a:r>
              <a:t>Textbook of Preventive and Social Medicine (MBD Muraleedharan)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module, students should be able to:</a:t>
            </a:r>
          </a:p>
          <a:p>
            <a:pPr lvl="1"/>
            <a:r>
              <a:t>1. Describe the global epidemiology of tuberculosis</a:t>
            </a:r>
          </a:p>
          <a:p>
            <a:pPr lvl="1"/>
            <a:r>
              <a:t>2. Explain the transmission, pathogenesis, and risk factors for TB</a:t>
            </a:r>
          </a:p>
          <a:p>
            <a:pPr lvl="1"/>
            <a:r>
              <a:t>3. Identify clinical manifestations and diagnostic approaches</a:t>
            </a:r>
          </a:p>
          <a:p>
            <a:pPr lvl="1"/>
            <a:r>
              <a:t>4. Outline treatment regimens for drug-susceptible and drug-resistant TB</a:t>
            </a:r>
          </a:p>
          <a:p>
            <a:pPr lvl="1"/>
            <a:r>
              <a:t>5. Discuss preventive measures and national TB control programs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Tuberculosis (TB) is an infectious disease caused by Mycobacterium tuberculosis bacteria.</a:t>
            </a:r>
          </a:p>
          <a:p>
            <a:pPr/>
            <a:r>
              <a:t>Primarily affects the lungs (pulmonary TB) but can involve other organs (extrapulmonary TB)</a:t>
            </a:r>
          </a:p>
          <a:p>
            <a:pPr/>
            <a:r>
              <a:t>TB is preventable and curable but remains a major global health challenge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Burden (WHO 2024):</a:t>
            </a:r>
          </a:p>
          <a:p>
            <a:pPr lvl="1"/>
            <a:r>
              <a:t>- 10 million new TB cases annually</a:t>
            </a:r>
          </a:p>
          <a:p>
            <a:pPr lvl="1"/>
            <a:r>
              <a:t>- 1.5 million TB-related deaths per year</a:t>
            </a:r>
          </a:p>
          <a:p>
            <a:pPr lvl="1"/>
            <a:r>
              <a:t>- Top infectious disease killer worldwide</a:t>
            </a:r>
          </a:p>
          <a:p>
            <a:pPr lvl="1"/>
            <a:r>
              <a:t>- Major contributor to antimicrobial resistance</a:t>
            </a:r>
          </a:p>
          <a:p>
            <a:pPr/>
            <a:r>
              <a:t>High burden countries: Bangladesh, China, India, Indonesia, Nigeria, Pakistan, Philippines, South Africa</a:t>
            </a:r>
          </a:p>
          <a:p>
            <a:pPr/>
            <a:r>
              <a:t>India: Leads with ~2.7 million cases annually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Transmission and Pathogenesis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Transmission:</a:t>
            </a:r>
          </a:p>
          <a:p>
            <a:pPr/>
            <a:r>
              <a:t>Through air: Droplet nuclei from coughing, sneezing, or speaking by active TB patients</a:t>
            </a:r>
          </a:p>
          <a:p>
            <a:pPr/>
            <a:r>
              <a:t>Highly contagious in close, prolonged contact</a:t>
            </a:r>
          </a:p>
          <a:p>
            <a:pPr/>
            <a:r>
              <a:t>Pathogenesis:</a:t>
            </a:r>
          </a:p>
          <a:p>
            <a:pPr lvl="1"/>
            <a:r>
              <a:t>Inhalation → macrophages ingest bacteria → primary infection in lungs</a:t>
            </a:r>
          </a:p>
          <a:p>
            <a:pPr lvl="1"/>
            <a:r>
              <a:t>Latent TB: Bacteria dormant, can reactivate with immunosuppression</a:t>
            </a:r>
          </a:p>
          <a:p>
            <a:pPr lvl="1"/>
            <a:r>
              <a:t>Active TB: Progressive infection, tissue destruction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Host Factors:</a:t>
            </a:r>
          </a:p>
          <a:p>
            <a:pPr lvl="1"/>
            <a:r>
              <a:t>- HIV/AIDS (25% of HIV deaths due to TB)</a:t>
            </a:r>
          </a:p>
          <a:p>
            <a:pPr lvl="1"/>
            <a:r>
              <a:t>- Malnutrition and underweight</a:t>
            </a:r>
          </a:p>
          <a:p>
            <a:pPr lvl="1"/>
            <a:r>
              <a:t>- Diabetes mellitus</a:t>
            </a:r>
          </a:p>
          <a:p>
            <a:pPr lvl="1"/>
            <a:r>
              <a:t>- Tobacco use and smoking</a:t>
            </a:r>
          </a:p>
          <a:p>
            <a:pPr lvl="1"/>
            <a:r>
              <a:t>- Alcohol use disorder</a:t>
            </a:r>
          </a:p>
          <a:p>
            <a:pPr/>
            <a:r>
              <a:t>Social and Environmental Factors:</a:t>
            </a:r>
          </a:p>
          <a:p>
            <a:pPr lvl="1"/>
            <a:r>
              <a:t>- Overcrowding, poor ventilation</a:t>
            </a:r>
          </a:p>
          <a:p>
            <a:pPr lvl="1"/>
            <a:r>
              <a:t>- Poverty, homelessness</a:t>
            </a:r>
          </a:p>
          <a:p>
            <a:pPr lvl="1"/>
            <a:r>
              <a:t>- Occupational exposure (healthcare workers)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Clinical Manifestations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Pulmonary TB Symptoms:</a:t>
            </a:r>
          </a:p>
          <a:p>
            <a:pPr lvl="1"/>
            <a:r>
              <a:t>- Persistent cough (&gt;2 weeks)</a:t>
            </a:r>
          </a:p>
          <a:p>
            <a:pPr lvl="1"/>
            <a:r>
              <a:t>- Chest pain</a:t>
            </a:r>
          </a:p>
          <a:p>
            <a:pPr lvl="1"/>
            <a:r>
              <a:t>- Hemoptysis (coughing blood)</a:t>
            </a:r>
          </a:p>
          <a:p>
            <a:pPr lvl="1"/>
            <a:r>
              <a:t>- Fatigue and weakness</a:t>
            </a:r>
          </a:p>
          <a:p>
            <a:pPr lvl="1"/>
            <a:r>
              <a:t>- Unexplained weight loss</a:t>
            </a:r>
          </a:p>
          <a:p>
            <a:pPr lvl="1"/>
            <a:r>
              <a:t>- Fever and night sweats</a:t>
            </a:r>
          </a:p>
          <a:p>
            <a:pPr/>
            <a:r>
              <a:t>Extrapulmonary TB: Lymph nodes, bones, kidneys,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Suspected cases: Clinical history + chest X-ray</a:t>
            </a:r>
          </a:p>
          <a:p>
            <a:pPr/>
            <a:r>
              <a:t>Microbiological Confirmation:</a:t>
            </a:r>
          </a:p>
          <a:p>
            <a:pPr lvl="1"/>
            <a:r>
              <a:t>- Sputum smear microscopy (smear-positive rate)</a:t>
            </a:r>
          </a:p>
          <a:p>
            <a:pPr lvl="1"/>
            <a:r>
              <a:t>- Rapid molecular tests (GeneXpert MTB/RIF recommended initial test)</a:t>
            </a:r>
          </a:p>
          <a:p>
            <a:pPr lvl="1"/>
            <a:r>
              <a:t>- Culture for definitive diagnosis</a:t>
            </a:r>
          </a:p>
          <a:p>
            <a:pPr lvl="1"/>
            <a:r>
              <a:t>- Chest radiography, CT scans for complications</a:t>
            </a:r>
          </a:p>
          <a:p>
            <a:pPr/>
            <a:r>
              <a:t>For Latent TB Infection:</a:t>
            </a:r>
          </a:p>
          <a:p>
            <a:pPr lvl="1"/>
            <a:r>
              <a:t>- TST (Tuberculin Skin Test)</a:t>
            </a:r>
          </a:p>
          <a:p>
            <a:pPr lvl="1"/>
            <a:r>
              <a:t>- IGRA (Interferon-Gamma Release Assays)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Treatment: Drug-Susceptible TB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 Regimen (Directly Observed Treatment - DOTS):</a:t>
            </a:r>
          </a:p>
          <a:p>
            <a:pPr lvl="1"/>
            <a:r>
              <a:t>- Intensive Phase: 2 months Isoniazid (H), Rifampicin (R), Pyrazinamide (Z), Ethambutol (E)</a:t>
            </a:r>
          </a:p>
          <a:p>
            <a:pPr lvl="1"/>
            <a:r>
              <a:t>- Continuation Phase: 4 months Isoniazid (H), Rifampicin (R)</a:t>
            </a:r>
          </a:p>
          <a:p>
            <a:pPr/>
            <a:r>
              <a:t>Duration: 6 months total</a:t>
            </a:r>
          </a:p>
          <a:p>
            <a:pPr/>
            <a:r>
              <a:t>Key Principles:</a:t>
            </a:r>
          </a:p>
          <a:p>
            <a:pPr lvl="1"/>
            <a:r>
              <a:t>- Supervised treatment to ensure adherence</a:t>
            </a:r>
          </a:p>
          <a:p>
            <a:pPr lvl="1"/>
            <a:r>
              <a:t>- Fixed-dose combinations to simplify</a:t>
            </a:r>
          </a:p>
          <a:p>
            <a:pPr lvl="1"/>
            <a:r>
              <a:t>- Monitor for side effects and treatment response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