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Global and Indian Life Expectancy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Life Expectancy (Years)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High-Income Countries</c:v>
                </c:pt>
                <c:pt idx="1">
                  <c:v>Low-Income Countries</c:v>
                </c:pt>
                <c:pt idx="2">
                  <c:v>India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64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D-4EB7-9223-3BA367862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rPr lang="en-US"/>
              <a:t>Poverty and Malnutrition in India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Malnutrition Rate (%)</c:v>
                </c:pt>
              </c:strCache>
            </c:strRef>
          </c:tx>
          <c:invertIfNegative val="1"/>
          <c:cat>
            <c:strRef>
              <c:f>Sheet1!$A$2:$A$3</c:f>
              <c:strCache>
                <c:ptCount val="2"/>
                <c:pt idx="0">
                  <c:v>Below Poverty Line</c:v>
                </c:pt>
                <c:pt idx="1">
                  <c:v>Above Poverty 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87-4264-ADEA-9D238F2E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and Cultural Determinants of Health and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Postgraduate Seminar Presentation</a:t>
            </a:r>
          </a:p>
          <a:p>
            <a:r>
              <a:t>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and Community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support, discrimination, and community safety influence health.</a:t>
            </a:r>
          </a:p>
          <a:p>
            <a:r>
              <a:t>Racism and discrimination drive inequities (CDC).</a:t>
            </a:r>
          </a:p>
          <a:p>
            <a:r>
              <a:t>In India: Caste and gender discrimination affect access to resources and healthcare.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factors include beliefs, norms, traditions, and practices affecting health behaviors.</a:t>
            </a:r>
          </a:p>
          <a:p>
            <a:r>
              <a:t>They interact with social determinants to shape disease patterns.</a:t>
            </a:r>
          </a:p>
          <a:p>
            <a:r>
              <a:t>In India: Diverse cultures influence dietary habits, health-seeking, and stigma around diseases.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Beliefs and Traditions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Beliefs about illness causation (e.g., supernatural) delay modern treatment.</a:t>
            </a:r>
          </a:p>
          <a:p>
            <a:r>
              <a:t>Traditional diets may lead to nutritional deficiencies or excesses.</a:t>
            </a:r>
          </a:p>
          <a:p>
            <a:r>
              <a:t>In India: Preference for traditional medicine (Ayurveda) alongside allopathy; stigma on mental health.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and Cultural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roles affect access to education, nutrition, and healthcare.</a:t>
            </a:r>
          </a:p>
          <a:p>
            <a:r>
              <a:t>In India: Son preference leads to female infanticide and malnutrition; affects maternal health.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Caste and Social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Caste system influences occupation, education, and health access.</a:t>
            </a:r>
          </a:p>
          <a:p>
            <a:r>
              <a:t>Lower castes face discrimination and poorer health outcomes.</a:t>
            </a:r>
          </a:p>
          <a:p>
            <a:r>
              <a:t>In India: Scheduled Castes/Tribes have higher disease burden due to social exclusion.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barriers hinder healthcare access and health education.</a:t>
            </a:r>
          </a:p>
          <a:p>
            <a:r>
              <a:t>In India: Multilingual population; health messages need localization.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Context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 faces unique challenges: Rapid urbanization, poverty, and cultural diversity.</a:t>
            </a:r>
          </a:p>
          <a:p>
            <a:r>
              <a:t>Government initiatives address SDOH through health and social programs.</a:t>
            </a:r>
          </a:p>
          <a:p>
            <a:r>
              <a:t>Focus on equity to reduce disparities in health outcomes.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aims to provide universal access to equitable, affordable healthcare.</a:t>
            </a:r>
          </a:p>
          <a:p>
            <a:r>
              <a:t>Addresses SDOH through maternal/child health, disease control, and health systems strengthening.</a:t>
            </a:r>
          </a:p>
          <a:p>
            <a:r>
              <a:t>Impact: Reduced infant mortality, improved immunization (NHM Reports).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Pradhan Mantri Jan Arogya Yojana (PMJAY) provides health insurance to 50 crore beneficiaries.</a:t>
            </a:r>
          </a:p>
          <a:p>
            <a:r>
              <a:t>Targets economic barriers to healthcare access.</a:t>
            </a:r>
          </a:p>
          <a:p>
            <a:r>
              <a:t>Health and Wellness Centres promote preventive care.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Aims to achieve open defecation-free India and improve sanitation.</a:t>
            </a:r>
          </a:p>
          <a:p>
            <a:r>
              <a:t>Addresses neighborhood environment and reduces infectious diseases.</a:t>
            </a:r>
          </a:p>
          <a:p>
            <a:r>
              <a:t>Impact: Over 10 crore toilets built, reducing diarrhea incidence (SBM Reports).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seminar, participants will be able to:</a:t>
            </a:r>
          </a:p>
          <a:p>
            <a:r>
              <a:t>• Understand the definitions and concepts of social and cultural determinants of health and disease.</a:t>
            </a:r>
          </a:p>
          <a:p>
            <a:r>
              <a:t>• Identify key factors influencing health outcomes based on literature and evidence.</a:t>
            </a:r>
          </a:p>
          <a:p>
            <a:r>
              <a:t>• Analyze scientific data and information to arrive at logical conclusions.</a:t>
            </a:r>
          </a:p>
          <a:p>
            <a:r>
              <a:t>• Discuss recommendations for addressing these determinants in public health practice.</a:t>
            </a:r>
          </a:p>
          <a:p>
            <a:r>
              <a:t>• Explore Indian context, including government programs and efforts to mitigate these determinants.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Mid-Day Meal Scheme: Improves nutrition and education for children.</a:t>
            </a:r>
          </a:p>
          <a:p>
            <a:r>
              <a:t>Beti Bachao Beti Padhao: Addresses gender disparities in health and education.</a:t>
            </a:r>
          </a:p>
          <a:p>
            <a:r>
              <a:t>NITI Aayog initiatives for health equity.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18-year life expectancy gap between high- and low-income countries (WHO).</a:t>
            </a:r>
          </a:p>
          <a:p>
            <a:r>
              <a:t>Under-5 mortality 8 times higher in Africa than Europe.</a:t>
            </a:r>
          </a:p>
          <a:p>
            <a:r>
              <a:t>Poverty correlates with higher NCD and infectious disease risks.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expectancy: 70 years, but disparities by state and socioeconomic status (SRS 2020).</a:t>
            </a:r>
          </a:p>
          <a:p>
            <a:r>
              <a:t>Infant mortality: 28 per 1000 live births, higher in rural areas (NFHS-5).</a:t>
            </a:r>
          </a:p>
          <a:p>
            <a:r>
              <a:t>Malnutrition affects 35% of children under 5 (NFHS-5).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16601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1. Chaturvedi et al. (2024, Hypertension): Social determinants and disparities in hypertension and CVD.</a:t>
            </a:r>
          </a:p>
          <a:p>
            <a:r>
              <a:rPr dirty="0"/>
              <a:t>2. Lund et al. (2018, The Lancet Psychiatry): Social determinants of mental disorders and SDGs.</a:t>
            </a:r>
          </a:p>
          <a:p>
            <a:r>
              <a:rPr dirty="0"/>
              <a:t>3. Cowling et al. (2014, Int J Equity Health): Progress and inequities in SDOH across Indian states.</a:t>
            </a:r>
          </a:p>
          <a:p>
            <a:r>
              <a:rPr dirty="0"/>
              <a:t>4. Victora et al. (2021, The Lancet): Maternal and child undernutrition in LMICs.</a:t>
            </a:r>
          </a:p>
          <a:p>
            <a:r>
              <a:rPr dirty="0"/>
              <a:t>These articles highlight the role of SDOH in health disparities and the need for targeted interventions.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Life Expectancy Disparities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Poverty and Health Outcomes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Rural India: Poor sanitation leads to high diarrhea rates; Swachh Bharat reduced incidence.</a:t>
            </a:r>
          </a:p>
          <a:p>
            <a:r>
              <a:t>Urban Slums: Overcrowding and pollution increase respiratory diseases.</a:t>
            </a:r>
          </a:p>
          <a:p>
            <a:r>
              <a:t>Tribal Communities: Cultural isolation affects healthcare access.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0265"/>
            <a:ext cx="8229600" cy="4525963"/>
          </a:xfrm>
        </p:spPr>
        <p:txBody>
          <a:bodyPr>
            <a:normAutofit fontScale="92500"/>
          </a:bodyPr>
          <a:lstStyle/>
          <a:p>
            <a:r>
              <a:rPr dirty="0"/>
              <a:t>Social and cultural determinants are key drivers of health inequities in India and globally.</a:t>
            </a:r>
          </a:p>
          <a:p>
            <a:r>
              <a:rPr dirty="0"/>
              <a:t>Addressing them requires integrated approaches beyond healthcare.</a:t>
            </a:r>
          </a:p>
          <a:p>
            <a:r>
              <a:rPr dirty="0"/>
              <a:t>Indian programs like NHM and Ayushman Bharat demonstrate progress, but challenges remain.</a:t>
            </a:r>
          </a:p>
          <a:p>
            <a:r>
              <a:rPr dirty="0"/>
              <a:t>Comprehensive action can lead to healthier populations and reduced disparities.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Strengthen universal health coverage through Ayushman Bharat expansion.</a:t>
            </a:r>
          </a:p>
          <a:p>
            <a:r>
              <a:t>Integrate SDOH in all policies (Health in All Policies).</a:t>
            </a:r>
          </a:p>
          <a:p>
            <a:r>
              <a:t>Enhance data collection on inequities for targeted interventions.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cultural competence in healthcare delivery.</a:t>
            </a:r>
          </a:p>
          <a:p>
            <a:r>
              <a:t>Community education on health literacy and preventive behaviors.</a:t>
            </a:r>
          </a:p>
          <a:p>
            <a:r>
              <a:t>Engage local leaders to address stigma and discrimination.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Social Determinants of Health</a:t>
            </a:r>
          </a:p>
          <a:p>
            <a:r>
              <a:t>3. Cultural Determinants of Health</a:t>
            </a:r>
          </a:p>
          <a:p>
            <a:r>
              <a:t>4. Indian Context and Programs</a:t>
            </a:r>
          </a:p>
          <a:p>
            <a:r>
              <a:t>5. Evidence and Data</a:t>
            </a:r>
          </a:p>
          <a:p>
            <a:r>
              <a:t>6. Key Research Articles</a:t>
            </a:r>
          </a:p>
          <a:p>
            <a:r>
              <a:t>7. Visualizations</a:t>
            </a:r>
          </a:p>
          <a:p>
            <a:r>
              <a:t>8. Conclusions</a:t>
            </a:r>
          </a:p>
          <a:p>
            <a:r>
              <a:t>9. Recommendations and Action Plans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studies on cultural determinants in Indian contexts.</a:t>
            </a:r>
          </a:p>
          <a:p>
            <a:r>
              <a:t>Monitor program impacts using indicators like NFHS.</a:t>
            </a:r>
          </a:p>
          <a:p>
            <a:r>
              <a:t>Foster intersectoral collaboration for sustainable change.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existing programs like Swachh Bharat.</a:t>
            </a:r>
          </a:p>
          <a:p>
            <a:r>
              <a:t>Medium-term: Integrate SDOH in medical education and training.</a:t>
            </a:r>
          </a:p>
          <a:p>
            <a:r>
              <a:t>Long-term: Achieve health equity through policy reforms and community empowerment.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5065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• WHO. Social determinants of health. https://www.who.int/health-topics/social-determinants-of-health</a:t>
            </a:r>
          </a:p>
          <a:p>
            <a:pPr marL="0" indent="0">
              <a:buNone/>
            </a:pPr>
            <a:r>
              <a:rPr dirty="0"/>
              <a:t>• CDC. Social Determinants of Health. https://www.cdc.gov/socialdeterminants/index.html</a:t>
            </a:r>
          </a:p>
          <a:p>
            <a:pPr marL="0" indent="0">
              <a:buNone/>
            </a:pPr>
            <a:r>
              <a:rPr dirty="0"/>
              <a:t>• NHM. National Health Mission. https://nhm.gov.in/</a:t>
            </a:r>
          </a:p>
          <a:p>
            <a:pPr marL="0" indent="0">
              <a:buNone/>
            </a:pPr>
            <a:r>
              <a:rPr dirty="0"/>
              <a:t>• NFHS-5. National Family Health Survey. https://rchiips.org/nfhs/</a:t>
            </a:r>
          </a:p>
          <a:p>
            <a:pPr marL="0" indent="0">
              <a:buNone/>
            </a:pPr>
            <a:r>
              <a:rPr dirty="0"/>
              <a:t>• Chaturvedi et al. (2024). Hypertension. DOI: 10.1161/HYPERTENSIONAHA.123.21354</a:t>
            </a:r>
          </a:p>
          <a:p>
            <a:pPr marL="0" indent="0">
              <a:buNone/>
            </a:pPr>
            <a:r>
              <a:rPr dirty="0"/>
              <a:t>• Lund et al. (2018). The Lancet Psychiatry. DOI: 10.1016/S2215-0366(18)30060-9</a:t>
            </a:r>
          </a:p>
          <a:p>
            <a:pPr marL="0" indent="0">
              <a:buNone/>
            </a:pPr>
            <a:r>
              <a:rPr dirty="0"/>
              <a:t>• Cowling et al. (2014). Int J Equity Health. DOI: 10.1186/s12939-014-0088-0</a:t>
            </a:r>
          </a:p>
          <a:p>
            <a:pPr marL="0" indent="0">
              <a:buNone/>
            </a:pPr>
            <a:r>
              <a:rPr dirty="0"/>
              <a:t>• Victora et al. (2021). The Lancet. DOI: 10.1016/S0140-6736(21)00394-9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determinants of health (SDOH) are the conditions in which people are born, grow, live, work, and age, including access to power, money, and resources (WHO).</a:t>
            </a:r>
          </a:p>
          <a:p>
            <a:r>
              <a:t>Cultural determinants include beliefs, norms, and traditions that shape health behaviors.</a:t>
            </a:r>
          </a:p>
          <a:p>
            <a:r>
              <a:t>These factors lead to health inequities, with lower socioeconomic positions associated with worse health outcomes.</a:t>
            </a:r>
          </a:p>
          <a:p>
            <a:r>
              <a:t>In India, these determinants are influenced by factors like caste, gender, and urbanization, exacerbating disparities.</a:t>
            </a:r>
          </a:p>
          <a:p>
            <a:r>
              <a:t>This presentation draws from global and Indian evidence to promote comprehensive understanding and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SDOH are nonmedical factors influencing health outcomes (CDC).</a:t>
            </a:r>
          </a:p>
          <a:p>
            <a:r>
              <a:t>Key areas: Economic stability, education, healthcare access, neighborhood environment, social context.</a:t>
            </a:r>
          </a:p>
          <a:p>
            <a:r>
              <a:t>They create a social gradient: Lower positions lead to poorer health (WHO).</a:t>
            </a:r>
          </a:p>
          <a:p>
            <a:r>
              <a:t>In India, poverty, illiteracy, and poor sanitation are major contributors to disease burden.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Poverty and unemployment increase illness risk and reduce access to healthcare.</a:t>
            </a:r>
          </a:p>
          <a:p>
            <a:r>
              <a:t>Evidence: Poverty correlates with higher premature death rates (CDC).</a:t>
            </a:r>
          </a:p>
          <a:p>
            <a:r>
              <a:t>In India: Over 20% of the population lives below the poverty line, leading to malnutrition and infectious diseases (NFHS-5).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 affects health literacy and preventive behaviors.</a:t>
            </a:r>
          </a:p>
          <a:p>
            <a:r>
              <a:t>Low education linked to higher NCD risks (WHO).</a:t>
            </a:r>
          </a:p>
          <a:p>
            <a:r>
              <a:t>In India: Literacy rate 77%, but disparities in rural areas; affects maternal and child health (Census 2011).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like distance, cost, and quality impact health outcomes.</a:t>
            </a:r>
          </a:p>
          <a:p>
            <a:r>
              <a:t>In India: Ayushman Bharat aims to provide universal health coverage, but challenges in rural areas persist.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Neighborhood and Built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Safe housing, transportation, and clean environments promote health.</a:t>
            </a:r>
          </a:p>
          <a:p>
            <a:r>
              <a:t>Polluted air and water increase disease risk (CDC).</a:t>
            </a:r>
          </a:p>
          <a:p>
            <a:r>
              <a:t>In India: Swachh Bharat Mission addresses sanitation; urban slums face overcrowding and pollution.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1467</Words>
  <Application>Microsoft Office PowerPoint</Application>
  <PresentationFormat>On-screen Show (4:3)</PresentationFormat>
  <Paragraphs>143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Social and Cultural Determinants of Health and Disease</vt:lpstr>
      <vt:lpstr>Session Learning Objectives</vt:lpstr>
      <vt:lpstr>Presentation Outline</vt:lpstr>
      <vt:lpstr>Introduction</vt:lpstr>
      <vt:lpstr>Social Determinants of Health - Overview</vt:lpstr>
      <vt:lpstr>Economic Stability</vt:lpstr>
      <vt:lpstr>Education Access and Quality</vt:lpstr>
      <vt:lpstr>Healthcare Access and Quality</vt:lpstr>
      <vt:lpstr>Neighborhood and Built Environment</vt:lpstr>
      <vt:lpstr>Social and Community Context</vt:lpstr>
      <vt:lpstr>Cultural Determinants of Health - Overview</vt:lpstr>
      <vt:lpstr>Cultural Beliefs and Traditions</vt:lpstr>
      <vt:lpstr>Gender and Cultural Norms</vt:lpstr>
      <vt:lpstr>Caste and Social Hierarchy</vt:lpstr>
      <vt:lpstr>Language and Communication</vt:lpstr>
      <vt:lpstr>Indian Context - Overview</vt:lpstr>
      <vt:lpstr>National Health Mission (NHM)</vt:lpstr>
      <vt:lpstr>Ayushman Bharat</vt:lpstr>
      <vt:lpstr>Swachh Bharat Mission</vt:lpstr>
      <vt:lpstr>Other Efforts</vt:lpstr>
      <vt:lpstr>Evidence and Data - Global</vt:lpstr>
      <vt:lpstr>Evidence and Data - India</vt:lpstr>
      <vt:lpstr>Key Research Articles</vt:lpstr>
      <vt:lpstr>Visualizations: Life Expectancy Disparities</vt:lpstr>
      <vt:lpstr>Visualizations: Poverty and Health Outcomes</vt:lpstr>
      <vt:lpstr>Case Studies</vt:lpstr>
      <vt:lpstr>Conclusions</vt:lpstr>
      <vt:lpstr>Recommendations - Policy Level</vt:lpstr>
      <vt:lpstr>Recommendations - Community Level</vt:lpstr>
      <vt:lpstr>Recommendations - Research and Monitoring</vt:lpstr>
      <vt:lpstr>Action Plans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2025-10-24T07:31:28Z</dcterms:modified>
  <cp:category/>
</cp:coreProperties>
</file>