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Global and Indian Health Indicators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Life Expectancy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High-Income</c:v>
                </c:pt>
                <c:pt idx="1">
                  <c:v>Low-Income</c:v>
                </c:pt>
                <c:pt idx="2">
                  <c:v>India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</c:v>
                </c:pt>
                <c:pt idx="1">
                  <c:v>64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A-499A-B20D-6A28D50981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Under-5 Mortality (per 1000)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High-Income</c:v>
                </c:pt>
                <c:pt idx="1">
                  <c:v>Low-Income</c:v>
                </c:pt>
                <c:pt idx="2">
                  <c:v>India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40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A-499A-B20D-6A28D5098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Malnutrition by Socioeconomic Groups in India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Malnutrition Rate (%)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Urban</c:v>
                </c:pt>
                <c:pt idx="2">
                  <c:v>Scheduled Caste</c:v>
                </c:pt>
                <c:pt idx="3">
                  <c:v>General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45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F4-4FC9-A519-9D2929165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Social and Cultural Determinants of Health and Disease: A Comprehensive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Postgraduate Seminar Presentation</a:t>
            </a:r>
          </a:p>
          <a:p>
            <a:r>
              <a:t>Department of Community Medicine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Social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Discrimination based on caste, gender, and class affects resource allocation and health outcomes.</a:t>
            </a:r>
          </a:p>
          <a:p>
            <a:r>
              <a:rPr dirty="0"/>
              <a:t>In India, Scheduled Castes face higher morbidity due to social exclusion (NFHS-5).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Determinants: Beliefs and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2936"/>
            <a:ext cx="8229600" cy="4525963"/>
          </a:xfrm>
        </p:spPr>
        <p:txBody>
          <a:bodyPr/>
          <a:lstStyle/>
          <a:p>
            <a:r>
              <a:rPr dirty="0"/>
              <a:t>Cultural beliefs about illness (e.g., karma, supernatural causes) can delay modern treatment (Kleinman, 1980).</a:t>
            </a:r>
          </a:p>
          <a:p>
            <a:r>
              <a:rPr dirty="0"/>
              <a:t>In India, stigma around mental health and HIV/AIDS hinders care-seeking.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Determinants: Gender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Patriarchal norms limit women's access to education and healthcare, affecting maternal health.</a:t>
            </a:r>
          </a:p>
          <a:p>
            <a:r>
              <a:rPr dirty="0"/>
              <a:t>Son preference contributes to sex-selective abortions and female malnutrition (Beti Bachao Beti </a:t>
            </a:r>
            <a:r>
              <a:rPr dirty="0" err="1"/>
              <a:t>Padhao</a:t>
            </a:r>
            <a:r>
              <a:rPr dirty="0"/>
              <a:t>, 2015).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Determinants: Caste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Caste influences occupation and social status, leading to health disparities.</a:t>
            </a:r>
          </a:p>
          <a:p>
            <a:r>
              <a:rPr dirty="0"/>
              <a:t>Lower castes have higher rates of anemia and undernutrition (NFHS-5).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Determinants: Language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India's multilingualism poses barriers to health education and services.</a:t>
            </a:r>
          </a:p>
          <a:p>
            <a:r>
              <a:t>Localization of health messages is essential for effective communication.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Indian Socio-Cultural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India's diversity in culture, religion, and geography amplifies determinant effects.</a:t>
            </a:r>
          </a:p>
          <a:p>
            <a:r>
              <a:t>Urbanization and migration create new health challenges like stress-related disorders.</a:t>
            </a:r>
          </a:p>
          <a:p>
            <a:r>
              <a:t>Government programs address these through integrated approaches.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National Health Mission (NHM)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Launched in 2005, focuses on universal healthcare access.</a:t>
            </a:r>
          </a:p>
          <a:p>
            <a:r>
              <a:t>Achievements: Reduced MMR from 254 to 97 per 100,000 live births (NHM Report, 2022).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Ayushman Bharat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Provides financial protection for secondary and tertiary care.</a:t>
            </a:r>
          </a:p>
          <a:p>
            <a:r>
              <a:t>Covers 10.74 crore families, reducing out-of-pocket expenses (PMJAY, 2023).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Swachh Bharat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Promotes sanitation and hygiene to prevent diseases.</a:t>
            </a:r>
          </a:p>
          <a:p>
            <a:r>
              <a:t>Resulted in 100% open defecation-free status in many states (SBM, 2023).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from Research -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Marmot (2005, The Lancet): Social gradient in health; lower SES linked to higher mortality.</a:t>
            </a:r>
          </a:p>
          <a:p>
            <a:r>
              <a:t>WHO (2023): SDOH account for 30-50% of health outcomes in high-income countries.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459201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Upon completion of this seminar, participants will:</a:t>
            </a:r>
          </a:p>
          <a:p>
            <a:pPr marL="0" indent="0">
              <a:buNone/>
            </a:pPr>
            <a:r>
              <a:rPr dirty="0"/>
              <a:t>• Define and differentiate social and cultural determinants of health.</a:t>
            </a:r>
          </a:p>
          <a:p>
            <a:pPr marL="0" indent="0">
              <a:buNone/>
            </a:pPr>
            <a:r>
              <a:rPr dirty="0"/>
              <a:t>• Analyze the impact of these determinants on health outcomes using evidence-based data.</a:t>
            </a:r>
          </a:p>
          <a:p>
            <a:pPr marL="0" indent="0">
              <a:buNone/>
            </a:pPr>
            <a:r>
              <a:rPr dirty="0"/>
              <a:t>• Evaluate Indian-specific contexts and government interventions.</a:t>
            </a:r>
          </a:p>
          <a:p>
            <a:pPr marL="0" indent="0">
              <a:buNone/>
            </a:pPr>
            <a:r>
              <a:rPr dirty="0"/>
              <a:t>• Synthesize findings from high-impact research to propose actionable recommendations.</a:t>
            </a:r>
          </a:p>
          <a:p>
            <a:pPr marL="0" indent="0">
              <a:buNone/>
            </a:pPr>
            <a:r>
              <a:rPr dirty="0"/>
              <a:t>• Engage in discussions on policy implications for community medicine.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from Research -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Cowling et al. (2014, Int J Equity Health): State-wise inequities in SDOH.</a:t>
            </a:r>
          </a:p>
          <a:p>
            <a:r>
              <a:t>NFHS-5 (2021): 35% children under 5 stunted, higher in rural and low-SES groups.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Research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704109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1. Marmot (2005). The Lancet. DOI: 10.1016/S0140-6736(05)17728-8</a:t>
            </a:r>
          </a:p>
          <a:p>
            <a:r>
              <a:rPr dirty="0"/>
              <a:t>2. Kleinman (1980). Patients and Healers in the Context of Culture.</a:t>
            </a:r>
          </a:p>
          <a:p>
            <a:r>
              <a:rPr dirty="0"/>
              <a:t>3. Crenshaw (1989). Demarginalizing the Intersection of Race and Sex.</a:t>
            </a:r>
          </a:p>
          <a:p>
            <a:r>
              <a:rPr dirty="0"/>
              <a:t>4. Victora et al. (2021). The Lancet. DOI: 10.1016/S0140-6736(21)00394-9</a:t>
            </a:r>
          </a:p>
          <a:p>
            <a:r>
              <a:rPr dirty="0"/>
              <a:t>5. Chaturvedi et al. (2024). Hypertension. DOI: 10.1161/HYPERTENSIONAHA.123.21354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Visualizations: Global Health Disparities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Visualizations: Indian Socioeconomic Inequities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- Rural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Poor sanitation in rural areas leads to high diarrhea incidence; Swachh Bharat reduced it by 20% (SBM Report).</a:t>
            </a:r>
          </a:p>
          <a:p>
            <a:r>
              <a:t>Low female literacy correlates with higher maternal mortality (NFHS-5).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- Urban Slums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Overcrowding and pollution increase respiratory diseases; air quality index often exceeds 200 in Delhi.</a:t>
            </a:r>
          </a:p>
          <a:p>
            <a:r>
              <a:t>Migration-related stress contributes to mental health issues.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and cultural determinants profoundly influence health and disease patterns in India.</a:t>
            </a:r>
          </a:p>
          <a:p>
            <a:r>
              <a:t>Evidence from high-impact research underscores the need for multi-sectoral interventions.</a:t>
            </a:r>
          </a:p>
          <a:p>
            <a:r>
              <a:t>Government programs have made strides, but persistent inequities require sustained efforts.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Implications for Community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Community medicine must integrate SDOH in assessments and interventions.</a:t>
            </a:r>
          </a:p>
          <a:p>
            <a:r>
              <a:t>Cultural sensitivity is key to effective health promotion.</a:t>
            </a:r>
          </a:p>
          <a:p>
            <a:r>
              <a:t>Training in equity-focused practices is essential for future practitioners.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Policy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Adopt Health in All Policies to integrate SDOH across sectors.</a:t>
            </a:r>
          </a:p>
          <a:p>
            <a:r>
              <a:t>Strengthen Ayushman Bharat and NHM for universal coverage.</a:t>
            </a:r>
          </a:p>
          <a:p>
            <a:r>
              <a:t>Enhance data systems for monitoring inequities.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Community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 community-led interventions to address cultural barriers.</a:t>
            </a:r>
          </a:p>
          <a:p>
            <a:r>
              <a:t>Educate on health literacy and stigma reduction.</a:t>
            </a:r>
          </a:p>
          <a:p>
            <a:r>
              <a:t>Engage local leaders for sustainable change.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64" y="146143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1. Introduction to Determinants</a:t>
            </a:r>
          </a:p>
          <a:p>
            <a:pPr marL="0" indent="0">
              <a:buNone/>
            </a:pPr>
            <a:r>
              <a:rPr dirty="0"/>
              <a:t>2. Theoretical Framework</a:t>
            </a:r>
          </a:p>
          <a:p>
            <a:pPr marL="0" indent="0">
              <a:buNone/>
            </a:pPr>
            <a:r>
              <a:rPr dirty="0"/>
              <a:t>3. Social Determinants in Detail</a:t>
            </a:r>
          </a:p>
          <a:p>
            <a:pPr marL="0" indent="0">
              <a:buNone/>
            </a:pPr>
            <a:r>
              <a:rPr dirty="0"/>
              <a:t>4. Cultural Determinants in Detail</a:t>
            </a:r>
          </a:p>
          <a:p>
            <a:pPr marL="0" indent="0">
              <a:buNone/>
            </a:pPr>
            <a:r>
              <a:rPr dirty="0"/>
              <a:t>5. Indian Socio-Cultural Context</a:t>
            </a:r>
          </a:p>
          <a:p>
            <a:pPr marL="0" indent="0">
              <a:buNone/>
            </a:pPr>
            <a:r>
              <a:rPr dirty="0"/>
              <a:t>6. Evidence from Research</a:t>
            </a:r>
          </a:p>
          <a:p>
            <a:pPr marL="0" indent="0">
              <a:buNone/>
            </a:pPr>
            <a:r>
              <a:rPr dirty="0"/>
              <a:t>7. Data Visualizations</a:t>
            </a:r>
          </a:p>
          <a:p>
            <a:pPr marL="0" indent="0">
              <a:buNone/>
            </a:pPr>
            <a:r>
              <a:rPr dirty="0"/>
              <a:t>8. Case Studies</a:t>
            </a:r>
          </a:p>
          <a:p>
            <a:pPr marL="0" indent="0">
              <a:buNone/>
            </a:pPr>
            <a:r>
              <a:rPr dirty="0"/>
              <a:t>9. Conclusions and Implications</a:t>
            </a:r>
          </a:p>
          <a:p>
            <a:pPr marL="0" indent="0">
              <a:buNone/>
            </a:pPr>
            <a:r>
              <a:rPr dirty="0"/>
              <a:t>10. Recommendations and Action Plans</a:t>
            </a:r>
          </a:p>
          <a:p>
            <a:pPr marL="0" indent="0">
              <a:buNone/>
            </a:pPr>
            <a:r>
              <a:rPr dirty="0"/>
              <a:t>11. References and Further Reading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Research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longitudinal studies on cultural determinants in India.</a:t>
            </a:r>
          </a:p>
          <a:p>
            <a:r>
              <a:t>Evaluate program impacts using mixed methods.</a:t>
            </a:r>
          </a:p>
          <a:p>
            <a:r>
              <a:t>Foster interdisciplinary research for holistic insights.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Short-term: Scale up sanitation and nutrition programs.</a:t>
            </a:r>
          </a:p>
          <a:p>
            <a:r>
              <a:t>Medium-term: Integrate SDOH in medical curricula.</a:t>
            </a:r>
          </a:p>
          <a:p>
            <a:r>
              <a:t>Long-term: Achieve SDG 3 through equity-focused policies.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WHO. (2023). Social determinants of health.</a:t>
            </a:r>
          </a:p>
          <a:p>
            <a:r>
              <a:t>• CDC. (2024). Social Determinants of Health.</a:t>
            </a:r>
          </a:p>
          <a:p>
            <a:r>
              <a:t>• Marmot, M. (2005). The Lancet. DOI: 10.1016/S0140-6736(05)17728-8</a:t>
            </a:r>
          </a:p>
          <a:p>
            <a:r>
              <a:t>• Kleinman, A. (1980). Patients and Healers in the Context of Culture.</a:t>
            </a:r>
          </a:p>
          <a:p>
            <a:r>
              <a:t>• Crenshaw, K. (1989). University of Chicago Legal Forum.</a:t>
            </a:r>
          </a:p>
          <a:p>
            <a:r>
              <a:t>• NFHS-5. (2021). National Family Health Survey.</a:t>
            </a:r>
          </a:p>
          <a:p>
            <a:r>
              <a:t>• NHM Report. (2022). National Health Mission.</a:t>
            </a:r>
          </a:p>
          <a:p>
            <a:r>
              <a:t>• PMJAY. (2023). Ayushman Bharat.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Determinants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36" y="1517073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Social determinants of health (SDOH) encompass the conditions in which people are born, grow, live, work, and age (WHO, 2023).</a:t>
            </a:r>
          </a:p>
          <a:p>
            <a:r>
              <a:rPr dirty="0"/>
              <a:t>Cultural determinants include shared beliefs, values, norms, and practices that influence health behaviors (CDC, 2024).</a:t>
            </a:r>
          </a:p>
          <a:p>
            <a:r>
              <a:rPr dirty="0"/>
              <a:t>These factors interact to create health inequities, disproportionately affecting vulnerable populations.</a:t>
            </a:r>
          </a:p>
          <a:p>
            <a:r>
              <a:rPr dirty="0"/>
              <a:t>In India, rapid economic growth coexists with persistent disparities, making this topic critical for public health.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8" y="129886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Based on the WHO Commission on Social Determinants of Health (2008), SDOH operate through pathways like material circumstances, psychosocial factors, and behavioral patterns.</a:t>
            </a:r>
          </a:p>
          <a:p>
            <a:r>
              <a:rPr dirty="0"/>
              <a:t>Cultural determinants are framed by theories of cultural competence and health belief models (Kleinman, 1980).</a:t>
            </a:r>
          </a:p>
          <a:p>
            <a:r>
              <a:rPr dirty="0"/>
              <a:t>Intersectionality theory highlights how social identities (e.g., caste, gender) compound health risks (Crenshaw, 1989).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Economic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Poverty limits access to nutritious food, safe housing, and healthcare, leading to higher disease burden (Marmot, 2005).</a:t>
            </a:r>
          </a:p>
          <a:p>
            <a:r>
              <a:rPr dirty="0"/>
              <a:t>In India, 21.9% live below the poverty line, correlating with higher malnutrition and infectious diseases (NFHS-5, 2021).</a:t>
            </a:r>
          </a:p>
          <a:p>
            <a:r>
              <a:rPr dirty="0"/>
              <a:t>Unemployment exacerbates mental health issues and chronic conditions.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Education enhances health literacy, enabling better decision-making and preventive behaviors (</a:t>
            </a:r>
            <a:r>
              <a:rPr dirty="0" err="1"/>
              <a:t>Nutbeam</a:t>
            </a:r>
            <a:r>
              <a:rPr dirty="0"/>
              <a:t>, 2000).</a:t>
            </a:r>
          </a:p>
          <a:p>
            <a:r>
              <a:rPr dirty="0"/>
              <a:t>India's literacy rate is 77.7%, with rural-urban gaps affecting maternal and child health (Census 2011).</a:t>
            </a:r>
          </a:p>
          <a:p>
            <a:r>
              <a:rPr dirty="0"/>
              <a:t>Low education is linked to higher NCD prevalence.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Healthcare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7236"/>
            <a:ext cx="8229600" cy="4525963"/>
          </a:xfrm>
        </p:spPr>
        <p:txBody>
          <a:bodyPr/>
          <a:lstStyle/>
          <a:p>
            <a:r>
              <a:rPr dirty="0"/>
              <a:t>Barriers include affordability, availability, and quality, particularly in rural India.</a:t>
            </a:r>
          </a:p>
          <a:p>
            <a:r>
              <a:rPr dirty="0"/>
              <a:t>Ayushman Bharat aims to cover 50 crore people, but implementation challenges persist (PMJAY, 2018).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2545"/>
            <a:ext cx="8229600" cy="4525963"/>
          </a:xfrm>
        </p:spPr>
        <p:txBody>
          <a:bodyPr/>
          <a:lstStyle/>
          <a:p>
            <a:r>
              <a:rPr dirty="0"/>
              <a:t>Neighborhood factors like pollution and sanitation influence respiratory and infectious diseases.</a:t>
            </a:r>
          </a:p>
          <a:p>
            <a:r>
              <a:rPr dirty="0"/>
              <a:t>Swachh Bharat Mission has built over 10 crore toilets, reducing open defecation (SBM, 2014).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1308</Words>
  <Application>Microsoft Office PowerPoint</Application>
  <PresentationFormat>On-screen Show (4:3)</PresentationFormat>
  <Paragraphs>130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Social and Cultural Determinants of Health and Disease: A Comprehensive Analysis</vt:lpstr>
      <vt:lpstr>Session Learning Objectives</vt:lpstr>
      <vt:lpstr>Presentation Outline</vt:lpstr>
      <vt:lpstr>Introduction to Determinants</vt:lpstr>
      <vt:lpstr>Theoretical Framework</vt:lpstr>
      <vt:lpstr>Social Determinants: Economic Factors</vt:lpstr>
      <vt:lpstr>Social Determinants: Education</vt:lpstr>
      <vt:lpstr>Social Determinants: Healthcare Access</vt:lpstr>
      <vt:lpstr>Social Determinants: Environment</vt:lpstr>
      <vt:lpstr>Social Determinants: Social Context</vt:lpstr>
      <vt:lpstr>Cultural Determinants: Beliefs and Practices</vt:lpstr>
      <vt:lpstr>Cultural Determinants: Gender Norms</vt:lpstr>
      <vt:lpstr>Cultural Determinants: Caste System</vt:lpstr>
      <vt:lpstr>Cultural Determinants: Language and Communication</vt:lpstr>
      <vt:lpstr>Indian Socio-Cultural Context</vt:lpstr>
      <vt:lpstr>National Health Mission (NHM)</vt:lpstr>
      <vt:lpstr>Ayushman Bharat</vt:lpstr>
      <vt:lpstr>Swachh Bharat Mission</vt:lpstr>
      <vt:lpstr>Evidence from Research - Global</vt:lpstr>
      <vt:lpstr>Evidence from Research - India</vt:lpstr>
      <vt:lpstr>Key Research Articles</vt:lpstr>
      <vt:lpstr>Visualizations: Global Health Disparities</vt:lpstr>
      <vt:lpstr>Visualizations: Indian Socioeconomic Inequities</vt:lpstr>
      <vt:lpstr>Case Studies - Rural India</vt:lpstr>
      <vt:lpstr>Case Studies - Urban Slums</vt:lpstr>
      <vt:lpstr>Conclusions</vt:lpstr>
      <vt:lpstr>Implications for Community Medicine</vt:lpstr>
      <vt:lpstr>Recommendations - Policy Level</vt:lpstr>
      <vt:lpstr>Recommendations - Community Level</vt:lpstr>
      <vt:lpstr>Recommendations - Research Level</vt:lpstr>
      <vt:lpstr>Action Plans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2</cp:revision>
  <dcterms:created xsi:type="dcterms:W3CDTF">2013-01-27T09:14:16Z</dcterms:created>
  <dcterms:modified xsi:type="dcterms:W3CDTF">2025-10-24T07:31:19Z</dcterms:modified>
  <cp:category/>
</cp:coreProperties>
</file>