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290" y="1127534"/>
            <a:ext cx="7772400" cy="1470025"/>
          </a:xfrm>
        </p:spPr>
        <p:txBody>
          <a:bodyPr/>
          <a:lstStyle/>
          <a:p>
            <a:r>
              <a:rPr dirty="0"/>
              <a:t>HIV/AIDS: Comprehensive Management in Indian Context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090" y="3216377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MBBS 3rd Year Class</a:t>
            </a:r>
          </a:p>
          <a:p>
            <a:r>
              <a:rPr dirty="0"/>
              <a:t>Duration: 60 minutes</a:t>
            </a:r>
          </a:p>
          <a:p>
            <a:r>
              <a:rPr dirty="0"/>
              <a:t>Author: Dr Siddalingaiah H S, Professor, Community Medicine, SIMSRH, Tumkur</a:t>
            </a:r>
          </a:p>
          <a:p>
            <a:r>
              <a:rPr dirty="0"/>
              <a:t>Email: hssling@yahoo.com | Phone: 8941087719</a:t>
            </a:r>
          </a:p>
          <a:p>
            <a:r>
              <a:rPr dirty="0"/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Laboratory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Disease Monitoring Parameters</a:t>
            </a:r>
          </a:p>
          <a:p>
            <a:pPr lvl="1"/>
            <a:r>
              <a:t>CD4 Count:</a:t>
            </a:r>
          </a:p>
          <a:p>
            <a:pPr lvl="2"/>
            <a:r>
              <a:t>• Measures immune status</a:t>
            </a:r>
          </a:p>
          <a:p>
            <a:pPr lvl="2"/>
            <a:r>
              <a:t>• Normal: 500-1500 cells/μL</a:t>
            </a:r>
          </a:p>
          <a:p>
            <a:pPr lvl="2"/>
            <a:r>
              <a:t>• ART initiation: Any CD4 count</a:t>
            </a:r>
          </a:p>
          <a:p>
            <a:pPr lvl="2"/>
            <a:r>
              <a:t>• OI prophylaxis: CD4 &lt;200</a:t>
            </a:r>
          </a:p>
          <a:p>
            <a:pPr lvl="2"/>
            <a:r>
              <a:t>• AIDS: CD4 &lt;200</a:t>
            </a:r>
          </a:p>
          <a:p>
            <a:pPr lvl="1"/>
            <a:r>
              <a:t>Viral Load:</a:t>
            </a:r>
          </a:p>
          <a:p>
            <a:pPr lvl="2"/>
            <a:r>
              <a:t>• Measures viral replication</a:t>
            </a:r>
          </a:p>
          <a:p>
            <a:pPr lvl="2"/>
            <a:r>
              <a:t>• Target: Undetectable (&lt;50 copies/mL)</a:t>
            </a:r>
          </a:p>
          <a:p>
            <a:pPr lvl="2"/>
            <a:r>
              <a:t>• Monitoring: Every 6 months on ART</a:t>
            </a:r>
          </a:p>
          <a:p>
            <a:pPr lvl="2"/>
            <a:r>
              <a:t>• Virologic failure: &gt;1000 copies/mL</a:t>
            </a:r>
          </a:p>
          <a:p>
            <a:pPr lvl="1"/>
            <a:r>
              <a:t>Other Tests:</a:t>
            </a:r>
          </a:p>
          <a:p>
            <a:pPr lvl="2"/>
            <a:r>
              <a:t>• Complete blood count</a:t>
            </a:r>
          </a:p>
          <a:p>
            <a:pPr lvl="2"/>
            <a:r>
              <a:t>• Liver/renal function tests</a:t>
            </a:r>
          </a:p>
          <a:p>
            <a:pPr lvl="2"/>
            <a:r>
              <a:t>• Lipid profile, glucose</a:t>
            </a:r>
          </a:p>
          <a:p>
            <a:pPr lvl="2"/>
            <a:r>
              <a:t>• Drug resistance testing (when indicated)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Antiretroviral Therapy (ART)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Treatment Principles</a:t>
            </a:r>
          </a:p>
          <a:p>
            <a:pPr lvl="1"/>
            <a:r>
              <a:t>NACO ART Guidelines 2023:</a:t>
            </a:r>
          </a:p>
          <a:p>
            <a:pPr lvl="2"/>
            <a:r>
              <a:t>• Test and Treat: ART for all PLHIV regardless of CD4</a:t>
            </a:r>
          </a:p>
          <a:p>
            <a:pPr lvl="2"/>
            <a:r>
              <a:t>• Preferred First-Line: TLD (Tenofovir + Lamivudine + Dolutegravir)</a:t>
            </a:r>
          </a:p>
          <a:p>
            <a:pPr lvl="2"/>
            <a:r>
              <a:t>• Alternative First-Line: TLE (Tenofovir + Lamivudine + Efavirenz)</a:t>
            </a:r>
          </a:p>
          <a:p>
            <a:pPr lvl="2"/>
            <a:r>
              <a:t>• Second-Line: Protease inhibitor-based regimens</a:t>
            </a:r>
          </a:p>
          <a:p>
            <a:pPr lvl="1"/>
            <a:r>
              <a:t>ART Regimens:</a:t>
            </a:r>
          </a:p>
          <a:p>
            <a:pPr lvl="2"/>
            <a:r>
              <a:t>• TLD: Tenofovir 300mg + Lamivudine 300mg + Dolutegravir 50mg (single pill)</a:t>
            </a:r>
          </a:p>
          <a:p>
            <a:pPr lvl="2"/>
            <a:r>
              <a:t>• TLE: Tenofovir 300mg + Lamivudine 300mg + Efavirenz 600mg (single pill)</a:t>
            </a:r>
          </a:p>
          <a:p>
            <a:pPr lvl="2"/>
            <a:r>
              <a:t>• AZT-based: Zidovudine + Lamivudine + Efavirenz</a:t>
            </a:r>
          </a:p>
          <a:p>
            <a:pPr lvl="1"/>
            <a:r>
              <a:t>Key Principles:</a:t>
            </a:r>
          </a:p>
          <a:p>
            <a:pPr lvl="2"/>
            <a:r>
              <a:t>• Lifelong treatment</a:t>
            </a:r>
          </a:p>
          <a:p>
            <a:pPr lvl="2"/>
            <a:r>
              <a:t>• High adherence (&gt;95%) essential</a:t>
            </a:r>
          </a:p>
          <a:p>
            <a:pPr lvl="2"/>
            <a:r>
              <a:t>• Fixed-dose combinations simplify therapy</a:t>
            </a:r>
          </a:p>
          <a:p>
            <a:pPr lvl="2"/>
            <a:r>
              <a:t>• Regular monitoring required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 Management and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Treatment Monitoring and Challenges</a:t>
            </a:r>
          </a:p>
          <a:p>
            <a:pPr lvl="1"/>
            <a:r>
              <a:t>Adherence Strategies:</a:t>
            </a:r>
          </a:p>
          <a:p>
            <a:pPr lvl="2"/>
            <a:r>
              <a:t>• Fixed-dose combinations</a:t>
            </a:r>
          </a:p>
          <a:p>
            <a:pPr lvl="2"/>
            <a:r>
              <a:t>• Once-daily regimens</a:t>
            </a:r>
          </a:p>
          <a:p>
            <a:pPr lvl="2"/>
            <a:r>
              <a:t>• Pill organizers, reminders</a:t>
            </a:r>
          </a:p>
          <a:p>
            <a:pPr lvl="2"/>
            <a:r>
              <a:t>• Linkage to daily routines</a:t>
            </a:r>
          </a:p>
          <a:p>
            <a:pPr lvl="1"/>
            <a:r>
              <a:t>Common Side Effects:</a:t>
            </a:r>
          </a:p>
          <a:p>
            <a:pPr lvl="2"/>
            <a:r>
              <a:t>• Efavirenz: CNS effects (dizziness, nightmares)</a:t>
            </a:r>
          </a:p>
          <a:p>
            <a:pPr lvl="2"/>
            <a:r>
              <a:t>• Tenofovir: Renal toxicity, Fanconi syndrome</a:t>
            </a:r>
          </a:p>
          <a:p>
            <a:pPr lvl="2"/>
            <a:r>
              <a:t>• Zidovudine: Anemia, neutropenia</a:t>
            </a:r>
          </a:p>
          <a:p>
            <a:pPr lvl="2"/>
            <a:r>
              <a:t>• Dolutegravir: Minimal side effects</a:t>
            </a:r>
          </a:p>
          <a:p>
            <a:pPr lvl="1"/>
            <a:r>
              <a:t>Drug Interactions:</a:t>
            </a:r>
          </a:p>
          <a:p>
            <a:pPr lvl="2"/>
            <a:r>
              <a:t>• Rifampicin reduces ART levels</a:t>
            </a:r>
          </a:p>
          <a:p>
            <a:pPr lvl="2"/>
            <a:r>
              <a:t>• Hormonal contraceptives</a:t>
            </a:r>
          </a:p>
          <a:p>
            <a:pPr lvl="2"/>
            <a:r>
              <a:t>• Traditional medicines</a:t>
            </a:r>
          </a:p>
          <a:p>
            <a:pPr lvl="2"/>
            <a:r>
              <a:t>• Recreational drugs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Opportunistic Infections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OI Prevention and Management</a:t>
            </a:r>
          </a:p>
          <a:p>
            <a:pPr lvl="1"/>
            <a:r>
              <a:t>Common OIs in India:</a:t>
            </a:r>
          </a:p>
          <a:p>
            <a:pPr lvl="2"/>
            <a:r>
              <a:t>• Tuberculosis: Most common OI (10% of HIV patients)</a:t>
            </a:r>
          </a:p>
          <a:p>
            <a:pPr lvl="2"/>
            <a:r>
              <a:t>• Pneumocystis pneumonia: CD4 &lt;200</a:t>
            </a:r>
          </a:p>
          <a:p>
            <a:pPr lvl="2"/>
            <a:r>
              <a:t>• Toxoplasma encephalitis: CD4 &lt;100</a:t>
            </a:r>
          </a:p>
          <a:p>
            <a:pPr lvl="2"/>
            <a:r>
              <a:t>• Cryptococcal meningitis: CD4 &lt;100</a:t>
            </a:r>
          </a:p>
          <a:p>
            <a:pPr lvl="2"/>
            <a:r>
              <a:t>• Candidiasis: Oral/esophageal</a:t>
            </a:r>
          </a:p>
          <a:p>
            <a:pPr lvl="1"/>
            <a:r>
              <a:t>Prophylaxis Guidelines:</a:t>
            </a:r>
          </a:p>
          <a:p>
            <a:pPr lvl="2"/>
            <a:r>
              <a:t>• Cotrimoxazole: CD4 &lt;200 (prevents PCP, Toxoplasma, bacterial infections)</a:t>
            </a:r>
          </a:p>
          <a:p>
            <a:pPr lvl="2"/>
            <a:r>
              <a:t>• INH: For latent TB (300mg daily × 6-9 months)</a:t>
            </a:r>
          </a:p>
          <a:p>
            <a:pPr lvl="2"/>
            <a:r>
              <a:t>• Azithromycin: For MAC prevention (CD4 &lt;50)</a:t>
            </a:r>
          </a:p>
          <a:p>
            <a:pPr lvl="1"/>
            <a:r>
              <a:t>Key Points:</a:t>
            </a:r>
          </a:p>
          <a:p>
            <a:pPr lvl="2"/>
            <a:r>
              <a:t>• Early ART prevents most OIs</a:t>
            </a:r>
          </a:p>
          <a:p>
            <a:pPr lvl="2"/>
            <a:r>
              <a:t>• Prophylaxis reduces morbidity/mortality</a:t>
            </a:r>
          </a:p>
          <a:p>
            <a:pPr lvl="2"/>
            <a:r>
              <a:t>• TB-HIV co-infection common in India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Strategies - Primary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HIV Prevention Approaches</a:t>
            </a:r>
          </a:p>
          <a:p>
            <a:pPr lvl="1"/>
            <a:r>
              <a:t>Treatment as Prevention (TasP):</a:t>
            </a:r>
          </a:p>
          <a:p>
            <a:pPr lvl="2"/>
            <a:r>
              <a:t>• U=U: Undetectable = Untransmittable</a:t>
            </a:r>
          </a:p>
          <a:p>
            <a:pPr lvl="2"/>
            <a:r>
              <a:t>• Viral suppression prevents sexual transmission</a:t>
            </a:r>
          </a:p>
          <a:p>
            <a:pPr lvl="2"/>
            <a:r>
              <a:t>• 96% reduction in transmission risk</a:t>
            </a:r>
          </a:p>
          <a:p>
            <a:pPr lvl="1"/>
            <a:r>
              <a:t>Pre-Exposure Prophylaxis (PrEP):</a:t>
            </a:r>
          </a:p>
          <a:p>
            <a:pPr lvl="2"/>
            <a:r>
              <a:t>• Daily TDF/FTC for high-risk individuals</a:t>
            </a:r>
          </a:p>
          <a:p>
            <a:pPr lvl="2"/>
            <a:r>
              <a:t>• 99% effective when adherent</a:t>
            </a:r>
          </a:p>
          <a:p>
            <a:pPr lvl="2"/>
            <a:r>
              <a:t>• Available through NACO since 2017</a:t>
            </a:r>
          </a:p>
          <a:p>
            <a:pPr lvl="1"/>
            <a:r>
              <a:t>Post-Exposure Prophylaxis (PEP):</a:t>
            </a:r>
          </a:p>
          <a:p>
            <a:pPr lvl="2"/>
            <a:r>
              <a:t>• 28-day ART regimen within 72 hours</a:t>
            </a:r>
          </a:p>
          <a:p>
            <a:pPr lvl="2"/>
            <a:r>
              <a:t>• For occupational/non-occupational exposure</a:t>
            </a:r>
          </a:p>
          <a:p>
            <a:pPr lvl="2"/>
            <a:r>
              <a:t>• Emergency prevention strategy</a:t>
            </a:r>
          </a:p>
          <a:p>
            <a:pPr lvl="1"/>
            <a:r>
              <a:t>Biomedical Prevention:</a:t>
            </a:r>
          </a:p>
          <a:p>
            <a:pPr lvl="2"/>
            <a:r>
              <a:t>• Male circumcision (60% risk reduction)</a:t>
            </a:r>
          </a:p>
          <a:p>
            <a:pPr lvl="2"/>
            <a:r>
              <a:t>• Vaccines (in development)</a:t>
            </a:r>
          </a:p>
          <a:p>
            <a:pPr lvl="2"/>
            <a:r>
              <a:t>• Microbicides (research stage)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Strategies - Secondary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Prevention of Transmission</a:t>
            </a:r>
          </a:p>
          <a:p>
            <a:pPr lvl="1"/>
            <a:r>
              <a:t>ABC Approach:</a:t>
            </a:r>
          </a:p>
          <a:p>
            <a:pPr lvl="2"/>
            <a:r>
              <a:t>• Abstain from sex</a:t>
            </a:r>
          </a:p>
          <a:p>
            <a:pPr lvl="2"/>
            <a:r>
              <a:t>• Be faithful to one uninfected partner</a:t>
            </a:r>
          </a:p>
          <a:p>
            <a:pPr lvl="2"/>
            <a:r>
              <a:t>• Condoms consistently and correctly</a:t>
            </a:r>
          </a:p>
          <a:p>
            <a:pPr lvl="1"/>
            <a:r>
              <a:t>NACO Prevention Programs:</a:t>
            </a:r>
          </a:p>
          <a:p>
            <a:pPr lvl="2"/>
            <a:r>
              <a:t>• Targeted Interventions: For high-risk groups (MSM, FSWs, IDUs)</a:t>
            </a:r>
          </a:p>
          <a:p>
            <a:pPr lvl="2"/>
            <a:r>
              <a:t>• Condom Promotion: 800 million condoms distributed annually</a:t>
            </a:r>
          </a:p>
          <a:p>
            <a:pPr lvl="2"/>
            <a:r>
              <a:t>• Blood Safety: 100% voluntary blood donation</a:t>
            </a:r>
          </a:p>
          <a:p>
            <a:pPr lvl="2"/>
            <a:r>
              <a:t>• ICTCs: 1,381 centers for testing and counseling</a:t>
            </a:r>
          </a:p>
          <a:p>
            <a:pPr lvl="1"/>
            <a:r>
              <a:t>Prevention of Mother-to-Child Transmission (PMTCT):</a:t>
            </a:r>
          </a:p>
          <a:p>
            <a:pPr lvl="2"/>
            <a:r>
              <a:t>• Antenatal HIV testing (95% coverage)</a:t>
            </a:r>
          </a:p>
          <a:p>
            <a:pPr lvl="2"/>
            <a:r>
              <a:t>• ART for pregnant women</a:t>
            </a:r>
          </a:p>
          <a:p>
            <a:pPr lvl="2"/>
            <a:r>
              <a:t>• Safe delivery practices</a:t>
            </a:r>
          </a:p>
          <a:p>
            <a:pPr lvl="2"/>
            <a:r>
              <a:t>• Infant prophylaxis and testing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Strategies - Tertiary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Care and Support</a:t>
            </a:r>
          </a:p>
          <a:p>
            <a:pPr lvl="1"/>
            <a:r>
              <a:t>ART Centers and Link ART Centers:</a:t>
            </a:r>
          </a:p>
          <a:p>
            <a:pPr lvl="2"/>
            <a:r>
              <a:t>• Decentralized ART delivery</a:t>
            </a:r>
          </a:p>
          <a:p>
            <a:pPr lvl="2"/>
            <a:r>
              <a:t>• 1,200+ centers across India</a:t>
            </a:r>
          </a:p>
          <a:p>
            <a:pPr lvl="2"/>
            <a:r>
              <a:t>• Free lifelong treatment</a:t>
            </a:r>
          </a:p>
          <a:p>
            <a:pPr lvl="1"/>
            <a:r>
              <a:t>Community Care Centers (CCCs):</a:t>
            </a:r>
          </a:p>
          <a:p>
            <a:pPr lvl="2"/>
            <a:r>
              <a:t>• Nutritional support</a:t>
            </a:r>
          </a:p>
          <a:p>
            <a:pPr lvl="2"/>
            <a:r>
              <a:t>• Psychosocial counseling</a:t>
            </a:r>
          </a:p>
          <a:p>
            <a:pPr lvl="2"/>
            <a:r>
              <a:t>• Adherence support</a:t>
            </a:r>
          </a:p>
          <a:p>
            <a:pPr lvl="1"/>
            <a:r>
              <a:t>Support Networks:</a:t>
            </a:r>
          </a:p>
          <a:p>
            <a:pPr lvl="2"/>
            <a:r>
              <a:t>• Positive People Networks</a:t>
            </a:r>
          </a:p>
          <a:p>
            <a:pPr lvl="2"/>
            <a:r>
              <a:t>• PLHIV groups</a:t>
            </a:r>
          </a:p>
          <a:p>
            <a:pPr lvl="2"/>
            <a:r>
              <a:t>• Peer educators</a:t>
            </a:r>
          </a:p>
          <a:p>
            <a:pPr lvl="2"/>
            <a:r>
              <a:t>• Mental health services</a:t>
            </a:r>
          </a:p>
          <a:p>
            <a:pPr lvl="1"/>
            <a:r>
              <a:t>Surveillance and Monitoring:</a:t>
            </a:r>
          </a:p>
          <a:p>
            <a:pPr lvl="2"/>
            <a:r>
              <a:t>• HIV Sentinel Surveillance</a:t>
            </a:r>
          </a:p>
          <a:p>
            <a:pPr lvl="2"/>
            <a:r>
              <a:t>• Case reporting</a:t>
            </a:r>
          </a:p>
          <a:p>
            <a:pPr lvl="2"/>
            <a:r>
              <a:t>• Program evaluation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Barriers to HIV Control</a:t>
            </a:r>
          </a:p>
          <a:p>
            <a:pPr lvl="1"/>
            <a:r>
              <a:t>Social and Cultural:</a:t>
            </a:r>
          </a:p>
          <a:p>
            <a:pPr lvl="2"/>
            <a:r>
              <a:t>• Stigma and discrimination</a:t>
            </a:r>
          </a:p>
          <a:p>
            <a:pPr lvl="2"/>
            <a:r>
              <a:t>• Gender inequalities</a:t>
            </a:r>
          </a:p>
          <a:p>
            <a:pPr lvl="2"/>
            <a:r>
              <a:t>• Marginalized communities (MSM, transgender)</a:t>
            </a:r>
          </a:p>
          <a:p>
            <a:pPr lvl="2"/>
            <a:r>
              <a:t>• Limited sexuality education</a:t>
            </a:r>
          </a:p>
          <a:p>
            <a:pPr lvl="1"/>
            <a:r>
              <a:t>Healthcare System:</a:t>
            </a:r>
          </a:p>
          <a:p>
            <a:pPr lvl="2"/>
            <a:r>
              <a:t>• Rural-urban disparities</a:t>
            </a:r>
          </a:p>
          <a:p>
            <a:pPr lvl="2"/>
            <a:r>
              <a:t>• Human resource shortages</a:t>
            </a:r>
          </a:p>
          <a:p>
            <a:pPr lvl="2"/>
            <a:r>
              <a:t>• Drug stockouts</a:t>
            </a:r>
          </a:p>
          <a:p>
            <a:pPr lvl="2"/>
            <a:r>
              <a:t>• Weak referral systems</a:t>
            </a:r>
          </a:p>
          <a:p>
            <a:pPr lvl="1"/>
            <a:r>
              <a:t>Behavioral Factors:</a:t>
            </a:r>
          </a:p>
          <a:p>
            <a:pPr lvl="2"/>
            <a:r>
              <a:t>• Migration and mobility</a:t>
            </a:r>
          </a:p>
          <a:p>
            <a:pPr lvl="2"/>
            <a:r>
              <a:t>• Concurrent sexual partnerships</a:t>
            </a:r>
          </a:p>
          <a:p>
            <a:pPr lvl="2"/>
            <a:r>
              <a:t>• Alcohol and drug use</a:t>
            </a:r>
          </a:p>
          <a:p>
            <a:pPr lvl="2"/>
            <a:r>
              <a:t>• Non-adherence to treatment</a:t>
            </a:r>
          </a:p>
          <a:p>
            <a:pPr lvl="1"/>
            <a:r>
              <a:t>Biological Factors:</a:t>
            </a:r>
          </a:p>
          <a:p>
            <a:pPr lvl="2"/>
            <a:r>
              <a:t>• Co-infections (TB, viral hepatitis)</a:t>
            </a:r>
          </a:p>
          <a:p>
            <a:pPr lvl="2"/>
            <a:r>
              <a:t>• Drug resistance emergence</a:t>
            </a:r>
          </a:p>
          <a:p>
            <a:pPr lvl="2"/>
            <a:r>
              <a:t>• Late presentation for care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Story and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India's HIV Response</a:t>
            </a:r>
          </a:p>
          <a:p>
            <a:pPr lvl="1"/>
            <a:r>
              <a:t>Achievements (2007-2023):</a:t>
            </a:r>
          </a:p>
          <a:p>
            <a:pPr lvl="2"/>
            <a:r>
              <a:t>• 66% reduction in new infections</a:t>
            </a:r>
          </a:p>
          <a:p>
            <a:pPr lvl="2"/>
            <a:r>
              <a:t>• 80% ART coverage</a:t>
            </a:r>
          </a:p>
          <a:p>
            <a:pPr lvl="2"/>
            <a:r>
              <a:t>• 90% viral suppression rates</a:t>
            </a:r>
          </a:p>
          <a:p>
            <a:pPr lvl="2"/>
            <a:r>
              <a:t>• 15,000 AIDS deaths annually (down from 100,000+)</a:t>
            </a:r>
          </a:p>
          <a:p>
            <a:pPr lvl="1"/>
            <a:r>
              <a:t>NACP Phases:</a:t>
            </a:r>
          </a:p>
          <a:p>
            <a:pPr lvl="2"/>
            <a:r>
              <a:t>• Phase I-IV: Building infrastructure</a:t>
            </a:r>
          </a:p>
          <a:p>
            <a:pPr lvl="2"/>
            <a:r>
              <a:t>• Phase V (2017-2021): Test and treat</a:t>
            </a:r>
          </a:p>
          <a:p>
            <a:pPr lvl="2"/>
            <a:r>
              <a:t>• Phase VI (2021-2026): Ending AIDS by 2030</a:t>
            </a:r>
          </a:p>
          <a:p>
            <a:pPr lvl="1"/>
            <a:r>
              <a:t>Future Directions:</a:t>
            </a:r>
          </a:p>
          <a:p>
            <a:pPr lvl="2"/>
            <a:r>
              <a:t>• 95-95-95 targets by 2030</a:t>
            </a:r>
          </a:p>
          <a:p>
            <a:pPr lvl="2"/>
            <a:r>
              <a:t>• Integration with general healthcare</a:t>
            </a:r>
          </a:p>
          <a:p>
            <a:pPr lvl="2"/>
            <a:r>
              <a:t>• Digital solutions for follow-up</a:t>
            </a:r>
          </a:p>
          <a:p>
            <a:pPr lvl="2"/>
            <a:r>
              <a:t>• Research in vaccines and cure</a:t>
            </a:r>
          </a:p>
          <a:p>
            <a:pPr lvl="1"/>
            <a:r>
              <a:t>Global Goals:</a:t>
            </a:r>
          </a:p>
          <a:p>
            <a:pPr lvl="2"/>
            <a:r>
              <a:t>• End AIDS epidemic by 2030</a:t>
            </a:r>
          </a:p>
          <a:p>
            <a:pPr lvl="2"/>
            <a:r>
              <a:t>• &lt;200,000 new infections annually</a:t>
            </a:r>
          </a:p>
          <a:p>
            <a:pPr lvl="2"/>
            <a:r>
              <a:t>• Zero discrimination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pPr lvl="1"/>
            <a:r>
              <a:t>1. HIV is a manageable chronic condition with ART</a:t>
            </a:r>
          </a:p>
          <a:p>
            <a:pPr lvl="2"/>
            <a:r>
              <a:t>2. Early diagnosis and treatment prevent complications</a:t>
            </a:r>
          </a:p>
          <a:p>
            <a:pPr lvl="2"/>
            <a:r>
              <a:t>3. U=U: Undetectable viral load prevents transmission</a:t>
            </a:r>
          </a:p>
          <a:p>
            <a:pPr lvl="2"/>
            <a:r>
              <a:t>4. Prevention through TasP, PrEP, PEP, and condoms</a:t>
            </a:r>
          </a:p>
          <a:p>
            <a:pPr lvl="2"/>
            <a:r>
              <a:t>5. India's response shows what commitment can achieve</a:t>
            </a:r>
          </a:p>
          <a:p>
            <a:pPr lvl="2"/>
            <a:r>
              <a:t>6. Stigma reduction and community engagement essential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HIV/AIDS?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Overview</a:t>
            </a:r>
          </a:p>
          <a:p>
            <a:pPr lvl="1"/>
            <a:r>
              <a:t>Definition:</a:t>
            </a:r>
          </a:p>
          <a:p>
            <a:pPr lvl="2"/>
            <a:r>
              <a:t>• HIV: Human Immunodeficiency Virus</a:t>
            </a:r>
          </a:p>
          <a:p>
            <a:pPr lvl="2"/>
            <a:r>
              <a:t>• AIDS: Acquired Immune Deficiency Syndrome</a:t>
            </a:r>
          </a:p>
          <a:p>
            <a:pPr lvl="2"/>
            <a:r>
              <a:t>• Retrovirus that attacks CD4+ T lymphocytes</a:t>
            </a:r>
          </a:p>
          <a:p>
            <a:pPr lvl="2"/>
            <a:r>
              <a:t>• Leads to progressive immunosuppression</a:t>
            </a:r>
          </a:p>
          <a:p>
            <a:pPr lvl="1"/>
            <a:r>
              <a:t>Key Facts:</a:t>
            </a:r>
          </a:p>
          <a:p>
            <a:pPr lvl="2"/>
            <a:r>
              <a:t>• Discovered in 1983</a:t>
            </a:r>
          </a:p>
          <a:p>
            <a:pPr lvl="2"/>
            <a:r>
              <a:t>• 39 million people living with HIV globally (2022)</a:t>
            </a:r>
          </a:p>
          <a:p>
            <a:pPr lvl="2"/>
            <a:r>
              <a:t>• 23.1 lakh PLHIV in India (NACO 2023)</a:t>
            </a:r>
          </a:p>
          <a:p>
            <a:pPr lvl="2"/>
            <a:r>
              <a:t>• Chronic manageable condition with ART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  <a:p>
            <a:pPr lvl="1"/>
            <a:r>
              <a:t>Thank you for your attention!</a:t>
            </a:r>
          </a:p>
          <a:p>
            <a:pPr lvl="1"/>
            <a:r>
              <a:t>References:</a:t>
            </a:r>
          </a:p>
          <a:p>
            <a:pPr lvl="2"/>
            <a:r>
              <a:t>• NACO ART Guidelines 2023</a:t>
            </a:r>
          </a:p>
          <a:p>
            <a:pPr lvl="2"/>
            <a:r>
              <a:t>• WHO HIV Guidelines 2021</a:t>
            </a:r>
          </a:p>
          <a:p>
            <a:pPr lvl="2"/>
            <a:r>
              <a:t>• UNAIDS Global AIDS Update 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HIV Virology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Virus Structure and Replication</a:t>
            </a:r>
          </a:p>
          <a:p>
            <a:pPr lvl="1"/>
            <a:r>
              <a:t>Structure:</a:t>
            </a:r>
          </a:p>
          <a:p>
            <a:pPr lvl="2"/>
            <a:r>
              <a:t>• Envelope: GP120 and GP41 proteins</a:t>
            </a:r>
          </a:p>
          <a:p>
            <a:pPr lvl="2"/>
            <a:r>
              <a:t>• Core: Capsid containing RNA genome</a:t>
            </a:r>
          </a:p>
          <a:p>
            <a:pPr lvl="2"/>
            <a:r>
              <a:t>• Enzymes: Reverse transcriptase, integrase, protease</a:t>
            </a:r>
          </a:p>
          <a:p>
            <a:pPr lvl="2"/>
            <a:r>
              <a:t>• Receptors: CD4, CCR5/CXCR4 co-receptors</a:t>
            </a:r>
          </a:p>
          <a:p>
            <a:pPr lvl="1"/>
            <a:r>
              <a:t>Replication Cycle:</a:t>
            </a:r>
          </a:p>
          <a:p>
            <a:pPr lvl="2"/>
            <a:r>
              <a:t>1. Attachment: GP120 binds to CD4 receptor</a:t>
            </a:r>
          </a:p>
          <a:p>
            <a:pPr lvl="2"/>
            <a:r>
              <a:t>2. Entry: Fusion with host cell membrane</a:t>
            </a:r>
          </a:p>
          <a:p>
            <a:pPr lvl="2"/>
            <a:r>
              <a:t>3. Reverse Transcription: RNA → DNA</a:t>
            </a:r>
          </a:p>
          <a:p>
            <a:pPr lvl="2"/>
            <a:r>
              <a:t>4. Integration: Viral DNA into host genome</a:t>
            </a:r>
          </a:p>
          <a:p>
            <a:pPr lvl="2"/>
            <a:r>
              <a:t>5. Transcription: Viral mRNA production</a:t>
            </a:r>
          </a:p>
          <a:p>
            <a:pPr lvl="2"/>
            <a:r>
              <a:t>6. Assembly &amp; Budding: New virions released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Pathogenesis and Natural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Disease Progression</a:t>
            </a:r>
          </a:p>
          <a:p>
            <a:pPr lvl="1"/>
            <a:r>
              <a:t>Acute HIV Infection (2-4 weeks):</a:t>
            </a:r>
          </a:p>
          <a:p>
            <a:pPr lvl="2"/>
            <a:r>
              <a:t>• High viral replication</a:t>
            </a:r>
          </a:p>
          <a:p>
            <a:pPr lvl="2"/>
            <a:r>
              <a:t>• Seroconversion illness (flu-like symptoms)</a:t>
            </a:r>
          </a:p>
          <a:p>
            <a:pPr lvl="2"/>
            <a:r>
              <a:t>• Peak viremia (millions of copies/mL)</a:t>
            </a:r>
          </a:p>
          <a:p>
            <a:pPr lvl="2"/>
            <a:r>
              <a:t>• Temporary CD4 decline</a:t>
            </a:r>
          </a:p>
          <a:p>
            <a:pPr lvl="1"/>
            <a:r>
              <a:t>Clinical Latency (8-10 years):</a:t>
            </a:r>
          </a:p>
          <a:p>
            <a:pPr lvl="2"/>
            <a:r>
              <a:t>• Low-level viral replication</a:t>
            </a:r>
          </a:p>
          <a:p>
            <a:pPr lvl="2"/>
            <a:r>
              <a:t>• CD4 count gradually declines</a:t>
            </a:r>
          </a:p>
          <a:p>
            <a:pPr lvl="2"/>
            <a:r>
              <a:t>• Asymptomatic period</a:t>
            </a:r>
          </a:p>
          <a:p>
            <a:pPr lvl="2"/>
            <a:r>
              <a:t>• Viral set point established</a:t>
            </a:r>
          </a:p>
          <a:p>
            <a:pPr lvl="1"/>
            <a:r>
              <a:t>Symptomatic HIV:</a:t>
            </a:r>
          </a:p>
          <a:p>
            <a:pPr lvl="2"/>
            <a:r>
              <a:t>• CD4 &lt;500 cells/μL</a:t>
            </a:r>
          </a:p>
          <a:p>
            <a:pPr lvl="2"/>
            <a:r>
              <a:t>• Persistent generalized lymphadenopathy</a:t>
            </a:r>
          </a:p>
          <a:p>
            <a:pPr lvl="2"/>
            <a:r>
              <a:t>• Weight loss, fatigue</a:t>
            </a:r>
          </a:p>
          <a:p>
            <a:pPr lvl="2"/>
            <a:r>
              <a:t>• Opportunistic infections</a:t>
            </a:r>
          </a:p>
          <a:p>
            <a:pPr lvl="1"/>
            <a:r>
              <a:t>AIDS (CD4 &lt;200 cells/μL):</a:t>
            </a:r>
          </a:p>
          <a:p>
            <a:pPr lvl="2"/>
            <a:r>
              <a:t>• Severe immunosuppression</a:t>
            </a:r>
          </a:p>
          <a:p>
            <a:pPr lvl="2"/>
            <a:r>
              <a:t>• Life-threatening opportunistic infections</a:t>
            </a:r>
          </a:p>
          <a:p>
            <a:pPr lvl="2"/>
            <a:r>
              <a:t>• Malignancies</a:t>
            </a:r>
          </a:p>
          <a:p>
            <a:pPr lvl="2"/>
            <a:r>
              <a:t>• Death if untreated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Global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HIV Statistics</a:t>
            </a:r>
          </a:p>
          <a:p>
            <a:pPr lvl="1"/>
            <a:r>
              <a:t>UNAIDS 2023 Report:</a:t>
            </a:r>
          </a:p>
          <a:p>
            <a:pPr lvl="2"/>
            <a:r>
              <a:t>• 39 million people living with HIV</a:t>
            </a:r>
          </a:p>
          <a:p>
            <a:pPr lvl="2"/>
            <a:r>
              <a:t>• 1.3 million new infections annually</a:t>
            </a:r>
          </a:p>
          <a:p>
            <a:pPr lvl="2"/>
            <a:r>
              <a:t>• 630,000 AIDS-related deaths</a:t>
            </a:r>
          </a:p>
          <a:p>
            <a:pPr lvl="2"/>
            <a:r>
              <a:t>• 29.8 million on antiretroviral therapy</a:t>
            </a:r>
          </a:p>
          <a:p>
            <a:pPr lvl="1"/>
            <a:r>
              <a:t>Regional Distribution:</a:t>
            </a:r>
          </a:p>
          <a:p>
            <a:pPr lvl="2"/>
            <a:r>
              <a:t>• Sub-Saharan Africa: 25.7 million (66% of global total)</a:t>
            </a:r>
          </a:p>
          <a:p>
            <a:pPr lvl="2"/>
            <a:r>
              <a:t>• Asia-Pacific: 5.9 million</a:t>
            </a:r>
          </a:p>
          <a:p>
            <a:pPr lvl="2"/>
            <a:r>
              <a:t>• Western &amp; Central Europe/North America: 2.2 million</a:t>
            </a:r>
          </a:p>
          <a:p>
            <a:pPr lvl="2"/>
            <a:r>
              <a:t>• Eastern Europe &amp; Central Asia: 1.5 million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Indian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HIV in India: Progress and Challenges</a:t>
            </a:r>
          </a:p>
          <a:p>
            <a:pPr lvl="1"/>
            <a:r>
              <a:t>Current Status (NACO 2023):</a:t>
            </a:r>
          </a:p>
          <a:p>
            <a:pPr lvl="2"/>
            <a:r>
              <a:t>• Adult prevalence: 0.22%</a:t>
            </a:r>
          </a:p>
          <a:p>
            <a:pPr lvl="2"/>
            <a:r>
              <a:t>• People living with HIV: 23.1 lakh</a:t>
            </a:r>
          </a:p>
          <a:p>
            <a:pPr lvl="2"/>
            <a:r>
              <a:t>• New infections: ~58,000 annually</a:t>
            </a:r>
          </a:p>
          <a:p>
            <a:pPr lvl="2"/>
            <a:r>
              <a:t>• AIDS-related deaths: ~15,000 annually</a:t>
            </a:r>
          </a:p>
          <a:p>
            <a:pPr lvl="1"/>
            <a:r>
              <a:t>Regional Distribution:</a:t>
            </a:r>
          </a:p>
          <a:p>
            <a:pPr lvl="2"/>
            <a:r>
              <a:t>• Highest prevalence: Northeast states</a:t>
            </a:r>
          </a:p>
          <a:p>
            <a:pPr lvl="3"/>
            <a:r>
              <a:t>• Nagaland: 1.5%</a:t>
            </a:r>
          </a:p>
          <a:p>
            <a:pPr lvl="3"/>
            <a:r>
              <a:t>• Manipur: 1.4%</a:t>
            </a:r>
          </a:p>
          <a:p>
            <a:pPr lvl="3"/>
            <a:r>
              <a:t>• Mizoram: 1.0%</a:t>
            </a:r>
          </a:p>
          <a:p>
            <a:pPr lvl="2"/>
            <a:r>
              <a:t>• Southern states: Karnataka, Andhra Pradesh, Telangana</a:t>
            </a:r>
          </a:p>
          <a:p>
            <a:pPr lvl="2"/>
            <a:r>
              <a:t>• Urban vs Rural: Higher in urban areas (0.29% vs 0.19%)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HIV Spreads</a:t>
            </a:r>
          </a:p>
          <a:p>
            <a:pPr lvl="1"/>
            <a:r>
              <a:t>Sexual Transmission (Primary Route):</a:t>
            </a:r>
          </a:p>
          <a:p>
            <a:pPr lvl="2"/>
            <a:r>
              <a:t>• Unprotected vaginal intercourse</a:t>
            </a:r>
          </a:p>
          <a:p>
            <a:pPr lvl="2"/>
            <a:r>
              <a:t>• Unprotected anal intercourse</a:t>
            </a:r>
          </a:p>
          <a:p>
            <a:pPr lvl="2"/>
            <a:r>
              <a:t>• Oral sex (less efficient)</a:t>
            </a:r>
          </a:p>
          <a:p>
            <a:pPr lvl="2"/>
            <a:r>
              <a:t>• Multiple partners increase risk</a:t>
            </a:r>
          </a:p>
          <a:p>
            <a:pPr lvl="1"/>
            <a:r>
              <a:t>Blood-Borne Transmission:</a:t>
            </a:r>
          </a:p>
          <a:p>
            <a:pPr lvl="2"/>
            <a:r>
              <a:t>• Sharing contaminated needles/syringes</a:t>
            </a:r>
          </a:p>
          <a:p>
            <a:pPr lvl="2"/>
            <a:r>
              <a:t>• Blood transfusions (rare in screened blood)</a:t>
            </a:r>
          </a:p>
          <a:p>
            <a:pPr lvl="2"/>
            <a:r>
              <a:t>• Organ transplantation</a:t>
            </a:r>
          </a:p>
          <a:p>
            <a:pPr lvl="2"/>
            <a:r>
              <a:t>• Mother-to-child transmission</a:t>
            </a:r>
          </a:p>
          <a:p>
            <a:pPr lvl="1"/>
            <a:r>
              <a:t>Risk Factors for Transmission:</a:t>
            </a:r>
          </a:p>
          <a:p>
            <a:pPr lvl="2"/>
            <a:r>
              <a:t>• High viral load (acute infection, untreated)</a:t>
            </a:r>
          </a:p>
          <a:p>
            <a:pPr lvl="2"/>
            <a:r>
              <a:t>• Co-infections (STDs increase risk)</a:t>
            </a:r>
          </a:p>
          <a:p>
            <a:pPr lvl="2"/>
            <a:r>
              <a:t>• Lack of circumcision (male)</a:t>
            </a:r>
          </a:p>
          <a:p>
            <a:pPr lvl="2"/>
            <a:r>
              <a:t>• Traumatic sex, bleeding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Clinical Features -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Clinical Presentation</a:t>
            </a:r>
          </a:p>
          <a:p>
            <a:pPr lvl="1"/>
            <a:r>
              <a:t>Acute HIV Infection (Seroconversion):</a:t>
            </a:r>
          </a:p>
          <a:p>
            <a:pPr lvl="2"/>
            <a:r>
              <a:t>• Fever, rash, fatigue (70-90%)</a:t>
            </a:r>
          </a:p>
          <a:p>
            <a:pPr lvl="2"/>
            <a:r>
              <a:t>• Sore throat, lymphadenopathy</a:t>
            </a:r>
          </a:p>
          <a:p>
            <a:pPr lvl="2"/>
            <a:r>
              <a:t>• Myalgia, arthralgia</a:t>
            </a:r>
          </a:p>
          <a:p>
            <a:pPr lvl="2"/>
            <a:r>
              <a:t>• Headache, nausea</a:t>
            </a:r>
          </a:p>
          <a:p>
            <a:pPr lvl="2"/>
            <a:r>
              <a:t>• Duration: 1-4 weeks</a:t>
            </a:r>
          </a:p>
          <a:p>
            <a:pPr lvl="1"/>
            <a:r>
              <a:t>Asymptomatic Stage:</a:t>
            </a:r>
          </a:p>
          <a:p>
            <a:pPr lvl="2"/>
            <a:r>
              <a:t>• No symptoms for 8-10 years</a:t>
            </a:r>
          </a:p>
          <a:p>
            <a:pPr lvl="2"/>
            <a:r>
              <a:t>• Gradual CD4 decline</a:t>
            </a:r>
          </a:p>
          <a:p>
            <a:pPr lvl="2"/>
            <a:r>
              <a:t>• Persistent lymphadenopathy possible</a:t>
            </a:r>
          </a:p>
          <a:p>
            <a:pPr lvl="1"/>
            <a:r>
              <a:t>Symptomatic HIV:</a:t>
            </a:r>
          </a:p>
          <a:p>
            <a:pPr lvl="2"/>
            <a:r>
              <a:t>• Unexplained weight loss (&gt;10%)</a:t>
            </a:r>
          </a:p>
          <a:p>
            <a:pPr lvl="2"/>
            <a:r>
              <a:t>• Chronic diarrhea</a:t>
            </a:r>
          </a:p>
          <a:p>
            <a:pPr lvl="2"/>
            <a:r>
              <a:t>• Persistent fever</a:t>
            </a:r>
          </a:p>
          <a:p>
            <a:pPr lvl="2"/>
            <a:r>
              <a:t>• Oral candidiasis</a:t>
            </a:r>
          </a:p>
          <a:p>
            <a:pPr lvl="2"/>
            <a:r>
              <a:t>• Herpes zoster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 - Testing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HIV Diagnostic Strategy</a:t>
            </a:r>
          </a:p>
          <a:p>
            <a:pPr lvl="1"/>
            <a:r>
              <a:t>NACO Testing Algorithm (2023):</a:t>
            </a:r>
          </a:p>
          <a:p>
            <a:pPr lvl="2"/>
            <a:r>
              <a:t>Step 1: Screening Tests</a:t>
            </a:r>
          </a:p>
          <a:p>
            <a:pPr lvl="3"/>
            <a:r>
              <a:t>• ELISA/ECLIA (Enzyme/Chemiluminescent Immunoassay)</a:t>
            </a:r>
          </a:p>
          <a:p>
            <a:pPr lvl="3"/>
            <a:r>
              <a:t>• Rapid tests (fingerstick/oral fluid)</a:t>
            </a:r>
          </a:p>
          <a:p>
            <a:pPr lvl="3"/>
            <a:r>
              <a:t>• Combination assays (Ab + p24 Ag)</a:t>
            </a:r>
          </a:p>
          <a:p>
            <a:pPr lvl="2"/>
            <a:r>
              <a:t>Step 2: Confirmatory Tests</a:t>
            </a:r>
          </a:p>
          <a:p>
            <a:pPr lvl="3"/>
            <a:r>
              <a:t>• Western blot (gold standard)</a:t>
            </a:r>
          </a:p>
          <a:p>
            <a:pPr lvl="3"/>
            <a:r>
              <a:t>• Line immunoassay (cheaper alternative)</a:t>
            </a:r>
          </a:p>
          <a:p>
            <a:pPr lvl="3"/>
            <a:r>
              <a:t>• HIV-1 RNA PCR (for infants &lt;18 months)</a:t>
            </a:r>
          </a:p>
          <a:p>
            <a:pPr lvl="2"/>
            <a:r>
              <a:t>Step 3: Tie-breaker (if discordant)</a:t>
            </a:r>
          </a:p>
          <a:p>
            <a:pPr lvl="3"/>
            <a:r>
              <a:t>• Different assay or HIV-1 RNA test</a:t>
            </a:r>
          </a:p>
          <a:p>
            <a:pPr lvl="1"/>
            <a:r>
              <a:t>Window Periods:</a:t>
            </a:r>
          </a:p>
          <a:p>
            <a:pPr lvl="2"/>
            <a:r>
              <a:t>• Antibody tests: 4-12 weeks</a:t>
            </a:r>
          </a:p>
          <a:p>
            <a:pPr lvl="2"/>
            <a:r>
              <a:t>• Combination tests: 2-4 weeks</a:t>
            </a:r>
          </a:p>
          <a:p>
            <a:pPr lvl="2"/>
            <a:r>
              <a:t>• RNA PCR: 10-14 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1744</Words>
  <Application>Microsoft Office PowerPoint</Application>
  <PresentationFormat>On-screen Show (4:3)</PresentationFormat>
  <Paragraphs>308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HIV/AIDS: Comprehensive Management in Indian Context</vt:lpstr>
      <vt:lpstr>What is HIV/AIDS?</vt:lpstr>
      <vt:lpstr>HIV Virology</vt:lpstr>
      <vt:lpstr>Pathogenesis and Natural History</vt:lpstr>
      <vt:lpstr>Epidemiology - Global Burden</vt:lpstr>
      <vt:lpstr>Epidemiology - Indian Context</vt:lpstr>
      <vt:lpstr>Transmission Routes</vt:lpstr>
      <vt:lpstr>Clinical Features - Stages</vt:lpstr>
      <vt:lpstr>Diagnosis - Testing Algorithm</vt:lpstr>
      <vt:lpstr>Laboratory Monitoring</vt:lpstr>
      <vt:lpstr>Antiretroviral Therapy (ART)</vt:lpstr>
      <vt:lpstr>ART Management and Side Effects</vt:lpstr>
      <vt:lpstr>Opportunistic Infections</vt:lpstr>
      <vt:lpstr>Prevention Strategies - Primary</vt:lpstr>
      <vt:lpstr>Prevention Strategies - Secondary</vt:lpstr>
      <vt:lpstr>Prevention Strategies - Tertiary</vt:lpstr>
      <vt:lpstr>Challenges in India</vt:lpstr>
      <vt:lpstr>Success Story and Future</vt:lpstr>
      <vt:lpstr>Key Takeaways</vt:lpstr>
      <vt:lpstr>Q&amp;A Session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2025-10-31T20:21:15Z</dcterms:modified>
  <cp:category/>
</cp:coreProperties>
</file>