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Sexually Transmitted Diseases: Comprehensive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MBBS 3rd Year Class</a:t>
            </a:r>
          </a:p>
          <a:p>
            <a:r>
              <a:t>Duration: 60 minutes</a:t>
            </a:r>
          </a:p>
          <a:p>
            <a:r>
              <a:t>Author: Dr Siddalingaiah H S, Professor, Community Medicine, SIMSRH, Tumkur</a:t>
            </a:r>
          </a:p>
          <a:p>
            <a:r>
              <a:t>Email: hssling@yahoo.com | Phone: 8941087719</a:t>
            </a:r>
          </a:p>
          <a:p>
            <a:r>
              <a:t>Date: 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Diagnosis - Clinical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9812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Diagnostic Strategy</a:t>
            </a:r>
          </a:p>
          <a:p>
            <a:pPr lvl="1"/>
            <a:r>
              <a:rPr dirty="0"/>
              <a:t>1. Sexual History (5 Ps):</a:t>
            </a:r>
          </a:p>
          <a:p>
            <a:pPr lvl="2"/>
            <a:r>
              <a:rPr dirty="0"/>
              <a:t>• Partners (number, type)</a:t>
            </a:r>
          </a:p>
          <a:p>
            <a:pPr lvl="2"/>
            <a:r>
              <a:rPr dirty="0"/>
              <a:t>• Practices (vaginal, anal, oral)</a:t>
            </a:r>
          </a:p>
          <a:p>
            <a:pPr lvl="2"/>
            <a:r>
              <a:rPr dirty="0"/>
              <a:t>• Protection (condom use)</a:t>
            </a:r>
          </a:p>
          <a:p>
            <a:pPr lvl="2"/>
            <a:r>
              <a:rPr dirty="0"/>
              <a:t>• Past STDs</a:t>
            </a:r>
          </a:p>
          <a:p>
            <a:pPr lvl="2"/>
            <a:r>
              <a:rPr dirty="0"/>
              <a:t>• Pregnancy intentions</a:t>
            </a:r>
          </a:p>
          <a:p>
            <a:pPr lvl="1"/>
            <a:r>
              <a:rPr dirty="0"/>
              <a:t>2. Physical Examination:</a:t>
            </a:r>
          </a:p>
          <a:p>
            <a:pPr lvl="2"/>
            <a:r>
              <a:rPr dirty="0"/>
              <a:t>• Genital inspection</a:t>
            </a:r>
          </a:p>
          <a:p>
            <a:pPr lvl="2"/>
            <a:r>
              <a:rPr dirty="0"/>
              <a:t>• Lymph node palpation</a:t>
            </a:r>
          </a:p>
          <a:p>
            <a:pPr lvl="2"/>
            <a:r>
              <a:rPr dirty="0"/>
              <a:t>• Systemic signs</a:t>
            </a:r>
          </a:p>
          <a:p>
            <a:pPr lvl="1"/>
            <a:r>
              <a:rPr dirty="0"/>
              <a:t>3. Laboratory Tests:</a:t>
            </a:r>
          </a:p>
          <a:p>
            <a:pPr lvl="2"/>
            <a:r>
              <a:rPr dirty="0"/>
              <a:t>• Microscopy (Gram stain, wet mount)</a:t>
            </a:r>
          </a:p>
          <a:p>
            <a:pPr lvl="2"/>
            <a:r>
              <a:rPr dirty="0"/>
              <a:t>• Culture and sensitivity</a:t>
            </a:r>
          </a:p>
          <a:p>
            <a:pPr lvl="2"/>
            <a:r>
              <a:rPr dirty="0"/>
              <a:t>• PCR (gold standard for chlamydia)</a:t>
            </a:r>
          </a:p>
          <a:p>
            <a:pPr lvl="2"/>
            <a:r>
              <a:rPr dirty="0"/>
              <a:t>• Serology (syphilis, HIV)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Diagnosis - Laboratory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2942"/>
            <a:ext cx="8229600" cy="4525963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Specific Diagnostic Tests</a:t>
            </a:r>
          </a:p>
          <a:p>
            <a:pPr lvl="1"/>
            <a:r>
              <a:rPr dirty="0"/>
              <a:t>Gonorrhea:</a:t>
            </a:r>
          </a:p>
          <a:p>
            <a:pPr lvl="2"/>
            <a:r>
              <a:rPr dirty="0"/>
              <a:t>• Gram stain: Intracellular diplococci</a:t>
            </a:r>
          </a:p>
          <a:p>
            <a:pPr lvl="2"/>
            <a:r>
              <a:rPr dirty="0"/>
              <a:t>• Culture: Thayer-Martin medium</a:t>
            </a:r>
          </a:p>
          <a:p>
            <a:pPr lvl="2"/>
            <a:r>
              <a:rPr dirty="0"/>
              <a:t>• PCR: Most sensitive</a:t>
            </a:r>
          </a:p>
          <a:p>
            <a:pPr lvl="1"/>
            <a:r>
              <a:rPr dirty="0"/>
              <a:t>Syphilis:</a:t>
            </a:r>
          </a:p>
          <a:p>
            <a:pPr lvl="2"/>
            <a:r>
              <a:rPr dirty="0"/>
              <a:t>• VDRL/TPHA: Screening</a:t>
            </a:r>
          </a:p>
          <a:p>
            <a:pPr lvl="2"/>
            <a:r>
              <a:rPr dirty="0"/>
              <a:t>• FTA-ABS: Confirmatory</a:t>
            </a:r>
          </a:p>
          <a:p>
            <a:pPr lvl="2"/>
            <a:r>
              <a:rPr dirty="0"/>
              <a:t>• Dark field microscopy</a:t>
            </a:r>
          </a:p>
          <a:p>
            <a:pPr lvl="1"/>
            <a:r>
              <a:rPr dirty="0"/>
              <a:t>Chlamydia:</a:t>
            </a:r>
          </a:p>
          <a:p>
            <a:pPr lvl="2"/>
            <a:r>
              <a:rPr dirty="0"/>
              <a:t>• PCR: Endocervical swab</a:t>
            </a:r>
          </a:p>
          <a:p>
            <a:pPr lvl="2"/>
            <a:r>
              <a:rPr dirty="0"/>
              <a:t>• Culture: McCoy cells</a:t>
            </a:r>
          </a:p>
          <a:p>
            <a:pPr lvl="2"/>
            <a:r>
              <a:rPr dirty="0"/>
              <a:t>• EIA: Less sensitive</a:t>
            </a:r>
          </a:p>
          <a:p>
            <a:pPr lvl="1"/>
            <a:r>
              <a:rPr dirty="0"/>
              <a:t>HSV:</a:t>
            </a:r>
          </a:p>
          <a:p>
            <a:pPr lvl="2"/>
            <a:r>
              <a:rPr dirty="0"/>
              <a:t>• PCR: Vesicular fluid</a:t>
            </a:r>
          </a:p>
          <a:p>
            <a:pPr lvl="2"/>
            <a:r>
              <a:rPr dirty="0"/>
              <a:t>• Viral culture</a:t>
            </a:r>
          </a:p>
          <a:p>
            <a:pPr lvl="2"/>
            <a:r>
              <a:rPr dirty="0"/>
              <a:t>• </a:t>
            </a:r>
            <a:r>
              <a:rPr dirty="0" err="1"/>
              <a:t>Tzanck</a:t>
            </a:r>
            <a:r>
              <a:rPr dirty="0"/>
              <a:t> smear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Treatment - General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Treatment Guidelines</a:t>
            </a:r>
          </a:p>
          <a:p>
            <a:pPr lvl="1"/>
            <a:r>
              <a:rPr dirty="0"/>
              <a:t>NACO STI Management Guidelines (2020):</a:t>
            </a:r>
          </a:p>
          <a:p>
            <a:pPr lvl="2"/>
            <a:r>
              <a:rPr dirty="0"/>
              <a:t>• Syndromic management approach</a:t>
            </a:r>
          </a:p>
          <a:p>
            <a:pPr lvl="2"/>
            <a:r>
              <a:rPr dirty="0"/>
              <a:t>• Dual therapy for gonorrhea</a:t>
            </a:r>
          </a:p>
          <a:p>
            <a:pPr lvl="2"/>
            <a:r>
              <a:rPr dirty="0"/>
              <a:t>• Partner treatment essential</a:t>
            </a:r>
          </a:p>
          <a:p>
            <a:pPr lvl="2"/>
            <a:r>
              <a:rPr dirty="0"/>
              <a:t>• Test of cure recommended</a:t>
            </a:r>
          </a:p>
          <a:p>
            <a:pPr lvl="1"/>
            <a:r>
              <a:rPr dirty="0"/>
              <a:t>Key Principles:</a:t>
            </a:r>
          </a:p>
          <a:p>
            <a:pPr lvl="2"/>
            <a:r>
              <a:rPr dirty="0"/>
              <a:t>• Treat empirically based on symptoms</a:t>
            </a:r>
          </a:p>
          <a:p>
            <a:pPr lvl="2"/>
            <a:r>
              <a:rPr dirty="0"/>
              <a:t>• Culture sensitivity for resistance</a:t>
            </a:r>
          </a:p>
          <a:p>
            <a:pPr lvl="2"/>
            <a:r>
              <a:rPr dirty="0"/>
              <a:t>• Follow-up testing</a:t>
            </a:r>
          </a:p>
          <a:p>
            <a:pPr lvl="2"/>
            <a:r>
              <a:rPr dirty="0"/>
              <a:t>• Prevention of reinfection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Treatment - Specific Regimens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Treatment Protocols</a:t>
            </a:r>
          </a:p>
          <a:p>
            <a:pPr lvl="1"/>
            <a:r>
              <a:t>Syphilis:</a:t>
            </a:r>
          </a:p>
          <a:p>
            <a:pPr lvl="2"/>
            <a:r>
              <a:t>• Primary/Secondary: Benzathine penicillin 2.4 MU IM single dose</a:t>
            </a:r>
          </a:p>
          <a:p>
            <a:pPr lvl="2"/>
            <a:r>
              <a:t>• Latent: Benzathine penicillin 2.4 MU IM weekly × 3</a:t>
            </a:r>
          </a:p>
          <a:p>
            <a:pPr lvl="2"/>
            <a:r>
              <a:t>• Tertiary/Neurosyphilis: Aqueous penicillin G 3-4 MU IV q4h × 14 days</a:t>
            </a:r>
          </a:p>
          <a:p>
            <a:pPr lvl="2"/>
            <a:r>
              <a:t>• Alternative: Doxycycline 100mg PO twice daily × 14 days</a:t>
            </a:r>
          </a:p>
          <a:p>
            <a:pPr lvl="1"/>
            <a:r>
              <a:t>Gonorrhea:</a:t>
            </a:r>
          </a:p>
          <a:p>
            <a:pPr lvl="2"/>
            <a:r>
              <a:t>• Ceftriaxone 500mg IM single dose</a:t>
            </a:r>
          </a:p>
          <a:p>
            <a:pPr lvl="2"/>
            <a:r>
              <a:t>• PLUS Azithromycin 1g PO single dose</a:t>
            </a:r>
          </a:p>
          <a:p>
            <a:pPr lvl="2"/>
            <a:r>
              <a:t>• Test of cure in 7-14 days</a:t>
            </a:r>
          </a:p>
          <a:p>
            <a:pPr lvl="1"/>
            <a:r>
              <a:t>Chlamydia:</a:t>
            </a:r>
          </a:p>
          <a:p>
            <a:pPr lvl="2"/>
            <a:r>
              <a:t>• Azithromycin 1g PO single dose</a:t>
            </a:r>
          </a:p>
          <a:p>
            <a:pPr lvl="2"/>
            <a:r>
              <a:t>• OR Doxycycline 100mg PO twice daily × 7 days</a:t>
            </a:r>
          </a:p>
          <a:p>
            <a:pPr lvl="2"/>
            <a:r>
              <a:t>• Test of cure recommended</a:t>
            </a:r>
          </a:p>
          <a:p>
            <a:pPr lvl="1"/>
            <a:r>
              <a:t>HSV:</a:t>
            </a:r>
          </a:p>
          <a:p>
            <a:pPr lvl="2"/>
            <a:r>
              <a:t>• Acyclovir 400mg PO three times daily × 5-10 days</a:t>
            </a:r>
          </a:p>
          <a:p>
            <a:pPr lvl="2"/>
            <a:r>
              <a:t>• Valacyclovir 1g PO twice daily × 5-10 days</a:t>
            </a:r>
          </a:p>
          <a:p>
            <a:pPr lvl="2"/>
            <a:r>
              <a:t>• Suppressive therapy for recurrences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Prevention and Control - Primary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Primary Prevention</a:t>
            </a:r>
          </a:p>
          <a:p>
            <a:pPr lvl="1"/>
            <a:r>
              <a:t>ABC Approach:</a:t>
            </a:r>
          </a:p>
          <a:p>
            <a:pPr lvl="2"/>
            <a:r>
              <a:t>• Abstain from sex</a:t>
            </a:r>
          </a:p>
          <a:p>
            <a:pPr lvl="2"/>
            <a:r>
              <a:t>• Be faithful to one partner</a:t>
            </a:r>
          </a:p>
          <a:p>
            <a:pPr lvl="2"/>
            <a:r>
              <a:t>• Condoms consistently and correctly</a:t>
            </a:r>
          </a:p>
          <a:p>
            <a:pPr lvl="1"/>
            <a:r>
              <a:t>Vaccines:</a:t>
            </a:r>
          </a:p>
          <a:p>
            <a:pPr lvl="2"/>
            <a:r>
              <a:t>• HPV vaccine (9-26 years)</a:t>
            </a:r>
          </a:p>
          <a:p>
            <a:pPr lvl="2"/>
            <a:r>
              <a:t>• Hepatitis B vaccine</a:t>
            </a:r>
          </a:p>
          <a:p>
            <a:pPr lvl="2"/>
            <a:r>
              <a:t>• HIV vaccine (in development)</a:t>
            </a:r>
          </a:p>
          <a:p>
            <a:pPr lvl="1"/>
            <a:r>
              <a:t>Other Strategies:</a:t>
            </a:r>
          </a:p>
          <a:p>
            <a:pPr lvl="2"/>
            <a:r>
              <a:t>• Pre-exposure prophylaxis (PrEP) for HIV</a:t>
            </a:r>
          </a:p>
          <a:p>
            <a:pPr lvl="2"/>
            <a:r>
              <a:t>• Post-exposure prophylaxis (PEP)</a:t>
            </a:r>
          </a:p>
          <a:p>
            <a:pPr lvl="2"/>
            <a:r>
              <a:t>• Male circumcision</a:t>
            </a:r>
          </a:p>
        </p:txBody>
      </p:sp>
      <p:pic>
        <p:nvPicPr>
          <p:cNvPr id="4" name="Picture 3" descr="abc_approach_ic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7005484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Prevention and Control - Secondary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Secondary Prevention</a:t>
            </a:r>
          </a:p>
          <a:p>
            <a:pPr lvl="1"/>
            <a:r>
              <a:t>Screening Programs:</a:t>
            </a:r>
          </a:p>
          <a:p>
            <a:pPr lvl="2"/>
            <a:r>
              <a:t>• Regular STI screening for high-risk groups</a:t>
            </a:r>
          </a:p>
          <a:p>
            <a:pPr lvl="2"/>
            <a:r>
              <a:t>• Antenatal screening (syphilis, HIV)</a:t>
            </a:r>
          </a:p>
          <a:p>
            <a:pPr lvl="2"/>
            <a:r>
              <a:t>• Targeted interventions (TI) for high-risk populations</a:t>
            </a:r>
          </a:p>
          <a:p>
            <a:pPr lvl="1"/>
            <a:r>
              <a:t>NACO Programs:</a:t>
            </a:r>
          </a:p>
          <a:p>
            <a:pPr lvl="2"/>
            <a:r>
              <a:t>• Integrated Counseling and Testing Centers (ICTCs)</a:t>
            </a:r>
          </a:p>
          <a:p>
            <a:pPr lvl="2"/>
            <a:r>
              <a:t>• Prevention of Parent-to-Child Transmission (PPTCT)</a:t>
            </a:r>
          </a:p>
          <a:p>
            <a:pPr lvl="2"/>
            <a:r>
              <a:t>• Link Worker Scheme for contact tracing</a:t>
            </a:r>
          </a:p>
          <a:p>
            <a:pPr lvl="1"/>
            <a:r>
              <a:t>Key Achievements:</a:t>
            </a:r>
          </a:p>
          <a:p>
            <a:pPr lvl="2"/>
            <a:r>
              <a:t>• 1,381 ICTCs across India</a:t>
            </a:r>
          </a:p>
          <a:p>
            <a:pPr lvl="2"/>
            <a:r>
              <a:t>• 95% antenatal coverage for HIV testing</a:t>
            </a:r>
          </a:p>
          <a:p>
            <a:pPr lvl="2"/>
            <a:r>
              <a:t>• 800 million condoms distributed annually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Prevention and Control - Tertiary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Tertiary Prevention</a:t>
            </a:r>
          </a:p>
          <a:p>
            <a:pPr lvl="1"/>
            <a:r>
              <a:t>Management of Complications:</a:t>
            </a:r>
          </a:p>
          <a:p>
            <a:pPr lvl="2"/>
            <a:r>
              <a:t>• ART centers for HIV care</a:t>
            </a:r>
          </a:p>
          <a:p>
            <a:pPr lvl="2"/>
            <a:r>
              <a:t>• STD clinics for follow-up</a:t>
            </a:r>
          </a:p>
          <a:p>
            <a:pPr lvl="2"/>
            <a:r>
              <a:t>• Community Care Centers (CCCs)</a:t>
            </a:r>
          </a:p>
          <a:p>
            <a:pPr lvl="1"/>
            <a:r>
              <a:t>Support Services:</a:t>
            </a:r>
          </a:p>
          <a:p>
            <a:pPr lvl="2"/>
            <a:r>
              <a:t>• Positive People Networks</a:t>
            </a:r>
          </a:p>
          <a:p>
            <a:pPr lvl="2"/>
            <a:r>
              <a:t>• Counseling and psychosocial support</a:t>
            </a:r>
          </a:p>
          <a:p>
            <a:pPr lvl="2"/>
            <a:r>
              <a:t>• Rehabilitation programs</a:t>
            </a:r>
          </a:p>
          <a:p>
            <a:pPr lvl="1"/>
            <a:r>
              <a:t>Surveillance:</a:t>
            </a:r>
          </a:p>
          <a:p>
            <a:pPr lvl="2"/>
            <a:r>
              <a:t>• HIV Sentinel Surveillance</a:t>
            </a:r>
          </a:p>
          <a:p>
            <a:pPr lvl="2"/>
            <a:r>
              <a:t>• Integrated Disease Surveillance Program</a:t>
            </a:r>
          </a:p>
          <a:p>
            <a:pPr lvl="2"/>
            <a:r>
              <a:t>• Regular reporting and monitoring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Barriers to Effective Control</a:t>
            </a:r>
          </a:p>
          <a:p>
            <a:pPr lvl="1"/>
            <a:r>
              <a:t>Social and Cultural:</a:t>
            </a:r>
          </a:p>
          <a:p>
            <a:pPr lvl="2"/>
            <a:r>
              <a:t>• Stigma and discrimination</a:t>
            </a:r>
          </a:p>
          <a:p>
            <a:pPr lvl="2"/>
            <a:r>
              <a:t>• Gender inequalities</a:t>
            </a:r>
          </a:p>
          <a:p>
            <a:pPr lvl="2"/>
            <a:r>
              <a:t>• Religious and caste factors</a:t>
            </a:r>
          </a:p>
          <a:p>
            <a:pPr lvl="2"/>
            <a:r>
              <a:t>• Limited sexuality education</a:t>
            </a:r>
          </a:p>
          <a:p>
            <a:pPr lvl="1"/>
            <a:r>
              <a:t>Healthcare System:</a:t>
            </a:r>
          </a:p>
          <a:p>
            <a:pPr lvl="2"/>
            <a:r>
              <a:t>• Rural-urban disparities</a:t>
            </a:r>
          </a:p>
          <a:p>
            <a:pPr lvl="2"/>
            <a:r>
              <a:t>• Shortage of trained providers</a:t>
            </a:r>
          </a:p>
          <a:p>
            <a:pPr lvl="2"/>
            <a:r>
              <a:t>• Drug stockouts</a:t>
            </a:r>
          </a:p>
          <a:p>
            <a:pPr lvl="2"/>
            <a:r>
              <a:t>• Weak surveillance systems</a:t>
            </a:r>
          </a:p>
          <a:p>
            <a:pPr lvl="1"/>
            <a:r>
              <a:t>Behavioral Factors:</a:t>
            </a:r>
          </a:p>
          <a:p>
            <a:pPr lvl="2"/>
            <a:r>
              <a:t>• Low condom use</a:t>
            </a:r>
          </a:p>
          <a:p>
            <a:pPr lvl="2"/>
            <a:r>
              <a:t>• Multiple concurrent partnerships</a:t>
            </a:r>
          </a:p>
          <a:p>
            <a:pPr lvl="2"/>
            <a:r>
              <a:t>• Alcohol and drug use</a:t>
            </a:r>
          </a:p>
          <a:p>
            <a:pPr lvl="2"/>
            <a:r>
              <a:t>• Migration and mobility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Way Forward</a:t>
            </a:r>
          </a:p>
          <a:p>
            <a:pPr lvl="1"/>
            <a:r>
              <a:t>Strengthening Programs:</a:t>
            </a:r>
          </a:p>
          <a:p>
            <a:pPr lvl="2"/>
            <a:r>
              <a:t>• Comprehensive sexuality education in schools</a:t>
            </a:r>
          </a:p>
          <a:p>
            <a:pPr lvl="2"/>
            <a:r>
              <a:t>• Integration of STI services with primary healthcare</a:t>
            </a:r>
          </a:p>
          <a:p>
            <a:pPr lvl="2"/>
            <a:r>
              <a:t>• Task shifting to nurses and community health workers</a:t>
            </a:r>
          </a:p>
          <a:p>
            <a:pPr lvl="2"/>
            <a:r>
              <a:t>• Digital health solutions for follow-up</a:t>
            </a:r>
          </a:p>
          <a:p>
            <a:pPr lvl="1"/>
            <a:r>
              <a:t>Research Priorities:</a:t>
            </a:r>
          </a:p>
          <a:p>
            <a:pPr lvl="2"/>
            <a:r>
              <a:t>• Vaccine development</a:t>
            </a:r>
          </a:p>
          <a:p>
            <a:pPr lvl="2"/>
            <a:r>
              <a:t>• Point-of-care diagnostics</a:t>
            </a:r>
          </a:p>
          <a:p>
            <a:pPr lvl="2"/>
            <a:r>
              <a:t>• Drug resistance surveillance</a:t>
            </a:r>
          </a:p>
          <a:p>
            <a:pPr lvl="2"/>
            <a:r>
              <a:t>• Behavioral interventions</a:t>
            </a:r>
          </a:p>
          <a:p>
            <a:pPr lvl="1"/>
            <a:r>
              <a:t>Global Targets:</a:t>
            </a:r>
          </a:p>
          <a:p>
            <a:pPr lvl="2"/>
            <a:r>
              <a:t>• 90% reduction in syphilis incidence by 2030</a:t>
            </a:r>
          </a:p>
          <a:p>
            <a:pPr lvl="2"/>
            <a:r>
              <a:t>• Elimination of MTCT of HIV and syphilis</a:t>
            </a:r>
          </a:p>
          <a:p>
            <a:pPr lvl="2"/>
            <a:r>
              <a:t>• Improved access to STI services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</a:t>
            </a:r>
          </a:p>
          <a:p>
            <a:pPr lvl="1"/>
            <a:r>
              <a:t>1. STDs are major public health problem with significant burden in India</a:t>
            </a:r>
          </a:p>
          <a:p>
            <a:pPr lvl="1"/>
            <a:r>
              <a:t>2. Most are asymptomatic, requiring active screening</a:t>
            </a:r>
          </a:p>
          <a:p>
            <a:pPr lvl="1"/>
            <a:r>
              <a:t>3. Syndromic management and partner treatment are key</a:t>
            </a:r>
          </a:p>
          <a:p>
            <a:pPr lvl="1"/>
            <a:r>
              <a:t>4. Prevention through ABC approach, vaccines, and condoms</a:t>
            </a:r>
          </a:p>
          <a:p>
            <a:pPr lvl="1"/>
            <a:r>
              <a:t>5. NACO programs provide framework for comprehensive control</a:t>
            </a:r>
          </a:p>
          <a:p>
            <a:pPr lvl="1"/>
            <a:r>
              <a:t>6. Cultural sensitivity and community engagement essential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STDs?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and Classification</a:t>
            </a:r>
          </a:p>
          <a:p>
            <a:pPr lvl="1"/>
            <a:r>
              <a:t>Definition: Infections transmitted through sexual contact, including vaginal, anal, and oral sex</a:t>
            </a:r>
          </a:p>
          <a:p>
            <a:pPr lvl="1"/>
            <a:r>
              <a:t>Classification by Causative Organism:</a:t>
            </a:r>
          </a:p>
        </p:txBody>
      </p:sp>
      <p:pic>
        <p:nvPicPr>
          <p:cNvPr id="4" name="Picture 3" descr="std_classifi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3415574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Discussion</a:t>
            </a:r>
          </a:p>
          <a:p>
            <a:pPr lvl="1"/>
            <a:r>
              <a:t>Thank you for your attention!</a:t>
            </a:r>
          </a:p>
          <a:p>
            <a:pPr lvl="1"/>
            <a:r>
              <a:t>References:</a:t>
            </a:r>
          </a:p>
          <a:p>
            <a:pPr lvl="2"/>
            <a:r>
              <a:t>• NACO STI Management Guidelines (2020)</a:t>
            </a:r>
          </a:p>
          <a:p>
            <a:pPr lvl="2"/>
            <a:r>
              <a:t>• WHO Guidelines for STI Management (2016)</a:t>
            </a:r>
          </a:p>
          <a:p>
            <a:pPr lvl="2"/>
            <a:r>
              <a:t>• CDC STD Treatment Guidelines (2021)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Epidemiology - Global Burden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WHO Statistics (2022): 1 million new STD cases daily</a:t>
            </a:r>
          </a:p>
        </p:txBody>
      </p:sp>
      <p:pic>
        <p:nvPicPr>
          <p:cNvPr id="4" name="Picture 3" descr="global_std_epidemi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889844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Epidemiology - Indian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NACO Estimates (2023):</a:t>
            </a:r>
          </a:p>
          <a:p>
            <a:pPr lvl="1"/>
            <a:r>
              <a:t>• 30-40 million STD cases annually</a:t>
            </a:r>
          </a:p>
          <a:p>
            <a:pPr lvl="1"/>
            <a:r>
              <a:t>• HIV prevalence: 0.22% (23.1 lakh PLHIV)</a:t>
            </a:r>
          </a:p>
          <a:p>
            <a:pPr lvl="1"/>
            <a:r>
              <a:t>• Syphilis: Rising trend, especially congenital</a:t>
            </a:r>
          </a:p>
          <a:p>
            <a:pPr lvl="1"/>
            <a:r>
              <a:t>• Gonorrhea/Chlamydia: High among youth and high-risk groups</a:t>
            </a:r>
          </a:p>
          <a:p>
            <a:pPr lvl="1"/>
            <a:r>
              <a:t>Regional Distribution:</a:t>
            </a:r>
          </a:p>
          <a:p>
            <a:pPr lvl="2"/>
            <a:r>
              <a:t>• Highest prevalence: Northeast (Nagaland, Manipur)</a:t>
            </a:r>
          </a:p>
          <a:p>
            <a:pPr lvl="2"/>
            <a:r>
              <a:t>• Southern states: Karnataka, Andhra Pradesh, Telangana</a:t>
            </a:r>
          </a:p>
          <a:p>
            <a:pPr lvl="2"/>
            <a:r>
              <a:t>• Urban vs Rural: Higher in urban areas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Transmission Routes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STDs Spread</a:t>
            </a:r>
          </a:p>
          <a:p>
            <a:pPr lvl="1"/>
            <a:r>
              <a:t>Sexual Transmission:</a:t>
            </a:r>
          </a:p>
          <a:p>
            <a:pPr lvl="2"/>
            <a:r>
              <a:t>• Vaginal intercourse</a:t>
            </a:r>
          </a:p>
          <a:p>
            <a:pPr lvl="2"/>
            <a:r>
              <a:t>• Anal intercourse</a:t>
            </a:r>
          </a:p>
          <a:p>
            <a:pPr lvl="2"/>
            <a:r>
              <a:t>• Oral-genital contact</a:t>
            </a:r>
          </a:p>
          <a:p>
            <a:pPr lvl="2"/>
            <a:r>
              <a:t>• Manual-genital contact</a:t>
            </a:r>
          </a:p>
          <a:p>
            <a:pPr lvl="1"/>
            <a:r>
              <a:t>Non-Sexual Transmission:</a:t>
            </a:r>
          </a:p>
          <a:p>
            <a:pPr lvl="2"/>
            <a:r>
              <a:t>• Mother-to-child (congenital syphilis, HIV)</a:t>
            </a:r>
          </a:p>
          <a:p>
            <a:pPr lvl="2"/>
            <a:r>
              <a:t>• Blood transfusion (HIV, Hepatitis B)</a:t>
            </a:r>
          </a:p>
          <a:p>
            <a:pPr lvl="2"/>
            <a:r>
              <a:t>• Sharing needles (HIV, Hepatitis B)</a:t>
            </a:r>
          </a:p>
          <a:p>
            <a:pPr lvl="2"/>
            <a:r>
              <a:t>• Organ transplantation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Bacterial STDs - Gonorrhea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Gonorrhea: Clinical Features</a:t>
            </a:r>
          </a:p>
          <a:p>
            <a:pPr lvl="1"/>
            <a:r>
              <a:t>Causative Agent: Neisseria gonorrhoeae (Gram-negative diplococcus)</a:t>
            </a:r>
          </a:p>
          <a:p>
            <a:pPr lvl="1"/>
            <a:r>
              <a:t>Clinical Presentation:</a:t>
            </a:r>
          </a:p>
          <a:p>
            <a:pPr lvl="2"/>
            <a:r>
              <a:t>Males: Acute urethritis</a:t>
            </a:r>
          </a:p>
          <a:p>
            <a:pPr lvl="3"/>
            <a:r>
              <a:t>• Purulent discharge (yellow/green)</a:t>
            </a:r>
          </a:p>
          <a:p>
            <a:pPr lvl="3"/>
            <a:r>
              <a:t>• Dysuria, frequency, urgency</a:t>
            </a:r>
          </a:p>
          <a:p>
            <a:pPr lvl="3"/>
            <a:r>
              <a:t>• Incubation: 2-7 days</a:t>
            </a:r>
          </a:p>
          <a:p>
            <a:pPr lvl="2"/>
            <a:r>
              <a:t>Females: Often asymptomatic (50%)</a:t>
            </a:r>
          </a:p>
          <a:p>
            <a:pPr lvl="3"/>
            <a:r>
              <a:t>• May cause cervicitis, PID</a:t>
            </a:r>
          </a:p>
          <a:p>
            <a:pPr lvl="3"/>
            <a:r>
              <a:t>• Abdominal pain, fever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Bacterial STDs - Syphilis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Syphilis: The Great Imitator</a:t>
            </a:r>
          </a:p>
          <a:p>
            <a:pPr lvl="1"/>
            <a:r>
              <a:t>Causative Agent: Treponema pallidum</a:t>
            </a:r>
          </a:p>
          <a:p>
            <a:pPr lvl="1"/>
            <a:r>
              <a:t>Stages:</a:t>
            </a:r>
          </a:p>
          <a:p>
            <a:pPr lvl="2"/>
            <a:r>
              <a:t>1. Primary (2-12 weeks):</a:t>
            </a:r>
          </a:p>
          <a:p>
            <a:pPr lvl="3"/>
            <a:r>
              <a:t>• Painless chancre at inoculation site</a:t>
            </a:r>
          </a:p>
          <a:p>
            <a:pPr lvl="3"/>
            <a:r>
              <a:t>• Clean base, raised borders</a:t>
            </a:r>
          </a:p>
          <a:p>
            <a:pPr lvl="3"/>
            <a:r>
              <a:t>• Regional lymphadenopathy</a:t>
            </a:r>
          </a:p>
          <a:p>
            <a:pPr lvl="2"/>
            <a:r>
              <a:t>2. Secondary (6-24 weeks):</a:t>
            </a:r>
          </a:p>
          <a:p>
            <a:pPr lvl="3"/>
            <a:r>
              <a:t>• Generalized rash (palms/soles)</a:t>
            </a:r>
          </a:p>
          <a:p>
            <a:pPr lvl="3"/>
            <a:r>
              <a:t>• Condylomata lata, alopecia</a:t>
            </a:r>
          </a:p>
          <a:p>
            <a:pPr lvl="3"/>
            <a:r>
              <a:t>• Fever, malaise, lymphadenopathy</a:t>
            </a:r>
          </a:p>
          <a:p>
            <a:pPr lvl="2"/>
            <a:r>
              <a:t>3. Tertiary (&gt;2 years):</a:t>
            </a:r>
          </a:p>
          <a:p>
            <a:pPr lvl="3"/>
            <a:r>
              <a:t>• Cardiovascular syphilis</a:t>
            </a:r>
          </a:p>
          <a:p>
            <a:pPr lvl="3"/>
            <a:r>
              <a:t>• Neurosyphilis, gummas</a:t>
            </a:r>
          </a:p>
          <a:p>
            <a:pPr lvl="3"/>
            <a:r>
              <a:t>• Tabes dorsalis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Bacterial STDs - Chlamydia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Chlamydia: Silent Infection</a:t>
            </a:r>
          </a:p>
          <a:p>
            <a:pPr lvl="1"/>
            <a:r>
              <a:rPr dirty="0"/>
              <a:t>Causative Agent: Chlamydia trachomatis</a:t>
            </a:r>
          </a:p>
          <a:p>
            <a:pPr lvl="1"/>
            <a:r>
              <a:rPr dirty="0"/>
              <a:t>Clinical Features:</a:t>
            </a:r>
          </a:p>
          <a:p>
            <a:pPr lvl="2"/>
            <a:r>
              <a:rPr dirty="0"/>
              <a:t>• Often asymptomatic (70-80%)</a:t>
            </a:r>
          </a:p>
          <a:p>
            <a:pPr lvl="2"/>
            <a:r>
              <a:rPr dirty="0"/>
              <a:t>• Females: Cervicitis, PID, infertility</a:t>
            </a:r>
          </a:p>
          <a:p>
            <a:pPr lvl="2"/>
            <a:r>
              <a:rPr dirty="0"/>
              <a:t>• Males: Urethritis, epididymitis</a:t>
            </a:r>
          </a:p>
          <a:p>
            <a:pPr lvl="2"/>
            <a:r>
              <a:rPr dirty="0"/>
              <a:t>• Both: Proctitis, conjunctivitis</a:t>
            </a:r>
          </a:p>
          <a:p>
            <a:pPr lvl="1"/>
            <a:r>
              <a:rPr dirty="0"/>
              <a:t>Complications:</a:t>
            </a:r>
          </a:p>
          <a:p>
            <a:pPr lvl="2"/>
            <a:r>
              <a:rPr dirty="0"/>
              <a:t>• Pelvic inflammatory disease</a:t>
            </a:r>
          </a:p>
          <a:p>
            <a:pPr lvl="2"/>
            <a:r>
              <a:rPr dirty="0"/>
              <a:t>• Ectopic pregnancy</a:t>
            </a:r>
          </a:p>
          <a:p>
            <a:pPr lvl="2"/>
            <a:r>
              <a:rPr dirty="0"/>
              <a:t>• Chronic pelvic pain</a:t>
            </a:r>
          </a:p>
          <a:p>
            <a:pPr lvl="2"/>
            <a:r>
              <a:rPr dirty="0"/>
              <a:t>• Infertility in both genders</a:t>
            </a:r>
          </a:p>
          <a:p>
            <a:pPr lvl="1"/>
            <a:r>
              <a:rPr dirty="0"/>
              <a:t>Key Fact: Most common bacterial STD worldwide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Viral STDs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81432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dirty="0"/>
              <a:t>Viral STDs: Chronic Infections</a:t>
            </a:r>
          </a:p>
          <a:p>
            <a:pPr lvl="1"/>
            <a:r>
              <a:rPr dirty="0"/>
              <a:t>HIV/AIDS:</a:t>
            </a:r>
          </a:p>
          <a:p>
            <a:pPr lvl="2"/>
            <a:r>
              <a:rPr dirty="0"/>
              <a:t>• Retrovirus attacking CD4+ T cells</a:t>
            </a:r>
          </a:p>
          <a:p>
            <a:pPr lvl="2"/>
            <a:r>
              <a:rPr dirty="0"/>
              <a:t>• Progressive immunosuppression</a:t>
            </a:r>
          </a:p>
          <a:p>
            <a:pPr lvl="2"/>
            <a:r>
              <a:rPr dirty="0"/>
              <a:t>• Lifelong infection, manageable with ART</a:t>
            </a:r>
          </a:p>
          <a:p>
            <a:pPr lvl="1"/>
            <a:r>
              <a:rPr dirty="0"/>
              <a:t>HSV (Herpes Simplex):</a:t>
            </a:r>
          </a:p>
          <a:p>
            <a:pPr lvl="2"/>
            <a:r>
              <a:rPr dirty="0"/>
              <a:t>• HSV-1: Oral herpes</a:t>
            </a:r>
          </a:p>
          <a:p>
            <a:pPr lvl="2"/>
            <a:r>
              <a:rPr dirty="0"/>
              <a:t>• HSV-2: Genital herpes</a:t>
            </a:r>
          </a:p>
          <a:p>
            <a:pPr lvl="2"/>
            <a:r>
              <a:rPr dirty="0"/>
              <a:t>• Recurrent painful ulcers</a:t>
            </a:r>
          </a:p>
          <a:p>
            <a:pPr lvl="2"/>
            <a:r>
              <a:rPr dirty="0"/>
              <a:t>• Lifelong latency</a:t>
            </a:r>
          </a:p>
          <a:p>
            <a:pPr lvl="1"/>
            <a:r>
              <a:rPr dirty="0"/>
              <a:t>HPV (Human Papillomavirus):</a:t>
            </a:r>
          </a:p>
          <a:p>
            <a:pPr lvl="2"/>
            <a:r>
              <a:rPr dirty="0"/>
              <a:t>• 100+ subtypes</a:t>
            </a:r>
          </a:p>
          <a:p>
            <a:pPr lvl="2"/>
            <a:r>
              <a:rPr dirty="0"/>
              <a:t>• Low-risk: Genital warts</a:t>
            </a:r>
          </a:p>
          <a:p>
            <a:pPr lvl="2"/>
            <a:r>
              <a:rPr dirty="0"/>
              <a:t>• High-risk: Cervical cancer</a:t>
            </a:r>
          </a:p>
          <a:p>
            <a:pPr lvl="2"/>
            <a:r>
              <a:rPr dirty="0"/>
              <a:t>• Vaccination available</a:t>
            </a:r>
          </a:p>
          <a:p>
            <a:pPr lvl="1"/>
            <a:r>
              <a:rPr dirty="0"/>
              <a:t>Hepatitis B:</a:t>
            </a:r>
          </a:p>
          <a:p>
            <a:pPr lvl="2"/>
            <a:r>
              <a:rPr dirty="0"/>
              <a:t>• Chronic liver disease</a:t>
            </a:r>
          </a:p>
          <a:p>
            <a:pPr lvl="2"/>
            <a:r>
              <a:rPr dirty="0"/>
              <a:t>• Vaccine-preventable</a:t>
            </a:r>
          </a:p>
          <a:p>
            <a:pPr lvl="2"/>
            <a:r>
              <a:rPr dirty="0"/>
              <a:t>• High prevalence in India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1308</Words>
  <Application>Microsoft Office PowerPoint</Application>
  <PresentationFormat>On-screen Show (4:3)</PresentationFormat>
  <Paragraphs>251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Sexually Transmitted Diseases: Comprehensive Overview</vt:lpstr>
      <vt:lpstr>What are STDs?</vt:lpstr>
      <vt:lpstr>Epidemiology - Global Burden</vt:lpstr>
      <vt:lpstr>Epidemiology - Indian Context</vt:lpstr>
      <vt:lpstr>Transmission Routes</vt:lpstr>
      <vt:lpstr>Bacterial STDs - Gonorrhea</vt:lpstr>
      <vt:lpstr>Bacterial STDs - Syphilis</vt:lpstr>
      <vt:lpstr>Bacterial STDs - Chlamydia</vt:lpstr>
      <vt:lpstr>Viral STDs Overview</vt:lpstr>
      <vt:lpstr>Diagnosis - Clinical Approach</vt:lpstr>
      <vt:lpstr>Diagnosis - Laboratory Tests</vt:lpstr>
      <vt:lpstr>Treatment - General Principles</vt:lpstr>
      <vt:lpstr>Treatment - Specific Regimens</vt:lpstr>
      <vt:lpstr>Prevention and Control - Primary</vt:lpstr>
      <vt:lpstr>Prevention and Control - Secondary</vt:lpstr>
      <vt:lpstr>Prevention and Control - Tertiary</vt:lpstr>
      <vt:lpstr>Challenges in India</vt:lpstr>
      <vt:lpstr>Future Directions</vt:lpstr>
      <vt:lpstr>Key Takeaways</vt:lpstr>
      <vt:lpstr>Q&amp;A Session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Dr Siddalingaiah H S</cp:lastModifiedBy>
  <cp:revision>2</cp:revision>
  <dcterms:created xsi:type="dcterms:W3CDTF">2013-01-27T09:14:16Z</dcterms:created>
  <dcterms:modified xsi:type="dcterms:W3CDTF">2025-10-31T20:39:45Z</dcterms:modified>
  <cp:category/>
</cp:coreProperties>
</file>