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5439" y="1039044"/>
            <a:ext cx="7772400" cy="1470025"/>
          </a:xfrm>
        </p:spPr>
        <p:txBody>
          <a:bodyPr/>
          <a:lstStyle/>
          <a:p>
            <a:pPr>
              <a:defRPr sz="4400" b="1">
                <a:solidFill>
                  <a:srgbClr val="FF9933"/>
                </a:solidFill>
              </a:defRPr>
            </a:pPr>
            <a:r>
              <a:rPr dirty="0"/>
              <a:t>Soil Transmitted Diseases (STH)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3419" y="2932471"/>
            <a:ext cx="6400800" cy="1752600"/>
          </a:xfrm>
        </p:spPr>
        <p:txBody>
          <a:bodyPr>
            <a:normAutofit fontScale="92500" lnSpcReduction="20000"/>
          </a:bodyPr>
          <a:lstStyle/>
          <a:p>
            <a:pPr>
              <a:defRPr sz="3200">
                <a:solidFill>
                  <a:srgbClr val="000000"/>
                </a:solidFill>
              </a:defRPr>
            </a:pPr>
            <a:r>
              <a:rPr dirty="0"/>
              <a:t>Comprehensive Teaching Module for MBBS 3rd Year Students</a:t>
            </a:r>
          </a:p>
          <a:p>
            <a:r>
              <a:rPr dirty="0"/>
              <a:t>Indian Context and Public Health Perspectives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Medical Education Department |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00"/>
            <a:ext cx="12188825" cy="1143000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000080"/>
                </a:solidFill>
              </a:defRPr>
            </a:pPr>
            <a:r>
              <a:rPr dirty="0"/>
              <a:t>Mass Drug Administration (MDA)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606" y="1162000"/>
            <a:ext cx="10953136" cy="4904503"/>
          </a:xfrm>
        </p:spPr>
        <p:txBody>
          <a:bodyPr>
            <a:normAutofit/>
          </a:bodyPr>
          <a:lstStyle/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</a:t>
            </a:r>
            <a:r>
              <a:rPr lang="en-IN" sz="3000" dirty="0"/>
              <a:t>Primary Control Strategy: Periodic deworming of at-risk populations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lang="en-IN" sz="3000" dirty="0"/>
              <a:t>• Frequency: 1-2 times annually in high-prevalence areas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lang="en-IN" sz="3000" dirty="0"/>
              <a:t>• Coverage Target: ≥75% of school-age children and high-risk groups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lang="en-IN" sz="3000" dirty="0"/>
              <a:t>• Drugs: Albendazole 400mg or Mebendazole 500mg single oral dose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lang="en-IN" sz="3000" dirty="0"/>
              <a:t>• Safety: Generally safe, even in pregnancy (avoid first trimester)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lang="en-IN" sz="3000" dirty="0"/>
              <a:t>• Monitoring: Treatment coverage, drug efficacy, side effects reporting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Prevention &amp; Control - MDA Programs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9167"/>
            <a:ext cx="12188825" cy="1143000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000080"/>
                </a:solidFill>
              </a:defRPr>
            </a:pPr>
            <a:r>
              <a:rPr dirty="0"/>
              <a:t>Water, Sanitation and Hygiene (WASH) Interventions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80" y="1049593"/>
            <a:ext cx="10785987" cy="4525963"/>
          </a:xfrm>
        </p:spPr>
        <p:txBody>
          <a:bodyPr>
            <a:noAutofit/>
          </a:bodyPr>
          <a:lstStyle/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Sustainable Prevention: Breaks transmission cycle through environmental control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Safe Water Supply: Protected sources, household water treatment and storage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Sanitation: Latrine construction and maintenance, elimination of open defecation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Hygiene Education: Handwashing at critical points, footwear use, food hygiene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Behavioral Change: Community-led programs, school-based education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F Diagram: Feces → Fields → Flies → Fingers → Food → Mouth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Prevention &amp; Control - WASH Interventions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9168"/>
            <a:ext cx="12188825" cy="1143000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000080"/>
                </a:solidFill>
              </a:defRPr>
            </a:pPr>
            <a:r>
              <a:rPr dirty="0"/>
              <a:t>Health Education and Community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9258"/>
            <a:ext cx="11174361" cy="4525963"/>
          </a:xfrm>
        </p:spPr>
        <p:txBody>
          <a:bodyPr>
            <a:noAutofit/>
          </a:bodyPr>
          <a:lstStyle/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Community Empowerment: Local ownership and participation in control programs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Health Education: Understanding transmission, prevention, treatment compliance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School Programs: Child-to-child education, teacher training, regular deworming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Social Mobilization: Religious leaders, local government, NGOs involvement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Monitoring &amp; Evaluation: Community health workers, surveillance systems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Sustainability: Building local capacity for long-term program success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Prevention &amp; Control - Health Education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143000"/>
          </a:xfrm>
        </p:spPr>
        <p:txBody>
          <a:bodyPr/>
          <a:lstStyle/>
          <a:p>
            <a:pPr>
              <a:defRPr sz="3600" b="1">
                <a:solidFill>
                  <a:srgbClr val="000080"/>
                </a:solidFill>
              </a:defRPr>
            </a:pPr>
            <a:r>
              <a:rPr dirty="0"/>
              <a:t>National Deworming Day (NDD) -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852" y="1417478"/>
            <a:ext cx="11361174" cy="4525963"/>
          </a:xfrm>
        </p:spPr>
        <p:txBody>
          <a:bodyPr>
            <a:noAutofit/>
          </a:bodyPr>
          <a:lstStyle/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Launched 2015: Annual deworming on February 10th and August 10th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Target Population: Children aged 1-19 years (540 million eligible)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Coverage Achievement: Over 85% in recent years with government efforts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Integration: With Ministry of Health, Education, and Rural Development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Monitoring: Real-time tracking through government portal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Success: Significant reduction in STH prevalence in school-aged children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Prevention &amp; Control - India Programs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88825" cy="1143000"/>
          </a:xfrm>
        </p:spPr>
        <p:txBody>
          <a:bodyPr/>
          <a:lstStyle/>
          <a:p>
            <a:pPr>
              <a:defRPr sz="3600" b="1">
                <a:solidFill>
                  <a:srgbClr val="000080"/>
                </a:solidFill>
              </a:defRPr>
            </a:pPr>
            <a:r>
              <a:rPr dirty="0"/>
              <a:t>Challenges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574" y="1334729"/>
            <a:ext cx="10510684" cy="4525963"/>
          </a:xfrm>
        </p:spPr>
        <p:txBody>
          <a:bodyPr>
            <a:noAutofit/>
          </a:bodyPr>
          <a:lstStyle/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Drug Resistance: Emerging benzimidazole resistance in some areas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Climate Change: Extended transmission seasons and changing patterns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Urbanization: New transmission dynamics in growing cities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Supply Chain: Ensuring consistent drug availability and quality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Integration: Better coordination between health and other sectors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Future: Vaccines, new drugs, elimination targets achievement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Prevention &amp; Control - Challenges &amp; Future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80"/>
                </a:solidFill>
              </a:defRPr>
            </a:pPr>
            <a:r>
              <a:t>Indian STH Epidemiology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Indian Context Data Visualization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80"/>
                </a:solidFill>
              </a:defRPr>
            </a:pPr>
            <a:r>
              <a:t>Parasite Prevalence Patterns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Indian Context Data Visualization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80"/>
                </a:solidFill>
              </a:defRPr>
            </a:pPr>
            <a:r>
              <a:t>Risk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Indian Context Data Visualization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80"/>
                </a:solidFill>
              </a:defRPr>
            </a:pPr>
            <a:r>
              <a:t>Regional Comparisons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Indian Context Data Visualization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80"/>
                </a:solidFill>
              </a:defRPr>
            </a:pPr>
            <a:r>
              <a:t>Healthcare Integration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Indian Context Data Visualization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88825" cy="1143000"/>
          </a:xfrm>
        </p:spPr>
        <p:txBody>
          <a:bodyPr/>
          <a:lstStyle/>
          <a:p>
            <a:r>
              <a:rPr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90" y="1600200"/>
            <a:ext cx="10879394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Understand epidemiology and global burden of STH</a:t>
            </a:r>
          </a:p>
          <a:p>
            <a:pPr marL="0" indent="0">
              <a:lnSpc>
                <a:spcPct val="150000"/>
              </a:lnSpc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Identify clinical manifestations and complications</a:t>
            </a:r>
          </a:p>
          <a:p>
            <a:pPr marL="0" indent="0">
              <a:lnSpc>
                <a:spcPct val="150000"/>
              </a:lnSpc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Master diagnostic approaches and treatment strategies</a:t>
            </a:r>
          </a:p>
          <a:p>
            <a:pPr marL="0" indent="0">
              <a:lnSpc>
                <a:spcPct val="150000"/>
              </a:lnSpc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Recognize public health aspects and control measures</a:t>
            </a:r>
          </a:p>
          <a:p>
            <a:pPr marL="0" indent="0">
              <a:lnSpc>
                <a:spcPct val="150000"/>
              </a:lnSpc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Apply Indian context and health program integration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80"/>
                </a:solidFill>
              </a:defRPr>
            </a:pPr>
            <a:r>
              <a:t>Program Progress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Indian Context Data Visualization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80"/>
                </a:solidFill>
              </a:defRPr>
            </a:pPr>
            <a:r>
              <a:t>Comprehensive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Indian Context Data Visualization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143000"/>
          </a:xfrm>
        </p:spPr>
        <p:txBody>
          <a:bodyPr/>
          <a:lstStyle/>
          <a:p>
            <a:r>
              <a:rPr dirty="0"/>
              <a:t>Summary and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2108426" cy="4525963"/>
          </a:xfrm>
        </p:spPr>
        <p:txBody>
          <a:bodyPr>
            <a:normAutofit/>
          </a:bodyPr>
          <a:lstStyle/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STH affect 1.5 billion people globally, India has 225 million cases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Three main parasites: Ascaris, Trichuris, Hookworms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Transmission: Fecal-oral and percutaneous routes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Control through MDA, WASH, and health education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Integrated with Indian health programs (NDD, NHM)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Prevention better than cure - focus on children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FC9A1E-6680-3D5E-2306-BF78D7F0C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770" y="638227"/>
            <a:ext cx="6131283" cy="613128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BB20B13-4299-424D-DE36-2F6602863E6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88825" cy="88490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Formative Assessment Quiz </a:t>
            </a:r>
          </a:p>
        </p:txBody>
      </p:sp>
    </p:spTree>
    <p:extLst>
      <p:ext uri="{BB962C8B-B14F-4D97-AF65-F5344CB8AC3E}">
        <p14:creationId xmlns:p14="http://schemas.microsoft.com/office/powerpoint/2010/main" val="196126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9167"/>
            <a:ext cx="12188825" cy="1143000"/>
          </a:xfrm>
        </p:spPr>
        <p:txBody>
          <a:bodyPr/>
          <a:lstStyle/>
          <a:p>
            <a:pPr>
              <a:defRPr sz="3600" b="1">
                <a:solidFill>
                  <a:srgbClr val="138808"/>
                </a:solidFill>
              </a:defRPr>
            </a:pPr>
            <a:r>
              <a:rPr dirty="0"/>
              <a:t>Overview of Soil Transmitted Diseases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006" y="1445834"/>
            <a:ext cx="11203858" cy="5046406"/>
          </a:xfrm>
        </p:spPr>
        <p:txBody>
          <a:bodyPr>
            <a:normAutofit/>
          </a:bodyPr>
          <a:lstStyle/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lang="en-US" sz="3000" dirty="0"/>
              <a:t>• Soil Transmitted Helminthiases (STH) are parasitic worm infections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lang="en-US" sz="3000" dirty="0"/>
              <a:t>• Three major parasites: Ascaris lumbricoides, Trichuris </a:t>
            </a:r>
            <a:r>
              <a:rPr lang="en-US" sz="3000" dirty="0" err="1"/>
              <a:t>trichiura</a:t>
            </a:r>
            <a:r>
              <a:rPr lang="en-US" sz="3000" dirty="0"/>
              <a:t>, Hookworms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lang="en-US" sz="3000" dirty="0"/>
              <a:t>• Global burden: 1.5 billion people affected (24% of world population)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lang="en-US" sz="3000" dirty="0"/>
              <a:t>• India: 225 million cases, highest absolute burden globally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lang="en-US" sz="3000" dirty="0"/>
              <a:t>• Major public health problem in tropical and developing regions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lang="en-US" sz="3000" dirty="0"/>
              <a:t>• Especially affects children and rural communities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Overview of Soil Transmitted Diseases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Overview of Soil Transmitted Diseases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Overview of Soil Transmitted Diseases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Overview of Soil Transmitted Diseases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Overview of Soil Transmitted Diseases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Overview of Soil Transmitted Diseases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8999"/>
            <a:ext cx="12188825" cy="1143000"/>
          </a:xfrm>
        </p:spPr>
        <p:txBody>
          <a:bodyPr/>
          <a:lstStyle/>
          <a:p>
            <a:pPr>
              <a:defRPr sz="3600" b="1">
                <a:solidFill>
                  <a:srgbClr val="138808"/>
                </a:solidFill>
              </a:defRPr>
            </a:pPr>
            <a:r>
              <a:rPr dirty="0"/>
              <a:t>Epidemiology and Global Burden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62000"/>
            <a:ext cx="11390671" cy="5330240"/>
          </a:xfrm>
        </p:spPr>
        <p:txBody>
          <a:bodyPr>
            <a:normAutofit/>
          </a:bodyPr>
          <a:lstStyle/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Prevalence: Ascaris (807-1221M), Trichuris (604-795M), Hookworms (576-740M)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Geographic distribution: Sub-Saharan Africa, South Asia, Southeast Asia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Risk factors: Poverty, poor sanitation, open defecation, inadequate water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Age pattern: School-age children (peak intensity), preschoolers (peak burden)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Socioeconomic impact: Economic cost $7-12 billion annually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DALYs: 4.98 million annually, significant productivity losses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Epidemiology and Global Burden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Epidemiology and Global Burden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Epidemiology and Global Burden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Epidemiology and Global Burden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Epidemiology and Global Burden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Epidemiology and Global Burden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143000"/>
          </a:xfrm>
        </p:spPr>
        <p:txBody>
          <a:bodyPr/>
          <a:lstStyle/>
          <a:p>
            <a:pPr>
              <a:defRPr sz="3600" b="1">
                <a:solidFill>
                  <a:srgbClr val="138808"/>
                </a:solidFill>
              </a:defRPr>
            </a:pPr>
            <a:r>
              <a:rPr dirty="0"/>
              <a:t>Etiology and Life Cycles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858" y="1166018"/>
            <a:ext cx="11274552" cy="5051902"/>
          </a:xfrm>
        </p:spPr>
        <p:txBody>
          <a:bodyPr>
            <a:normAutofit/>
          </a:bodyPr>
          <a:lstStyle/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Ascaris lumbricoides: Fecal-oral transmission, 3-4 weeks development</a:t>
            </a:r>
          </a:p>
          <a:p>
            <a:pPr marL="400050" lvl="1" indent="0">
              <a:buNone/>
              <a:defRPr sz="2400">
                <a:solidFill>
                  <a:srgbClr val="000000"/>
                </a:solidFill>
              </a:defRPr>
            </a:pPr>
            <a:r>
              <a:rPr sz="2400" dirty="0"/>
              <a:t>• Embryonated eggs → Larval migration (lung-liver) → Adult in jejunum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Trichuris </a:t>
            </a:r>
            <a:r>
              <a:rPr sz="2800" dirty="0" err="1"/>
              <a:t>trichiura</a:t>
            </a:r>
            <a:r>
              <a:rPr sz="2800" dirty="0"/>
              <a:t>: Fecal-oral route, 3-6 weeks soil development</a:t>
            </a:r>
          </a:p>
          <a:p>
            <a:pPr marL="400050" lvl="1" indent="0">
              <a:buNone/>
              <a:defRPr sz="2400">
                <a:solidFill>
                  <a:srgbClr val="000000"/>
                </a:solidFill>
              </a:defRPr>
            </a:pPr>
            <a:r>
              <a:rPr sz="2400" dirty="0"/>
              <a:t>• Local tissue penetration, adults in cecum/colon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Hookworms (</a:t>
            </a:r>
            <a:r>
              <a:rPr sz="2800" dirty="0" err="1"/>
              <a:t>Necator</a:t>
            </a:r>
            <a:r>
              <a:rPr sz="2800" dirty="0"/>
              <a:t> americanus): Percutaneous transmission through skin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Filariform larvae penetrate feet, pulmonary migration, adults in jejunum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2800" dirty="0"/>
              <a:t>• Environmental requirements: Warm, humid soil, adequate oxygen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Etiology and Life Cycles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Etiology and Life Cycles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Etiology and Life Cycles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Etiology and Life Cycles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Etiology and Life Cycles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Etiology and Life Cycles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Etiology and Life Cycles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88825" cy="1143000"/>
          </a:xfrm>
        </p:spPr>
        <p:txBody>
          <a:bodyPr/>
          <a:lstStyle/>
          <a:p>
            <a:pPr>
              <a:defRPr sz="3600" b="1">
                <a:solidFill>
                  <a:srgbClr val="138808"/>
                </a:solidFill>
              </a:defRPr>
            </a:pPr>
            <a:r>
              <a:rPr dirty="0"/>
              <a:t>Clinical Manifestations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11274552" cy="5349240"/>
          </a:xfrm>
        </p:spPr>
        <p:txBody>
          <a:bodyPr>
            <a:normAutofit/>
          </a:bodyPr>
          <a:lstStyle/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Asymptomatic infections: 60-80% of cases show no symptoms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Pulmonary phase: Loeffler's syndrome (cough, eosinophilia) - Ascaris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Intestinal phase: Abdominal pain, malnutrition, growth retardation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Hookworm disease: Iron deficiency anemia, edema, classic triad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</a:t>
            </a:r>
            <a:r>
              <a:rPr sz="3000" dirty="0" err="1"/>
              <a:t>Trichuriasis</a:t>
            </a:r>
            <a:r>
              <a:rPr sz="3000" dirty="0"/>
              <a:t>: Dysentery syndrome, rectal prolapse, chronic diarrhea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Complications: Intestinal obstruction, biliary ascariasis, severe anemia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Clinical Manifestations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Clinical Manifestations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Clinical Manifestations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Clinical Manifestations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Clinical Manifestations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Clinical Manifestations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88825" cy="1143000"/>
          </a:xfrm>
        </p:spPr>
        <p:txBody>
          <a:bodyPr/>
          <a:lstStyle/>
          <a:p>
            <a:pPr>
              <a:defRPr sz="3600" b="1">
                <a:solidFill>
                  <a:srgbClr val="138808"/>
                </a:solidFill>
              </a:defRPr>
            </a:pPr>
            <a:r>
              <a:t>Diagnosis and Laboratory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32" y="1315065"/>
            <a:ext cx="11112320" cy="4525963"/>
          </a:xfrm>
        </p:spPr>
        <p:txBody>
          <a:bodyPr>
            <a:normAutofit/>
          </a:bodyPr>
          <a:lstStyle/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Clinical diagnosis: Geographic history, symptoms, occupational exposure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Stool examination: Direct smear vs concentration techniques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Kato-Katz technique: WHO gold standard for field surveys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Egg morphology: Ascaris (oval, mamillated), Trichuris (barrel, bipolar plugs)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Hookworm eggs: Oval, thin-shelled, 4-8 cell morula stage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Advanced diagnostics: PCR, LAMP for surveillance programs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Diagnosis and Laboratory Methods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Diagnosis and Laboratory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Diagnosis and Laboratory 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Diagnosis and Laboratory 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Diagnosis and Laboratory 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Diagnosis and Laboratory Methods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00"/>
            <a:ext cx="12188825" cy="1143000"/>
          </a:xfrm>
        </p:spPr>
        <p:txBody>
          <a:bodyPr/>
          <a:lstStyle/>
          <a:p>
            <a:pPr>
              <a:defRPr sz="3600" b="1">
                <a:solidFill>
                  <a:srgbClr val="138808"/>
                </a:solidFill>
              </a:defRPr>
            </a:pPr>
            <a:r>
              <a:rPr dirty="0"/>
              <a:t>Treatment 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084" y="1162000"/>
            <a:ext cx="10974668" cy="5055920"/>
          </a:xfrm>
        </p:spPr>
        <p:txBody>
          <a:bodyPr>
            <a:noAutofit/>
          </a:bodyPr>
          <a:lstStyle/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First-line drugs: Albendazole 400mg or Mebendazole 500mg single dose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Efficacy: 95-100% for Ascaris, 70-95% for hookworms, 30-90% for Trichuris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Pyrantel pamoate: 10mg/kg single dose, safe in pregnancy (first trimester)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Special populations: Caution in pregnancy, iron supplementation for anemia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Complication management: Surgical intervention for obstructions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Drug resistance monitoring: Emerging concern in some regions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Treatment and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Treatment and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Treatment and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Treatment and Management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Treatment and Management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STH Module - Treatment and Management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191496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000080"/>
                </a:solidFill>
              </a:defRPr>
            </a:pPr>
            <a:r>
              <a:rPr dirty="0"/>
              <a:t>Prevention and Control Strategies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755" y="1166018"/>
            <a:ext cx="11013997" cy="5051902"/>
          </a:xfrm>
        </p:spPr>
        <p:txBody>
          <a:bodyPr>
            <a:normAutofit/>
          </a:bodyPr>
          <a:lstStyle/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WHO Control Framework: Preventive chemotherapy, WASH interventions, Health education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Three Pillars: Mass drug administration, Sanitation improvement, Behavioral change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Target Population: School-age children (5-14 years), preschoolers, high-risk groups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WHO 2030 Targets: 75% prevalence reduction, 90% coverage, elimination in some countries</a:t>
            </a:r>
          </a:p>
          <a:p>
            <a:pPr marL="0" indent="0">
              <a:buNone/>
              <a:defRPr sz="2400">
                <a:solidFill>
                  <a:srgbClr val="000000"/>
                </a:solidFill>
              </a:defRPr>
            </a:pPr>
            <a:r>
              <a:rPr sz="3000" dirty="0"/>
              <a:t>• Cost-Effective: $0.02-0.50 per treatment, benefit-cost ratio 1:30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80"/>
                </a:solidFill>
              </a:defRPr>
            </a:pPr>
            <a:r>
              <a:t>Prevention &amp; Control - Overview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1359</Words>
  <Application>Microsoft Office PowerPoint</Application>
  <PresentationFormat>Custom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Soil Transmitted Diseases (STH)</vt:lpstr>
      <vt:lpstr>Learning Objectives</vt:lpstr>
      <vt:lpstr>Overview of Soil Transmitted Diseases</vt:lpstr>
      <vt:lpstr>Epidemiology and Global Burden</vt:lpstr>
      <vt:lpstr>Etiology and Life Cycles</vt:lpstr>
      <vt:lpstr>Clinical Manifestations</vt:lpstr>
      <vt:lpstr>Diagnosis and Laboratory Methods</vt:lpstr>
      <vt:lpstr>Treatment and Management</vt:lpstr>
      <vt:lpstr>Prevention and Control Strategies - Overview</vt:lpstr>
      <vt:lpstr>Mass Drug Administration (MDA) Programs</vt:lpstr>
      <vt:lpstr>Water, Sanitation and Hygiene (WASH) Interventions</vt:lpstr>
      <vt:lpstr>Health Education and Community Engagement</vt:lpstr>
      <vt:lpstr>National Deworming Day (NDD) - India</vt:lpstr>
      <vt:lpstr>Challenges and Future Directions</vt:lpstr>
      <vt:lpstr>Indian STH Epidemiology</vt:lpstr>
      <vt:lpstr>Parasite Prevalence Patterns</vt:lpstr>
      <vt:lpstr>Risk Distribution</vt:lpstr>
      <vt:lpstr>Regional Comparisons</vt:lpstr>
      <vt:lpstr>Healthcare Integration</vt:lpstr>
      <vt:lpstr>Program Progress</vt:lpstr>
      <vt:lpstr>Comprehensive Dashboard</vt:lpstr>
      <vt:lpstr>Summary and Key Takeaways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Dr Siddalingaiah H S</cp:lastModifiedBy>
  <cp:revision>3</cp:revision>
  <dcterms:created xsi:type="dcterms:W3CDTF">2013-01-27T09:14:16Z</dcterms:created>
  <dcterms:modified xsi:type="dcterms:W3CDTF">2025-10-21T07:42:16Z</dcterms:modified>
  <cp:category/>
</cp:coreProperties>
</file>