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Soil Transmitted Diseases (STH)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000"/>
            </a:pPr>
            <a:r>
              <a:t>Comprehensive Teaching Module for MBBS 3rd Year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Demographic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Age distribution (peak in school-age children)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Occupational exposure (farmers, miners)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Gender differences (minimal)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Behavioral factors (geophagia, poor hygiene)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Demographic Factors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Global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4.98 million DALYs annually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65,000 deaths per year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12 million years lived with disability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Global Impact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Health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Acute complications (obstruction, prolapse)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Chronic effects (anemia, malnutrition)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Growth retardation and cognitive impairment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Pregnancy complications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Health Consequences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Economic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Direct costs: $0.02-0.50 per treatment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Indirect costs: $2-10 billion annually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Global impact: $7-12 billion total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Benefit-cost ratio: 1:30 for control programs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Economic Burden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Environmental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Temperature: 22-33°C (optimal 28°C)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Moisture: &gt;20% soil humidity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pH: 5.5-7.0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Oxygen: Adequate aeration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Environmental Requir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Basic Reproduction Number (R₀)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Ascaris: 2-5 in endemic areas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Trichuris: 1.5-3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Hookworm: 1.5-4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Basic Reproduction 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Asymptomatic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60-80% of infections asymptomatic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Subclinical morbidity occurs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Growth and cognitive impairment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Reservoir of transmission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Asymptomatic Infecti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Pulmonary Phase (Loeffler's Syndrome)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Timing: 2-4 weeks post-infection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Symptoms: Dry cough, chest pain, dyspnea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Signs: Fever, eosinophilia (20-50%)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X-ray: Transient pulmonary infiltrates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Pulmonary Phase (Loe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Intestinal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Symptoms: Abdominal pain, nausea, irregular bowels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Signs: Malnutrition, growth retardation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Complications: Obstruction, volvulus, perforation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Intestinal Phase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Biliary Complications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Worms in common bile duct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Acute cholecystitis, pancreatitis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Cholangitis, hepatic abscess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Biliary Complication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Soil Transmitted Diseases: Global Burden and Control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Presenter Name and Credentials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Date and 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Title Slide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Trichuris Dysentery Syndrome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Heavy infections (&gt;5,000 worms)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Chronic diarrhea with blood/mucus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Rectal prolapse in children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Growth retardation, anemia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Trichuris Dysentery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Hookworm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Acute: Ground itch, pulmonary symptoms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Chronic: Iron deficiency anemia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Classic triad: Anemia, hypoalbuminemia, edema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Pregnancy complications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Hookworm Disease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Comparative 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Ascaris: +++ Pulmonary, +++ Growth retardation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Trichuris: +++ Diarrhea, +++ Rectal prolapse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Hookworm: ++++ Anemia, +++ Ground itch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Comparative Clinical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Clinical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Geographic and travel history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Occupational exposure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Symptom complexes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Physical examination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Clinical Diagnosis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Specimen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Stool: Early morning, fresh samples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Blood: CBC with differential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Multiple samples: 3 consecutive days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Preservation: 10% formalin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Specimen Collection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Kato-Katz Technique (WHO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Procedure: Glycerol-malachite green staining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Template: 41.7 mg stool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Cellophane strip application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Examination after 30-60 minutes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Kato-Katz Technique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Egg Morphology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Ascaris: Oval, golden brown, mamillated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Trichuris: Barrel-shaped, bipolar plugs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Hookworm: Oval, clear, segmented embryos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Egg Morphology Ident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Quantitative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Stoll's dilution method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McMaster technique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EPG calculation formulas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Intensity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Quantitative Methods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Molecular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PCR: ITS-2, 18S rRNA targets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LAMP: Visual detection, field-applicable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Real-time PCR: Quantitative, multiplex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Molecular Techniques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Diagnostic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Community level algorithm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Hospital level algorithm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Emergency situation protocol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Diagnostic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Understand global epidemiology of STH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Identify major risk factors and vulnerable populations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Recognize public health and economic burden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Learn WHO classification and control targets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Learning Objectives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Benzimidazoles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Albendazole: 400 mg single dose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Mebendazole: 500 mg single dose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Efficacy: Ascaris 95-100%, Trichuris 30-90%, Hookworm 70-95%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Benzimidazoles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Other Anthelmintics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Pyrantel pamoate: 10 mg/kg, safe in pregnancy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Levamisole: 2.5 mg/kg, good for Ascaris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Comparative efficacy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Other Anthelmintics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Treatment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Mass Drug Administration (MDA)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Targeted treatment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Individual case management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WHO treatment frequency guidelines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Treatment Strategies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Pregnant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First trimester: Avoid if possible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Second/third trimester: Treat if indicated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Drugs of choice: Albendazole after first trimester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Monitoring: Fetal growth, maternal anemia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Pregnant Women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Children Under 2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Treatment recommended in endemic areas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Age-appropriate dosing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Integration with immunization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Growth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Children Under 2 Yea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Immunocompromised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Higher intensity infections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Standard protocols apply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More frequent follow-up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No significant drug interactions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Immunocompromised Pa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Severe Anemia (Hookworm)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Assessment: Hb &lt;8 g/dL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Transfusion: If Hb &lt;7 g/dL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Iron supplementation: 3-6 mg/kg/day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Anthelmintic: After stabilization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Severe Anemia (Hookw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Intestinal Obstruction (Ascaris)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Conservative: Nil per oral, IV fluids, NG decompression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Surgical: Complete obstruction, peritonitis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Postoperative care and follow-up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Intestinal Obstructi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WHO Control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Preventive chemotherapy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WASH interventions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Health education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Intersectoral coordination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WHO Control Framewor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Mass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Target: School-age children (5-14 years)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Frequency: 1-2 times per year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Coverage: ≥75% required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Drugs: Albendazole or mebendazole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Mass Drug Administra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Definition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Soil Transmitted Diseases (STDs)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Soil Transmitted Helminthiases (STH)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Major parasites: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Ascaris lumbricoides (Roundworm)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Trichuris trichiura (Whipworm)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Hookworms (Necator americanus, Ancylostoma duodenale)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Definition and Class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Water and Sanitation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Protected water sources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Latrine construction and maintenance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Sewerage systems in urban areas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Quality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Water and Sanitation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Hygiene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Hand washing at critical points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Food hygiene practices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Personal hygiene behaviors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Shoe wearing for hookworm prevention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Hygiene Promotion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Communication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Target audiences: Children, parents, leaders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Key messages: Transmission, prevention, treatment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Channels: Schools, mass media, community meetings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Communication Strate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Intersectoral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Health, education, water ministries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NGOs, private sector, academia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Community participation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International agencies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Intersectoral Collab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Program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Input, process, output monitoring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Impact assessment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Surveillance systems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Drug efficacy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Program Monitoring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South Korea: Elimination in 1980s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Japan: Certification in 1994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Bangladesh: Significant reduction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Success Stories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Life Cycle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Ascaris migration through organs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Hookworm percutaneous penetration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Trichuris attachment to mucosa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Life Cycle Animation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Clinical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Pallor in hookworm anemia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Rectal prolapse in trichuriasis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Ground itch in hookworm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Surgical specimens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Clinical Images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Laboratory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Ascaris: Mamillated shell, golden brown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Trichuris: Bipolar plugs, barrel shape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Hookworm: Clear shell, morula stage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Laboratory Images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Global Burden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Country-level prevalence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Time trends (2000-2023)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Elimination progress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Global Burden Maps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Historical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Ancient recognition (Hippocrates, 400 BC)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20th century public health importance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WHO global control programs (2001)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Recent progress and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Historical Perspecti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Impact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Prevalence reduction over time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Coverage achievement trends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Economic benefit projections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Impact Graphs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Control Program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Planning and assessment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Implementation phases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Monitoring and evaluation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**Consistency**: Uniform color scheme, fonts, layout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**Clarity**: Simple language, bullet points, avoid clutter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**Visual appeal**: High-quality images, appropriate colors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**Accessibility**: Large text, good contrast, alt text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**Timing**: 45-60 minutes per module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Control Program Flow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Summary - Key Learning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319" y="1417638"/>
            <a:ext cx="8229600" cy="4525963"/>
          </a:xfrm>
        </p:spPr>
        <p:txBody>
          <a:bodyPr>
            <a:normAutofit fontScale="92500"/>
          </a:bodyPr>
          <a:lstStyle/>
          <a:p>
            <a:pPr>
              <a:defRPr sz="2400"/>
            </a:pPr>
            <a:r>
              <a:t>• </a:t>
            </a:r>
            <a:r>
              <a:rPr dirty="0"/>
              <a:t>STH are major parasitic infections affecting billions worldwide</a:t>
            </a:r>
          </a:p>
          <a:p>
            <a:pPr>
              <a:defRPr sz="2400"/>
            </a:pPr>
            <a:r>
              <a:rPr dirty="0"/>
              <a:t>• Three main parasites: Ascaris, Trichuris, and Hookworms</a:t>
            </a:r>
          </a:p>
          <a:p>
            <a:pPr>
              <a:defRPr sz="2400"/>
            </a:pPr>
            <a:r>
              <a:rPr dirty="0"/>
              <a:t>• Transmission through contaminated soil and poor sanitation</a:t>
            </a:r>
          </a:p>
          <a:p>
            <a:pPr>
              <a:defRPr sz="2400"/>
            </a:pPr>
            <a:r>
              <a:rPr dirty="0"/>
              <a:t>• Clinical manifestations range from asymptomatic to severe complications</a:t>
            </a:r>
          </a:p>
          <a:p>
            <a:pPr>
              <a:defRPr sz="2400"/>
            </a:pPr>
            <a:r>
              <a:rPr dirty="0"/>
              <a:t>• Diagnosis primarily through stool examination (Kato-Katz method)</a:t>
            </a:r>
          </a:p>
          <a:p>
            <a:pPr>
              <a:defRPr sz="2400"/>
            </a:pPr>
            <a:r>
              <a:rPr dirty="0"/>
              <a:t>• Treatment with single-dose albendazole or mebendazole</a:t>
            </a:r>
          </a:p>
          <a:p>
            <a:pPr>
              <a:defRPr sz="2400"/>
            </a:pPr>
            <a:r>
              <a:rPr dirty="0"/>
              <a:t>• Prevention requires MDA, WASH interventions, and health education</a:t>
            </a:r>
          </a:p>
          <a:p>
            <a:pPr>
              <a:defRPr sz="2400"/>
            </a:pPr>
            <a:r>
              <a:rPr dirty="0"/>
              <a:t>• Global elimination targets by WHO 2030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Current Global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1.5 billion people infected (24% global population)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Ascaris: 807-1221 million cases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Trichuris: 604-795 million cases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Hookworms: 576-740 million cases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Source: WHO 2023 estimates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Current Global Burde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Geographic Distribution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Sub-Saharan Africa: Highest burden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South Asia: India (225 million cases)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East Asia and Pacific: China, Philippines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Latin America: Brazil, Mexico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Geographic Distribut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Socioeconomic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Poverty (p&lt;0.001 correlation)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Low maternal education (&lt;5 years, OR: 2.3)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Poor sanitation (open defecation)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Inadequate water supply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Socioeconomic Factor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t>Environmental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Tropical and subtropical climates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High rainfall and humidity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Agricultural practices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Soil types (sandy, loamy)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800080"/>
                </a:solidFill>
              </a:defRPr>
            </a:pPr>
            <a:r>
              <a:t>STH Module - Environmental Factor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1677</Words>
  <Application>Microsoft Office PowerPoint</Application>
  <PresentationFormat>Custom</PresentationFormat>
  <Paragraphs>350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Office Theme</vt:lpstr>
      <vt:lpstr>Soil Transmitted Diseases (STH)</vt:lpstr>
      <vt:lpstr>Title Slide</vt:lpstr>
      <vt:lpstr>Learning Objectives</vt:lpstr>
      <vt:lpstr>Definition and Classification</vt:lpstr>
      <vt:lpstr>Historical Perspective</vt:lpstr>
      <vt:lpstr>Current Global Burden</vt:lpstr>
      <vt:lpstr>Geographic Distribution Map</vt:lpstr>
      <vt:lpstr>Socioeconomic Factors</vt:lpstr>
      <vt:lpstr>Environmental Factors</vt:lpstr>
      <vt:lpstr>Demographic Factors</vt:lpstr>
      <vt:lpstr>Global Impact</vt:lpstr>
      <vt:lpstr>Health Consequences</vt:lpstr>
      <vt:lpstr>Economic Burden</vt:lpstr>
      <vt:lpstr>Environmental Requirements</vt:lpstr>
      <vt:lpstr>Basic Reproduction Number (R₀)</vt:lpstr>
      <vt:lpstr>Asymptomatic Infections</vt:lpstr>
      <vt:lpstr>Pulmonary Phase (Loeffler's Syndrome)</vt:lpstr>
      <vt:lpstr>Intestinal Phase</vt:lpstr>
      <vt:lpstr>Biliary Complications</vt:lpstr>
      <vt:lpstr>Trichuris Dysentery Syndrome</vt:lpstr>
      <vt:lpstr>Hookworm Disease</vt:lpstr>
      <vt:lpstr>Comparative Clinical Features</vt:lpstr>
      <vt:lpstr>Clinical Diagnosis</vt:lpstr>
      <vt:lpstr>Specimen Collection</vt:lpstr>
      <vt:lpstr>Kato-Katz Technique (WHO Recommended)</vt:lpstr>
      <vt:lpstr>Egg Morphology Identification</vt:lpstr>
      <vt:lpstr>Quantitative Methods</vt:lpstr>
      <vt:lpstr>Molecular Techniques</vt:lpstr>
      <vt:lpstr>Diagnostic Algorithms</vt:lpstr>
      <vt:lpstr>Benzimidazoles</vt:lpstr>
      <vt:lpstr>Other Anthelmintics</vt:lpstr>
      <vt:lpstr>Treatment Strategies</vt:lpstr>
      <vt:lpstr>Pregnant Women</vt:lpstr>
      <vt:lpstr>Children Under 2 Years</vt:lpstr>
      <vt:lpstr>Immunocompromised Patients</vt:lpstr>
      <vt:lpstr>Severe Anemia (Hookworm)</vt:lpstr>
      <vt:lpstr>Intestinal Obstruction (Ascaris)</vt:lpstr>
      <vt:lpstr>WHO Control Framework</vt:lpstr>
      <vt:lpstr>Mass Drug Administration</vt:lpstr>
      <vt:lpstr>Water and Sanitation</vt:lpstr>
      <vt:lpstr>Hygiene Promotion</vt:lpstr>
      <vt:lpstr>Communication Strategies</vt:lpstr>
      <vt:lpstr>Intersectoral Collaboration</vt:lpstr>
      <vt:lpstr>Program Monitoring</vt:lpstr>
      <vt:lpstr>Success Stories</vt:lpstr>
      <vt:lpstr>Life Cycle Animations</vt:lpstr>
      <vt:lpstr>Clinical Images</vt:lpstr>
      <vt:lpstr>Laboratory Images</vt:lpstr>
      <vt:lpstr>Global Burden Maps</vt:lpstr>
      <vt:lpstr>Impact Graphs</vt:lpstr>
      <vt:lpstr>Control Program Flowcharts</vt:lpstr>
      <vt:lpstr>Summary - Key Learning Points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2025-10-21T07:36:28Z</dcterms:modified>
  <cp:category/>
</cp:coreProperties>
</file>