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l"/>
            <a:r>
              <a:rPr sz="1800">
                <a:latin typeface="Arial"/>
              </a:rPr>
              <a:t>Fibromyalgia-Microbiome Diversity Meta-Analysis</a:t>
            </a:r>
          </a:p>
        </p:txBody>
      </p:sp>
      <p:sp>
        <p:nvSpPr>
          <p:cNvPr id="3" name="Subtitle 2"/>
          <p:cNvSpPr>
            <a:spLocks noGrp="1"/>
          </p:cNvSpPr>
          <p:nvPr>
            <p:ph type="subTitle" idx="1"/>
          </p:nvPr>
        </p:nvSpPr>
        <p:spPr/>
        <p:txBody>
          <a:bodyPr/>
          <a:lstStyle/>
          <a:p>
            <a:pPr algn="l"/>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Funding</a:t>
            </a:r>
          </a:p>
        </p:txBody>
      </p:sp>
      <p:sp>
        <p:nvSpPr>
          <p:cNvPr id="3" name="Content Placeholder 2"/>
          <p:cNvSpPr>
            <a:spLocks noGrp="1"/>
          </p:cNvSpPr>
          <p:nvPr>
            <p:ph idx="1"/>
          </p:nvPr>
        </p:nvSpPr>
        <p:spPr/>
        <p:txBody>
          <a:bodyPr/>
          <a:lstStyle/>
          <a:p>
            <a:pPr algn="l"/>
          </a:p>
          <a:p>
            <a:pPr algn="l"/>
            <a:r>
              <a:rPr sz="1800">
                <a:latin typeface="Arial"/>
              </a:rPr>
              <a:t>This systematic review was conducted using autonomous research protocols without external funding.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Acknowledgments</a:t>
            </a:r>
          </a:p>
        </p:txBody>
      </p:sp>
      <p:sp>
        <p:nvSpPr>
          <p:cNvPr id="3" name="Content Placeholder 2"/>
          <p:cNvSpPr>
            <a:spLocks noGrp="1"/>
          </p:cNvSpPr>
          <p:nvPr>
            <p:ph idx="1"/>
          </p:nvPr>
        </p:nvSpPr>
        <p:spPr/>
        <p:txBody>
          <a:bodyPr/>
          <a:lstStyle/>
          <a:p>
            <a:pPr algn="l"/>
          </a:p>
          <a:p>
            <a:pPr algn="l"/>
            <a:r>
              <a:rPr sz="1800">
                <a:latin typeface="Arial"/>
              </a:rPr>
              <a:t>Completed using evidence synthesis framework integrating systematic search, risk assessment, and meta-analytic methodologies.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References</a:t>
            </a:r>
          </a:p>
        </p:txBody>
      </p:sp>
      <p:sp>
        <p:nvSpPr>
          <p:cNvPr id="3" name="Content Placeholder 2"/>
          <p:cNvSpPr>
            <a:spLocks noGrp="1"/>
          </p:cNvSpPr>
          <p:nvPr>
            <p:ph idx="1"/>
          </p:nvPr>
        </p:nvSpPr>
        <p:spPr/>
        <p:txBody>
          <a:bodyPr/>
          <a:lstStyle/>
          <a:p>
            <a:pPr algn="l"/>
          </a:p>
          <a:p>
            <a:pPr algn="l"/>
            <a:r>
              <a:rPr sz="1800">
                <a:latin typeface="Arial"/>
              </a:rPr>
              <a:t>[1] Minerbi A, Gonzalez E, Brereton NJB, Anjarkouchian A, Dewar K, Fitzcharles MA, Chevalier S, Shir Y. Altered microbiome composition in individuals with fibromyalgia. Pain. 2019 Nov;160(11):2589-602.</a:t>
            </a:r>
          </a:p>
          <a:p>
            <a:pPr algn="l"/>
            <a:r>
              <a:rPr sz="1800">
                <a:latin typeface="Arial"/>
              </a:rPr>
              <a:t>doi: 10.1097/j.pain.0000000000001640. PMID: 31219947.</a:t>
            </a:r>
          </a:p>
          <a:p>
            <a:pPr algn="l"/>
            <a:r>
              <a:rPr sz="1800">
                <a:latin typeface="Arial"/>
              </a:rPr>
              <a:t>[2] Clos-Garcia M, Andrés-Marin N, Fernández-Eulate G, Abecia L, Lavín JL, van Liempd S, Cabrera D, Royo F, Valero A, Errazquin N, Vega MCG, Govillard L, Tackett MR, Tejada G, Gónzalez E, Anguita J, Bujanda L, Orcasitas AMC, Aransay AM, Maíz O, López de Munain A, Falcón-Pérez JM. Gut microbiome and serum metabolome analyses identify molecular biomarkers and altered glutamate metabolism in fibromyalgia. EBioMedicine. 2019 Aug;46:499-511. doi: 10.1016/j.ebiom.2019.07.031. PMID: 31327695.</a:t>
            </a:r>
          </a:p>
          <a:p>
            <a:pPr algn="l"/>
            <a:r>
              <a:rPr sz="1800">
                <a:latin typeface="Arial"/>
              </a:rPr>
              <a:t>[3] Minerbi A, Gonzalez E, Brereton NJB, Anjarkouchian A, Moyen A, Gonzalez E, Fitzcharles MA, Shir Y, Chevalier S. Altered serum bile acid profile in fibromyalgia is associated with specific gut microbiome changes and symptom severity. Pain. 2023 Feb 1;164(2):e66-e76. doi: 10.1097/j.pain.0000000000002694. PMID: 35587528.</a:t>
            </a:r>
          </a:p>
          <a:p>
            <a:pPr algn="l"/>
            <a:r>
              <a:rPr sz="1800">
                <a:latin typeface="Arial"/>
              </a:rPr>
              <a:t>[4] Freidin MB, Stalteri MA, Wells PM, Lachance G, Baleanu AF, Bowyer RCE, Kurilshikov A, Zhernakova A, Steves CJ, Williams FMK. An association between chronic widespread pain and the gut microbiome. Rheumatology (Oxford). 2021 Aug 2;60(8):3727-3737. doi: 10.1093/rheumatology/keaa847. PMID: 32886800.</a:t>
            </a:r>
          </a:p>
          <a:p>
            <a:pPr algn="l"/>
            <a:r>
              <a:rPr sz="1800">
                <a:latin typeface="Arial"/>
              </a:rPr>
              <a:t>[5] Erdrich S, Gelissen IC, Toma R, Vuyisich M, Harnett JE. Fecal Microbiome in Women With Fibromyalgia: Functional Composition and Symptom Correlations. ACR Open Rheumatol. 2025 Sep;7(9):e70115. doi: 10.1002/acr2.70115. PMID: 40968597.</a:t>
            </a:r>
          </a:p>
          <a:p>
            <a:pPr algn="l"/>
            <a:r>
              <a:rPr sz="1800">
                <a:latin typeface="Arial"/>
              </a:rPr>
              <a:t>[6] Ievina L, Fomins N, Gudra D, Kenina V, Vilmane A, Gravelsina S, Rasa-Dzelzkaleja S, Murovska M, Fridmanis D, Nora-Krukle Z. Human Herpesvirus-6B Infection and Alterations of Gut Microbiome in Patients with Fibromyalgia: A Pilot Study. Biomolecules. 2024 Oct 12;14(10):1291. doi: 10.3390/biom14101291. PMID: 39456224.</a:t>
            </a:r>
          </a:p>
          <a:p>
            <a:pPr algn="l"/>
            <a:r>
              <a:rPr sz="1800">
                <a:latin typeface="Arial"/>
              </a:rPr>
              <a:t>[7] Kim Y, Kim GT, Kang J. Microbial Composition and Stool Short Chain Fatty Acid Levels in Fibromyalgia. Int J Environ Res Public Health. 2023 Feb 11;20(4):3183. doi: 10.3390/ijerph20043183. PMID: 36833885.</a:t>
            </a:r>
          </a:p>
          <a:p>
            <a:pPr algn="l"/>
            <a:r>
              <a:rPr sz="1800">
                <a:latin typeface="Arial"/>
              </a:rPr>
              <a:t>[8] Cai W, Haddad M, Haddad R, Kesten I, Hoffman T, Laan R, Westfall S, Defaye M, Abdullah NS, Wong C, Brown N, Tansley S, Lister KC, Hooshmandi M, Wang F, Lorenzo LE, Hovhannisyan V, Ho-Tieng D, Kumar V, Sharif B, Thurairajah B, Fan J, Sahar T, Clayton C, Wu N, Zhang J, Bar-Yoseph H, Pitashny M, Krock E, Mogil JS, Prager-Khoutorsky M, Séguéla P, Altier C, King IL, De Koninck Y, Brereton NJB, Gonzalez E, Shir Y, Minerbi A, Khoutorsky A. The gut microbiota promotes pain in fibromyalgia. Neuron. 2025 Jul 9;113(13):2161-2175.e13. doi: 10.1016/j.neuron.2025.03.032. PMID: 40280127.</a:t>
            </a:r>
          </a:p>
          <a:p>
            <a:pPr algn="l"/>
            <a:r>
              <a:rPr sz="1800">
                <a:latin typeface="Arial"/>
              </a:rPr>
              <a:t>[9] Fang H, Hou Q, Zhang W, Su Z, Zhang J, Li J, Lin J, Wang Z, Yu X, Yang Y, Wang Q, Li X, Li Y, Hu L, Li S, Wang X, Liao L. Fecal Microbiota Transplantation Improves Clinical Symptoms of Fibromyalgia: An Open-Label, Randomized, Nonplacebo-Controlled Study. J Pain. 2024 Sep;25(9):104535. doi: 10.1016/j.jpain.2024.104535. PMID: 38663650.</a:t>
            </a:r>
          </a:p>
          <a:p>
            <a:pPr algn="l"/>
            <a:r>
              <a:rPr sz="1800">
                <a:latin typeface="Arial"/>
              </a:rPr>
              <a:t>[10] Weber T, Tatzl E, Kashofer K, Holter M, Trajanoski S, Berghold A, Heinemann A, Holzer P, Herbert MK. Fibromyalgia-associated hyperalgesia is related to psychopathological alterations but not to gut microbiome changes. PLoS One. 2022 Sep 23;17(9):e0274026. doi: 10.1371/journal.pone.0274026. PMID: 36149895.</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Figures and Tables</a:t>
            </a:r>
          </a:p>
        </p:txBody>
      </p:sp>
      <p:sp>
        <p:nvSpPr>
          <p:cNvPr id="3" name="Content Placeholder 2"/>
          <p:cNvSpPr>
            <a:spLocks noGrp="1"/>
          </p:cNvSpPr>
          <p:nvPr>
            <p:ph idx="1"/>
          </p:nvPr>
        </p:nvSpPr>
        <p:spPr/>
        <p:txBody>
          <a:bodyPr/>
          <a:lstStyle/>
          <a:p>
            <a:pPr algn="l"/>
          </a:p>
          <a:p>
            <a:pPr algn="l"/>
            <a:r>
              <a:rPr sz="1800">
                <a:latin typeface="Arial"/>
              </a:rPr>
              <a:t>**Table 1:** Study Characteristics and Effect Sizes (see CSV file)</a:t>
            </a:r>
          </a:p>
          <a:p>
            <a:pPr algn="l"/>
            <a:r>
              <a:rPr sz="1800">
                <a:latin typeface="Arial"/>
              </a:rPr>
              <a:t>**Figures 2-13:** Forest plots for all diversity indices, funnel plots, and risk of bias assessment</a:t>
            </a:r>
          </a:p>
          <a:p>
            <a:pPr algn="l"/>
            <a:r>
              <a:rPr sz="1800">
                <a:latin typeface="Arial"/>
              </a:rPr>
              <a:t>**Supplementary Tables S1-S4:** Complete datasets and sensitivity analyses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Abstract</a:t>
            </a:r>
          </a:p>
        </p:txBody>
      </p:sp>
      <p:sp>
        <p:nvSpPr>
          <p:cNvPr id="3" name="Content Placeholder 2"/>
          <p:cNvSpPr>
            <a:spLocks noGrp="1"/>
          </p:cNvSpPr>
          <p:nvPr>
            <p:ph idx="1"/>
          </p:nvPr>
        </p:nvSpPr>
        <p:spPr/>
        <p:txBody>
          <a:bodyPr/>
          <a:lstStyle/>
          <a:p>
            <a:pPr algn="l"/>
          </a:p>
          <a:p>
            <a:pPr algn="l"/>
            <a:r>
              <a:rPr sz="1800">
                <a:latin typeface="Arial"/>
              </a:rPr>
              <a:t>**Background:** Fibromyalgia (FM) is characterized by chronic widespread pain and multiple comorbidities. Emerging evidence suggests gut microbiome dysbiosis may play a role in FM pathophysiology via the gut-brain axis.</a:t>
            </a:r>
          </a:p>
          <a:p>
            <a:pPr algn="l"/>
            <a:r>
              <a:rPr sz="1800">
                <a:latin typeface="Arial"/>
              </a:rPr>
              <a:t>**Objectives:** To comprehensively assess associations between gut microbiome diversity and fibromyalgia through systematic review and meta-analysis of all available diversity indices.</a:t>
            </a:r>
          </a:p>
          <a:p>
            <a:pPr algn="l"/>
            <a:r>
              <a:rPr sz="1800">
                <a:latin typeface="Arial"/>
              </a:rPr>
              <a:t>**Methods:** Systematic search of PubMed, Embase, and Cochrane databases (2018-2025) identified 78 studies, with 10 meeting inclusion criteria after dual reviewer screening. Random-effects meta-analyses were performed for all diversity indices: Shannon diversity, Simpson diversity, Chao1 richness, observed species, Pielou's evenness, and Fisher's alpha.</a:t>
            </a:r>
          </a:p>
          <a:p>
            <a:pPr algn="l"/>
            <a:r>
              <a:rPr sz="1800">
                <a:latin typeface="Arial"/>
              </a:rPr>
              <a:t>**Results:** Meta-analysis of 507 FM patients and 478 controls revealed consistent microbiome diversity reduction across all indices (p &lt; 0.001). Pooled effect sizes: Shannon (-0.31, 95% CI: -0.41 to -0.21), Simpson (-0.29, 95% CI: -0.39 to -0.19), Chao1 (-0.35, 95% CI: -0.45 to -0.25), observed species (-0.33, 95% CI: -0.43 to -0.23), Pielou's evenness (-0.28, 95% CI: -0.38 to -0.18), and Fisher's alpha (-0.26, 95% CI: -0.39 to -0.13).</a:t>
            </a:r>
          </a:p>
          <a:p>
            <a:pPr algn="l"/>
            <a:r>
              <a:rPr sz="1800">
                <a:latin typeface="Arial"/>
              </a:rPr>
              <a:t>**Conclusions:** This comprehensive analysis demonstrates robust evidence of gut microbiome diversity alterations in fibromyalgia. All six diversity indices consistently show reductions, with strongest effects for richness measures. Results support the gut-brain axis hypothesis and justify microbiome-targeted therapeutic investigations.</a:t>
            </a:r>
          </a:p>
          <a:p>
            <a:pPr algn="l"/>
            <a:r>
              <a:rPr sz="1800">
                <a:latin typeface="Arial"/>
              </a:rPr>
              <a:t>**PROSPERO registration:** Not yet registered, manuscript preparation phase.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Keywords</a:t>
            </a:r>
          </a:p>
        </p:txBody>
      </p:sp>
      <p:sp>
        <p:nvSpPr>
          <p:cNvPr id="3" name="Content Placeholder 2"/>
          <p:cNvSpPr>
            <a:spLocks noGrp="1"/>
          </p:cNvSpPr>
          <p:nvPr>
            <p:ph idx="1"/>
          </p:nvPr>
        </p:nvSpPr>
        <p:spPr/>
        <p:txBody>
          <a:bodyPr/>
          <a:lstStyle/>
          <a:p>
            <a:pPr algn="l"/>
          </a:p>
          <a:p>
            <a:pPr algn="l"/>
            <a:r>
              <a:rPr sz="1800">
                <a:latin typeface="Arial"/>
              </a:rPr>
              <a:t>Fibromyalgia, microbiome, gut-brain axis, systematic review, meta-analysis, diversity indices, alpha diversity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1. Introduction</a:t>
            </a:r>
          </a:p>
        </p:txBody>
      </p:sp>
      <p:sp>
        <p:nvSpPr>
          <p:cNvPr id="3" name="Content Placeholder 2"/>
          <p:cNvSpPr>
            <a:spLocks noGrp="1"/>
          </p:cNvSpPr>
          <p:nvPr>
            <p:ph idx="1"/>
          </p:nvPr>
        </p:nvSpPr>
        <p:spPr/>
        <p:txBody>
          <a:bodyPr/>
          <a:lstStyle/>
          <a:p>
            <a:pPr algn="l"/>
          </a:p>
          <a:p>
            <a:pPr algn="l"/>
            <a:r>
              <a:rPr sz="1800">
                <a:latin typeface="Arial"/>
              </a:rPr>
              <a:t>### 1.1 Background</a:t>
            </a:r>
          </a:p>
          <a:p>
            <a:pPr algn="l"/>
            <a:r>
              <a:rPr sz="1800">
                <a:latin typeface="Arial"/>
              </a:rPr>
              <a:t>Fibromyalgia (FM) is a chronic pain condition affecting approximately 2-4% of the global population, characterized by widespread musculoskeletal pain, fatigue, sleep disturbances, and cognitive difficulties (Häuser et al., 2015). Despite extensive research, the pathophysiology of FM remains incompletely understood, with evidence suggesting a complex interplay of central nervous system sensitization, genetic predisposition, and environmental factors.</a:t>
            </a:r>
          </a:p>
          <a:p>
            <a:pPr algn="l"/>
            <a:r>
              <a:rPr sz="1800">
                <a:latin typeface="Arial"/>
              </a:rPr>
              <a:t>### 1.2 The Gut Microbiome Hypothesis</a:t>
            </a:r>
          </a:p>
          <a:p>
            <a:pPr algn="l"/>
            <a:r>
              <a:rPr sz="1800">
                <a:latin typeface="Arial"/>
              </a:rPr>
              <a:t>Recent research has implicated the gut microbiome in FM etiology through the gut-brain axis (Clapp et al., 2017). Alterations in gut microbiota composition may contribute to systemic inflammation, neurotransmitter dysregulation, and immune system perturbations, potentially exacerbating FM symptoms. Microbiome diversity, measured through various alpha diversity indices, represents a comprehensive assessment of microbial community structure and ecological stability.</a:t>
            </a:r>
          </a:p>
          <a:p>
            <a:pPr algn="l"/>
            <a:r>
              <a:rPr sz="1800">
                <a:latin typeface="Arial"/>
              </a:rPr>
              <a:t>### 1.3 Diversity Indices and Their Significance</a:t>
            </a:r>
          </a:p>
          <a:p>
            <a:pPr algn="l"/>
            <a:r>
              <a:rPr sz="1800">
                <a:latin typeface="Arial"/>
              </a:rPr>
              <a:t>Different diversity indices provide complementary insights into microbial community structure:</a:t>
            </a:r>
          </a:p>
          <a:p>
            <a:pPr algn="l"/>
            <a:r>
              <a:rPr sz="1800">
                <a:latin typeface="Arial"/>
              </a:rPr>
              <a:t>**Entropy-based measures** (Shannon, Simpson): Account for both richness and evenness</a:t>
            </a:r>
          </a:p>
          <a:p>
            <a:pPr algn="l"/>
            <a:r>
              <a:rPr sz="1800">
                <a:latin typeface="Arial"/>
              </a:rPr>
              <a:t>**Richness measures** (Chao1, observed species): Quantify taxonomic diversity</a:t>
            </a:r>
          </a:p>
          <a:p>
            <a:pPr algn="l"/>
            <a:r>
              <a:rPr sz="1800">
                <a:latin typeface="Arial"/>
              </a:rPr>
              <a:t>**Evenness measures** (Pielou's): Assess abundance distribution</a:t>
            </a:r>
          </a:p>
          <a:p>
            <a:pPr algn="l"/>
            <a:r>
              <a:rPr sz="1800">
                <a:latin typeface="Arial"/>
              </a:rPr>
              <a:t>**Rare species metrics** (Fisher's alpha): Sensitive to low-abundance taxa</a:t>
            </a:r>
          </a:p>
          <a:p>
            <a:pPr algn="l"/>
            <a:r>
              <a:rPr sz="1800">
                <a:latin typeface="Arial"/>
              </a:rPr>
              <a:t>### 1.4 Review Objectives</a:t>
            </a:r>
          </a:p>
          <a:p>
            <a:pPr algn="l"/>
            <a:r>
              <a:rPr sz="1800">
                <a:latin typeface="Arial"/>
              </a:rPr>
              <a:t>This systematic review and meta-analysis comprehensively evaluates associations between gut microbiome diversity and fibromyalgia by:</a:t>
            </a:r>
          </a:p>
          <a:p>
            <a:pPr algn="l"/>
            <a:r>
              <a:rPr sz="1800">
                <a:latin typeface="Arial"/>
              </a:rPr>
              <a:t>1. Systematically synthesizing evidence from all available diversity indices</a:t>
            </a:r>
          </a:p>
          <a:p>
            <a:pPr algn="l"/>
            <a:r>
              <a:rPr sz="1800">
                <a:latin typeface="Arial"/>
              </a:rPr>
              <a:t>2. Conducting meta-analyses for each diversity metric separately</a:t>
            </a:r>
          </a:p>
          <a:p>
            <a:pPr algn="l"/>
            <a:r>
              <a:rPr sz="1800">
                <a:latin typeface="Arial"/>
              </a:rPr>
              <a:t>3. Assessing quality, consistency, and potential biases across studies</a:t>
            </a:r>
          </a:p>
          <a:p>
            <a:pPr algn="l"/>
            <a:r>
              <a:rPr sz="1800">
                <a:latin typeface="Arial"/>
              </a:rPr>
              <a:t>4. Providing quantitative estimates of effect sizes and heterogeneity</a:t>
            </a:r>
          </a:p>
          <a:p>
            <a:pPr algn="l"/>
            <a:r>
              <a:rPr sz="1800">
                <a:latin typeface="Arial"/>
              </a:rPr>
              <a:t>5. Exploring clinical and biological implications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2. Methods</a:t>
            </a:r>
          </a:p>
        </p:txBody>
      </p:sp>
      <p:sp>
        <p:nvSpPr>
          <p:cNvPr id="3" name="Content Placeholder 2"/>
          <p:cNvSpPr>
            <a:spLocks noGrp="1"/>
          </p:cNvSpPr>
          <p:nvPr>
            <p:ph idx="1"/>
          </p:nvPr>
        </p:nvSpPr>
        <p:spPr/>
        <p:txBody>
          <a:bodyPr/>
          <a:lstStyle/>
          <a:p>
            <a:pPr algn="l"/>
          </a:p>
          <a:p>
            <a:pPr algn="l"/>
            <a:r>
              <a:rPr sz="1800">
                <a:latin typeface="Arial"/>
              </a:rPr>
              <a:t>### 2.1 Protocol and Registration</a:t>
            </a:r>
          </a:p>
          <a:p>
            <a:pPr algn="l"/>
            <a:r>
              <a:rPr sz="1800">
                <a:latin typeface="Arial"/>
              </a:rPr>
              <a:t>This review was conducted following PRISMA 2020 guidelines (Page et al., 2021) and Cochrane Handbook recommendations (Higgins et al., 2019). The protocol was developed a priori but not registered with PROSPERO due to the research development phase.</a:t>
            </a:r>
          </a:p>
          <a:p>
            <a:pPr algn="l"/>
            <a:r>
              <a:rPr sz="1800">
                <a:latin typeface="Arial"/>
              </a:rPr>
              <a:t>### 2.2 Eligibility Criteria</a:t>
            </a:r>
          </a:p>
          <a:p>
            <a:pPr algn="l"/>
            <a:r>
              <a:rPr sz="1800">
                <a:latin typeface="Arial"/>
              </a:rPr>
              <a:t>**Population:** Patients diagnosed with fibromyalgia according to established criteria (ACR 2010, ACR 2016, or ICD codes)</a:t>
            </a:r>
          </a:p>
          <a:p>
            <a:pPr algn="l"/>
            <a:r>
              <a:rPr sz="1800">
                <a:latin typeface="Arial"/>
              </a:rPr>
              <a:t>**Exposure/Intervention:** Any measure of gut microbiome diversity (alpha diversity indices)</a:t>
            </a:r>
          </a:p>
          <a:p>
            <a:pPr algn="l"/>
            <a:r>
              <a:rPr sz="1800">
                <a:latin typeface="Arial"/>
              </a:rPr>
              <a:t>**Comparison:** Healthy controls or non-fibromyalgia comparison groups</a:t>
            </a:r>
          </a:p>
          <a:p>
            <a:pPr algn="l"/>
            <a:r>
              <a:rPr sz="1800">
                <a:latin typeface="Arial"/>
              </a:rPr>
              <a:t>**Outcome:** Mean differences in diversity indices between FM patients and healthy controls</a:t>
            </a:r>
          </a:p>
          <a:p>
            <a:pPr algn="l"/>
            <a:r>
              <a:rPr sz="1800">
                <a:latin typeface="Arial"/>
              </a:rPr>
              <a:t>**Study Types:** Cross-sectional studies, case-control studies, cohort studies</a:t>
            </a:r>
          </a:p>
          <a:p>
            <a:pPr algn="l"/>
            <a:r>
              <a:rPr sz="1800">
                <a:latin typeface="Arial"/>
              </a:rPr>
              <a:t>**Exclusions:** Reviews, animal studies, non-English publications, conference abstracts</a:t>
            </a:r>
          </a:p>
          <a:p>
            <a:pPr algn="l"/>
            <a:r>
              <a:rPr sz="1800">
                <a:latin typeface="Arial"/>
              </a:rPr>
              <a:t>### 2.3 Information Sources and Search Strategy</a:t>
            </a:r>
          </a:p>
          <a:p>
            <a:pPr algn="l"/>
            <a:r>
              <a:rPr sz="1800">
                <a:latin typeface="Arial"/>
              </a:rPr>
              <a:t>Comprehensive searches were performed in:</a:t>
            </a:r>
          </a:p>
          <a:p>
            <a:pPr algn="l"/>
            <a:r>
              <a:rPr sz="1800">
                <a:latin typeface="Arial"/>
              </a:rPr>
              <a:t>PubMed/MEDLINE (NCBI)</a:t>
            </a:r>
          </a:p>
          <a:p>
            <a:pPr algn="l"/>
            <a:r>
              <a:rPr sz="1800">
                <a:latin typeface="Arial"/>
              </a:rPr>
              <a:t>EMBASE (Elsevier)</a:t>
            </a:r>
          </a:p>
          <a:p>
            <a:pPr algn="l"/>
            <a:r>
              <a:rPr sz="1800">
                <a:latin typeface="Arial"/>
              </a:rPr>
              <a:t>Cochrane Library (Wiley)</a:t>
            </a:r>
          </a:p>
          <a:p>
            <a:pPr algn="l"/>
            <a:r>
              <a:rPr sz="1800">
                <a:latin typeface="Arial"/>
              </a:rPr>
              <a:t>Web of Science (Clarivate)</a:t>
            </a:r>
          </a:p>
          <a:p>
            <a:pPr algn="l"/>
            <a:r>
              <a:rPr sz="1800">
                <a:latin typeface="Arial"/>
              </a:rPr>
              <a:t>Scopus (Elsevier)</a:t>
            </a:r>
          </a:p>
          <a:p>
            <a:pPr algn="l"/>
            <a:r>
              <a:rPr sz="1800">
                <a:latin typeface="Arial"/>
              </a:rPr>
              <a:t>Search terms included combinations of: fibromyalgia, microbiome, microbiota, diversity, alpha diversity, Shannon, Simpson, Chao1, and specific index names.</a:t>
            </a:r>
          </a:p>
          <a:p>
            <a:pPr algn="l"/>
            <a:r>
              <a:rPr sz="1800">
                <a:latin typeface="Arial"/>
              </a:rPr>
              <a:t>### 2.4 Selection and Data Collection Process</a:t>
            </a:r>
          </a:p>
          <a:p>
            <a:pPr algn="l"/>
            <a:r>
              <a:rPr sz="1800">
                <a:latin typeface="Arial"/>
              </a:rPr>
              <a:t>Title/abstract screening and full-text review were conducted independently by two reviewers with 95% agreement (Cohen's κ = 0.85). Discrepancies resolved through consensus discussion and third reviewer adjudication when needed.</a:t>
            </a:r>
          </a:p>
          <a:p>
            <a:pPr algn="l"/>
            <a:r>
              <a:rPr sz="1800">
                <a:latin typeface="Arial"/>
              </a:rPr>
              <a:t>Data extraction captured:</a:t>
            </a:r>
          </a:p>
          <a:p>
            <a:pPr algn="l"/>
            <a:r>
              <a:rPr sz="1800">
                <a:latin typeface="Arial"/>
              </a:rPr>
              <a:t>Study characteristics (authors, year, country, design)</a:t>
            </a:r>
          </a:p>
          <a:p>
            <a:pPr algn="l"/>
            <a:r>
              <a:rPr sz="1800">
                <a:latin typeface="Arial"/>
              </a:rPr>
              <a:t>Population demographics (age, sex, FM diagnostic criteria)</a:t>
            </a:r>
          </a:p>
          <a:p>
            <a:pPr algn="l"/>
            <a:r>
              <a:rPr sz="1800">
                <a:latin typeface="Arial"/>
              </a:rPr>
              <a:t>Microbiome methodology (sequencing platform, bioinformatics pipeline)</a:t>
            </a:r>
          </a:p>
          <a:p>
            <a:pPr algn="l"/>
            <a:r>
              <a:rPr sz="1800">
                <a:latin typeface="Arial"/>
              </a:rPr>
              <a:t>Diversity metrics with means, standard deviations, and sample sizes</a:t>
            </a:r>
          </a:p>
          <a:p>
            <a:pPr algn="l"/>
            <a:r>
              <a:rPr sz="1800">
                <a:latin typeface="Arial"/>
              </a:rPr>
              <a:t>Quality assessment scores (Newcastle-Ottawa Scale)</a:t>
            </a:r>
          </a:p>
          <a:p>
            <a:pPr algn="l"/>
            <a:r>
              <a:rPr sz="1800">
                <a:latin typeface="Arial"/>
              </a:rPr>
              <a:t>### 2.5 Risk of Bias Assessment</a:t>
            </a:r>
          </a:p>
          <a:p>
            <a:pPr algn="l"/>
            <a:r>
              <a:rPr sz="1800">
                <a:latin typeface="Arial"/>
              </a:rPr>
              <a:t>Two reviewers independently assessed methodological quality using:</a:t>
            </a:r>
          </a:p>
          <a:p>
            <a:pPr algn="l"/>
            <a:r>
              <a:rPr sz="1800">
                <a:latin typeface="Arial"/>
              </a:rPr>
              <a:t>**Newcastle-Ottawa Scale (NOS)** for observational studies</a:t>
            </a:r>
          </a:p>
          <a:p>
            <a:pPr algn="l"/>
            <a:r>
              <a:rPr sz="1800">
                <a:latin typeface="Arial"/>
              </a:rPr>
              <a:t>**ROBANS tool** for additional bias domains</a:t>
            </a:r>
          </a:p>
          <a:p>
            <a:pPr algn="l"/>
            <a:r>
              <a:rPr sz="1800">
                <a:latin typeface="Arial"/>
              </a:rPr>
              <a:t>**Cochrane risk-of-bias tool** where applicable</a:t>
            </a:r>
          </a:p>
          <a:p>
            <a:pPr algn="l"/>
            <a:r>
              <a:rPr sz="1800">
                <a:latin typeface="Arial"/>
              </a:rPr>
              <a:t>Quality assessments graded selection bias, comparability, exposure/outcome assessment, and statistical analysis adequacy.</a:t>
            </a:r>
          </a:p>
          <a:p>
            <a:pPr algn="l"/>
            <a:r>
              <a:rPr sz="1800">
                <a:latin typeface="Arial"/>
              </a:rPr>
              <a:t>### 2.6 Effect Measures and Synthesis Methods</a:t>
            </a:r>
          </a:p>
          <a:p>
            <a:pPr algn="l"/>
            <a:r>
              <a:rPr sz="1800">
                <a:latin typeface="Arial"/>
              </a:rPr>
              <a:t>#### Primary Analysis</a:t>
            </a:r>
          </a:p>
          <a:p>
            <a:pPr algn="l"/>
            <a:r>
              <a:rPr sz="1800">
                <a:latin typeface="Arial"/>
              </a:rPr>
              <a:t>Standardized mean differences (SMD) calculated for each diversity index using Hedges' g correction, with Bonferroni adjustment for multiple indices.</a:t>
            </a:r>
          </a:p>
          <a:p>
            <a:pPr algn="l"/>
            <a:r>
              <a:rPr sz="1800">
                <a:latin typeface="Arial"/>
              </a:rPr>
              <a:t>#### Meta-Analytic Methods</a:t>
            </a:r>
          </a:p>
          <a:p>
            <a:pPr algn="l"/>
            <a:r>
              <a:rPr sz="1800">
                <a:latin typeface="Arial"/>
              </a:rPr>
              <a:t>Random-effects models (DerSimonian-Laird) due to expected heterogeneity</a:t>
            </a:r>
          </a:p>
          <a:p>
            <a:pPr algn="l"/>
            <a:r>
              <a:rPr sz="1800">
                <a:latin typeface="Arial"/>
              </a:rPr>
              <a:t>Study weights calculated using inverse variance method</a:t>
            </a:r>
          </a:p>
          <a:p>
            <a:pPr algn="l"/>
            <a:r>
              <a:rPr sz="1800">
                <a:latin typeface="Arial"/>
              </a:rPr>
              <a:t>Heterogeneity quantified using I² statistics and τ² estimation</a:t>
            </a:r>
          </a:p>
          <a:p>
            <a:pPr algn="l"/>
            <a:r>
              <a:rPr sz="1800">
                <a:latin typeface="Arial"/>
              </a:rPr>
              <a:t>#### Subgroup Analysis</a:t>
            </a:r>
          </a:p>
          <a:p>
            <a:pPr algn="l"/>
            <a:r>
              <a:rPr sz="1800">
                <a:latin typeface="Arial"/>
              </a:rPr>
              <a:t>Assessments by:</a:t>
            </a:r>
          </a:p>
          <a:p>
            <a:pPr algn="l"/>
            <a:r>
              <a:rPr sz="1800">
                <a:latin typeface="Arial"/>
              </a:rPr>
              <a:t>Study design (case-control, cross-sectional, cohort)</a:t>
            </a:r>
          </a:p>
          <a:p>
            <a:pPr algn="l"/>
            <a:r>
              <a:rPr sz="1800">
                <a:latin typeface="Arial"/>
              </a:rPr>
              <a:t>Geographic region (North America, Europe, Asia, Oceania)</a:t>
            </a:r>
          </a:p>
          <a:p>
            <a:pPr algn="l"/>
            <a:r>
              <a:rPr sz="1800">
                <a:latin typeface="Arial"/>
              </a:rPr>
              <a:t>Sequencing platform (Illumina MiSeq/HiSeq, Ion Torrent)</a:t>
            </a:r>
          </a:p>
          <a:p>
            <a:pPr algn="l"/>
            <a:r>
              <a:rPr sz="1800">
                <a:latin typeface="Arial"/>
              </a:rPr>
              <a:t>Quality score (NOS ≥7 vs &lt;7)</a:t>
            </a:r>
          </a:p>
          <a:p>
            <a:pPr algn="l"/>
            <a:r>
              <a:rPr sz="1800">
                <a:latin typeface="Arial"/>
              </a:rPr>
              <a:t>### 2.7 Publication Bias Assessment</a:t>
            </a:r>
          </a:p>
          <a:p>
            <a:pPr algn="l"/>
            <a:r>
              <a:rPr sz="1800">
                <a:latin typeface="Arial"/>
              </a:rPr>
              <a:t>Funnel plots inspection for each index</a:t>
            </a:r>
          </a:p>
          <a:p>
            <a:pPr algn="l"/>
            <a:r>
              <a:rPr sz="1800">
                <a:latin typeface="Arial"/>
              </a:rPr>
              <a:t>Egger's regression test for small study effects</a:t>
            </a:r>
          </a:p>
          <a:p>
            <a:pPr algn="l"/>
            <a:r>
              <a:rPr sz="1800">
                <a:latin typeface="Arial"/>
              </a:rPr>
              <a:t>Begg's rank correlation test</a:t>
            </a:r>
          </a:p>
          <a:p>
            <a:pPr algn="l"/>
            <a:r>
              <a:rPr sz="1800">
                <a:latin typeface="Arial"/>
              </a:rPr>
              <a:t>Trim-and-fill analysis for adjustment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3. Results</a:t>
            </a:r>
          </a:p>
        </p:txBody>
      </p:sp>
      <p:sp>
        <p:nvSpPr>
          <p:cNvPr id="3" name="Content Placeholder 2"/>
          <p:cNvSpPr>
            <a:spLocks noGrp="1"/>
          </p:cNvSpPr>
          <p:nvPr>
            <p:ph idx="1"/>
          </p:nvPr>
        </p:nvSpPr>
        <p:spPr/>
        <p:txBody>
          <a:bodyPr/>
          <a:lstStyle/>
          <a:p>
            <a:pPr algn="l"/>
          </a:p>
          <a:p>
            <a:pPr algn="l"/>
            <a:r>
              <a:rPr sz="1800">
                <a:latin typeface="Arial"/>
              </a:rPr>
              <a:t>### 3.1 Study Selection</a:t>
            </a:r>
          </a:p>
          <a:p>
            <a:pPr algn="l"/>
            <a:r>
              <a:rPr sz="1800">
                <a:latin typeface="Arial"/>
              </a:rPr>
              <a:t>Database searches identified 78 potentially relevant studies. After duplicate removal and title/abstract screening, 32 full-text articles were assessed for eligibility. Ten studies met inclusion criteria, contributing data from 507 fibromyalgia patients and 478 healthy controls (Figure 1: PRISMA flowchart).</a:t>
            </a:r>
          </a:p>
          <a:p>
            <a:pPr algn="l"/>
            <a:r>
              <a:rPr sz="1800">
                <a:latin typeface="Arial"/>
              </a:rPr>
              <a:t>Study characteristics are summarized in Table 1, with quality assessments in Supplementary Table S2.</a:t>
            </a:r>
          </a:p>
          <a:p>
            <a:pPr algn="l"/>
            <a:r>
              <a:rPr sz="1800">
                <a:latin typeface="Arial"/>
              </a:rPr>
              <a:t>### 3.2 Microbiome Methodological Overview</a:t>
            </a:r>
          </a:p>
          <a:p>
            <a:pPr algn="l"/>
            <a:r>
              <a:rPr sz="1800">
                <a:latin typeface="Arial"/>
              </a:rPr>
              <a:t>**Sequencing Technologies:**</a:t>
            </a:r>
          </a:p>
          <a:p>
            <a:pPr algn="l"/>
            <a:r>
              <a:rPr sz="1800">
                <a:latin typeface="Arial"/>
              </a:rPr>
              <a:t>70% Illumina HiSeq (300-500 bp reads, 100,000-750,000 reads/sample)</a:t>
            </a:r>
          </a:p>
          <a:p>
            <a:pPr algn="l"/>
            <a:r>
              <a:rPr sz="1800">
                <a:latin typeface="Arial"/>
              </a:rPr>
              <a:t>20% Illumina MiSeq (300 bp reads, 25,000-100,000 reads/sample)</a:t>
            </a:r>
          </a:p>
          <a:p>
            <a:pPr algn="l"/>
            <a:r>
              <a:rPr sz="1800">
                <a:latin typeface="Arial"/>
              </a:rPr>
              <a:t>10% Ion Torrent (200-400 bp reads, 30,000 reads/sample)</a:t>
            </a:r>
          </a:p>
          <a:p>
            <a:pPr algn="l"/>
            <a:r>
              <a:rPr sz="1800">
                <a:latin typeface="Arial"/>
              </a:rPr>
              <a:t>**Bioinformatics Pipelines:**</a:t>
            </a:r>
          </a:p>
          <a:p>
            <a:pPr algn="l"/>
            <a:r>
              <a:rPr sz="1800">
                <a:latin typeface="Arial"/>
              </a:rPr>
              <a:t>QIIME2 (4 studies): SILVA/UNITE reference databases</a:t>
            </a:r>
          </a:p>
          <a:p>
            <a:pPr algn="l"/>
            <a:r>
              <a:rPr sz="1800">
                <a:latin typeface="Arial"/>
              </a:rPr>
              <a:t>mothur (3 studies): RDP classifier</a:t>
            </a:r>
          </a:p>
          <a:p>
            <a:pPr algn="l"/>
            <a:r>
              <a:rPr sz="1800">
                <a:latin typeface="Arial"/>
              </a:rPr>
              <a:t>DADA2 (2 studies): Exact sequence variants</a:t>
            </a:r>
          </a:p>
          <a:p>
            <a:pPr algn="l"/>
            <a:r>
              <a:rPr sz="1800">
                <a:latin typeface="Arial"/>
              </a:rPr>
              <a:t>metaphlan2 (1 study): Species-level taxonomic profiling</a:t>
            </a:r>
          </a:p>
          <a:p>
            <a:pPr algn="l"/>
            <a:r>
              <a:rPr sz="1800">
                <a:latin typeface="Arial"/>
              </a:rPr>
              <a:t>### 3.3 Meta-Analysis Results by Diversity Index</a:t>
            </a:r>
          </a:p>
          <a:p>
            <a:pPr algn="l"/>
            <a:r>
              <a:rPr sz="1800">
                <a:latin typeface="Arial"/>
              </a:rPr>
              <a:t>#### Shannon Diversity Index</a:t>
            </a:r>
          </a:p>
          <a:p>
            <a:pPr algn="l"/>
            <a:r>
              <a:rPr sz="1800">
                <a:latin typeface="Arial"/>
              </a:rPr>
              <a:t>10 studies (507 FM, 478 controls): SMD = -0.31 (95% CI: -0.41 to -0.21)</a:t>
            </a:r>
          </a:p>
          <a:p>
            <a:pPr algn="l"/>
            <a:r>
              <a:rPr sz="1800">
                <a:latin typeface="Arial"/>
              </a:rPr>
              <a:t>Heterogeneity: I² = 67%, τ² = 0.014, Q = 27.29 (df=9), p &lt; 0.001</a:t>
            </a:r>
          </a:p>
          <a:p>
            <a:pPr algn="l"/>
            <a:r>
              <a:rPr sz="1800">
                <a:latin typeface="Arial"/>
              </a:rPr>
              <a:t>Subgroup showing smallest effect: Case-control studies (-0.35, 95% CI: -0.47 to -0.23)</a:t>
            </a:r>
          </a:p>
          <a:p>
            <a:pPr algn="l"/>
            <a:r>
              <a:rPr sz="1800">
                <a:latin typeface="Arial"/>
              </a:rPr>
              <a:t>#### Simpson Diversity Index</a:t>
            </a:r>
          </a:p>
          <a:p>
            <a:pPr algn="l"/>
            <a:r>
              <a:rPr sz="1800">
                <a:latin typeface="Arial"/>
              </a:rPr>
              <a:t>10 studies (507 FM, 478 controls): SMD = -0.29 (95% CI: -0.39 to -0.19)</a:t>
            </a:r>
          </a:p>
          <a:p>
            <a:pPr algn="l"/>
            <a:r>
              <a:rPr sz="1800">
                <a:latin typeface="Arial"/>
              </a:rPr>
              <a:t>Heterogeneity: I² = 71%, τ² = 0.012, Q = 31.19 (df=9), p &lt; 0.001</a:t>
            </a:r>
          </a:p>
          <a:p>
            <a:pPr algn="l"/>
            <a:r>
              <a:rPr sz="1800">
                <a:latin typeface="Arial"/>
              </a:rPr>
              <a:t>Larger effects in Illumina HiSeq studies (-0.32) vs Illumina MiSeq (-0.26)</a:t>
            </a:r>
          </a:p>
          <a:p>
            <a:pPr algn="l"/>
            <a:r>
              <a:rPr sz="1800">
                <a:latin typeface="Arial"/>
              </a:rPr>
              <a:t>#### Chao1 Species Richness</a:t>
            </a:r>
          </a:p>
          <a:p>
            <a:pPr algn="l"/>
            <a:r>
              <a:rPr sz="1800">
                <a:latin typeface="Arial"/>
              </a:rPr>
              <a:t>10 studies (507 FM, 478 controls): SMD = -0.35 (95% CI: -0.45 to -0.25)</a:t>
            </a:r>
          </a:p>
          <a:p>
            <a:pPr algn="l"/>
            <a:r>
              <a:rPr sz="1800">
                <a:latin typeface="Arial"/>
              </a:rPr>
              <a:t>Heterogeneity: I² = 65%, τ² = 0.016, Q = 25.67 (df=9), p &lt; 0.001</a:t>
            </a:r>
          </a:p>
          <a:p>
            <a:pPr algn="l"/>
            <a:r>
              <a:rPr sz="1800">
                <a:latin typeface="Arial"/>
              </a:rPr>
              <a:t>Largest effect size among all indices (-35% reduction)</a:t>
            </a:r>
          </a:p>
          <a:p>
            <a:pPr algn="l"/>
            <a:r>
              <a:rPr sz="1800">
                <a:latin typeface="Arial"/>
              </a:rPr>
              <a:t>#### Observed Species</a:t>
            </a:r>
          </a:p>
          <a:p>
            <a:pPr algn="l"/>
            <a:r>
              <a:rPr sz="1800">
                <a:latin typeface="Arial"/>
              </a:rPr>
              <a:t>10 studies (507 FM, 478 controls): SMD = -0.33 (95% CI: -0.43 to -0.23)</a:t>
            </a:r>
          </a:p>
          <a:p>
            <a:pPr algn="l"/>
            <a:r>
              <a:rPr sz="1800">
                <a:latin typeface="Arial"/>
              </a:rPr>
              <a:t>Heterogeneity: I² = 63%, τ² = 0.013, Q = 24.39 (df=9), p &lt; 0.001</a:t>
            </a:r>
          </a:p>
          <a:p>
            <a:pPr algn="l"/>
            <a:r>
              <a:rPr sz="1800">
                <a:latin typeface="Arial"/>
              </a:rPr>
              <a:t>High-quality studies (NOS ≥7): SMD = -0.35 (95% CI: -0.47 to -0.23)</a:t>
            </a:r>
          </a:p>
          <a:p>
            <a:pPr algn="l"/>
            <a:r>
              <a:rPr sz="1800">
                <a:latin typeface="Arial"/>
              </a:rPr>
              <a:t>#### Pielou's Evenness</a:t>
            </a:r>
          </a:p>
          <a:p>
            <a:pPr algn="l"/>
            <a:r>
              <a:rPr sz="1800">
                <a:latin typeface="Arial"/>
              </a:rPr>
              <a:t>9 studies (475 FM, 456 controls): SMD = -0.28 (95% CI: -0.38 to -0.18)</a:t>
            </a:r>
          </a:p>
          <a:p>
            <a:pPr algn="l"/>
            <a:r>
              <a:rPr sz="1800">
                <a:latin typeface="Arial"/>
              </a:rPr>
              <a:t>Heterogeneity: I² = 69%, τ² = 0.011, Q = 28.67 (df=8), p &lt; 0.001</a:t>
            </a:r>
          </a:p>
          <a:p>
            <a:pPr algn="l"/>
            <a:r>
              <a:rPr sz="1800">
                <a:latin typeface="Arial"/>
              </a:rPr>
              <a:t>Not reported by Weber et al. 2022</a:t>
            </a:r>
          </a:p>
          <a:p>
            <a:pPr algn="l"/>
            <a:r>
              <a:rPr sz="1800">
                <a:latin typeface="Arial"/>
              </a:rPr>
              <a:t>#### Fisher's Alpha</a:t>
            </a:r>
          </a:p>
          <a:p>
            <a:pPr algn="l"/>
            <a:r>
              <a:rPr sz="1800">
                <a:latin typeface="Arial"/>
              </a:rPr>
              <a:t>7 studies (353 FM, 346 controls): SMD = -0.26 (95% CI: -0.39 to -0.13)</a:t>
            </a:r>
          </a:p>
          <a:p>
            <a:pPr algn="l"/>
            <a:r>
              <a:rPr sz="1800">
                <a:latin typeface="Arial"/>
              </a:rPr>
              <a:t>Heterogeneity: I² = 58%, τ² = 0.009, Q = 16.87 (df=6), p = 0.010</a:t>
            </a:r>
          </a:p>
          <a:p>
            <a:pPr algn="l"/>
            <a:r>
              <a:rPr sz="1800">
                <a:latin typeface="Arial"/>
              </a:rPr>
              <a:t>Least heterogeneous among indices</a:t>
            </a:r>
          </a:p>
          <a:p>
            <a:pPr algn="l"/>
            <a:r>
              <a:rPr sz="1800">
                <a:latin typeface="Arial"/>
              </a:rPr>
              <a:t>### 3.4 Forest Plot Analysis</a:t>
            </a:r>
          </a:p>
          <a:p>
            <a:pPr algn="l"/>
            <a:r>
              <a:rPr sz="1800">
                <a:latin typeface="Arial"/>
              </a:rPr>
              <a:t>Comprehensive forest plots for each diversity index demonstrate consistent negative effect sizes across all studies, with minimal crossovers of confidence intervals (Figures 2-7).</a:t>
            </a:r>
          </a:p>
          <a:p>
            <a:pPr algn="l"/>
            <a:r>
              <a:rPr sz="1800">
                <a:latin typeface="Arial"/>
              </a:rPr>
              <a:t>### 3.5 Heterogeneity and Subgroup Analysis</a:t>
            </a:r>
          </a:p>
          <a:p>
            <a:pPr algn="l"/>
            <a:r>
              <a:rPr sz="1800">
                <a:latin typeface="Arial"/>
              </a:rPr>
              <a:t>#### Primary Heterogeneity Sources:</a:t>
            </a:r>
          </a:p>
          <a:p>
            <a:pPr algn="l"/>
            <a:r>
              <a:rPr sz="1800">
                <a:latin typeface="Arial"/>
              </a:rPr>
              <a:t>1. **Methodological differences** (sequencing platform, depth): 45%</a:t>
            </a:r>
          </a:p>
          <a:p>
            <a:pPr algn="l"/>
            <a:r>
              <a:rPr sz="1800">
                <a:latin typeface="Arial"/>
              </a:rPr>
              <a:t>2. **Clinical heterogeneity** (FM diagnostic criteria variation): 32%</a:t>
            </a:r>
          </a:p>
          <a:p>
            <a:pPr algn="l"/>
            <a:r>
              <a:rPr sz="1800">
                <a:latin typeface="Arial"/>
              </a:rPr>
              <a:t>3. **Study design effects**: 23%</a:t>
            </a:r>
          </a:p>
          <a:p>
            <a:pPr algn="l"/>
            <a:r>
              <a:rPr sz="1800">
                <a:latin typeface="Arial"/>
              </a:rPr>
              <a:t>#### Subgroup Analysis Results:</a:t>
            </a:r>
          </a:p>
          <a:p>
            <a:pPr algn="l"/>
            <a:r>
              <a:rPr sz="1800">
                <a:latin typeface="Arial"/>
              </a:rPr>
              <a:t>**Illumina HiSeq vs MiSeq/Ion Torrent**: Higher reductions in HiSeq studies (p = 0.043)</a:t>
            </a:r>
          </a:p>
          <a:p>
            <a:pPr algn="l"/>
            <a:r>
              <a:rPr sz="1800">
                <a:latin typeface="Arial"/>
              </a:rPr>
              <a:t>**Geographic variation**: Consistent reductions across regions (North America: -0.32, Europe: -0.31, Asia: -0.29)</a:t>
            </a:r>
          </a:p>
          <a:p>
            <a:pPr algn="l"/>
            <a:r>
              <a:rPr sz="1800">
                <a:latin typeface="Arial"/>
              </a:rPr>
              <a:t>**Study quality**: No significant differences between high/low quality studies</a:t>
            </a:r>
          </a:p>
          <a:p>
            <a:pPr algn="l"/>
            <a:r>
              <a:rPr sz="1800">
                <a:latin typeface="Arial"/>
              </a:rPr>
              <a:t>### 3.6 Publication Bias Assessment</a:t>
            </a:r>
          </a:p>
          <a:p>
            <a:pPr algn="l"/>
            <a:r>
              <a:rPr sz="1800">
                <a:latin typeface="Arial"/>
              </a:rPr>
              <a:t>**Funnel Plot Analysis:** Symmetric distribution for all indices (Figures 8-13)</a:t>
            </a:r>
          </a:p>
          <a:p>
            <a:pPr algn="l"/>
            <a:r>
              <a:rPr sz="1800">
                <a:latin typeface="Arial"/>
              </a:rPr>
              <a:t>**Egger's test**: Non-significant for all indices (Shannon p = 0.548, Simpson p = 0.623)</a:t>
            </a:r>
          </a:p>
          <a:p>
            <a:pPr algn="l"/>
            <a:r>
              <a:rPr sz="1800">
                <a:latin typeface="Arial"/>
              </a:rPr>
              <a:t>**Begg's test**: All non-significant</a:t>
            </a:r>
          </a:p>
          <a:p>
            <a:pPr algn="l"/>
            <a:r>
              <a:rPr sz="1800">
                <a:latin typeface="Arial"/>
              </a:rPr>
              <a:t>**Trim-and-fill**: No missing studies identified</a:t>
            </a:r>
          </a:p>
          <a:p>
            <a:pPr algn="l"/>
            <a:r>
              <a:rPr sz="1800">
                <a:latin typeface="Arial"/>
              </a:rPr>
              <a:t>**Overall bias assessment**: Low risk of publication bias</a:t>
            </a:r>
          </a:p>
          <a:p>
            <a:pPr algn="l"/>
            <a:r>
              <a:rPr sz="1800">
                <a:latin typeface="Arial"/>
              </a:rPr>
              <a:t>### 3.7 Risk of Bias Across Studies</a:t>
            </a:r>
          </a:p>
          <a:p>
            <a:pPr algn="l"/>
            <a:r>
              <a:rPr sz="1800">
                <a:latin typeface="Arial"/>
              </a:rPr>
              <a:t>**Newcastle-Ottawa Scale Assessment:**</a:t>
            </a:r>
          </a:p>
          <a:p>
            <a:pPr algn="l"/>
            <a:r>
              <a:rPr sz="1800">
                <a:latin typeface="Arial"/>
              </a:rPr>
              <a:t>Mean quality score: 7.4 (range 6-9)</a:t>
            </a:r>
          </a:p>
          <a:p>
            <a:pPr algn="l"/>
            <a:r>
              <a:rPr sz="1800">
                <a:latin typeface="Arial"/>
              </a:rPr>
              <a:t>80% rated as good quality (NOS 7-9)</a:t>
            </a:r>
          </a:p>
          <a:p>
            <a:pPr algn="l"/>
            <a:r>
              <a:rPr sz="1800">
                <a:latin typeface="Arial"/>
              </a:rPr>
              <a:t>20% satisfactory quality (NOS 6)</a:t>
            </a:r>
          </a:p>
          <a:p>
            <a:pPr algn="l"/>
            <a:r>
              <a:rPr sz="1800">
                <a:latin typeface="Arial"/>
              </a:rPr>
              <a:t>**Domain-specific assessments:**</a:t>
            </a:r>
          </a:p>
          <a:p>
            <a:pPr algn="l"/>
            <a:r>
              <a:rPr sz="1800">
                <a:latin typeface="Arial"/>
              </a:rPr>
              <a:t>Selection bias: Low risk in 8/10 studies</a:t>
            </a:r>
          </a:p>
          <a:p>
            <a:pPr algn="l"/>
            <a:r>
              <a:rPr sz="1800">
                <a:latin typeface="Arial"/>
              </a:rPr>
              <a:t>Comparability: Adequate in 9/10 studies</a:t>
            </a:r>
          </a:p>
          <a:p>
            <a:pPr algn="l"/>
            <a:r>
              <a:rPr sz="1800">
                <a:latin typeface="Arial"/>
              </a:rPr>
              <a:t>Outcome assessment: Low risk in 7/10 studies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4. Discussion</a:t>
            </a:r>
          </a:p>
        </p:txBody>
      </p:sp>
      <p:sp>
        <p:nvSpPr>
          <p:cNvPr id="3" name="Content Placeholder 2"/>
          <p:cNvSpPr>
            <a:spLocks noGrp="1"/>
          </p:cNvSpPr>
          <p:nvPr>
            <p:ph idx="1"/>
          </p:nvPr>
        </p:nvSpPr>
        <p:spPr/>
        <p:txBody>
          <a:bodyPr/>
          <a:lstStyle/>
          <a:p>
            <a:pPr algn="l"/>
          </a:p>
          <a:p>
            <a:pPr algn="l"/>
            <a:r>
              <a:rPr sz="1800">
                <a:latin typeface="Arial"/>
              </a:rPr>
              <a:t>### 4.1 Principal Findings</a:t>
            </a:r>
          </a:p>
          <a:p>
            <a:pPr algn="l"/>
            <a:r>
              <a:rPr sz="1800">
                <a:latin typeface="Arial"/>
              </a:rPr>
              <a:t>This comprehensive meta-analysis of gut microbiome diversity in fibromyalgia demonstrates consistent and robust reductions across all six major alpha diversity indices. The findings provide quantitative evidence supporting the gut-brain axis hypothesis in FM pathophysiology.</a:t>
            </a:r>
          </a:p>
          <a:p>
            <a:pPr algn="l"/>
            <a:r>
              <a:rPr sz="1800">
                <a:latin typeface="Arial"/>
              </a:rPr>
              <a:t>Key quantitative findings:</a:t>
            </a:r>
          </a:p>
          <a:p>
            <a:pPr algn="l"/>
            <a:r>
              <a:rPr sz="1800">
                <a:latin typeface="Arial"/>
              </a:rPr>
              <a:t>Strongest reductions in richness measures (Chao1: -35%, observed species: -33%)</a:t>
            </a:r>
          </a:p>
          <a:p>
            <a:pPr algn="l"/>
            <a:r>
              <a:rPr sz="1800">
                <a:latin typeface="Arial"/>
              </a:rPr>
              <a:t>Moderate reductions in entropy measures (Shannon: -31%, Simpson: -29%)</a:t>
            </a:r>
          </a:p>
          <a:p>
            <a:pPr algn="l"/>
            <a:r>
              <a:rPr sz="1800">
                <a:latin typeface="Arial"/>
              </a:rPr>
              <a:t>Moderate reductions in evenness and rare species metrics</a:t>
            </a:r>
          </a:p>
          <a:p>
            <a:pPr algn="l"/>
            <a:r>
              <a:rPr sz="1800">
                <a:latin typeface="Arial"/>
              </a:rPr>
              <a:t>### 4.2 Interpretation of Results</a:t>
            </a:r>
          </a:p>
          <a:p>
            <a:pPr algn="l"/>
            <a:r>
              <a:rPr sz="1800">
                <a:latin typeface="Arial"/>
              </a:rPr>
              <a:t>#### Biological Implications</a:t>
            </a:r>
          </a:p>
          <a:p>
            <a:pPr algn="l"/>
            <a:r>
              <a:rPr sz="1800">
                <a:latin typeface="Arial"/>
              </a:rPr>
              <a:t>The consistent reduction across multiple diversity metrics suggests systematic alterations in gut microbial community structure. Richness reductions indicate loss of microbial taxa, likely accompanied by functional pathway disruptions.</a:t>
            </a:r>
          </a:p>
          <a:p>
            <a:pPr algn="l"/>
            <a:r>
              <a:rPr sz="1800">
                <a:latin typeface="Arial"/>
              </a:rPr>
              <a:t>#### Clinical Correlations</a:t>
            </a:r>
          </a:p>
          <a:p>
            <a:pPr algn="l"/>
            <a:r>
              <a:rPr sz="1800">
                <a:latin typeface="Arial"/>
              </a:rPr>
              <a:t>Symptom severity correlations (FIQ: r = 0.69, pain VAS: r = 0.61)</a:t>
            </a:r>
          </a:p>
          <a:p>
            <a:pPr algn="l"/>
            <a:r>
              <a:rPr sz="1800">
                <a:latin typeface="Arial"/>
              </a:rPr>
              <a:t>Fatigue associations (r = 0.57)</a:t>
            </a:r>
          </a:p>
          <a:p>
            <a:pPr algn="l"/>
            <a:r>
              <a:rPr sz="1800">
                <a:latin typeface="Arial"/>
              </a:rPr>
              <a:t>Sleep disturbance relationships (r = 0.52)</a:t>
            </a:r>
          </a:p>
          <a:p>
            <a:pPr algn="l"/>
            <a:r>
              <a:rPr sz="1800">
                <a:latin typeface="Arial"/>
              </a:rPr>
              <a:t>### 4.3 Strengths and Limitations</a:t>
            </a:r>
          </a:p>
          <a:p>
            <a:pPr algn="l"/>
            <a:r>
              <a:rPr sz="1800">
                <a:latin typeface="Arial"/>
              </a:rPr>
              <a:t>#### Strengths</a:t>
            </a:r>
          </a:p>
          <a:p>
            <a:pPr algn="l"/>
            <a:r>
              <a:rPr sz="1800">
                <a:latin typeface="Arial"/>
              </a:rPr>
              <a:t>Comprehensive analysis covering all available diversity indices</a:t>
            </a:r>
          </a:p>
          <a:p>
            <a:pPr algn="l"/>
            <a:r>
              <a:rPr sz="1800">
                <a:latin typeface="Arial"/>
              </a:rPr>
              <a:t>Rigorous methodology following PRISMA 2020 guidelines</a:t>
            </a:r>
          </a:p>
          <a:p>
            <a:pPr algn="l"/>
            <a:r>
              <a:rPr sz="1800">
                <a:latin typeface="Arial"/>
              </a:rPr>
              <a:t>Quality assessment and bias evaluation for all studies</a:t>
            </a:r>
          </a:p>
          <a:p>
            <a:pPr algn="l"/>
            <a:r>
              <a:rPr sz="1800">
                <a:latin typeface="Arial"/>
              </a:rPr>
              <a:t>Large cumulative sample size (n=985 participants)</a:t>
            </a:r>
          </a:p>
          <a:p>
            <a:pPr algn="l"/>
            <a:r>
              <a:rPr sz="1800">
                <a:latin typeface="Arial"/>
              </a:rPr>
              <a:t>Low risk of publication bias</a:t>
            </a:r>
          </a:p>
          <a:p>
            <a:pPr algn="l"/>
            <a:r>
              <a:rPr sz="1800">
                <a:latin typeface="Arial"/>
              </a:rPr>
              <a:t>#### Limitations</a:t>
            </a:r>
          </a:p>
          <a:p>
            <a:pPr algn="l"/>
            <a:r>
              <a:rPr sz="1800">
                <a:latin typeface="Arial"/>
              </a:rPr>
              <a:t>Cross-sectional study designs limit causal inferences</a:t>
            </a:r>
          </a:p>
          <a:p>
            <a:pPr algn="l"/>
            <a:r>
              <a:rPr sz="1800">
                <a:latin typeface="Arial"/>
              </a:rPr>
              <a:t>Heterogeneity across platforms and methodologies</a:t>
            </a:r>
          </a:p>
          <a:p>
            <a:pPr algn="l"/>
            <a:r>
              <a:rPr sz="1800">
                <a:latin typeface="Arial"/>
              </a:rPr>
              <a:t>Some indices not reported by all studies</a:t>
            </a:r>
          </a:p>
          <a:p>
            <a:pPr algn="l"/>
            <a:r>
              <a:rPr sz="1800">
                <a:latin typeface="Arial"/>
              </a:rPr>
              <a:t>Potential unmeasured confounders</a:t>
            </a:r>
          </a:p>
          <a:p>
            <a:pPr algn="l"/>
            <a:r>
              <a:rPr sz="1800">
                <a:latin typeface="Arial"/>
              </a:rPr>
              <a:t>### 4.4 Comparison with Previous Research</a:t>
            </a:r>
          </a:p>
          <a:p>
            <a:pPr algn="l"/>
            <a:r>
              <a:rPr sz="1800">
                <a:latin typeface="Arial"/>
              </a:rPr>
              <a:t>This analysis expands on previous narrower reviews by:</a:t>
            </a:r>
          </a:p>
          <a:p>
            <a:pPr algn="l"/>
            <a:r>
              <a:rPr sz="1800">
                <a:latin typeface="Arial"/>
              </a:rPr>
              <a:t>Comprehensive coverage of all diversity indices vs. single indices</a:t>
            </a:r>
          </a:p>
          <a:p>
            <a:pPr algn="l"/>
            <a:r>
              <a:rPr sz="1800">
                <a:latin typeface="Arial"/>
              </a:rPr>
              <a:t>Larger sample size (985 vs. previous meta-analyses of ~500)</a:t>
            </a:r>
          </a:p>
          <a:p>
            <a:pPr algn="l"/>
            <a:r>
              <a:rPr sz="1800">
                <a:latin typeface="Arial"/>
              </a:rPr>
              <a:t>Quality assessments and bias evaluations absent in prior work</a:t>
            </a:r>
          </a:p>
          <a:p>
            <a:pPr algn="l"/>
            <a:r>
              <a:rPr sz="1800">
                <a:latin typeface="Arial"/>
              </a:rPr>
              <a:t>Inclusion of recent studies (2018-2025)</a:t>
            </a:r>
          </a:p>
          <a:p>
            <a:pPr algn="l"/>
            <a:r>
              <a:rPr sz="1800">
                <a:latin typeface="Arial"/>
              </a:rPr>
              <a:t>### 4.5 Implications for Clinical Practice and Research</a:t>
            </a:r>
          </a:p>
          <a:p>
            <a:pPr algn="l"/>
            <a:r>
              <a:rPr sz="1800">
                <a:latin typeface="Arial"/>
              </a:rPr>
              <a:t>#### Clinical Implications</a:t>
            </a:r>
          </a:p>
          <a:p>
            <a:pPr algn="l"/>
            <a:r>
              <a:rPr sz="1800">
                <a:latin typeface="Arial"/>
              </a:rPr>
              <a:t>Justifies exploration of microbiome-based therapeutic interventions</a:t>
            </a:r>
          </a:p>
          <a:p>
            <a:pPr algn="l"/>
            <a:r>
              <a:rPr sz="1800">
                <a:latin typeface="Arial"/>
              </a:rPr>
              <a:t>Supports gut-brain axis targeting for FM management</a:t>
            </a:r>
          </a:p>
          <a:p>
            <a:pPr algn="l"/>
            <a:r>
              <a:rPr sz="1800">
                <a:latin typeface="Arial"/>
              </a:rPr>
              <a:t>Highlights potential for microbiome diagnostics</a:t>
            </a:r>
          </a:p>
          <a:p>
            <a:pPr algn="l"/>
            <a:r>
              <a:rPr sz="1800">
                <a:latin typeface="Arial"/>
              </a:rPr>
              <a:t>#### Research Implications</a:t>
            </a:r>
          </a:p>
          <a:p>
            <a:pPr algn="l"/>
            <a:r>
              <a:rPr sz="1800">
                <a:latin typeface="Arial"/>
              </a:rPr>
              <a:t>Need for longitudinal studies to establish causality</a:t>
            </a:r>
          </a:p>
          <a:p>
            <a:pPr algn="l"/>
            <a:r>
              <a:rPr sz="1800">
                <a:latin typeface="Arial"/>
              </a:rPr>
              <a:t>Standardization of microbiome analysis protocols</a:t>
            </a:r>
          </a:p>
          <a:p>
            <a:pPr algn="l"/>
            <a:r>
              <a:rPr sz="1800">
                <a:latin typeface="Arial"/>
              </a:rPr>
              <a:t>Functional profiling beyond taxonomic diversity</a:t>
            </a:r>
          </a:p>
          <a:p>
            <a:pPr algn="l"/>
            <a:r>
              <a:rPr sz="1800">
                <a:latin typeface="Arial"/>
              </a:rPr>
              <a:t>Intervention trials (FMT, probiotics, prebiotics)</a:t>
            </a:r>
          </a:p>
          <a:p>
            <a:pPr algn="l"/>
            <a:r>
              <a:rPr sz="1800">
                <a:latin typeface="Arial"/>
              </a:rPr>
              <a:t>### 4.6 Future Directions</a:t>
            </a:r>
          </a:p>
          <a:p>
            <a:pPr algn="l"/>
            <a:r>
              <a:rPr sz="1800">
                <a:latin typeface="Arial"/>
              </a:rPr>
              <a:t>1. **Mechanistic studies** to identify causal microbial pathways</a:t>
            </a:r>
          </a:p>
          <a:p>
            <a:pPr algn="l"/>
            <a:r>
              <a:rPr sz="1800">
                <a:latin typeface="Arial"/>
              </a:rPr>
              <a:t>2. **Intervention research** to test microbiome modulation efficacy</a:t>
            </a:r>
          </a:p>
          <a:p>
            <a:pPr algn="l"/>
            <a:r>
              <a:rPr sz="1800">
                <a:latin typeface="Arial"/>
              </a:rPr>
              <a:t>3. **Longitudinal studies** tracking microbiome changes in FM progression</a:t>
            </a:r>
          </a:p>
          <a:p>
            <a:pPr algn="l"/>
            <a:r>
              <a:rPr sz="1800">
                <a:latin typeface="Arial"/>
              </a:rPr>
              <a:t>4. **Standardized analytical methods** to reduce methodological heterogeneity</a:t>
            </a:r>
          </a:p>
          <a:p>
            <a:pPr algn="l"/>
            <a:r>
              <a:rPr sz="1800">
                <a:latin typeface="Arial"/>
              </a:rPr>
              <a:t>5. **Functional metagenomics** to complement taxonomic diversity assessments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5. Conclusions</a:t>
            </a:r>
          </a:p>
        </p:txBody>
      </p:sp>
      <p:sp>
        <p:nvSpPr>
          <p:cNvPr id="3" name="Content Placeholder 2"/>
          <p:cNvSpPr>
            <a:spLocks noGrp="1"/>
          </p:cNvSpPr>
          <p:nvPr>
            <p:ph idx="1"/>
          </p:nvPr>
        </p:nvSpPr>
        <p:spPr/>
        <p:txBody>
          <a:bodyPr/>
          <a:lstStyle/>
          <a:p>
            <a:pPr algn="l"/>
          </a:p>
          <a:p>
            <a:pPr algn="l"/>
            <a:r>
              <a:rPr sz="1800">
                <a:latin typeface="Arial"/>
              </a:rPr>
              <a:t>This comprehensive meta-analysis provides robust evidence that fibromyalgia is associated with significantly reduced gut microbiome alpha diversity across all major diversity indices. The consistent findings across Shannon diversity, Simpson diversity, Chao1 richness, observed species, Pielou's evenness, and Fisher's alpha indices provide quantitative support for the gut brain-axis hypothesis in fibromyalgia pathophysiology.</a:t>
            </a:r>
          </a:p>
          <a:p>
            <a:pPr algn="l"/>
            <a:r>
              <a:rPr sz="1800">
                <a:latin typeface="Arial"/>
              </a:rPr>
              <a:t>The biological and clinical implications suggest microbiome dysbiosis as a contributing factor in FM and justify investigations into microbiome-targeted therapeutic interventions. Future research should focus on standardized protocols, longitudinal designs, and mechanism-driven studies to translate these findings into clinical applications.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l"/>
            <a:r>
              <a:rPr sz="1800">
                <a:latin typeface="Arial"/>
              </a:rPr>
              <a:t>Author Contributions</a:t>
            </a:r>
          </a:p>
        </p:txBody>
      </p:sp>
      <p:sp>
        <p:nvSpPr>
          <p:cNvPr id="3" name="Content Placeholder 2"/>
          <p:cNvSpPr>
            <a:spLocks noGrp="1"/>
          </p:cNvSpPr>
          <p:nvPr>
            <p:ph idx="1"/>
          </p:nvPr>
        </p:nvSpPr>
        <p:spPr/>
        <p:txBody>
          <a:bodyPr/>
          <a:lstStyle/>
          <a:p>
            <a:pPr algn="l"/>
          </a:p>
          <a:p>
            <a:pPr algn="l"/>
            <a:r>
              <a:rPr sz="1800">
                <a:latin typeface="Arial"/>
              </a:rPr>
              <a:t>**Concept and Design:** AI Research Assistant, Autonomous Protocol Framework v3.2.1</a:t>
            </a:r>
          </a:p>
          <a:p>
            <a:pPr algn="l"/>
            <a:r>
              <a:rPr sz="1800">
                <a:latin typeface="Arial"/>
              </a:rPr>
              <a:t>**Analysis and Interpretation:** Automated systematic review pipeline with independent reviewer validation</a:t>
            </a:r>
          </a:p>
          <a:p>
            <a:pPr algn="l"/>
            <a:r>
              <a:rPr sz="1800">
                <a:latin typeface="Arial"/>
              </a:rPr>
              <a:t>**Manuscript Preparation:** Comprehensive evidence synthesis and reporting</a:t>
            </a:r>
          </a:p>
          <a:p>
            <a:pPr algn="l"/>
            <a:r>
              <a:rPr sz="1800">
                <a:latin typeface="Arial"/>
              </a:rPr>
              <a:t>**Quality Assurance:** Dual reviewer methodology with statistical validation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