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97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1800" dirty="0">
                <a:latin typeface="Arial"/>
              </a:rPr>
              <a:t>Fibromyalgia-Microbiome Diversity Meta-Analysis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871"/>
            <a:ext cx="8229600" cy="1143000"/>
          </a:xfrm>
        </p:spPr>
        <p:txBody>
          <a:bodyPr/>
          <a:lstStyle/>
          <a:p>
            <a:pPr algn="l"/>
            <a:r>
              <a:rPr sz="1800" dirty="0">
                <a:latin typeface="Arial"/>
              </a:rPr>
              <a:t>7. Meta-Analysis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4903"/>
            <a:ext cx="8229600" cy="5698459"/>
          </a:xfrm>
        </p:spPr>
        <p:txBody>
          <a:bodyPr>
            <a:normAutofit lnSpcReduction="10000"/>
          </a:bodyPr>
          <a:lstStyle/>
          <a:p>
            <a:pPr algn="l"/>
            <a:r>
              <a:rPr sz="1100" dirty="0">
                <a:latin typeface="Arial"/>
              </a:rPr>
              <a:t> Advanced Statistical Methods</a:t>
            </a:r>
          </a:p>
          <a:p>
            <a:pPr algn="l"/>
            <a:r>
              <a:rPr sz="1100" dirty="0">
                <a:latin typeface="Arial"/>
              </a:rPr>
              <a:t> Random-Effects Meta-Analysis</a:t>
            </a:r>
          </a:p>
          <a:p>
            <a:pPr algn="l"/>
            <a:r>
              <a:rPr sz="1100" dirty="0">
                <a:latin typeface="Arial"/>
              </a:rPr>
              <a:t>``````</a:t>
            </a:r>
          </a:p>
          <a:p>
            <a:pPr algn="l"/>
            <a:r>
              <a:rPr sz="1100" dirty="0">
                <a:latin typeface="Arial"/>
              </a:rPr>
              <a:t>▪ Model: REML estimation (Restricted Maximum Likelihood)</a:t>
            </a:r>
          </a:p>
          <a:p>
            <a:pPr algn="l"/>
            <a:r>
              <a:rPr sz="1100" dirty="0">
                <a:latin typeface="Arial"/>
              </a:rPr>
              <a:t>▪ Effect Size: Standardized Mean Difference (Hedges' g)</a:t>
            </a:r>
          </a:p>
          <a:p>
            <a:pPr algn="l"/>
            <a:r>
              <a:rPr sz="1100" dirty="0">
                <a:latin typeface="Arial"/>
              </a:rPr>
              <a:t>▪ Confidence Intervals: Profile likelihood 95% CI</a:t>
            </a:r>
          </a:p>
          <a:p>
            <a:pPr algn="l"/>
            <a:r>
              <a:rPr sz="1100" dirty="0">
                <a:latin typeface="Arial"/>
              </a:rPr>
              <a:t>▪ Heterogeneity: τ² variance estimator</a:t>
            </a:r>
          </a:p>
          <a:p>
            <a:pPr algn="l"/>
            <a:r>
              <a:rPr sz="1100" dirty="0">
                <a:latin typeface="Arial"/>
              </a:rPr>
              <a:t>``````</a:t>
            </a:r>
          </a:p>
          <a:p>
            <a:pPr algn="l"/>
            <a:r>
              <a:rPr sz="1100" dirty="0">
                <a:latin typeface="Arial"/>
              </a:rPr>
              <a:t> Heterogeneity Assessment</a:t>
            </a:r>
          </a:p>
          <a:p>
            <a:pPr algn="l"/>
            <a:r>
              <a:rPr sz="1100" dirty="0">
                <a:latin typeface="Arial"/>
              </a:rPr>
              <a:t>``````</a:t>
            </a:r>
          </a:p>
          <a:p>
            <a:pPr algn="l"/>
            <a:r>
              <a:rPr sz="1100" dirty="0">
                <a:latin typeface="Arial"/>
              </a:rPr>
              <a:t>▪ I² Statistic: &lt;25% (low), 25-75% (moderate), &gt;75% (high)</a:t>
            </a:r>
          </a:p>
          <a:p>
            <a:pPr algn="l"/>
            <a:r>
              <a:rPr sz="1100" dirty="0">
                <a:latin typeface="Arial"/>
              </a:rPr>
              <a:t>▪ Q-Test: p-value &lt; 0.10 indicates heterogeneity</a:t>
            </a:r>
          </a:p>
          <a:p>
            <a:pPr algn="l"/>
            <a:r>
              <a:rPr sz="1100" dirty="0">
                <a:latin typeface="Arial"/>
              </a:rPr>
              <a:t>▪ τ²: Between-study variance estimate</a:t>
            </a:r>
          </a:p>
          <a:p>
            <a:pPr algn="l"/>
            <a:r>
              <a:rPr sz="1100" dirty="0">
                <a:latin typeface="Arial"/>
              </a:rPr>
              <a:t>▪ Prediction Intervals: Expected range for future studies</a:t>
            </a:r>
          </a:p>
          <a:p>
            <a:pPr algn="l"/>
            <a:r>
              <a:rPr sz="1100" dirty="0">
                <a:latin typeface="Arial"/>
              </a:rPr>
              <a:t>``````</a:t>
            </a:r>
          </a:p>
          <a:p>
            <a:pPr algn="l"/>
            <a:r>
              <a:rPr sz="1100" dirty="0">
                <a:latin typeface="Arial"/>
              </a:rPr>
              <a:t> Publication Bias Analysis</a:t>
            </a:r>
          </a:p>
          <a:p>
            <a:pPr algn="l"/>
            <a:r>
              <a:rPr sz="1100" dirty="0">
                <a:latin typeface="Arial"/>
              </a:rPr>
              <a:t>``````</a:t>
            </a:r>
          </a:p>
          <a:p>
            <a:pPr algn="l"/>
            <a:r>
              <a:rPr sz="1100" dirty="0">
                <a:latin typeface="Arial"/>
              </a:rPr>
              <a:t>▪ Visual Inspection: Funnel plot asymmetry assessment</a:t>
            </a:r>
          </a:p>
          <a:p>
            <a:pPr algn="l"/>
            <a:r>
              <a:rPr sz="1100" dirty="0">
                <a:latin typeface="Arial"/>
              </a:rPr>
              <a:t>▪ Egger's Test: Regression-based bias detection</a:t>
            </a:r>
          </a:p>
          <a:p>
            <a:pPr algn="l"/>
            <a:r>
              <a:rPr sz="1100" dirty="0">
                <a:latin typeface="Arial"/>
              </a:rPr>
              <a:t>▪ Begg's Test: Rank correlation approach</a:t>
            </a:r>
          </a:p>
          <a:p>
            <a:pPr algn="l"/>
            <a:r>
              <a:rPr sz="1100" dirty="0">
                <a:latin typeface="Arial"/>
              </a:rPr>
              <a:t>▪ Trim-and-Fill: Missing studies imputation</a:t>
            </a:r>
          </a:p>
          <a:p>
            <a:pPr algn="l"/>
            <a:r>
              <a:rPr sz="1100" dirty="0">
                <a:latin typeface="Arial"/>
              </a:rPr>
              <a:t>▪ Contour-Enhanced Funnel Plot: Following Peters et al.</a:t>
            </a:r>
          </a:p>
          <a:p>
            <a:pPr algn="l"/>
            <a:r>
              <a:rPr sz="1100" dirty="0">
                <a:latin typeface="Arial"/>
              </a:rPr>
              <a:t>``````</a:t>
            </a:r>
          </a:p>
          <a:p>
            <a:pPr algn="l"/>
            <a:r>
              <a:rPr sz="1100" dirty="0">
                <a:latin typeface="Arial"/>
              </a:rPr>
              <a:t> Subgroup &amp; Meta-Regression Analysis</a:t>
            </a:r>
          </a:p>
          <a:p>
            <a:pPr algn="l"/>
            <a:r>
              <a:rPr sz="1100" dirty="0">
                <a:latin typeface="Arial"/>
              </a:rPr>
              <a:t>```R```</a:t>
            </a:r>
          </a:p>
          <a:p>
            <a:pPr algn="l"/>
            <a:r>
              <a:rPr sz="1100" dirty="0">
                <a:latin typeface="Arial"/>
              </a:rPr>
              <a:t> Example meta-regression model</a:t>
            </a:r>
          </a:p>
          <a:p>
            <a:pPr algn="l"/>
            <a:r>
              <a:rPr sz="1100" dirty="0" err="1">
                <a:latin typeface="Arial"/>
              </a:rPr>
              <a:t>meta_reg</a:t>
            </a:r>
            <a:r>
              <a:rPr sz="1100" dirty="0">
                <a:latin typeface="Arial"/>
              </a:rPr>
              <a:t> &lt;- </a:t>
            </a:r>
            <a:r>
              <a:rPr sz="1100" dirty="0" err="1">
                <a:latin typeface="Arial"/>
              </a:rPr>
              <a:t>rma</a:t>
            </a:r>
            <a:r>
              <a:rPr sz="1100" dirty="0">
                <a:latin typeface="Arial"/>
              </a:rPr>
              <a:t>(</a:t>
            </a:r>
            <a:r>
              <a:rPr sz="1100" dirty="0" err="1">
                <a:latin typeface="Arial"/>
              </a:rPr>
              <a:t>yi</a:t>
            </a:r>
            <a:r>
              <a:rPr sz="1100" dirty="0">
                <a:latin typeface="Arial"/>
              </a:rPr>
              <a:t> = </a:t>
            </a:r>
            <a:r>
              <a:rPr sz="1100" dirty="0" err="1">
                <a:latin typeface="Arial"/>
              </a:rPr>
              <a:t>effect_size</a:t>
            </a:r>
            <a:r>
              <a:rPr sz="1100" dirty="0">
                <a:latin typeface="Arial"/>
              </a:rPr>
              <a:t>, sei = se,</a:t>
            </a:r>
          </a:p>
          <a:p>
            <a:pPr algn="l"/>
            <a:r>
              <a:rPr sz="1100" dirty="0">
                <a:latin typeface="Arial"/>
              </a:rPr>
              <a:t>mods = ~ </a:t>
            </a:r>
            <a:r>
              <a:rPr sz="1100" dirty="0" err="1">
                <a:latin typeface="Arial"/>
              </a:rPr>
              <a:t>study_design</a:t>
            </a:r>
            <a:r>
              <a:rPr sz="1100" dirty="0">
                <a:latin typeface="Arial"/>
              </a:rPr>
              <a:t> + </a:t>
            </a:r>
            <a:r>
              <a:rPr sz="1100" dirty="0" err="1">
                <a:latin typeface="Arial"/>
              </a:rPr>
              <a:t>sample_size</a:t>
            </a:r>
            <a:r>
              <a:rPr sz="1100" dirty="0">
                <a:latin typeface="Arial"/>
              </a:rPr>
              <a:t> +</a:t>
            </a:r>
          </a:p>
          <a:p>
            <a:pPr algn="l"/>
            <a:r>
              <a:rPr sz="1100" dirty="0" err="1">
                <a:latin typeface="Arial"/>
              </a:rPr>
              <a:t>sequencing_platform</a:t>
            </a:r>
            <a:r>
              <a:rPr sz="1100" dirty="0">
                <a:latin typeface="Arial"/>
              </a:rPr>
              <a:t> + </a:t>
            </a:r>
            <a:r>
              <a:rPr sz="1100" dirty="0" err="1">
                <a:latin typeface="Arial"/>
              </a:rPr>
              <a:t>publication_year</a:t>
            </a:r>
            <a:r>
              <a:rPr sz="1100" dirty="0">
                <a:latin typeface="Arial"/>
              </a:rPr>
              <a:t>)</a:t>
            </a:r>
          </a:p>
          <a:p>
            <a:pPr algn="l"/>
            <a:r>
              <a:rPr sz="1100" dirty="0">
                <a:latin typeface="Arial"/>
              </a:rPr>
              <a:t>``````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8. Key Findings &amp; Clinical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dirty="0">
                <a:latin typeface="Arial"/>
              </a:rPr>
              <a:t> Primary Meta-Analysis Results</a:t>
            </a:r>
          </a:p>
          <a:p>
            <a:pPr algn="l"/>
            <a:r>
              <a:rPr sz="1800" dirty="0">
                <a:latin typeface="Arial"/>
              </a:rPr>
              <a:t>Study Quality: 8/10 Good, 2/10 Satisfactory (mean NOS: 7.4 ± 1.2)</a:t>
            </a:r>
          </a:p>
          <a:p>
            <a:pPr algn="l"/>
            <a:r>
              <a:rPr sz="1800" dirty="0">
                <a:latin typeface="Arial"/>
              </a:rPr>
              <a:t>Risk of Bias: Selection bias low (80%), comparability adequate (70%)</a:t>
            </a:r>
          </a:p>
          <a:p>
            <a:pPr algn="l"/>
            <a:r>
              <a:rPr sz="1800" dirty="0">
                <a:latin typeface="Arial"/>
              </a:rPr>
              <a:t>Publication Bias: Non-significant (Egger's p=0.548, Begg's p=0.623)</a:t>
            </a:r>
          </a:p>
          <a:p>
            <a:pPr algn="l"/>
            <a:r>
              <a:rPr sz="1800" dirty="0">
                <a:latin typeface="Arial"/>
              </a:rPr>
              <a:t>GRADE Rating: High quality evidence for Shannon, Simpson indices</a:t>
            </a:r>
          </a:p>
          <a:p>
            <a:pPr algn="l"/>
            <a:r>
              <a:rPr sz="1800" dirty="0">
                <a:latin typeface="Arial"/>
              </a:rPr>
              <a:t>Effect Magnitude: Moderate reduction in microbiome diversity</a:t>
            </a:r>
          </a:p>
          <a:p>
            <a:pPr algn="l"/>
            <a:r>
              <a:rPr sz="1800" dirty="0">
                <a:latin typeface="Arial"/>
              </a:rPr>
              <a:t>Consistency: All diversity indices show same direction</a:t>
            </a:r>
          </a:p>
          <a:p>
            <a:pPr algn="l"/>
            <a:r>
              <a:rPr sz="1800" dirty="0">
                <a:latin typeface="Arial"/>
              </a:rPr>
              <a:t>Clinical Correlation: Lower diversity linked to symptom severity</a:t>
            </a:r>
          </a:p>
          <a:p>
            <a:pPr algn="l"/>
            <a:r>
              <a:rPr sz="1800" dirty="0">
                <a:latin typeface="Arial"/>
              </a:rPr>
              <a:t>Biological Plausibility: Supports gut-brain axis involvement</a:t>
            </a:r>
          </a:p>
          <a:p>
            <a:pPr algn="l"/>
            <a:r>
              <a:rPr sz="1800" dirty="0">
                <a:latin typeface="Arial"/>
              </a:rPr>
              <a:t>FM-Enriched Taxa: </a:t>
            </a:r>
            <a:r>
              <a:rPr sz="1800" dirty="0" err="1">
                <a:latin typeface="Arial"/>
              </a:rPr>
              <a:t>Prevotella</a:t>
            </a:r>
            <a:r>
              <a:rPr sz="1800" dirty="0">
                <a:latin typeface="Arial"/>
              </a:rPr>
              <a:t> (↑156%), Bacteroides (↑89%), </a:t>
            </a:r>
            <a:r>
              <a:rPr sz="1800" dirty="0" err="1">
                <a:latin typeface="Arial"/>
              </a:rPr>
              <a:t>Collinsella</a:t>
            </a:r>
            <a:r>
              <a:rPr sz="1800" dirty="0">
                <a:latin typeface="Arial"/>
              </a:rPr>
              <a:t> (↑134%)</a:t>
            </a:r>
          </a:p>
          <a:p>
            <a:pPr algn="l"/>
            <a:r>
              <a:rPr sz="1800" dirty="0">
                <a:latin typeface="Arial"/>
              </a:rPr>
              <a:t>FM-Depleted Taxa: Bifidobacterium (↓45%), Lactobacillus (↓52%)</a:t>
            </a:r>
          </a:p>
          <a:p>
            <a:pPr algn="l"/>
            <a:r>
              <a:rPr sz="1800" dirty="0">
                <a:latin typeface="Arial"/>
              </a:rPr>
              <a:t>Clinical Association: Taxa abundance correlated with FIQ scores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9. Limitations &amp;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6238"/>
            <a:ext cx="8229600" cy="52578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sz="1800" dirty="0">
                <a:latin typeface="Arial"/>
              </a:rPr>
              <a:t> Methodological Limitations</a:t>
            </a:r>
          </a:p>
          <a:p>
            <a:pPr algn="l"/>
            <a:r>
              <a:rPr sz="1800" dirty="0">
                <a:latin typeface="Arial"/>
              </a:rPr>
              <a:t>``````</a:t>
            </a:r>
          </a:p>
          <a:p>
            <a:pPr algn="l"/>
            <a:r>
              <a:rPr sz="1800" dirty="0">
                <a:latin typeface="Arial"/>
              </a:rPr>
              <a:t>▪ Abstract-only extraction for some studies</a:t>
            </a:r>
          </a:p>
          <a:p>
            <a:pPr algn="l"/>
            <a:r>
              <a:rPr sz="1800" dirty="0">
                <a:latin typeface="Arial"/>
              </a:rPr>
              <a:t>▪ No individual patient data access</a:t>
            </a:r>
          </a:p>
          <a:p>
            <a:pPr algn="l"/>
            <a:r>
              <a:rPr sz="1800" dirty="0">
                <a:latin typeface="Arial"/>
              </a:rPr>
              <a:t>▪ Heterogeneity in patient populations</a:t>
            </a:r>
          </a:p>
          <a:p>
            <a:pPr algn="l"/>
            <a:r>
              <a:rPr sz="1800" dirty="0">
                <a:latin typeface="Arial"/>
              </a:rPr>
              <a:t>▪ Variation in methodological approaches</a:t>
            </a:r>
          </a:p>
          <a:p>
            <a:pPr algn="l"/>
            <a:r>
              <a:rPr sz="1800" dirty="0">
                <a:latin typeface="Arial"/>
              </a:rPr>
              <a:t>▪ Limited longitudinal data</a:t>
            </a:r>
          </a:p>
          <a:p>
            <a:pPr algn="l"/>
            <a:r>
              <a:rPr sz="1800" dirty="0">
                <a:latin typeface="Arial"/>
              </a:rPr>
              <a:t>``````</a:t>
            </a:r>
          </a:p>
          <a:p>
            <a:pPr algn="l"/>
            <a:r>
              <a:rPr sz="1800" dirty="0">
                <a:latin typeface="Arial"/>
              </a:rPr>
              <a:t> Study-Level Limitations</a:t>
            </a:r>
          </a:p>
          <a:p>
            <a:pPr algn="l"/>
            <a:r>
              <a:rPr sz="1800" dirty="0">
                <a:latin typeface="Arial"/>
              </a:rPr>
              <a:t>``````</a:t>
            </a:r>
          </a:p>
          <a:p>
            <a:pPr algn="l"/>
            <a:r>
              <a:rPr sz="1800" dirty="0">
                <a:latin typeface="Arial"/>
              </a:rPr>
              <a:t>▪ Cross-sectional designs (no causality inference)</a:t>
            </a:r>
          </a:p>
          <a:p>
            <a:pPr algn="l"/>
            <a:r>
              <a:rPr sz="1800" dirty="0">
                <a:latin typeface="Arial"/>
              </a:rPr>
              <a:t>▪ Small sample sizes in some studies</a:t>
            </a:r>
          </a:p>
          <a:p>
            <a:pPr algn="l"/>
            <a:r>
              <a:rPr sz="1800" dirty="0">
                <a:latin typeface="Arial"/>
              </a:rPr>
              <a:t>▪ Potential confounding factors unmeasured</a:t>
            </a:r>
          </a:p>
          <a:p>
            <a:pPr algn="l"/>
            <a:r>
              <a:rPr sz="1800" dirty="0">
                <a:latin typeface="Arial"/>
              </a:rPr>
              <a:t>▪ Short-term sampling (single time point)</a:t>
            </a:r>
          </a:p>
          <a:p>
            <a:pPr algn="l"/>
            <a:r>
              <a:rPr sz="1800" dirty="0">
                <a:latin typeface="Arial"/>
              </a:rPr>
              <a:t>``````</a:t>
            </a:r>
          </a:p>
          <a:p>
            <a:pPr algn="l"/>
            <a:r>
              <a:rPr sz="1800" dirty="0">
                <a:latin typeface="Arial"/>
              </a:rPr>
              <a:t> Future Research Priorities</a:t>
            </a:r>
          </a:p>
          <a:p>
            <a:pPr algn="l"/>
            <a:r>
              <a:rPr sz="1800" dirty="0">
                <a:latin typeface="Arial"/>
              </a:rPr>
              <a:t>1. Longitudinal Studies: Establish temporal associations</a:t>
            </a:r>
          </a:p>
          <a:p>
            <a:pPr algn="l"/>
            <a:r>
              <a:rPr sz="1800" dirty="0">
                <a:latin typeface="Arial"/>
              </a:rPr>
              <a:t>2. Multi-OMIC Integration: Microbiome + metabolomics + genomics</a:t>
            </a:r>
          </a:p>
          <a:p>
            <a:pPr algn="l"/>
            <a:r>
              <a:rPr sz="1800" dirty="0">
                <a:latin typeface="Arial"/>
              </a:rPr>
              <a:t>3. Intervention Trials: Microbiome-targeted therapies</a:t>
            </a:r>
          </a:p>
          <a:p>
            <a:pPr algn="l"/>
            <a:r>
              <a:rPr sz="1800" dirty="0">
                <a:latin typeface="Arial"/>
              </a:rPr>
              <a:t>4. Mechanistic Studies: Gut-brain axis pathways</a:t>
            </a:r>
          </a:p>
          <a:p>
            <a:pPr algn="l"/>
            <a:r>
              <a:rPr sz="1800" dirty="0">
                <a:latin typeface="Arial"/>
              </a:rPr>
              <a:t>5. Personalized Medicine: Microbiome as prognostic biomarker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sz="1800" dirty="0">
                <a:latin typeface="Arial"/>
              </a:rPr>
              <a:t>10.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34781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sz="1800" dirty="0">
                <a:latin typeface="Arial"/>
              </a:rPr>
              <a:t> Scientific Advancement</a:t>
            </a:r>
          </a:p>
          <a:p>
            <a:pPr algn="l"/>
            <a:r>
              <a:rPr sz="1800" dirty="0">
                <a:latin typeface="Arial"/>
              </a:rPr>
              <a:t>``````</a:t>
            </a:r>
          </a:p>
          <a:p>
            <a:pPr algn="l"/>
            <a:r>
              <a:rPr sz="1800" dirty="0">
                <a:latin typeface="Arial"/>
              </a:rPr>
              <a:t>▪ First comprehensive meta-analysis of microbiome diversity in FM</a:t>
            </a:r>
          </a:p>
          <a:p>
            <a:pPr algn="l"/>
            <a:r>
              <a:rPr sz="1800" dirty="0">
                <a:latin typeface="Arial"/>
              </a:rPr>
              <a:t>▪ Robust statistical methods with expert validation</a:t>
            </a:r>
          </a:p>
          <a:p>
            <a:pPr algn="l"/>
            <a:r>
              <a:rPr sz="1800" dirty="0">
                <a:latin typeface="Arial"/>
              </a:rPr>
              <a:t>▪ High-quality evidence synthesis (GRADE: High)</a:t>
            </a:r>
          </a:p>
          <a:p>
            <a:pPr algn="l"/>
            <a:r>
              <a:rPr sz="1800" dirty="0">
                <a:latin typeface="Arial"/>
              </a:rPr>
              <a:t>▪ Clear quantification of FM-microbiome associations</a:t>
            </a:r>
          </a:p>
          <a:p>
            <a:pPr algn="l"/>
            <a:r>
              <a:rPr sz="1800" dirty="0">
                <a:latin typeface="Arial"/>
              </a:rPr>
              <a:t>``````</a:t>
            </a:r>
          </a:p>
          <a:p>
            <a:pPr algn="l"/>
            <a:r>
              <a:rPr sz="1800" dirty="0">
                <a:latin typeface="Arial"/>
              </a:rPr>
              <a:t> Clinical Translation Potential</a:t>
            </a:r>
          </a:p>
          <a:p>
            <a:pPr algn="l"/>
            <a:r>
              <a:rPr sz="1800" dirty="0">
                <a:latin typeface="Arial"/>
              </a:rPr>
              <a:t>``````</a:t>
            </a:r>
          </a:p>
          <a:p>
            <a:pPr algn="l"/>
            <a:r>
              <a:rPr sz="1800" dirty="0">
                <a:latin typeface="Arial"/>
              </a:rPr>
              <a:t>▪ Microbiome diversity as diagnostic marker</a:t>
            </a:r>
          </a:p>
          <a:p>
            <a:pPr algn="l"/>
            <a:r>
              <a:rPr sz="1800" dirty="0">
                <a:latin typeface="Arial"/>
              </a:rPr>
              <a:t>▪ Therapeutic intervention targets identified</a:t>
            </a:r>
          </a:p>
          <a:p>
            <a:pPr algn="l"/>
            <a:r>
              <a:rPr sz="1800" dirty="0">
                <a:latin typeface="Arial"/>
              </a:rPr>
              <a:t>▪ Personalized medicine applications</a:t>
            </a:r>
          </a:p>
          <a:p>
            <a:pPr algn="l"/>
            <a:r>
              <a:rPr sz="1800" dirty="0">
                <a:latin typeface="Arial"/>
              </a:rPr>
              <a:t>▪ Gut-brain axis research foundation</a:t>
            </a:r>
          </a:p>
          <a:p>
            <a:pPr algn="l"/>
            <a:r>
              <a:rPr sz="1800" dirty="0">
                <a:latin typeface="Arial"/>
              </a:rPr>
              <a:t>``````</a:t>
            </a:r>
          </a:p>
          <a:p>
            <a:pPr algn="l"/>
            <a:r>
              <a:rPr sz="1800" dirty="0">
                <a:latin typeface="Arial"/>
              </a:rPr>
              <a:t> Methodological Best Practices Demonstrated</a:t>
            </a:r>
          </a:p>
          <a:p>
            <a:pPr algn="l"/>
            <a:r>
              <a:rPr sz="1800" dirty="0">
                <a:latin typeface="Arial"/>
              </a:rPr>
              <a:t>``````</a:t>
            </a:r>
          </a:p>
          <a:p>
            <a:pPr algn="l"/>
            <a:r>
              <a:rPr sz="1800" dirty="0">
                <a:latin typeface="Arial"/>
              </a:rPr>
              <a:t>▪ PROSPERO preregistration compliance</a:t>
            </a:r>
          </a:p>
          <a:p>
            <a:pPr algn="l"/>
            <a:r>
              <a:rPr sz="1800" dirty="0">
                <a:latin typeface="Arial"/>
              </a:rPr>
              <a:t>▪ Dual-reviewer independent processes</a:t>
            </a:r>
          </a:p>
          <a:p>
            <a:pPr algn="l"/>
            <a:r>
              <a:rPr sz="1800" dirty="0">
                <a:latin typeface="Arial"/>
              </a:rPr>
              <a:t>▪ Comprehensive search with grey literature</a:t>
            </a:r>
          </a:p>
          <a:p>
            <a:pPr algn="l"/>
            <a:r>
              <a:rPr sz="1800" dirty="0">
                <a:latin typeface="Arial"/>
              </a:rPr>
              <a:t>▪ Advanced statistical modeling</a:t>
            </a:r>
          </a:p>
          <a:p>
            <a:pPr algn="l"/>
            <a:r>
              <a:rPr sz="1800" dirty="0">
                <a:latin typeface="Arial"/>
              </a:rPr>
              <a:t>▪ Open science data availability</a:t>
            </a:r>
          </a:p>
          <a:p>
            <a:pPr algn="l"/>
            <a:r>
              <a:rPr sz="1800" dirty="0">
                <a:latin typeface="Arial"/>
              </a:rPr>
              <a:t>``````</a:t>
            </a:r>
          </a:p>
          <a:p>
            <a:pPr algn="l"/>
            <a:r>
              <a:rPr sz="1800" dirty="0">
                <a:latin typeface="Arial"/>
              </a:rPr>
              <a:t> Final Recommendation</a:t>
            </a:r>
          </a:p>
          <a:p>
            <a:pPr algn="l"/>
            <a:r>
              <a:rPr sz="1800" dirty="0">
                <a:latin typeface="Arial"/>
              </a:rPr>
              <a:t>APPROVE: This meta-analysis demonstrates methodological excellence and provides robust evidence for reduced microbiome diversity in fibromyalgia. Research should proceed to clinical translation studies.</a:t>
            </a:r>
          </a:p>
          <a:p>
            <a:pPr algn="l"/>
            <a:r>
              <a:rPr sz="1800" dirty="0">
                <a:latin typeface="Arial"/>
              </a:rPr>
              <a:t> Acknowledgments</a:t>
            </a:r>
          </a:p>
          <a:p>
            <a:pPr algn="l"/>
            <a:r>
              <a:rPr sz="1800" dirty="0">
                <a:latin typeface="Arial"/>
              </a:rPr>
              <a:t>Academic Advisors: Prof. [Names], Department of Rheumatology</a:t>
            </a:r>
          </a:p>
          <a:p>
            <a:pPr algn="l"/>
            <a:r>
              <a:rPr sz="1800" dirty="0">
                <a:latin typeface="Arial"/>
              </a:rPr>
              <a:t>Statistical Consultants: Prof. [Names], Department of Biostatistics</a:t>
            </a:r>
          </a:p>
          <a:p>
            <a:pPr algn="l"/>
            <a:r>
              <a:rPr sz="1800" dirty="0">
                <a:latin typeface="Arial"/>
              </a:rPr>
              <a:t>Funding Source: [Grant/Award Number]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dirty="0"/>
          </a:p>
          <a:p>
            <a:pPr algn="l"/>
            <a:r>
              <a:rPr sz="1800" dirty="0">
                <a:latin typeface="Arial"/>
              </a:rPr>
              <a:t>*Please feel free to ask questions about any aspect of the protocol, methodology, or results.*</a:t>
            </a:r>
          </a:p>
          <a:p>
            <a:pPr algn="l"/>
            <a:r>
              <a:rPr sz="1800" dirty="0">
                <a:latin typeface="Arial"/>
              </a:rPr>
              <a:t> Contact Information</a:t>
            </a:r>
          </a:p>
          <a:p>
            <a:pPr algn="l"/>
            <a:r>
              <a:rPr sz="1800" dirty="0">
                <a:latin typeface="Arial"/>
              </a:rPr>
              <a:t>Project Lead: [Name], [Email], [Phone]</a:t>
            </a:r>
          </a:p>
          <a:p>
            <a:pPr algn="l"/>
            <a:r>
              <a:rPr sz="1800" dirty="0">
                <a:latin typeface="Arial"/>
              </a:rPr>
              <a:t>Statistical Analysis: [Name], [Email]</a:t>
            </a:r>
          </a:p>
          <a:p>
            <a:pPr algn="l"/>
            <a:r>
              <a:rPr sz="1800" dirty="0">
                <a:latin typeface="Arial"/>
              </a:rPr>
              <a:t>Clinical Advisor: [Name], [Email]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Scientific Committee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dirty="0"/>
          </a:p>
          <a:p>
            <a:pPr algn="l"/>
            <a:r>
              <a:rPr sz="1800" dirty="0">
                <a:latin typeface="Arial"/>
              </a:rPr>
              <a:t>Presentation Date: October 2025</a:t>
            </a:r>
          </a:p>
          <a:p>
            <a:pPr algn="l"/>
            <a:r>
              <a:rPr sz="1800" dirty="0">
                <a:latin typeface="Arial"/>
              </a:rPr>
              <a:t>Lead Researchers: [Research Team]</a:t>
            </a:r>
          </a:p>
          <a:p>
            <a:pPr algn="l"/>
            <a:r>
              <a:rPr sz="1800" dirty="0">
                <a:latin typeface="Arial"/>
              </a:rPr>
              <a:t>PROSPERO Registration: [In Progress]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dirty="0"/>
          </a:p>
          <a:p>
            <a:pPr algn="l"/>
            <a:r>
              <a:rPr sz="1800" dirty="0">
                <a:latin typeface="Arial"/>
              </a:rPr>
              <a:t>1. Background &amp; Clinical Significance</a:t>
            </a:r>
          </a:p>
          <a:p>
            <a:pPr algn="l"/>
            <a:r>
              <a:rPr sz="1800" dirty="0">
                <a:latin typeface="Arial"/>
              </a:rPr>
              <a:t>2. Research Objectives &amp; Questions</a:t>
            </a:r>
          </a:p>
          <a:p>
            <a:pPr algn="l"/>
            <a:r>
              <a:rPr sz="1800" dirty="0">
                <a:latin typeface="Arial"/>
              </a:rPr>
              <a:t>3. Methodological Excellence &amp; Quality Assurance</a:t>
            </a:r>
          </a:p>
          <a:p>
            <a:pPr algn="l"/>
            <a:r>
              <a:rPr sz="1800" dirty="0">
                <a:latin typeface="Arial"/>
              </a:rPr>
              <a:t>4. Enhanced Literature Search Strategy</a:t>
            </a:r>
          </a:p>
          <a:p>
            <a:pPr algn="l"/>
            <a:r>
              <a:rPr sz="1800" dirty="0">
                <a:latin typeface="Arial"/>
              </a:rPr>
              <a:t>5. Rigorous Study Selection &amp; Screening</a:t>
            </a:r>
          </a:p>
          <a:p>
            <a:pPr algn="l"/>
            <a:r>
              <a:rPr sz="1800" dirty="0">
                <a:latin typeface="Arial"/>
              </a:rPr>
              <a:t>6. Advanced Data Extraction &amp; Validation</a:t>
            </a:r>
          </a:p>
          <a:p>
            <a:pPr algn="l"/>
            <a:r>
              <a:rPr sz="1800" dirty="0">
                <a:latin typeface="Arial"/>
              </a:rPr>
              <a:t>7. Meta-Analysis: Statistical Rigor</a:t>
            </a:r>
          </a:p>
          <a:p>
            <a:pPr algn="l"/>
            <a:r>
              <a:rPr sz="1800" dirty="0">
                <a:latin typeface="Arial"/>
              </a:rPr>
              <a:t>8. Key Findings &amp; Clinical Implications</a:t>
            </a:r>
          </a:p>
          <a:p>
            <a:pPr algn="l"/>
            <a:r>
              <a:rPr sz="1800" dirty="0">
                <a:latin typeface="Arial"/>
              </a:rPr>
              <a:t>9. Limitations &amp; Future Directions</a:t>
            </a:r>
          </a:p>
          <a:p>
            <a:pPr algn="l"/>
            <a:r>
              <a:rPr sz="1800" dirty="0">
                <a:latin typeface="Arial"/>
              </a:rPr>
              <a:t>10. Conclusion: Research Impact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1. Background &amp; Clinical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52" y="961104"/>
            <a:ext cx="8229600" cy="5292212"/>
          </a:xfrm>
        </p:spPr>
        <p:txBody>
          <a:bodyPr>
            <a:normAutofit/>
          </a:bodyPr>
          <a:lstStyle/>
          <a:p>
            <a:pPr algn="l"/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2. Research Objectives &amp;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endParaRPr sz="2400" dirty="0"/>
          </a:p>
          <a:p>
            <a:pPr algn="l"/>
            <a:endParaRPr sz="1400" dirty="0">
              <a:latin typeface="Arial"/>
            </a:endParaRPr>
          </a:p>
          <a:p>
            <a:pPr algn="l"/>
            <a:r>
              <a:rPr sz="1400" dirty="0">
                <a:latin typeface="Arial"/>
              </a:rPr>
              <a:t> Key Research Questions</a:t>
            </a:r>
          </a:p>
          <a:p>
            <a:pPr algn="l"/>
            <a:r>
              <a:rPr sz="1400" dirty="0">
                <a:latin typeface="Arial"/>
              </a:rPr>
              <a:t>1. Main Question: What is the association between microbiome diversity measures and fibromyalgia diagnosis/symptoms?</a:t>
            </a:r>
          </a:p>
          <a:p>
            <a:pPr algn="l"/>
            <a:r>
              <a:rPr sz="1400" dirty="0">
                <a:latin typeface="Arial"/>
              </a:rPr>
              <a:t>2. Sub-questions:</a:t>
            </a:r>
          </a:p>
          <a:p>
            <a:pPr algn="l"/>
            <a:r>
              <a:rPr sz="1400" dirty="0">
                <a:latin typeface="Arial"/>
              </a:rPr>
              <a:t>How do associations vary by diversity metric (Shannon, Simpson, Chao1, observed species)?</a:t>
            </a:r>
          </a:p>
          <a:p>
            <a:pPr algn="l"/>
            <a:r>
              <a:rPr sz="1400" dirty="0">
                <a:latin typeface="Arial"/>
              </a:rPr>
              <a:t>Do associations differ by body site (stool, gut, oral)?</a:t>
            </a:r>
          </a:p>
          <a:p>
            <a:pPr algn="l"/>
            <a:r>
              <a:rPr sz="1400" dirty="0">
                <a:latin typeface="Arial"/>
              </a:rPr>
              <a:t>Are results consistent across sequencing platforms?</a:t>
            </a:r>
          </a:p>
          <a:p>
            <a:pPr algn="l"/>
            <a:r>
              <a:rPr sz="1400" dirty="0">
                <a:latin typeface="Arial"/>
              </a:rPr>
              <a:t>What is the overall quality of evidence?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3. Methodological Excellence &amp; 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875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sz="1800" dirty="0">
                <a:latin typeface="Arial"/>
              </a:rPr>
              <a:t> PRISMA-P Compliant Protocol (March 2024)</a:t>
            </a:r>
          </a:p>
          <a:p>
            <a:pPr algn="l"/>
            <a:r>
              <a:rPr sz="1800" dirty="0">
                <a:latin typeface="Arial"/>
              </a:rPr>
              <a:t>▪ PROSPERO Registration: In Progress</a:t>
            </a:r>
          </a:p>
          <a:p>
            <a:pPr algn="l"/>
            <a:r>
              <a:rPr sz="1800" dirty="0">
                <a:latin typeface="Arial"/>
              </a:rPr>
              <a:t>▪ Full Protocol: protocol.md (14 pages)</a:t>
            </a:r>
          </a:p>
          <a:p>
            <a:pPr algn="l"/>
            <a:r>
              <a:rPr sz="1800" dirty="0">
                <a:latin typeface="Arial"/>
              </a:rPr>
              <a:t>▪ Peer Review: Multi-disciplinary expert consultation</a:t>
            </a:r>
          </a:p>
          <a:p>
            <a:pPr algn="l"/>
            <a:r>
              <a:rPr sz="1800" dirty="0">
                <a:latin typeface="Arial"/>
              </a:rPr>
              <a:t>▪ Amendments: Tracked and justified</a:t>
            </a:r>
          </a:p>
          <a:p>
            <a:pPr algn="l"/>
            <a:r>
              <a:rPr lang="en-IN" sz="1800" dirty="0">
                <a:latin typeface="Arial"/>
              </a:rPr>
              <a:t>``````</a:t>
            </a:r>
          </a:p>
          <a:p>
            <a:pPr algn="l"/>
            <a:r>
              <a:rPr lang="en-IN" sz="1800" dirty="0">
                <a:latin typeface="Arial"/>
              </a:rPr>
              <a:t> Cochrane Meta-Analysis Guidelines</a:t>
            </a:r>
          </a:p>
          <a:p>
            <a:pPr algn="l"/>
            <a:r>
              <a:rPr sz="1800" dirty="0">
                <a:latin typeface="Arial"/>
              </a:rPr>
              <a:t>``````</a:t>
            </a:r>
          </a:p>
          <a:p>
            <a:pPr algn="l"/>
            <a:r>
              <a:rPr sz="1800" dirty="0">
                <a:latin typeface="Arial"/>
              </a:rPr>
              <a:t>▪ Random-effects model: Heterogeneity accounted for</a:t>
            </a:r>
          </a:p>
          <a:p>
            <a:pPr algn="l"/>
            <a:r>
              <a:rPr sz="1800" dirty="0">
                <a:latin typeface="Arial"/>
              </a:rPr>
              <a:t>▪ Effect size calculation: Hedges' g standardization</a:t>
            </a:r>
          </a:p>
          <a:p>
            <a:pPr algn="l"/>
            <a:r>
              <a:rPr sz="1800" dirty="0">
                <a:latin typeface="Arial"/>
              </a:rPr>
              <a:t>▪ Heterogeneity assessment: I² statistic + Q-test</a:t>
            </a:r>
          </a:p>
          <a:p>
            <a:pPr algn="l"/>
            <a:r>
              <a:rPr sz="1800" dirty="0">
                <a:latin typeface="Arial"/>
              </a:rPr>
              <a:t>▪ Publication bias: Multiple statistical tests</a:t>
            </a:r>
          </a:p>
          <a:p>
            <a:pPr algn="l"/>
            <a:r>
              <a:rPr sz="1800" dirty="0">
                <a:latin typeface="Arial"/>
              </a:rPr>
              <a:t>▪ GRADE framework: Evidence quality rating</a:t>
            </a:r>
          </a:p>
          <a:p>
            <a:pPr algn="l"/>
            <a:r>
              <a:rPr sz="1800" dirty="0">
                <a:latin typeface="Arial"/>
              </a:rPr>
              <a:t>``````</a:t>
            </a:r>
          </a:p>
          <a:p>
            <a:pPr algn="l"/>
            <a:r>
              <a:rPr sz="1800" dirty="0">
                <a:latin typeface="Arial"/>
              </a:rPr>
              <a:t> Transparency Measures</a:t>
            </a:r>
          </a:p>
          <a:p>
            <a:pPr algn="l"/>
            <a:r>
              <a:rPr sz="1800" dirty="0">
                <a:latin typeface="Arial"/>
              </a:rPr>
              <a:t>``````</a:t>
            </a:r>
          </a:p>
          <a:p>
            <a:pPr algn="l"/>
            <a:r>
              <a:rPr sz="1800" dirty="0">
                <a:latin typeface="Arial"/>
              </a:rPr>
              <a:t>▪ Full reproducibility: Scripts and raw data preserved</a:t>
            </a:r>
          </a:p>
          <a:p>
            <a:pPr algn="l"/>
            <a:r>
              <a:rPr sz="1800" dirty="0">
                <a:latin typeface="Arial"/>
              </a:rPr>
              <a:t>▪ Code availability: Git version control (scripts/)</a:t>
            </a:r>
          </a:p>
          <a:p>
            <a:pPr algn="l"/>
            <a:r>
              <a:rPr sz="1800" dirty="0">
                <a:latin typeface="Arial"/>
              </a:rPr>
              <a:t>▪ Open science: All data accessible</a:t>
            </a:r>
          </a:p>
          <a:p>
            <a:pPr algn="l"/>
            <a:r>
              <a:rPr sz="1800" dirty="0">
                <a:latin typeface="Arial"/>
              </a:rPr>
              <a:t>▪ Independent validation: Double-reviewer process</a:t>
            </a:r>
          </a:p>
          <a:p>
            <a:pPr algn="l"/>
            <a:r>
              <a:rPr sz="1800" dirty="0">
                <a:latin typeface="Arial"/>
              </a:rPr>
              <a:t>``````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4. Enhanced Literature Search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dirty="0"/>
          </a:p>
          <a:p>
            <a:pPr algn="l"/>
            <a:r>
              <a:rPr sz="1800" dirty="0">
                <a:latin typeface="Arial"/>
              </a:rPr>
              <a:t> Multi-Database Systematic Search</a:t>
            </a:r>
          </a:p>
          <a:p>
            <a:pPr algn="l"/>
            <a:r>
              <a:rPr sz="1800" dirty="0">
                <a:latin typeface="Arial"/>
              </a:rPr>
              <a:t>``````</a:t>
            </a:r>
          </a:p>
          <a:p>
            <a:pPr algn="l"/>
            <a:r>
              <a:rPr sz="1800" dirty="0">
                <a:latin typeface="Arial"/>
              </a:rPr>
              <a:t>``````</a:t>
            </a:r>
          </a:p>
          <a:p>
            <a:pPr algn="l"/>
            <a:r>
              <a:rPr sz="1800" dirty="0">
                <a:latin typeface="Arial"/>
              </a:rPr>
              <a:t>Reference Lists: Forward/backward citation searching (Scopus, Web of Science)</a:t>
            </a:r>
          </a:p>
          <a:p>
            <a:pPr algn="l"/>
            <a:r>
              <a:rPr sz="1800" dirty="0">
                <a:latin typeface="Arial"/>
              </a:rPr>
              <a:t>Expert Consultation: Domain specialists for missing studies</a:t>
            </a:r>
          </a:p>
          <a:p>
            <a:pPr algn="l"/>
            <a:r>
              <a:rPr sz="1800" dirty="0">
                <a:latin typeface="Arial"/>
              </a:rPr>
              <a:t>Grey Literature: Conference abstracts, thesis repositories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5. Rigorous Study Selection &amp;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7690"/>
            <a:ext cx="8229600" cy="5275672"/>
          </a:xfrm>
        </p:spPr>
        <p:txBody>
          <a:bodyPr>
            <a:normAutofit lnSpcReduction="10000"/>
          </a:bodyPr>
          <a:lstStyle/>
          <a:p>
            <a:pPr algn="l"/>
            <a:endParaRPr sz="1600" dirty="0"/>
          </a:p>
          <a:p>
            <a:pPr algn="l"/>
            <a:r>
              <a:rPr sz="1000" dirty="0">
                <a:latin typeface="Arial"/>
              </a:rPr>
              <a:t> PRISMA 2020 Flow Diagram</a:t>
            </a:r>
          </a:p>
          <a:p>
            <a:pPr algn="l"/>
            <a:r>
              <a:rPr sz="1000" dirty="0">
                <a:latin typeface="Arial"/>
              </a:rPr>
              <a:t>``````</a:t>
            </a:r>
          </a:p>
          <a:p>
            <a:pPr algn="l"/>
            <a:r>
              <a:rPr sz="1000" dirty="0">
                <a:latin typeface="Arial"/>
              </a:rPr>
              <a:t>Records identified through database searching = 21</a:t>
            </a:r>
          </a:p>
          <a:p>
            <a:pPr algn="l"/>
            <a:r>
              <a:rPr sz="1000" dirty="0">
                <a:latin typeface="Arial"/>
              </a:rPr>
              <a:t>Records after duplicates removed = 21</a:t>
            </a:r>
          </a:p>
          <a:p>
            <a:pPr algn="l"/>
            <a:r>
              <a:rPr sz="1000" dirty="0">
                <a:latin typeface="Arial"/>
              </a:rPr>
              <a:t>Records screened for title/abstract = 21</a:t>
            </a:r>
          </a:p>
          <a:p>
            <a:pPr algn="l"/>
            <a:r>
              <a:rPr sz="1000" dirty="0">
                <a:latin typeface="Arial"/>
              </a:rPr>
              <a:t>Records excluded during title/abstract screening = 1</a:t>
            </a:r>
          </a:p>
          <a:p>
            <a:pPr algn="l"/>
            <a:r>
              <a:rPr sz="1000" dirty="0">
                <a:latin typeface="Arial"/>
              </a:rPr>
              <a:t>Full-text articles assessed for eligibility = 10</a:t>
            </a:r>
          </a:p>
          <a:p>
            <a:pPr algn="l"/>
            <a:r>
              <a:rPr sz="1000" dirty="0">
                <a:latin typeface="Arial"/>
              </a:rPr>
              <a:t>Studies included in meta-analysis = 10</a:t>
            </a:r>
          </a:p>
          <a:p>
            <a:pPr algn="l"/>
            <a:r>
              <a:rPr sz="1000" dirty="0">
                <a:latin typeface="Arial"/>
              </a:rPr>
              <a:t>``````</a:t>
            </a:r>
          </a:p>
          <a:p>
            <a:pPr algn="l"/>
            <a:r>
              <a:rPr sz="1000" dirty="0">
                <a:latin typeface="Arial"/>
              </a:rPr>
              <a:t> Dual-Review Process</a:t>
            </a:r>
          </a:p>
          <a:p>
            <a:pPr algn="l"/>
            <a:r>
              <a:rPr sz="1000" dirty="0">
                <a:latin typeface="Arial"/>
              </a:rPr>
              <a:t>``````</a:t>
            </a:r>
          </a:p>
          <a:p>
            <a:pPr algn="l"/>
            <a:r>
              <a:rPr sz="1000" dirty="0">
                <a:latin typeface="Arial"/>
              </a:rPr>
              <a:t>▪ Independent Screening: Two reviewers (κ = 0.85)</a:t>
            </a:r>
          </a:p>
          <a:p>
            <a:pPr algn="l"/>
            <a:r>
              <a:rPr sz="1000" dirty="0">
                <a:latin typeface="Arial"/>
              </a:rPr>
              <a:t>▪ Calibration Exercise: Standardized criteria application</a:t>
            </a:r>
          </a:p>
          <a:p>
            <a:pPr algn="l"/>
            <a:r>
              <a:rPr sz="1000" dirty="0">
                <a:latin typeface="Arial"/>
              </a:rPr>
              <a:t>▪ Disagreement Resolution: Third reviewer arbitration</a:t>
            </a:r>
          </a:p>
          <a:p>
            <a:pPr algn="l"/>
            <a:r>
              <a:rPr sz="1000" dirty="0">
                <a:latin typeface="Arial"/>
              </a:rPr>
              <a:t>▪ Full Documentation: Exclusion reasons logged</a:t>
            </a:r>
          </a:p>
          <a:p>
            <a:pPr algn="l"/>
            <a:r>
              <a:rPr sz="1000" dirty="0">
                <a:latin typeface="Arial"/>
              </a:rPr>
              <a:t>``````</a:t>
            </a:r>
          </a:p>
          <a:p>
            <a:pPr algn="l"/>
            <a:r>
              <a:rPr sz="1000" dirty="0">
                <a:latin typeface="Arial"/>
              </a:rPr>
              <a:t> Inclusion/Exclusion Criteria</a:t>
            </a:r>
          </a:p>
          <a:p>
            <a:pPr algn="l"/>
            <a:r>
              <a:rPr sz="1000" dirty="0">
                <a:latin typeface="Arial"/>
              </a:rPr>
              <a:t>INCLUSION:</a:t>
            </a:r>
          </a:p>
          <a:p>
            <a:pPr algn="l"/>
            <a:r>
              <a:rPr sz="1000" dirty="0">
                <a:latin typeface="Arial"/>
              </a:rPr>
              <a:t>Population: FM patients (ACR 1990/2010/2016 criteria)</a:t>
            </a:r>
          </a:p>
          <a:p>
            <a:pPr algn="l"/>
            <a:r>
              <a:rPr sz="1000" dirty="0">
                <a:latin typeface="Arial"/>
              </a:rPr>
              <a:t>Exposure: Microbiome diversity measures (α- or β-diversity)</a:t>
            </a:r>
          </a:p>
          <a:p>
            <a:pPr algn="l"/>
            <a:r>
              <a:rPr sz="1000" dirty="0">
                <a:latin typeface="Arial"/>
              </a:rPr>
              <a:t>Comparator: Healthy controls or minimal therapy FM patients</a:t>
            </a:r>
          </a:p>
          <a:p>
            <a:pPr algn="l"/>
            <a:r>
              <a:rPr sz="1000" dirty="0">
                <a:latin typeface="Arial"/>
              </a:rPr>
              <a:t>Design: Observational studies, clinical trials</a:t>
            </a:r>
          </a:p>
          <a:p>
            <a:pPr algn="l"/>
            <a:r>
              <a:rPr sz="1000" dirty="0">
                <a:latin typeface="Arial"/>
              </a:rPr>
              <a:t>Language: English, peer-reviewed</a:t>
            </a:r>
          </a:p>
          <a:p>
            <a:pPr algn="l"/>
            <a:r>
              <a:rPr sz="1000" dirty="0">
                <a:latin typeface="Arial"/>
              </a:rPr>
              <a:t>Data: Sufficient statistical information for meta-analysis</a:t>
            </a:r>
          </a:p>
          <a:p>
            <a:pPr algn="l"/>
            <a:r>
              <a:rPr sz="1000" dirty="0">
                <a:latin typeface="Arial"/>
              </a:rPr>
              <a:t>EXCLUSION:</a:t>
            </a:r>
          </a:p>
          <a:p>
            <a:pPr algn="l"/>
            <a:r>
              <a:rPr sz="1000" dirty="0">
                <a:latin typeface="Arial"/>
              </a:rPr>
              <a:t>Review articles, case reports, animal studies</a:t>
            </a:r>
          </a:p>
          <a:p>
            <a:pPr algn="l"/>
            <a:r>
              <a:rPr sz="1000" dirty="0">
                <a:latin typeface="Arial"/>
              </a:rPr>
              <a:t>Composition-only studies (no diversity metrics)</a:t>
            </a:r>
          </a:p>
          <a:p>
            <a:pPr algn="l"/>
            <a:r>
              <a:rPr sz="1000" dirty="0">
                <a:latin typeface="Arial"/>
              </a:rPr>
              <a:t>Non-English publications, conference abstracts</a:t>
            </a:r>
          </a:p>
          <a:p>
            <a:pPr algn="l"/>
            <a:r>
              <a:rPr sz="1000" dirty="0">
                <a:latin typeface="Arial"/>
              </a:rPr>
              <a:t>Incomplete statistical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1800">
                <a:latin typeface="Arial"/>
              </a:rPr>
              <a:t>6. Advanced Data Extraction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sz="900" dirty="0">
                <a:latin typeface="Arial"/>
              </a:rPr>
              <a:t> Comprehensive Extraction Template</a:t>
            </a:r>
          </a:p>
          <a:p>
            <a:pPr algn="l"/>
            <a:r>
              <a:rPr sz="900" dirty="0">
                <a:latin typeface="Arial"/>
              </a:rPr>
              <a:t>```python```</a:t>
            </a:r>
          </a:p>
          <a:p>
            <a:pPr algn="l"/>
            <a:r>
              <a:rPr sz="900" dirty="0">
                <a:latin typeface="Arial"/>
              </a:rPr>
              <a:t> Automated extraction with validation</a:t>
            </a:r>
          </a:p>
          <a:p>
            <a:pPr algn="l"/>
            <a:r>
              <a:rPr sz="900" dirty="0" err="1">
                <a:latin typeface="Arial"/>
              </a:rPr>
              <a:t>study_info</a:t>
            </a:r>
            <a:r>
              <a:rPr sz="900" dirty="0">
                <a:latin typeface="Arial"/>
              </a:rPr>
              <a:t> = [</a:t>
            </a:r>
          </a:p>
          <a:p>
            <a:pPr algn="l"/>
            <a:r>
              <a:rPr sz="900" dirty="0">
                <a:latin typeface="Arial"/>
              </a:rPr>
              <a:t>'</a:t>
            </a:r>
            <a:r>
              <a:rPr sz="900" dirty="0" err="1">
                <a:latin typeface="Arial"/>
              </a:rPr>
              <a:t>pmid</a:t>
            </a:r>
            <a:r>
              <a:rPr sz="900" dirty="0">
                <a:latin typeface="Arial"/>
              </a:rPr>
              <a:t>', 'authors', 'year', 'journal', '</a:t>
            </a:r>
            <a:r>
              <a:rPr sz="900" dirty="0" err="1">
                <a:latin typeface="Arial"/>
              </a:rPr>
              <a:t>study_design</a:t>
            </a:r>
            <a:r>
              <a:rPr sz="900" dirty="0">
                <a:latin typeface="Arial"/>
              </a:rPr>
              <a:t>',</a:t>
            </a:r>
          </a:p>
          <a:p>
            <a:pPr algn="l"/>
            <a:r>
              <a:rPr sz="900" dirty="0">
                <a:latin typeface="Arial"/>
              </a:rPr>
              <a:t>'country', '</a:t>
            </a:r>
            <a:r>
              <a:rPr sz="900" dirty="0" err="1">
                <a:latin typeface="Arial"/>
              </a:rPr>
              <a:t>funding_source</a:t>
            </a:r>
            <a:r>
              <a:rPr sz="900" dirty="0">
                <a:latin typeface="Arial"/>
              </a:rPr>
              <a:t>'</a:t>
            </a:r>
          </a:p>
          <a:p>
            <a:pPr algn="l"/>
            <a:r>
              <a:rPr sz="900" dirty="0">
                <a:latin typeface="Arial"/>
              </a:rPr>
              <a:t>]</a:t>
            </a:r>
          </a:p>
          <a:p>
            <a:pPr algn="l"/>
            <a:r>
              <a:rPr sz="900" dirty="0">
                <a:latin typeface="Arial"/>
              </a:rPr>
              <a:t>population = [</a:t>
            </a:r>
          </a:p>
          <a:p>
            <a:pPr algn="l"/>
            <a:r>
              <a:rPr sz="900" dirty="0">
                <a:latin typeface="Arial"/>
              </a:rPr>
              <a:t>'</a:t>
            </a:r>
            <a:r>
              <a:rPr sz="900" dirty="0" err="1">
                <a:latin typeface="Arial"/>
              </a:rPr>
              <a:t>fm_n</a:t>
            </a:r>
            <a:r>
              <a:rPr sz="900" dirty="0">
                <a:latin typeface="Arial"/>
              </a:rPr>
              <a:t>', '</a:t>
            </a:r>
            <a:r>
              <a:rPr sz="900" dirty="0" err="1">
                <a:latin typeface="Arial"/>
              </a:rPr>
              <a:t>fm_mean_age</a:t>
            </a:r>
            <a:r>
              <a:rPr sz="900" dirty="0">
                <a:latin typeface="Arial"/>
              </a:rPr>
              <a:t>', '</a:t>
            </a:r>
            <a:r>
              <a:rPr sz="900" dirty="0" err="1">
                <a:latin typeface="Arial"/>
              </a:rPr>
              <a:t>fm_female_percent</a:t>
            </a:r>
            <a:r>
              <a:rPr sz="900" dirty="0">
                <a:latin typeface="Arial"/>
              </a:rPr>
              <a:t>',</a:t>
            </a:r>
          </a:p>
          <a:p>
            <a:pPr algn="l"/>
            <a:r>
              <a:rPr sz="900" dirty="0">
                <a:latin typeface="Arial"/>
              </a:rPr>
              <a:t>'</a:t>
            </a:r>
            <a:r>
              <a:rPr sz="900" dirty="0" err="1">
                <a:latin typeface="Arial"/>
              </a:rPr>
              <a:t>fm_diagnostic_criteria</a:t>
            </a:r>
            <a:r>
              <a:rPr sz="900" dirty="0">
                <a:latin typeface="Arial"/>
              </a:rPr>
              <a:t>', '</a:t>
            </a:r>
            <a:r>
              <a:rPr sz="900" dirty="0" err="1">
                <a:latin typeface="Arial"/>
              </a:rPr>
              <a:t>control_mean_age</a:t>
            </a:r>
            <a:r>
              <a:rPr sz="900" dirty="0">
                <a:latin typeface="Arial"/>
              </a:rPr>
              <a:t>'</a:t>
            </a:r>
          </a:p>
          <a:p>
            <a:pPr algn="l"/>
            <a:r>
              <a:rPr sz="900" dirty="0">
                <a:latin typeface="Arial"/>
              </a:rPr>
              <a:t>]</a:t>
            </a:r>
          </a:p>
          <a:p>
            <a:pPr algn="l"/>
            <a:r>
              <a:rPr sz="900" dirty="0">
                <a:latin typeface="Arial"/>
              </a:rPr>
              <a:t>methods = [</a:t>
            </a:r>
          </a:p>
          <a:p>
            <a:pPr algn="l"/>
            <a:r>
              <a:rPr sz="900" dirty="0">
                <a:latin typeface="Arial"/>
              </a:rPr>
              <a:t>'</a:t>
            </a:r>
            <a:r>
              <a:rPr sz="900" dirty="0" err="1">
                <a:latin typeface="Arial"/>
              </a:rPr>
              <a:t>body_site</a:t>
            </a:r>
            <a:r>
              <a:rPr sz="900" dirty="0">
                <a:latin typeface="Arial"/>
              </a:rPr>
              <a:t>', '</a:t>
            </a:r>
            <a:r>
              <a:rPr sz="900" dirty="0" err="1">
                <a:latin typeface="Arial"/>
              </a:rPr>
              <a:t>sequencing_platform</a:t>
            </a:r>
            <a:r>
              <a:rPr sz="900" dirty="0">
                <a:latin typeface="Arial"/>
              </a:rPr>
              <a:t>', '</a:t>
            </a:r>
            <a:r>
              <a:rPr sz="900" dirty="0" err="1">
                <a:latin typeface="Arial"/>
              </a:rPr>
              <a:t>sequencing_method</a:t>
            </a:r>
            <a:r>
              <a:rPr sz="900" dirty="0">
                <a:latin typeface="Arial"/>
              </a:rPr>
              <a:t>',</a:t>
            </a:r>
          </a:p>
          <a:p>
            <a:pPr algn="l"/>
            <a:r>
              <a:rPr sz="900" dirty="0">
                <a:latin typeface="Arial"/>
              </a:rPr>
              <a:t>'</a:t>
            </a:r>
            <a:r>
              <a:rPr sz="900" dirty="0" err="1">
                <a:latin typeface="Arial"/>
              </a:rPr>
              <a:t>bioinformatics_pipeline</a:t>
            </a:r>
            <a:r>
              <a:rPr sz="900" dirty="0">
                <a:latin typeface="Arial"/>
              </a:rPr>
              <a:t>', '</a:t>
            </a:r>
            <a:r>
              <a:rPr sz="900" dirty="0" err="1">
                <a:latin typeface="Arial"/>
              </a:rPr>
              <a:t>rarefaction_depth</a:t>
            </a:r>
            <a:r>
              <a:rPr sz="900" dirty="0">
                <a:latin typeface="Arial"/>
              </a:rPr>
              <a:t>'</a:t>
            </a:r>
          </a:p>
          <a:p>
            <a:pPr algn="l"/>
            <a:r>
              <a:rPr sz="900" dirty="0">
                <a:latin typeface="Arial"/>
              </a:rPr>
              <a:t>]</a:t>
            </a:r>
          </a:p>
          <a:p>
            <a:pPr algn="l"/>
            <a:r>
              <a:rPr sz="900" dirty="0">
                <a:latin typeface="Arial"/>
              </a:rPr>
              <a:t>outcomes = [</a:t>
            </a:r>
          </a:p>
          <a:p>
            <a:pPr algn="l"/>
            <a:r>
              <a:rPr sz="900" dirty="0">
                <a:latin typeface="Arial"/>
              </a:rPr>
              <a:t>'</a:t>
            </a:r>
            <a:r>
              <a:rPr sz="900" dirty="0" err="1">
                <a:latin typeface="Arial"/>
              </a:rPr>
              <a:t>alpha_diversity_shannon_fm</a:t>
            </a:r>
            <a:r>
              <a:rPr sz="900" dirty="0">
                <a:latin typeface="Arial"/>
              </a:rPr>
              <a:t>/</a:t>
            </a:r>
            <a:r>
              <a:rPr sz="900" dirty="0" err="1">
                <a:latin typeface="Arial"/>
              </a:rPr>
              <a:t>control_mean</a:t>
            </a:r>
            <a:r>
              <a:rPr sz="900" dirty="0">
                <a:latin typeface="Arial"/>
              </a:rPr>
              <a:t>/</a:t>
            </a:r>
            <a:r>
              <a:rPr sz="900" dirty="0" err="1">
                <a:latin typeface="Arial"/>
              </a:rPr>
              <a:t>sd</a:t>
            </a:r>
            <a:r>
              <a:rPr sz="900" dirty="0">
                <a:latin typeface="Arial"/>
              </a:rPr>
              <a:t>',</a:t>
            </a:r>
          </a:p>
          <a:p>
            <a:pPr algn="l"/>
            <a:r>
              <a:rPr sz="900" dirty="0">
                <a:latin typeface="Arial"/>
              </a:rPr>
              <a:t>'</a:t>
            </a:r>
            <a:r>
              <a:rPr sz="900" dirty="0" err="1">
                <a:latin typeface="Arial"/>
              </a:rPr>
              <a:t>effect_sizes</a:t>
            </a:r>
            <a:r>
              <a:rPr sz="900" dirty="0">
                <a:latin typeface="Arial"/>
              </a:rPr>
              <a:t>', '</a:t>
            </a:r>
            <a:r>
              <a:rPr sz="900" dirty="0" err="1">
                <a:latin typeface="Arial"/>
              </a:rPr>
              <a:t>p_values</a:t>
            </a:r>
            <a:r>
              <a:rPr sz="900" dirty="0">
                <a:latin typeface="Arial"/>
              </a:rPr>
              <a:t>', '</a:t>
            </a:r>
            <a:r>
              <a:rPr sz="900" dirty="0" err="1">
                <a:latin typeface="Arial"/>
              </a:rPr>
              <a:t>quality_scores</a:t>
            </a:r>
            <a:r>
              <a:rPr sz="900" dirty="0">
                <a:latin typeface="Arial"/>
              </a:rPr>
              <a:t>'</a:t>
            </a:r>
          </a:p>
          <a:p>
            <a:pPr algn="l"/>
            <a:r>
              <a:rPr sz="900" dirty="0">
                <a:latin typeface="Arial"/>
              </a:rPr>
              <a:t>]</a:t>
            </a:r>
          </a:p>
          <a:p>
            <a:pPr algn="l"/>
            <a:r>
              <a:rPr sz="900" dirty="0">
                <a:latin typeface="Arial"/>
              </a:rPr>
              <a:t>``````</a:t>
            </a:r>
          </a:p>
          <a:p>
            <a:pPr algn="l"/>
            <a:r>
              <a:rPr sz="900" dirty="0">
                <a:latin typeface="Arial"/>
              </a:rPr>
              <a:t> Dual Data Extraction Process</a:t>
            </a:r>
          </a:p>
          <a:p>
            <a:pPr algn="l"/>
            <a:r>
              <a:rPr sz="900" dirty="0">
                <a:latin typeface="Arial"/>
              </a:rPr>
              <a:t>``````</a:t>
            </a:r>
          </a:p>
          <a:p>
            <a:pPr algn="l"/>
            <a:r>
              <a:rPr sz="900" dirty="0">
                <a:latin typeface="Arial"/>
              </a:rPr>
              <a:t>▪ Independent Extraction: Two reviewers</a:t>
            </a:r>
          </a:p>
          <a:p>
            <a:pPr algn="l"/>
            <a:r>
              <a:rPr sz="900" dirty="0">
                <a:latin typeface="Arial"/>
              </a:rPr>
              <a:t>▪ Standardization: Excel templates with validation rules</a:t>
            </a:r>
          </a:p>
          <a:p>
            <a:pPr algn="l"/>
            <a:r>
              <a:rPr sz="900" dirty="0">
                <a:latin typeface="Arial"/>
              </a:rPr>
              <a:t>▪ Automated Calculations: Effect sizes computed programmatically</a:t>
            </a:r>
          </a:p>
          <a:p>
            <a:pPr algn="l"/>
            <a:r>
              <a:rPr sz="900" dirty="0">
                <a:latin typeface="Arial"/>
              </a:rPr>
              <a:t>▪ Cross-Check: Values compared, discrepancies resolved</a:t>
            </a:r>
          </a:p>
          <a:p>
            <a:pPr algn="l"/>
            <a:r>
              <a:rPr sz="900" dirty="0">
                <a:latin typeface="Arial"/>
              </a:rPr>
              <a:t>``````</a:t>
            </a:r>
          </a:p>
          <a:p>
            <a:pPr algn="l"/>
            <a:r>
              <a:rPr sz="900" dirty="0">
                <a:latin typeface="Arial"/>
              </a:rPr>
              <a:t> Enhanced Extraction Features (v3.1)</a:t>
            </a:r>
          </a:p>
          <a:p>
            <a:pPr algn="l"/>
            <a:r>
              <a:rPr sz="900" dirty="0">
                <a:latin typeface="Arial"/>
              </a:rPr>
              <a:t>``````</a:t>
            </a:r>
          </a:p>
          <a:p>
            <a:pPr algn="l"/>
            <a:r>
              <a:rPr sz="900" dirty="0">
                <a:latin typeface="Arial"/>
              </a:rPr>
              <a:t>▪ Text Mining: Regex extraction from abstracts when values missing</a:t>
            </a:r>
          </a:p>
          <a:p>
            <a:pPr algn="l"/>
            <a:r>
              <a:rPr sz="900" dirty="0">
                <a:latin typeface="Arial"/>
              </a:rPr>
              <a:t>▪ PDF Full-Text: Manual full-text review when abstracts insufficient</a:t>
            </a:r>
          </a:p>
          <a:p>
            <a:pPr algn="l"/>
            <a:r>
              <a:rPr sz="900" dirty="0">
                <a:latin typeface="Arial"/>
              </a:rPr>
              <a:t>▪ Quality Validation: Age ranges checked (18-80 years)</a:t>
            </a:r>
          </a:p>
          <a:p>
            <a:pPr algn="l"/>
            <a:r>
              <a:rPr sz="900" dirty="0">
                <a:latin typeface="Arial"/>
              </a:rPr>
              <a:t>▪ Missing Data Handling: Multiple imputation for incomplete datasets</a:t>
            </a:r>
          </a:p>
          <a:p>
            <a:pPr algn="l"/>
            <a:r>
              <a:rPr sz="900" dirty="0">
                <a:latin typeface="Arial"/>
              </a:rPr>
              <a:t>``````</a:t>
            </a:r>
          </a:p>
          <a:p>
            <a:pPr algn="l"/>
            <a:r>
              <a:rPr sz="900" dirty="0">
                <a:latin typeface="Arial"/>
              </a:rPr>
              <a:t> Inter-Reviewer Agreement Metrics</a:t>
            </a:r>
          </a:p>
          <a:p>
            <a:pPr algn="l"/>
            <a:r>
              <a:rPr sz="900" dirty="0">
                <a:latin typeface="Arial"/>
              </a:rPr>
              <a:t>Study Characteristics: ICC = 0.98 (Excellent)</a:t>
            </a:r>
          </a:p>
          <a:p>
            <a:pPr algn="l"/>
            <a:r>
              <a:rPr sz="900" dirty="0">
                <a:latin typeface="Arial"/>
              </a:rPr>
              <a:t>Numerical Data: ICC = 0.94 (Excellent)</a:t>
            </a:r>
          </a:p>
          <a:p>
            <a:pPr algn="l"/>
            <a:r>
              <a:rPr sz="900" dirty="0">
                <a:latin typeface="Arial"/>
              </a:rPr>
              <a:t>Quality Assessment: κ = 0.88 (Excellent)</a:t>
            </a:r>
          </a:p>
          <a:p>
            <a:pPr algn="l"/>
            <a:r>
              <a:rPr sz="900" dirty="0">
                <a:latin typeface="Arial"/>
              </a:rPr>
              <a:t>Overall Agreement: κ = 0.91 (Near-perfect)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1434</Words>
  <Application>Microsoft Office PowerPoint</Application>
  <PresentationFormat>On-screen Show (4:3)</PresentationFormat>
  <Paragraphs>232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Fibromyalgia-Microbiome Diversity Meta-Analysis</vt:lpstr>
      <vt:lpstr>Scientific Committee Presentation</vt:lpstr>
      <vt:lpstr>Agenda</vt:lpstr>
      <vt:lpstr>1. Background &amp; Clinical Significance</vt:lpstr>
      <vt:lpstr>2. Research Objectives &amp; Questions</vt:lpstr>
      <vt:lpstr>3. Methodological Excellence &amp; Quality Assurance</vt:lpstr>
      <vt:lpstr>4. Enhanced Literature Search Strategy</vt:lpstr>
      <vt:lpstr>5. Rigorous Study Selection &amp; Screening</vt:lpstr>
      <vt:lpstr>6. Advanced Data Extraction &amp; Validation</vt:lpstr>
      <vt:lpstr>7. Meta-Analysis</vt:lpstr>
      <vt:lpstr>8. Key Findings &amp; Clinical Implications</vt:lpstr>
      <vt:lpstr>9. Limitations &amp; Future Directions</vt:lpstr>
      <vt:lpstr>10. Conclusion</vt:lpstr>
      <vt:lpstr>Q&amp;A Session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Dr Siddalingaiah H S</cp:lastModifiedBy>
  <cp:revision>3</cp:revision>
  <dcterms:created xsi:type="dcterms:W3CDTF">2013-01-27T09:14:16Z</dcterms:created>
  <dcterms:modified xsi:type="dcterms:W3CDTF">2025-09-29T10:25:41Z</dcterms:modified>
  <cp:category/>
</cp:coreProperties>
</file>