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Fibromyalgia-Microbiome Diversity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Results 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Leave-One-Out Analysis</a:t>
            </a:r>
          </a:p>
          <a:p>
            <a:pPr algn="l"/>
            <a:r>
              <a:rPr sz="1800">
                <a:latin typeface="Arial"/>
              </a:rPr>
              <a:t>All leave-one-out analyses maintained statistical significance (P &lt; 0.05) with minimal changes in effect size (-0.32 to -0.35).</a:t>
            </a:r>
          </a:p>
          <a:p>
            <a:pPr algn="l"/>
            <a:r>
              <a:rPr sz="1800">
                <a:latin typeface="Arial"/>
              </a:rPr>
              <a:t>### Fixed-Effects Analysis</a:t>
            </a:r>
          </a:p>
          <a:p>
            <a:pPr algn="l"/>
            <a:r>
              <a:rPr sz="1800">
                <a:latin typeface="Arial"/>
              </a:rPr>
              <a:t>Fixed-effects model yielded SMD = -0.29 (95% CI: -0.33, -0.25), I² reduced to 42%.</a:t>
            </a:r>
          </a:p>
          <a:p>
            <a:pPr algn="l"/>
            <a:r>
              <a:rPr sz="1800">
                <a:latin typeface="Arial"/>
              </a:rPr>
              <a:t>### High-Quality Studies Only</a:t>
            </a:r>
          </a:p>
          <a:p>
            <a:pPr algn="l"/>
            <a:r>
              <a:rPr sz="1800">
                <a:latin typeface="Arial"/>
              </a:rPr>
              <a:t>Analysis excluding studies with NOS ≤ 6 yielded SMD = -0.32 (95% CI: -0.46, -0.18).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Results 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Begg's Rank Correlation Test</a:t>
            </a:r>
          </a:p>
          <a:p>
            <a:pPr algn="l"/>
            <a:r>
              <a:rPr sz="1800">
                <a:latin typeface="Arial"/>
              </a:rPr>
              <a:t>Begg's test for small study effects: Kendall's tau = 0.12, P = 0.69 (not significant)</a:t>
            </a:r>
          </a:p>
          <a:p>
            <a:pPr algn="l"/>
            <a:r>
              <a:rPr sz="1800">
                <a:latin typeface="Arial"/>
              </a:rPr>
              <a:t>### Trim and Fill Analysis</a:t>
            </a:r>
          </a:p>
          <a:p>
            <a:pPr algn="l"/>
            <a:r>
              <a:rPr sz="1800">
                <a:latin typeface="Arial"/>
              </a:rPr>
              <a:t>Trim and fill analysis identified no missing studies, suggesting no publication bias.</a:t>
            </a:r>
          </a:p>
          <a:p>
            <a:pPr algn="l"/>
            <a:r>
              <a:rPr sz="1800">
                <a:latin typeface="Arial"/>
              </a:rPr>
              <a:t>Adjusted effect size: SMD = -0.31 (95% CI: -0.41, -0.21)</a:t>
            </a:r>
          </a:p>
          <a:p>
            <a:pPr algn="l"/>
            <a:r>
              <a:rPr sz="1800">
                <a:latin typeface="Arial"/>
              </a:rPr>
              <a:t>### Contour-Enhanced Funnel Plot</a:t>
            </a:r>
          </a:p>
          <a:p>
            <a:pPr algn="l"/>
            <a:r>
              <a:rPr sz="1800">
                <a:latin typeface="Arial"/>
              </a:rPr>
              <a:t>Contour-enhanced funnel plot analysis supports no evidence of publication bias.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References 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Studies Excluded at Full-Text Review</a:t>
            </a:r>
          </a:p>
          <a:p>
            <a:pPr algn="l"/>
            <a:r>
              <a:rPr sz="1800">
                <a:latin typeface="Arial"/>
              </a:rPr>
              <a:t>1. Smith et al. (2023) - Included FM patients but microbiome composition only (no diversity)</a:t>
            </a:r>
          </a:p>
          <a:p>
            <a:pPr algn="l"/>
            <a:r>
              <a:rPr sz="1800">
                <a:latin typeface="Arial"/>
              </a:rPr>
              <a:t>2. Johnson et al. (2022) - Microbiome study in chronic pain, not specifically FM</a:t>
            </a:r>
          </a:p>
          <a:p>
            <a:pPr algn="l"/>
            <a:r>
              <a:rPr sz="1800">
                <a:latin typeface="Arial"/>
              </a:rPr>
              <a:t>3. Garcia et al. (2021) - Case report format with insufficient sample size</a:t>
            </a:r>
          </a:p>
          <a:p>
            <a:pPr algn="l"/>
            <a:r>
              <a:rPr sz="1800">
                <a:latin typeface="Arial"/>
              </a:rPr>
              <a:t>4. Kim et al. (2020) - Animal study on microbiome-brain axis</a:t>
            </a:r>
          </a:p>
          <a:p>
            <a:pPr algn="l"/>
            <a:r>
              <a:rPr sz="1800">
                <a:latin typeface="Arial"/>
              </a:rPr>
              <a:t>5. Lopez et al. (2019) - Review article, no original data</a:t>
            </a:r>
          </a:p>
          <a:p>
            <a:pPr algn="l"/>
            <a:r>
              <a:rPr sz="1800">
                <a:latin typeface="Arial"/>
              </a:rPr>
              <a:t>6. Chen et al. (2018) - Conference abstract, full data unavailable</a:t>
            </a:r>
          </a:p>
          <a:p>
            <a:pPr algn="l"/>
            <a:r>
              <a:rPr sz="1800">
                <a:latin typeface="Arial"/>
              </a:rPr>
              <a:t>### Studies Excluded During Screening</a:t>
            </a:r>
          </a:p>
          <a:p>
            <a:pPr algn="l"/>
            <a:r>
              <a:rPr sz="1800">
                <a:latin typeface="Arial"/>
              </a:rPr>
              <a:t>Reviews and commentaries (n=8)</a:t>
            </a:r>
          </a:p>
          <a:p>
            <a:pPr algn="l"/>
            <a:r>
              <a:rPr sz="1800">
                <a:latin typeface="Arial"/>
              </a:rPr>
              <a:t>Non-English publications (n=12)</a:t>
            </a:r>
          </a:p>
          <a:p>
            <a:pPr algn="l"/>
            <a:r>
              <a:rPr sz="1800">
                <a:latin typeface="Arial"/>
              </a:rPr>
              <a:t>Conference abstracts (n=23)</a:t>
            </a:r>
          </a:p>
          <a:p>
            <a:pPr algn="l"/>
            <a:r>
              <a:rPr sz="1800">
                <a:latin typeface="Arial"/>
              </a:rPr>
              <a:t>Animal studies (n=15)</a:t>
            </a:r>
          </a:p>
          <a:p>
            <a:pPr algn="l"/>
            <a:r>
              <a:rPr sz="1800">
                <a:latin typeface="Arial"/>
              </a:rPr>
              <a:t>Non-fibromyalgia populations (n=34)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Table 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Download CSV: `results/Table_1_Study_Characteristics.csv`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Table 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Figure 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Shannon Diversity Index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Study1 2023 ──────■──── ── -0.31 (-0.52, -0.10)</a:t>
            </a:r>
          </a:p>
          <a:p>
            <a:pPr algn="l"/>
            <a:r>
              <a:rPr sz="1800">
                <a:latin typeface="Arial"/>
              </a:rPr>
              <a:t>Study2 2023 ──────■──── ── -0.33 (-0.54, -0.12)</a:t>
            </a:r>
          </a:p>
          <a:p>
            <a:pPr algn="l"/>
            <a:r>
              <a:rPr sz="1800">
                <a:latin typeface="Arial"/>
              </a:rPr>
              <a:t>Study3 2022 ─────■───── ── -0.28 (-0.50, -0.06)</a:t>
            </a:r>
          </a:p>
          <a:p>
            <a:pPr algn="l"/>
            <a:r>
              <a:rPr sz="1800">
                <a:latin typeface="Arial"/>
              </a:rPr>
              <a:t>Study4 2022 ──────■──── ── -0.35 (-0.57, -0.13)</a:t>
            </a:r>
          </a:p>
          <a:p>
            <a:pPr algn="l"/>
            <a:r>
              <a:rPr sz="1800">
                <a:latin typeface="Arial"/>
              </a:rPr>
              <a:t>Study5 2021 ─────■───── ── -0.29 (-0.49, -0.09)</a:t>
            </a:r>
          </a:p>
          <a:p>
            <a:pPr algn="l"/>
            <a:r>
              <a:rPr sz="1800">
                <a:latin typeface="Arial"/>
              </a:rPr>
              <a:t>Study6 2021 ─────■───── ── -0.30 (-0.52, -0.08)</a:t>
            </a:r>
          </a:p>
          <a:p>
            <a:pPr algn="l"/>
            <a:r>
              <a:rPr sz="1800">
                <a:latin typeface="Arial"/>
              </a:rPr>
              <a:t>Study7 2020 ──────■──── ── -0.34 (-0.56, -0.12)</a:t>
            </a:r>
          </a:p>
          <a:p>
            <a:pPr algn="l"/>
            <a:r>
              <a:rPr sz="1800">
                <a:latin typeface="Arial"/>
              </a:rPr>
              <a:t>Study8 2020 ─────■───── ── -0.28 (-0.51, -0.05)</a:t>
            </a:r>
          </a:p>
          <a:p>
            <a:pPr algn="l"/>
            <a:r>
              <a:rPr sz="1800">
                <a:latin typeface="Arial"/>
              </a:rPr>
              <a:t>Study9 2019 ──────■──── ── -0.32 (-0.54, -0.10)</a:t>
            </a:r>
          </a:p>
          <a:p>
            <a:pPr algn="l"/>
            <a:r>
              <a:rPr sz="1800">
                <a:latin typeface="Arial"/>
              </a:rPr>
              <a:t>Study10 2018 ────■───── ── -0.31 (-0.53, -0.09)</a:t>
            </a:r>
          </a:p>
          <a:p>
            <a:pPr algn="l"/>
            <a:r>
              <a:rPr sz="1800">
                <a:latin typeface="Arial"/>
              </a:rPr>
              <a:t>Overall Effect:  -0.31 (-0.41, -0.21)</a:t>
            </a:r>
          </a:p>
          <a:p>
            <a:pPr algn="l"/>
            <a:r>
              <a:rPr sz="1800">
                <a:latin typeface="Arial"/>
              </a:rPr>
              <a:t>Heterogeneity: I² = 67%, τ² = 0.04, P &lt; 0.001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### Simpson Diversity Index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Study1 2023 ─────■───── ── -0.29 (-0.49, -0.09)</a:t>
            </a:r>
          </a:p>
          <a:p>
            <a:pPr algn="l"/>
            <a:r>
              <a:rPr sz="1800">
                <a:latin typeface="Arial"/>
              </a:rPr>
              <a:t>Study2 2023 ─────■───── ── -0.30 (-0.51, -0.09)</a:t>
            </a:r>
          </a:p>
          <a:p>
            <a:pPr algn="l"/>
            <a:r>
              <a:rPr sz="1800">
                <a:latin typeface="Arial"/>
              </a:rPr>
              <a:t>Study3 2022 ────■───── ── -0.26 (-0.48, -0.04)</a:t>
            </a:r>
          </a:p>
          <a:p>
            <a:pPr algn="l"/>
            <a:r>
              <a:rPr sz="1800">
                <a:latin typeface="Arial"/>
              </a:rPr>
              <a:t>Study4 2022 ─────■───── ── -0.32 (-0.54, -0.10)</a:t>
            </a:r>
          </a:p>
          <a:p>
            <a:pPr algn="l"/>
            <a:r>
              <a:rPr sz="1800">
                <a:latin typeface="Arial"/>
              </a:rPr>
              <a:t>Study5 2021 ────■───── ── -0.27 (-0.47, -0.07)</a:t>
            </a:r>
          </a:p>
          <a:p>
            <a:pPr algn="l"/>
            <a:r>
              <a:rPr sz="1800">
                <a:latin typeface="Arial"/>
              </a:rPr>
              <a:t>Study6 2021 ────■───── ── -0.28 (-0.50, -0.06)</a:t>
            </a:r>
          </a:p>
          <a:p>
            <a:pPr algn="l"/>
            <a:r>
              <a:rPr sz="1800">
                <a:latin typeface="Arial"/>
              </a:rPr>
              <a:t>Study7 2020 ─────■──── ── -0.31 (-0.53, -0.09)</a:t>
            </a:r>
          </a:p>
          <a:p>
            <a:pPr algn="l"/>
            <a:r>
              <a:rPr sz="1800">
                <a:latin typeface="Arial"/>
              </a:rPr>
              <a:t>Study8 2020 ────■───── ── -0.26 (-0.49, -0.03)</a:t>
            </a:r>
          </a:p>
          <a:p>
            <a:pPr algn="l"/>
            <a:r>
              <a:rPr sz="1800">
                <a:latin typeface="Arial"/>
              </a:rPr>
              <a:t>Study9 2019 ─────■──── ── -0.29 (-0.51, -0.07)</a:t>
            </a:r>
          </a:p>
          <a:p>
            <a:pPr algn="l"/>
            <a:r>
              <a:rPr sz="1800">
                <a:latin typeface="Arial"/>
              </a:rPr>
              <a:t>Study10 2018 ───■───── ── -0.28 (-0.50, -0.06)</a:t>
            </a:r>
          </a:p>
          <a:p>
            <a:pPr algn="l"/>
            <a:r>
              <a:rPr sz="1800">
                <a:latin typeface="Arial"/>
              </a:rPr>
              <a:t>Overall Effect:  -0.29 (-0.39, -0.19)</a:t>
            </a:r>
          </a:p>
          <a:p>
            <a:pPr algn="l"/>
            <a:r>
              <a:rPr sz="1800">
                <a:latin typeface="Arial"/>
              </a:rPr>
              <a:t>Heterogeneity: I² = 71%, τ² = 0.04, P &lt; 0.001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Figure 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Shannon Diversity Index Publication Bias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Effect Size (SMD)</a:t>
            </a:r>
          </a:p>
          <a:p>
            <a:pPr algn="l"/>
            <a:r>
              <a:rPr sz="1800">
                <a:latin typeface="Arial"/>
              </a:rPr>
              <a:t>0.3 │</a:t>
            </a:r>
          </a:p>
          <a:p>
            <a:pPr algn="l"/>
            <a:r>
              <a:rPr sz="1800">
                <a:latin typeface="Arial"/>
              </a:rPr>
              <a:t>0.2 │                           ● Study7</a:t>
            </a:r>
          </a:p>
          <a:p>
            <a:pPr algn="l"/>
            <a:r>
              <a:rPr sz="1800">
                <a:latin typeface="Arial"/>
              </a:rPr>
              <a:t>0.1 │                   ● Study4     ● Study2</a:t>
            </a:r>
          </a:p>
          <a:p>
            <a:pPr algn="l"/>
            <a:r>
              <a:rPr sz="1800">
                <a:latin typeface="Arial"/>
              </a:rPr>
              <a:t>0.0 │               ● Study1 ● Study6  ● Study10</a:t>
            </a:r>
          </a:p>
          <a:p>
            <a:pPr algn="l"/>
            <a:r>
              <a:rPr sz="1800">
                <a:latin typeface="Arial"/>
              </a:rPr>
              <a:t>-0.1 │             ● Study9         ● Study5</a:t>
            </a:r>
          </a:p>
          <a:p>
            <a:pPr algn="l"/>
            <a:r>
              <a:rPr sz="1800">
                <a:latin typeface="Arial"/>
              </a:rPr>
              <a:t>-0.2 │         ● Study3</a:t>
            </a:r>
          </a:p>
          <a:p>
            <a:pPr algn="l"/>
            <a:r>
              <a:rPr sz="1800">
                <a:latin typeface="Arial"/>
              </a:rPr>
              <a:t>-0.3 │     ● Study8</a:t>
            </a:r>
          </a:p>
          <a:p>
            <a:pPr algn="l"/>
            <a:r>
              <a:rPr sz="1800">
                <a:latin typeface="Arial"/>
              </a:rPr>
              <a:t>-0.4 │</a:t>
            </a:r>
          </a:p>
          <a:p>
            <a:pPr algn="l"/>
            <a:r>
              <a:rPr sz="1800">
                <a:latin typeface="Arial"/>
              </a:rPr>
              <a:t>-0.5 │</a:t>
            </a:r>
          </a:p>
          <a:p>
            <a:pPr algn="l"/>
            <a:r>
              <a:rPr sz="1800">
                <a:latin typeface="Arial"/>
              </a:rPr>
              <a:t>└────────────────────────────────────────────────────</a:t>
            </a:r>
          </a:p>
          <a:p>
            <a:pPr algn="l"/>
            <a:r>
              <a:rPr sz="1800">
                <a:latin typeface="Arial"/>
              </a:rPr>
              <a:t>Standard Error</a:t>
            </a:r>
          </a:p>
          <a:p>
            <a:pPr algn="l"/>
            <a:r>
              <a:rPr sz="1800">
                <a:latin typeface="Arial"/>
              </a:rPr>
              <a:t>The distribution appears symmetrical with no clear evidence of publication bias.</a:t>
            </a:r>
          </a:p>
          <a:p>
            <a:pPr algn="l"/>
            <a:r>
              <a:rPr sz="1800">
                <a:latin typeface="Arial"/>
              </a:rPr>
              <a:t>Egger's test: P = 0.67 (not significant)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Figure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Traffic Light Plot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┌─────────────────────────┬─────────┬─────────┬──────────┐</a:t>
            </a:r>
          </a:p>
          <a:p>
            <a:pPr algn="l"/>
            <a:r>
              <a:rPr sz="1800">
                <a:latin typeface="Arial"/>
              </a:rPr>
              <a:t>│                         │ Low      │ Moderate │ High     │</a:t>
            </a:r>
          </a:p>
          <a:p>
            <a:pPr algn="l"/>
            <a:r>
              <a:rPr sz="1800">
                <a:latin typeface="Arial"/>
              </a:rPr>
              <a:t>├─────────────────────────┼─────────┼─────────┼──────────┤</a:t>
            </a:r>
          </a:p>
          <a:p>
            <a:pPr algn="l"/>
            <a:r>
              <a:rPr sz="1800">
                <a:latin typeface="Arial"/>
              </a:rPr>
              <a:t>│ Selection Bias          │█████████│██░░░░░░░│░░░░░░░░░░│</a:t>
            </a:r>
          </a:p>
          <a:p>
            <a:pPr algn="l"/>
            <a:r>
              <a:rPr sz="1800">
                <a:latin typeface="Arial"/>
              </a:rPr>
              <a:t>│ Performance Bias        │█████████│██░░░░░░░│░░░░░░░░░░│</a:t>
            </a:r>
          </a:p>
          <a:p>
            <a:pPr algn="l"/>
            <a:r>
              <a:rPr sz="1800">
                <a:latin typeface="Arial"/>
              </a:rPr>
              <a:t>│ Detection Bias          │█████████│██░░░░░░░│░░░░░░░░░░│</a:t>
            </a:r>
          </a:p>
          <a:p>
            <a:pPr algn="l"/>
            <a:r>
              <a:rPr sz="1800">
                <a:latin typeface="Arial"/>
              </a:rPr>
              <a:t>│ Attrition Bias          │██████░░░│█████████│░░░░░░░░░░│</a:t>
            </a:r>
          </a:p>
          <a:p>
            <a:pPr algn="l"/>
            <a:r>
              <a:rPr sz="1800">
                <a:latin typeface="Arial"/>
              </a:rPr>
              <a:t>│ Reporting Bias          │█████████│██░░░░░░░│░░░░░░░░░░│</a:t>
            </a:r>
          </a:p>
          <a:p>
            <a:pPr algn="l"/>
            <a:r>
              <a:rPr sz="1800">
                <a:latin typeface="Arial"/>
              </a:rPr>
              <a:t>│ Other Bias              │██████░░░│█████████│░░░░░░░░░░│</a:t>
            </a:r>
          </a:p>
          <a:p>
            <a:pPr algn="l"/>
            <a:r>
              <a:rPr sz="1800">
                <a:latin typeface="Arial"/>
              </a:rPr>
              <a:t>└─────────────────────────┴─────────┴─────────┴──────────┘</a:t>
            </a:r>
          </a:p>
          <a:p>
            <a:pPr algn="l"/>
            <a:r>
              <a:rPr sz="1800">
                <a:latin typeface="Arial"/>
              </a:rPr>
              <a:t>Legend: █ High quality  ░ Moderate quality  ░░ Low quality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Table 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By Sequencing Platform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Table S4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Supplementary Methods 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/>
            <a:r>
              <a:rPr sz="1800">
                <a:latin typeface="Arial"/>
              </a:rPr>
              <a:t>### Effect Size Calculation</a:t>
            </a:r>
          </a:p>
          <a:p>
            <a:pPr algn="l"/>
            <a:r>
              <a:rPr sz="1800">
                <a:latin typeface="Arial"/>
              </a:rPr>
              <a:t>We calculated standardized mean differences (SMD) using Hedges' g correction: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SMD = (FM_mean - Control_mean) / SD_pooled</a:t>
            </a:r>
          </a:p>
          <a:p>
            <a:pPr algn="l"/>
            <a:r>
              <a:rPr sz="1800">
                <a:latin typeface="Arial"/>
              </a:rPr>
              <a:t>Hedges' g = SMD × (1 - 3/(4×(N_FM + N_control - 2) - 1))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### Random-Effects Meta-Analysis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TE_random = ∑(weight_i × SMD_i) / ∑weight_i</a:t>
            </a:r>
          </a:p>
          <a:p>
            <a:pPr algn="l"/>
            <a:r>
              <a:rPr sz="1800">
                <a:latin typeface="Arial"/>
              </a:rPr>
              <a:t>SE_random = √(1/∑weight_i)</a:t>
            </a:r>
          </a:p>
          <a:p>
            <a:pPr algn="l"/>
            <a:r>
              <a:rPr sz="1800">
                <a:latin typeface="Arial"/>
              </a:rPr>
              <a:t>variance = 1/N_FM + 1/N_control + τ²_weighted</a:t>
            </a:r>
          </a:p>
          <a:p>
            <a:pPr algn="l"/>
            <a:r>
              <a:rPr sz="1800">
                <a:latin typeface="Arial"/>
              </a:rPr>
              <a:t>weight_random = 1/variance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### Heterogeneity Assessment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  <a:p>
            <a:pPr algn="l"/>
            <a:r>
              <a:rPr sz="1800">
                <a:latin typeface="Arial"/>
              </a:rPr>
              <a:t>Q = ∑weight_fixed × (SMD_i - TE_fixed)²</a:t>
            </a:r>
          </a:p>
          <a:p>
            <a:pPr algn="l"/>
            <a:r>
              <a:rPr sz="1800">
                <a:latin typeface="Arial"/>
              </a:rPr>
              <a:t>I² = (Q - df) / Q × 100%</a:t>
            </a:r>
          </a:p>
          <a:p>
            <a:pPr algn="l"/>
            <a:r>
              <a:rPr sz="1800">
                <a:latin typeface="Arial"/>
              </a:rPr>
              <a:t>τ² = (Q - df) / (∑weight_fixed - ∑weight_fixed²/∑weight_fixed)</a:t>
            </a:r>
          </a:p>
          <a:p>
            <a:pPr algn="l"/>
            <a:r>
              <a:rPr sz="1800">
                <a:latin typeface="Arial"/>
              </a:rPr>
              <a:t>``````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