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306" r:id="rId2"/>
    <p:sldId id="326" r:id="rId3"/>
    <p:sldId id="327" r:id="rId4"/>
    <p:sldId id="328" r:id="rId5"/>
    <p:sldId id="335" r:id="rId6"/>
    <p:sldId id="341" r:id="rId7"/>
    <p:sldId id="343" r:id="rId8"/>
    <p:sldId id="340" r:id="rId9"/>
    <p:sldId id="336" r:id="rId10"/>
    <p:sldId id="332" r:id="rId11"/>
    <p:sldId id="342" r:id="rId12"/>
    <p:sldId id="351" r:id="rId13"/>
    <p:sldId id="329" r:id="rId14"/>
    <p:sldId id="350" r:id="rId15"/>
    <p:sldId id="331" r:id="rId16"/>
    <p:sldId id="352" r:id="rId17"/>
    <p:sldId id="353" r:id="rId18"/>
    <p:sldId id="346" r:id="rId19"/>
    <p:sldId id="354" r:id="rId20"/>
    <p:sldId id="355" r:id="rId21"/>
    <p:sldId id="356" r:id="rId22"/>
    <p:sldId id="358" r:id="rId23"/>
    <p:sldId id="357" r:id="rId24"/>
    <p:sldId id="359" r:id="rId25"/>
    <p:sldId id="360" r:id="rId26"/>
    <p:sldId id="349" r:id="rId27"/>
    <p:sldId id="31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AA"/>
    <a:srgbClr val="FF5050"/>
    <a:srgbClr val="D59B5B"/>
    <a:srgbClr val="009999"/>
    <a:srgbClr val="808080"/>
    <a:srgbClr val="1C1C1C"/>
    <a:srgbClr val="C7D1C5"/>
    <a:srgbClr val="5F5F5F"/>
    <a:srgbClr val="FFFFFF"/>
    <a:srgbClr val="AED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7275" autoAdjust="0"/>
  </p:normalViewPr>
  <p:slideViewPr>
    <p:cSldViewPr snapToGrid="0">
      <p:cViewPr varScale="1">
        <p:scale>
          <a:sx n="90" d="100"/>
          <a:sy n="90" d="100"/>
        </p:scale>
        <p:origin x="150" y="1692"/>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9A675E-0616-4A42-A40B-DE24320437A8}" type="datetimeFigureOut">
              <a:rPr lang="en-US" smtClean="0"/>
              <a:t>5/7/2024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A4DB83-86CB-4862-8F7B-372743FFDEDF}" type="slidenum">
              <a:rPr lang="en-US" smtClean="0"/>
              <a:t>‹#›</a:t>
            </a:fld>
            <a:endParaRPr lang="en-US"/>
          </a:p>
        </p:txBody>
      </p:sp>
    </p:spTree>
    <p:extLst>
      <p:ext uri="{BB962C8B-B14F-4D97-AF65-F5344CB8AC3E}">
        <p14:creationId xmlns:p14="http://schemas.microsoft.com/office/powerpoint/2010/main" val="2252860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EB5F70-B866-452F-A084-24BFA5DB439F}" type="datetimeFigureOut">
              <a:rPr lang="en-US" smtClean="0"/>
              <a:t>5/7/2024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50939A-DD34-4844-905A-80BA91797ABF}" type="slidenum">
              <a:rPr lang="en-US" smtClean="0"/>
              <a:t>‹#›</a:t>
            </a:fld>
            <a:endParaRPr lang="en-US"/>
          </a:p>
        </p:txBody>
      </p:sp>
    </p:spTree>
    <p:extLst>
      <p:ext uri="{BB962C8B-B14F-4D97-AF65-F5344CB8AC3E}">
        <p14:creationId xmlns:p14="http://schemas.microsoft.com/office/powerpoint/2010/main" val="1483350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50939A-DD34-4844-905A-80BA91797ABF}" type="slidenum">
              <a:rPr lang="en-US" smtClean="0"/>
              <a:t>4</a:t>
            </a:fld>
            <a:endParaRPr lang="en-US"/>
          </a:p>
        </p:txBody>
      </p:sp>
    </p:spTree>
    <p:extLst>
      <p:ext uri="{BB962C8B-B14F-4D97-AF65-F5344CB8AC3E}">
        <p14:creationId xmlns:p14="http://schemas.microsoft.com/office/powerpoint/2010/main" val="34592441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788276" y="819805"/>
            <a:ext cx="10696903" cy="1497724"/>
          </a:xfrm>
          <a:solidFill>
            <a:srgbClr val="00A6AA"/>
          </a:solidFill>
        </p:spPr>
        <p:txBody>
          <a:bodyPr>
            <a:normAutofit/>
          </a:bodyPr>
          <a:lstStyle>
            <a:lvl1pPr algn="ctr">
              <a:defRPr sz="3200" b="1" baseline="0">
                <a:solidFill>
                  <a:schemeClr val="bg1"/>
                </a:solidFill>
                <a:latin typeface="Arial" panose="020B0604020202020204" pitchFamily="34" charset="0"/>
                <a:cs typeface="Arial" panose="020B0604020202020204" pitchFamily="34" charset="0"/>
              </a:defRPr>
            </a:lvl1pPr>
          </a:lstStyle>
          <a:p>
            <a:r>
              <a:rPr lang="en-US" dirty="0"/>
              <a:t>ERPE 294 – Machine Learning for </a:t>
            </a:r>
            <a:br>
              <a:rPr lang="en-US" dirty="0"/>
            </a:br>
            <a:r>
              <a:rPr lang="en-US" dirty="0"/>
              <a:t>Geo-Energy Engineering</a:t>
            </a:r>
          </a:p>
        </p:txBody>
      </p:sp>
      <p:sp>
        <p:nvSpPr>
          <p:cNvPr id="12" name="Date Placeholder 3"/>
          <p:cNvSpPr>
            <a:spLocks noGrp="1"/>
          </p:cNvSpPr>
          <p:nvPr>
            <p:ph type="dt" sz="half" idx="10"/>
          </p:nvPr>
        </p:nvSpPr>
        <p:spPr>
          <a:xfrm>
            <a:off x="0" y="6492875"/>
            <a:ext cx="3342290" cy="365125"/>
          </a:xfrm>
          <a:solidFill>
            <a:srgbClr val="C7D1C5"/>
          </a:solidFill>
        </p:spPr>
        <p:txBody>
          <a:bodyPr/>
          <a:lstStyle>
            <a:lvl1pPr algn="ctr">
              <a:defRPr b="1">
                <a:solidFill>
                  <a:srgbClr val="634252"/>
                </a:solidFill>
                <a:latin typeface="Arial" panose="020B0604020202020204" pitchFamily="34" charset="0"/>
                <a:cs typeface="Arial" panose="020B0604020202020204" pitchFamily="34" charset="0"/>
              </a:defRPr>
            </a:lvl1pPr>
          </a:lstStyle>
          <a:p>
            <a:fld id="{58E14CC8-E084-4CC5-80D8-E14A1F435C0D}" type="datetime3">
              <a:rPr lang="en-GB" smtClean="0"/>
              <a:t>7 May, 2024</a:t>
            </a:fld>
            <a:endParaRPr lang="en-US" dirty="0"/>
          </a:p>
        </p:txBody>
      </p:sp>
      <p:sp>
        <p:nvSpPr>
          <p:cNvPr id="13" name="Footer Placeholder 4"/>
          <p:cNvSpPr>
            <a:spLocks noGrp="1"/>
          </p:cNvSpPr>
          <p:nvPr>
            <p:ph type="ftr" sz="quarter" idx="11"/>
          </p:nvPr>
        </p:nvSpPr>
        <p:spPr>
          <a:xfrm>
            <a:off x="3342290" y="6490357"/>
            <a:ext cx="4532586" cy="365125"/>
          </a:xfrm>
          <a:solidFill>
            <a:srgbClr val="07AC9F"/>
          </a:solidFill>
        </p:spPr>
        <p:txBody>
          <a:bodyPr/>
          <a:lstStyle>
            <a:lvl1pPr algn="ctr">
              <a:defRPr b="1">
                <a:solidFill>
                  <a:srgbClr val="C00000"/>
                </a:solidFill>
                <a:latin typeface="Arial" panose="020B0604020202020204" pitchFamily="34" charset="0"/>
                <a:cs typeface="Arial" panose="020B0604020202020204" pitchFamily="34" charset="0"/>
              </a:defRPr>
            </a:lvl1pPr>
          </a:lstStyle>
          <a:p>
            <a:r>
              <a:rPr lang="en-US" dirty="0"/>
              <a:t>DGYM</a:t>
            </a:r>
          </a:p>
        </p:txBody>
      </p:sp>
      <p:sp>
        <p:nvSpPr>
          <p:cNvPr id="14" name="Slide Number Placeholder 5"/>
          <p:cNvSpPr>
            <a:spLocks noGrp="1"/>
          </p:cNvSpPr>
          <p:nvPr>
            <p:ph type="sldNum" sz="quarter" idx="12"/>
          </p:nvPr>
        </p:nvSpPr>
        <p:spPr>
          <a:xfrm>
            <a:off x="7874876" y="6487839"/>
            <a:ext cx="4317123" cy="365125"/>
          </a:xfrm>
          <a:solidFill>
            <a:srgbClr val="4D4F53"/>
          </a:solidFill>
        </p:spPr>
        <p:txBody>
          <a:bodyPr/>
          <a:lstStyle>
            <a:lvl1pPr algn="ctr">
              <a:defRPr b="1">
                <a:solidFill>
                  <a:schemeClr val="bg1"/>
                </a:solidFill>
                <a:latin typeface="Arial" panose="020B0604020202020204" pitchFamily="34" charset="0"/>
                <a:cs typeface="Arial" panose="020B0604020202020204" pitchFamily="34" charset="0"/>
              </a:defRPr>
            </a:lvl1pPr>
          </a:lstStyle>
          <a:p>
            <a:fld id="{B49BEE2D-2BB6-4CCB-B422-087C7BF20CBD}" type="slidenum">
              <a:rPr lang="en-US" smtClean="0"/>
              <a:pPr/>
              <a:t>‹#›</a:t>
            </a:fld>
            <a:endParaRPr lang="en-US" dirty="0"/>
          </a:p>
        </p:txBody>
      </p:sp>
      <p:pic>
        <p:nvPicPr>
          <p:cNvPr id="15" name="Picture 14"/>
          <p:cNvPicPr>
            <a:picLocks noChangeAspect="1"/>
          </p:cNvPicPr>
          <p:nvPr userDrawn="1"/>
        </p:nvPicPr>
        <p:blipFill>
          <a:blip r:embed="rId2"/>
          <a:stretch>
            <a:fillRect/>
          </a:stretch>
        </p:blipFill>
        <p:spPr>
          <a:xfrm>
            <a:off x="804037" y="2792826"/>
            <a:ext cx="2380593" cy="877824"/>
          </a:xfrm>
          <a:prstGeom prst="rect">
            <a:avLst/>
          </a:prstGeom>
        </p:spPr>
      </p:pic>
      <p:pic>
        <p:nvPicPr>
          <p:cNvPr id="17" name="Picture 16"/>
          <p:cNvPicPr>
            <a:picLocks noChangeAspect="1"/>
          </p:cNvPicPr>
          <p:nvPr userDrawn="1"/>
        </p:nvPicPr>
        <p:blipFill>
          <a:blip r:embed="rId3"/>
          <a:stretch>
            <a:fillRect/>
          </a:stretch>
        </p:blipFill>
        <p:spPr>
          <a:xfrm>
            <a:off x="9213378" y="2751534"/>
            <a:ext cx="2271801" cy="960408"/>
          </a:xfrm>
          <a:prstGeom prst="rect">
            <a:avLst/>
          </a:prstGeom>
        </p:spPr>
      </p:pic>
      <p:sp>
        <p:nvSpPr>
          <p:cNvPr id="18" name="Subtitle 2"/>
          <p:cNvSpPr txBox="1">
            <a:spLocks/>
          </p:cNvSpPr>
          <p:nvPr userDrawn="1"/>
        </p:nvSpPr>
        <p:spPr>
          <a:xfrm>
            <a:off x="1439269" y="4355877"/>
            <a:ext cx="9438256" cy="14035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0" kern="1200" baseline="0">
                <a:solidFill>
                  <a:srgbClr val="ED4ABD"/>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solidFill>
                  <a:schemeClr val="tx1">
                    <a:lumMod val="65000"/>
                    <a:lumOff val="35000"/>
                  </a:schemeClr>
                </a:solidFill>
              </a:rPr>
              <a:t>Deep</a:t>
            </a:r>
            <a:r>
              <a:rPr lang="en-US" sz="1600" baseline="0" dirty="0">
                <a:solidFill>
                  <a:schemeClr val="tx1">
                    <a:lumMod val="65000"/>
                    <a:lumOff val="35000"/>
                  </a:schemeClr>
                </a:solidFill>
              </a:rPr>
              <a:t> Geo-Energy &amp; Engineering Modeling (DGYM Lab)</a:t>
            </a:r>
          </a:p>
          <a:p>
            <a:r>
              <a:rPr lang="en-US" sz="1600" baseline="0" dirty="0">
                <a:solidFill>
                  <a:schemeClr val="tx1">
                    <a:lumMod val="65000"/>
                    <a:lumOff val="35000"/>
                  </a:schemeClr>
                </a:solidFill>
              </a:rPr>
              <a:t>Energy Resources and Petroleum Engineering</a:t>
            </a:r>
          </a:p>
          <a:p>
            <a:r>
              <a:rPr lang="en-US" sz="1600" baseline="0" dirty="0">
                <a:solidFill>
                  <a:schemeClr val="tx1">
                    <a:lumMod val="65000"/>
                    <a:lumOff val="35000"/>
                  </a:schemeClr>
                </a:solidFill>
              </a:rPr>
              <a:t>King Abdullah University of Science and Technology</a:t>
            </a:r>
            <a:endParaRPr lang="en-US" sz="1600" dirty="0">
              <a:solidFill>
                <a:schemeClr val="tx1">
                  <a:lumMod val="65000"/>
                  <a:lumOff val="35000"/>
                </a:schemeClr>
              </a:solidFill>
            </a:endParaRPr>
          </a:p>
        </p:txBody>
      </p:sp>
      <p:pic>
        <p:nvPicPr>
          <p:cNvPr id="2" name="Picture 1"/>
          <p:cNvPicPr>
            <a:picLocks noChangeAspect="1"/>
          </p:cNvPicPr>
          <p:nvPr userDrawn="1"/>
        </p:nvPicPr>
        <p:blipFill rotWithShape="1">
          <a:blip r:embed="rId4" cstate="print">
            <a:extLst>
              <a:ext uri="{28A0092B-C50C-407E-A947-70E740481C1C}">
                <a14:useLocalDpi xmlns:a14="http://schemas.microsoft.com/office/drawing/2010/main" val="0"/>
              </a:ext>
            </a:extLst>
          </a:blip>
          <a:srcRect l="17435" t="24549" r="18390" b="31215"/>
          <a:stretch/>
        </p:blipFill>
        <p:spPr>
          <a:xfrm>
            <a:off x="9686017" y="4119215"/>
            <a:ext cx="1326523" cy="914400"/>
          </a:xfrm>
          <a:prstGeom prst="rect">
            <a:avLst/>
          </a:prstGeom>
        </p:spPr>
      </p:pic>
    </p:spTree>
    <p:extLst>
      <p:ext uri="{BB962C8B-B14F-4D97-AF65-F5344CB8AC3E}">
        <p14:creationId xmlns:p14="http://schemas.microsoft.com/office/powerpoint/2010/main" val="376012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38256" cy="898583"/>
          </a:xfrm>
          <a:solidFill>
            <a:srgbClr val="00A6AA"/>
          </a:solidFill>
        </p:spPr>
        <p:txBody>
          <a:bodyPr>
            <a:normAutofit/>
          </a:bodyPr>
          <a:lstStyle>
            <a:lvl1pPr>
              <a:defRPr sz="3200" b="1">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26720" y="1117600"/>
            <a:ext cx="11348720" cy="5171440"/>
          </a:xfrm>
        </p:spPr>
        <p:txBody>
          <a:bodyPr>
            <a:normAutofit/>
          </a:bodyPr>
          <a:lstStyle>
            <a:lvl1pPr marL="228600" indent="-228600">
              <a:buFont typeface="Wingdings" panose="05000000000000000000" pitchFamily="2" charset="2"/>
              <a:buChar char="q"/>
              <a:defRPr sz="2800" b="1">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0" y="6492875"/>
            <a:ext cx="3342290" cy="365125"/>
          </a:xfrm>
          <a:solidFill>
            <a:srgbClr val="C7D1C5"/>
          </a:solidFill>
        </p:spPr>
        <p:txBody>
          <a:bodyPr/>
          <a:lstStyle>
            <a:lvl1pPr algn="ctr">
              <a:defRPr b="1">
                <a:solidFill>
                  <a:srgbClr val="634252"/>
                </a:solidFill>
                <a:latin typeface="Arial" panose="020B0604020202020204" pitchFamily="34" charset="0"/>
                <a:cs typeface="Arial" panose="020B0604020202020204" pitchFamily="34" charset="0"/>
              </a:defRPr>
            </a:lvl1pPr>
          </a:lstStyle>
          <a:p>
            <a:fld id="{58E14CC8-E084-4CC5-80D8-E14A1F435C0D}" type="datetime3">
              <a:rPr lang="en-GB" smtClean="0"/>
              <a:t>7 May, 2024</a:t>
            </a:fld>
            <a:endParaRPr lang="en-US" dirty="0"/>
          </a:p>
        </p:txBody>
      </p:sp>
      <p:sp>
        <p:nvSpPr>
          <p:cNvPr id="5" name="Footer Placeholder 4"/>
          <p:cNvSpPr>
            <a:spLocks noGrp="1"/>
          </p:cNvSpPr>
          <p:nvPr>
            <p:ph type="ftr" sz="quarter" idx="11"/>
          </p:nvPr>
        </p:nvSpPr>
        <p:spPr>
          <a:xfrm>
            <a:off x="3342290" y="6490357"/>
            <a:ext cx="4532586" cy="365125"/>
          </a:xfrm>
          <a:solidFill>
            <a:srgbClr val="07AC9F"/>
          </a:solidFill>
        </p:spPr>
        <p:txBody>
          <a:bodyPr/>
          <a:lstStyle>
            <a:lvl1pPr algn="ctr">
              <a:defRPr b="1">
                <a:solidFill>
                  <a:srgbClr val="C00000"/>
                </a:solidFill>
                <a:latin typeface="Arial" panose="020B0604020202020204" pitchFamily="34" charset="0"/>
                <a:cs typeface="Arial" panose="020B0604020202020204" pitchFamily="34" charset="0"/>
              </a:defRPr>
            </a:lvl1pPr>
          </a:lstStyle>
          <a:p>
            <a:r>
              <a:rPr lang="en-US" dirty="0"/>
              <a:t>DGYM</a:t>
            </a:r>
          </a:p>
        </p:txBody>
      </p:sp>
      <p:sp>
        <p:nvSpPr>
          <p:cNvPr id="6" name="Slide Number Placeholder 5"/>
          <p:cNvSpPr>
            <a:spLocks noGrp="1"/>
          </p:cNvSpPr>
          <p:nvPr>
            <p:ph type="sldNum" sz="quarter" idx="12"/>
          </p:nvPr>
        </p:nvSpPr>
        <p:spPr>
          <a:xfrm>
            <a:off x="7874876" y="6487839"/>
            <a:ext cx="4317123" cy="365125"/>
          </a:xfrm>
          <a:solidFill>
            <a:srgbClr val="4D4F53"/>
          </a:solidFill>
        </p:spPr>
        <p:txBody>
          <a:bodyPr/>
          <a:lstStyle>
            <a:lvl1pPr algn="ctr">
              <a:defRPr b="1">
                <a:solidFill>
                  <a:schemeClr val="bg1"/>
                </a:solidFill>
                <a:latin typeface="Arial" panose="020B0604020202020204" pitchFamily="34" charset="0"/>
                <a:cs typeface="Arial" panose="020B0604020202020204" pitchFamily="34" charset="0"/>
              </a:defRPr>
            </a:lvl1pPr>
          </a:lstStyle>
          <a:p>
            <a:fld id="{B49BEE2D-2BB6-4CCB-B422-087C7BF20CBD}" type="slidenum">
              <a:rPr lang="en-US" smtClean="0"/>
              <a:pPr/>
              <a:t>‹#›</a:t>
            </a:fld>
            <a:endParaRPr lang="en-US" dirty="0"/>
          </a:p>
        </p:txBody>
      </p:sp>
      <p:pic>
        <p:nvPicPr>
          <p:cNvPr id="8" name="Picture 7"/>
          <p:cNvPicPr>
            <a:picLocks noChangeAspect="1"/>
          </p:cNvPicPr>
          <p:nvPr userDrawn="1"/>
        </p:nvPicPr>
        <p:blipFill>
          <a:blip r:embed="rId2"/>
          <a:stretch>
            <a:fillRect/>
          </a:stretch>
        </p:blipFill>
        <p:spPr>
          <a:xfrm>
            <a:off x="9438256" y="23813"/>
            <a:ext cx="2753744" cy="877824"/>
          </a:xfrm>
          <a:prstGeom prst="rect">
            <a:avLst/>
          </a:prstGeom>
        </p:spPr>
      </p:pic>
    </p:spTree>
    <p:extLst>
      <p:ext uri="{BB962C8B-B14F-4D97-AF65-F5344CB8AC3E}">
        <p14:creationId xmlns:p14="http://schemas.microsoft.com/office/powerpoint/2010/main" val="4130247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38256" cy="898583"/>
          </a:xfrm>
          <a:solidFill>
            <a:srgbClr val="00A6AA"/>
          </a:solidFill>
        </p:spPr>
        <p:txBody>
          <a:bodyPr>
            <a:normAutofit/>
          </a:bodyPr>
          <a:lstStyle>
            <a:lvl1pPr>
              <a:defRPr sz="3200" b="1">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4" name="Date Placeholder 3"/>
          <p:cNvSpPr>
            <a:spLocks noGrp="1"/>
          </p:cNvSpPr>
          <p:nvPr>
            <p:ph type="dt" sz="half" idx="10"/>
          </p:nvPr>
        </p:nvSpPr>
        <p:spPr>
          <a:xfrm>
            <a:off x="0" y="6492875"/>
            <a:ext cx="3342290" cy="365125"/>
          </a:xfrm>
          <a:solidFill>
            <a:srgbClr val="C7D1C5"/>
          </a:solidFill>
        </p:spPr>
        <p:txBody>
          <a:bodyPr/>
          <a:lstStyle>
            <a:lvl1pPr algn="ctr">
              <a:defRPr b="1">
                <a:solidFill>
                  <a:srgbClr val="634252"/>
                </a:solidFill>
                <a:latin typeface="Arial" panose="020B0604020202020204" pitchFamily="34" charset="0"/>
                <a:cs typeface="Arial" panose="020B0604020202020204" pitchFamily="34" charset="0"/>
              </a:defRPr>
            </a:lvl1pPr>
          </a:lstStyle>
          <a:p>
            <a:fld id="{58E14CC8-E084-4CC5-80D8-E14A1F435C0D}" type="datetime3">
              <a:rPr lang="en-GB" smtClean="0"/>
              <a:t>7 May, 2024</a:t>
            </a:fld>
            <a:endParaRPr lang="en-US" dirty="0"/>
          </a:p>
        </p:txBody>
      </p:sp>
      <p:sp>
        <p:nvSpPr>
          <p:cNvPr id="5" name="Footer Placeholder 4"/>
          <p:cNvSpPr>
            <a:spLocks noGrp="1"/>
          </p:cNvSpPr>
          <p:nvPr>
            <p:ph type="ftr" sz="quarter" idx="11"/>
          </p:nvPr>
        </p:nvSpPr>
        <p:spPr>
          <a:xfrm>
            <a:off x="3342290" y="6490357"/>
            <a:ext cx="4532586" cy="365125"/>
          </a:xfrm>
          <a:solidFill>
            <a:srgbClr val="07AC9F"/>
          </a:solidFill>
        </p:spPr>
        <p:txBody>
          <a:bodyPr/>
          <a:lstStyle>
            <a:lvl1pPr algn="ctr">
              <a:defRPr b="1">
                <a:solidFill>
                  <a:srgbClr val="C00000"/>
                </a:solidFill>
                <a:latin typeface="Arial" panose="020B0604020202020204" pitchFamily="34" charset="0"/>
                <a:cs typeface="Arial" panose="020B0604020202020204" pitchFamily="34" charset="0"/>
              </a:defRPr>
            </a:lvl1pPr>
          </a:lstStyle>
          <a:p>
            <a:r>
              <a:rPr lang="en-US" dirty="0"/>
              <a:t>DGYM</a:t>
            </a:r>
          </a:p>
        </p:txBody>
      </p:sp>
      <p:sp>
        <p:nvSpPr>
          <p:cNvPr id="6" name="Slide Number Placeholder 5"/>
          <p:cNvSpPr>
            <a:spLocks noGrp="1"/>
          </p:cNvSpPr>
          <p:nvPr>
            <p:ph type="sldNum" sz="quarter" idx="12"/>
          </p:nvPr>
        </p:nvSpPr>
        <p:spPr>
          <a:xfrm>
            <a:off x="7874876" y="6487839"/>
            <a:ext cx="4317123" cy="365125"/>
          </a:xfrm>
          <a:solidFill>
            <a:srgbClr val="4D4F53"/>
          </a:solidFill>
        </p:spPr>
        <p:txBody>
          <a:bodyPr/>
          <a:lstStyle>
            <a:lvl1pPr algn="ctr">
              <a:defRPr b="1">
                <a:solidFill>
                  <a:schemeClr val="bg1"/>
                </a:solidFill>
                <a:latin typeface="Arial" panose="020B0604020202020204" pitchFamily="34" charset="0"/>
                <a:cs typeface="Arial" panose="020B0604020202020204" pitchFamily="34" charset="0"/>
              </a:defRPr>
            </a:lvl1pPr>
          </a:lstStyle>
          <a:p>
            <a:fld id="{B49BEE2D-2BB6-4CCB-B422-087C7BF20CBD}" type="slidenum">
              <a:rPr lang="en-US" smtClean="0"/>
              <a:pPr/>
              <a:t>‹#›</a:t>
            </a:fld>
            <a:endParaRPr lang="en-US" dirty="0"/>
          </a:p>
        </p:txBody>
      </p:sp>
      <p:pic>
        <p:nvPicPr>
          <p:cNvPr id="8" name="Picture 7"/>
          <p:cNvPicPr>
            <a:picLocks noChangeAspect="1"/>
          </p:cNvPicPr>
          <p:nvPr userDrawn="1"/>
        </p:nvPicPr>
        <p:blipFill>
          <a:blip r:embed="rId2"/>
          <a:stretch>
            <a:fillRect/>
          </a:stretch>
        </p:blipFill>
        <p:spPr>
          <a:xfrm>
            <a:off x="9438256" y="23813"/>
            <a:ext cx="2753744" cy="877824"/>
          </a:xfrm>
          <a:prstGeom prst="rect">
            <a:avLst/>
          </a:prstGeom>
        </p:spPr>
      </p:pic>
    </p:spTree>
    <p:extLst>
      <p:ext uri="{BB962C8B-B14F-4D97-AF65-F5344CB8AC3E}">
        <p14:creationId xmlns:p14="http://schemas.microsoft.com/office/powerpoint/2010/main" val="2317882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38256" cy="898583"/>
          </a:xfrm>
          <a:solidFill>
            <a:srgbClr val="00A6AA"/>
          </a:solidFill>
        </p:spPr>
        <p:txBody>
          <a:bodyPr>
            <a:normAutofit/>
          </a:bodyPr>
          <a:lstStyle>
            <a:lvl1pPr>
              <a:defRPr sz="3200" b="1">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4" name="Date Placeholder 3"/>
          <p:cNvSpPr>
            <a:spLocks noGrp="1"/>
          </p:cNvSpPr>
          <p:nvPr>
            <p:ph type="dt" sz="half" idx="10"/>
          </p:nvPr>
        </p:nvSpPr>
        <p:spPr>
          <a:xfrm>
            <a:off x="0" y="6492875"/>
            <a:ext cx="3342290" cy="365125"/>
          </a:xfrm>
          <a:solidFill>
            <a:srgbClr val="C7D1C5"/>
          </a:solidFill>
        </p:spPr>
        <p:txBody>
          <a:bodyPr/>
          <a:lstStyle>
            <a:lvl1pPr algn="ctr">
              <a:defRPr b="1">
                <a:solidFill>
                  <a:srgbClr val="634252"/>
                </a:solidFill>
                <a:latin typeface="Arial" panose="020B0604020202020204" pitchFamily="34" charset="0"/>
                <a:cs typeface="Arial" panose="020B0604020202020204" pitchFamily="34" charset="0"/>
              </a:defRPr>
            </a:lvl1pPr>
          </a:lstStyle>
          <a:p>
            <a:fld id="{58E14CC8-E084-4CC5-80D8-E14A1F435C0D}" type="datetime3">
              <a:rPr lang="en-GB" smtClean="0"/>
              <a:t>7 May, 2024</a:t>
            </a:fld>
            <a:endParaRPr lang="en-US" dirty="0"/>
          </a:p>
        </p:txBody>
      </p:sp>
      <p:sp>
        <p:nvSpPr>
          <p:cNvPr id="5" name="Footer Placeholder 4"/>
          <p:cNvSpPr>
            <a:spLocks noGrp="1"/>
          </p:cNvSpPr>
          <p:nvPr>
            <p:ph type="ftr" sz="quarter" idx="11"/>
          </p:nvPr>
        </p:nvSpPr>
        <p:spPr>
          <a:xfrm>
            <a:off x="3342290" y="6490357"/>
            <a:ext cx="4532586" cy="365125"/>
          </a:xfrm>
          <a:solidFill>
            <a:srgbClr val="07AC9F"/>
          </a:solidFill>
        </p:spPr>
        <p:txBody>
          <a:bodyPr/>
          <a:lstStyle>
            <a:lvl1pPr algn="ctr">
              <a:defRPr b="1">
                <a:solidFill>
                  <a:srgbClr val="C00000"/>
                </a:solidFill>
                <a:latin typeface="Arial" panose="020B0604020202020204" pitchFamily="34" charset="0"/>
                <a:cs typeface="Arial" panose="020B0604020202020204" pitchFamily="34" charset="0"/>
              </a:defRPr>
            </a:lvl1pPr>
          </a:lstStyle>
          <a:p>
            <a:r>
              <a:rPr lang="en-US" dirty="0"/>
              <a:t>DGYM</a:t>
            </a:r>
          </a:p>
        </p:txBody>
      </p:sp>
      <p:sp>
        <p:nvSpPr>
          <p:cNvPr id="6" name="Slide Number Placeholder 5"/>
          <p:cNvSpPr>
            <a:spLocks noGrp="1"/>
          </p:cNvSpPr>
          <p:nvPr>
            <p:ph type="sldNum" sz="quarter" idx="12"/>
          </p:nvPr>
        </p:nvSpPr>
        <p:spPr>
          <a:xfrm>
            <a:off x="7874876" y="6487839"/>
            <a:ext cx="4317123" cy="365125"/>
          </a:xfrm>
          <a:solidFill>
            <a:srgbClr val="4D4F53"/>
          </a:solidFill>
        </p:spPr>
        <p:txBody>
          <a:bodyPr/>
          <a:lstStyle>
            <a:lvl1pPr algn="ctr">
              <a:defRPr b="1">
                <a:solidFill>
                  <a:schemeClr val="bg1"/>
                </a:solidFill>
                <a:latin typeface="Arial" panose="020B0604020202020204" pitchFamily="34" charset="0"/>
                <a:cs typeface="Arial" panose="020B0604020202020204" pitchFamily="34" charset="0"/>
              </a:defRPr>
            </a:lvl1pPr>
          </a:lstStyle>
          <a:p>
            <a:fld id="{B49BEE2D-2BB6-4CCB-B422-087C7BF20CBD}" type="slidenum">
              <a:rPr lang="en-US" smtClean="0"/>
              <a:pPr/>
              <a:t>‹#›</a:t>
            </a:fld>
            <a:endParaRPr lang="en-US" dirty="0"/>
          </a:p>
        </p:txBody>
      </p:sp>
      <p:pic>
        <p:nvPicPr>
          <p:cNvPr id="8" name="Picture 7"/>
          <p:cNvPicPr>
            <a:picLocks noChangeAspect="1"/>
          </p:cNvPicPr>
          <p:nvPr userDrawn="1"/>
        </p:nvPicPr>
        <p:blipFill>
          <a:blip r:embed="rId2"/>
          <a:stretch>
            <a:fillRect/>
          </a:stretch>
        </p:blipFill>
        <p:spPr>
          <a:xfrm>
            <a:off x="9438256" y="23813"/>
            <a:ext cx="2753744" cy="877824"/>
          </a:xfrm>
          <a:prstGeom prst="rect">
            <a:avLst/>
          </a:prstGeom>
        </p:spPr>
      </p:pic>
      <p:sp>
        <p:nvSpPr>
          <p:cNvPr id="7" name="Content Placeholder 2"/>
          <p:cNvSpPr>
            <a:spLocks noGrp="1"/>
          </p:cNvSpPr>
          <p:nvPr>
            <p:ph sz="half" idx="1"/>
          </p:nvPr>
        </p:nvSpPr>
        <p:spPr>
          <a:xfrm>
            <a:off x="518984" y="1229710"/>
            <a:ext cx="5500816" cy="4947253"/>
          </a:xfrm>
        </p:spPr>
        <p:txBody>
          <a:bodyPr/>
          <a:lstStyle>
            <a:lvl1pPr marL="228600" indent="-228600">
              <a:buFont typeface="Wingdings" panose="05000000000000000000" pitchFamily="2" charset="2"/>
              <a:buChar char="q"/>
              <a:defRPr b="1">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half" idx="2"/>
          </p:nvPr>
        </p:nvSpPr>
        <p:spPr>
          <a:xfrm>
            <a:off x="6172200" y="1229710"/>
            <a:ext cx="5533768" cy="4947253"/>
          </a:xfrm>
        </p:spPr>
        <p:txBody>
          <a:bodyPr/>
          <a:lstStyle>
            <a:lvl1pPr marL="228600" indent="-228600">
              <a:buFont typeface="Wingdings" panose="05000000000000000000" pitchFamily="2" charset="2"/>
              <a:buChar char="q"/>
              <a:defRPr b="1">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783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38256" cy="898583"/>
          </a:xfrm>
          <a:solidFill>
            <a:srgbClr val="00A6AA"/>
          </a:solidFill>
        </p:spPr>
        <p:txBody>
          <a:bodyPr>
            <a:normAutofit/>
          </a:bodyPr>
          <a:lstStyle>
            <a:lvl1pPr>
              <a:defRPr sz="3200" b="1">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4" name="Date Placeholder 3"/>
          <p:cNvSpPr>
            <a:spLocks noGrp="1"/>
          </p:cNvSpPr>
          <p:nvPr>
            <p:ph type="dt" sz="half" idx="10"/>
          </p:nvPr>
        </p:nvSpPr>
        <p:spPr>
          <a:xfrm>
            <a:off x="0" y="6492875"/>
            <a:ext cx="3342290" cy="365125"/>
          </a:xfrm>
          <a:solidFill>
            <a:srgbClr val="C7D1C5"/>
          </a:solidFill>
        </p:spPr>
        <p:txBody>
          <a:bodyPr/>
          <a:lstStyle>
            <a:lvl1pPr algn="ctr">
              <a:defRPr b="1">
                <a:solidFill>
                  <a:srgbClr val="634252"/>
                </a:solidFill>
                <a:latin typeface="Arial" panose="020B0604020202020204" pitchFamily="34" charset="0"/>
                <a:cs typeface="Arial" panose="020B0604020202020204" pitchFamily="34" charset="0"/>
              </a:defRPr>
            </a:lvl1pPr>
          </a:lstStyle>
          <a:p>
            <a:fld id="{58E14CC8-E084-4CC5-80D8-E14A1F435C0D}" type="datetime3">
              <a:rPr lang="en-GB" smtClean="0"/>
              <a:t>7 May, 2024</a:t>
            </a:fld>
            <a:endParaRPr lang="en-US" dirty="0"/>
          </a:p>
        </p:txBody>
      </p:sp>
      <p:sp>
        <p:nvSpPr>
          <p:cNvPr id="5" name="Footer Placeholder 4"/>
          <p:cNvSpPr>
            <a:spLocks noGrp="1"/>
          </p:cNvSpPr>
          <p:nvPr>
            <p:ph type="ftr" sz="quarter" idx="11"/>
          </p:nvPr>
        </p:nvSpPr>
        <p:spPr>
          <a:xfrm>
            <a:off x="3342290" y="6490357"/>
            <a:ext cx="4532586" cy="365125"/>
          </a:xfrm>
          <a:solidFill>
            <a:srgbClr val="07AC9F"/>
          </a:solidFill>
        </p:spPr>
        <p:txBody>
          <a:bodyPr/>
          <a:lstStyle>
            <a:lvl1pPr algn="ctr">
              <a:defRPr b="1">
                <a:solidFill>
                  <a:srgbClr val="C00000"/>
                </a:solidFill>
                <a:latin typeface="Arial" panose="020B0604020202020204" pitchFamily="34" charset="0"/>
                <a:cs typeface="Arial" panose="020B0604020202020204" pitchFamily="34" charset="0"/>
              </a:defRPr>
            </a:lvl1pPr>
          </a:lstStyle>
          <a:p>
            <a:r>
              <a:rPr lang="en-US" dirty="0"/>
              <a:t>DGYM</a:t>
            </a:r>
          </a:p>
        </p:txBody>
      </p:sp>
      <p:sp>
        <p:nvSpPr>
          <p:cNvPr id="6" name="Slide Number Placeholder 5"/>
          <p:cNvSpPr>
            <a:spLocks noGrp="1"/>
          </p:cNvSpPr>
          <p:nvPr>
            <p:ph type="sldNum" sz="quarter" idx="12"/>
          </p:nvPr>
        </p:nvSpPr>
        <p:spPr>
          <a:xfrm>
            <a:off x="7874876" y="6487839"/>
            <a:ext cx="4317123" cy="365125"/>
          </a:xfrm>
          <a:solidFill>
            <a:srgbClr val="4D4F53"/>
          </a:solidFill>
        </p:spPr>
        <p:txBody>
          <a:bodyPr/>
          <a:lstStyle>
            <a:lvl1pPr algn="ctr">
              <a:defRPr b="1">
                <a:solidFill>
                  <a:schemeClr val="bg1"/>
                </a:solidFill>
                <a:latin typeface="Arial" panose="020B0604020202020204" pitchFamily="34" charset="0"/>
                <a:cs typeface="Arial" panose="020B0604020202020204" pitchFamily="34" charset="0"/>
              </a:defRPr>
            </a:lvl1pPr>
          </a:lstStyle>
          <a:p>
            <a:fld id="{B49BEE2D-2BB6-4CCB-B422-087C7BF20CBD}" type="slidenum">
              <a:rPr lang="en-US" smtClean="0"/>
              <a:pPr/>
              <a:t>‹#›</a:t>
            </a:fld>
            <a:endParaRPr lang="en-US" dirty="0"/>
          </a:p>
        </p:txBody>
      </p:sp>
      <p:pic>
        <p:nvPicPr>
          <p:cNvPr id="8" name="Picture 7"/>
          <p:cNvPicPr>
            <a:picLocks noChangeAspect="1"/>
          </p:cNvPicPr>
          <p:nvPr userDrawn="1"/>
        </p:nvPicPr>
        <p:blipFill>
          <a:blip r:embed="rId2"/>
          <a:stretch>
            <a:fillRect/>
          </a:stretch>
        </p:blipFill>
        <p:spPr>
          <a:xfrm>
            <a:off x="9438256" y="23813"/>
            <a:ext cx="2753744" cy="877824"/>
          </a:xfrm>
          <a:prstGeom prst="rect">
            <a:avLst/>
          </a:prstGeom>
        </p:spPr>
      </p:pic>
      <p:sp>
        <p:nvSpPr>
          <p:cNvPr id="7" name="Content Placeholder 2"/>
          <p:cNvSpPr>
            <a:spLocks noGrp="1"/>
          </p:cNvSpPr>
          <p:nvPr>
            <p:ph sz="half" idx="1"/>
          </p:nvPr>
        </p:nvSpPr>
        <p:spPr>
          <a:xfrm>
            <a:off x="518984" y="2207177"/>
            <a:ext cx="5500816" cy="4001320"/>
          </a:xfrm>
        </p:spPr>
        <p:txBody>
          <a:bodyPr/>
          <a:lstStyle>
            <a:lvl1pPr marL="228600" indent="-228600">
              <a:buFont typeface="Wingdings" panose="05000000000000000000" pitchFamily="2" charset="2"/>
              <a:buChar char="q"/>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half" idx="2"/>
          </p:nvPr>
        </p:nvSpPr>
        <p:spPr>
          <a:xfrm>
            <a:off x="6172200" y="2207177"/>
            <a:ext cx="5533768" cy="4001320"/>
          </a:xfrm>
        </p:spPr>
        <p:txBody>
          <a:bodyPr/>
          <a:lstStyle>
            <a:lvl1pPr marL="228600" indent="-228600">
              <a:buFont typeface="Wingdings" panose="05000000000000000000" pitchFamily="2" charset="2"/>
              <a:buChar char="q"/>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p:cNvSpPr>
            <a:spLocks noGrp="1"/>
          </p:cNvSpPr>
          <p:nvPr>
            <p:ph type="body" idx="13"/>
          </p:nvPr>
        </p:nvSpPr>
        <p:spPr>
          <a:xfrm>
            <a:off x="518984" y="1302220"/>
            <a:ext cx="5478591" cy="823912"/>
          </a:xfrm>
        </p:spPr>
        <p:txBody>
          <a:bodyPr anchor="b">
            <a:normAutofit/>
          </a:bodyPr>
          <a:lstStyle>
            <a:lvl1pPr marL="0" indent="0">
              <a:buNone/>
              <a:defRPr sz="28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Text Placeholder 4"/>
          <p:cNvSpPr>
            <a:spLocks noGrp="1"/>
          </p:cNvSpPr>
          <p:nvPr>
            <p:ph type="body" sz="quarter" idx="3"/>
          </p:nvPr>
        </p:nvSpPr>
        <p:spPr>
          <a:xfrm>
            <a:off x="6172200" y="1302220"/>
            <a:ext cx="5533768" cy="823912"/>
          </a:xfrm>
        </p:spPr>
        <p:txBody>
          <a:bodyPr anchor="b">
            <a:normAutofit/>
          </a:bodyPr>
          <a:lstStyle>
            <a:lvl1pPr marL="0" indent="0">
              <a:buNone/>
              <a:defRPr sz="28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Tree>
    <p:extLst>
      <p:ext uri="{BB962C8B-B14F-4D97-AF65-F5344CB8AC3E}">
        <p14:creationId xmlns:p14="http://schemas.microsoft.com/office/powerpoint/2010/main" val="1272084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788276" y="819805"/>
            <a:ext cx="10696903" cy="1497724"/>
          </a:xfrm>
          <a:solidFill>
            <a:srgbClr val="00A6AA"/>
          </a:solidFill>
        </p:spPr>
        <p:txBody>
          <a:bodyPr>
            <a:normAutofit/>
          </a:bodyPr>
          <a:lstStyle>
            <a:lvl1pPr algn="ctr">
              <a:defRPr sz="3200" b="1" baseline="0">
                <a:solidFill>
                  <a:schemeClr val="bg1"/>
                </a:solidFill>
                <a:latin typeface="Arial" panose="020B0604020202020204" pitchFamily="34" charset="0"/>
                <a:cs typeface="Arial" panose="020B0604020202020204" pitchFamily="34" charset="0"/>
              </a:defRPr>
            </a:lvl1pPr>
          </a:lstStyle>
          <a:p>
            <a:r>
              <a:rPr lang="en-US" dirty="0"/>
              <a:t>Thank You &amp; Questions</a:t>
            </a:r>
          </a:p>
        </p:txBody>
      </p:sp>
      <p:sp>
        <p:nvSpPr>
          <p:cNvPr id="12" name="Date Placeholder 3"/>
          <p:cNvSpPr>
            <a:spLocks noGrp="1"/>
          </p:cNvSpPr>
          <p:nvPr>
            <p:ph type="dt" sz="half" idx="10"/>
          </p:nvPr>
        </p:nvSpPr>
        <p:spPr>
          <a:xfrm>
            <a:off x="0" y="6492875"/>
            <a:ext cx="3342290" cy="365125"/>
          </a:xfrm>
          <a:solidFill>
            <a:srgbClr val="C7D1C5"/>
          </a:solidFill>
        </p:spPr>
        <p:txBody>
          <a:bodyPr/>
          <a:lstStyle>
            <a:lvl1pPr algn="ctr">
              <a:defRPr b="1">
                <a:solidFill>
                  <a:srgbClr val="634252"/>
                </a:solidFill>
                <a:latin typeface="Arial" panose="020B0604020202020204" pitchFamily="34" charset="0"/>
                <a:cs typeface="Arial" panose="020B0604020202020204" pitchFamily="34" charset="0"/>
              </a:defRPr>
            </a:lvl1pPr>
          </a:lstStyle>
          <a:p>
            <a:fld id="{58E14CC8-E084-4CC5-80D8-E14A1F435C0D}" type="datetime3">
              <a:rPr lang="en-GB" smtClean="0"/>
              <a:t>7 May, 2024</a:t>
            </a:fld>
            <a:endParaRPr lang="en-US" dirty="0"/>
          </a:p>
        </p:txBody>
      </p:sp>
      <p:sp>
        <p:nvSpPr>
          <p:cNvPr id="13" name="Footer Placeholder 4"/>
          <p:cNvSpPr>
            <a:spLocks noGrp="1"/>
          </p:cNvSpPr>
          <p:nvPr>
            <p:ph type="ftr" sz="quarter" idx="11"/>
          </p:nvPr>
        </p:nvSpPr>
        <p:spPr>
          <a:xfrm>
            <a:off x="3342290" y="6490357"/>
            <a:ext cx="4532586" cy="365125"/>
          </a:xfrm>
          <a:solidFill>
            <a:srgbClr val="07AC9F"/>
          </a:solidFill>
        </p:spPr>
        <p:txBody>
          <a:bodyPr/>
          <a:lstStyle>
            <a:lvl1pPr algn="ctr">
              <a:defRPr b="1">
                <a:solidFill>
                  <a:srgbClr val="C00000"/>
                </a:solidFill>
                <a:latin typeface="Arial" panose="020B0604020202020204" pitchFamily="34" charset="0"/>
                <a:cs typeface="Arial" panose="020B0604020202020204" pitchFamily="34" charset="0"/>
              </a:defRPr>
            </a:lvl1pPr>
          </a:lstStyle>
          <a:p>
            <a:r>
              <a:rPr lang="en-US" dirty="0"/>
              <a:t>DGYM</a:t>
            </a:r>
          </a:p>
        </p:txBody>
      </p:sp>
      <p:sp>
        <p:nvSpPr>
          <p:cNvPr id="14" name="Slide Number Placeholder 5"/>
          <p:cNvSpPr>
            <a:spLocks noGrp="1"/>
          </p:cNvSpPr>
          <p:nvPr>
            <p:ph type="sldNum" sz="quarter" idx="12"/>
          </p:nvPr>
        </p:nvSpPr>
        <p:spPr>
          <a:xfrm>
            <a:off x="7874876" y="6487839"/>
            <a:ext cx="4317123" cy="365125"/>
          </a:xfrm>
          <a:solidFill>
            <a:srgbClr val="4D4F53"/>
          </a:solidFill>
        </p:spPr>
        <p:txBody>
          <a:bodyPr/>
          <a:lstStyle>
            <a:lvl1pPr algn="ctr">
              <a:defRPr b="1">
                <a:solidFill>
                  <a:schemeClr val="bg1"/>
                </a:solidFill>
                <a:latin typeface="Arial" panose="020B0604020202020204" pitchFamily="34" charset="0"/>
                <a:cs typeface="Arial" panose="020B0604020202020204" pitchFamily="34" charset="0"/>
              </a:defRPr>
            </a:lvl1pPr>
          </a:lstStyle>
          <a:p>
            <a:fld id="{B49BEE2D-2BB6-4CCB-B422-087C7BF20CBD}" type="slidenum">
              <a:rPr lang="en-US" smtClean="0"/>
              <a:pPr/>
              <a:t>‹#›</a:t>
            </a:fld>
            <a:endParaRPr lang="en-US" dirty="0"/>
          </a:p>
        </p:txBody>
      </p:sp>
      <p:pic>
        <p:nvPicPr>
          <p:cNvPr id="15" name="Picture 14"/>
          <p:cNvPicPr>
            <a:picLocks noChangeAspect="1"/>
          </p:cNvPicPr>
          <p:nvPr userDrawn="1"/>
        </p:nvPicPr>
        <p:blipFill>
          <a:blip r:embed="rId2"/>
          <a:stretch>
            <a:fillRect/>
          </a:stretch>
        </p:blipFill>
        <p:spPr>
          <a:xfrm>
            <a:off x="804037" y="2792826"/>
            <a:ext cx="2380593" cy="877824"/>
          </a:xfrm>
          <a:prstGeom prst="rect">
            <a:avLst/>
          </a:prstGeom>
        </p:spPr>
      </p:pic>
      <p:pic>
        <p:nvPicPr>
          <p:cNvPr id="17" name="Picture 16"/>
          <p:cNvPicPr>
            <a:picLocks noChangeAspect="1"/>
          </p:cNvPicPr>
          <p:nvPr userDrawn="1"/>
        </p:nvPicPr>
        <p:blipFill>
          <a:blip r:embed="rId3"/>
          <a:stretch>
            <a:fillRect/>
          </a:stretch>
        </p:blipFill>
        <p:spPr>
          <a:xfrm>
            <a:off x="9213378" y="2751534"/>
            <a:ext cx="2271801" cy="960408"/>
          </a:xfrm>
          <a:prstGeom prst="rect">
            <a:avLst/>
          </a:prstGeom>
        </p:spPr>
      </p:pic>
      <p:sp>
        <p:nvSpPr>
          <p:cNvPr id="16" name="Subtitle 2"/>
          <p:cNvSpPr txBox="1">
            <a:spLocks/>
          </p:cNvSpPr>
          <p:nvPr userDrawn="1"/>
        </p:nvSpPr>
        <p:spPr>
          <a:xfrm>
            <a:off x="1439269" y="4355877"/>
            <a:ext cx="9438256" cy="14035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0" kern="1200" baseline="0">
                <a:solidFill>
                  <a:srgbClr val="ED4ABD"/>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solidFill>
                  <a:schemeClr val="tx1">
                    <a:lumMod val="65000"/>
                    <a:lumOff val="35000"/>
                  </a:schemeClr>
                </a:solidFill>
              </a:rPr>
              <a:t>Deep</a:t>
            </a:r>
            <a:r>
              <a:rPr lang="en-US" sz="1600" baseline="0" dirty="0">
                <a:solidFill>
                  <a:schemeClr val="tx1">
                    <a:lumMod val="65000"/>
                    <a:lumOff val="35000"/>
                  </a:schemeClr>
                </a:solidFill>
              </a:rPr>
              <a:t> Geo-Energy &amp; Engineering Modeling (DGYM Lab)</a:t>
            </a:r>
          </a:p>
          <a:p>
            <a:r>
              <a:rPr lang="en-US" sz="1600" baseline="0" dirty="0">
                <a:solidFill>
                  <a:schemeClr val="tx1">
                    <a:lumMod val="65000"/>
                    <a:lumOff val="35000"/>
                  </a:schemeClr>
                </a:solidFill>
              </a:rPr>
              <a:t>Energy Resources and Petroleum Engineering</a:t>
            </a:r>
          </a:p>
          <a:p>
            <a:r>
              <a:rPr lang="en-US" sz="1600" baseline="0" dirty="0">
                <a:solidFill>
                  <a:schemeClr val="tx1">
                    <a:lumMod val="65000"/>
                    <a:lumOff val="35000"/>
                  </a:schemeClr>
                </a:solidFill>
              </a:rPr>
              <a:t>King Abdullah University of Science and Technology</a:t>
            </a:r>
            <a:endParaRPr lang="en-US" sz="1600" dirty="0">
              <a:solidFill>
                <a:schemeClr val="tx1">
                  <a:lumMod val="65000"/>
                  <a:lumOff val="35000"/>
                </a:schemeClr>
              </a:solidFill>
            </a:endParaRPr>
          </a:p>
        </p:txBody>
      </p:sp>
      <p:pic>
        <p:nvPicPr>
          <p:cNvPr id="20" name="Picture 19"/>
          <p:cNvPicPr>
            <a:picLocks noChangeAspect="1"/>
          </p:cNvPicPr>
          <p:nvPr userDrawn="1"/>
        </p:nvPicPr>
        <p:blipFill rotWithShape="1">
          <a:blip r:embed="rId4" cstate="print">
            <a:extLst>
              <a:ext uri="{28A0092B-C50C-407E-A947-70E740481C1C}">
                <a14:useLocalDpi xmlns:a14="http://schemas.microsoft.com/office/drawing/2010/main" val="0"/>
              </a:ext>
            </a:extLst>
          </a:blip>
          <a:srcRect l="17435" t="24549" r="18390" b="31215"/>
          <a:stretch/>
        </p:blipFill>
        <p:spPr>
          <a:xfrm>
            <a:off x="9686017" y="4119215"/>
            <a:ext cx="1326523" cy="914400"/>
          </a:xfrm>
          <a:prstGeom prst="rect">
            <a:avLst/>
          </a:prstGeom>
        </p:spPr>
      </p:pic>
    </p:spTree>
    <p:extLst>
      <p:ext uri="{BB962C8B-B14F-4D97-AF65-F5344CB8AC3E}">
        <p14:creationId xmlns:p14="http://schemas.microsoft.com/office/powerpoint/2010/main" val="75992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0ED5AE2A-8984-4496-B835-A29135C08A53}" type="datetime3">
              <a:rPr lang="en-GB" smtClean="0"/>
              <a:t>7 May, 2024</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Lecture #</a:t>
            </a:r>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B49BEE2D-2BB6-4CCB-B422-087C7BF20CBD}" type="slidenum">
              <a:rPr lang="en-US" smtClean="0"/>
              <a:pPr/>
              <a:t>‹#›</a:t>
            </a:fld>
            <a:endParaRPr lang="en-US"/>
          </a:p>
        </p:txBody>
      </p:sp>
    </p:spTree>
    <p:extLst>
      <p:ext uri="{BB962C8B-B14F-4D97-AF65-F5344CB8AC3E}">
        <p14:creationId xmlns:p14="http://schemas.microsoft.com/office/powerpoint/2010/main" val="2845700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8AFD3E-EC8E-4AA4-A0CE-167A826925AE}" type="datetime3">
              <a:rPr lang="en-GB" smtClean="0"/>
              <a:t>7 May, 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Lecture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9BEE2D-2BB6-4CCB-B422-087C7BF20CBD}" type="slidenum">
              <a:rPr lang="en-US" smtClean="0"/>
              <a:t>‹#›</a:t>
            </a:fld>
            <a:endParaRPr lang="en-US"/>
          </a:p>
        </p:txBody>
      </p:sp>
    </p:spTree>
    <p:extLst>
      <p:ext uri="{BB962C8B-B14F-4D97-AF65-F5344CB8AC3E}">
        <p14:creationId xmlns:p14="http://schemas.microsoft.com/office/powerpoint/2010/main" val="3283581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4" r:id="rId5"/>
    <p:sldLayoutId id="2147483665" r:id="rId6"/>
    <p:sldLayoutId id="2147483651" r:id="rId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12.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 Id="rId9" Type="http://schemas.openxmlformats.org/officeDocument/2006/relationships/image" Target="../media/image103.png"/></Relationships>
</file>

<file path=ppt/slides/_rels/slide13.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15.png"/><Relationship Id="rId3" Type="http://schemas.openxmlformats.org/officeDocument/2006/relationships/image" Target="../media/image105.png"/><Relationship Id="rId7" Type="http://schemas.openxmlformats.org/officeDocument/2006/relationships/image" Target="../media/image109.png"/><Relationship Id="rId12" Type="http://schemas.openxmlformats.org/officeDocument/2006/relationships/image" Target="../media/image114.png"/><Relationship Id="rId2"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08.png"/><Relationship Id="rId11" Type="http://schemas.openxmlformats.org/officeDocument/2006/relationships/image" Target="../media/image113.png"/><Relationship Id="rId5" Type="http://schemas.openxmlformats.org/officeDocument/2006/relationships/image" Target="../media/image107.png"/><Relationship Id="rId15" Type="http://schemas.openxmlformats.org/officeDocument/2006/relationships/image" Target="../media/image117.png"/><Relationship Id="rId10" Type="http://schemas.openxmlformats.org/officeDocument/2006/relationships/image" Target="../media/image112.png"/><Relationship Id="rId4" Type="http://schemas.openxmlformats.org/officeDocument/2006/relationships/image" Target="../media/image106.png"/><Relationship Id="rId9" Type="http://schemas.openxmlformats.org/officeDocument/2006/relationships/image" Target="../media/image111.png"/><Relationship Id="rId14" Type="http://schemas.openxmlformats.org/officeDocument/2006/relationships/image" Target="../media/image116.png"/></Relationships>
</file>

<file path=ppt/slides/_rels/slide14.xml.rels><?xml version="1.0" encoding="UTF-8" standalone="yes"?>
<Relationships xmlns="http://schemas.openxmlformats.org/package/2006/relationships"><Relationship Id="rId8" Type="http://schemas.openxmlformats.org/officeDocument/2006/relationships/image" Target="../media/image124.png"/><Relationship Id="rId13" Type="http://schemas.openxmlformats.org/officeDocument/2006/relationships/image" Target="../media/image129.png"/><Relationship Id="rId18" Type="http://schemas.openxmlformats.org/officeDocument/2006/relationships/image" Target="../media/image134.png"/><Relationship Id="rId3" Type="http://schemas.openxmlformats.org/officeDocument/2006/relationships/image" Target="../media/image119.png"/><Relationship Id="rId7" Type="http://schemas.openxmlformats.org/officeDocument/2006/relationships/image" Target="../media/image123.png"/><Relationship Id="rId12" Type="http://schemas.openxmlformats.org/officeDocument/2006/relationships/image" Target="../media/image128.png"/><Relationship Id="rId17" Type="http://schemas.openxmlformats.org/officeDocument/2006/relationships/image" Target="../media/image133.png"/><Relationship Id="rId2" Type="http://schemas.openxmlformats.org/officeDocument/2006/relationships/image" Target="../media/image118.png"/><Relationship Id="rId16" Type="http://schemas.openxmlformats.org/officeDocument/2006/relationships/image" Target="../media/image132.png"/><Relationship Id="rId1" Type="http://schemas.openxmlformats.org/officeDocument/2006/relationships/slideLayout" Target="../slideLayouts/slideLayout2.xml"/><Relationship Id="rId6" Type="http://schemas.openxmlformats.org/officeDocument/2006/relationships/image" Target="../media/image122.png"/><Relationship Id="rId11" Type="http://schemas.openxmlformats.org/officeDocument/2006/relationships/image" Target="../media/image127.png"/><Relationship Id="rId5" Type="http://schemas.openxmlformats.org/officeDocument/2006/relationships/image" Target="../media/image121.png"/><Relationship Id="rId15" Type="http://schemas.openxmlformats.org/officeDocument/2006/relationships/image" Target="../media/image131.png"/><Relationship Id="rId10" Type="http://schemas.openxmlformats.org/officeDocument/2006/relationships/image" Target="../media/image126.png"/><Relationship Id="rId4" Type="http://schemas.openxmlformats.org/officeDocument/2006/relationships/image" Target="../media/image120.png"/><Relationship Id="rId9" Type="http://schemas.openxmlformats.org/officeDocument/2006/relationships/image" Target="../media/image125.png"/><Relationship Id="rId14" Type="http://schemas.openxmlformats.org/officeDocument/2006/relationships/image" Target="../media/image130.png"/></Relationships>
</file>

<file path=ppt/slides/_rels/slide15.xml.rels><?xml version="1.0" encoding="UTF-8" standalone="yes"?>
<Relationships xmlns="http://schemas.openxmlformats.org/package/2006/relationships"><Relationship Id="rId8" Type="http://schemas.openxmlformats.org/officeDocument/2006/relationships/image" Target="../media/image138.png"/><Relationship Id="rId13" Type="http://schemas.openxmlformats.org/officeDocument/2006/relationships/image" Target="../media/image143.png"/><Relationship Id="rId3" Type="http://schemas.openxmlformats.org/officeDocument/2006/relationships/image" Target="../media/image135.png"/><Relationship Id="rId7" Type="http://schemas.openxmlformats.org/officeDocument/2006/relationships/image" Target="../media/image137.png"/><Relationship Id="rId12" Type="http://schemas.openxmlformats.org/officeDocument/2006/relationships/image" Target="../media/image142.png"/><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136.png"/><Relationship Id="rId11" Type="http://schemas.openxmlformats.org/officeDocument/2006/relationships/image" Target="../media/image141.svg"/><Relationship Id="rId5" Type="http://schemas.openxmlformats.org/officeDocument/2006/relationships/image" Target="../media/image6.svg"/><Relationship Id="rId15" Type="http://schemas.openxmlformats.org/officeDocument/2006/relationships/image" Target="../media/image145.svg"/><Relationship Id="rId10" Type="http://schemas.openxmlformats.org/officeDocument/2006/relationships/image" Target="../media/image140.png"/><Relationship Id="rId4" Type="http://schemas.openxmlformats.org/officeDocument/2006/relationships/image" Target="../media/image5.png"/><Relationship Id="rId9" Type="http://schemas.openxmlformats.org/officeDocument/2006/relationships/image" Target="../media/image139.png"/><Relationship Id="rId14" Type="http://schemas.openxmlformats.org/officeDocument/2006/relationships/image" Target="../media/image144.png"/></Relationships>
</file>

<file path=ppt/slides/_rels/slide16.xml.rels><?xml version="1.0" encoding="UTF-8" standalone="yes"?>
<Relationships xmlns="http://schemas.openxmlformats.org/package/2006/relationships"><Relationship Id="rId8" Type="http://schemas.openxmlformats.org/officeDocument/2006/relationships/image" Target="../media/image151.png"/><Relationship Id="rId13" Type="http://schemas.openxmlformats.org/officeDocument/2006/relationships/image" Target="../media/image156.png"/><Relationship Id="rId3" Type="http://schemas.openxmlformats.org/officeDocument/2006/relationships/image" Target="../media/image146.png"/><Relationship Id="rId7" Type="http://schemas.openxmlformats.org/officeDocument/2006/relationships/image" Target="../media/image150.png"/><Relationship Id="rId12" Type="http://schemas.openxmlformats.org/officeDocument/2006/relationships/image" Target="../media/image155.png"/><Relationship Id="rId2" Type="http://schemas.openxmlformats.org/officeDocument/2006/relationships/image" Target="../media/image92.png"/><Relationship Id="rId16" Type="http://schemas.openxmlformats.org/officeDocument/2006/relationships/image" Target="../media/image159.png"/><Relationship Id="rId1" Type="http://schemas.openxmlformats.org/officeDocument/2006/relationships/slideLayout" Target="../slideLayouts/slideLayout2.xml"/><Relationship Id="rId6" Type="http://schemas.openxmlformats.org/officeDocument/2006/relationships/image" Target="../media/image149.png"/><Relationship Id="rId11" Type="http://schemas.openxmlformats.org/officeDocument/2006/relationships/image" Target="../media/image154.png"/><Relationship Id="rId5" Type="http://schemas.openxmlformats.org/officeDocument/2006/relationships/image" Target="../media/image148.png"/><Relationship Id="rId15" Type="http://schemas.openxmlformats.org/officeDocument/2006/relationships/image" Target="../media/image158.png"/><Relationship Id="rId10" Type="http://schemas.openxmlformats.org/officeDocument/2006/relationships/image" Target="../media/image153.png"/><Relationship Id="rId4" Type="http://schemas.openxmlformats.org/officeDocument/2006/relationships/image" Target="../media/image147.png"/><Relationship Id="rId9" Type="http://schemas.openxmlformats.org/officeDocument/2006/relationships/image" Target="../media/image152.png"/><Relationship Id="rId14" Type="http://schemas.openxmlformats.org/officeDocument/2006/relationships/image" Target="../media/image157.png"/></Relationships>
</file>

<file path=ppt/slides/_rels/slide17.xml.rels><?xml version="1.0" encoding="UTF-8" standalone="yes"?>
<Relationships xmlns="http://schemas.openxmlformats.org/package/2006/relationships"><Relationship Id="rId8" Type="http://schemas.openxmlformats.org/officeDocument/2006/relationships/image" Target="../media/image166.png"/><Relationship Id="rId3" Type="http://schemas.openxmlformats.org/officeDocument/2006/relationships/image" Target="../media/image161.svg"/><Relationship Id="rId7" Type="http://schemas.openxmlformats.org/officeDocument/2006/relationships/image" Target="../media/image165.pn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164.png"/><Relationship Id="rId5" Type="http://schemas.openxmlformats.org/officeDocument/2006/relationships/image" Target="../media/image163.png"/><Relationship Id="rId10" Type="http://schemas.openxmlformats.org/officeDocument/2006/relationships/image" Target="../media/image159.png"/><Relationship Id="rId4" Type="http://schemas.openxmlformats.org/officeDocument/2006/relationships/image" Target="../media/image162.png"/><Relationship Id="rId9" Type="http://schemas.openxmlformats.org/officeDocument/2006/relationships/image" Target="../media/image16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9.png"/><Relationship Id="rId2" Type="http://schemas.openxmlformats.org/officeDocument/2006/relationships/image" Target="../media/image17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eb.stanford.edu/class/cs224w/"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5.png"/><Relationship Id="rId12"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2.png"/><Relationship Id="rId5" Type="http://schemas.openxmlformats.org/officeDocument/2006/relationships/image" Target="../media/image10.png"/><Relationship Id="rId10" Type="http://schemas.openxmlformats.org/officeDocument/2006/relationships/image" Target="../media/image18.png"/><Relationship Id="rId4" Type="http://schemas.openxmlformats.org/officeDocument/2006/relationships/image" Target="../media/image9.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37.png"/><Relationship Id="rId26" Type="http://schemas.openxmlformats.org/officeDocument/2006/relationships/image" Target="../media/image45.png"/><Relationship Id="rId3" Type="http://schemas.openxmlformats.org/officeDocument/2006/relationships/image" Target="../media/image22.png"/><Relationship Id="rId21" Type="http://schemas.openxmlformats.org/officeDocument/2006/relationships/image" Target="../media/image40.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5" Type="http://schemas.openxmlformats.org/officeDocument/2006/relationships/image" Target="../media/image44.png"/><Relationship Id="rId2" Type="http://schemas.openxmlformats.org/officeDocument/2006/relationships/image" Target="../media/image21.png"/><Relationship Id="rId16" Type="http://schemas.openxmlformats.org/officeDocument/2006/relationships/image" Target="../media/image35.png"/><Relationship Id="rId20"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24" Type="http://schemas.openxmlformats.org/officeDocument/2006/relationships/image" Target="../media/image43.png"/><Relationship Id="rId5" Type="http://schemas.openxmlformats.org/officeDocument/2006/relationships/image" Target="../media/image24.png"/><Relationship Id="rId15" Type="http://schemas.openxmlformats.org/officeDocument/2006/relationships/image" Target="../media/image34.png"/><Relationship Id="rId23" Type="http://schemas.openxmlformats.org/officeDocument/2006/relationships/image" Target="../media/image42.png"/><Relationship Id="rId10" Type="http://schemas.openxmlformats.org/officeDocument/2006/relationships/image" Target="../media/image29.png"/><Relationship Id="rId19" Type="http://schemas.openxmlformats.org/officeDocument/2006/relationships/image" Target="../media/image38.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 Id="rId22" Type="http://schemas.openxmlformats.org/officeDocument/2006/relationships/image" Target="../media/image41.png"/><Relationship Id="rId27" Type="http://schemas.openxmlformats.org/officeDocument/2006/relationships/image" Target="../media/image46.png"/></Relationships>
</file>

<file path=ppt/slides/_rels/slide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18" Type="http://schemas.openxmlformats.org/officeDocument/2006/relationships/image" Target="../media/image65.png"/><Relationship Id="rId26" Type="http://schemas.openxmlformats.org/officeDocument/2006/relationships/image" Target="../media/image70.png"/><Relationship Id="rId3" Type="http://schemas.openxmlformats.org/officeDocument/2006/relationships/image" Target="../media/image50.png"/><Relationship Id="rId21" Type="http://schemas.openxmlformats.org/officeDocument/2006/relationships/image" Target="../media/image14.png"/><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image" Target="../media/image64.png"/><Relationship Id="rId25" Type="http://schemas.openxmlformats.org/officeDocument/2006/relationships/image" Target="../media/image68.png"/><Relationship Id="rId2" Type="http://schemas.openxmlformats.org/officeDocument/2006/relationships/image" Target="../media/image49.png"/><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8.png"/><Relationship Id="rId24" Type="http://schemas.openxmlformats.org/officeDocument/2006/relationships/image" Target="../media/image20.png"/><Relationship Id="rId5" Type="http://schemas.openxmlformats.org/officeDocument/2006/relationships/image" Target="../media/image52.png"/><Relationship Id="rId15" Type="http://schemas.openxmlformats.org/officeDocument/2006/relationships/image" Target="../media/image62.png"/><Relationship Id="rId23" Type="http://schemas.openxmlformats.org/officeDocument/2006/relationships/image" Target="../media/image19.png"/><Relationship Id="rId28" Type="http://schemas.openxmlformats.org/officeDocument/2006/relationships/image" Target="../media/image72.png"/><Relationship Id="rId10" Type="http://schemas.openxmlformats.org/officeDocument/2006/relationships/image" Target="../media/image57.png"/><Relationship Id="rId19" Type="http://schemas.openxmlformats.org/officeDocument/2006/relationships/image" Target="../media/image66.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1.png"/><Relationship Id="rId22" Type="http://schemas.openxmlformats.org/officeDocument/2006/relationships/image" Target="../media/image69.png"/><Relationship Id="rId27" Type="http://schemas.openxmlformats.org/officeDocument/2006/relationships/image" Target="../media/image71.png"/></Relationships>
</file>

<file path=ppt/slides/_rels/slide9.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81.png"/><Relationship Id="rId18" Type="http://schemas.openxmlformats.org/officeDocument/2006/relationships/image" Target="../media/image86.png"/><Relationship Id="rId3" Type="http://schemas.openxmlformats.org/officeDocument/2006/relationships/image" Target="../media/image710.png"/><Relationship Id="rId21" Type="http://schemas.openxmlformats.org/officeDocument/2006/relationships/image" Target="../media/image89.png"/><Relationship Id="rId7" Type="http://schemas.openxmlformats.org/officeDocument/2006/relationships/image" Target="../media/image75.png"/><Relationship Id="rId12" Type="http://schemas.openxmlformats.org/officeDocument/2006/relationships/image" Target="../media/image80.png"/><Relationship Id="rId17" Type="http://schemas.openxmlformats.org/officeDocument/2006/relationships/image" Target="../media/image85.png"/><Relationship Id="rId2" Type="http://schemas.openxmlformats.org/officeDocument/2006/relationships/image" Target="../media/image700.png"/><Relationship Id="rId16" Type="http://schemas.openxmlformats.org/officeDocument/2006/relationships/image" Target="../media/image84.png"/><Relationship Id="rId20"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74.png"/><Relationship Id="rId11" Type="http://schemas.openxmlformats.org/officeDocument/2006/relationships/image" Target="../media/image79.png"/><Relationship Id="rId5" Type="http://schemas.openxmlformats.org/officeDocument/2006/relationships/image" Target="../media/image730.png"/><Relationship Id="rId15" Type="http://schemas.openxmlformats.org/officeDocument/2006/relationships/image" Target="../media/image83.png"/><Relationship Id="rId10" Type="http://schemas.openxmlformats.org/officeDocument/2006/relationships/image" Target="../media/image78.png"/><Relationship Id="rId19" Type="http://schemas.openxmlformats.org/officeDocument/2006/relationships/image" Target="../media/image87.png"/><Relationship Id="rId4" Type="http://schemas.openxmlformats.org/officeDocument/2006/relationships/image" Target="../media/image720.png"/><Relationship Id="rId9" Type="http://schemas.openxmlformats.org/officeDocument/2006/relationships/image" Target="../media/image77.png"/><Relationship Id="rId14" Type="http://schemas.openxmlformats.org/officeDocument/2006/relationships/image" Target="../media/image82.png"/><Relationship Id="rId22" Type="http://schemas.openxmlformats.org/officeDocument/2006/relationships/image" Target="../media/image9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548" y="110121"/>
            <a:ext cx="10696903" cy="1497724"/>
          </a:xfrm>
        </p:spPr>
        <p:txBody>
          <a:bodyPr/>
          <a:lstStyle/>
          <a:p>
            <a:r>
              <a:rPr lang="en-US" dirty="0"/>
              <a:t>Graph Neural Network and Fully Connected Feed Forward Neural Network based Two Phase Composition Prediction</a:t>
            </a:r>
          </a:p>
        </p:txBody>
      </p:sp>
      <p:sp>
        <p:nvSpPr>
          <p:cNvPr id="4" name="Date Placeholder 3"/>
          <p:cNvSpPr>
            <a:spLocks noGrp="1"/>
          </p:cNvSpPr>
          <p:nvPr>
            <p:ph type="dt" sz="half" idx="10"/>
          </p:nvPr>
        </p:nvSpPr>
        <p:spPr/>
        <p:txBody>
          <a:bodyPr/>
          <a:lstStyle/>
          <a:p>
            <a:fld id="{FE16E567-9E98-450A-B013-6A38EBF97DE5}" type="datetime3">
              <a:rPr lang="en-GB" smtClean="0"/>
              <a:t>7 May, 2024</a:t>
            </a:fld>
            <a:endParaRPr lang="en-US" dirty="0"/>
          </a:p>
        </p:txBody>
      </p:sp>
      <p:sp>
        <p:nvSpPr>
          <p:cNvPr id="6" name="Footer Placeholder 5"/>
          <p:cNvSpPr>
            <a:spLocks noGrp="1"/>
          </p:cNvSpPr>
          <p:nvPr>
            <p:ph type="ftr" sz="quarter" idx="11"/>
          </p:nvPr>
        </p:nvSpPr>
        <p:spPr/>
        <p:txBody>
          <a:bodyPr/>
          <a:lstStyle/>
          <a:p>
            <a:r>
              <a:rPr lang="en-US" dirty="0">
                <a:solidFill>
                  <a:schemeClr val="bg1"/>
                </a:solidFill>
              </a:rPr>
              <a:t>DGYM</a:t>
            </a:r>
          </a:p>
        </p:txBody>
      </p:sp>
      <p:sp>
        <p:nvSpPr>
          <p:cNvPr id="5" name="Slide Number Placeholder 4"/>
          <p:cNvSpPr>
            <a:spLocks noGrp="1"/>
          </p:cNvSpPr>
          <p:nvPr>
            <p:ph type="sldNum" sz="quarter" idx="12"/>
          </p:nvPr>
        </p:nvSpPr>
        <p:spPr/>
        <p:txBody>
          <a:bodyPr/>
          <a:lstStyle/>
          <a:p>
            <a:fld id="{B49BEE2D-2BB6-4CCB-B422-087C7BF20CBD}" type="slidenum">
              <a:rPr lang="en-US" smtClean="0"/>
              <a:pPr/>
              <a:t>1</a:t>
            </a:fld>
            <a:endParaRPr lang="en-US" dirty="0"/>
          </a:p>
        </p:txBody>
      </p:sp>
      <p:sp>
        <p:nvSpPr>
          <p:cNvPr id="3" name="TextBox 2">
            <a:extLst>
              <a:ext uri="{FF2B5EF4-FFF2-40B4-BE49-F238E27FC236}">
                <a16:creationId xmlns:a16="http://schemas.microsoft.com/office/drawing/2014/main" id="{38D1C759-8F66-E866-9C12-ED53116F14E7}"/>
              </a:ext>
            </a:extLst>
          </p:cNvPr>
          <p:cNvSpPr txBox="1"/>
          <p:nvPr/>
        </p:nvSpPr>
        <p:spPr>
          <a:xfrm>
            <a:off x="3249963" y="2390539"/>
            <a:ext cx="5692071" cy="1754326"/>
          </a:xfrm>
          <a:prstGeom prst="rect">
            <a:avLst/>
          </a:prstGeom>
          <a:noFill/>
        </p:spPr>
        <p:txBody>
          <a:bodyPr wrap="none" rtlCol="0">
            <a:spAutoFit/>
          </a:bodyPr>
          <a:lstStyle/>
          <a:p>
            <a:pPr algn="ctr"/>
            <a:r>
              <a:rPr lang="en-US" sz="2400" b="1" dirty="0">
                <a:latin typeface="Cambria Math" panose="02040503050406030204" pitchFamily="18" charset="0"/>
                <a:ea typeface="Cambria Math" panose="02040503050406030204" pitchFamily="18" charset="0"/>
              </a:rPr>
              <a:t>Thermodynamics of Subsurface Reservoirs</a:t>
            </a:r>
          </a:p>
          <a:p>
            <a:pPr algn="ctr"/>
            <a:endParaRPr lang="en-US" sz="2000" b="1" dirty="0">
              <a:latin typeface="Cambria Math" panose="02040503050406030204" pitchFamily="18" charset="0"/>
              <a:ea typeface="Cambria Math" panose="02040503050406030204" pitchFamily="18" charset="0"/>
            </a:endParaRPr>
          </a:p>
          <a:p>
            <a:pPr algn="ctr"/>
            <a:r>
              <a:rPr lang="en-US" sz="2000" b="1" dirty="0">
                <a:latin typeface="Cambria Math" panose="02040503050406030204" pitchFamily="18" charset="0"/>
                <a:ea typeface="Cambria Math" panose="02040503050406030204" pitchFamily="18" charset="0"/>
              </a:rPr>
              <a:t>Final Course Project</a:t>
            </a:r>
          </a:p>
          <a:p>
            <a:pPr algn="ctr"/>
            <a:endParaRPr lang="en-US" sz="1200" b="1" dirty="0">
              <a:latin typeface="Cambria Math" panose="02040503050406030204" pitchFamily="18" charset="0"/>
              <a:ea typeface="Cambria Math" panose="02040503050406030204" pitchFamily="18" charset="0"/>
            </a:endParaRPr>
          </a:p>
          <a:p>
            <a:pPr algn="ctr"/>
            <a:r>
              <a:rPr lang="en-US" b="1" dirty="0">
                <a:latin typeface="Cambria Math" panose="02040503050406030204" pitchFamily="18" charset="0"/>
                <a:ea typeface="Cambria Math" panose="02040503050406030204" pitchFamily="18" charset="0"/>
              </a:rPr>
              <a:t>Huseyn Yusifov</a:t>
            </a:r>
          </a:p>
          <a:p>
            <a:pPr algn="ctr"/>
            <a:r>
              <a:rPr lang="en-US" sz="1400" b="1" dirty="0">
                <a:latin typeface="Cambria Math" panose="02040503050406030204" pitchFamily="18" charset="0"/>
                <a:ea typeface="Cambria Math" panose="02040503050406030204" pitchFamily="18" charset="0"/>
              </a:rPr>
              <a:t>MS Student</a:t>
            </a:r>
          </a:p>
        </p:txBody>
      </p:sp>
      <p:sp>
        <p:nvSpPr>
          <p:cNvPr id="7" name="TextBox 6">
            <a:extLst>
              <a:ext uri="{FF2B5EF4-FFF2-40B4-BE49-F238E27FC236}">
                <a16:creationId xmlns:a16="http://schemas.microsoft.com/office/drawing/2014/main" id="{AABB5F7C-D0B9-28E1-9EE3-B9C876024F13}"/>
              </a:ext>
            </a:extLst>
          </p:cNvPr>
          <p:cNvSpPr txBox="1"/>
          <p:nvPr/>
        </p:nvSpPr>
        <p:spPr>
          <a:xfrm>
            <a:off x="2349011" y="1735782"/>
            <a:ext cx="7051418" cy="369332"/>
          </a:xfrm>
          <a:prstGeom prst="rect">
            <a:avLst/>
          </a:prstGeom>
          <a:noFill/>
        </p:spPr>
        <p:txBody>
          <a:bodyPr wrap="none" rtlCol="0">
            <a:spAutoFit/>
          </a:bodyPr>
          <a:lstStyle/>
          <a:p>
            <a:pPr algn="ctr"/>
            <a:r>
              <a:rPr lang="en-US" b="1" dirty="0">
                <a:latin typeface="Cambria Math" panose="02040503050406030204" pitchFamily="18" charset="0"/>
                <a:ea typeface="Cambria Math" panose="02040503050406030204" pitchFamily="18" charset="0"/>
              </a:rPr>
              <a:t>Instructor: Prof. Shuyu Sun                                                      TA: </a:t>
            </a:r>
            <a:r>
              <a:rPr lang="en-US" b="1" dirty="0" err="1">
                <a:latin typeface="Cambria Math" panose="02040503050406030204" pitchFamily="18" charset="0"/>
                <a:ea typeface="Cambria Math" panose="02040503050406030204" pitchFamily="18" charset="0"/>
              </a:rPr>
              <a:t>Ronghao</a:t>
            </a:r>
            <a:r>
              <a:rPr lang="en-US" b="1" dirty="0">
                <a:latin typeface="Cambria Math" panose="02040503050406030204" pitchFamily="18" charset="0"/>
                <a:ea typeface="Cambria Math" panose="02040503050406030204" pitchFamily="18" charset="0"/>
              </a:rPr>
              <a:t> Cui</a:t>
            </a:r>
          </a:p>
        </p:txBody>
      </p:sp>
    </p:spTree>
    <p:extLst>
      <p:ext uri="{BB962C8B-B14F-4D97-AF65-F5344CB8AC3E}">
        <p14:creationId xmlns:p14="http://schemas.microsoft.com/office/powerpoint/2010/main" val="3680754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7846D-604C-C334-7A64-AA9DB31FA2CB}"/>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GCNN- Application on Problem</a:t>
            </a:r>
          </a:p>
        </p:txBody>
      </p:sp>
      <p:sp>
        <p:nvSpPr>
          <p:cNvPr id="4" name="Date Placeholder 3">
            <a:extLst>
              <a:ext uri="{FF2B5EF4-FFF2-40B4-BE49-F238E27FC236}">
                <a16:creationId xmlns:a16="http://schemas.microsoft.com/office/drawing/2014/main" id="{712A6D90-C714-0FE9-B4F4-80C9F50F979E}"/>
              </a:ext>
            </a:extLst>
          </p:cNvPr>
          <p:cNvSpPr>
            <a:spLocks noGrp="1"/>
          </p:cNvSpPr>
          <p:nvPr>
            <p:ph type="dt" sz="half" idx="10"/>
          </p:nvPr>
        </p:nvSpPr>
        <p:spPr/>
        <p:txBody>
          <a:bodyPr/>
          <a:lstStyle/>
          <a:p>
            <a:fld id="{58E14CC8-E084-4CC5-80D8-E14A1F435C0D}" type="datetime3">
              <a:rPr lang="en-GB" smtClean="0"/>
              <a:t>7 May, 2024</a:t>
            </a:fld>
            <a:endParaRPr lang="en-US" dirty="0"/>
          </a:p>
        </p:txBody>
      </p:sp>
      <p:sp>
        <p:nvSpPr>
          <p:cNvPr id="5" name="Footer Placeholder 4">
            <a:extLst>
              <a:ext uri="{FF2B5EF4-FFF2-40B4-BE49-F238E27FC236}">
                <a16:creationId xmlns:a16="http://schemas.microsoft.com/office/drawing/2014/main" id="{380F091B-A639-12BD-E6E8-8FECB5C828CF}"/>
              </a:ext>
            </a:extLst>
          </p:cNvPr>
          <p:cNvSpPr>
            <a:spLocks noGrp="1"/>
          </p:cNvSpPr>
          <p:nvPr>
            <p:ph type="ftr" sz="quarter" idx="11"/>
          </p:nvPr>
        </p:nvSpPr>
        <p:spPr/>
        <p:txBody>
          <a:bodyPr/>
          <a:lstStyle/>
          <a:p>
            <a:r>
              <a:rPr lang="en-US" dirty="0">
                <a:solidFill>
                  <a:schemeClr val="bg1"/>
                </a:solidFill>
              </a:rPr>
              <a:t>DGYM</a:t>
            </a:r>
          </a:p>
        </p:txBody>
      </p:sp>
      <p:sp>
        <p:nvSpPr>
          <p:cNvPr id="6" name="Slide Number Placeholder 5">
            <a:extLst>
              <a:ext uri="{FF2B5EF4-FFF2-40B4-BE49-F238E27FC236}">
                <a16:creationId xmlns:a16="http://schemas.microsoft.com/office/drawing/2014/main" id="{29D95525-0CE4-7F46-051B-026648B25B10}"/>
              </a:ext>
            </a:extLst>
          </p:cNvPr>
          <p:cNvSpPr>
            <a:spLocks noGrp="1"/>
          </p:cNvSpPr>
          <p:nvPr>
            <p:ph type="sldNum" sz="quarter" idx="12"/>
          </p:nvPr>
        </p:nvSpPr>
        <p:spPr/>
        <p:txBody>
          <a:bodyPr/>
          <a:lstStyle/>
          <a:p>
            <a:fld id="{B49BEE2D-2BB6-4CCB-B422-087C7BF20CBD}" type="slidenum">
              <a:rPr lang="en-US" smtClean="0"/>
              <a:pPr/>
              <a:t>10</a:t>
            </a:fld>
            <a:endParaRPr lang="en-US" dirty="0"/>
          </a:p>
        </p:txBody>
      </p:sp>
      <p:sp>
        <p:nvSpPr>
          <p:cNvPr id="524" name="Rectangle: Rounded Corners 523">
            <a:extLst>
              <a:ext uri="{FF2B5EF4-FFF2-40B4-BE49-F238E27FC236}">
                <a16:creationId xmlns:a16="http://schemas.microsoft.com/office/drawing/2014/main" id="{5A60D370-5CB4-EFA0-A033-827EE2CC7CE0}"/>
              </a:ext>
            </a:extLst>
          </p:cNvPr>
          <p:cNvSpPr/>
          <p:nvPr/>
        </p:nvSpPr>
        <p:spPr>
          <a:xfrm>
            <a:off x="6691834" y="2189896"/>
            <a:ext cx="4532585" cy="3073534"/>
          </a:xfrm>
          <a:prstGeom prst="roundRect">
            <a:avLst/>
          </a:prstGeom>
          <a:solidFill>
            <a:schemeClr val="accent3">
              <a:alpha val="50000"/>
            </a:schemeClr>
          </a:solidFill>
          <a:ln w="19050">
            <a:solidFill>
              <a:schemeClr val="tx1"/>
            </a:solidFill>
            <a:prstDash val="sysDash"/>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25" name="Rectangle: Rounded Corners 524">
            <a:extLst>
              <a:ext uri="{FF2B5EF4-FFF2-40B4-BE49-F238E27FC236}">
                <a16:creationId xmlns:a16="http://schemas.microsoft.com/office/drawing/2014/main" id="{DE7558CC-ECE8-C387-2899-082FEC11D162}"/>
              </a:ext>
            </a:extLst>
          </p:cNvPr>
          <p:cNvSpPr/>
          <p:nvPr/>
        </p:nvSpPr>
        <p:spPr>
          <a:xfrm>
            <a:off x="756142" y="2189896"/>
            <a:ext cx="4532585" cy="3073534"/>
          </a:xfrm>
          <a:prstGeom prst="roundRect">
            <a:avLst/>
          </a:prstGeom>
          <a:solidFill>
            <a:schemeClr val="accent3">
              <a:alpha val="50000"/>
            </a:schemeClr>
          </a:solidFill>
          <a:ln w="19050">
            <a:solidFill>
              <a:schemeClr val="tx1"/>
            </a:solidFill>
            <a:prstDash val="sysDash"/>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97" name="TextBox 596">
            <a:extLst>
              <a:ext uri="{FF2B5EF4-FFF2-40B4-BE49-F238E27FC236}">
                <a16:creationId xmlns:a16="http://schemas.microsoft.com/office/drawing/2014/main" id="{D74C2860-9481-CC21-C54F-8F0A31D352A0}"/>
              </a:ext>
            </a:extLst>
          </p:cNvPr>
          <p:cNvSpPr txBox="1"/>
          <p:nvPr/>
        </p:nvSpPr>
        <p:spPr>
          <a:xfrm>
            <a:off x="1989138" y="1714354"/>
            <a:ext cx="2066591" cy="369332"/>
          </a:xfrm>
          <a:prstGeom prst="rect">
            <a:avLst/>
          </a:prstGeom>
          <a:noFill/>
        </p:spPr>
        <p:txBody>
          <a:bodyPr wrap="none" rtlCol="0">
            <a:spAutoFit/>
          </a:bodyPr>
          <a:lstStyle/>
          <a:p>
            <a:r>
              <a:rPr lang="en-US" b="1" dirty="0">
                <a:latin typeface="Cambria Math" panose="02040503050406030204" pitchFamily="18" charset="0"/>
                <a:ea typeface="Cambria Math" panose="02040503050406030204" pitchFamily="18" charset="0"/>
              </a:rPr>
              <a:t>Composition Model</a:t>
            </a:r>
          </a:p>
        </p:txBody>
      </p:sp>
      <p:sp>
        <p:nvSpPr>
          <p:cNvPr id="690" name="TextBox 689">
            <a:extLst>
              <a:ext uri="{FF2B5EF4-FFF2-40B4-BE49-F238E27FC236}">
                <a16:creationId xmlns:a16="http://schemas.microsoft.com/office/drawing/2014/main" id="{A5AEB09C-8FD8-85FE-9548-0C75009A84C3}"/>
              </a:ext>
            </a:extLst>
          </p:cNvPr>
          <p:cNvSpPr txBox="1"/>
          <p:nvPr/>
        </p:nvSpPr>
        <p:spPr>
          <a:xfrm>
            <a:off x="8078357" y="1714354"/>
            <a:ext cx="2182200" cy="369332"/>
          </a:xfrm>
          <a:prstGeom prst="rect">
            <a:avLst/>
          </a:prstGeom>
          <a:noFill/>
        </p:spPr>
        <p:txBody>
          <a:bodyPr wrap="none" rtlCol="0">
            <a:spAutoFit/>
          </a:bodyPr>
          <a:lstStyle/>
          <a:p>
            <a:r>
              <a:rPr lang="en-US" b="1" dirty="0">
                <a:latin typeface="Cambria Math" panose="02040503050406030204" pitchFamily="18" charset="0"/>
                <a:ea typeface="Cambria Math" panose="02040503050406030204" pitchFamily="18" charset="0"/>
              </a:rPr>
              <a:t>Undirected – Graph </a:t>
            </a:r>
          </a:p>
        </p:txBody>
      </p:sp>
      <p:pic>
        <p:nvPicPr>
          <p:cNvPr id="13" name="Picture 12">
            <a:extLst>
              <a:ext uri="{FF2B5EF4-FFF2-40B4-BE49-F238E27FC236}">
                <a16:creationId xmlns:a16="http://schemas.microsoft.com/office/drawing/2014/main" id="{5D10C1D6-64F3-43EE-4B0E-1FE538FEA197}"/>
              </a:ext>
            </a:extLst>
          </p:cNvPr>
          <p:cNvPicPr>
            <a:picLocks noChangeAspect="1"/>
          </p:cNvPicPr>
          <p:nvPr/>
        </p:nvPicPr>
        <p:blipFill>
          <a:blip r:embed="rId2"/>
          <a:stretch>
            <a:fillRect/>
          </a:stretch>
        </p:blipFill>
        <p:spPr>
          <a:xfrm>
            <a:off x="1686637" y="2390865"/>
            <a:ext cx="2671595" cy="2671595"/>
          </a:xfrm>
          <a:prstGeom prst="rect">
            <a:avLst/>
          </a:prstGeom>
          <a:ln w="28575">
            <a:solidFill>
              <a:schemeClr val="tx1"/>
            </a:solidFill>
          </a:ln>
        </p:spPr>
      </p:pic>
      <p:pic>
        <p:nvPicPr>
          <p:cNvPr id="14" name="Picture 13">
            <a:extLst>
              <a:ext uri="{FF2B5EF4-FFF2-40B4-BE49-F238E27FC236}">
                <a16:creationId xmlns:a16="http://schemas.microsoft.com/office/drawing/2014/main" id="{B8A0C347-2EA1-89C8-2B9F-F1C8D36A8C33}"/>
              </a:ext>
            </a:extLst>
          </p:cNvPr>
          <p:cNvPicPr>
            <a:picLocks noChangeAspect="1"/>
          </p:cNvPicPr>
          <p:nvPr/>
        </p:nvPicPr>
        <p:blipFill rotWithShape="1">
          <a:blip r:embed="rId3"/>
          <a:srcRect l="5951" t="5460" r="5825" b="5778"/>
          <a:stretch/>
        </p:blipFill>
        <p:spPr>
          <a:xfrm>
            <a:off x="7583886" y="2352422"/>
            <a:ext cx="2748479" cy="2748479"/>
          </a:xfrm>
          <a:prstGeom prst="rect">
            <a:avLst/>
          </a:prstGeom>
          <a:ln w="28575">
            <a:solidFill>
              <a:schemeClr val="tx1"/>
            </a:solidFill>
          </a:ln>
        </p:spPr>
      </p:pic>
      <p:cxnSp>
        <p:nvCxnSpPr>
          <p:cNvPr id="20" name="Straight Arrow Connector 19">
            <a:extLst>
              <a:ext uri="{FF2B5EF4-FFF2-40B4-BE49-F238E27FC236}">
                <a16:creationId xmlns:a16="http://schemas.microsoft.com/office/drawing/2014/main" id="{12E10FE7-EC6F-AF07-6663-AA6F843D4DCE}"/>
              </a:ext>
            </a:extLst>
          </p:cNvPr>
          <p:cNvCxnSpPr>
            <a:stCxn id="525" idx="3"/>
            <a:endCxn id="524" idx="1"/>
          </p:cNvCxnSpPr>
          <p:nvPr/>
        </p:nvCxnSpPr>
        <p:spPr>
          <a:xfrm>
            <a:off x="5288727" y="3726663"/>
            <a:ext cx="1403107" cy="0"/>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32440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2586-0CD0-E209-A242-5B4FDF7B62D8}"/>
              </a:ext>
            </a:extLst>
          </p:cNvPr>
          <p:cNvSpPr>
            <a:spLocks noGrp="1"/>
          </p:cNvSpPr>
          <p:nvPr>
            <p:ph type="title"/>
          </p:nvPr>
        </p:nvSpPr>
        <p:spPr/>
        <p:txBody>
          <a:bodyPr>
            <a:normAutofit/>
          </a:bodyPr>
          <a:lstStyle/>
          <a:p>
            <a:r>
              <a:rPr lang="en-US" dirty="0">
                <a:latin typeface="Cambria Math" panose="02040503050406030204" pitchFamily="18" charset="0"/>
                <a:ea typeface="Cambria Math" panose="02040503050406030204" pitchFamily="18" charset="0"/>
              </a:rPr>
              <a:t>GCNN - Why ?</a:t>
            </a:r>
            <a:endParaRPr lang="en-US" dirty="0"/>
          </a:p>
        </p:txBody>
      </p:sp>
      <p:sp>
        <p:nvSpPr>
          <p:cNvPr id="4" name="Date Placeholder 3">
            <a:extLst>
              <a:ext uri="{FF2B5EF4-FFF2-40B4-BE49-F238E27FC236}">
                <a16:creationId xmlns:a16="http://schemas.microsoft.com/office/drawing/2014/main" id="{870255B6-9985-D705-7894-E866211F25EC}"/>
              </a:ext>
            </a:extLst>
          </p:cNvPr>
          <p:cNvSpPr>
            <a:spLocks noGrp="1"/>
          </p:cNvSpPr>
          <p:nvPr>
            <p:ph type="dt" sz="half" idx="10"/>
          </p:nvPr>
        </p:nvSpPr>
        <p:spPr/>
        <p:txBody>
          <a:bodyPr/>
          <a:lstStyle/>
          <a:p>
            <a:fld id="{58E14CC8-E084-4CC5-80D8-E14A1F435C0D}" type="datetime3">
              <a:rPr lang="en-GB" smtClean="0"/>
              <a:t>7 May, 2024</a:t>
            </a:fld>
            <a:endParaRPr lang="en-US" dirty="0"/>
          </a:p>
        </p:txBody>
      </p:sp>
      <p:sp>
        <p:nvSpPr>
          <p:cNvPr id="5" name="Footer Placeholder 4">
            <a:extLst>
              <a:ext uri="{FF2B5EF4-FFF2-40B4-BE49-F238E27FC236}">
                <a16:creationId xmlns:a16="http://schemas.microsoft.com/office/drawing/2014/main" id="{266489A3-2680-1636-34FC-B98AD82CC740}"/>
              </a:ext>
            </a:extLst>
          </p:cNvPr>
          <p:cNvSpPr>
            <a:spLocks noGrp="1"/>
          </p:cNvSpPr>
          <p:nvPr>
            <p:ph type="ftr" sz="quarter" idx="11"/>
          </p:nvPr>
        </p:nvSpPr>
        <p:spPr>
          <a:xfrm>
            <a:off x="3342290" y="6493398"/>
            <a:ext cx="4532586" cy="365125"/>
          </a:xfrm>
        </p:spPr>
        <p:txBody>
          <a:bodyPr/>
          <a:lstStyle/>
          <a:p>
            <a:r>
              <a:rPr lang="en-US" dirty="0">
                <a:solidFill>
                  <a:schemeClr val="bg1"/>
                </a:solidFill>
              </a:rPr>
              <a:t>DGYM</a:t>
            </a:r>
          </a:p>
        </p:txBody>
      </p:sp>
      <p:sp>
        <p:nvSpPr>
          <p:cNvPr id="6" name="Slide Number Placeholder 5">
            <a:extLst>
              <a:ext uri="{FF2B5EF4-FFF2-40B4-BE49-F238E27FC236}">
                <a16:creationId xmlns:a16="http://schemas.microsoft.com/office/drawing/2014/main" id="{C0D7457D-CCCC-ABDB-7FE4-B7C1798B22F0}"/>
              </a:ext>
            </a:extLst>
          </p:cNvPr>
          <p:cNvSpPr>
            <a:spLocks noGrp="1"/>
          </p:cNvSpPr>
          <p:nvPr>
            <p:ph type="sldNum" sz="quarter" idx="12"/>
          </p:nvPr>
        </p:nvSpPr>
        <p:spPr>
          <a:xfrm>
            <a:off x="7874877" y="6492875"/>
            <a:ext cx="4317123" cy="365125"/>
          </a:xfrm>
        </p:spPr>
        <p:txBody>
          <a:bodyPr/>
          <a:lstStyle/>
          <a:p>
            <a:fld id="{B49BEE2D-2BB6-4CCB-B422-087C7BF20CBD}" type="slidenum">
              <a:rPr lang="en-US" smtClean="0"/>
              <a:pPr/>
              <a:t>11</a:t>
            </a:fld>
            <a:endParaRPr lang="en-US" dirty="0"/>
          </a:p>
        </p:txBody>
      </p:sp>
      <p:sp>
        <p:nvSpPr>
          <p:cNvPr id="18" name="TextBox 17">
            <a:extLst>
              <a:ext uri="{FF2B5EF4-FFF2-40B4-BE49-F238E27FC236}">
                <a16:creationId xmlns:a16="http://schemas.microsoft.com/office/drawing/2014/main" id="{E732F120-7AD9-4613-0831-605E45E9C276}"/>
              </a:ext>
            </a:extLst>
          </p:cNvPr>
          <p:cNvSpPr txBox="1"/>
          <p:nvPr/>
        </p:nvSpPr>
        <p:spPr>
          <a:xfrm>
            <a:off x="0" y="987505"/>
            <a:ext cx="12117275" cy="1477328"/>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R</a:t>
            </a:r>
            <a:r>
              <a:rPr lang="en-US" b="0" i="0" dirty="0">
                <a:effectLst/>
                <a:latin typeface="Cambria Math" panose="02040503050406030204" pitchFamily="18" charset="0"/>
                <a:ea typeface="Cambria Math" panose="02040503050406030204" pitchFamily="18" charset="0"/>
              </a:rPr>
              <a:t>eal world objects are often defined in terms of their connections to other things. A set of objects, and the connections between them, are naturally expressed as a </a:t>
            </a:r>
            <a:r>
              <a:rPr lang="en-US" b="0" i="1" dirty="0">
                <a:effectLst/>
                <a:latin typeface="Cambria Math" panose="02040503050406030204" pitchFamily="18" charset="0"/>
                <a:ea typeface="Cambria Math" panose="02040503050406030204" pitchFamily="18" charset="0"/>
              </a:rPr>
              <a:t>graph.</a:t>
            </a:r>
          </a:p>
          <a:p>
            <a:endParaRPr lang="en-US" i="1"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In this problem, we also know that each component in the composition interacts with others. So, I decided represent my composition model as a graph.  Nodes represent components, edges represent interaction between components.</a:t>
            </a:r>
          </a:p>
        </p:txBody>
      </p:sp>
      <p:pic>
        <p:nvPicPr>
          <p:cNvPr id="24" name="Picture 23">
            <a:extLst>
              <a:ext uri="{FF2B5EF4-FFF2-40B4-BE49-F238E27FC236}">
                <a16:creationId xmlns:a16="http://schemas.microsoft.com/office/drawing/2014/main" id="{7D6CC57E-5FC1-4B75-074A-02471D12D869}"/>
              </a:ext>
            </a:extLst>
          </p:cNvPr>
          <p:cNvPicPr>
            <a:picLocks noChangeAspect="1"/>
          </p:cNvPicPr>
          <p:nvPr/>
        </p:nvPicPr>
        <p:blipFill rotWithShape="1">
          <a:blip r:embed="rId2"/>
          <a:srcRect l="6100" t="6111" r="5917" b="5371"/>
          <a:stretch/>
        </p:blipFill>
        <p:spPr>
          <a:xfrm>
            <a:off x="3515401" y="2580465"/>
            <a:ext cx="3911887" cy="3911887"/>
          </a:xfrm>
          <a:prstGeom prst="rect">
            <a:avLst/>
          </a:prstGeom>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B689F83-2C0B-DF39-D2B2-5F9A3604AA46}"/>
                  </a:ext>
                </a:extLst>
              </p:cNvPr>
              <p:cNvSpPr txBox="1"/>
              <p:nvPr/>
            </p:nvSpPr>
            <p:spPr>
              <a:xfrm>
                <a:off x="5723342" y="2549806"/>
                <a:ext cx="1574159" cy="27764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14:m>
                  <m:oMath xmlns:m="http://schemas.openxmlformats.org/officeDocument/2006/math">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𝑋</m:t>
                        </m:r>
                      </m:e>
                      <m:sup>
                        <m:r>
                          <a:rPr lang="en-US" sz="1200" b="0" i="1" smtClean="0">
                            <a:latin typeface="Cambria Math" panose="02040503050406030204" pitchFamily="18" charset="0"/>
                          </a:rPr>
                          <m:t>𝐶</m:t>
                        </m:r>
                        <m:r>
                          <a:rPr lang="en-US" sz="1200" b="0" i="1" smtClean="0">
                            <a:latin typeface="Cambria Math" panose="02040503050406030204" pitchFamily="18" charset="0"/>
                          </a:rPr>
                          <m:t>1</m:t>
                        </m:r>
                      </m:sup>
                    </m:sSup>
                  </m:oMath>
                </a14:m>
                <a:r>
                  <a:rPr lang="en-US" sz="1200" dirty="0"/>
                  <a:t>=[P  T  Pc  Tc  w  z]</a:t>
                </a:r>
              </a:p>
            </p:txBody>
          </p:sp>
        </mc:Choice>
        <mc:Fallback xmlns="">
          <p:sp>
            <p:nvSpPr>
              <p:cNvPr id="27" name="TextBox 26">
                <a:extLst>
                  <a:ext uri="{FF2B5EF4-FFF2-40B4-BE49-F238E27FC236}">
                    <a16:creationId xmlns:a16="http://schemas.microsoft.com/office/drawing/2014/main" id="{4B689F83-2C0B-DF39-D2B2-5F9A3604AA46}"/>
                  </a:ext>
                </a:extLst>
              </p:cNvPr>
              <p:cNvSpPr txBox="1">
                <a:spLocks noRot="1" noChangeAspect="1" noMove="1" noResize="1" noEditPoints="1" noAdjustHandles="1" noChangeArrowheads="1" noChangeShapeType="1" noTextEdit="1"/>
              </p:cNvSpPr>
              <p:nvPr/>
            </p:nvSpPr>
            <p:spPr>
              <a:xfrm>
                <a:off x="5723342" y="2549806"/>
                <a:ext cx="1574159" cy="277640"/>
              </a:xfrm>
              <a:prstGeom prst="rect">
                <a:avLst/>
              </a:prstGeom>
              <a:blipFill>
                <a:blip r:embed="rId3"/>
                <a:stretch>
                  <a:fillRect b="-14583"/>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DF300FCD-6A56-8547-2F0E-45D88656BE8E}"/>
              </a:ext>
            </a:extLst>
          </p:cNvPr>
          <p:cNvSpPr txBox="1"/>
          <p:nvPr/>
        </p:nvSpPr>
        <p:spPr>
          <a:xfrm>
            <a:off x="292592" y="3190060"/>
            <a:ext cx="199099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Binary Interaction Coefficient</a:t>
            </a:r>
          </a:p>
        </p:txBody>
      </p:sp>
      <p:cxnSp>
        <p:nvCxnSpPr>
          <p:cNvPr id="37" name="Straight Arrow Connector 36">
            <a:extLst>
              <a:ext uri="{FF2B5EF4-FFF2-40B4-BE49-F238E27FC236}">
                <a16:creationId xmlns:a16="http://schemas.microsoft.com/office/drawing/2014/main" id="{B9D29697-91EB-5F0B-8EF3-C8FBDC12BAD0}"/>
              </a:ext>
            </a:extLst>
          </p:cNvPr>
          <p:cNvCxnSpPr>
            <a:cxnSpLocks/>
            <a:stCxn id="35" idx="3"/>
          </p:cNvCxnSpPr>
          <p:nvPr/>
        </p:nvCxnSpPr>
        <p:spPr>
          <a:xfrm>
            <a:off x="2283586" y="3513226"/>
            <a:ext cx="1682897" cy="23245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D0B36427-1F8C-8762-6FB5-FF3513557E12}"/>
              </a:ext>
            </a:extLst>
          </p:cNvPr>
          <p:cNvCxnSpPr>
            <a:cxnSpLocks/>
            <a:stCxn id="35" idx="2"/>
          </p:cNvCxnSpPr>
          <p:nvPr/>
        </p:nvCxnSpPr>
        <p:spPr>
          <a:xfrm>
            <a:off x="1288089" y="3836391"/>
            <a:ext cx="2522894" cy="100697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C7EDC115-E180-D486-BA17-90B6210DAC20}"/>
                  </a:ext>
                </a:extLst>
              </p:cNvPr>
              <p:cNvSpPr txBox="1"/>
              <p:nvPr/>
            </p:nvSpPr>
            <p:spPr>
              <a:xfrm>
                <a:off x="7408224" y="3785395"/>
                <a:ext cx="1617789" cy="27764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14:m>
                  <m:oMath xmlns:m="http://schemas.openxmlformats.org/officeDocument/2006/math">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𝑋</m:t>
                        </m:r>
                      </m:e>
                      <m:sup>
                        <m:r>
                          <a:rPr lang="en-US" sz="1200" b="0" i="1" smtClean="0">
                            <a:latin typeface="Cambria Math" panose="02040503050406030204" pitchFamily="18" charset="0"/>
                          </a:rPr>
                          <m:t>𝐶𝑂</m:t>
                        </m:r>
                        <m:r>
                          <a:rPr lang="en-US" sz="1200" b="0" i="1" smtClean="0">
                            <a:latin typeface="Cambria Math" panose="02040503050406030204" pitchFamily="18" charset="0"/>
                          </a:rPr>
                          <m:t>2</m:t>
                        </m:r>
                      </m:sup>
                    </m:sSup>
                  </m:oMath>
                </a14:m>
                <a:r>
                  <a:rPr lang="en-US" sz="1200" dirty="0"/>
                  <a:t>=[P  T  Pc  Tc  w  z]</a:t>
                </a:r>
              </a:p>
            </p:txBody>
          </p:sp>
        </mc:Choice>
        <mc:Fallback xmlns="">
          <p:sp>
            <p:nvSpPr>
              <p:cNvPr id="39" name="TextBox 38">
                <a:extLst>
                  <a:ext uri="{FF2B5EF4-FFF2-40B4-BE49-F238E27FC236}">
                    <a16:creationId xmlns:a16="http://schemas.microsoft.com/office/drawing/2014/main" id="{C7EDC115-E180-D486-BA17-90B6210DAC20}"/>
                  </a:ext>
                </a:extLst>
              </p:cNvPr>
              <p:cNvSpPr txBox="1">
                <a:spLocks noRot="1" noChangeAspect="1" noMove="1" noResize="1" noEditPoints="1" noAdjustHandles="1" noChangeArrowheads="1" noChangeShapeType="1" noTextEdit="1"/>
              </p:cNvSpPr>
              <p:nvPr/>
            </p:nvSpPr>
            <p:spPr>
              <a:xfrm>
                <a:off x="7408224" y="3785395"/>
                <a:ext cx="1617789" cy="277640"/>
              </a:xfrm>
              <a:prstGeom prst="rect">
                <a:avLst/>
              </a:prstGeom>
              <a:blipFill>
                <a:blip r:embed="rId4"/>
                <a:stretch>
                  <a:fillRect b="-14583"/>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0C50911E-35B9-7618-BE70-86254447B832}"/>
              </a:ext>
            </a:extLst>
          </p:cNvPr>
          <p:cNvSpPr txBox="1"/>
          <p:nvPr/>
        </p:nvSpPr>
        <p:spPr>
          <a:xfrm>
            <a:off x="8743068" y="2680136"/>
            <a:ext cx="258073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Feature Vector of Components (Nodes)</a:t>
            </a:r>
          </a:p>
        </p:txBody>
      </p:sp>
      <p:cxnSp>
        <p:nvCxnSpPr>
          <p:cNvPr id="41" name="Straight Arrow Connector 40">
            <a:extLst>
              <a:ext uri="{FF2B5EF4-FFF2-40B4-BE49-F238E27FC236}">
                <a16:creationId xmlns:a16="http://schemas.microsoft.com/office/drawing/2014/main" id="{0225D72C-0DDB-8A36-D860-94236D3B1606}"/>
              </a:ext>
            </a:extLst>
          </p:cNvPr>
          <p:cNvCxnSpPr>
            <a:cxnSpLocks/>
            <a:stCxn id="40" idx="2"/>
            <a:endCxn id="39" idx="0"/>
          </p:cNvCxnSpPr>
          <p:nvPr/>
        </p:nvCxnSpPr>
        <p:spPr>
          <a:xfrm flipH="1">
            <a:off x="8217119" y="3326467"/>
            <a:ext cx="1816319" cy="4589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5B5B5A3B-8213-46A5-0A11-4CC182EB75C1}"/>
              </a:ext>
            </a:extLst>
          </p:cNvPr>
          <p:cNvCxnSpPr>
            <a:cxnSpLocks/>
            <a:stCxn id="40" idx="1"/>
            <a:endCxn id="27" idx="3"/>
          </p:cNvCxnSpPr>
          <p:nvPr/>
        </p:nvCxnSpPr>
        <p:spPr>
          <a:xfrm flipH="1" flipV="1">
            <a:off x="7297501" y="2688626"/>
            <a:ext cx="1445567" cy="31467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46690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7A466-85C7-8379-D6C8-BD4486875AE5}"/>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Data Generation</a:t>
            </a:r>
          </a:p>
        </p:txBody>
      </p:sp>
      <p:sp>
        <p:nvSpPr>
          <p:cNvPr id="4" name="Date Placeholder 3">
            <a:extLst>
              <a:ext uri="{FF2B5EF4-FFF2-40B4-BE49-F238E27FC236}">
                <a16:creationId xmlns:a16="http://schemas.microsoft.com/office/drawing/2014/main" id="{53C94A9E-0A87-F594-619E-73CADB84CF89}"/>
              </a:ext>
            </a:extLst>
          </p:cNvPr>
          <p:cNvSpPr>
            <a:spLocks noGrp="1"/>
          </p:cNvSpPr>
          <p:nvPr>
            <p:ph type="dt" sz="half" idx="10"/>
          </p:nvPr>
        </p:nvSpPr>
        <p:spPr/>
        <p:txBody>
          <a:bodyPr/>
          <a:lstStyle/>
          <a:p>
            <a:fld id="{58E14CC8-E084-4CC5-80D8-E14A1F435C0D}" type="datetime3">
              <a:rPr lang="en-GB" smtClean="0"/>
              <a:t>7 May, 2024</a:t>
            </a:fld>
            <a:endParaRPr lang="en-US" dirty="0"/>
          </a:p>
        </p:txBody>
      </p:sp>
      <p:sp>
        <p:nvSpPr>
          <p:cNvPr id="5" name="Footer Placeholder 4">
            <a:extLst>
              <a:ext uri="{FF2B5EF4-FFF2-40B4-BE49-F238E27FC236}">
                <a16:creationId xmlns:a16="http://schemas.microsoft.com/office/drawing/2014/main" id="{F11E1A78-4BFD-FADD-F702-F165489774BC}"/>
              </a:ext>
            </a:extLst>
          </p:cNvPr>
          <p:cNvSpPr>
            <a:spLocks noGrp="1"/>
          </p:cNvSpPr>
          <p:nvPr>
            <p:ph type="ftr" sz="quarter" idx="11"/>
          </p:nvPr>
        </p:nvSpPr>
        <p:spPr/>
        <p:txBody>
          <a:bodyPr/>
          <a:lstStyle/>
          <a:p>
            <a:r>
              <a:rPr lang="en-US"/>
              <a:t>DGYM</a:t>
            </a:r>
            <a:endParaRPr lang="en-US" dirty="0"/>
          </a:p>
        </p:txBody>
      </p:sp>
      <p:sp>
        <p:nvSpPr>
          <p:cNvPr id="6" name="Slide Number Placeholder 5">
            <a:extLst>
              <a:ext uri="{FF2B5EF4-FFF2-40B4-BE49-F238E27FC236}">
                <a16:creationId xmlns:a16="http://schemas.microsoft.com/office/drawing/2014/main" id="{176202CF-8B92-F7B5-4243-CE57ECB45698}"/>
              </a:ext>
            </a:extLst>
          </p:cNvPr>
          <p:cNvSpPr>
            <a:spLocks noGrp="1"/>
          </p:cNvSpPr>
          <p:nvPr>
            <p:ph type="sldNum" sz="quarter" idx="12"/>
          </p:nvPr>
        </p:nvSpPr>
        <p:spPr>
          <a:xfrm>
            <a:off x="7874876" y="6492875"/>
            <a:ext cx="4317123" cy="365125"/>
          </a:xfrm>
        </p:spPr>
        <p:txBody>
          <a:bodyPr/>
          <a:lstStyle/>
          <a:p>
            <a:fld id="{B49BEE2D-2BB6-4CCB-B422-087C7BF20CBD}" type="slidenum">
              <a:rPr lang="en-US" smtClean="0"/>
              <a:pPr/>
              <a:t>12</a:t>
            </a:fld>
            <a:endParaRPr lang="en-US" dirty="0"/>
          </a:p>
        </p:txBody>
      </p:sp>
      <p:pic>
        <p:nvPicPr>
          <p:cNvPr id="8" name="Picture 7">
            <a:extLst>
              <a:ext uri="{FF2B5EF4-FFF2-40B4-BE49-F238E27FC236}">
                <a16:creationId xmlns:a16="http://schemas.microsoft.com/office/drawing/2014/main" id="{46A22E1C-B333-CE00-F8FF-6E5BA6906DBE}"/>
              </a:ext>
            </a:extLst>
          </p:cNvPr>
          <p:cNvPicPr>
            <a:picLocks noChangeAspect="1"/>
          </p:cNvPicPr>
          <p:nvPr/>
        </p:nvPicPr>
        <p:blipFill rotWithShape="1">
          <a:blip r:embed="rId2"/>
          <a:srcRect l="2436" t="2095" r="4718" b="10637"/>
          <a:stretch/>
        </p:blipFill>
        <p:spPr>
          <a:xfrm>
            <a:off x="8459733" y="1082378"/>
            <a:ext cx="3577038" cy="2116903"/>
          </a:xfrm>
          <a:prstGeom prst="rect">
            <a:avLst/>
          </a:prstGeom>
          <a:ln w="19050">
            <a:solidFill>
              <a:schemeClr val="tx1"/>
            </a:solidFill>
          </a:ln>
        </p:spPr>
      </p:pic>
      <p:sp>
        <p:nvSpPr>
          <p:cNvPr id="10" name="Rectangle: Rounded Corners 9">
            <a:extLst>
              <a:ext uri="{FF2B5EF4-FFF2-40B4-BE49-F238E27FC236}">
                <a16:creationId xmlns:a16="http://schemas.microsoft.com/office/drawing/2014/main" id="{FBADB656-36BE-E127-0BCB-5D18D75CE3D7}"/>
              </a:ext>
            </a:extLst>
          </p:cNvPr>
          <p:cNvSpPr/>
          <p:nvPr/>
        </p:nvSpPr>
        <p:spPr>
          <a:xfrm>
            <a:off x="9004300" y="1082378"/>
            <a:ext cx="742950" cy="2116902"/>
          </a:xfrm>
          <a:prstGeom prst="round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5D675CB-E6E9-A2EC-1CCA-E041F552934C}"/>
                  </a:ext>
                </a:extLst>
              </p:cNvPr>
              <p:cNvSpPr txBox="1"/>
              <p:nvPr/>
            </p:nvSpPr>
            <p:spPr>
              <a:xfrm>
                <a:off x="155229" y="1018980"/>
                <a:ext cx="3543341" cy="659796"/>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𝑝</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𝑥</m:t>
                          </m:r>
                        </m:e>
                      </m:d>
                      <m:r>
                        <a:rPr lang="en-US" sz="1200" b="0" i="1" smtClean="0">
                          <a:latin typeface="Cambria Math" panose="02040503050406030204" pitchFamily="18" charset="0"/>
                        </a:rPr>
                        <m:t>= </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ea typeface="Cambria Math" panose="02040503050406030204" pitchFamily="18" charset="0"/>
                            </a:rPr>
                            <m:t>𝛼</m:t>
                          </m:r>
                          <m:r>
                            <a:rPr lang="en-US" sz="1200" b="0" i="1" smtClean="0">
                              <a:latin typeface="Cambria Math" panose="02040503050406030204" pitchFamily="18" charset="0"/>
                              <a:ea typeface="Cambria Math" panose="02040503050406030204" pitchFamily="18" charset="0"/>
                            </a:rPr>
                            <m:t>−1</m:t>
                          </m:r>
                        </m:sup>
                      </m:sSup>
                      <m:r>
                        <a:rPr lang="en-US" sz="1200" i="1">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sSup>
                            <m:sSupPr>
                              <m:ctrlPr>
                                <a:rPr lang="en-US" sz="120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𝑥</m:t>
                                  </m:r>
                                </m:num>
                                <m:den>
                                  <m:r>
                                    <a:rPr lang="en-US" sz="1200" b="0" i="1" smtClean="0">
                                      <a:latin typeface="Cambria Math" panose="02040503050406030204" pitchFamily="18" charset="0"/>
                                      <a:ea typeface="Cambria Math" panose="02040503050406030204" pitchFamily="18" charset="0"/>
                                    </a:rPr>
                                    <m:t>𝜃</m:t>
                                  </m:r>
                                </m:den>
                              </m:f>
                            </m:sup>
                          </m:sSup>
                        </m:num>
                        <m:den>
                          <m:sSup>
                            <m:sSupPr>
                              <m:ctrlPr>
                                <a:rPr lang="en-US" sz="1200" b="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𝜃</m:t>
                              </m:r>
                            </m:e>
                            <m:sup>
                              <m:r>
                                <a:rPr lang="en-US" sz="1200" b="0" i="1" smtClean="0">
                                  <a:latin typeface="Cambria Math" panose="02040503050406030204" pitchFamily="18" charset="0"/>
                                  <a:ea typeface="Cambria Math" panose="02040503050406030204" pitchFamily="18" charset="0"/>
                                </a:rPr>
                                <m:t>𝛼</m:t>
                              </m:r>
                            </m:sup>
                          </m:sSup>
                          <m:r>
                            <m:rPr>
                              <m:sty m:val="p"/>
                            </m:rPr>
                            <a:rPr lang="el-GR" sz="1200" i="1">
                              <a:latin typeface="Cambria Math" panose="02040503050406030204" pitchFamily="18" charset="0"/>
                            </a:rPr>
                            <m:t>Γ</m:t>
                          </m:r>
                          <m:r>
                            <m:rPr>
                              <m:nor/>
                            </m:rPr>
                            <a:rPr lang="en-US" sz="1200" b="0" i="0" smtClean="0">
                              <a:latin typeface="Cambria Math" panose="02040503050406030204" pitchFamily="18" charset="0"/>
                            </a:rPr>
                            <m:t>(</m:t>
                          </m:r>
                          <m:r>
                            <m:rPr>
                              <m:sty m:val="p"/>
                            </m:rPr>
                            <a:rPr lang="el-GR" sz="1200" b="0" i="1" smtClean="0">
                              <a:latin typeface="Cambria Math" panose="02040503050406030204" pitchFamily="18" charset="0"/>
                              <a:ea typeface="Cambria Math" panose="02040503050406030204" pitchFamily="18" charset="0"/>
                            </a:rPr>
                            <m:t>α</m:t>
                          </m:r>
                          <m:r>
                            <a:rPr lang="en-US" sz="1200" b="0" i="1" smtClean="0">
                              <a:latin typeface="Cambria Math" panose="02040503050406030204" pitchFamily="18" charset="0"/>
                              <a:ea typeface="Cambria Math" panose="02040503050406030204" pitchFamily="18" charset="0"/>
                            </a:rPr>
                            <m:t>)</m:t>
                          </m:r>
                        </m:den>
                      </m:f>
                    </m:oMath>
                  </m:oMathPara>
                </a14:m>
                <a:endParaRPr lang="en-US" sz="1200" dirty="0"/>
              </a:p>
              <a:p>
                <a:pP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𝛼</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𝑐𝑜𝑛𝑐𝑒𝑛𝑡𝑟𝑎𝑡𝑖𝑜𝑛</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𝑝𝑎𝑟𝑎𝑚𝑒𝑡𝑒𝑟</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𝑓𝑜𝑟</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𝑒𝑎𝑐h</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𝑐𝑜𝑚𝑝𝑜𝑛𝑒𝑛𝑡</m:t>
                      </m:r>
                    </m:oMath>
                  </m:oMathPara>
                </a14:m>
                <a:endParaRPr lang="en-US" sz="1200" dirty="0"/>
              </a:p>
            </p:txBody>
          </p:sp>
        </mc:Choice>
        <mc:Fallback xmlns="">
          <p:sp>
            <p:nvSpPr>
              <p:cNvPr id="11" name="TextBox 10">
                <a:extLst>
                  <a:ext uri="{FF2B5EF4-FFF2-40B4-BE49-F238E27FC236}">
                    <a16:creationId xmlns:a16="http://schemas.microsoft.com/office/drawing/2014/main" id="{15D675CB-E6E9-A2EC-1CCA-E041F552934C}"/>
                  </a:ext>
                </a:extLst>
              </p:cNvPr>
              <p:cNvSpPr txBox="1">
                <a:spLocks noRot="1" noChangeAspect="1" noMove="1" noResize="1" noEditPoints="1" noAdjustHandles="1" noChangeArrowheads="1" noChangeShapeType="1" noTextEdit="1"/>
              </p:cNvSpPr>
              <p:nvPr/>
            </p:nvSpPr>
            <p:spPr>
              <a:xfrm>
                <a:off x="155229" y="1018980"/>
                <a:ext cx="3543341" cy="659796"/>
              </a:xfrm>
              <a:prstGeom prst="rect">
                <a:avLst/>
              </a:prstGeom>
              <a:blipFill>
                <a:blip r:embed="rId3"/>
                <a:stretch>
                  <a:fillRect r="-342" b="-8182"/>
                </a:stretch>
              </a:blipFill>
              <a:ln>
                <a:solidFill>
                  <a:schemeClr val="tx1"/>
                </a:solidFill>
              </a:ln>
            </p:spPr>
            <p:txBody>
              <a:bodyPr/>
              <a:lstStyle/>
              <a:p>
                <a:r>
                  <a:rPr lang="en-US">
                    <a:noFill/>
                  </a:rPr>
                  <a:t> </a:t>
                </a:r>
              </a:p>
            </p:txBody>
          </p:sp>
        </mc:Fallback>
      </mc:AlternateContent>
      <p:pic>
        <p:nvPicPr>
          <p:cNvPr id="13" name="Picture 12">
            <a:extLst>
              <a:ext uri="{FF2B5EF4-FFF2-40B4-BE49-F238E27FC236}">
                <a16:creationId xmlns:a16="http://schemas.microsoft.com/office/drawing/2014/main" id="{4B92E93A-42FB-940E-2354-8B57A5CE8651}"/>
              </a:ext>
            </a:extLst>
          </p:cNvPr>
          <p:cNvPicPr>
            <a:picLocks noChangeAspect="1"/>
          </p:cNvPicPr>
          <p:nvPr/>
        </p:nvPicPr>
        <p:blipFill rotWithShape="1">
          <a:blip r:embed="rId4"/>
          <a:srcRect l="2084" t="5873" r="15333" b="7143"/>
          <a:stretch/>
        </p:blipFill>
        <p:spPr>
          <a:xfrm>
            <a:off x="4939291" y="1678776"/>
            <a:ext cx="3342290" cy="924105"/>
          </a:xfrm>
          <a:prstGeom prst="rect">
            <a:avLst/>
          </a:prstGeom>
          <a:ln w="19050">
            <a:solidFill>
              <a:schemeClr val="tx1"/>
            </a:solidFill>
          </a:ln>
        </p:spPr>
      </p:pic>
      <p:sp>
        <p:nvSpPr>
          <p:cNvPr id="14" name="Rectangle: Rounded Corners 13">
            <a:extLst>
              <a:ext uri="{FF2B5EF4-FFF2-40B4-BE49-F238E27FC236}">
                <a16:creationId xmlns:a16="http://schemas.microsoft.com/office/drawing/2014/main" id="{5B460768-BA62-7829-F035-F3374F0CA8CF}"/>
              </a:ext>
            </a:extLst>
          </p:cNvPr>
          <p:cNvSpPr/>
          <p:nvPr/>
        </p:nvSpPr>
        <p:spPr>
          <a:xfrm>
            <a:off x="5022504" y="1908794"/>
            <a:ext cx="3207096" cy="174006"/>
          </a:xfrm>
          <a:prstGeom prst="round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0E6E5234-29D0-2264-2139-929932CB9734}"/>
              </a:ext>
            </a:extLst>
          </p:cNvPr>
          <p:cNvCxnSpPr>
            <a:stCxn id="13" idx="0"/>
            <a:endCxn id="11" idx="3"/>
          </p:cNvCxnSpPr>
          <p:nvPr/>
        </p:nvCxnSpPr>
        <p:spPr>
          <a:xfrm rot="16200000" flipV="1">
            <a:off x="4989554" y="57894"/>
            <a:ext cx="329898" cy="2911866"/>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D5FD80D9-E6E3-A401-D24D-423AF8648261}"/>
              </a:ext>
            </a:extLst>
          </p:cNvPr>
          <p:cNvCxnSpPr>
            <a:stCxn id="8" idx="1"/>
            <a:endCxn id="11" idx="3"/>
          </p:cNvCxnSpPr>
          <p:nvPr/>
        </p:nvCxnSpPr>
        <p:spPr>
          <a:xfrm rot="10800000">
            <a:off x="3698571" y="1348878"/>
            <a:ext cx="4761163" cy="791952"/>
          </a:xfrm>
          <a:prstGeom prst="bentConnector3">
            <a:avLst>
              <a:gd name="adj1" fmla="val 2120"/>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7E3FD0F-4D3D-C274-0B1A-CA7E71872F1F}"/>
                  </a:ext>
                </a:extLst>
              </p:cNvPr>
              <p:cNvSpPr txBox="1"/>
              <p:nvPr/>
            </p:nvSpPr>
            <p:spPr>
              <a:xfrm>
                <a:off x="1217113" y="2147984"/>
                <a:ext cx="1419571" cy="366447"/>
              </a:xfrm>
              <a:prstGeom prst="rect">
                <a:avLst/>
              </a:prstGeom>
              <a:noFill/>
              <a:ln>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𝒛</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1" i="1">
                              <a:latin typeface="Cambria Math" panose="02040503050406030204" pitchFamily="18" charset="0"/>
                            </a:rPr>
                            <m:t>𝒚</m:t>
                          </m:r>
                        </m:num>
                        <m:den>
                          <m:nary>
                            <m:naryPr>
                              <m:chr m:val="∑"/>
                              <m:ctrlPr>
                                <a:rPr lang="en-US" sz="1200" b="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=1</m:t>
                              </m:r>
                            </m:sub>
                            <m:sup>
                              <m:r>
                                <a:rPr lang="en-US" sz="1200" b="0" i="1" smtClean="0">
                                  <a:latin typeface="Cambria Math" panose="02040503050406030204" pitchFamily="18" charset="0"/>
                                </a:rPr>
                                <m:t>𝑁𝑐</m:t>
                              </m:r>
                            </m:sup>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𝑦</m:t>
                                  </m:r>
                                </m:e>
                                <m:sub>
                                  <m:r>
                                    <a:rPr lang="en-US" sz="1200" b="0" i="1" smtClean="0">
                                      <a:latin typeface="Cambria Math" panose="02040503050406030204" pitchFamily="18" charset="0"/>
                                    </a:rPr>
                                    <m:t>𝑖</m:t>
                                  </m:r>
                                </m:sub>
                              </m:sSub>
                            </m:e>
                          </m:nary>
                        </m:den>
                      </m:f>
                    </m:oMath>
                  </m:oMathPara>
                </a14:m>
                <a:endParaRPr lang="en-US" sz="1200" dirty="0"/>
              </a:p>
            </p:txBody>
          </p:sp>
        </mc:Choice>
        <mc:Fallback xmlns="">
          <p:sp>
            <p:nvSpPr>
              <p:cNvPr id="24" name="TextBox 23">
                <a:extLst>
                  <a:ext uri="{FF2B5EF4-FFF2-40B4-BE49-F238E27FC236}">
                    <a16:creationId xmlns:a16="http://schemas.microsoft.com/office/drawing/2014/main" id="{B7E3FD0F-4D3D-C274-0B1A-CA7E71872F1F}"/>
                  </a:ext>
                </a:extLst>
              </p:cNvPr>
              <p:cNvSpPr txBox="1">
                <a:spLocks noRot="1" noChangeAspect="1" noMove="1" noResize="1" noEditPoints="1" noAdjustHandles="1" noChangeArrowheads="1" noChangeShapeType="1" noTextEdit="1"/>
              </p:cNvSpPr>
              <p:nvPr/>
            </p:nvSpPr>
            <p:spPr>
              <a:xfrm>
                <a:off x="1217113" y="2147984"/>
                <a:ext cx="1419571" cy="366447"/>
              </a:xfrm>
              <a:prstGeom prst="rect">
                <a:avLst/>
              </a:prstGeom>
              <a:blipFill>
                <a:blip r:embed="rId5"/>
                <a:stretch>
                  <a:fillRect t="-33871" b="-127419"/>
                </a:stretch>
              </a:blipFill>
              <a:ln>
                <a:solidFill>
                  <a:schemeClr val="tx1"/>
                </a:solidFill>
              </a:ln>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3E12B9A9-6AC3-7133-7ED3-19584C283AA7}"/>
              </a:ext>
            </a:extLst>
          </p:cNvPr>
          <p:cNvCxnSpPr>
            <a:stCxn id="11" idx="2"/>
            <a:endCxn id="24" idx="0"/>
          </p:cNvCxnSpPr>
          <p:nvPr/>
        </p:nvCxnSpPr>
        <p:spPr>
          <a:xfrm flipH="1">
            <a:off x="1926899" y="1678776"/>
            <a:ext cx="1" cy="46920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5F6439D-569A-8D36-53EA-28461AEDC9D4}"/>
                  </a:ext>
                </a:extLst>
              </p:cNvPr>
              <p:cNvSpPr txBox="1"/>
              <p:nvPr/>
            </p:nvSpPr>
            <p:spPr>
              <a:xfrm>
                <a:off x="1771962" y="1676258"/>
                <a:ext cx="210764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𝒚</m:t>
                      </m:r>
                      <m:r>
                        <a:rPr lang="en-US" sz="1800" b="1" i="1" smtClean="0">
                          <a:latin typeface="Cambria Math" panose="02040503050406030204" pitchFamily="18" charset="0"/>
                        </a:rPr>
                        <m:t>=</m:t>
                      </m:r>
                      <m:d>
                        <m:dPr>
                          <m:begChr m:val="["/>
                          <m:endChr m:val="]"/>
                          <m:ctrlPr>
                            <a:rPr lang="en-US" sz="1800" b="1" i="1" smtClean="0">
                              <a:latin typeface="Cambria Math" panose="02040503050406030204" pitchFamily="18" charset="0"/>
                            </a:rPr>
                          </m:ctrlPr>
                        </m:dPr>
                        <m:e>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𝑁𝑐</m:t>
                              </m:r>
                            </m:sub>
                          </m:sSub>
                        </m:e>
                      </m:d>
                    </m:oMath>
                  </m:oMathPara>
                </a14:m>
                <a:endParaRPr lang="en-US" dirty="0"/>
              </a:p>
            </p:txBody>
          </p:sp>
        </mc:Choice>
        <mc:Fallback xmlns="">
          <p:sp>
            <p:nvSpPr>
              <p:cNvPr id="28" name="TextBox 27">
                <a:extLst>
                  <a:ext uri="{FF2B5EF4-FFF2-40B4-BE49-F238E27FC236}">
                    <a16:creationId xmlns:a16="http://schemas.microsoft.com/office/drawing/2014/main" id="{D5F6439D-569A-8D36-53EA-28461AEDC9D4}"/>
                  </a:ext>
                </a:extLst>
              </p:cNvPr>
              <p:cNvSpPr txBox="1">
                <a:spLocks noRot="1" noChangeAspect="1" noMove="1" noResize="1" noEditPoints="1" noAdjustHandles="1" noChangeArrowheads="1" noChangeShapeType="1" noTextEdit="1"/>
              </p:cNvSpPr>
              <p:nvPr/>
            </p:nvSpPr>
            <p:spPr>
              <a:xfrm>
                <a:off x="1771962" y="1676258"/>
                <a:ext cx="2107644" cy="369332"/>
              </a:xfrm>
              <a:prstGeom prst="rect">
                <a:avLst/>
              </a:prstGeom>
              <a:blipFill>
                <a:blip r:embed="rId6"/>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901D2A5-CEC0-D32A-473B-713E09EBF0CA}"/>
                  </a:ext>
                </a:extLst>
              </p:cNvPr>
              <p:cNvSpPr txBox="1"/>
              <p:nvPr/>
            </p:nvSpPr>
            <p:spPr>
              <a:xfrm>
                <a:off x="1074255" y="2980561"/>
                <a:ext cx="1705287" cy="184666"/>
              </a:xfrm>
              <a:prstGeom prst="rect">
                <a:avLst/>
              </a:prstGeom>
              <a:noFill/>
              <a:ln>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𝟓</m:t>
                      </m:r>
                      <m:r>
                        <a:rPr lang="en-US" sz="1200" b="1" i="1" smtClean="0">
                          <a:latin typeface="Cambria Math" panose="02040503050406030204" pitchFamily="18" charset="0"/>
                        </a:rPr>
                        <m:t> </m:t>
                      </m:r>
                      <m:r>
                        <a:rPr lang="en-US" sz="1200" b="1" i="1" smtClean="0">
                          <a:latin typeface="Cambria Math" panose="02040503050406030204" pitchFamily="18" charset="0"/>
                        </a:rPr>
                        <m:t>𝑴𝑷𝒂</m:t>
                      </m:r>
                      <m:r>
                        <a:rPr lang="en-US" sz="1200" b="1" i="1" smtClean="0">
                          <a:latin typeface="Cambria Math" panose="02040503050406030204" pitchFamily="18" charset="0"/>
                        </a:rPr>
                        <m:t>&lt;</m:t>
                      </m:r>
                      <m:r>
                        <a:rPr lang="en-US" sz="1200" b="1" i="1" smtClean="0">
                          <a:latin typeface="Cambria Math" panose="02040503050406030204" pitchFamily="18" charset="0"/>
                        </a:rPr>
                        <m:t>𝑷</m:t>
                      </m:r>
                      <m:r>
                        <a:rPr lang="en-US" sz="1200" b="1" i="1" smtClean="0">
                          <a:latin typeface="Cambria Math" panose="02040503050406030204" pitchFamily="18" charset="0"/>
                        </a:rPr>
                        <m:t>&lt;</m:t>
                      </m:r>
                      <m:r>
                        <a:rPr lang="en-US" sz="1200" b="1" i="1" smtClean="0">
                          <a:latin typeface="Cambria Math" panose="02040503050406030204" pitchFamily="18" charset="0"/>
                        </a:rPr>
                        <m:t>𝟐𝟓</m:t>
                      </m:r>
                      <m:r>
                        <a:rPr lang="en-US" sz="1200" b="1" i="1" smtClean="0">
                          <a:latin typeface="Cambria Math" panose="02040503050406030204" pitchFamily="18" charset="0"/>
                        </a:rPr>
                        <m:t> </m:t>
                      </m:r>
                      <m:r>
                        <a:rPr lang="en-US" sz="1200" b="1" i="1" smtClean="0">
                          <a:latin typeface="Cambria Math" panose="02040503050406030204" pitchFamily="18" charset="0"/>
                        </a:rPr>
                        <m:t>𝑴𝑷𝒂</m:t>
                      </m:r>
                    </m:oMath>
                  </m:oMathPara>
                </a14:m>
                <a:endParaRPr lang="en-US" sz="1200" dirty="0"/>
              </a:p>
            </p:txBody>
          </p:sp>
        </mc:Choice>
        <mc:Fallback xmlns="">
          <p:sp>
            <p:nvSpPr>
              <p:cNvPr id="29" name="TextBox 28">
                <a:extLst>
                  <a:ext uri="{FF2B5EF4-FFF2-40B4-BE49-F238E27FC236}">
                    <a16:creationId xmlns:a16="http://schemas.microsoft.com/office/drawing/2014/main" id="{3901D2A5-CEC0-D32A-473B-713E09EBF0CA}"/>
                  </a:ext>
                </a:extLst>
              </p:cNvPr>
              <p:cNvSpPr txBox="1">
                <a:spLocks noRot="1" noChangeAspect="1" noMove="1" noResize="1" noEditPoints="1" noAdjustHandles="1" noChangeArrowheads="1" noChangeShapeType="1" noTextEdit="1"/>
              </p:cNvSpPr>
              <p:nvPr/>
            </p:nvSpPr>
            <p:spPr>
              <a:xfrm>
                <a:off x="1074255" y="2980561"/>
                <a:ext cx="1705287" cy="184666"/>
              </a:xfrm>
              <a:prstGeom prst="rect">
                <a:avLst/>
              </a:prstGeom>
              <a:blipFill>
                <a:blip r:embed="rId7"/>
                <a:stretch>
                  <a:fillRect b="-312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E6255B6F-E80F-BA03-AC16-073801883B4D}"/>
                  </a:ext>
                </a:extLst>
              </p:cNvPr>
              <p:cNvSpPr txBox="1"/>
              <p:nvPr/>
            </p:nvSpPr>
            <p:spPr>
              <a:xfrm>
                <a:off x="1074255" y="3422972"/>
                <a:ext cx="1705287" cy="184666"/>
              </a:xfrm>
              <a:prstGeom prst="rect">
                <a:avLst/>
              </a:prstGeom>
              <a:noFill/>
              <a:ln>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𝟐𝟎𝟎</m:t>
                      </m:r>
                      <m:r>
                        <a:rPr lang="en-US" sz="1200" b="1" i="1" smtClean="0">
                          <a:latin typeface="Cambria Math" panose="02040503050406030204" pitchFamily="18" charset="0"/>
                        </a:rPr>
                        <m:t>𝑲</m:t>
                      </m:r>
                      <m:r>
                        <a:rPr lang="en-US" sz="1200" b="1" i="1" smtClean="0">
                          <a:latin typeface="Cambria Math" panose="02040503050406030204" pitchFamily="18" charset="0"/>
                        </a:rPr>
                        <m:t>&lt;</m:t>
                      </m:r>
                      <m:r>
                        <a:rPr lang="en-US" sz="1200" b="1" i="1" smtClean="0">
                          <a:latin typeface="Cambria Math" panose="02040503050406030204" pitchFamily="18" charset="0"/>
                        </a:rPr>
                        <m:t>𝑻</m:t>
                      </m:r>
                      <m:r>
                        <a:rPr lang="en-US" sz="1200" b="1" i="1" smtClean="0">
                          <a:latin typeface="Cambria Math" panose="02040503050406030204" pitchFamily="18" charset="0"/>
                        </a:rPr>
                        <m:t>&lt;</m:t>
                      </m:r>
                      <m:r>
                        <a:rPr lang="en-US" sz="1200" b="1" i="1" smtClean="0">
                          <a:latin typeface="Cambria Math" panose="02040503050406030204" pitchFamily="18" charset="0"/>
                        </a:rPr>
                        <m:t>𝟔𝟎𝟎</m:t>
                      </m:r>
                      <m:r>
                        <a:rPr lang="en-US" sz="1200" b="1" i="1" smtClean="0">
                          <a:latin typeface="Cambria Math" panose="02040503050406030204" pitchFamily="18" charset="0"/>
                        </a:rPr>
                        <m:t> </m:t>
                      </m:r>
                      <m:r>
                        <a:rPr lang="en-US" sz="1200" b="1" i="1" smtClean="0">
                          <a:latin typeface="Cambria Math" panose="02040503050406030204" pitchFamily="18" charset="0"/>
                        </a:rPr>
                        <m:t>𝑲</m:t>
                      </m:r>
                    </m:oMath>
                  </m:oMathPara>
                </a14:m>
                <a:endParaRPr lang="en-US" sz="1200" dirty="0"/>
              </a:p>
            </p:txBody>
          </p:sp>
        </mc:Choice>
        <mc:Fallback xmlns="">
          <p:sp>
            <p:nvSpPr>
              <p:cNvPr id="30" name="TextBox 29">
                <a:extLst>
                  <a:ext uri="{FF2B5EF4-FFF2-40B4-BE49-F238E27FC236}">
                    <a16:creationId xmlns:a16="http://schemas.microsoft.com/office/drawing/2014/main" id="{E6255B6F-E80F-BA03-AC16-073801883B4D}"/>
                  </a:ext>
                </a:extLst>
              </p:cNvPr>
              <p:cNvSpPr txBox="1">
                <a:spLocks noRot="1" noChangeAspect="1" noMove="1" noResize="1" noEditPoints="1" noAdjustHandles="1" noChangeArrowheads="1" noChangeShapeType="1" noTextEdit="1"/>
              </p:cNvSpPr>
              <p:nvPr/>
            </p:nvSpPr>
            <p:spPr>
              <a:xfrm>
                <a:off x="1074255" y="3422972"/>
                <a:ext cx="1705287" cy="184666"/>
              </a:xfrm>
              <a:prstGeom prst="rect">
                <a:avLst/>
              </a:prstGeom>
              <a:blipFill>
                <a:blip r:embed="rId8"/>
                <a:stretch>
                  <a:fillRect b="-312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BC22E76-6F4E-2295-8B23-23D155F1DFCE}"/>
                  </a:ext>
                </a:extLst>
              </p:cNvPr>
              <p:cNvSpPr txBox="1"/>
              <p:nvPr/>
            </p:nvSpPr>
            <p:spPr>
              <a:xfrm>
                <a:off x="3113713" y="4451767"/>
                <a:ext cx="6165459" cy="184666"/>
              </a:xfrm>
              <a:prstGeom prst="rect">
                <a:avLst/>
              </a:prstGeom>
              <a:noFill/>
              <a:ln>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𝑻𝒐𝒕𝒂𝒍𝒍𝒚</m:t>
                      </m:r>
                      <m:r>
                        <a:rPr lang="en-US" sz="1200" b="1" i="1" smtClean="0">
                          <a:latin typeface="Cambria Math" panose="02040503050406030204" pitchFamily="18" charset="0"/>
                        </a:rPr>
                        <m:t> </m:t>
                      </m:r>
                      <m:r>
                        <a:rPr lang="en-US" sz="1200" b="1" i="1" smtClean="0">
                          <a:latin typeface="Cambria Math" panose="02040503050406030204" pitchFamily="18" charset="0"/>
                        </a:rPr>
                        <m:t>𝟏𝟐𝟓𝟎𝟎𝟎</m:t>
                      </m:r>
                      <m:r>
                        <a:rPr lang="en-US" sz="1200" b="1" i="1" smtClean="0">
                          <a:latin typeface="Cambria Math" panose="02040503050406030204" pitchFamily="18" charset="0"/>
                        </a:rPr>
                        <m:t> </m:t>
                      </m:r>
                      <m:r>
                        <a:rPr lang="en-US" sz="1200" b="1" i="1" smtClean="0">
                          <a:latin typeface="Cambria Math" panose="02040503050406030204" pitchFamily="18" charset="0"/>
                        </a:rPr>
                        <m:t>𝒔𝒂𝒎𝒑𝒍𝒆𝒔</m:t>
                      </m:r>
                      <m:r>
                        <a:rPr lang="en-US" sz="1200" b="1" i="1" smtClean="0">
                          <a:latin typeface="Cambria Math" panose="02040503050406030204" pitchFamily="18" charset="0"/>
                        </a:rPr>
                        <m:t> </m:t>
                      </m:r>
                      <m:r>
                        <a:rPr lang="en-US" sz="1200" b="1" i="1" smtClean="0">
                          <a:latin typeface="Cambria Math" panose="02040503050406030204" pitchFamily="18" charset="0"/>
                        </a:rPr>
                        <m:t>𝒘𝒆𝒓𝒆</m:t>
                      </m:r>
                      <m:r>
                        <a:rPr lang="en-US" sz="1200" b="1" i="1" smtClean="0">
                          <a:latin typeface="Cambria Math" panose="02040503050406030204" pitchFamily="18" charset="0"/>
                        </a:rPr>
                        <m:t> </m:t>
                      </m:r>
                      <m:r>
                        <a:rPr lang="en-US" sz="1200" b="1" i="1" smtClean="0">
                          <a:latin typeface="Cambria Math" panose="02040503050406030204" pitchFamily="18" charset="0"/>
                        </a:rPr>
                        <m:t>𝒈𝒆𝒏𝒆𝒓𝒂𝒕𝒆𝒅</m:t>
                      </m:r>
                      <m:r>
                        <a:rPr lang="en-US" sz="1200" b="1" i="1" smtClean="0">
                          <a:latin typeface="Cambria Math" panose="02040503050406030204" pitchFamily="18" charset="0"/>
                        </a:rPr>
                        <m:t> </m:t>
                      </m:r>
                      <m:r>
                        <a:rPr lang="en-US" sz="1200" b="1" i="1" smtClean="0">
                          <a:latin typeface="Cambria Math" panose="02040503050406030204" pitchFamily="18" charset="0"/>
                        </a:rPr>
                        <m:t>𝒊𝒏</m:t>
                      </m:r>
                      <m:r>
                        <a:rPr lang="en-US" sz="1200" b="1" i="1" smtClean="0">
                          <a:latin typeface="Cambria Math" panose="02040503050406030204" pitchFamily="18" charset="0"/>
                        </a:rPr>
                        <m:t> </m:t>
                      </m:r>
                      <m:r>
                        <a:rPr lang="en-US" sz="1200" b="1" i="1" smtClean="0">
                          <a:latin typeface="Cambria Math" panose="02040503050406030204" pitchFamily="18" charset="0"/>
                        </a:rPr>
                        <m:t>𝒅𝒊𝒇𝒇𝒆𝒓𝒆𝒏𝒕</m:t>
                      </m:r>
                      <m:r>
                        <a:rPr lang="en-US" sz="1200" b="1" i="1" smtClean="0">
                          <a:latin typeface="Cambria Math" panose="02040503050406030204" pitchFamily="18" charset="0"/>
                        </a:rPr>
                        <m:t>  </m:t>
                      </m:r>
                      <m:r>
                        <a:rPr lang="en-US" sz="1200" b="1" i="1" smtClean="0">
                          <a:latin typeface="Cambria Math" panose="02040503050406030204" pitchFamily="18" charset="0"/>
                        </a:rPr>
                        <m:t>𝒄𝒐𝒎𝒃𝒊𝒏𝒂𝒕𝒊𝒐𝒏𝒔</m:t>
                      </m:r>
                      <m:r>
                        <a:rPr lang="en-US" sz="1200" b="1" i="1" smtClean="0">
                          <a:latin typeface="Cambria Math" panose="02040503050406030204" pitchFamily="18" charset="0"/>
                        </a:rPr>
                        <m:t> </m:t>
                      </m:r>
                      <m:r>
                        <a:rPr lang="en-US" sz="1200" b="1" i="1" smtClean="0">
                          <a:latin typeface="Cambria Math" panose="02040503050406030204" pitchFamily="18" charset="0"/>
                        </a:rPr>
                        <m:t>𝒐𝒇</m:t>
                      </m:r>
                      <m:r>
                        <a:rPr lang="en-US" sz="1200" b="1" i="1" smtClean="0">
                          <a:latin typeface="Cambria Math" panose="02040503050406030204" pitchFamily="18" charset="0"/>
                        </a:rPr>
                        <m:t> </m:t>
                      </m:r>
                      <m:r>
                        <a:rPr lang="en-US" sz="1200" b="1" i="1" smtClean="0">
                          <a:latin typeface="Cambria Math" panose="02040503050406030204" pitchFamily="18" charset="0"/>
                        </a:rPr>
                        <m:t>𝑻</m:t>
                      </m:r>
                      <m:r>
                        <a:rPr lang="en-US" sz="1200" b="1" i="1" smtClean="0">
                          <a:latin typeface="Cambria Math" panose="02040503050406030204" pitchFamily="18" charset="0"/>
                        </a:rPr>
                        <m:t>, </m:t>
                      </m:r>
                      <m:r>
                        <a:rPr lang="en-US" sz="1200" b="1" i="1" smtClean="0">
                          <a:latin typeface="Cambria Math" panose="02040503050406030204" pitchFamily="18" charset="0"/>
                        </a:rPr>
                        <m:t>𝑷</m:t>
                      </m:r>
                      <m:r>
                        <a:rPr lang="en-US" sz="1200" b="1" i="1" smtClean="0">
                          <a:latin typeface="Cambria Math" panose="02040503050406030204" pitchFamily="18" charset="0"/>
                        </a:rPr>
                        <m:t> </m:t>
                      </m:r>
                      <m:r>
                        <a:rPr lang="en-US" sz="1200" b="1" i="1" smtClean="0">
                          <a:latin typeface="Cambria Math" panose="02040503050406030204" pitchFamily="18" charset="0"/>
                        </a:rPr>
                        <m:t>𝒂𝒏𝒅</m:t>
                      </m:r>
                      <m:r>
                        <a:rPr lang="en-US" sz="1200" b="1" i="1" smtClean="0">
                          <a:latin typeface="Cambria Math" panose="02040503050406030204" pitchFamily="18" charset="0"/>
                        </a:rPr>
                        <m:t> </m:t>
                      </m:r>
                      <m:r>
                        <a:rPr lang="en-US" sz="1200" b="1" i="1" smtClean="0">
                          <a:latin typeface="Cambria Math" panose="02040503050406030204" pitchFamily="18" charset="0"/>
                        </a:rPr>
                        <m:t>𝒛</m:t>
                      </m:r>
                    </m:oMath>
                  </m:oMathPara>
                </a14:m>
                <a:endParaRPr lang="en-US" sz="1200" dirty="0"/>
              </a:p>
            </p:txBody>
          </p:sp>
        </mc:Choice>
        <mc:Fallback xmlns="">
          <p:sp>
            <p:nvSpPr>
              <p:cNvPr id="32" name="TextBox 31">
                <a:extLst>
                  <a:ext uri="{FF2B5EF4-FFF2-40B4-BE49-F238E27FC236}">
                    <a16:creationId xmlns:a16="http://schemas.microsoft.com/office/drawing/2014/main" id="{CBC22E76-6F4E-2295-8B23-23D155F1DFCE}"/>
                  </a:ext>
                </a:extLst>
              </p:cNvPr>
              <p:cNvSpPr txBox="1">
                <a:spLocks noRot="1" noChangeAspect="1" noMove="1" noResize="1" noEditPoints="1" noAdjustHandles="1" noChangeArrowheads="1" noChangeShapeType="1" noTextEdit="1"/>
              </p:cNvSpPr>
              <p:nvPr/>
            </p:nvSpPr>
            <p:spPr>
              <a:xfrm>
                <a:off x="3113713" y="4451767"/>
                <a:ext cx="6165459" cy="184666"/>
              </a:xfrm>
              <a:prstGeom prst="rect">
                <a:avLst/>
              </a:prstGeom>
              <a:blipFill>
                <a:blip r:embed="rId9"/>
                <a:stretch>
                  <a:fillRect t="-3030" b="-27273"/>
                </a:stretch>
              </a:blipFill>
              <a:ln>
                <a:solidFill>
                  <a:schemeClr val="tx1"/>
                </a:solidFill>
              </a:ln>
            </p:spPr>
            <p:txBody>
              <a:bodyPr/>
              <a:lstStyle/>
              <a:p>
                <a:r>
                  <a:rPr lang="en-US">
                    <a:noFill/>
                  </a:rPr>
                  <a:t> </a:t>
                </a:r>
              </a:p>
            </p:txBody>
          </p:sp>
        </mc:Fallback>
      </mc:AlternateContent>
      <p:cxnSp>
        <p:nvCxnSpPr>
          <p:cNvPr id="34" name="Connector: Elbow 33">
            <a:extLst>
              <a:ext uri="{FF2B5EF4-FFF2-40B4-BE49-F238E27FC236}">
                <a16:creationId xmlns:a16="http://schemas.microsoft.com/office/drawing/2014/main" id="{2AE522A5-B855-8D8B-94D3-E8CF0BDCFA80}"/>
              </a:ext>
            </a:extLst>
          </p:cNvPr>
          <p:cNvCxnSpPr>
            <a:cxnSpLocks/>
            <a:stCxn id="24" idx="2"/>
            <a:endCxn id="32" idx="0"/>
          </p:cNvCxnSpPr>
          <p:nvPr/>
        </p:nvCxnSpPr>
        <p:spPr>
          <a:xfrm rot="16200000" flipH="1">
            <a:off x="3093003" y="1348327"/>
            <a:ext cx="1937336" cy="4269544"/>
          </a:xfrm>
          <a:prstGeom prst="bentConnector3">
            <a:avLst>
              <a:gd name="adj1" fmla="val 15114"/>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08E16F50-E77B-45EA-25D2-098C59663F83}"/>
              </a:ext>
            </a:extLst>
          </p:cNvPr>
          <p:cNvCxnSpPr>
            <a:cxnSpLocks/>
            <a:stCxn id="29" idx="3"/>
            <a:endCxn id="32" idx="0"/>
          </p:cNvCxnSpPr>
          <p:nvPr/>
        </p:nvCxnSpPr>
        <p:spPr>
          <a:xfrm>
            <a:off x="2779542" y="3072894"/>
            <a:ext cx="3416901" cy="1378873"/>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Connector: Elbow 39">
            <a:extLst>
              <a:ext uri="{FF2B5EF4-FFF2-40B4-BE49-F238E27FC236}">
                <a16:creationId xmlns:a16="http://schemas.microsoft.com/office/drawing/2014/main" id="{F5209148-F7B3-EF3C-1439-21E5902BFC44}"/>
              </a:ext>
            </a:extLst>
          </p:cNvPr>
          <p:cNvCxnSpPr>
            <a:cxnSpLocks/>
            <a:stCxn id="30" idx="3"/>
            <a:endCxn id="32" idx="0"/>
          </p:cNvCxnSpPr>
          <p:nvPr/>
        </p:nvCxnSpPr>
        <p:spPr>
          <a:xfrm>
            <a:off x="2779542" y="3515305"/>
            <a:ext cx="3416901" cy="936462"/>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79908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8FEDC-0F4B-0012-343A-20DD74098433}"/>
              </a:ext>
            </a:extLst>
          </p:cNvPr>
          <p:cNvSpPr>
            <a:spLocks noGrp="1"/>
          </p:cNvSpPr>
          <p:nvPr>
            <p:ph type="title"/>
          </p:nvPr>
        </p:nvSpPr>
        <p:spPr/>
        <p:txBody>
          <a:bodyPr>
            <a:normAutofit/>
          </a:bodyPr>
          <a:lstStyle/>
          <a:p>
            <a:r>
              <a:rPr lang="en-US" dirty="0">
                <a:latin typeface="Cambria Math" panose="02040503050406030204" pitchFamily="18" charset="0"/>
                <a:ea typeface="Cambria Math" panose="02040503050406030204" pitchFamily="18" charset="0"/>
              </a:rPr>
              <a:t>Successive Substitution Method for Phase Split</a:t>
            </a:r>
          </a:p>
        </p:txBody>
      </p:sp>
      <p:sp>
        <p:nvSpPr>
          <p:cNvPr id="4" name="Date Placeholder 3">
            <a:extLst>
              <a:ext uri="{FF2B5EF4-FFF2-40B4-BE49-F238E27FC236}">
                <a16:creationId xmlns:a16="http://schemas.microsoft.com/office/drawing/2014/main" id="{20E3FA36-3350-C135-888E-D624FB28B110}"/>
              </a:ext>
            </a:extLst>
          </p:cNvPr>
          <p:cNvSpPr>
            <a:spLocks noGrp="1"/>
          </p:cNvSpPr>
          <p:nvPr>
            <p:ph type="dt" sz="half" idx="10"/>
          </p:nvPr>
        </p:nvSpPr>
        <p:spPr>
          <a:xfrm>
            <a:off x="0" y="6503380"/>
            <a:ext cx="3342290" cy="365125"/>
          </a:xfrm>
        </p:spPr>
        <p:txBody>
          <a:bodyPr/>
          <a:lstStyle/>
          <a:p>
            <a:fld id="{58E14CC8-E084-4CC5-80D8-E14A1F435C0D}" type="datetime3">
              <a:rPr lang="en-GB" smtClean="0"/>
              <a:t>7 May, 2024</a:t>
            </a:fld>
            <a:endParaRPr lang="en-US" dirty="0"/>
          </a:p>
        </p:txBody>
      </p:sp>
      <p:sp>
        <p:nvSpPr>
          <p:cNvPr id="5" name="Footer Placeholder 4">
            <a:extLst>
              <a:ext uri="{FF2B5EF4-FFF2-40B4-BE49-F238E27FC236}">
                <a16:creationId xmlns:a16="http://schemas.microsoft.com/office/drawing/2014/main" id="{4813D786-85CD-0817-9E76-D05EB0A50D6A}"/>
              </a:ext>
            </a:extLst>
          </p:cNvPr>
          <p:cNvSpPr>
            <a:spLocks noGrp="1"/>
          </p:cNvSpPr>
          <p:nvPr>
            <p:ph type="ftr" sz="quarter" idx="11"/>
          </p:nvPr>
        </p:nvSpPr>
        <p:spPr>
          <a:xfrm>
            <a:off x="3342290" y="6503380"/>
            <a:ext cx="4532586" cy="365125"/>
          </a:xfrm>
        </p:spPr>
        <p:txBody>
          <a:bodyPr/>
          <a:lstStyle/>
          <a:p>
            <a:r>
              <a:rPr lang="en-US" dirty="0">
                <a:solidFill>
                  <a:schemeClr val="bg1"/>
                </a:solidFill>
              </a:rPr>
              <a:t>DGYM</a:t>
            </a:r>
          </a:p>
        </p:txBody>
      </p:sp>
      <p:sp>
        <p:nvSpPr>
          <p:cNvPr id="6" name="Slide Number Placeholder 5">
            <a:extLst>
              <a:ext uri="{FF2B5EF4-FFF2-40B4-BE49-F238E27FC236}">
                <a16:creationId xmlns:a16="http://schemas.microsoft.com/office/drawing/2014/main" id="{884C0154-3335-38CE-0F1D-D7004356BED9}"/>
              </a:ext>
            </a:extLst>
          </p:cNvPr>
          <p:cNvSpPr>
            <a:spLocks noGrp="1"/>
          </p:cNvSpPr>
          <p:nvPr>
            <p:ph type="sldNum" sz="quarter" idx="12"/>
          </p:nvPr>
        </p:nvSpPr>
        <p:spPr>
          <a:xfrm>
            <a:off x="7874876" y="6503380"/>
            <a:ext cx="4317123" cy="365125"/>
          </a:xfrm>
        </p:spPr>
        <p:txBody>
          <a:bodyPr/>
          <a:lstStyle/>
          <a:p>
            <a:fld id="{B49BEE2D-2BB6-4CCB-B422-087C7BF20CBD}" type="slidenum">
              <a:rPr lang="en-US" smtClean="0"/>
              <a:pPr/>
              <a:t>13</a:t>
            </a:fld>
            <a:endParaRPr lang="en-US" dirty="0"/>
          </a:p>
        </p:txBody>
      </p: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D7A7340C-C538-AD33-28DE-670B32DB6868}"/>
                  </a:ext>
                </a:extLst>
              </p:cNvPr>
              <p:cNvSpPr/>
              <p:nvPr/>
            </p:nvSpPr>
            <p:spPr>
              <a:xfrm>
                <a:off x="1097254" y="1667267"/>
                <a:ext cx="2226801" cy="7553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i="1" dirty="0">
                    <a:latin typeface="Cambria Math" panose="02040503050406030204" pitchFamily="18" charset="0"/>
                  </a:rPr>
                  <a:t>Wilson’s Correlation</a:t>
                </a:r>
              </a:p>
              <a:p>
                <a:pPr algn="ctr"/>
                <a14:m>
                  <m:oMathPara xmlns:m="http://schemas.openxmlformats.org/officeDocument/2006/math">
                    <m:oMathParaPr>
                      <m:jc m:val="centerGroup"/>
                    </m:oMathParaPr>
                    <m:oMath xmlns:m="http://schemas.openxmlformats.org/officeDocument/2006/math">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𝐾</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(0)</m:t>
                          </m:r>
                        </m:sup>
                      </m:sSubSup>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𝑃</m:t>
                              </m:r>
                            </m:e>
                            <m:sub>
                              <m:r>
                                <a:rPr lang="en-US" sz="1200" b="0" i="1" smtClean="0">
                                  <a:latin typeface="Cambria Math" panose="02040503050406030204" pitchFamily="18" charset="0"/>
                                </a:rPr>
                                <m:t>𝑐</m:t>
                              </m:r>
                              <m:r>
                                <a:rPr lang="en-US" sz="1200" b="0" i="1" smtClean="0">
                                  <a:latin typeface="Cambria Math" panose="02040503050406030204" pitchFamily="18" charset="0"/>
                                </a:rPr>
                                <m:t>,</m:t>
                              </m:r>
                              <m:r>
                                <a:rPr lang="en-US" sz="1200" b="0" i="1" smtClean="0">
                                  <a:latin typeface="Cambria Math" panose="02040503050406030204" pitchFamily="18" charset="0"/>
                                </a:rPr>
                                <m:t>𝑖</m:t>
                              </m:r>
                            </m:sub>
                          </m:sSub>
                        </m:num>
                        <m:den>
                          <m:r>
                            <a:rPr lang="en-US" sz="1200" b="0" i="1" smtClean="0">
                              <a:latin typeface="Cambria Math" panose="02040503050406030204" pitchFamily="18" charset="0"/>
                            </a:rPr>
                            <m:t>𝑃</m:t>
                          </m:r>
                        </m:den>
                      </m:f>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𝑒</m:t>
                          </m:r>
                        </m:e>
                        <m:sup>
                          <m:r>
                            <a:rPr lang="en-US" sz="1200" b="0" i="1" smtClean="0">
                              <a:latin typeface="Cambria Math" panose="02040503050406030204" pitchFamily="18" charset="0"/>
                            </a:rPr>
                            <m:t>(5.373(1+</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𝜔</m:t>
                              </m:r>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)(1 − </m:t>
                          </m:r>
                          <m:f>
                            <m:fPr>
                              <m:ctrlPr>
                                <a:rPr lang="en-US" sz="1200" b="0" i="1" smtClean="0">
                                  <a:latin typeface="Cambria Math" panose="02040503050406030204" pitchFamily="18" charset="0"/>
                                </a:rPr>
                              </m:ctrlPr>
                            </m:fPr>
                            <m:num>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𝑇</m:t>
                                  </m:r>
                                </m:e>
                                <m:sub>
                                  <m:r>
                                    <a:rPr lang="en-US" sz="1200" b="0" i="1" smtClean="0">
                                      <a:latin typeface="Cambria Math" panose="02040503050406030204" pitchFamily="18" charset="0"/>
                                    </a:rPr>
                                    <m:t>𝑐</m:t>
                                  </m:r>
                                  <m:r>
                                    <a:rPr lang="en-US" sz="1200" b="0" i="1" smtClean="0">
                                      <a:latin typeface="Cambria Math" panose="02040503050406030204" pitchFamily="18" charset="0"/>
                                    </a:rPr>
                                    <m:t>,</m:t>
                                  </m:r>
                                  <m:r>
                                    <a:rPr lang="en-US" sz="1200" b="0" i="1" smtClean="0">
                                      <a:latin typeface="Cambria Math" panose="02040503050406030204" pitchFamily="18" charset="0"/>
                                    </a:rPr>
                                    <m:t>𝑖</m:t>
                                  </m:r>
                                </m:sub>
                              </m:sSub>
                            </m:num>
                            <m:den>
                              <m:r>
                                <a:rPr lang="en-US" sz="1200" b="0" i="1" smtClean="0">
                                  <a:latin typeface="Cambria Math" panose="02040503050406030204" pitchFamily="18" charset="0"/>
                                </a:rPr>
                                <m:t>𝑇</m:t>
                              </m:r>
                            </m:den>
                          </m:f>
                          <m:r>
                            <a:rPr lang="en-US" sz="1200" b="0" i="1" smtClean="0">
                              <a:latin typeface="Cambria Math" panose="02040503050406030204" pitchFamily="18" charset="0"/>
                            </a:rPr>
                            <m:t>))</m:t>
                          </m:r>
                        </m:sup>
                      </m:sSup>
                    </m:oMath>
                  </m:oMathPara>
                </a14:m>
                <a:endParaRPr lang="en-US" sz="1200" b="0" dirty="0"/>
              </a:p>
            </p:txBody>
          </p:sp>
        </mc:Choice>
        <mc:Fallback xmlns="">
          <p:sp>
            <p:nvSpPr>
              <p:cNvPr id="46" name="Rectangle 45">
                <a:extLst>
                  <a:ext uri="{FF2B5EF4-FFF2-40B4-BE49-F238E27FC236}">
                    <a16:creationId xmlns:a16="http://schemas.microsoft.com/office/drawing/2014/main" id="{D7A7340C-C538-AD33-28DE-670B32DB6868}"/>
                  </a:ext>
                </a:extLst>
              </p:cNvPr>
              <p:cNvSpPr>
                <a:spLocks noRot="1" noChangeAspect="1" noMove="1" noResize="1" noEditPoints="1" noAdjustHandles="1" noChangeArrowheads="1" noChangeShapeType="1" noTextEdit="1"/>
              </p:cNvSpPr>
              <p:nvPr/>
            </p:nvSpPr>
            <p:spPr>
              <a:xfrm>
                <a:off x="1097254" y="1667267"/>
                <a:ext cx="2226801" cy="75537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507899A5-A001-0ACA-6BF7-47097C9A6CD9}"/>
                  </a:ext>
                </a:extLst>
              </p:cNvPr>
              <p:cNvSpPr/>
              <p:nvPr/>
            </p:nvSpPr>
            <p:spPr>
              <a:xfrm>
                <a:off x="4663658" y="1565171"/>
                <a:ext cx="2751588" cy="9468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i="1" dirty="0">
                    <a:latin typeface="Cambria Math" panose="02040503050406030204" pitchFamily="18" charset="0"/>
                  </a:rPr>
                  <a:t>Rachford-Rice equation</a:t>
                </a:r>
              </a:p>
              <a:p>
                <a:pPr algn="ct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𝑓</m:t>
                          </m:r>
                        </m:e>
                        <m:sub>
                          <m:r>
                            <a:rPr lang="en-US" sz="1200" b="0" i="1" smtClean="0">
                              <a:latin typeface="Cambria Math" panose="02040503050406030204" pitchFamily="18" charset="0"/>
                            </a:rPr>
                            <m:t>𝑅𝑅</m:t>
                          </m:r>
                        </m:sub>
                      </m:sSub>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rPr>
                                <m:t>𝑉</m:t>
                              </m:r>
                            </m:sub>
                          </m:sSub>
                          <m:r>
                            <a:rPr lang="en-US" sz="1200" b="0" i="1" smtClean="0">
                              <a:latin typeface="Cambria Math" panose="02040503050406030204" pitchFamily="18" charset="0"/>
                            </a:rPr>
                            <m:t>, </m:t>
                          </m:r>
                          <m:r>
                            <a:rPr lang="en-US" sz="1200" b="1" i="1" smtClean="0">
                              <a:latin typeface="Cambria Math" panose="02040503050406030204" pitchFamily="18" charset="0"/>
                            </a:rPr>
                            <m:t>𝑲</m:t>
                          </m:r>
                        </m:e>
                      </m:d>
                      <m:r>
                        <a:rPr lang="en-US" sz="1200" b="0" i="1" smtClean="0">
                          <a:latin typeface="Cambria Math" panose="02040503050406030204" pitchFamily="18" charset="0"/>
                        </a:rPr>
                        <m:t>=</m:t>
                      </m:r>
                      <m:nary>
                        <m:naryPr>
                          <m:chr m:val="∑"/>
                          <m:ctrlPr>
                            <a:rPr lang="en-US" sz="1200" b="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=1</m:t>
                          </m:r>
                        </m:sub>
                        <m:sup>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𝑁</m:t>
                              </m:r>
                            </m:e>
                            <m:sub>
                              <m:r>
                                <a:rPr lang="en-US" sz="1200" b="0" i="1" smtClean="0">
                                  <a:latin typeface="Cambria Math" panose="02040503050406030204" pitchFamily="18" charset="0"/>
                                </a:rPr>
                                <m:t>𝑐</m:t>
                              </m:r>
                            </m:sub>
                          </m:sSub>
                        </m:sup>
                        <m:e>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m:t>
                              </m:r>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𝐾</m:t>
                                  </m:r>
                                </m:e>
                                <m:sub>
                                  <m:r>
                                    <a:rPr lang="en-US" sz="1200" b="0" i="1" smtClean="0">
                                      <a:latin typeface="Cambria Math" panose="02040503050406030204" pitchFamily="18" charset="0"/>
                                    </a:rPr>
                                    <m:t>𝑖</m:t>
                                  </m:r>
                                </m:sub>
                                <m:sup>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𝑘</m:t>
                                      </m:r>
                                    </m:e>
                                  </m:d>
                                </m:sup>
                              </m:sSubSup>
                              <m:r>
                                <a:rPr lang="en-US" sz="1200" b="0" i="1" smtClean="0">
                                  <a:latin typeface="Cambria Math" panose="02040503050406030204" pitchFamily="18" charset="0"/>
                                </a:rPr>
                                <m:t>−1)</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𝑧</m:t>
                                  </m:r>
                                </m:e>
                                <m:sub>
                                  <m:r>
                                    <a:rPr lang="en-US" sz="1200" b="0" i="1" smtClean="0">
                                      <a:latin typeface="Cambria Math" panose="02040503050406030204" pitchFamily="18" charset="0"/>
                                    </a:rPr>
                                    <m:t>𝑖</m:t>
                                  </m:r>
                                </m:sub>
                              </m:sSub>
                            </m:num>
                            <m:den>
                              <m:r>
                                <a:rPr lang="en-US" sz="1200" b="0" i="1" smtClean="0">
                                  <a:latin typeface="Cambria Math" panose="02040503050406030204" pitchFamily="18" charset="0"/>
                                </a:rPr>
                                <m:t>1+(</m:t>
                              </m:r>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𝐾</m:t>
                                  </m:r>
                                </m:e>
                                <m:sub>
                                  <m:r>
                                    <a:rPr lang="en-US" sz="1200" b="0" i="1" smtClean="0">
                                      <a:latin typeface="Cambria Math" panose="02040503050406030204" pitchFamily="18" charset="0"/>
                                    </a:rPr>
                                    <m:t>𝑖</m:t>
                                  </m:r>
                                </m:sub>
                                <m:sup>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𝑘</m:t>
                                      </m:r>
                                    </m:e>
                                  </m:d>
                                </m:sup>
                              </m:sSubSup>
                              <m:r>
                                <a:rPr lang="en-US" sz="1200" b="0" i="1" smtClean="0">
                                  <a:latin typeface="Cambria Math" panose="02040503050406030204" pitchFamily="18" charset="0"/>
                                </a:rPr>
                                <m:t>−1)</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rPr>
                                    <m:t>𝑉</m:t>
                                  </m:r>
                                </m:sub>
                              </m:sSub>
                            </m:den>
                          </m:f>
                        </m:e>
                      </m:nary>
                      <m:r>
                        <a:rPr lang="en-US" sz="1200" b="0" i="1" smtClean="0">
                          <a:latin typeface="Cambria Math" panose="02040503050406030204" pitchFamily="18" charset="0"/>
                        </a:rPr>
                        <m:t>=0</m:t>
                      </m:r>
                    </m:oMath>
                  </m:oMathPara>
                </a14:m>
                <a:endParaRPr lang="en-US" sz="1200" i="1" dirty="0">
                  <a:latin typeface="Cambria Math" panose="02040503050406030204" pitchFamily="18" charset="0"/>
                </a:endParaRPr>
              </a:p>
            </p:txBody>
          </p:sp>
        </mc:Choice>
        <mc:Fallback xmlns="">
          <p:sp>
            <p:nvSpPr>
              <p:cNvPr id="47" name="Rectangle 46">
                <a:extLst>
                  <a:ext uri="{FF2B5EF4-FFF2-40B4-BE49-F238E27FC236}">
                    <a16:creationId xmlns:a16="http://schemas.microsoft.com/office/drawing/2014/main" id="{507899A5-A001-0ACA-6BF7-47097C9A6CD9}"/>
                  </a:ext>
                </a:extLst>
              </p:cNvPr>
              <p:cNvSpPr>
                <a:spLocks noRot="1" noChangeAspect="1" noMove="1" noResize="1" noEditPoints="1" noAdjustHandles="1" noChangeArrowheads="1" noChangeShapeType="1" noTextEdit="1"/>
              </p:cNvSpPr>
              <p:nvPr/>
            </p:nvSpPr>
            <p:spPr>
              <a:xfrm>
                <a:off x="4663658" y="1565171"/>
                <a:ext cx="2751588" cy="946866"/>
              </a:xfrm>
              <a:prstGeom prst="rect">
                <a:avLst/>
              </a:prstGeom>
              <a:blipFill>
                <a:blip r:embed="rId3"/>
                <a:stretch>
                  <a:fillRect/>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8E821AF4-8F88-DFBB-D6CB-C06EB1F27FF3}"/>
              </a:ext>
            </a:extLst>
          </p:cNvPr>
          <p:cNvSpPr/>
          <p:nvPr/>
        </p:nvSpPr>
        <p:spPr>
          <a:xfrm>
            <a:off x="9375504" y="1799401"/>
            <a:ext cx="1605274" cy="4784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i="1" dirty="0">
                <a:latin typeface="Cambria Math" panose="02040503050406030204" pitchFamily="18" charset="0"/>
              </a:rPr>
              <a:t>Mass Balance Equation</a:t>
            </a:r>
          </a:p>
        </p:txBody>
      </p:sp>
      <p:sp>
        <p:nvSpPr>
          <p:cNvPr id="49" name="Rectangle 48">
            <a:extLst>
              <a:ext uri="{FF2B5EF4-FFF2-40B4-BE49-F238E27FC236}">
                <a16:creationId xmlns:a16="http://schemas.microsoft.com/office/drawing/2014/main" id="{0BCB874B-2706-AC07-A1CA-27AD411C6BC9}"/>
              </a:ext>
            </a:extLst>
          </p:cNvPr>
          <p:cNvSpPr/>
          <p:nvPr/>
        </p:nvSpPr>
        <p:spPr>
          <a:xfrm>
            <a:off x="9375504" y="3251838"/>
            <a:ext cx="1605274" cy="4784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i="1" dirty="0">
                <a:latin typeface="Cambria Math" panose="02040503050406030204" pitchFamily="18" charset="0"/>
              </a:rPr>
              <a:t>Peng-Robinson EOS</a:t>
            </a:r>
          </a:p>
          <a:p>
            <a:pPr algn="ctr"/>
            <a:r>
              <a:rPr lang="en-US" sz="1200" b="1" i="1" dirty="0">
                <a:latin typeface="Cambria Math" panose="02040503050406030204" pitchFamily="18" charset="0"/>
              </a:rPr>
              <a:t>(cubic form)</a:t>
            </a:r>
          </a:p>
        </p:txBody>
      </p:sp>
      <mc:AlternateContent xmlns:mc="http://schemas.openxmlformats.org/markup-compatibility/2006" xmlns:a14="http://schemas.microsoft.com/office/drawing/2010/main">
        <mc:Choice Requires="a14">
          <p:sp>
            <p:nvSpPr>
              <p:cNvPr id="50" name="Flowchart: Decision 49">
                <a:extLst>
                  <a:ext uri="{FF2B5EF4-FFF2-40B4-BE49-F238E27FC236}">
                    <a16:creationId xmlns:a16="http://schemas.microsoft.com/office/drawing/2014/main" id="{DDA7C51B-7F3B-F9F1-819A-672CBFAC384A}"/>
                  </a:ext>
                </a:extLst>
              </p:cNvPr>
              <p:cNvSpPr/>
              <p:nvPr/>
            </p:nvSpPr>
            <p:spPr>
              <a:xfrm>
                <a:off x="5229230" y="4250530"/>
                <a:ext cx="2988136" cy="861097"/>
              </a:xfrm>
              <a:prstGeom prst="flowChartDecisi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limLoc m:val="subSup"/>
                          <m:ctrlPr>
                            <a:rPr lang="en-US" sz="900" b="1" i="1" smtClean="0">
                              <a:solidFill>
                                <a:schemeClr val="tx1"/>
                              </a:solidFill>
                              <a:latin typeface="Cambria Math" panose="02040503050406030204" pitchFamily="18" charset="0"/>
                            </a:rPr>
                          </m:ctrlPr>
                        </m:naryPr>
                        <m:sub>
                          <m:r>
                            <m:rPr>
                              <m:brk m:alnAt="25"/>
                            </m:rPr>
                            <a:rPr lang="en-GB" sz="900" b="1" i="1" smtClean="0">
                              <a:solidFill>
                                <a:schemeClr val="tx1"/>
                              </a:solidFill>
                              <a:latin typeface="Cambria Math" panose="02040503050406030204" pitchFamily="18" charset="0"/>
                            </a:rPr>
                            <m:t>𝒊</m:t>
                          </m:r>
                          <m:r>
                            <a:rPr lang="en-GB" sz="900" b="1" i="1" smtClean="0">
                              <a:solidFill>
                                <a:schemeClr val="tx1"/>
                              </a:solidFill>
                              <a:latin typeface="Cambria Math" panose="02040503050406030204" pitchFamily="18" charset="0"/>
                            </a:rPr>
                            <m:t>=</m:t>
                          </m:r>
                          <m:r>
                            <a:rPr lang="en-GB" sz="900" b="1" i="1" smtClean="0">
                              <a:solidFill>
                                <a:schemeClr val="tx1"/>
                              </a:solidFill>
                              <a:latin typeface="Cambria Math" panose="02040503050406030204" pitchFamily="18" charset="0"/>
                            </a:rPr>
                            <m:t>𝟏</m:t>
                          </m:r>
                        </m:sub>
                        <m:sup>
                          <m:r>
                            <a:rPr lang="en-GB" sz="900" b="1" i="1" smtClean="0">
                              <a:solidFill>
                                <a:schemeClr val="tx1"/>
                              </a:solidFill>
                              <a:latin typeface="Cambria Math" panose="02040503050406030204" pitchFamily="18" charset="0"/>
                            </a:rPr>
                            <m:t>𝑵𝒄</m:t>
                          </m:r>
                        </m:sup>
                        <m:e>
                          <m:sSup>
                            <m:sSupPr>
                              <m:ctrlPr>
                                <a:rPr lang="en-GB" sz="900" b="1" i="1" smtClean="0">
                                  <a:solidFill>
                                    <a:schemeClr val="tx1"/>
                                  </a:solidFill>
                                  <a:latin typeface="Cambria Math" panose="02040503050406030204" pitchFamily="18" charset="0"/>
                                </a:rPr>
                              </m:ctrlPr>
                            </m:sSupPr>
                            <m:e>
                              <m:d>
                                <m:dPr>
                                  <m:ctrlPr>
                                    <a:rPr lang="en-GB" sz="900" b="1" i="1" smtClean="0">
                                      <a:solidFill>
                                        <a:schemeClr val="tx1"/>
                                      </a:solidFill>
                                      <a:latin typeface="Cambria Math" panose="02040503050406030204" pitchFamily="18" charset="0"/>
                                    </a:rPr>
                                  </m:ctrlPr>
                                </m:dPr>
                                <m:e>
                                  <m:f>
                                    <m:fPr>
                                      <m:ctrlPr>
                                        <a:rPr lang="en-GB" sz="900" b="1" i="1" smtClean="0">
                                          <a:solidFill>
                                            <a:schemeClr val="tx1"/>
                                          </a:solidFill>
                                          <a:latin typeface="Cambria Math" panose="02040503050406030204" pitchFamily="18" charset="0"/>
                                        </a:rPr>
                                      </m:ctrlPr>
                                    </m:fPr>
                                    <m:num>
                                      <m:sSubSup>
                                        <m:sSubSupPr>
                                          <m:ctrlPr>
                                            <a:rPr lang="en-US" sz="900" b="1" i="1" smtClean="0">
                                              <a:solidFill>
                                                <a:schemeClr val="tx1"/>
                                              </a:solidFill>
                                              <a:latin typeface="Cambria Math" panose="02040503050406030204" pitchFamily="18" charset="0"/>
                                            </a:rPr>
                                          </m:ctrlPr>
                                        </m:sSubSupPr>
                                        <m:e>
                                          <m:r>
                                            <a:rPr lang="en-GB" sz="900" b="1" i="1" smtClean="0">
                                              <a:solidFill>
                                                <a:schemeClr val="tx1"/>
                                              </a:solidFill>
                                              <a:latin typeface="Cambria Math" panose="02040503050406030204" pitchFamily="18" charset="0"/>
                                            </a:rPr>
                                            <m:t>𝒇</m:t>
                                          </m:r>
                                        </m:e>
                                        <m:sub>
                                          <m:r>
                                            <a:rPr lang="en-GB" sz="900" b="1" i="1" smtClean="0">
                                              <a:solidFill>
                                                <a:schemeClr val="tx1"/>
                                              </a:solidFill>
                                              <a:latin typeface="Cambria Math" panose="02040503050406030204" pitchFamily="18" charset="0"/>
                                            </a:rPr>
                                            <m:t>𝒊</m:t>
                                          </m:r>
                                        </m:sub>
                                        <m:sup>
                                          <m:r>
                                            <a:rPr lang="en-GB" sz="900" b="1" i="1" smtClean="0">
                                              <a:solidFill>
                                                <a:schemeClr val="tx1"/>
                                              </a:solidFill>
                                              <a:latin typeface="Cambria Math" panose="02040503050406030204" pitchFamily="18" charset="0"/>
                                            </a:rPr>
                                            <m:t>𝑳</m:t>
                                          </m:r>
                                        </m:sup>
                                      </m:sSubSup>
                                    </m:num>
                                    <m:den>
                                      <m:sSubSup>
                                        <m:sSubSupPr>
                                          <m:ctrlPr>
                                            <a:rPr lang="en-US" sz="900" b="1" i="1" smtClean="0">
                                              <a:solidFill>
                                                <a:schemeClr val="tx1"/>
                                              </a:solidFill>
                                              <a:latin typeface="Cambria Math" panose="02040503050406030204" pitchFamily="18" charset="0"/>
                                            </a:rPr>
                                          </m:ctrlPr>
                                        </m:sSubSupPr>
                                        <m:e>
                                          <m:r>
                                            <a:rPr lang="en-GB" sz="900" b="1" i="1" smtClean="0">
                                              <a:solidFill>
                                                <a:schemeClr val="tx1"/>
                                              </a:solidFill>
                                              <a:latin typeface="Cambria Math" panose="02040503050406030204" pitchFamily="18" charset="0"/>
                                            </a:rPr>
                                            <m:t>𝒇</m:t>
                                          </m:r>
                                        </m:e>
                                        <m:sub>
                                          <m:r>
                                            <a:rPr lang="en-GB" sz="900" b="1" i="1" smtClean="0">
                                              <a:solidFill>
                                                <a:schemeClr val="tx1"/>
                                              </a:solidFill>
                                              <a:latin typeface="Cambria Math" panose="02040503050406030204" pitchFamily="18" charset="0"/>
                                            </a:rPr>
                                            <m:t>𝒊</m:t>
                                          </m:r>
                                        </m:sub>
                                        <m:sup>
                                          <m:r>
                                            <a:rPr lang="en-GB" sz="900" b="1" i="1" smtClean="0">
                                              <a:solidFill>
                                                <a:schemeClr val="tx1"/>
                                              </a:solidFill>
                                              <a:latin typeface="Cambria Math" panose="02040503050406030204" pitchFamily="18" charset="0"/>
                                            </a:rPr>
                                            <m:t>𝑽</m:t>
                                          </m:r>
                                        </m:sup>
                                      </m:sSubSup>
                                    </m:den>
                                  </m:f>
                                  <m:r>
                                    <a:rPr lang="en-GB" sz="900" b="1" i="1" smtClean="0">
                                      <a:solidFill>
                                        <a:schemeClr val="tx1"/>
                                      </a:solidFill>
                                      <a:latin typeface="Cambria Math" panose="02040503050406030204" pitchFamily="18" charset="0"/>
                                    </a:rPr>
                                    <m:t>−</m:t>
                                  </m:r>
                                  <m:r>
                                    <a:rPr lang="en-GB" sz="900" b="1" i="1" smtClean="0">
                                      <a:solidFill>
                                        <a:schemeClr val="tx1"/>
                                      </a:solidFill>
                                      <a:latin typeface="Cambria Math" panose="02040503050406030204" pitchFamily="18" charset="0"/>
                                    </a:rPr>
                                    <m:t>𝟏</m:t>
                                  </m:r>
                                </m:e>
                              </m:d>
                            </m:e>
                            <m:sup>
                              <m:r>
                                <a:rPr lang="en-GB" sz="900" b="1" i="1" smtClean="0">
                                  <a:solidFill>
                                    <a:schemeClr val="tx1"/>
                                  </a:solidFill>
                                  <a:latin typeface="Cambria Math" panose="02040503050406030204" pitchFamily="18" charset="0"/>
                                </a:rPr>
                                <m:t>𝟐</m:t>
                              </m:r>
                            </m:sup>
                          </m:sSup>
                          <m:r>
                            <a:rPr lang="en-GB" sz="900" b="1" i="1" smtClean="0">
                              <a:solidFill>
                                <a:schemeClr val="tx1"/>
                              </a:solidFill>
                              <a:latin typeface="Cambria Math" panose="02040503050406030204" pitchFamily="18" charset="0"/>
                            </a:rPr>
                            <m:t>&lt;</m:t>
                          </m:r>
                          <m:sSup>
                            <m:sSupPr>
                              <m:ctrlPr>
                                <a:rPr lang="en-GB" sz="900" b="1" i="1" smtClean="0">
                                  <a:solidFill>
                                    <a:schemeClr val="tx1"/>
                                  </a:solidFill>
                                  <a:latin typeface="Cambria Math" panose="02040503050406030204" pitchFamily="18" charset="0"/>
                                </a:rPr>
                              </m:ctrlPr>
                            </m:sSupPr>
                            <m:e>
                              <m:r>
                                <a:rPr lang="en-GB" sz="900" b="1" i="1" smtClean="0">
                                  <a:solidFill>
                                    <a:schemeClr val="tx1"/>
                                  </a:solidFill>
                                  <a:latin typeface="Cambria Math" panose="02040503050406030204" pitchFamily="18" charset="0"/>
                                </a:rPr>
                                <m:t>𝟏𝟎</m:t>
                              </m:r>
                            </m:e>
                            <m:sup>
                              <m:r>
                                <a:rPr lang="en-GB" sz="900" b="1" i="1" smtClean="0">
                                  <a:solidFill>
                                    <a:schemeClr val="tx1"/>
                                  </a:solidFill>
                                  <a:latin typeface="Cambria Math" panose="02040503050406030204" pitchFamily="18" charset="0"/>
                                </a:rPr>
                                <m:t>−</m:t>
                              </m:r>
                              <m:r>
                                <a:rPr lang="en-GB" sz="900" b="1" i="1" smtClean="0">
                                  <a:solidFill>
                                    <a:schemeClr val="tx1"/>
                                  </a:solidFill>
                                  <a:latin typeface="Cambria Math" panose="02040503050406030204" pitchFamily="18" charset="0"/>
                                </a:rPr>
                                <m:t>𝟏𝟐</m:t>
                              </m:r>
                            </m:sup>
                          </m:sSup>
                        </m:e>
                      </m:nary>
                    </m:oMath>
                  </m:oMathPara>
                </a14:m>
                <a:endParaRPr lang="en-US" b="1" dirty="0"/>
              </a:p>
            </p:txBody>
          </p:sp>
        </mc:Choice>
        <mc:Fallback xmlns="">
          <p:sp>
            <p:nvSpPr>
              <p:cNvPr id="50" name="Flowchart: Decision 49">
                <a:extLst>
                  <a:ext uri="{FF2B5EF4-FFF2-40B4-BE49-F238E27FC236}">
                    <a16:creationId xmlns:a16="http://schemas.microsoft.com/office/drawing/2014/main" id="{DDA7C51B-7F3B-F9F1-819A-672CBFAC384A}"/>
                  </a:ext>
                </a:extLst>
              </p:cNvPr>
              <p:cNvSpPr>
                <a:spLocks noRot="1" noChangeAspect="1" noMove="1" noResize="1" noEditPoints="1" noAdjustHandles="1" noChangeArrowheads="1" noChangeShapeType="1" noTextEdit="1"/>
              </p:cNvSpPr>
              <p:nvPr/>
            </p:nvSpPr>
            <p:spPr>
              <a:xfrm>
                <a:off x="5229230" y="4250530"/>
                <a:ext cx="2988136" cy="861097"/>
              </a:xfrm>
              <a:prstGeom prst="flowChartDecision">
                <a:avLst/>
              </a:prstGeom>
              <a:blipFill>
                <a:blip r:embed="rId4"/>
                <a:stretch>
                  <a:fillRect t="-22603" b="-5547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73266E55-53E7-22E2-A19E-8A472E1F732C}"/>
                  </a:ext>
                </a:extLst>
              </p:cNvPr>
              <p:cNvSpPr txBox="1"/>
              <p:nvPr/>
            </p:nvSpPr>
            <p:spPr>
              <a:xfrm>
                <a:off x="8184728" y="4236148"/>
                <a:ext cx="490555" cy="4449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solidFill>
                                <a:schemeClr val="tx1"/>
                              </a:solidFill>
                              <a:latin typeface="Cambria Math" panose="02040503050406030204" pitchFamily="18" charset="0"/>
                            </a:rPr>
                          </m:ctrlPr>
                        </m:sSubSupPr>
                        <m:e>
                          <m:r>
                            <a:rPr lang="en-GB" sz="1800" b="0" i="1" smtClean="0">
                              <a:solidFill>
                                <a:schemeClr val="tx1"/>
                              </a:solidFill>
                              <a:latin typeface="Cambria Math" panose="02040503050406030204" pitchFamily="18" charset="0"/>
                            </a:rPr>
                            <m:t>𝑓</m:t>
                          </m:r>
                        </m:e>
                        <m:sub>
                          <m:r>
                            <a:rPr lang="en-GB" sz="1800" b="0" i="1" smtClean="0">
                              <a:solidFill>
                                <a:schemeClr val="tx1"/>
                              </a:solidFill>
                              <a:latin typeface="Cambria Math" panose="02040503050406030204" pitchFamily="18" charset="0"/>
                            </a:rPr>
                            <m:t>𝑖</m:t>
                          </m:r>
                        </m:sub>
                        <m:sup>
                          <m:r>
                            <a:rPr lang="en-GB" sz="1800" b="0" i="1" smtClean="0">
                              <a:solidFill>
                                <a:schemeClr val="tx1"/>
                              </a:solidFill>
                              <a:latin typeface="Cambria Math" panose="02040503050406030204" pitchFamily="18" charset="0"/>
                            </a:rPr>
                            <m:t>𝐿</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𝑘</m:t>
                          </m:r>
                          <m:r>
                            <a:rPr lang="en-US" sz="1800" b="0" i="1" smtClean="0">
                              <a:solidFill>
                                <a:schemeClr val="tx1"/>
                              </a:solidFill>
                              <a:latin typeface="Cambria Math" panose="02040503050406030204" pitchFamily="18" charset="0"/>
                            </a:rPr>
                            <m:t>)</m:t>
                          </m:r>
                        </m:sup>
                      </m:sSubSup>
                    </m:oMath>
                  </m:oMathPara>
                </a14:m>
                <a:endParaRPr lang="en-US" dirty="0"/>
              </a:p>
            </p:txBody>
          </p:sp>
        </mc:Choice>
        <mc:Fallback xmlns="">
          <p:sp>
            <p:nvSpPr>
              <p:cNvPr id="51" name="TextBox 50">
                <a:extLst>
                  <a:ext uri="{FF2B5EF4-FFF2-40B4-BE49-F238E27FC236}">
                    <a16:creationId xmlns:a16="http://schemas.microsoft.com/office/drawing/2014/main" id="{73266E55-53E7-22E2-A19E-8A472E1F732C}"/>
                  </a:ext>
                </a:extLst>
              </p:cNvPr>
              <p:cNvSpPr txBox="1">
                <a:spLocks noRot="1" noChangeAspect="1" noMove="1" noResize="1" noEditPoints="1" noAdjustHandles="1" noChangeArrowheads="1" noChangeShapeType="1" noTextEdit="1"/>
              </p:cNvSpPr>
              <p:nvPr/>
            </p:nvSpPr>
            <p:spPr>
              <a:xfrm>
                <a:off x="8184728" y="4236148"/>
                <a:ext cx="490555" cy="444930"/>
              </a:xfrm>
              <a:prstGeom prst="rect">
                <a:avLst/>
              </a:prstGeom>
              <a:blipFill>
                <a:blip r:embed="rId5"/>
                <a:stretch>
                  <a:fillRect l="-3750" r="-41250" b="-6849"/>
                </a:stretch>
              </a:blipFill>
            </p:spPr>
            <p:txBody>
              <a:bodyPr/>
              <a:lstStyle/>
              <a:p>
                <a:r>
                  <a:rPr lang="en-US">
                    <a:noFill/>
                  </a:rPr>
                  <a:t> </a:t>
                </a:r>
              </a:p>
            </p:txBody>
          </p:sp>
        </mc:Fallback>
      </mc:AlternateContent>
      <p:sp>
        <p:nvSpPr>
          <p:cNvPr id="52" name="Rectangle 51">
            <a:extLst>
              <a:ext uri="{FF2B5EF4-FFF2-40B4-BE49-F238E27FC236}">
                <a16:creationId xmlns:a16="http://schemas.microsoft.com/office/drawing/2014/main" id="{1FFAAA88-D013-7AB8-9ECD-35DFBFBBC374}"/>
              </a:ext>
            </a:extLst>
          </p:cNvPr>
          <p:cNvSpPr/>
          <p:nvPr/>
        </p:nvSpPr>
        <p:spPr>
          <a:xfrm>
            <a:off x="9375504" y="4441877"/>
            <a:ext cx="1605274" cy="4784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i="1" dirty="0">
                <a:latin typeface="Cambria Math" panose="02040503050406030204" pitchFamily="18" charset="0"/>
              </a:rPr>
              <a:t>Peng-Robinson Fugacity Formula</a:t>
            </a: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D521434-F4E0-4D59-35B4-8D92DA2601E7}"/>
                  </a:ext>
                </a:extLst>
              </p:cNvPr>
              <p:cNvSpPr txBox="1"/>
              <p:nvPr/>
            </p:nvSpPr>
            <p:spPr>
              <a:xfrm>
                <a:off x="8728687" y="4236148"/>
                <a:ext cx="490555" cy="4449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solidFill>
                                <a:schemeClr val="tx1"/>
                              </a:solidFill>
                              <a:latin typeface="Cambria Math" panose="02040503050406030204" pitchFamily="18" charset="0"/>
                            </a:rPr>
                          </m:ctrlPr>
                        </m:sSubSupPr>
                        <m:e>
                          <m:r>
                            <a:rPr lang="en-GB" sz="1800" b="0" i="1" smtClean="0">
                              <a:solidFill>
                                <a:schemeClr val="tx1"/>
                              </a:solidFill>
                              <a:latin typeface="Cambria Math" panose="02040503050406030204" pitchFamily="18" charset="0"/>
                            </a:rPr>
                            <m:t>𝑓</m:t>
                          </m:r>
                        </m:e>
                        <m:sub>
                          <m:r>
                            <a:rPr lang="en-GB" sz="1800" b="0" i="1" smtClean="0">
                              <a:solidFill>
                                <a:schemeClr val="tx1"/>
                              </a:solidFill>
                              <a:latin typeface="Cambria Math" panose="02040503050406030204" pitchFamily="18" charset="0"/>
                            </a:rPr>
                            <m:t>𝑖</m:t>
                          </m:r>
                        </m:sub>
                        <m:sup>
                          <m:r>
                            <a:rPr lang="en-US" sz="1800" b="0" i="1" smtClean="0">
                              <a:solidFill>
                                <a:schemeClr val="tx1"/>
                              </a:solidFill>
                              <a:latin typeface="Cambria Math" panose="02040503050406030204" pitchFamily="18" charset="0"/>
                            </a:rPr>
                            <m:t>𝑉</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𝑘</m:t>
                          </m:r>
                          <m:r>
                            <a:rPr lang="en-US" sz="1800" b="0" i="1" smtClean="0">
                              <a:solidFill>
                                <a:schemeClr val="tx1"/>
                              </a:solidFill>
                              <a:latin typeface="Cambria Math" panose="02040503050406030204" pitchFamily="18" charset="0"/>
                            </a:rPr>
                            <m:t>)</m:t>
                          </m:r>
                        </m:sup>
                      </m:sSubSup>
                    </m:oMath>
                  </m:oMathPara>
                </a14:m>
                <a:endParaRPr lang="en-US" dirty="0"/>
              </a:p>
            </p:txBody>
          </p:sp>
        </mc:Choice>
        <mc:Fallback xmlns="">
          <p:sp>
            <p:nvSpPr>
              <p:cNvPr id="53" name="TextBox 52">
                <a:extLst>
                  <a:ext uri="{FF2B5EF4-FFF2-40B4-BE49-F238E27FC236}">
                    <a16:creationId xmlns:a16="http://schemas.microsoft.com/office/drawing/2014/main" id="{CD521434-F4E0-4D59-35B4-8D92DA2601E7}"/>
                  </a:ext>
                </a:extLst>
              </p:cNvPr>
              <p:cNvSpPr txBox="1">
                <a:spLocks noRot="1" noChangeAspect="1" noMove="1" noResize="1" noEditPoints="1" noAdjustHandles="1" noChangeArrowheads="1" noChangeShapeType="1" noTextEdit="1"/>
              </p:cNvSpPr>
              <p:nvPr/>
            </p:nvSpPr>
            <p:spPr>
              <a:xfrm>
                <a:off x="8728687" y="4236148"/>
                <a:ext cx="490555" cy="444930"/>
              </a:xfrm>
              <a:prstGeom prst="rect">
                <a:avLst/>
              </a:prstGeom>
              <a:blipFill>
                <a:blip r:embed="rId6"/>
                <a:stretch>
                  <a:fillRect l="-3750" r="-46250" b="-68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a:extLst>
                  <a:ext uri="{FF2B5EF4-FFF2-40B4-BE49-F238E27FC236}">
                    <a16:creationId xmlns:a16="http://schemas.microsoft.com/office/drawing/2014/main" id="{589D243A-9FAD-FF38-5F1B-C960DE719145}"/>
                  </a:ext>
                </a:extLst>
              </p:cNvPr>
              <p:cNvSpPr/>
              <p:nvPr/>
            </p:nvSpPr>
            <p:spPr>
              <a:xfrm>
                <a:off x="3084632" y="4473260"/>
                <a:ext cx="1579026" cy="41563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Sup>
                      <m:sSubSupPr>
                        <m:ctrlPr>
                          <a:rPr lang="en-GB" sz="1200" b="0" i="1" smtClean="0">
                            <a:solidFill>
                              <a:schemeClr val="tx1"/>
                            </a:solidFill>
                            <a:latin typeface="Cambria Math" panose="02040503050406030204" pitchFamily="18" charset="0"/>
                          </a:rPr>
                        </m:ctrlPr>
                      </m:sSubSupPr>
                      <m:e>
                        <m:r>
                          <a:rPr lang="en-GB" sz="1200" b="0" i="1" smtClean="0">
                            <a:solidFill>
                              <a:schemeClr val="tx1"/>
                            </a:solidFill>
                            <a:latin typeface="Cambria Math" panose="02040503050406030204" pitchFamily="18" charset="0"/>
                          </a:rPr>
                          <m:t>𝐾</m:t>
                        </m:r>
                      </m:e>
                      <m:sub>
                        <m:r>
                          <a:rPr lang="en-GB" sz="1200" b="0" i="1" smtClean="0">
                            <a:solidFill>
                              <a:schemeClr val="tx1"/>
                            </a:solidFill>
                            <a:latin typeface="Cambria Math" panose="02040503050406030204" pitchFamily="18" charset="0"/>
                          </a:rPr>
                          <m:t>𝑖</m:t>
                        </m:r>
                      </m:sub>
                      <m:sup>
                        <m:r>
                          <a:rPr lang="en-US" sz="1200" b="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𝑘</m:t>
                        </m:r>
                        <m:r>
                          <a:rPr lang="en-GB" sz="1200" b="0" i="1" smtClean="0">
                            <a:solidFill>
                              <a:schemeClr val="tx1"/>
                            </a:solidFill>
                            <a:latin typeface="Cambria Math" panose="02040503050406030204" pitchFamily="18" charset="0"/>
                          </a:rPr>
                          <m:t>+1</m:t>
                        </m:r>
                        <m:r>
                          <a:rPr lang="en-US" sz="1200" b="0" i="1" smtClean="0">
                            <a:solidFill>
                              <a:schemeClr val="tx1"/>
                            </a:solidFill>
                            <a:latin typeface="Cambria Math" panose="02040503050406030204" pitchFamily="18" charset="0"/>
                          </a:rPr>
                          <m:t>)</m:t>
                        </m:r>
                      </m:sup>
                    </m:sSubSup>
                    <m:r>
                      <a:rPr lang="en-GB" sz="1200" b="0" i="1" smtClean="0">
                        <a:solidFill>
                          <a:schemeClr val="tx1"/>
                        </a:solidFill>
                        <a:latin typeface="Cambria Math" panose="02040503050406030204" pitchFamily="18" charset="0"/>
                      </a:rPr>
                      <m:t>=</m:t>
                    </m:r>
                  </m:oMath>
                </a14:m>
                <a:r>
                  <a:rPr lang="en-GB" sz="1200" b="0" dirty="0">
                    <a:solidFill>
                      <a:schemeClr val="tx1"/>
                    </a:solidFill>
                  </a:rPr>
                  <a:t> </a:t>
                </a:r>
                <a14:m>
                  <m:oMath xmlns:m="http://schemas.openxmlformats.org/officeDocument/2006/math">
                    <m:sSubSup>
                      <m:sSubSupPr>
                        <m:ctrlPr>
                          <a:rPr lang="en-GB" sz="1200" b="0" i="1" smtClean="0">
                            <a:solidFill>
                              <a:schemeClr val="tx1"/>
                            </a:solidFill>
                            <a:latin typeface="Cambria Math" panose="02040503050406030204" pitchFamily="18" charset="0"/>
                          </a:rPr>
                        </m:ctrlPr>
                      </m:sSubSupPr>
                      <m:e>
                        <m:r>
                          <a:rPr lang="en-GB" sz="1200" b="0" i="1" smtClean="0">
                            <a:solidFill>
                              <a:schemeClr val="tx1"/>
                            </a:solidFill>
                            <a:latin typeface="Cambria Math" panose="02040503050406030204" pitchFamily="18" charset="0"/>
                          </a:rPr>
                          <m:t>𝐾</m:t>
                        </m:r>
                      </m:e>
                      <m:sub>
                        <m:r>
                          <a:rPr lang="en-GB" sz="1200" b="0" i="1" smtClean="0">
                            <a:solidFill>
                              <a:schemeClr val="tx1"/>
                            </a:solidFill>
                            <a:latin typeface="Cambria Math" panose="02040503050406030204" pitchFamily="18" charset="0"/>
                          </a:rPr>
                          <m:t>𝑖</m:t>
                        </m:r>
                      </m:sub>
                      <m:sup>
                        <m:r>
                          <a:rPr lang="en-US" sz="1200" b="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𝑘</m:t>
                        </m:r>
                        <m:r>
                          <a:rPr lang="en-US" sz="1200" b="0" i="1" smtClean="0">
                            <a:solidFill>
                              <a:schemeClr val="tx1"/>
                            </a:solidFill>
                            <a:latin typeface="Cambria Math" panose="02040503050406030204" pitchFamily="18" charset="0"/>
                          </a:rPr>
                          <m:t>)</m:t>
                        </m:r>
                      </m:sup>
                    </m:sSubSup>
                    <m:sSup>
                      <m:sSupPr>
                        <m:ctrlPr>
                          <a:rPr lang="en-GB" sz="1200" b="0" i="1" smtClean="0">
                            <a:solidFill>
                              <a:schemeClr val="tx1"/>
                            </a:solidFill>
                            <a:latin typeface="Cambria Math" panose="02040503050406030204" pitchFamily="18" charset="0"/>
                          </a:rPr>
                        </m:ctrlPr>
                      </m:sSupPr>
                      <m:e>
                        <m:d>
                          <m:dPr>
                            <m:ctrlPr>
                              <a:rPr lang="en-GB" sz="1200" b="0" i="1" smtClean="0">
                                <a:solidFill>
                                  <a:schemeClr val="tx1"/>
                                </a:solidFill>
                                <a:latin typeface="Cambria Math" panose="02040503050406030204" pitchFamily="18" charset="0"/>
                              </a:rPr>
                            </m:ctrlPr>
                          </m:dPr>
                          <m:e>
                            <m:f>
                              <m:fPr>
                                <m:ctrlPr>
                                  <a:rPr lang="en-GB" sz="1200" b="1" i="1" smtClean="0">
                                    <a:solidFill>
                                      <a:schemeClr val="tx1"/>
                                    </a:solidFill>
                                    <a:latin typeface="Cambria Math" panose="02040503050406030204" pitchFamily="18" charset="0"/>
                                  </a:rPr>
                                </m:ctrlPr>
                              </m:fPr>
                              <m:num>
                                <m:sSubSup>
                                  <m:sSubSupPr>
                                    <m:ctrlPr>
                                      <a:rPr lang="en-US" sz="1200" b="1" i="1" smtClean="0">
                                        <a:solidFill>
                                          <a:schemeClr val="tx1"/>
                                        </a:solidFill>
                                        <a:latin typeface="Cambria Math" panose="02040503050406030204" pitchFamily="18" charset="0"/>
                                      </a:rPr>
                                    </m:ctrlPr>
                                  </m:sSubSupPr>
                                  <m:e>
                                    <m:r>
                                      <a:rPr lang="en-GB" sz="1200" b="1" i="1" smtClean="0">
                                        <a:solidFill>
                                          <a:schemeClr val="tx1"/>
                                        </a:solidFill>
                                        <a:latin typeface="Cambria Math" panose="02040503050406030204" pitchFamily="18" charset="0"/>
                                      </a:rPr>
                                      <m:t>𝒇</m:t>
                                    </m:r>
                                  </m:e>
                                  <m:sub>
                                    <m:r>
                                      <a:rPr lang="en-GB" sz="1200" b="1" i="1" smtClean="0">
                                        <a:solidFill>
                                          <a:schemeClr val="tx1"/>
                                        </a:solidFill>
                                        <a:latin typeface="Cambria Math" panose="02040503050406030204" pitchFamily="18" charset="0"/>
                                      </a:rPr>
                                      <m:t>𝒊</m:t>
                                    </m:r>
                                  </m:sub>
                                  <m:sup>
                                    <m:r>
                                      <a:rPr lang="en-GB" sz="1200" b="1" i="1" smtClean="0">
                                        <a:solidFill>
                                          <a:schemeClr val="tx1"/>
                                        </a:solidFill>
                                        <a:latin typeface="Cambria Math" panose="02040503050406030204" pitchFamily="18" charset="0"/>
                                      </a:rPr>
                                      <m:t>𝑳</m:t>
                                    </m:r>
                                  </m:sup>
                                </m:sSubSup>
                              </m:num>
                              <m:den>
                                <m:sSubSup>
                                  <m:sSubSupPr>
                                    <m:ctrlPr>
                                      <a:rPr lang="en-US" sz="1200" b="1" i="1" smtClean="0">
                                        <a:solidFill>
                                          <a:schemeClr val="tx1"/>
                                        </a:solidFill>
                                        <a:latin typeface="Cambria Math" panose="02040503050406030204" pitchFamily="18" charset="0"/>
                                      </a:rPr>
                                    </m:ctrlPr>
                                  </m:sSubSupPr>
                                  <m:e>
                                    <m:r>
                                      <a:rPr lang="en-GB" sz="1200" b="1" i="1" smtClean="0">
                                        <a:solidFill>
                                          <a:schemeClr val="tx1"/>
                                        </a:solidFill>
                                        <a:latin typeface="Cambria Math" panose="02040503050406030204" pitchFamily="18" charset="0"/>
                                      </a:rPr>
                                      <m:t>𝒇</m:t>
                                    </m:r>
                                  </m:e>
                                  <m:sub>
                                    <m:r>
                                      <a:rPr lang="en-GB" sz="1200" b="1" i="1" smtClean="0">
                                        <a:solidFill>
                                          <a:schemeClr val="tx1"/>
                                        </a:solidFill>
                                        <a:latin typeface="Cambria Math" panose="02040503050406030204" pitchFamily="18" charset="0"/>
                                      </a:rPr>
                                      <m:t>𝒊</m:t>
                                    </m:r>
                                  </m:sub>
                                  <m:sup>
                                    <m:r>
                                      <a:rPr lang="en-GB" sz="1200" b="1" i="1" smtClean="0">
                                        <a:solidFill>
                                          <a:schemeClr val="tx1"/>
                                        </a:solidFill>
                                        <a:latin typeface="Cambria Math" panose="02040503050406030204" pitchFamily="18" charset="0"/>
                                      </a:rPr>
                                      <m:t>𝑽</m:t>
                                    </m:r>
                                  </m:sup>
                                </m:sSubSup>
                              </m:den>
                            </m:f>
                          </m:e>
                        </m:d>
                      </m:e>
                      <m:sup>
                        <m:r>
                          <m:rPr>
                            <m:sty m:val="p"/>
                          </m:rPr>
                          <a:rPr lang="en-US" sz="1200" b="0" i="0" smtClean="0">
                            <a:solidFill>
                              <a:schemeClr val="tx1"/>
                            </a:solidFill>
                            <a:latin typeface="Cambria Math" panose="02040503050406030204" pitchFamily="18" charset="0"/>
                          </a:rPr>
                          <m:t>k</m:t>
                        </m:r>
                      </m:sup>
                    </m:sSup>
                  </m:oMath>
                </a14:m>
                <a:r>
                  <a:rPr lang="en-US" sz="1200" dirty="0">
                    <a:solidFill>
                      <a:schemeClr val="tx1"/>
                    </a:solidFill>
                  </a:rPr>
                  <a:t> </a:t>
                </a:r>
              </a:p>
            </p:txBody>
          </p:sp>
        </mc:Choice>
        <mc:Fallback xmlns="">
          <p:sp>
            <p:nvSpPr>
              <p:cNvPr id="54" name="Rectangle 53">
                <a:extLst>
                  <a:ext uri="{FF2B5EF4-FFF2-40B4-BE49-F238E27FC236}">
                    <a16:creationId xmlns:a16="http://schemas.microsoft.com/office/drawing/2014/main" id="{589D243A-9FAD-FF38-5F1B-C960DE719145}"/>
                  </a:ext>
                </a:extLst>
              </p:cNvPr>
              <p:cNvSpPr>
                <a:spLocks noRot="1" noChangeAspect="1" noMove="1" noResize="1" noEditPoints="1" noAdjustHandles="1" noChangeArrowheads="1" noChangeShapeType="1" noTextEdit="1"/>
              </p:cNvSpPr>
              <p:nvPr/>
            </p:nvSpPr>
            <p:spPr>
              <a:xfrm>
                <a:off x="3084632" y="4473260"/>
                <a:ext cx="1579026" cy="415636"/>
              </a:xfrm>
              <a:prstGeom prst="rect">
                <a:avLst/>
              </a:prstGeom>
              <a:blipFill>
                <a:blip r:embed="rId7"/>
                <a:stretch>
                  <a:fillRect b="-5714"/>
                </a:stretch>
              </a:blipFill>
            </p:spPr>
            <p:txBody>
              <a:bodyPr/>
              <a:lstStyle/>
              <a:p>
                <a:r>
                  <a:rPr lang="en-US">
                    <a:noFill/>
                  </a:rPr>
                  <a:t> </a:t>
                </a:r>
              </a:p>
            </p:txBody>
          </p:sp>
        </mc:Fallback>
      </mc:AlternateContent>
      <p:cxnSp>
        <p:nvCxnSpPr>
          <p:cNvPr id="55" name="Straight Arrow Connector 54">
            <a:extLst>
              <a:ext uri="{FF2B5EF4-FFF2-40B4-BE49-F238E27FC236}">
                <a16:creationId xmlns:a16="http://schemas.microsoft.com/office/drawing/2014/main" id="{55DD4278-49A9-25F3-7410-7DC69F61B853}"/>
              </a:ext>
            </a:extLst>
          </p:cNvPr>
          <p:cNvCxnSpPr>
            <a:stCxn id="46" idx="3"/>
            <a:endCxn id="47" idx="1"/>
          </p:cNvCxnSpPr>
          <p:nvPr/>
        </p:nvCxnSpPr>
        <p:spPr>
          <a:xfrm flipV="1">
            <a:off x="3324055" y="2038604"/>
            <a:ext cx="1339603" cy="63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2453BC3B-326A-0E1A-698D-8C57A15B07BA}"/>
              </a:ext>
            </a:extLst>
          </p:cNvPr>
          <p:cNvCxnSpPr>
            <a:cxnSpLocks/>
            <a:stCxn id="47" idx="3"/>
            <a:endCxn id="48" idx="1"/>
          </p:cNvCxnSpPr>
          <p:nvPr/>
        </p:nvCxnSpPr>
        <p:spPr>
          <a:xfrm>
            <a:off x="7415246" y="2038604"/>
            <a:ext cx="196025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7" name="Connector: Elbow 56">
            <a:extLst>
              <a:ext uri="{FF2B5EF4-FFF2-40B4-BE49-F238E27FC236}">
                <a16:creationId xmlns:a16="http://schemas.microsoft.com/office/drawing/2014/main" id="{ED1FBA52-2BCE-26A3-3DE0-660946FD405D}"/>
              </a:ext>
            </a:extLst>
          </p:cNvPr>
          <p:cNvCxnSpPr>
            <a:cxnSpLocks/>
            <a:stCxn id="47" idx="0"/>
            <a:endCxn id="47" idx="2"/>
          </p:cNvCxnSpPr>
          <p:nvPr/>
        </p:nvCxnSpPr>
        <p:spPr>
          <a:xfrm rot="16200000" flipH="1">
            <a:off x="5566019" y="2038604"/>
            <a:ext cx="946866" cy="12700"/>
          </a:xfrm>
          <a:prstGeom prst="bentConnector5">
            <a:avLst>
              <a:gd name="adj1" fmla="val -24143"/>
              <a:gd name="adj2" fmla="val 12633024"/>
              <a:gd name="adj3" fmla="val 124143"/>
            </a:avLst>
          </a:prstGeom>
          <a:ln w="28575">
            <a:prstDash val="sysDash"/>
            <a:tailEnd type="triangle"/>
          </a:ln>
        </p:spPr>
        <p:style>
          <a:lnRef idx="1">
            <a:schemeClr val="dk1"/>
          </a:lnRef>
          <a:fillRef idx="0">
            <a:schemeClr val="dk1"/>
          </a:fillRef>
          <a:effectRef idx="0">
            <a:schemeClr val="dk1"/>
          </a:effectRef>
          <a:fontRef idx="minor">
            <a:schemeClr val="tx1"/>
          </a:fontRef>
        </p:style>
      </p:cxnSp>
      <p:sp>
        <p:nvSpPr>
          <p:cNvPr id="58" name="Rectangle 57">
            <a:extLst>
              <a:ext uri="{FF2B5EF4-FFF2-40B4-BE49-F238E27FC236}">
                <a16:creationId xmlns:a16="http://schemas.microsoft.com/office/drawing/2014/main" id="{02193569-075C-FE54-E2C5-D5E03FFA32A8}"/>
              </a:ext>
            </a:extLst>
          </p:cNvPr>
          <p:cNvSpPr/>
          <p:nvPr/>
        </p:nvSpPr>
        <p:spPr>
          <a:xfrm>
            <a:off x="6166501" y="1160246"/>
            <a:ext cx="1318139" cy="3518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i="1" dirty="0">
                <a:latin typeface="Cambria Math" panose="02040503050406030204" pitchFamily="18" charset="0"/>
              </a:rPr>
              <a:t>Newton-Raphson</a:t>
            </a:r>
          </a:p>
          <a:p>
            <a:pPr algn="ctr"/>
            <a:r>
              <a:rPr lang="en-US" sz="1200" b="1" i="1" dirty="0">
                <a:latin typeface="Cambria Math" panose="02040503050406030204" pitchFamily="18" charset="0"/>
              </a:rPr>
              <a:t>Iteration</a:t>
            </a:r>
          </a:p>
        </p:txBody>
      </p:sp>
      <p:cxnSp>
        <p:nvCxnSpPr>
          <p:cNvPr id="59" name="Connector: Elbow 58">
            <a:extLst>
              <a:ext uri="{FF2B5EF4-FFF2-40B4-BE49-F238E27FC236}">
                <a16:creationId xmlns:a16="http://schemas.microsoft.com/office/drawing/2014/main" id="{BD5704FD-FF2F-A28A-D738-B1E9A35719C4}"/>
              </a:ext>
            </a:extLst>
          </p:cNvPr>
          <p:cNvCxnSpPr>
            <a:stCxn id="47" idx="2"/>
            <a:endCxn id="47" idx="3"/>
          </p:cNvCxnSpPr>
          <p:nvPr/>
        </p:nvCxnSpPr>
        <p:spPr>
          <a:xfrm rot="5400000" flipH="1" flipV="1">
            <a:off x="6490632" y="1587424"/>
            <a:ext cx="473433" cy="1375794"/>
          </a:xfrm>
          <a:prstGeom prst="bentConnector4">
            <a:avLst>
              <a:gd name="adj1" fmla="val 20574"/>
              <a:gd name="adj2" fmla="val 92342"/>
            </a:avLst>
          </a:prstGeom>
          <a:ln w="28575">
            <a:prstDash val="sysDash"/>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C1047F16-6F2D-4ECF-47B8-CC7B2D7FAB7F}"/>
                  </a:ext>
                </a:extLst>
              </p:cNvPr>
              <p:cNvSpPr txBox="1"/>
              <p:nvPr/>
            </p:nvSpPr>
            <p:spPr>
              <a:xfrm>
                <a:off x="8224775" y="1670757"/>
                <a:ext cx="450508" cy="347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𝑉</m:t>
                          </m:r>
                        </m:sub>
                        <m: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sup>
                      </m:sSubSup>
                    </m:oMath>
                  </m:oMathPara>
                </a14:m>
                <a:endParaRPr lang="en-US" dirty="0"/>
              </a:p>
            </p:txBody>
          </p:sp>
        </mc:Choice>
        <mc:Fallback xmlns="">
          <p:sp>
            <p:nvSpPr>
              <p:cNvPr id="60" name="TextBox 59">
                <a:extLst>
                  <a:ext uri="{FF2B5EF4-FFF2-40B4-BE49-F238E27FC236}">
                    <a16:creationId xmlns:a16="http://schemas.microsoft.com/office/drawing/2014/main" id="{C1047F16-6F2D-4ECF-47B8-CC7B2D7FAB7F}"/>
                  </a:ext>
                </a:extLst>
              </p:cNvPr>
              <p:cNvSpPr txBox="1">
                <a:spLocks noRot="1" noChangeAspect="1" noMove="1" noResize="1" noEditPoints="1" noAdjustHandles="1" noChangeArrowheads="1" noChangeShapeType="1" noTextEdit="1"/>
              </p:cNvSpPr>
              <p:nvPr/>
            </p:nvSpPr>
            <p:spPr>
              <a:xfrm>
                <a:off x="8224775" y="1670757"/>
                <a:ext cx="450508" cy="347852"/>
              </a:xfrm>
              <a:prstGeom prst="rect">
                <a:avLst/>
              </a:prstGeom>
              <a:blipFill>
                <a:blip r:embed="rId8"/>
                <a:stretch>
                  <a:fillRect l="-12162" t="-3509" r="-10811" b="-17544"/>
                </a:stretch>
              </a:blipFill>
            </p:spPr>
            <p:txBody>
              <a:bodyPr/>
              <a:lstStyle/>
              <a:p>
                <a:r>
                  <a:rPr lang="en-US">
                    <a:noFill/>
                  </a:rPr>
                  <a:t> </a:t>
                </a:r>
              </a:p>
            </p:txBody>
          </p:sp>
        </mc:Fallback>
      </mc:AlternateContent>
      <p:cxnSp>
        <p:nvCxnSpPr>
          <p:cNvPr id="61" name="Straight Arrow Connector 60">
            <a:extLst>
              <a:ext uri="{FF2B5EF4-FFF2-40B4-BE49-F238E27FC236}">
                <a16:creationId xmlns:a16="http://schemas.microsoft.com/office/drawing/2014/main" id="{FA6E6727-8775-8E54-6280-488167087850}"/>
              </a:ext>
            </a:extLst>
          </p:cNvPr>
          <p:cNvCxnSpPr>
            <a:cxnSpLocks/>
          </p:cNvCxnSpPr>
          <p:nvPr/>
        </p:nvCxnSpPr>
        <p:spPr>
          <a:xfrm>
            <a:off x="9772625" y="2277806"/>
            <a:ext cx="0" cy="9740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B6C641F8-E69A-FC27-2EE8-9DD278BF7819}"/>
              </a:ext>
            </a:extLst>
          </p:cNvPr>
          <p:cNvCxnSpPr>
            <a:cxnSpLocks/>
          </p:cNvCxnSpPr>
          <p:nvPr/>
        </p:nvCxnSpPr>
        <p:spPr>
          <a:xfrm>
            <a:off x="10575706" y="2275321"/>
            <a:ext cx="0" cy="9740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9C9F79AF-1A44-AA58-F5BD-30705550052B}"/>
                  </a:ext>
                </a:extLst>
              </p:cNvPr>
              <p:cNvSpPr txBox="1"/>
              <p:nvPr/>
            </p:nvSpPr>
            <p:spPr>
              <a:xfrm>
                <a:off x="9818642" y="2762337"/>
                <a:ext cx="445507" cy="3525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sup>
                      </m:sSubSup>
                    </m:oMath>
                  </m:oMathPara>
                </a14:m>
                <a:endParaRPr lang="en-US" dirty="0"/>
              </a:p>
            </p:txBody>
          </p:sp>
        </mc:Choice>
        <mc:Fallback xmlns="">
          <p:sp>
            <p:nvSpPr>
              <p:cNvPr id="63" name="TextBox 62">
                <a:extLst>
                  <a:ext uri="{FF2B5EF4-FFF2-40B4-BE49-F238E27FC236}">
                    <a16:creationId xmlns:a16="http://schemas.microsoft.com/office/drawing/2014/main" id="{9C9F79AF-1A44-AA58-F5BD-30705550052B}"/>
                  </a:ext>
                </a:extLst>
              </p:cNvPr>
              <p:cNvSpPr txBox="1">
                <a:spLocks noRot="1" noChangeAspect="1" noMove="1" noResize="1" noEditPoints="1" noAdjustHandles="1" noChangeArrowheads="1" noChangeShapeType="1" noTextEdit="1"/>
              </p:cNvSpPr>
              <p:nvPr/>
            </p:nvSpPr>
            <p:spPr>
              <a:xfrm>
                <a:off x="9818642" y="2762337"/>
                <a:ext cx="445507" cy="352597"/>
              </a:xfrm>
              <a:prstGeom prst="rect">
                <a:avLst/>
              </a:prstGeom>
              <a:blipFill>
                <a:blip r:embed="rId9"/>
                <a:stretch>
                  <a:fillRect l="-8219" t="-3448" r="-10959" b="-18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EBEE6A0F-D914-4961-1CDE-17DB67BA5307}"/>
                  </a:ext>
                </a:extLst>
              </p:cNvPr>
              <p:cNvSpPr txBox="1"/>
              <p:nvPr/>
            </p:nvSpPr>
            <p:spPr>
              <a:xfrm>
                <a:off x="10527468" y="2716170"/>
                <a:ext cx="453310" cy="4449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𝑖</m:t>
                          </m:r>
                        </m:sub>
                        <m: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sup>
                      </m:sSubSup>
                    </m:oMath>
                  </m:oMathPara>
                </a14:m>
                <a:endParaRPr lang="en-US" dirty="0"/>
              </a:p>
            </p:txBody>
          </p:sp>
        </mc:Choice>
        <mc:Fallback xmlns="">
          <p:sp>
            <p:nvSpPr>
              <p:cNvPr id="64" name="TextBox 63">
                <a:extLst>
                  <a:ext uri="{FF2B5EF4-FFF2-40B4-BE49-F238E27FC236}">
                    <a16:creationId xmlns:a16="http://schemas.microsoft.com/office/drawing/2014/main" id="{EBEE6A0F-D914-4961-1CDE-17DB67BA5307}"/>
                  </a:ext>
                </a:extLst>
              </p:cNvPr>
              <p:cNvSpPr txBox="1">
                <a:spLocks noRot="1" noChangeAspect="1" noMove="1" noResize="1" noEditPoints="1" noAdjustHandles="1" noChangeArrowheads="1" noChangeShapeType="1" noTextEdit="1"/>
              </p:cNvSpPr>
              <p:nvPr/>
            </p:nvSpPr>
            <p:spPr>
              <a:xfrm>
                <a:off x="10527468" y="2716170"/>
                <a:ext cx="453310" cy="444930"/>
              </a:xfrm>
              <a:prstGeom prst="rect">
                <a:avLst/>
              </a:prstGeom>
              <a:blipFill>
                <a:blip r:embed="rId10"/>
                <a:stretch>
                  <a:fillRect r="-24324" b="-4110"/>
                </a:stretch>
              </a:blipFill>
            </p:spPr>
            <p:txBody>
              <a:bodyPr/>
              <a:lstStyle/>
              <a:p>
                <a:r>
                  <a:rPr lang="en-US">
                    <a:noFill/>
                  </a:rPr>
                  <a:t> </a:t>
                </a:r>
              </a:p>
            </p:txBody>
          </p:sp>
        </mc:Fallback>
      </mc:AlternateContent>
      <p:cxnSp>
        <p:nvCxnSpPr>
          <p:cNvPr id="65" name="Straight Arrow Connector 64">
            <a:extLst>
              <a:ext uri="{FF2B5EF4-FFF2-40B4-BE49-F238E27FC236}">
                <a16:creationId xmlns:a16="http://schemas.microsoft.com/office/drawing/2014/main" id="{2A2A3B37-5707-6A9E-6943-447C28FECBCA}"/>
              </a:ext>
            </a:extLst>
          </p:cNvPr>
          <p:cNvCxnSpPr>
            <a:cxnSpLocks/>
          </p:cNvCxnSpPr>
          <p:nvPr/>
        </p:nvCxnSpPr>
        <p:spPr>
          <a:xfrm>
            <a:off x="9772625" y="3730243"/>
            <a:ext cx="0" cy="71163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581CAC3B-E1FC-86C1-CD12-48E3F4358420}"/>
              </a:ext>
            </a:extLst>
          </p:cNvPr>
          <p:cNvCxnSpPr>
            <a:cxnSpLocks/>
          </p:cNvCxnSpPr>
          <p:nvPr/>
        </p:nvCxnSpPr>
        <p:spPr>
          <a:xfrm>
            <a:off x="10575706" y="3730243"/>
            <a:ext cx="0" cy="71163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7D71801D-A9C0-CA98-96EF-5EA3688F68F0}"/>
                  </a:ext>
                </a:extLst>
              </p:cNvPr>
              <p:cNvSpPr txBox="1"/>
              <p:nvPr/>
            </p:nvSpPr>
            <p:spPr>
              <a:xfrm>
                <a:off x="9818642" y="3980210"/>
                <a:ext cx="586443" cy="3525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𝑖</m:t>
                          </m:r>
                        </m:sub>
                        <m:sup>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sup>
                      </m:sSubSup>
                    </m:oMath>
                  </m:oMathPara>
                </a14:m>
                <a:endParaRPr lang="en-US" dirty="0"/>
              </a:p>
            </p:txBody>
          </p:sp>
        </mc:Choice>
        <mc:Fallback xmlns="">
          <p:sp>
            <p:nvSpPr>
              <p:cNvPr id="67" name="TextBox 66">
                <a:extLst>
                  <a:ext uri="{FF2B5EF4-FFF2-40B4-BE49-F238E27FC236}">
                    <a16:creationId xmlns:a16="http://schemas.microsoft.com/office/drawing/2014/main" id="{7D71801D-A9C0-CA98-96EF-5EA3688F68F0}"/>
                  </a:ext>
                </a:extLst>
              </p:cNvPr>
              <p:cNvSpPr txBox="1">
                <a:spLocks noRot="1" noChangeAspect="1" noMove="1" noResize="1" noEditPoints="1" noAdjustHandles="1" noChangeArrowheads="1" noChangeShapeType="1" noTextEdit="1"/>
              </p:cNvSpPr>
              <p:nvPr/>
            </p:nvSpPr>
            <p:spPr>
              <a:xfrm>
                <a:off x="9818642" y="3980210"/>
                <a:ext cx="586443" cy="352597"/>
              </a:xfrm>
              <a:prstGeom prst="rect">
                <a:avLst/>
              </a:prstGeom>
              <a:blipFill>
                <a:blip r:embed="rId11"/>
                <a:stretch>
                  <a:fillRect l="-9375" t="-3448" r="-8333" b="-17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6FA7E31A-028C-6742-BC4E-8C02C90D93C0}"/>
                  </a:ext>
                </a:extLst>
              </p:cNvPr>
              <p:cNvSpPr txBox="1"/>
              <p:nvPr/>
            </p:nvSpPr>
            <p:spPr>
              <a:xfrm>
                <a:off x="10527468" y="3934043"/>
                <a:ext cx="453310" cy="4449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𝑖</m:t>
                          </m:r>
                        </m:sub>
                        <m:sup>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sup>
                      </m:sSubSup>
                    </m:oMath>
                  </m:oMathPara>
                </a14:m>
                <a:endParaRPr lang="en-US" dirty="0"/>
              </a:p>
            </p:txBody>
          </p:sp>
        </mc:Choice>
        <mc:Fallback xmlns="">
          <p:sp>
            <p:nvSpPr>
              <p:cNvPr id="68" name="TextBox 67">
                <a:extLst>
                  <a:ext uri="{FF2B5EF4-FFF2-40B4-BE49-F238E27FC236}">
                    <a16:creationId xmlns:a16="http://schemas.microsoft.com/office/drawing/2014/main" id="{6FA7E31A-028C-6742-BC4E-8C02C90D93C0}"/>
                  </a:ext>
                </a:extLst>
              </p:cNvPr>
              <p:cNvSpPr txBox="1">
                <a:spLocks noRot="1" noChangeAspect="1" noMove="1" noResize="1" noEditPoints="1" noAdjustHandles="1" noChangeArrowheads="1" noChangeShapeType="1" noTextEdit="1"/>
              </p:cNvSpPr>
              <p:nvPr/>
            </p:nvSpPr>
            <p:spPr>
              <a:xfrm>
                <a:off x="10527468" y="3934043"/>
                <a:ext cx="453310" cy="444930"/>
              </a:xfrm>
              <a:prstGeom prst="rect">
                <a:avLst/>
              </a:prstGeom>
              <a:blipFill>
                <a:blip r:embed="rId12"/>
                <a:stretch>
                  <a:fillRect r="-58108" b="-4110"/>
                </a:stretch>
              </a:blipFill>
            </p:spPr>
            <p:txBody>
              <a:bodyPr/>
              <a:lstStyle/>
              <a:p>
                <a:r>
                  <a:rPr lang="en-US">
                    <a:noFill/>
                  </a:rPr>
                  <a:t> </a:t>
                </a:r>
              </a:p>
            </p:txBody>
          </p:sp>
        </mc:Fallback>
      </mc:AlternateContent>
      <p:cxnSp>
        <p:nvCxnSpPr>
          <p:cNvPr id="69" name="Straight Arrow Connector 68">
            <a:extLst>
              <a:ext uri="{FF2B5EF4-FFF2-40B4-BE49-F238E27FC236}">
                <a16:creationId xmlns:a16="http://schemas.microsoft.com/office/drawing/2014/main" id="{CED4F764-5B3A-0EBB-B73D-45F7356D08B5}"/>
              </a:ext>
            </a:extLst>
          </p:cNvPr>
          <p:cNvCxnSpPr>
            <a:cxnSpLocks/>
            <a:stCxn id="52" idx="1"/>
            <a:endCxn id="50" idx="3"/>
          </p:cNvCxnSpPr>
          <p:nvPr/>
        </p:nvCxnSpPr>
        <p:spPr>
          <a:xfrm flipH="1" flipV="1">
            <a:off x="8217366" y="4681079"/>
            <a:ext cx="1158138"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F2748A8E-B048-2BE1-F664-69656147323C}"/>
              </a:ext>
            </a:extLst>
          </p:cNvPr>
          <p:cNvCxnSpPr>
            <a:cxnSpLocks/>
            <a:stCxn id="50" idx="1"/>
            <a:endCxn id="54" idx="3"/>
          </p:cNvCxnSpPr>
          <p:nvPr/>
        </p:nvCxnSpPr>
        <p:spPr>
          <a:xfrm flipH="1" flipV="1">
            <a:off x="4663658" y="4681078"/>
            <a:ext cx="565572"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21DF7C11-1EC8-6006-A474-7EA8E3D133EC}"/>
                  </a:ext>
                </a:extLst>
              </p:cNvPr>
              <p:cNvSpPr txBox="1"/>
              <p:nvPr/>
            </p:nvSpPr>
            <p:spPr>
              <a:xfrm>
                <a:off x="4689906" y="4369489"/>
                <a:ext cx="6190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𝐹𝑎𝑙𝑠𝑒</m:t>
                      </m:r>
                    </m:oMath>
                  </m:oMathPara>
                </a14:m>
                <a:endParaRPr lang="en-US" dirty="0"/>
              </a:p>
            </p:txBody>
          </p:sp>
        </mc:Choice>
        <mc:Fallback xmlns="">
          <p:sp>
            <p:nvSpPr>
              <p:cNvPr id="71" name="TextBox 70">
                <a:extLst>
                  <a:ext uri="{FF2B5EF4-FFF2-40B4-BE49-F238E27FC236}">
                    <a16:creationId xmlns:a16="http://schemas.microsoft.com/office/drawing/2014/main" id="{21DF7C11-1EC8-6006-A474-7EA8E3D133EC}"/>
                  </a:ext>
                </a:extLst>
              </p:cNvPr>
              <p:cNvSpPr txBox="1">
                <a:spLocks noRot="1" noChangeAspect="1" noMove="1" noResize="1" noEditPoints="1" noAdjustHandles="1" noChangeArrowheads="1" noChangeShapeType="1" noTextEdit="1"/>
              </p:cNvSpPr>
              <p:nvPr/>
            </p:nvSpPr>
            <p:spPr>
              <a:xfrm>
                <a:off x="4689906" y="4369489"/>
                <a:ext cx="619016" cy="276999"/>
              </a:xfrm>
              <a:prstGeom prst="rect">
                <a:avLst/>
              </a:prstGeom>
              <a:blipFill>
                <a:blip r:embed="rId13"/>
                <a:stretch>
                  <a:fillRect l="-8824" r="-8824" b="-8889"/>
                </a:stretch>
              </a:blipFill>
            </p:spPr>
            <p:txBody>
              <a:bodyPr/>
              <a:lstStyle/>
              <a:p>
                <a:r>
                  <a:rPr lang="en-US">
                    <a:noFill/>
                  </a:rPr>
                  <a:t> </a:t>
                </a:r>
              </a:p>
            </p:txBody>
          </p:sp>
        </mc:Fallback>
      </mc:AlternateContent>
      <p:cxnSp>
        <p:nvCxnSpPr>
          <p:cNvPr id="72" name="Straight Arrow Connector 71">
            <a:extLst>
              <a:ext uri="{FF2B5EF4-FFF2-40B4-BE49-F238E27FC236}">
                <a16:creationId xmlns:a16="http://schemas.microsoft.com/office/drawing/2014/main" id="{EC6A0D8E-7515-58CD-719A-A07BE82061F3}"/>
              </a:ext>
            </a:extLst>
          </p:cNvPr>
          <p:cNvCxnSpPr>
            <a:cxnSpLocks/>
            <a:stCxn id="50" idx="2"/>
            <a:endCxn id="73" idx="0"/>
          </p:cNvCxnSpPr>
          <p:nvPr/>
        </p:nvCxnSpPr>
        <p:spPr>
          <a:xfrm>
            <a:off x="6723298" y="5111627"/>
            <a:ext cx="0" cy="69125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B7B30D92-FF63-72AC-80C5-9434151515FE}"/>
                  </a:ext>
                </a:extLst>
              </p:cNvPr>
              <p:cNvSpPr/>
              <p:nvPr/>
            </p:nvSpPr>
            <p:spPr>
              <a:xfrm>
                <a:off x="5920661" y="5802882"/>
                <a:ext cx="1605274" cy="4784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sSubSup>
                      <m:sSubSupPr>
                        <m:ctrlPr>
                          <a:rPr lang="en-US" sz="1400" i="1" smtClean="0">
                            <a:latin typeface="Cambria Math" panose="02040503050406030204" pitchFamily="18" charset="0"/>
                          </a:rPr>
                        </m:ctrlPr>
                      </m:sSubSupPr>
                      <m:e>
                        <m:r>
                          <a:rPr lang="en-US" sz="1400" b="1" i="1" smtClean="0">
                            <a:latin typeface="Cambria Math" panose="02040503050406030204" pitchFamily="18" charset="0"/>
                          </a:rPr>
                          <m:t>𝒙</m:t>
                        </m:r>
                      </m:e>
                      <m:sub>
                        <m:r>
                          <a:rPr lang="en-US" sz="1400" b="0" i="1" smtClean="0">
                            <a:latin typeface="Cambria Math" panose="02040503050406030204" pitchFamily="18" charset="0"/>
                          </a:rPr>
                          <m:t> </m:t>
                        </m:r>
                      </m:sub>
                      <m:sup>
                        <m:r>
                          <a:rPr lang="en-US" sz="1400" b="0" i="1" smtClean="0">
                            <a:latin typeface="Cambria Math" panose="02040503050406030204" pitchFamily="18" charset="0"/>
                          </a:rPr>
                          <m:t>(</m:t>
                        </m:r>
                        <m:r>
                          <a:rPr lang="en-US" sz="1400" b="0" i="1" smtClean="0">
                            <a:latin typeface="Cambria Math" panose="02040503050406030204" pitchFamily="18" charset="0"/>
                          </a:rPr>
                          <m:t>𝑘</m:t>
                        </m:r>
                        <m:r>
                          <a:rPr lang="en-US" sz="1400" b="0" i="1" smtClean="0">
                            <a:latin typeface="Cambria Math" panose="02040503050406030204" pitchFamily="18" charset="0"/>
                          </a:rPr>
                          <m:t>)</m:t>
                        </m:r>
                      </m:sup>
                    </m:sSubSup>
                  </m:oMath>
                </a14:m>
                <a:r>
                  <a:rPr lang="en-US" sz="1400" b="1" i="1" dirty="0">
                    <a:latin typeface="Cambria Math" panose="02040503050406030204" pitchFamily="18" charset="0"/>
                  </a:rPr>
                  <a:t>, </a:t>
                </a:r>
                <a14:m>
                  <m:oMath xmlns:m="http://schemas.openxmlformats.org/officeDocument/2006/math">
                    <m:sSubSup>
                      <m:sSubSupPr>
                        <m:ctrlPr>
                          <a:rPr lang="en-US" sz="1400" i="1" smtClean="0">
                            <a:latin typeface="Cambria Math" panose="02040503050406030204" pitchFamily="18" charset="0"/>
                          </a:rPr>
                        </m:ctrlPr>
                      </m:sSubSupPr>
                      <m:e>
                        <m:r>
                          <a:rPr lang="en-US" sz="1400" b="1" i="1" smtClean="0">
                            <a:latin typeface="Cambria Math" panose="02040503050406030204" pitchFamily="18" charset="0"/>
                          </a:rPr>
                          <m:t>𝒚</m:t>
                        </m:r>
                      </m:e>
                      <m:sub>
                        <m:r>
                          <a:rPr lang="en-US" sz="1400" b="0" i="1" smtClean="0">
                            <a:latin typeface="Cambria Math" panose="02040503050406030204" pitchFamily="18" charset="0"/>
                          </a:rPr>
                          <m:t> </m:t>
                        </m:r>
                      </m:sub>
                      <m:sup>
                        <m:r>
                          <a:rPr lang="en-US" sz="1400" b="0" i="1" smtClean="0">
                            <a:latin typeface="Cambria Math" panose="02040503050406030204" pitchFamily="18" charset="0"/>
                          </a:rPr>
                          <m:t>(</m:t>
                        </m:r>
                        <m:r>
                          <a:rPr lang="en-US" sz="1400" b="0" i="1" smtClean="0">
                            <a:latin typeface="Cambria Math" panose="02040503050406030204" pitchFamily="18" charset="0"/>
                          </a:rPr>
                          <m:t>𝑘</m:t>
                        </m:r>
                        <m:r>
                          <a:rPr lang="en-US" sz="1400" b="0" i="1" smtClean="0">
                            <a:latin typeface="Cambria Math" panose="02040503050406030204" pitchFamily="18" charset="0"/>
                          </a:rPr>
                          <m:t>)</m:t>
                        </m:r>
                      </m:sup>
                    </m:sSubSup>
                  </m:oMath>
                </a14:m>
                <a:r>
                  <a:rPr lang="en-US" sz="1400" b="1" i="1" dirty="0">
                    <a:latin typeface="Cambria Math" panose="02040503050406030204" pitchFamily="18" charset="0"/>
                  </a:rPr>
                  <a:t>, </a:t>
                </a:r>
                <a14:m>
                  <m:oMath xmlns:m="http://schemas.openxmlformats.org/officeDocument/2006/math">
                    <m:sSubSup>
                      <m:sSubSupPr>
                        <m:ctrlPr>
                          <a:rPr lang="en-US" sz="1400" i="1" smtClean="0">
                            <a:latin typeface="Cambria Math" panose="02040503050406030204" pitchFamily="18" charset="0"/>
                          </a:rPr>
                        </m:ctrlPr>
                      </m:sSubSupPr>
                      <m:e>
                        <m:r>
                          <a:rPr lang="en-US" sz="140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𝑉</m:t>
                        </m:r>
                      </m:sub>
                      <m:sup>
                        <m:r>
                          <a:rPr lang="en-US" sz="1400" b="0" i="1" smtClean="0">
                            <a:latin typeface="Cambria Math" panose="02040503050406030204" pitchFamily="18" charset="0"/>
                          </a:rPr>
                          <m:t>(</m:t>
                        </m:r>
                        <m:r>
                          <a:rPr lang="en-US" sz="1400" b="0" i="1" smtClean="0">
                            <a:latin typeface="Cambria Math" panose="02040503050406030204" pitchFamily="18" charset="0"/>
                          </a:rPr>
                          <m:t>𝑘</m:t>
                        </m:r>
                        <m:r>
                          <a:rPr lang="en-US" sz="1400" b="0" i="1" smtClean="0">
                            <a:latin typeface="Cambria Math" panose="02040503050406030204" pitchFamily="18" charset="0"/>
                          </a:rPr>
                          <m:t>)</m:t>
                        </m:r>
                      </m:sup>
                    </m:sSubSup>
                  </m:oMath>
                </a14:m>
                <a:endParaRPr lang="en-US" sz="1400" b="1" i="1" dirty="0">
                  <a:latin typeface="Cambria Math" panose="02040503050406030204" pitchFamily="18" charset="0"/>
                </a:endParaRPr>
              </a:p>
            </p:txBody>
          </p:sp>
        </mc:Choice>
        <mc:Fallback xmlns="">
          <p:sp>
            <p:nvSpPr>
              <p:cNvPr id="73" name="Rectangle 72">
                <a:extLst>
                  <a:ext uri="{FF2B5EF4-FFF2-40B4-BE49-F238E27FC236}">
                    <a16:creationId xmlns:a16="http://schemas.microsoft.com/office/drawing/2014/main" id="{B7B30D92-FF63-72AC-80C5-9434151515FE}"/>
                  </a:ext>
                </a:extLst>
              </p:cNvPr>
              <p:cNvSpPr>
                <a:spLocks noRot="1" noChangeAspect="1" noMove="1" noResize="1" noEditPoints="1" noAdjustHandles="1" noChangeArrowheads="1" noChangeShapeType="1" noTextEdit="1"/>
              </p:cNvSpPr>
              <p:nvPr/>
            </p:nvSpPr>
            <p:spPr>
              <a:xfrm>
                <a:off x="5920661" y="5802882"/>
                <a:ext cx="1605274" cy="47840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5DBBE004-D0D2-B9C4-5D11-3DC65EB20E2E}"/>
                  </a:ext>
                </a:extLst>
              </p:cNvPr>
              <p:cNvSpPr txBox="1"/>
              <p:nvPr/>
            </p:nvSpPr>
            <p:spPr>
              <a:xfrm>
                <a:off x="6726926" y="5305073"/>
                <a:ext cx="5500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𝑇𝑟𝑢𝑒</m:t>
                      </m:r>
                    </m:oMath>
                  </m:oMathPara>
                </a14:m>
                <a:endParaRPr lang="en-US" dirty="0"/>
              </a:p>
            </p:txBody>
          </p:sp>
        </mc:Choice>
        <mc:Fallback xmlns="">
          <p:sp>
            <p:nvSpPr>
              <p:cNvPr id="74" name="TextBox 73">
                <a:extLst>
                  <a:ext uri="{FF2B5EF4-FFF2-40B4-BE49-F238E27FC236}">
                    <a16:creationId xmlns:a16="http://schemas.microsoft.com/office/drawing/2014/main" id="{5DBBE004-D0D2-B9C4-5D11-3DC65EB20E2E}"/>
                  </a:ext>
                </a:extLst>
              </p:cNvPr>
              <p:cNvSpPr txBox="1">
                <a:spLocks noRot="1" noChangeAspect="1" noMove="1" noResize="1" noEditPoints="1" noAdjustHandles="1" noChangeArrowheads="1" noChangeShapeType="1" noTextEdit="1"/>
              </p:cNvSpPr>
              <p:nvPr/>
            </p:nvSpPr>
            <p:spPr>
              <a:xfrm>
                <a:off x="6726926" y="5305073"/>
                <a:ext cx="550087" cy="276999"/>
              </a:xfrm>
              <a:prstGeom prst="rect">
                <a:avLst/>
              </a:prstGeom>
              <a:blipFill>
                <a:blip r:embed="rId15"/>
                <a:stretch>
                  <a:fillRect l="-8791" r="-9890" b="-6522"/>
                </a:stretch>
              </a:blipFill>
            </p:spPr>
            <p:txBody>
              <a:bodyPr/>
              <a:lstStyle/>
              <a:p>
                <a:r>
                  <a:rPr lang="en-US">
                    <a:noFill/>
                  </a:rPr>
                  <a:t> </a:t>
                </a:r>
              </a:p>
            </p:txBody>
          </p:sp>
        </mc:Fallback>
      </mc:AlternateContent>
      <p:cxnSp>
        <p:nvCxnSpPr>
          <p:cNvPr id="75" name="Straight Arrow Connector 74">
            <a:extLst>
              <a:ext uri="{FF2B5EF4-FFF2-40B4-BE49-F238E27FC236}">
                <a16:creationId xmlns:a16="http://schemas.microsoft.com/office/drawing/2014/main" id="{ACB8EDD2-D236-D825-7145-0152E85BF45E}"/>
              </a:ext>
            </a:extLst>
          </p:cNvPr>
          <p:cNvCxnSpPr>
            <a:cxnSpLocks/>
            <a:stCxn id="54" idx="0"/>
          </p:cNvCxnSpPr>
          <p:nvPr/>
        </p:nvCxnSpPr>
        <p:spPr>
          <a:xfrm flipV="1">
            <a:off x="3874145" y="2044954"/>
            <a:ext cx="12681" cy="24283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BAFB1821-A7B4-4D02-6626-AEB609389F7B}"/>
              </a:ext>
            </a:extLst>
          </p:cNvPr>
          <p:cNvSpPr/>
          <p:nvPr/>
        </p:nvSpPr>
        <p:spPr>
          <a:xfrm>
            <a:off x="757084" y="1004976"/>
            <a:ext cx="10677832" cy="5392011"/>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7" name="Rectangle 76">
            <a:extLst>
              <a:ext uri="{FF2B5EF4-FFF2-40B4-BE49-F238E27FC236}">
                <a16:creationId xmlns:a16="http://schemas.microsoft.com/office/drawing/2014/main" id="{FFB316E6-77C7-E2F8-CEF7-F3848720581C}"/>
              </a:ext>
            </a:extLst>
          </p:cNvPr>
          <p:cNvSpPr/>
          <p:nvPr/>
        </p:nvSpPr>
        <p:spPr>
          <a:xfrm>
            <a:off x="892516" y="6052738"/>
            <a:ext cx="487934" cy="2422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i="1" dirty="0">
                <a:latin typeface="Cambria Math" panose="02040503050406030204" pitchFamily="18" charset="0"/>
              </a:rPr>
              <a:t>SSM</a:t>
            </a:r>
          </a:p>
        </p:txBody>
      </p:sp>
    </p:spTree>
    <p:extLst>
      <p:ext uri="{BB962C8B-B14F-4D97-AF65-F5344CB8AC3E}">
        <p14:creationId xmlns:p14="http://schemas.microsoft.com/office/powerpoint/2010/main" val="1929301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8FEDC-0F4B-0012-343A-20DD74098433}"/>
              </a:ext>
            </a:extLst>
          </p:cNvPr>
          <p:cNvSpPr>
            <a:spLocks noGrp="1"/>
          </p:cNvSpPr>
          <p:nvPr>
            <p:ph type="title"/>
          </p:nvPr>
        </p:nvSpPr>
        <p:spPr/>
        <p:txBody>
          <a:bodyPr>
            <a:normAutofit/>
          </a:bodyPr>
          <a:lstStyle/>
          <a:p>
            <a:r>
              <a:rPr lang="en-US" dirty="0">
                <a:latin typeface="Cambria Math" panose="02040503050406030204" pitchFamily="18" charset="0"/>
                <a:ea typeface="Cambria Math" panose="02040503050406030204" pitchFamily="18" charset="0"/>
              </a:rPr>
              <a:t>Single Phase Stability Analysis</a:t>
            </a:r>
          </a:p>
        </p:txBody>
      </p:sp>
      <p:sp>
        <p:nvSpPr>
          <p:cNvPr id="4" name="Date Placeholder 3">
            <a:extLst>
              <a:ext uri="{FF2B5EF4-FFF2-40B4-BE49-F238E27FC236}">
                <a16:creationId xmlns:a16="http://schemas.microsoft.com/office/drawing/2014/main" id="{20E3FA36-3350-C135-888E-D624FB28B110}"/>
              </a:ext>
            </a:extLst>
          </p:cNvPr>
          <p:cNvSpPr>
            <a:spLocks noGrp="1"/>
          </p:cNvSpPr>
          <p:nvPr>
            <p:ph type="dt" sz="half" idx="10"/>
          </p:nvPr>
        </p:nvSpPr>
        <p:spPr>
          <a:xfrm>
            <a:off x="0" y="6503380"/>
            <a:ext cx="3342290" cy="365125"/>
          </a:xfrm>
        </p:spPr>
        <p:txBody>
          <a:bodyPr/>
          <a:lstStyle/>
          <a:p>
            <a:fld id="{58E14CC8-E084-4CC5-80D8-E14A1F435C0D}" type="datetime3">
              <a:rPr lang="en-GB" smtClean="0"/>
              <a:t>7 May, 2024</a:t>
            </a:fld>
            <a:endParaRPr lang="en-US" dirty="0"/>
          </a:p>
        </p:txBody>
      </p:sp>
      <p:sp>
        <p:nvSpPr>
          <p:cNvPr id="5" name="Footer Placeholder 4">
            <a:extLst>
              <a:ext uri="{FF2B5EF4-FFF2-40B4-BE49-F238E27FC236}">
                <a16:creationId xmlns:a16="http://schemas.microsoft.com/office/drawing/2014/main" id="{4813D786-85CD-0817-9E76-D05EB0A50D6A}"/>
              </a:ext>
            </a:extLst>
          </p:cNvPr>
          <p:cNvSpPr>
            <a:spLocks noGrp="1"/>
          </p:cNvSpPr>
          <p:nvPr>
            <p:ph type="ftr" sz="quarter" idx="11"/>
          </p:nvPr>
        </p:nvSpPr>
        <p:spPr>
          <a:xfrm>
            <a:off x="3342290" y="6503380"/>
            <a:ext cx="4532586" cy="365125"/>
          </a:xfrm>
        </p:spPr>
        <p:txBody>
          <a:bodyPr/>
          <a:lstStyle/>
          <a:p>
            <a:r>
              <a:rPr lang="en-US" dirty="0">
                <a:solidFill>
                  <a:schemeClr val="bg1"/>
                </a:solidFill>
              </a:rPr>
              <a:t>DGYM</a:t>
            </a:r>
          </a:p>
        </p:txBody>
      </p:sp>
      <p:sp>
        <p:nvSpPr>
          <p:cNvPr id="6" name="Slide Number Placeholder 5">
            <a:extLst>
              <a:ext uri="{FF2B5EF4-FFF2-40B4-BE49-F238E27FC236}">
                <a16:creationId xmlns:a16="http://schemas.microsoft.com/office/drawing/2014/main" id="{884C0154-3335-38CE-0F1D-D7004356BED9}"/>
              </a:ext>
            </a:extLst>
          </p:cNvPr>
          <p:cNvSpPr>
            <a:spLocks noGrp="1"/>
          </p:cNvSpPr>
          <p:nvPr>
            <p:ph type="sldNum" sz="quarter" idx="12"/>
          </p:nvPr>
        </p:nvSpPr>
        <p:spPr>
          <a:xfrm>
            <a:off x="7874876" y="6503380"/>
            <a:ext cx="4317123" cy="365125"/>
          </a:xfrm>
        </p:spPr>
        <p:txBody>
          <a:bodyPr/>
          <a:lstStyle/>
          <a:p>
            <a:fld id="{B49BEE2D-2BB6-4CCB-B422-087C7BF20CBD}" type="slidenum">
              <a:rPr lang="en-US" smtClean="0"/>
              <a:pPr/>
              <a:t>14</a:t>
            </a:fld>
            <a:endParaRPr lang="en-US" dirty="0"/>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C705E1A9-CD55-DDD4-5B57-B16E563489C7}"/>
                  </a:ext>
                </a:extLst>
              </p:cNvPr>
              <p:cNvSpPr/>
              <p:nvPr/>
            </p:nvSpPr>
            <p:spPr>
              <a:xfrm>
                <a:off x="583245" y="1185342"/>
                <a:ext cx="923754" cy="3378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m:t>
                      </m:r>
                      <m:sSup>
                        <m:sSupPr>
                          <m:ctrlPr>
                            <a:rPr lang="en-US" sz="1200" b="1" i="1" smtClean="0">
                              <a:latin typeface="Cambria Math" panose="02040503050406030204" pitchFamily="18" charset="0"/>
                            </a:rPr>
                          </m:ctrlPr>
                        </m:sSupPr>
                        <m:e>
                          <m:r>
                            <m:rPr>
                              <m:nor/>
                            </m:rPr>
                            <a:rPr lang="en-US" sz="1200" b="1" i="1" dirty="0">
                              <a:latin typeface="Cambria Math" panose="02040503050406030204" pitchFamily="18" charset="0"/>
                            </a:rPr>
                            <m:t>P</m:t>
                          </m:r>
                          <m:r>
                            <m:rPr>
                              <m:nor/>
                            </m:rPr>
                            <a:rPr lang="en-US" sz="1200" b="1" i="1" dirty="0">
                              <a:latin typeface="Cambria Math" panose="02040503050406030204" pitchFamily="18" charset="0"/>
                            </a:rPr>
                            <m:t>  </m:t>
                          </m:r>
                          <m:r>
                            <m:rPr>
                              <m:nor/>
                            </m:rPr>
                            <a:rPr lang="en-US" sz="1200" b="1" i="1" dirty="0">
                              <a:latin typeface="Cambria Math" panose="02040503050406030204" pitchFamily="18" charset="0"/>
                            </a:rPr>
                            <m:t>T</m:t>
                          </m:r>
                          <m:r>
                            <m:rPr>
                              <m:nor/>
                            </m:rPr>
                            <a:rPr lang="en-US" sz="1200" b="1" i="1" dirty="0">
                              <a:latin typeface="Cambria Math" panose="02040503050406030204" pitchFamily="18" charset="0"/>
                            </a:rPr>
                            <m:t>  </m:t>
                          </m:r>
                          <m:r>
                            <m:rPr>
                              <m:nor/>
                            </m:rPr>
                            <a:rPr lang="en-US" sz="1200" b="1" i="1" dirty="0">
                              <a:latin typeface="Cambria Math" panose="02040503050406030204" pitchFamily="18" charset="0"/>
                            </a:rPr>
                            <m:t>z</m:t>
                          </m:r>
                          <m:r>
                            <m:rPr>
                              <m:nor/>
                            </m:rPr>
                            <a:rPr lang="en-US" sz="1200" b="1" i="1" dirty="0">
                              <a:latin typeface="Cambria Math" panose="02040503050406030204" pitchFamily="18" charset="0"/>
                            </a:rPr>
                            <m:t> </m:t>
                          </m:r>
                          <m:r>
                            <a:rPr lang="en-US" sz="1200" b="1" i="1" dirty="0" smtClean="0">
                              <a:latin typeface="Cambria Math" panose="02040503050406030204" pitchFamily="18" charset="0"/>
                            </a:rPr>
                            <m:t>)</m:t>
                          </m:r>
                        </m:e>
                        <m:sup>
                          <m:r>
                            <a:rPr lang="en-US" sz="1200" b="1" i="1" smtClean="0">
                              <a:latin typeface="Cambria Math" panose="02040503050406030204" pitchFamily="18" charset="0"/>
                            </a:rPr>
                            <m:t>𝒏</m:t>
                          </m:r>
                        </m:sup>
                      </m:sSup>
                    </m:oMath>
                  </m:oMathPara>
                </a14:m>
                <a:endParaRPr lang="en-US" sz="1200" b="1" i="1" dirty="0">
                  <a:latin typeface="Cambria Math" panose="02040503050406030204" pitchFamily="18" charset="0"/>
                </a:endParaRPr>
              </a:p>
            </p:txBody>
          </p:sp>
        </mc:Choice>
        <mc:Fallback xmlns="">
          <p:sp>
            <p:nvSpPr>
              <p:cNvPr id="38" name="Rectangle 37">
                <a:extLst>
                  <a:ext uri="{FF2B5EF4-FFF2-40B4-BE49-F238E27FC236}">
                    <a16:creationId xmlns:a16="http://schemas.microsoft.com/office/drawing/2014/main" id="{C705E1A9-CD55-DDD4-5B57-B16E563489C7}"/>
                  </a:ext>
                </a:extLst>
              </p:cNvPr>
              <p:cNvSpPr>
                <a:spLocks noRot="1" noChangeAspect="1" noMove="1" noResize="1" noEditPoints="1" noAdjustHandles="1" noChangeArrowheads="1" noChangeShapeType="1" noTextEdit="1"/>
              </p:cNvSpPr>
              <p:nvPr/>
            </p:nvSpPr>
            <p:spPr>
              <a:xfrm>
                <a:off x="583245" y="1185342"/>
                <a:ext cx="923754" cy="33789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0017B261-7477-CA2D-4E25-F12208465E9B}"/>
                  </a:ext>
                </a:extLst>
              </p:cNvPr>
              <p:cNvSpPr/>
              <p:nvPr/>
            </p:nvSpPr>
            <p:spPr>
              <a:xfrm>
                <a:off x="764040" y="1848134"/>
                <a:ext cx="562164" cy="3378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𝑺𝑺𝑴</m:t>
                      </m:r>
                    </m:oMath>
                  </m:oMathPara>
                </a14:m>
                <a:endParaRPr lang="en-US" sz="1200" b="1" i="1" dirty="0">
                  <a:latin typeface="Cambria Math" panose="02040503050406030204" pitchFamily="18" charset="0"/>
                </a:endParaRPr>
              </a:p>
            </p:txBody>
          </p:sp>
        </mc:Choice>
        <mc:Fallback xmlns="">
          <p:sp>
            <p:nvSpPr>
              <p:cNvPr id="39" name="Rectangle 38">
                <a:extLst>
                  <a:ext uri="{FF2B5EF4-FFF2-40B4-BE49-F238E27FC236}">
                    <a16:creationId xmlns:a16="http://schemas.microsoft.com/office/drawing/2014/main" id="{0017B261-7477-CA2D-4E25-F12208465E9B}"/>
                  </a:ext>
                </a:extLst>
              </p:cNvPr>
              <p:cNvSpPr>
                <a:spLocks noRot="1" noChangeAspect="1" noMove="1" noResize="1" noEditPoints="1" noAdjustHandles="1" noChangeArrowheads="1" noChangeShapeType="1" noTextEdit="1"/>
              </p:cNvSpPr>
              <p:nvPr/>
            </p:nvSpPr>
            <p:spPr>
              <a:xfrm>
                <a:off x="764040" y="1848134"/>
                <a:ext cx="562164" cy="3378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01034BA5-32DE-AD2B-5A60-2123CE61CC97}"/>
                  </a:ext>
                </a:extLst>
              </p:cNvPr>
              <p:cNvSpPr/>
              <p:nvPr/>
            </p:nvSpPr>
            <p:spPr>
              <a:xfrm>
                <a:off x="531792" y="2510926"/>
                <a:ext cx="1026660" cy="3378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r>
                      <a:rPr lang="en-US" sz="1200" b="1" i="0" smtClean="0">
                        <a:latin typeface="Cambria Math" panose="02040503050406030204" pitchFamily="18" charset="0"/>
                      </a:rPr>
                      <m:t>𝟎</m:t>
                    </m:r>
                    <m:r>
                      <a:rPr lang="en-US" sz="1200" b="1" i="0" smtClean="0">
                        <a:latin typeface="Cambria Math" panose="02040503050406030204" pitchFamily="18" charset="0"/>
                      </a:rPr>
                      <m:t>&lt;</m:t>
                    </m:r>
                    <m:sSub>
                      <m:sSubPr>
                        <m:ctrlPr>
                          <a:rPr lang="en-US" sz="1200" b="1" i="1">
                            <a:latin typeface="Cambria Math" panose="02040503050406030204" pitchFamily="18" charset="0"/>
                          </a:rPr>
                        </m:ctrlPr>
                      </m:sSubPr>
                      <m:e>
                        <m:r>
                          <a:rPr lang="en-US" sz="1200" b="1" i="0">
                            <a:latin typeface="Cambria Math" panose="02040503050406030204" pitchFamily="18" charset="0"/>
                            <a:ea typeface="Cambria Math" panose="02040503050406030204" pitchFamily="18" charset="0"/>
                          </a:rPr>
                          <m:t>𝛉</m:t>
                        </m:r>
                      </m:e>
                      <m:sub>
                        <m:r>
                          <a:rPr lang="en-US" sz="1200" b="1" i="0">
                            <a:latin typeface="Cambria Math" panose="02040503050406030204" pitchFamily="18" charset="0"/>
                          </a:rPr>
                          <m:t>𝐕</m:t>
                        </m:r>
                      </m:sub>
                    </m:sSub>
                  </m:oMath>
                </a14:m>
                <a:r>
                  <a:rPr lang="en-US" sz="1200" b="1" dirty="0">
                    <a:latin typeface="Cambria Math" panose="02040503050406030204" pitchFamily="18" charset="0"/>
                  </a:rPr>
                  <a:t> &lt;1</a:t>
                </a:r>
              </a:p>
            </p:txBody>
          </p:sp>
        </mc:Choice>
        <mc:Fallback xmlns="">
          <p:sp>
            <p:nvSpPr>
              <p:cNvPr id="40" name="Rectangle 39">
                <a:extLst>
                  <a:ext uri="{FF2B5EF4-FFF2-40B4-BE49-F238E27FC236}">
                    <a16:creationId xmlns:a16="http://schemas.microsoft.com/office/drawing/2014/main" id="{01034BA5-32DE-AD2B-5A60-2123CE61CC97}"/>
                  </a:ext>
                </a:extLst>
              </p:cNvPr>
              <p:cNvSpPr>
                <a:spLocks noRot="1" noChangeAspect="1" noMove="1" noResize="1" noEditPoints="1" noAdjustHandles="1" noChangeArrowheads="1" noChangeShapeType="1" noTextEdit="1"/>
              </p:cNvSpPr>
              <p:nvPr/>
            </p:nvSpPr>
            <p:spPr>
              <a:xfrm>
                <a:off x="531792" y="2510926"/>
                <a:ext cx="1026660" cy="337899"/>
              </a:xfrm>
              <a:prstGeom prst="rect">
                <a:avLst/>
              </a:prstGeom>
              <a:blipFill>
                <a:blip r:embed="rId4"/>
                <a:stretch>
                  <a:fillRect b="-3509"/>
                </a:stretch>
              </a:blipFill>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D5E1A08F-4457-AF32-A80F-B381C1077413}"/>
              </a:ext>
            </a:extLst>
          </p:cNvPr>
          <p:cNvCxnSpPr>
            <a:stCxn id="38" idx="2"/>
            <a:endCxn id="39" idx="0"/>
          </p:cNvCxnSpPr>
          <p:nvPr/>
        </p:nvCxnSpPr>
        <p:spPr>
          <a:xfrm>
            <a:off x="1045122" y="1523241"/>
            <a:ext cx="0" cy="32489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F1873639-9B3D-8EA0-81EE-E0301269DFC7}"/>
              </a:ext>
            </a:extLst>
          </p:cNvPr>
          <p:cNvCxnSpPr>
            <a:stCxn id="39" idx="2"/>
            <a:endCxn id="40" idx="0"/>
          </p:cNvCxnSpPr>
          <p:nvPr/>
        </p:nvCxnSpPr>
        <p:spPr>
          <a:xfrm>
            <a:off x="1045122" y="2186033"/>
            <a:ext cx="0" cy="32489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80C1FAB4-4A26-C829-DFC3-F2CE28F71014}"/>
              </a:ext>
            </a:extLst>
          </p:cNvPr>
          <p:cNvCxnSpPr>
            <a:cxnSpLocks/>
            <a:stCxn id="40" idx="2"/>
            <a:endCxn id="91" idx="0"/>
          </p:cNvCxnSpPr>
          <p:nvPr/>
        </p:nvCxnSpPr>
        <p:spPr>
          <a:xfrm flipH="1">
            <a:off x="1045120" y="2848825"/>
            <a:ext cx="2" cy="61303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0" name="Connector: Elbow 79">
            <a:extLst>
              <a:ext uri="{FF2B5EF4-FFF2-40B4-BE49-F238E27FC236}">
                <a16:creationId xmlns:a16="http://schemas.microsoft.com/office/drawing/2014/main" id="{7C37FD7A-EBB3-2A65-C217-D49C169CCBAB}"/>
              </a:ext>
            </a:extLst>
          </p:cNvPr>
          <p:cNvCxnSpPr>
            <a:stCxn id="40" idx="2"/>
            <a:endCxn id="39" idx="3"/>
          </p:cNvCxnSpPr>
          <p:nvPr/>
        </p:nvCxnSpPr>
        <p:spPr>
          <a:xfrm rot="5400000" flipH="1" flipV="1">
            <a:off x="769792" y="2292414"/>
            <a:ext cx="831741" cy="281082"/>
          </a:xfrm>
          <a:prstGeom prst="bentConnector4">
            <a:avLst>
              <a:gd name="adj1" fmla="val -40464"/>
              <a:gd name="adj2" fmla="val 320433"/>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641FD279-EB66-D19A-4D34-E9374E610079}"/>
                  </a:ext>
                </a:extLst>
              </p:cNvPr>
              <p:cNvSpPr/>
              <p:nvPr/>
            </p:nvSpPr>
            <p:spPr>
              <a:xfrm>
                <a:off x="1756055" y="2436998"/>
                <a:ext cx="375115" cy="2493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rPr>
                        <m:t>𝟗</m:t>
                      </m:r>
                    </m:oMath>
                  </m:oMathPara>
                </a14:m>
                <a:endParaRPr lang="en-US" sz="1200" b="1" i="1" dirty="0">
                  <a:latin typeface="Cambria Math" panose="02040503050406030204" pitchFamily="18" charset="0"/>
                </a:endParaRPr>
              </a:p>
            </p:txBody>
          </p:sp>
        </mc:Choice>
        <mc:Fallback xmlns="">
          <p:sp>
            <p:nvSpPr>
              <p:cNvPr id="83" name="Rectangle 82">
                <a:extLst>
                  <a:ext uri="{FF2B5EF4-FFF2-40B4-BE49-F238E27FC236}">
                    <a16:creationId xmlns:a16="http://schemas.microsoft.com/office/drawing/2014/main" id="{641FD279-EB66-D19A-4D34-E9374E610079}"/>
                  </a:ext>
                </a:extLst>
              </p:cNvPr>
              <p:cNvSpPr>
                <a:spLocks noRot="1" noChangeAspect="1" noMove="1" noResize="1" noEditPoints="1" noAdjustHandles="1" noChangeArrowheads="1" noChangeShapeType="1" noTextEdit="1"/>
              </p:cNvSpPr>
              <p:nvPr/>
            </p:nvSpPr>
            <p:spPr>
              <a:xfrm>
                <a:off x="1756055" y="2436998"/>
                <a:ext cx="375115" cy="24938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71D24377-ABAB-F230-9BBC-96F3CEDA1DB3}"/>
                  </a:ext>
                </a:extLst>
              </p:cNvPr>
              <p:cNvSpPr/>
              <p:nvPr/>
            </p:nvSpPr>
            <p:spPr>
              <a:xfrm>
                <a:off x="814368" y="2913328"/>
                <a:ext cx="461505" cy="182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𝑻𝒓𝒖𝒆</m:t>
                      </m:r>
                    </m:oMath>
                  </m:oMathPara>
                </a14:m>
                <a:endParaRPr lang="en-US" sz="1200" b="1" i="1" dirty="0">
                  <a:latin typeface="Cambria Math" panose="02040503050406030204" pitchFamily="18" charset="0"/>
                </a:endParaRPr>
              </a:p>
            </p:txBody>
          </p:sp>
        </mc:Choice>
        <mc:Fallback xmlns="">
          <p:sp>
            <p:nvSpPr>
              <p:cNvPr id="86" name="Rectangle 85">
                <a:extLst>
                  <a:ext uri="{FF2B5EF4-FFF2-40B4-BE49-F238E27FC236}">
                    <a16:creationId xmlns:a16="http://schemas.microsoft.com/office/drawing/2014/main" id="{71D24377-ABAB-F230-9BBC-96F3CEDA1DB3}"/>
                  </a:ext>
                </a:extLst>
              </p:cNvPr>
              <p:cNvSpPr>
                <a:spLocks noRot="1" noChangeAspect="1" noMove="1" noResize="1" noEditPoints="1" noAdjustHandles="1" noChangeArrowheads="1" noChangeShapeType="1" noTextEdit="1"/>
              </p:cNvSpPr>
              <p:nvPr/>
            </p:nvSpPr>
            <p:spPr>
              <a:xfrm>
                <a:off x="814368" y="2913328"/>
                <a:ext cx="461505" cy="182880"/>
              </a:xfrm>
              <a:prstGeom prst="rect">
                <a:avLst/>
              </a:prstGeom>
              <a:blipFill>
                <a:blip r:embed="rId6"/>
                <a:stretch>
                  <a:fillRect l="-3896"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90">
                <a:extLst>
                  <a:ext uri="{FF2B5EF4-FFF2-40B4-BE49-F238E27FC236}">
                    <a16:creationId xmlns:a16="http://schemas.microsoft.com/office/drawing/2014/main" id="{2B4BE1F1-D6F8-A413-8C97-F64560CC92C6}"/>
                  </a:ext>
                </a:extLst>
              </p:cNvPr>
              <p:cNvSpPr/>
              <p:nvPr/>
            </p:nvSpPr>
            <p:spPr>
              <a:xfrm>
                <a:off x="413876" y="3461859"/>
                <a:ext cx="1262488" cy="6232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𝑮</m:t>
                      </m:r>
                      <m:r>
                        <a:rPr lang="en-US" sz="1200" b="1" i="1" smtClean="0">
                          <a:latin typeface="Cambria Math" panose="02040503050406030204" pitchFamily="18" charset="0"/>
                          <a:ea typeface="Cambria Math" panose="02040503050406030204" pitchFamily="18" charset="0"/>
                        </a:rPr>
                        <m:t>&lt;</m:t>
                      </m:r>
                      <m:r>
                        <a:rPr lang="en-US" sz="1200" b="1" i="1" smtClean="0">
                          <a:latin typeface="Cambria Math" panose="02040503050406030204" pitchFamily="18" charset="0"/>
                          <a:ea typeface="Cambria Math" panose="02040503050406030204" pitchFamily="18" charset="0"/>
                        </a:rPr>
                        <m:t>𝟎</m:t>
                      </m:r>
                    </m:oMath>
                  </m:oMathPara>
                </a14:m>
                <a:endParaRPr lang="en-US" sz="1200" b="1"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𝒕𝒑𝒅</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𝒙</m:t>
                          </m:r>
                        </m:e>
                      </m:d>
                      <m:r>
                        <a:rPr lang="en-US" sz="1200" b="1" i="1" smtClean="0">
                          <a:latin typeface="Cambria Math" panose="02040503050406030204" pitchFamily="18" charset="0"/>
                        </a:rPr>
                        <m:t>&lt;</m:t>
                      </m:r>
                      <m:r>
                        <a:rPr lang="en-US" sz="1200" b="1" i="1" smtClean="0">
                          <a:latin typeface="Cambria Math" panose="02040503050406030204" pitchFamily="18" charset="0"/>
                        </a:rPr>
                        <m:t>𝟎</m:t>
                      </m:r>
                    </m:oMath>
                  </m:oMathPara>
                </a14:m>
                <a:endParaRPr lang="en-US" sz="1200" b="1"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𝒕𝒑𝒅</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𝒚</m:t>
                          </m:r>
                        </m:e>
                      </m:d>
                      <m:r>
                        <a:rPr lang="en-US" sz="1200" b="1" i="1" smtClean="0">
                          <a:latin typeface="Cambria Math" panose="02040503050406030204" pitchFamily="18" charset="0"/>
                        </a:rPr>
                        <m:t>&lt;</m:t>
                      </m:r>
                      <m:r>
                        <a:rPr lang="en-US" sz="1200" b="1" i="1" smtClean="0">
                          <a:latin typeface="Cambria Math" panose="02040503050406030204" pitchFamily="18" charset="0"/>
                        </a:rPr>
                        <m:t>𝟎</m:t>
                      </m:r>
                    </m:oMath>
                  </m:oMathPara>
                </a14:m>
                <a:endParaRPr lang="en-US" sz="1200" b="1" i="1" dirty="0">
                  <a:latin typeface="Cambria Math" panose="02040503050406030204" pitchFamily="18" charset="0"/>
                </a:endParaRPr>
              </a:p>
            </p:txBody>
          </p:sp>
        </mc:Choice>
        <mc:Fallback xmlns="">
          <p:sp>
            <p:nvSpPr>
              <p:cNvPr id="91" name="Rectangle 90">
                <a:extLst>
                  <a:ext uri="{FF2B5EF4-FFF2-40B4-BE49-F238E27FC236}">
                    <a16:creationId xmlns:a16="http://schemas.microsoft.com/office/drawing/2014/main" id="{2B4BE1F1-D6F8-A413-8C97-F64560CC92C6}"/>
                  </a:ext>
                </a:extLst>
              </p:cNvPr>
              <p:cNvSpPr>
                <a:spLocks noRot="1" noChangeAspect="1" noMove="1" noResize="1" noEditPoints="1" noAdjustHandles="1" noChangeArrowheads="1" noChangeShapeType="1" noTextEdit="1"/>
              </p:cNvSpPr>
              <p:nvPr/>
            </p:nvSpPr>
            <p:spPr>
              <a:xfrm>
                <a:off x="413876" y="3461859"/>
                <a:ext cx="1262488" cy="623201"/>
              </a:xfrm>
              <a:prstGeom prst="rect">
                <a:avLst/>
              </a:prstGeom>
              <a:blipFill>
                <a:blip r:embed="rId7"/>
                <a:stretch>
                  <a:fillRect b="-48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Rectangle 95">
                <a:extLst>
                  <a:ext uri="{FF2B5EF4-FFF2-40B4-BE49-F238E27FC236}">
                    <a16:creationId xmlns:a16="http://schemas.microsoft.com/office/drawing/2014/main" id="{791CAFBD-4596-809F-0380-33A0C8183505}"/>
                  </a:ext>
                </a:extLst>
              </p:cNvPr>
              <p:cNvSpPr/>
              <p:nvPr/>
            </p:nvSpPr>
            <p:spPr>
              <a:xfrm>
                <a:off x="1506999" y="3405427"/>
                <a:ext cx="265488" cy="2493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𝒐𝒓</m:t>
                      </m:r>
                    </m:oMath>
                  </m:oMathPara>
                </a14:m>
                <a:endParaRPr lang="en-US" sz="1200" b="1" i="1" dirty="0">
                  <a:latin typeface="Cambria Math" panose="02040503050406030204" pitchFamily="18" charset="0"/>
                </a:endParaRPr>
              </a:p>
            </p:txBody>
          </p:sp>
        </mc:Choice>
        <mc:Fallback xmlns="">
          <p:sp>
            <p:nvSpPr>
              <p:cNvPr id="96" name="Rectangle 95">
                <a:extLst>
                  <a:ext uri="{FF2B5EF4-FFF2-40B4-BE49-F238E27FC236}">
                    <a16:creationId xmlns:a16="http://schemas.microsoft.com/office/drawing/2014/main" id="{791CAFBD-4596-809F-0380-33A0C8183505}"/>
                  </a:ext>
                </a:extLst>
              </p:cNvPr>
              <p:cNvSpPr>
                <a:spLocks noRot="1" noChangeAspect="1" noMove="1" noResize="1" noEditPoints="1" noAdjustHandles="1" noChangeArrowheads="1" noChangeShapeType="1" noTextEdit="1"/>
              </p:cNvSpPr>
              <p:nvPr/>
            </p:nvSpPr>
            <p:spPr>
              <a:xfrm>
                <a:off x="1506999" y="3405427"/>
                <a:ext cx="265488" cy="24938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Rectangle 98">
                <a:extLst>
                  <a:ext uri="{FF2B5EF4-FFF2-40B4-BE49-F238E27FC236}">
                    <a16:creationId xmlns:a16="http://schemas.microsoft.com/office/drawing/2014/main" id="{A6DD4E43-B0D0-52B2-E6C2-0BD0554B8A83}"/>
                  </a:ext>
                </a:extLst>
              </p:cNvPr>
              <p:cNvSpPr/>
              <p:nvPr/>
            </p:nvSpPr>
            <p:spPr>
              <a:xfrm>
                <a:off x="2721538" y="1290017"/>
                <a:ext cx="1776874" cy="466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i="1" dirty="0">
                    <a:latin typeface="Cambria Math" panose="02040503050406030204" pitchFamily="18" charset="0"/>
                  </a:rPr>
                  <a:t>Second Phase Coexists. Store  </a:t>
                </a:r>
                <a14:m>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𝒏</m:t>
                        </m:r>
                      </m:e>
                      <m:sup>
                        <m:r>
                          <a:rPr lang="en-US" sz="1200" b="1" i="1" smtClean="0">
                            <a:latin typeface="Cambria Math" panose="02040503050406030204" pitchFamily="18" charset="0"/>
                          </a:rPr>
                          <m:t>𝒕𝒉</m:t>
                        </m:r>
                      </m:sup>
                    </m:sSup>
                  </m:oMath>
                </a14:m>
                <a:r>
                  <a:rPr lang="en-US" sz="1200" b="1" i="1" dirty="0">
                    <a:latin typeface="Cambria Math" panose="02040503050406030204" pitchFamily="18" charset="0"/>
                  </a:rPr>
                  <a:t>sample .</a:t>
                </a:r>
              </a:p>
            </p:txBody>
          </p:sp>
        </mc:Choice>
        <mc:Fallback xmlns="">
          <p:sp>
            <p:nvSpPr>
              <p:cNvPr id="99" name="Rectangle 98">
                <a:extLst>
                  <a:ext uri="{FF2B5EF4-FFF2-40B4-BE49-F238E27FC236}">
                    <a16:creationId xmlns:a16="http://schemas.microsoft.com/office/drawing/2014/main" id="{A6DD4E43-B0D0-52B2-E6C2-0BD0554B8A83}"/>
                  </a:ext>
                </a:extLst>
              </p:cNvPr>
              <p:cNvSpPr>
                <a:spLocks noRot="1" noChangeAspect="1" noMove="1" noResize="1" noEditPoints="1" noAdjustHandles="1" noChangeArrowheads="1" noChangeShapeType="1" noTextEdit="1"/>
              </p:cNvSpPr>
              <p:nvPr/>
            </p:nvSpPr>
            <p:spPr>
              <a:xfrm>
                <a:off x="2721538" y="1290017"/>
                <a:ext cx="1776874" cy="466448"/>
              </a:xfrm>
              <a:prstGeom prst="rect">
                <a:avLst/>
              </a:prstGeom>
              <a:blipFill>
                <a:blip r:embed="rId9"/>
                <a:stretch>
                  <a:fillRect b="-89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Rectangle 99">
                <a:extLst>
                  <a:ext uri="{FF2B5EF4-FFF2-40B4-BE49-F238E27FC236}">
                    <a16:creationId xmlns:a16="http://schemas.microsoft.com/office/drawing/2014/main" id="{962122C5-4679-D933-8173-0B4D856AB65E}"/>
                  </a:ext>
                </a:extLst>
              </p:cNvPr>
              <p:cNvSpPr/>
              <p:nvPr/>
            </p:nvSpPr>
            <p:spPr>
              <a:xfrm>
                <a:off x="2988238" y="4388649"/>
                <a:ext cx="1237124" cy="466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𝒕𝒎</m:t>
                      </m:r>
                      <m:d>
                        <m:dPr>
                          <m:ctrlPr>
                            <a:rPr lang="en-US" sz="1200" b="1" i="1" smtClean="0">
                              <a:latin typeface="Cambria Math" panose="02040503050406030204" pitchFamily="18" charset="0"/>
                            </a:rPr>
                          </m:ctrlPr>
                        </m:dPr>
                        <m:e>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𝑾</m:t>
                              </m:r>
                            </m:e>
                            <m:sup>
                              <m:r>
                                <a:rPr lang="en-US" sz="1200" b="1" i="1" smtClean="0">
                                  <a:latin typeface="Cambria Math" panose="02040503050406030204" pitchFamily="18" charset="0"/>
                                </a:rPr>
                                <m:t>𝑳</m:t>
                              </m:r>
                            </m:sup>
                          </m:sSup>
                          <m:r>
                            <a:rPr lang="en-US" sz="1200" b="1" i="1" smtClean="0">
                              <a:latin typeface="Cambria Math" panose="02040503050406030204" pitchFamily="18" charset="0"/>
                            </a:rPr>
                            <m:t>,</m:t>
                          </m:r>
                          <m:r>
                            <a:rPr lang="en-US" sz="1200" b="1" i="1" smtClean="0">
                              <a:latin typeface="Cambria Math" panose="02040503050406030204" pitchFamily="18" charset="0"/>
                            </a:rPr>
                            <m:t>𝒛</m:t>
                          </m:r>
                        </m:e>
                      </m:d>
                      <m:r>
                        <a:rPr lang="en-US" sz="1200" b="1" i="1" smtClean="0">
                          <a:latin typeface="Cambria Math" panose="02040503050406030204" pitchFamily="18" charset="0"/>
                        </a:rPr>
                        <m:t>&lt;</m:t>
                      </m:r>
                      <m:r>
                        <a:rPr lang="en-US" sz="1200" b="1" i="1" smtClean="0">
                          <a:latin typeface="Cambria Math" panose="02040503050406030204" pitchFamily="18" charset="0"/>
                        </a:rPr>
                        <m:t>𝟎</m:t>
                      </m:r>
                    </m:oMath>
                  </m:oMathPara>
                </a14:m>
                <a:endParaRPr lang="en-US" sz="1200" b="1"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𝒕𝒎</m:t>
                      </m:r>
                      <m:d>
                        <m:dPr>
                          <m:ctrlPr>
                            <a:rPr lang="en-US" sz="1200" b="1" i="1" smtClean="0">
                              <a:latin typeface="Cambria Math" panose="02040503050406030204" pitchFamily="18" charset="0"/>
                            </a:rPr>
                          </m:ctrlPr>
                        </m:dPr>
                        <m:e>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𝑾</m:t>
                              </m:r>
                            </m:e>
                            <m:sup>
                              <m:r>
                                <a:rPr lang="en-US" sz="1200" b="1" i="1" smtClean="0">
                                  <a:latin typeface="Cambria Math" panose="02040503050406030204" pitchFamily="18" charset="0"/>
                                </a:rPr>
                                <m:t>𝑽</m:t>
                              </m:r>
                            </m:sup>
                          </m:sSup>
                          <m:r>
                            <a:rPr lang="en-US" sz="1200" b="1" i="1" smtClean="0">
                              <a:latin typeface="Cambria Math" panose="02040503050406030204" pitchFamily="18" charset="0"/>
                            </a:rPr>
                            <m:t>,</m:t>
                          </m:r>
                          <m:r>
                            <a:rPr lang="en-US" sz="1200" b="1" i="1" smtClean="0">
                              <a:latin typeface="Cambria Math" panose="02040503050406030204" pitchFamily="18" charset="0"/>
                            </a:rPr>
                            <m:t>𝒛</m:t>
                          </m:r>
                        </m:e>
                      </m:d>
                      <m:r>
                        <a:rPr lang="en-US" sz="1200" b="1" i="1" smtClean="0">
                          <a:latin typeface="Cambria Math" panose="02040503050406030204" pitchFamily="18" charset="0"/>
                        </a:rPr>
                        <m:t>&lt;</m:t>
                      </m:r>
                      <m:r>
                        <a:rPr lang="en-US" sz="1200" b="1" i="1" smtClean="0">
                          <a:latin typeface="Cambria Math" panose="02040503050406030204" pitchFamily="18" charset="0"/>
                        </a:rPr>
                        <m:t>𝟎</m:t>
                      </m:r>
                    </m:oMath>
                  </m:oMathPara>
                </a14:m>
                <a:endParaRPr lang="en-US" sz="1200" b="1" i="1" dirty="0">
                  <a:latin typeface="Cambria Math" panose="02040503050406030204" pitchFamily="18" charset="0"/>
                </a:endParaRPr>
              </a:p>
            </p:txBody>
          </p:sp>
        </mc:Choice>
        <mc:Fallback xmlns="">
          <p:sp>
            <p:nvSpPr>
              <p:cNvPr id="100" name="Rectangle 99">
                <a:extLst>
                  <a:ext uri="{FF2B5EF4-FFF2-40B4-BE49-F238E27FC236}">
                    <a16:creationId xmlns:a16="http://schemas.microsoft.com/office/drawing/2014/main" id="{962122C5-4679-D933-8173-0B4D856AB65E}"/>
                  </a:ext>
                </a:extLst>
              </p:cNvPr>
              <p:cNvSpPr>
                <a:spLocks noRot="1" noChangeAspect="1" noMove="1" noResize="1" noEditPoints="1" noAdjustHandles="1" noChangeArrowheads="1" noChangeShapeType="1" noTextEdit="1"/>
              </p:cNvSpPr>
              <p:nvPr/>
            </p:nvSpPr>
            <p:spPr>
              <a:xfrm>
                <a:off x="2988238" y="4388649"/>
                <a:ext cx="1237124" cy="46644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Rectangle 100">
                <a:extLst>
                  <a:ext uri="{FF2B5EF4-FFF2-40B4-BE49-F238E27FC236}">
                    <a16:creationId xmlns:a16="http://schemas.microsoft.com/office/drawing/2014/main" id="{DCB63403-A79A-66F9-06B8-0129F2F5D0FD}"/>
                  </a:ext>
                </a:extLst>
              </p:cNvPr>
              <p:cNvSpPr/>
              <p:nvPr/>
            </p:nvSpPr>
            <p:spPr>
              <a:xfrm>
                <a:off x="4142812" y="4325639"/>
                <a:ext cx="265488" cy="2493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𝒐𝒓</m:t>
                      </m:r>
                    </m:oMath>
                  </m:oMathPara>
                </a14:m>
                <a:endParaRPr lang="en-US" sz="1200" b="1" i="1" dirty="0">
                  <a:latin typeface="Cambria Math" panose="02040503050406030204" pitchFamily="18" charset="0"/>
                </a:endParaRPr>
              </a:p>
            </p:txBody>
          </p:sp>
        </mc:Choice>
        <mc:Fallback xmlns="">
          <p:sp>
            <p:nvSpPr>
              <p:cNvPr id="101" name="Rectangle 100">
                <a:extLst>
                  <a:ext uri="{FF2B5EF4-FFF2-40B4-BE49-F238E27FC236}">
                    <a16:creationId xmlns:a16="http://schemas.microsoft.com/office/drawing/2014/main" id="{DCB63403-A79A-66F9-06B8-0129F2F5D0FD}"/>
                  </a:ext>
                </a:extLst>
              </p:cNvPr>
              <p:cNvSpPr>
                <a:spLocks noRot="1" noChangeAspect="1" noMove="1" noResize="1" noEditPoints="1" noAdjustHandles="1" noChangeArrowheads="1" noChangeShapeType="1" noTextEdit="1"/>
              </p:cNvSpPr>
              <p:nvPr/>
            </p:nvSpPr>
            <p:spPr>
              <a:xfrm>
                <a:off x="4142812" y="4325639"/>
                <a:ext cx="265488" cy="249380"/>
              </a:xfrm>
              <a:prstGeom prst="rect">
                <a:avLst/>
              </a:prstGeom>
              <a:blipFill>
                <a:blip r:embed="rId11"/>
                <a:stretch>
                  <a:fillRect l="-2222"/>
                </a:stretch>
              </a:blipFill>
            </p:spPr>
            <p:txBody>
              <a:bodyPr/>
              <a:lstStyle/>
              <a:p>
                <a:r>
                  <a:rPr lang="en-US">
                    <a:noFill/>
                  </a:rPr>
                  <a:t> </a:t>
                </a:r>
              </a:p>
            </p:txBody>
          </p:sp>
        </mc:Fallback>
      </mc:AlternateContent>
      <p:cxnSp>
        <p:nvCxnSpPr>
          <p:cNvPr id="103" name="Straight Arrow Connector 102">
            <a:extLst>
              <a:ext uri="{FF2B5EF4-FFF2-40B4-BE49-F238E27FC236}">
                <a16:creationId xmlns:a16="http://schemas.microsoft.com/office/drawing/2014/main" id="{2FB619F1-0327-E0B4-31A9-FD25C09C630C}"/>
              </a:ext>
            </a:extLst>
          </p:cNvPr>
          <p:cNvCxnSpPr>
            <a:stCxn id="100" idx="0"/>
            <a:endCxn id="99" idx="2"/>
          </p:cNvCxnSpPr>
          <p:nvPr/>
        </p:nvCxnSpPr>
        <p:spPr>
          <a:xfrm flipV="1">
            <a:off x="3606800" y="1756465"/>
            <a:ext cx="3175" cy="263218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83A1066D-A4E1-77A2-6F84-E1D7E2D50D38}"/>
              </a:ext>
            </a:extLst>
          </p:cNvPr>
          <p:cNvCxnSpPr>
            <a:cxnSpLocks/>
            <a:stCxn id="100" idx="2"/>
            <a:endCxn id="106" idx="0"/>
          </p:cNvCxnSpPr>
          <p:nvPr/>
        </p:nvCxnSpPr>
        <p:spPr>
          <a:xfrm flipH="1">
            <a:off x="3606798" y="4855097"/>
            <a:ext cx="2" cy="81481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6" name="Rectangle 105">
                <a:extLst>
                  <a:ext uri="{FF2B5EF4-FFF2-40B4-BE49-F238E27FC236}">
                    <a16:creationId xmlns:a16="http://schemas.microsoft.com/office/drawing/2014/main" id="{88279280-82B5-1074-8761-B7C0FD40B4B4}"/>
                  </a:ext>
                </a:extLst>
              </p:cNvPr>
              <p:cNvSpPr/>
              <p:nvPr/>
            </p:nvSpPr>
            <p:spPr>
              <a:xfrm>
                <a:off x="1770338" y="5669911"/>
                <a:ext cx="3672920" cy="466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i="1" dirty="0">
                    <a:latin typeface="Cambria Math" panose="02040503050406030204" pitchFamily="18" charset="0"/>
                    <a:ea typeface="Cambria Math" panose="02040503050406030204" pitchFamily="18" charset="0"/>
                  </a:rPr>
                  <a:t>SSM accelerated by the Dominant Eigenvalue Method</a:t>
                </a:r>
              </a:p>
              <a:p>
                <a:pPr algn="ct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𝒍𝒏</m:t>
                          </m:r>
                          <m:r>
                            <a:rPr lang="en-US" sz="1200" b="1" i="1" smtClean="0">
                              <a:latin typeface="Cambria Math" panose="02040503050406030204" pitchFamily="18" charset="0"/>
                            </a:rPr>
                            <m:t>(</m:t>
                          </m:r>
                          <m:r>
                            <a:rPr lang="en-US" sz="1200" b="1" i="1" smtClean="0">
                              <a:latin typeface="Cambria Math" panose="02040503050406030204" pitchFamily="18" charset="0"/>
                            </a:rPr>
                            <m:t>𝑾</m:t>
                          </m:r>
                        </m:e>
                        <m:sup>
                          <m:r>
                            <a:rPr lang="en-US" sz="1200" b="1" i="1" smtClean="0">
                              <a:latin typeface="Cambria Math" panose="02040503050406030204" pitchFamily="18" charset="0"/>
                              <a:ea typeface="Cambria Math" panose="02040503050406030204" pitchFamily="18" charset="0"/>
                            </a:rPr>
                            <m:t>𝜶</m:t>
                          </m:r>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𝒌</m:t>
                          </m:r>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𝟏</m:t>
                          </m:r>
                          <m:r>
                            <a:rPr lang="en-US" sz="1200" b="1" i="1" smtClean="0">
                              <a:latin typeface="Cambria Math" panose="02040503050406030204" pitchFamily="18" charset="0"/>
                              <a:ea typeface="Cambria Math" panose="02040503050406030204" pitchFamily="18" charset="0"/>
                            </a:rPr>
                            <m:t>)</m:t>
                          </m:r>
                        </m:sup>
                      </m:sSup>
                      <m:r>
                        <a:rPr lang="en-US" sz="1200" b="1" i="1" smtClean="0">
                          <a:latin typeface="Cambria Math" panose="02040503050406030204" pitchFamily="18" charset="0"/>
                        </a:rPr>
                        <m:t>) =</m:t>
                      </m:r>
                      <m:r>
                        <a:rPr lang="en-US" sz="1200" b="1" i="1" smtClean="0">
                          <a:latin typeface="Cambria Math" panose="02040503050406030204" pitchFamily="18" charset="0"/>
                        </a:rPr>
                        <m:t>𝒍𝒏</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𝒛</m:t>
                          </m:r>
                        </m:e>
                      </m:d>
                      <m:r>
                        <a:rPr lang="en-US" sz="1200" b="1" i="1" smtClean="0">
                          <a:latin typeface="Cambria Math" panose="02040503050406030204" pitchFamily="18" charset="0"/>
                        </a:rPr>
                        <m:t>+</m:t>
                      </m:r>
                      <m:r>
                        <a:rPr lang="en-US" sz="1200" b="1" i="1" smtClean="0">
                          <a:latin typeface="Cambria Math" panose="02040503050406030204" pitchFamily="18" charset="0"/>
                        </a:rPr>
                        <m:t>𝒍𝒏</m:t>
                      </m:r>
                      <m:d>
                        <m:dPr>
                          <m:ctrlPr>
                            <a:rPr lang="en-US" sz="1200" b="1" i="1" smtClean="0">
                              <a:latin typeface="Cambria Math" panose="02040503050406030204" pitchFamily="18" charset="0"/>
                            </a:rPr>
                          </m:ctrlPr>
                        </m:dPr>
                        <m:e>
                          <m:sSub>
                            <m:sSubPr>
                              <m:ctrlPr>
                                <a:rPr lang="en-US" sz="1200" b="1" i="1" smtClean="0">
                                  <a:latin typeface="Cambria Math" panose="02040503050406030204" pitchFamily="18" charset="0"/>
                                </a:rPr>
                              </m:ctrlPr>
                            </m:sSubPr>
                            <m:e>
                              <m:r>
                                <a:rPr lang="en-US" sz="1200" b="1" i="1">
                                  <a:latin typeface="Cambria Math" panose="02040503050406030204" pitchFamily="18" charset="0"/>
                                  <a:ea typeface="Cambria Math" panose="02040503050406030204" pitchFamily="18" charset="0"/>
                                </a:rPr>
                                <m:t>𝝋</m:t>
                              </m:r>
                            </m:e>
                            <m:sub>
                              <m:r>
                                <a:rPr lang="en-US" sz="1200" b="1" i="1" smtClean="0">
                                  <a:latin typeface="Cambria Math" panose="02040503050406030204" pitchFamily="18" charset="0"/>
                                </a:rPr>
                                <m:t> </m:t>
                              </m:r>
                            </m:sub>
                          </m:sSub>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𝒛</m:t>
                              </m:r>
                            </m:e>
                          </m:d>
                        </m:e>
                      </m:d>
                      <m:r>
                        <a:rPr lang="en-US" sz="1200" b="1" i="1">
                          <a:latin typeface="Cambria Math" panose="02040503050406030204" pitchFamily="18" charset="0"/>
                        </a:rPr>
                        <m:t>−</m:t>
                      </m:r>
                      <m:sSup>
                        <m:sSupPr>
                          <m:ctrlPr>
                            <a:rPr lang="en-US" sz="1200" b="1" i="1">
                              <a:latin typeface="Cambria Math" panose="02040503050406030204" pitchFamily="18" charset="0"/>
                            </a:rPr>
                          </m:ctrlPr>
                        </m:sSupPr>
                        <m:e>
                          <m:r>
                            <a:rPr lang="en-US" sz="1200" b="1" i="1">
                              <a:latin typeface="Cambria Math" panose="02040503050406030204" pitchFamily="18" charset="0"/>
                            </a:rPr>
                            <m:t>𝒍𝒏</m:t>
                          </m:r>
                          <m:r>
                            <a:rPr lang="en-US" sz="1200" b="1" i="0">
                              <a:latin typeface="Cambria Math" panose="02040503050406030204" pitchFamily="18" charset="0"/>
                            </a:rPr>
                            <m:t>⁡</m:t>
                          </m:r>
                          <m:r>
                            <a:rPr lang="en-US" sz="1200" b="1" i="1" smtClean="0">
                              <a:latin typeface="Cambria Math" panose="02040503050406030204" pitchFamily="18" charset="0"/>
                            </a:rPr>
                            <m:t>(</m:t>
                          </m:r>
                          <m:sSub>
                            <m:sSubPr>
                              <m:ctrlPr>
                                <a:rPr lang="en-US" sz="1200" b="1" i="1">
                                  <a:latin typeface="Cambria Math" panose="02040503050406030204" pitchFamily="18" charset="0"/>
                                </a:rPr>
                              </m:ctrlPr>
                            </m:sSubPr>
                            <m:e>
                              <m:r>
                                <a:rPr lang="en-US" sz="1200" b="1" i="1">
                                  <a:latin typeface="Cambria Math" panose="02040503050406030204" pitchFamily="18" charset="0"/>
                                  <a:ea typeface="Cambria Math" panose="02040503050406030204" pitchFamily="18" charset="0"/>
                                </a:rPr>
                                <m:t>𝝋</m:t>
                              </m:r>
                            </m:e>
                            <m:sub>
                              <m:r>
                                <a:rPr lang="en-US" sz="1200" b="1" i="1">
                                  <a:latin typeface="Cambria Math" panose="02040503050406030204" pitchFamily="18" charset="0"/>
                                </a:rPr>
                                <m:t> </m:t>
                              </m:r>
                            </m:sub>
                          </m:sSub>
                          <m:r>
                            <a:rPr lang="en-US" sz="1200" b="1" i="1">
                              <a:latin typeface="Cambria Math" panose="02040503050406030204" pitchFamily="18" charset="0"/>
                            </a:rPr>
                            <m:t>(</m:t>
                          </m:r>
                          <m:r>
                            <a:rPr lang="en-US" sz="1200" b="1" i="1">
                              <a:latin typeface="Cambria Math" panose="02040503050406030204" pitchFamily="18" charset="0"/>
                            </a:rPr>
                            <m:t>𝑾</m:t>
                          </m:r>
                        </m:e>
                        <m:sup>
                          <m:r>
                            <a:rPr lang="en-US" sz="1200" b="1" i="1">
                              <a:latin typeface="Cambria Math" panose="02040503050406030204" pitchFamily="18" charset="0"/>
                              <a:ea typeface="Cambria Math" panose="02040503050406030204" pitchFamily="18" charset="0"/>
                            </a:rPr>
                            <m:t>𝜶</m:t>
                          </m:r>
                          <m:r>
                            <a:rPr lang="en-US" sz="1200" b="1" i="1">
                              <a:latin typeface="Cambria Math" panose="02040503050406030204" pitchFamily="18" charset="0"/>
                              <a:ea typeface="Cambria Math" panose="02040503050406030204" pitchFamily="18" charset="0"/>
                            </a:rPr>
                            <m:t>,</m:t>
                          </m:r>
                          <m:d>
                            <m:dPr>
                              <m:ctrlPr>
                                <a:rPr lang="en-US" sz="1200" b="1" i="1">
                                  <a:latin typeface="Cambria Math" panose="02040503050406030204" pitchFamily="18" charset="0"/>
                                  <a:ea typeface="Cambria Math" panose="02040503050406030204" pitchFamily="18" charset="0"/>
                                </a:rPr>
                              </m:ctrlPr>
                            </m:dPr>
                            <m:e>
                              <m:r>
                                <a:rPr lang="en-US" sz="1200" b="1" i="1">
                                  <a:latin typeface="Cambria Math" panose="02040503050406030204" pitchFamily="18" charset="0"/>
                                  <a:ea typeface="Cambria Math" panose="02040503050406030204" pitchFamily="18" charset="0"/>
                                </a:rPr>
                                <m:t>𝒌</m:t>
                              </m:r>
                            </m:e>
                          </m:d>
                        </m:sup>
                      </m:sSup>
                      <m:r>
                        <a:rPr lang="en-US" sz="1200" b="1" i="1" smtClean="0">
                          <a:latin typeface="Cambria Math" panose="02040503050406030204" pitchFamily="18" charset="0"/>
                          <a:ea typeface="Cambria Math" panose="02040503050406030204" pitchFamily="18" charset="0"/>
                        </a:rPr>
                        <m:t>))  </m:t>
                      </m:r>
                    </m:oMath>
                  </m:oMathPara>
                </a14:m>
                <a:endParaRPr lang="en-US" sz="1200" b="1" i="1" dirty="0">
                  <a:latin typeface="Cambria Math" panose="02040503050406030204" pitchFamily="18" charset="0"/>
                </a:endParaRPr>
              </a:p>
            </p:txBody>
          </p:sp>
        </mc:Choice>
        <mc:Fallback xmlns="">
          <p:sp>
            <p:nvSpPr>
              <p:cNvPr id="106" name="Rectangle 105">
                <a:extLst>
                  <a:ext uri="{FF2B5EF4-FFF2-40B4-BE49-F238E27FC236}">
                    <a16:creationId xmlns:a16="http://schemas.microsoft.com/office/drawing/2014/main" id="{88279280-82B5-1074-8761-B7C0FD40B4B4}"/>
                  </a:ext>
                </a:extLst>
              </p:cNvPr>
              <p:cNvSpPr>
                <a:spLocks noRot="1" noChangeAspect="1" noMove="1" noResize="1" noEditPoints="1" noAdjustHandles="1" noChangeArrowheads="1" noChangeShapeType="1" noTextEdit="1"/>
              </p:cNvSpPr>
              <p:nvPr/>
            </p:nvSpPr>
            <p:spPr>
              <a:xfrm>
                <a:off x="1770338" y="5669911"/>
                <a:ext cx="3672920" cy="466448"/>
              </a:xfrm>
              <a:prstGeom prst="rect">
                <a:avLst/>
              </a:prstGeom>
              <a:blipFill>
                <a:blip r:embed="rId12"/>
                <a:stretch>
                  <a:fillRect t="-1266" b="-3797"/>
                </a:stretch>
              </a:blipFill>
            </p:spPr>
            <p:txBody>
              <a:bodyPr/>
              <a:lstStyle/>
              <a:p>
                <a:r>
                  <a:rPr lang="en-US">
                    <a:noFill/>
                  </a:rPr>
                  <a:t> </a:t>
                </a:r>
              </a:p>
            </p:txBody>
          </p:sp>
        </mc:Fallback>
      </mc:AlternateContent>
      <p:cxnSp>
        <p:nvCxnSpPr>
          <p:cNvPr id="111" name="Connector: Elbow 110">
            <a:extLst>
              <a:ext uri="{FF2B5EF4-FFF2-40B4-BE49-F238E27FC236}">
                <a16:creationId xmlns:a16="http://schemas.microsoft.com/office/drawing/2014/main" id="{45752CDC-AA14-4FB7-04B7-B208F7D868C7}"/>
              </a:ext>
            </a:extLst>
          </p:cNvPr>
          <p:cNvCxnSpPr>
            <a:cxnSpLocks/>
            <a:stCxn id="106" idx="3"/>
            <a:endCxn id="100" idx="3"/>
          </p:cNvCxnSpPr>
          <p:nvPr/>
        </p:nvCxnSpPr>
        <p:spPr>
          <a:xfrm flipH="1" flipV="1">
            <a:off x="4225362" y="4621873"/>
            <a:ext cx="1217896" cy="1281262"/>
          </a:xfrm>
          <a:prstGeom prst="bentConnector3">
            <a:avLst>
              <a:gd name="adj1" fmla="val -18770"/>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2" name="Rectangle 111">
                <a:extLst>
                  <a:ext uri="{FF2B5EF4-FFF2-40B4-BE49-F238E27FC236}">
                    <a16:creationId xmlns:a16="http://schemas.microsoft.com/office/drawing/2014/main" id="{46E91A0C-AC57-FF21-19D7-09DAA9C22CE9}"/>
                  </a:ext>
                </a:extLst>
              </p:cNvPr>
              <p:cNvSpPr/>
              <p:nvPr/>
            </p:nvSpPr>
            <p:spPr>
              <a:xfrm>
                <a:off x="3376046" y="4052348"/>
                <a:ext cx="461505" cy="182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𝑻𝒓𝒖𝒆</m:t>
                      </m:r>
                    </m:oMath>
                  </m:oMathPara>
                </a14:m>
                <a:endParaRPr lang="en-US" sz="1200" b="1" i="1" dirty="0">
                  <a:latin typeface="Cambria Math" panose="02040503050406030204" pitchFamily="18" charset="0"/>
                </a:endParaRPr>
              </a:p>
            </p:txBody>
          </p:sp>
        </mc:Choice>
        <mc:Fallback xmlns="">
          <p:sp>
            <p:nvSpPr>
              <p:cNvPr id="112" name="Rectangle 111">
                <a:extLst>
                  <a:ext uri="{FF2B5EF4-FFF2-40B4-BE49-F238E27FC236}">
                    <a16:creationId xmlns:a16="http://schemas.microsoft.com/office/drawing/2014/main" id="{46E91A0C-AC57-FF21-19D7-09DAA9C22CE9}"/>
                  </a:ext>
                </a:extLst>
              </p:cNvPr>
              <p:cNvSpPr>
                <a:spLocks noRot="1" noChangeAspect="1" noMove="1" noResize="1" noEditPoints="1" noAdjustHandles="1" noChangeArrowheads="1" noChangeShapeType="1" noTextEdit="1"/>
              </p:cNvSpPr>
              <p:nvPr/>
            </p:nvSpPr>
            <p:spPr>
              <a:xfrm>
                <a:off x="3376046" y="4052348"/>
                <a:ext cx="461505" cy="182880"/>
              </a:xfrm>
              <a:prstGeom prst="rect">
                <a:avLst/>
              </a:prstGeom>
              <a:blipFill>
                <a:blip r:embed="rId13"/>
                <a:stretch>
                  <a:fillRect l="-3846"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Rectangle 112">
                <a:extLst>
                  <a:ext uri="{FF2B5EF4-FFF2-40B4-BE49-F238E27FC236}">
                    <a16:creationId xmlns:a16="http://schemas.microsoft.com/office/drawing/2014/main" id="{E1E72FAD-85C9-5930-2C01-C0D658016C47}"/>
                  </a:ext>
                </a:extLst>
              </p:cNvPr>
              <p:cNvSpPr/>
              <p:nvPr/>
            </p:nvSpPr>
            <p:spPr>
              <a:xfrm>
                <a:off x="3376046" y="5011066"/>
                <a:ext cx="461505" cy="182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𝑭𝒂𝒍𝒔𝒆</m:t>
                      </m:r>
                    </m:oMath>
                  </m:oMathPara>
                </a14:m>
                <a:endParaRPr lang="en-US" sz="1200" b="1" i="1" dirty="0">
                  <a:latin typeface="Cambria Math" panose="02040503050406030204" pitchFamily="18" charset="0"/>
                </a:endParaRPr>
              </a:p>
            </p:txBody>
          </p:sp>
        </mc:Choice>
        <mc:Fallback xmlns="">
          <p:sp>
            <p:nvSpPr>
              <p:cNvPr id="113" name="Rectangle 112">
                <a:extLst>
                  <a:ext uri="{FF2B5EF4-FFF2-40B4-BE49-F238E27FC236}">
                    <a16:creationId xmlns:a16="http://schemas.microsoft.com/office/drawing/2014/main" id="{E1E72FAD-85C9-5930-2C01-C0D658016C47}"/>
                  </a:ext>
                </a:extLst>
              </p:cNvPr>
              <p:cNvSpPr>
                <a:spLocks noRot="1" noChangeAspect="1" noMove="1" noResize="1" noEditPoints="1" noAdjustHandles="1" noChangeArrowheads="1" noChangeShapeType="1" noTextEdit="1"/>
              </p:cNvSpPr>
              <p:nvPr/>
            </p:nvSpPr>
            <p:spPr>
              <a:xfrm>
                <a:off x="3376046" y="5011066"/>
                <a:ext cx="461505" cy="182880"/>
              </a:xfrm>
              <a:prstGeom prst="rect">
                <a:avLst/>
              </a:prstGeom>
              <a:blipFill>
                <a:blip r:embed="rId14"/>
                <a:stretch>
                  <a:fillRect l="-10256" r="-2564" b="-9375"/>
                </a:stretch>
              </a:blipFill>
            </p:spPr>
            <p:txBody>
              <a:bodyPr/>
              <a:lstStyle/>
              <a:p>
                <a:r>
                  <a:rPr lang="en-US">
                    <a:noFill/>
                  </a:rPr>
                  <a:t> </a:t>
                </a:r>
              </a:p>
            </p:txBody>
          </p:sp>
        </mc:Fallback>
      </mc:AlternateContent>
      <p:cxnSp>
        <p:nvCxnSpPr>
          <p:cNvPr id="115" name="Connector: Elbow 114">
            <a:extLst>
              <a:ext uri="{FF2B5EF4-FFF2-40B4-BE49-F238E27FC236}">
                <a16:creationId xmlns:a16="http://schemas.microsoft.com/office/drawing/2014/main" id="{B349A4F6-9FAE-1A43-0097-FFC873F5EE6D}"/>
              </a:ext>
            </a:extLst>
          </p:cNvPr>
          <p:cNvCxnSpPr>
            <a:stCxn id="91" idx="3"/>
            <a:endCxn id="99" idx="1"/>
          </p:cNvCxnSpPr>
          <p:nvPr/>
        </p:nvCxnSpPr>
        <p:spPr>
          <a:xfrm flipV="1">
            <a:off x="1676364" y="1523241"/>
            <a:ext cx="1045174" cy="2250219"/>
          </a:xfrm>
          <a:prstGeom prst="bentConnector3">
            <a:avLst>
              <a:gd name="adj1" fmla="val 81593"/>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8" name="Rectangle 117">
                <a:extLst>
                  <a:ext uri="{FF2B5EF4-FFF2-40B4-BE49-F238E27FC236}">
                    <a16:creationId xmlns:a16="http://schemas.microsoft.com/office/drawing/2014/main" id="{5BB7FF05-F485-B642-D43A-17F6E00C3F14}"/>
                  </a:ext>
                </a:extLst>
              </p:cNvPr>
              <p:cNvSpPr/>
              <p:nvPr/>
            </p:nvSpPr>
            <p:spPr>
              <a:xfrm>
                <a:off x="531792" y="5624372"/>
                <a:ext cx="1048402" cy="5575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𝑾</m:t>
                          </m:r>
                        </m:e>
                        <m:sup>
                          <m:r>
                            <a:rPr lang="en-US" sz="1200" b="1" i="1" smtClean="0">
                              <a:latin typeface="Cambria Math" panose="02040503050406030204" pitchFamily="18" charset="0"/>
                            </a:rPr>
                            <m:t>𝑽</m:t>
                          </m:r>
                        </m:sup>
                      </m:sSup>
                      <m:r>
                        <a:rPr lang="en-US" sz="1200" b="1" i="1" smtClean="0">
                          <a:latin typeface="Cambria Math" panose="02040503050406030204" pitchFamily="18" charset="0"/>
                        </a:rPr>
                        <m:t>=</m:t>
                      </m:r>
                      <m:r>
                        <a:rPr lang="en-US" sz="1200" b="1" i="1" smtClean="0">
                          <a:latin typeface="Cambria Math" panose="02040503050406030204" pitchFamily="18" charset="0"/>
                        </a:rPr>
                        <m:t>𝑲𝒛</m:t>
                      </m:r>
                    </m:oMath>
                  </m:oMathPara>
                </a14:m>
                <a:endParaRPr lang="en-US" sz="1200" b="1"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𝑾</m:t>
                          </m:r>
                        </m:e>
                        <m:sup>
                          <m:r>
                            <a:rPr lang="en-US" sz="1200" b="1" i="1" smtClean="0">
                              <a:latin typeface="Cambria Math" panose="02040503050406030204" pitchFamily="18" charset="0"/>
                            </a:rPr>
                            <m:t>𝑳</m:t>
                          </m:r>
                        </m:sup>
                      </m:sSup>
                      <m:r>
                        <a:rPr lang="en-US" sz="1200" b="1" i="1" smtClean="0">
                          <a:latin typeface="Cambria Math" panose="02040503050406030204" pitchFamily="18" charset="0"/>
                        </a:rPr>
                        <m:t>=</m:t>
                      </m:r>
                      <m:f>
                        <m:fPr>
                          <m:ctrlPr>
                            <a:rPr lang="en-US" sz="1200" b="1" i="1" smtClean="0">
                              <a:latin typeface="Cambria Math" panose="02040503050406030204" pitchFamily="18" charset="0"/>
                            </a:rPr>
                          </m:ctrlPr>
                        </m:fPr>
                        <m:num>
                          <m:r>
                            <a:rPr lang="en-US" sz="1200" b="1" i="1" smtClean="0">
                              <a:latin typeface="Cambria Math" panose="02040503050406030204" pitchFamily="18" charset="0"/>
                            </a:rPr>
                            <m:t>𝒛</m:t>
                          </m:r>
                        </m:num>
                        <m:den>
                          <m:r>
                            <a:rPr lang="en-US" sz="1200" b="1" i="1" smtClean="0">
                              <a:latin typeface="Cambria Math" panose="02040503050406030204" pitchFamily="18" charset="0"/>
                            </a:rPr>
                            <m:t>𝑲</m:t>
                          </m:r>
                        </m:den>
                      </m:f>
                    </m:oMath>
                  </m:oMathPara>
                </a14:m>
                <a:endParaRPr lang="en-US" sz="1200" b="1" i="1" dirty="0">
                  <a:latin typeface="Cambria Math" panose="02040503050406030204" pitchFamily="18" charset="0"/>
                </a:endParaRPr>
              </a:p>
            </p:txBody>
          </p:sp>
        </mc:Choice>
        <mc:Fallback xmlns="">
          <p:sp>
            <p:nvSpPr>
              <p:cNvPr id="118" name="Rectangle 117">
                <a:extLst>
                  <a:ext uri="{FF2B5EF4-FFF2-40B4-BE49-F238E27FC236}">
                    <a16:creationId xmlns:a16="http://schemas.microsoft.com/office/drawing/2014/main" id="{5BB7FF05-F485-B642-D43A-17F6E00C3F14}"/>
                  </a:ext>
                </a:extLst>
              </p:cNvPr>
              <p:cNvSpPr>
                <a:spLocks noRot="1" noChangeAspect="1" noMove="1" noResize="1" noEditPoints="1" noAdjustHandles="1" noChangeArrowheads="1" noChangeShapeType="1" noTextEdit="1"/>
              </p:cNvSpPr>
              <p:nvPr/>
            </p:nvSpPr>
            <p:spPr>
              <a:xfrm>
                <a:off x="531792" y="5624372"/>
                <a:ext cx="1048402" cy="557527"/>
              </a:xfrm>
              <a:prstGeom prst="rect">
                <a:avLst/>
              </a:prstGeom>
              <a:blipFill>
                <a:blip r:embed="rId15"/>
                <a:stretch>
                  <a:fillRect b="-3226"/>
                </a:stretch>
              </a:blipFill>
            </p:spPr>
            <p:txBody>
              <a:bodyPr/>
              <a:lstStyle/>
              <a:p>
                <a:r>
                  <a:rPr lang="en-US">
                    <a:noFill/>
                  </a:rPr>
                  <a:t> </a:t>
                </a:r>
              </a:p>
            </p:txBody>
          </p:sp>
        </mc:Fallback>
      </mc:AlternateContent>
      <p:cxnSp>
        <p:nvCxnSpPr>
          <p:cNvPr id="120" name="Straight Arrow Connector 119">
            <a:extLst>
              <a:ext uri="{FF2B5EF4-FFF2-40B4-BE49-F238E27FC236}">
                <a16:creationId xmlns:a16="http://schemas.microsoft.com/office/drawing/2014/main" id="{EB6E4EAD-C9C7-CF80-AA7B-92034382CD0C}"/>
              </a:ext>
            </a:extLst>
          </p:cNvPr>
          <p:cNvCxnSpPr>
            <a:stCxn id="91" idx="2"/>
            <a:endCxn id="118" idx="0"/>
          </p:cNvCxnSpPr>
          <p:nvPr/>
        </p:nvCxnSpPr>
        <p:spPr>
          <a:xfrm>
            <a:off x="1045120" y="4085060"/>
            <a:ext cx="10873" cy="1539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06B84C1A-0BA2-B483-4453-4C4EB7255F15}"/>
              </a:ext>
            </a:extLst>
          </p:cNvPr>
          <p:cNvCxnSpPr>
            <a:cxnSpLocks/>
            <a:stCxn id="118" idx="3"/>
            <a:endCxn id="106" idx="1"/>
          </p:cNvCxnSpPr>
          <p:nvPr/>
        </p:nvCxnSpPr>
        <p:spPr>
          <a:xfrm flipV="1">
            <a:off x="1580194" y="5903135"/>
            <a:ext cx="1901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5" name="Rectangle 124">
                <a:extLst>
                  <a:ext uri="{FF2B5EF4-FFF2-40B4-BE49-F238E27FC236}">
                    <a16:creationId xmlns:a16="http://schemas.microsoft.com/office/drawing/2014/main" id="{8BC4D9F7-907B-95C5-E5DD-3E65EFD6CDA4}"/>
                  </a:ext>
                </a:extLst>
              </p:cNvPr>
              <p:cNvSpPr/>
              <p:nvPr/>
            </p:nvSpPr>
            <p:spPr>
              <a:xfrm>
                <a:off x="829397" y="4268658"/>
                <a:ext cx="461505" cy="182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𝑭𝒂𝒍𝒔𝒆</m:t>
                      </m:r>
                    </m:oMath>
                  </m:oMathPara>
                </a14:m>
                <a:endParaRPr lang="en-US" sz="1200" b="1" i="1" dirty="0">
                  <a:latin typeface="Cambria Math" panose="02040503050406030204" pitchFamily="18" charset="0"/>
                </a:endParaRPr>
              </a:p>
            </p:txBody>
          </p:sp>
        </mc:Choice>
        <mc:Fallback xmlns="">
          <p:sp>
            <p:nvSpPr>
              <p:cNvPr id="125" name="Rectangle 124">
                <a:extLst>
                  <a:ext uri="{FF2B5EF4-FFF2-40B4-BE49-F238E27FC236}">
                    <a16:creationId xmlns:a16="http://schemas.microsoft.com/office/drawing/2014/main" id="{8BC4D9F7-907B-95C5-E5DD-3E65EFD6CDA4}"/>
                  </a:ext>
                </a:extLst>
              </p:cNvPr>
              <p:cNvSpPr>
                <a:spLocks noRot="1" noChangeAspect="1" noMove="1" noResize="1" noEditPoints="1" noAdjustHandles="1" noChangeArrowheads="1" noChangeShapeType="1" noTextEdit="1"/>
              </p:cNvSpPr>
              <p:nvPr/>
            </p:nvSpPr>
            <p:spPr>
              <a:xfrm>
                <a:off x="829397" y="4268658"/>
                <a:ext cx="461505" cy="182880"/>
              </a:xfrm>
              <a:prstGeom prst="rect">
                <a:avLst/>
              </a:prstGeom>
              <a:blipFill>
                <a:blip r:embed="rId16"/>
                <a:stretch>
                  <a:fillRect l="-8974" r="-3846"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Rectangle 125">
                <a:extLst>
                  <a:ext uri="{FF2B5EF4-FFF2-40B4-BE49-F238E27FC236}">
                    <a16:creationId xmlns:a16="http://schemas.microsoft.com/office/drawing/2014/main" id="{12C0C807-5950-64A4-8029-76D7390930DA}"/>
                  </a:ext>
                </a:extLst>
              </p:cNvPr>
              <p:cNvSpPr/>
              <p:nvPr/>
            </p:nvSpPr>
            <p:spPr>
              <a:xfrm>
                <a:off x="1987346" y="3682019"/>
                <a:ext cx="461505" cy="182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𝑻𝒓𝒖𝒆</m:t>
                      </m:r>
                    </m:oMath>
                  </m:oMathPara>
                </a14:m>
                <a:endParaRPr lang="en-US" sz="1200" b="1" i="1" dirty="0">
                  <a:latin typeface="Cambria Math" panose="02040503050406030204" pitchFamily="18" charset="0"/>
                </a:endParaRPr>
              </a:p>
            </p:txBody>
          </p:sp>
        </mc:Choice>
        <mc:Fallback xmlns="">
          <p:sp>
            <p:nvSpPr>
              <p:cNvPr id="126" name="Rectangle 125">
                <a:extLst>
                  <a:ext uri="{FF2B5EF4-FFF2-40B4-BE49-F238E27FC236}">
                    <a16:creationId xmlns:a16="http://schemas.microsoft.com/office/drawing/2014/main" id="{12C0C807-5950-64A4-8029-76D7390930DA}"/>
                  </a:ext>
                </a:extLst>
              </p:cNvPr>
              <p:cNvSpPr>
                <a:spLocks noRot="1" noChangeAspect="1" noMove="1" noResize="1" noEditPoints="1" noAdjustHandles="1" noChangeArrowheads="1" noChangeShapeType="1" noTextEdit="1"/>
              </p:cNvSpPr>
              <p:nvPr/>
            </p:nvSpPr>
            <p:spPr>
              <a:xfrm>
                <a:off x="1987346" y="3682019"/>
                <a:ext cx="461505" cy="182880"/>
              </a:xfrm>
              <a:prstGeom prst="rect">
                <a:avLst/>
              </a:prstGeom>
              <a:blipFill>
                <a:blip r:embed="rId17"/>
                <a:stretch>
                  <a:fillRect l="-2564"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Rectangle 135">
                <a:extLst>
                  <a:ext uri="{FF2B5EF4-FFF2-40B4-BE49-F238E27FC236}">
                    <a16:creationId xmlns:a16="http://schemas.microsoft.com/office/drawing/2014/main" id="{2AE63350-B63E-3221-24C5-2F4B5626D1AE}"/>
                  </a:ext>
                </a:extLst>
              </p:cNvPr>
              <p:cNvSpPr/>
              <p:nvPr/>
            </p:nvSpPr>
            <p:spPr>
              <a:xfrm>
                <a:off x="7178720" y="2100678"/>
                <a:ext cx="4519071" cy="321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i="1" dirty="0">
                    <a:latin typeface="Cambria Math" panose="02040503050406030204" pitchFamily="18" charset="0"/>
                  </a:rPr>
                  <a:t>Tangent Plane Distance</a:t>
                </a: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𝑡𝑝𝑑</m:t>
                      </m:r>
                      <m:d>
                        <m:dPr>
                          <m:ctrlPr>
                            <a:rPr lang="en-US" sz="1200" i="1" smtClean="0">
                              <a:latin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m:t>
                          </m:r>
                        </m:e>
                      </m:d>
                      <m:r>
                        <a:rPr lang="en-US" sz="1200" b="0" i="1" smtClean="0">
                          <a:latin typeface="Cambria Math" panose="02040503050406030204" pitchFamily="18" charset="0"/>
                          <a:ea typeface="Cambria Math" panose="02040503050406030204" pitchFamily="18" charset="0"/>
                        </a:rPr>
                        <m:t>=</m:t>
                      </m:r>
                      <m:nary>
                        <m:naryPr>
                          <m:chr m:val="∑"/>
                          <m:ctrlPr>
                            <a:rPr lang="en-US" sz="1200" i="1" smtClean="0">
                              <a:latin typeface="Cambria Math" panose="02040503050406030204" pitchFamily="18" charset="0"/>
                              <a:ea typeface="Cambria Math" panose="02040503050406030204" pitchFamily="18" charset="0"/>
                            </a:rPr>
                          </m:ctrlPr>
                        </m:naryPr>
                        <m:sub>
                          <m:r>
                            <m:rPr>
                              <m:brk m:alnAt="23"/>
                            </m:rPr>
                            <a:rPr lang="en-US" sz="1200" b="0" i="1" smtClean="0">
                              <a:latin typeface="Cambria Math" panose="02040503050406030204" pitchFamily="18" charset="0"/>
                              <a:ea typeface="Cambria Math" panose="02040503050406030204" pitchFamily="18" charset="0"/>
                            </a:rPr>
                            <m:t>𝑖</m:t>
                          </m:r>
                          <m:r>
                            <a:rPr lang="en-US" sz="1200" b="0" i="1" smtClean="0">
                              <a:latin typeface="Cambria Math" panose="02040503050406030204" pitchFamily="18" charset="0"/>
                              <a:ea typeface="Cambria Math" panose="02040503050406030204" pitchFamily="18" charset="0"/>
                            </a:rPr>
                            <m:t>=1</m:t>
                          </m:r>
                        </m:sub>
                        <m:sup>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𝑁</m:t>
                              </m:r>
                            </m:e>
                            <m:sub>
                              <m:r>
                                <a:rPr lang="en-US" sz="1200" b="0" i="1" smtClean="0">
                                  <a:latin typeface="Cambria Math" panose="02040503050406030204" pitchFamily="18" charset="0"/>
                                  <a:ea typeface="Cambria Math" panose="02040503050406030204" pitchFamily="18" charset="0"/>
                                </a:rPr>
                                <m:t>𝑐</m:t>
                              </m:r>
                            </m:sub>
                          </m:sSub>
                        </m:sup>
                        <m:e>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e>
                            <m:sub>
                              <m:r>
                                <a:rPr lang="en-US" sz="1200" b="0" i="1" smtClean="0">
                                  <a:latin typeface="Cambria Math" panose="02040503050406030204" pitchFamily="18" charset="0"/>
                                  <a:ea typeface="Cambria Math" panose="02040503050406030204" pitchFamily="18" charset="0"/>
                                </a:rPr>
                                <m:t>𝑖</m:t>
                              </m:r>
                            </m:sub>
                          </m:sSub>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𝑙𝑛</m:t>
                              </m:r>
                              <m:d>
                                <m:dPr>
                                  <m:ctrlPr>
                                    <a:rPr lang="en-US" sz="1200" i="1" smtClean="0">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b="0" i="1">
                                          <a:latin typeface="Cambria Math" panose="02040503050406030204" pitchFamily="18" charset="0"/>
                                          <a:ea typeface="Cambria Math" panose="02040503050406030204" pitchFamily="18" charset="0"/>
                                        </a:rPr>
                                        <m:t>∅</m:t>
                                      </m:r>
                                    </m:e>
                                    <m:sub>
                                      <m:r>
                                        <a:rPr lang="en-US" sz="1200" b="0" i="1">
                                          <a:latin typeface="Cambria Math" panose="02040503050406030204" pitchFamily="18" charset="0"/>
                                          <a:ea typeface="Cambria Math" panose="02040503050406030204" pitchFamily="18" charset="0"/>
                                        </a:rPr>
                                        <m:t>𝑖</m:t>
                                      </m:r>
                                    </m:sub>
                                  </m:sSub>
                                </m:e>
                              </m:d>
                              <m:r>
                                <a:rPr lang="en-US" sz="1200" b="0" i="1" smtClean="0">
                                  <a:latin typeface="Cambria Math" panose="02040503050406030204" pitchFamily="18" charset="0"/>
                                  <a:ea typeface="Cambria Math" panose="02040503050406030204" pitchFamily="18" charset="0"/>
                                </a:rPr>
                                <m:t>+</m:t>
                              </m:r>
                              <m:func>
                                <m:funcPr>
                                  <m:ctrlPr>
                                    <a:rPr lang="en-US" sz="1200" b="0" i="1" smtClean="0">
                                      <a:latin typeface="Cambria Math" panose="02040503050406030204" pitchFamily="18" charset="0"/>
                                      <a:ea typeface="Cambria Math" panose="02040503050406030204" pitchFamily="18" charset="0"/>
                                    </a:rPr>
                                  </m:ctrlPr>
                                </m:funcPr>
                                <m:fName>
                                  <m:r>
                                    <m:rPr>
                                      <m:sty m:val="p"/>
                                    </m:rPr>
                                    <a:rPr lang="en-US" sz="1200" b="0" i="0" smtClean="0">
                                      <a:latin typeface="Cambria Math" panose="02040503050406030204" pitchFamily="18" charset="0"/>
                                      <a:ea typeface="Cambria Math" panose="02040503050406030204" pitchFamily="18" charset="0"/>
                                    </a:rPr>
                                    <m:t>ln</m:t>
                                  </m:r>
                                </m:fName>
                                <m:e>
                                  <m:d>
                                    <m:dPr>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𝑖</m:t>
                                          </m:r>
                                        </m:sub>
                                      </m:sSub>
                                      <m:d>
                                        <m:dPr>
                                          <m:ctrlPr>
                                            <a:rPr lang="en-US" sz="1200" b="0" i="1" smtClean="0">
                                              <a:latin typeface="Cambria Math" panose="02040503050406030204" pitchFamily="18" charset="0"/>
                                              <a:ea typeface="Cambria Math" panose="02040503050406030204" pitchFamily="18" charset="0"/>
                                            </a:rPr>
                                          </m:ctrlPr>
                                        </m:dPr>
                                        <m:e>
                                          <m:r>
                                            <a:rPr lang="en-US" sz="1200" b="1" i="1" smtClean="0">
                                              <a:latin typeface="Cambria Math" panose="02040503050406030204" pitchFamily="18" charset="0"/>
                                              <a:ea typeface="Cambria Math" panose="02040503050406030204" pitchFamily="18" charset="0"/>
                                            </a:rPr>
                                            <m:t>∅</m:t>
                                          </m:r>
                                        </m:e>
                                      </m:d>
                                    </m:e>
                                  </m:d>
                                </m:e>
                              </m:func>
                              <m:r>
                                <a:rPr lang="en-US" sz="1200" b="0" i="1" smtClean="0">
                                  <a:latin typeface="Cambria Math" panose="02040503050406030204" pitchFamily="18" charset="0"/>
                                  <a:ea typeface="Cambria Math" panose="02040503050406030204" pitchFamily="18" charset="0"/>
                                </a:rPr>
                                <m:t>−</m:t>
                              </m:r>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ln</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𝑧</m:t>
                                          </m:r>
                                        </m:e>
                                        <m:sub>
                                          <m:r>
                                            <a:rPr lang="en-US" sz="1200" i="1">
                                              <a:latin typeface="Cambria Math" panose="02040503050406030204" pitchFamily="18" charset="0"/>
                                              <a:ea typeface="Cambria Math" panose="02040503050406030204" pitchFamily="18" charset="0"/>
                                            </a:rPr>
                                            <m:t>𝑖</m:t>
                                          </m:r>
                                        </m:sub>
                                      </m:sSub>
                                    </m:e>
                                  </m:d>
                                </m:e>
                              </m:func>
                              <m:r>
                                <a:rPr lang="en-US" sz="1200" b="0" i="1" smtClean="0">
                                  <a:latin typeface="Cambria Math" panose="02040503050406030204" pitchFamily="18" charset="0"/>
                                  <a:ea typeface="Cambria Math" panose="02040503050406030204" pitchFamily="18" charset="0"/>
                                </a:rPr>
                                <m:t>−</m:t>
                              </m:r>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ln</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ea typeface="Cambria Math" panose="02040503050406030204" pitchFamily="18" charset="0"/>
                                            </a:rPr>
                                            <m:t>𝑖</m:t>
                                          </m:r>
                                        </m:sub>
                                      </m:sSub>
                                      <m:d>
                                        <m:dPr>
                                          <m:ctrlPr>
                                            <a:rPr lang="en-US" sz="1200" i="1">
                                              <a:latin typeface="Cambria Math" panose="02040503050406030204" pitchFamily="18" charset="0"/>
                                              <a:ea typeface="Cambria Math" panose="02040503050406030204" pitchFamily="18" charset="0"/>
                                            </a:rPr>
                                          </m:ctrlPr>
                                        </m:dPr>
                                        <m:e>
                                          <m:r>
                                            <a:rPr lang="en-US" sz="1200" b="1" i="1" smtClean="0">
                                              <a:latin typeface="Cambria Math" panose="02040503050406030204" pitchFamily="18" charset="0"/>
                                              <a:ea typeface="Cambria Math" panose="02040503050406030204" pitchFamily="18" charset="0"/>
                                            </a:rPr>
                                            <m:t>𝒛</m:t>
                                          </m:r>
                                        </m:e>
                                      </m:d>
                                    </m:e>
                                  </m:d>
                                </m:e>
                              </m:func>
                            </m:e>
                          </m:d>
                        </m:e>
                      </m:nary>
                    </m:oMath>
                  </m:oMathPara>
                </a14:m>
                <a:endParaRPr lang="en-US" sz="1200" i="1" dirty="0">
                  <a:latin typeface="Cambria Math" panose="02040503050406030204" pitchFamily="18" charset="0"/>
                </a:endParaRPr>
              </a:p>
              <a:p>
                <a:pPr algn="ctr"/>
                <a:endParaRPr lang="en-US" sz="1200" b="1" i="1" dirty="0">
                  <a:latin typeface="Cambria Math" panose="02040503050406030204" pitchFamily="18" charset="0"/>
                </a:endParaRPr>
              </a:p>
              <a:p>
                <a:pPr algn="ctr"/>
                <a:r>
                  <a:rPr lang="en-US" sz="1200" b="1" i="1" dirty="0">
                    <a:latin typeface="Cambria Math" panose="02040503050406030204" pitchFamily="18" charset="0"/>
                  </a:rPr>
                  <a:t>Modified Tangent Plane Distance</a:t>
                </a: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𝑡𝑚</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𝑾</m:t>
                          </m:r>
                        </m:e>
                      </m:d>
                      <m:r>
                        <a:rPr lang="en-US" sz="1200" b="1" i="1" smtClean="0">
                          <a:latin typeface="Cambria Math" panose="02040503050406030204" pitchFamily="18" charset="0"/>
                        </a:rPr>
                        <m:t>=</m:t>
                      </m:r>
                      <m:nary>
                        <m:naryPr>
                          <m:chr m:val="∑"/>
                          <m:ctrlPr>
                            <a:rPr lang="en-US" sz="1200" i="1">
                              <a:latin typeface="Cambria Math" panose="02040503050406030204" pitchFamily="18" charset="0"/>
                              <a:ea typeface="Cambria Math" panose="02040503050406030204" pitchFamily="18" charset="0"/>
                            </a:rPr>
                          </m:ctrlPr>
                        </m:naryPr>
                        <m:sub>
                          <m:r>
                            <m:rPr>
                              <m:brk m:alnAt="23"/>
                            </m:rPr>
                            <a:rPr lang="en-US" sz="1200" i="1">
                              <a:latin typeface="Cambria Math" panose="02040503050406030204" pitchFamily="18" charset="0"/>
                              <a:ea typeface="Cambria Math" panose="02040503050406030204" pitchFamily="18" charset="0"/>
                            </a:rPr>
                            <m:t>𝑖</m:t>
                          </m:r>
                          <m:r>
                            <a:rPr lang="en-US" sz="1200" i="1">
                              <a:latin typeface="Cambria Math" panose="02040503050406030204" pitchFamily="18" charset="0"/>
                              <a:ea typeface="Cambria Math" panose="02040503050406030204" pitchFamily="18" charset="0"/>
                            </a:rPr>
                            <m:t>=1</m:t>
                          </m:r>
                        </m:sub>
                        <m:sup>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𝑁</m:t>
                              </m:r>
                            </m:e>
                            <m:sub>
                              <m:r>
                                <a:rPr lang="en-US" sz="1200" i="1">
                                  <a:latin typeface="Cambria Math" panose="02040503050406030204" pitchFamily="18" charset="0"/>
                                  <a:ea typeface="Cambria Math" panose="02040503050406030204" pitchFamily="18" charset="0"/>
                                </a:rPr>
                                <m:t>𝑐</m:t>
                              </m:r>
                            </m:sub>
                          </m:sSub>
                        </m:sup>
                        <m:e>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𝑊</m:t>
                              </m:r>
                            </m:e>
                            <m:sub>
                              <m:r>
                                <a:rPr lang="en-US" sz="1200" i="1">
                                  <a:latin typeface="Cambria Math" panose="02040503050406030204" pitchFamily="18" charset="0"/>
                                  <a:ea typeface="Cambria Math" panose="02040503050406030204" pitchFamily="18" charset="0"/>
                                </a:rPr>
                                <m:t>𝑖</m:t>
                              </m:r>
                            </m:sub>
                          </m:sSub>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𝑙𝑛</m:t>
                              </m:r>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𝑊</m:t>
                                      </m:r>
                                    </m:e>
                                    <m:sub>
                                      <m:r>
                                        <a:rPr lang="en-US" sz="1200" i="1">
                                          <a:latin typeface="Cambria Math" panose="02040503050406030204" pitchFamily="18" charset="0"/>
                                          <a:ea typeface="Cambria Math" panose="02040503050406030204" pitchFamily="18" charset="0"/>
                                        </a:rPr>
                                        <m:t>𝑖</m:t>
                                      </m:r>
                                    </m:sub>
                                  </m:sSub>
                                </m:e>
                              </m:d>
                              <m:r>
                                <a:rPr lang="en-US" sz="1200" i="1">
                                  <a:latin typeface="Cambria Math" panose="02040503050406030204" pitchFamily="18" charset="0"/>
                                  <a:ea typeface="Cambria Math" panose="02040503050406030204" pitchFamily="18" charset="0"/>
                                </a:rPr>
                                <m:t>+</m:t>
                              </m:r>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ln</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ea typeface="Cambria Math" panose="02040503050406030204" pitchFamily="18" charset="0"/>
                                            </a:rPr>
                                            <m:t>𝑖</m:t>
                                          </m:r>
                                        </m:sub>
                                      </m:sSub>
                                      <m:d>
                                        <m:dPr>
                                          <m:ctrlPr>
                                            <a:rPr lang="en-US" sz="1200" i="1">
                                              <a:latin typeface="Cambria Math" panose="02040503050406030204" pitchFamily="18" charset="0"/>
                                              <a:ea typeface="Cambria Math" panose="02040503050406030204" pitchFamily="18" charset="0"/>
                                            </a:rPr>
                                          </m:ctrlPr>
                                        </m:dPr>
                                        <m:e>
                                          <m:r>
                                            <a:rPr lang="en-US" sz="1200" b="1" i="1" smtClean="0">
                                              <a:latin typeface="Cambria Math" panose="02040503050406030204" pitchFamily="18" charset="0"/>
                                              <a:ea typeface="Cambria Math" panose="02040503050406030204" pitchFamily="18" charset="0"/>
                                            </a:rPr>
                                            <m:t>𝑾</m:t>
                                          </m:r>
                                        </m:e>
                                      </m:d>
                                    </m:e>
                                  </m:d>
                                </m:e>
                              </m:func>
                              <m:r>
                                <a:rPr lang="en-US" sz="1200" i="1">
                                  <a:latin typeface="Cambria Math" panose="02040503050406030204" pitchFamily="18" charset="0"/>
                                  <a:ea typeface="Cambria Math" panose="02040503050406030204" pitchFamily="18" charset="0"/>
                                </a:rPr>
                                <m:t>−</m:t>
                              </m:r>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ln</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𝑧</m:t>
                                          </m:r>
                                        </m:e>
                                        <m:sub>
                                          <m:r>
                                            <a:rPr lang="en-US" sz="1200" i="1">
                                              <a:latin typeface="Cambria Math" panose="02040503050406030204" pitchFamily="18" charset="0"/>
                                              <a:ea typeface="Cambria Math" panose="02040503050406030204" pitchFamily="18" charset="0"/>
                                            </a:rPr>
                                            <m:t>𝑖</m:t>
                                          </m:r>
                                        </m:sub>
                                      </m:sSub>
                                    </m:e>
                                  </m:d>
                                </m:e>
                              </m:func>
                              <m:r>
                                <a:rPr lang="en-US" sz="1200" i="1">
                                  <a:latin typeface="Cambria Math" panose="02040503050406030204" pitchFamily="18" charset="0"/>
                                  <a:ea typeface="Cambria Math" panose="02040503050406030204" pitchFamily="18" charset="0"/>
                                </a:rPr>
                                <m:t>−</m:t>
                              </m:r>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ln</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ea typeface="Cambria Math" panose="02040503050406030204" pitchFamily="18" charset="0"/>
                                            </a:rPr>
                                            <m:t>𝑖</m:t>
                                          </m:r>
                                        </m:sub>
                                      </m:sSub>
                                      <m:d>
                                        <m:dPr>
                                          <m:ctrlPr>
                                            <a:rPr lang="en-US" sz="1200" i="1">
                                              <a:latin typeface="Cambria Math" panose="02040503050406030204" pitchFamily="18" charset="0"/>
                                              <a:ea typeface="Cambria Math" panose="02040503050406030204" pitchFamily="18" charset="0"/>
                                            </a:rPr>
                                          </m:ctrlPr>
                                        </m:dPr>
                                        <m:e>
                                          <m:r>
                                            <a:rPr lang="en-US" sz="1200" b="1" i="1">
                                              <a:latin typeface="Cambria Math" panose="02040503050406030204" pitchFamily="18" charset="0"/>
                                              <a:ea typeface="Cambria Math" panose="02040503050406030204" pitchFamily="18" charset="0"/>
                                            </a:rPr>
                                            <m:t>𝒛</m:t>
                                          </m:r>
                                        </m:e>
                                      </m:d>
                                    </m:e>
                                  </m:d>
                                </m:e>
                              </m:func>
                              <m:r>
                                <a:rPr lang="en-US" sz="1200" b="0" i="1" smtClean="0">
                                  <a:latin typeface="Cambria Math" panose="02040503050406030204" pitchFamily="18" charset="0"/>
                                  <a:ea typeface="Cambria Math" panose="02040503050406030204" pitchFamily="18" charset="0"/>
                                </a:rPr>
                                <m:t>−1</m:t>
                              </m:r>
                            </m:e>
                          </m:d>
                        </m:e>
                      </m:nary>
                    </m:oMath>
                  </m:oMathPara>
                </a14:m>
                <a:endParaRPr lang="en-US" sz="1200" i="1" dirty="0">
                  <a:latin typeface="Cambria Math" panose="02040503050406030204" pitchFamily="18" charset="0"/>
                  <a:ea typeface="Cambria Math" panose="02040503050406030204" pitchFamily="18" charset="0"/>
                </a:endParaRPr>
              </a:p>
              <a:p>
                <a:pPr algn="ctr"/>
                <a:endParaRPr lang="en-US" sz="1200" b="1" i="1" dirty="0">
                  <a:latin typeface="Cambria Math" panose="02040503050406030204" pitchFamily="18" charset="0"/>
                </a:endParaRPr>
              </a:p>
              <a:p>
                <a:pPr algn="ctr"/>
                <a:endParaRPr lang="en-US" sz="1200" b="1"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𝐺</m:t>
                      </m:r>
                      <m:r>
                        <a:rPr lang="en-US" sz="1200" b="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rPr>
                          </m:ctrlPr>
                        </m:sSubPr>
                        <m:e>
                          <m:r>
                            <m:rPr>
                              <m:sty m:val="p"/>
                            </m:rPr>
                            <a:rPr lang="en-US" sz="1200" b="0" i="1">
                              <a:latin typeface="Cambria Math" panose="02040503050406030204" pitchFamily="18" charset="0"/>
                              <a:ea typeface="Cambria Math" panose="02040503050406030204" pitchFamily="18" charset="0"/>
                            </a:rPr>
                            <m:t>θ</m:t>
                          </m:r>
                        </m:e>
                        <m:sub>
                          <m:r>
                            <m:rPr>
                              <m:sty m:val="p"/>
                            </m:rPr>
                            <a:rPr lang="en-US" sz="1200" b="0" i="1">
                              <a:latin typeface="Cambria Math" panose="02040503050406030204" pitchFamily="18" charset="0"/>
                            </a:rPr>
                            <m:t>V</m:t>
                          </m:r>
                        </m:sub>
                      </m:sSub>
                      <m:r>
                        <a:rPr lang="en-US" sz="1200" b="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rPr>
                        <m:t>𝑡𝑝𝑑</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𝒙</m:t>
                          </m:r>
                        </m:e>
                      </m:d>
                      <m:r>
                        <a:rPr lang="en-US" sz="1200" b="0" i="1" smtClean="0">
                          <a:latin typeface="Cambria Math" panose="02040503050406030204" pitchFamily="18" charset="0"/>
                        </a:rPr>
                        <m:t>+(1−</m:t>
                      </m:r>
                      <m:sSub>
                        <m:sSubPr>
                          <m:ctrlPr>
                            <a:rPr lang="en-US" sz="1200" i="1">
                              <a:latin typeface="Cambria Math" panose="02040503050406030204" pitchFamily="18" charset="0"/>
                            </a:rPr>
                          </m:ctrlPr>
                        </m:sSubPr>
                        <m:e>
                          <m:r>
                            <m:rPr>
                              <m:sty m:val="p"/>
                            </m:rPr>
                            <a:rPr lang="en-US" sz="1200" b="0" i="1">
                              <a:latin typeface="Cambria Math" panose="02040503050406030204" pitchFamily="18" charset="0"/>
                              <a:ea typeface="Cambria Math" panose="02040503050406030204" pitchFamily="18" charset="0"/>
                            </a:rPr>
                            <m:t>θ</m:t>
                          </m:r>
                        </m:e>
                        <m:sub>
                          <m:r>
                            <m:rPr>
                              <m:sty m:val="p"/>
                            </m:rPr>
                            <a:rPr lang="en-US" sz="1200" b="0" i="1">
                              <a:latin typeface="Cambria Math" panose="02040503050406030204" pitchFamily="18" charset="0"/>
                            </a:rPr>
                            <m:t>V</m:t>
                          </m:r>
                        </m:sub>
                      </m:sSub>
                      <m:r>
                        <a:rPr lang="en-US" sz="1200" b="0" i="1" smtClean="0">
                          <a:latin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𝑡𝑝𝑑</m:t>
                      </m:r>
                      <m:r>
                        <a:rPr lang="en-US" sz="1200" b="0"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𝒚</m:t>
                      </m:r>
                      <m:r>
                        <a:rPr lang="en-US" sz="1200" b="0" i="1" smtClean="0">
                          <a:latin typeface="Cambria Math" panose="02040503050406030204" pitchFamily="18" charset="0"/>
                          <a:ea typeface="Cambria Math" panose="02040503050406030204" pitchFamily="18" charset="0"/>
                        </a:rPr>
                        <m:t>)</m:t>
                      </m:r>
                    </m:oMath>
                  </m:oMathPara>
                </a14:m>
                <a:endParaRPr lang="en-US" sz="1200" i="1" dirty="0">
                  <a:latin typeface="Cambria Math" panose="02040503050406030204" pitchFamily="18" charset="0"/>
                </a:endParaRPr>
              </a:p>
              <a:p>
                <a:pPr algn="ctr"/>
                <a:endParaRPr lang="en-US" sz="1200" b="1" i="1" dirty="0">
                  <a:latin typeface="Cambria Math" panose="02040503050406030204" pitchFamily="18" charset="0"/>
                </a:endParaRPr>
              </a:p>
            </p:txBody>
          </p:sp>
        </mc:Choice>
        <mc:Fallback xmlns="">
          <p:sp>
            <p:nvSpPr>
              <p:cNvPr id="136" name="Rectangle 135">
                <a:extLst>
                  <a:ext uri="{FF2B5EF4-FFF2-40B4-BE49-F238E27FC236}">
                    <a16:creationId xmlns:a16="http://schemas.microsoft.com/office/drawing/2014/main" id="{2AE63350-B63E-3221-24C5-2F4B5626D1AE}"/>
                  </a:ext>
                </a:extLst>
              </p:cNvPr>
              <p:cNvSpPr>
                <a:spLocks noRot="1" noChangeAspect="1" noMove="1" noResize="1" noEditPoints="1" noAdjustHandles="1" noChangeArrowheads="1" noChangeShapeType="1" noTextEdit="1"/>
              </p:cNvSpPr>
              <p:nvPr/>
            </p:nvSpPr>
            <p:spPr>
              <a:xfrm>
                <a:off x="7178720" y="2100678"/>
                <a:ext cx="4519071" cy="3218484"/>
              </a:xfrm>
              <a:prstGeom prst="rect">
                <a:avLst/>
              </a:prstGeom>
              <a:blipFill>
                <a:blip r:embed="rId18"/>
                <a:stretch>
                  <a:fillRect/>
                </a:stretch>
              </a:blipFill>
            </p:spPr>
            <p:txBody>
              <a:bodyPr/>
              <a:lstStyle/>
              <a:p>
                <a:r>
                  <a:rPr lang="en-US">
                    <a:noFill/>
                  </a:rPr>
                  <a:t> </a:t>
                </a:r>
              </a:p>
            </p:txBody>
          </p:sp>
        </mc:Fallback>
      </mc:AlternateContent>
      <p:cxnSp>
        <p:nvCxnSpPr>
          <p:cNvPr id="138" name="Straight Arrow Connector 137">
            <a:extLst>
              <a:ext uri="{FF2B5EF4-FFF2-40B4-BE49-F238E27FC236}">
                <a16:creationId xmlns:a16="http://schemas.microsoft.com/office/drawing/2014/main" id="{EBE39999-23C7-F194-AB10-60ABA7E1FB44}"/>
              </a:ext>
            </a:extLst>
          </p:cNvPr>
          <p:cNvCxnSpPr>
            <a:stCxn id="99" idx="3"/>
          </p:cNvCxnSpPr>
          <p:nvPr/>
        </p:nvCxnSpPr>
        <p:spPr>
          <a:xfrm>
            <a:off x="4498412" y="1523241"/>
            <a:ext cx="6577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79F7EA60-4A01-FD5B-D5E0-23061A40C38A}"/>
              </a:ext>
            </a:extLst>
          </p:cNvPr>
          <p:cNvSpPr/>
          <p:nvPr/>
        </p:nvSpPr>
        <p:spPr>
          <a:xfrm>
            <a:off x="5156200" y="1290017"/>
            <a:ext cx="1776874" cy="466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i="1" dirty="0">
                <a:latin typeface="Cambria Math" panose="02040503050406030204" pitchFamily="18" charset="0"/>
              </a:rPr>
              <a:t>~22000 Samples Stored </a:t>
            </a:r>
          </a:p>
          <a:p>
            <a:pPr algn="ctr"/>
            <a:r>
              <a:rPr lang="en-US" sz="1200" b="1" i="1" dirty="0">
                <a:latin typeface="Cambria Math" panose="02040503050406030204" pitchFamily="18" charset="0"/>
              </a:rPr>
              <a:t>With Their  Results </a:t>
            </a:r>
          </a:p>
        </p:txBody>
      </p:sp>
    </p:spTree>
    <p:extLst>
      <p:ext uri="{BB962C8B-B14F-4D97-AF65-F5344CB8AC3E}">
        <p14:creationId xmlns:p14="http://schemas.microsoft.com/office/powerpoint/2010/main" val="2062483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270F1-DC75-6BF9-AA0D-01DE87AEA7B4}"/>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cs typeface="Times New Roman" panose="02020603050405020304" pitchFamily="18" charset="0"/>
              </a:rPr>
              <a:t>DL Model Architecture : GCNNs and FCNNs (General)</a:t>
            </a:r>
          </a:p>
        </p:txBody>
      </p:sp>
      <p:sp>
        <p:nvSpPr>
          <p:cNvPr id="4" name="Date Placeholder 3">
            <a:extLst>
              <a:ext uri="{FF2B5EF4-FFF2-40B4-BE49-F238E27FC236}">
                <a16:creationId xmlns:a16="http://schemas.microsoft.com/office/drawing/2014/main" id="{FAE53390-6CAA-FD7F-55BC-0D67AA8797B9}"/>
              </a:ext>
            </a:extLst>
          </p:cNvPr>
          <p:cNvSpPr>
            <a:spLocks noGrp="1"/>
          </p:cNvSpPr>
          <p:nvPr>
            <p:ph type="dt" sz="half" idx="10"/>
          </p:nvPr>
        </p:nvSpPr>
        <p:spPr>
          <a:xfrm>
            <a:off x="-1" y="6492873"/>
            <a:ext cx="3342290" cy="365125"/>
          </a:xfrm>
        </p:spPr>
        <p:txBody>
          <a:bodyPr/>
          <a:lstStyle/>
          <a:p>
            <a:fld id="{58E14CC8-E084-4CC5-80D8-E14A1F435C0D}" type="datetime3">
              <a:rPr lang="en-GB" smtClean="0"/>
              <a:t>7 May, 2024</a:t>
            </a:fld>
            <a:endParaRPr lang="en-US" dirty="0"/>
          </a:p>
        </p:txBody>
      </p:sp>
      <p:sp>
        <p:nvSpPr>
          <p:cNvPr id="5" name="Footer Placeholder 4">
            <a:extLst>
              <a:ext uri="{FF2B5EF4-FFF2-40B4-BE49-F238E27FC236}">
                <a16:creationId xmlns:a16="http://schemas.microsoft.com/office/drawing/2014/main" id="{B53B93DA-C029-A12C-93AA-A9BD05AF4BE7}"/>
              </a:ext>
            </a:extLst>
          </p:cNvPr>
          <p:cNvSpPr>
            <a:spLocks noGrp="1"/>
          </p:cNvSpPr>
          <p:nvPr>
            <p:ph type="ftr" sz="quarter" idx="11"/>
          </p:nvPr>
        </p:nvSpPr>
        <p:spPr>
          <a:xfrm>
            <a:off x="3342290" y="6492874"/>
            <a:ext cx="4532586" cy="365125"/>
          </a:xfrm>
        </p:spPr>
        <p:txBody>
          <a:bodyPr/>
          <a:lstStyle/>
          <a:p>
            <a:r>
              <a:rPr lang="en-US" dirty="0">
                <a:solidFill>
                  <a:schemeClr val="bg1"/>
                </a:solidFill>
              </a:rPr>
              <a:t>DGYM</a:t>
            </a:r>
          </a:p>
        </p:txBody>
      </p:sp>
      <p:sp>
        <p:nvSpPr>
          <p:cNvPr id="6" name="Slide Number Placeholder 5">
            <a:extLst>
              <a:ext uri="{FF2B5EF4-FFF2-40B4-BE49-F238E27FC236}">
                <a16:creationId xmlns:a16="http://schemas.microsoft.com/office/drawing/2014/main" id="{05A2335C-DFBA-3638-E64B-506AE3158C9E}"/>
              </a:ext>
            </a:extLst>
          </p:cNvPr>
          <p:cNvSpPr>
            <a:spLocks noGrp="1"/>
          </p:cNvSpPr>
          <p:nvPr>
            <p:ph type="sldNum" sz="quarter" idx="12"/>
          </p:nvPr>
        </p:nvSpPr>
        <p:spPr>
          <a:xfrm>
            <a:off x="7874876" y="6492875"/>
            <a:ext cx="4317123" cy="365125"/>
          </a:xfrm>
        </p:spPr>
        <p:txBody>
          <a:bodyPr/>
          <a:lstStyle/>
          <a:p>
            <a:fld id="{B49BEE2D-2BB6-4CCB-B422-087C7BF20CBD}" type="slidenum">
              <a:rPr lang="en-US" smtClean="0"/>
              <a:pPr/>
              <a:t>15</a:t>
            </a:fld>
            <a:endParaRPr lang="en-US" dirty="0"/>
          </a:p>
        </p:txBody>
      </p:sp>
      <p:sp>
        <p:nvSpPr>
          <p:cNvPr id="52" name="Rectangle: Rounded Corners 51">
            <a:extLst>
              <a:ext uri="{FF2B5EF4-FFF2-40B4-BE49-F238E27FC236}">
                <a16:creationId xmlns:a16="http://schemas.microsoft.com/office/drawing/2014/main" id="{65DDE6CD-AE83-C22D-BBD9-C50C9EA89064}"/>
              </a:ext>
            </a:extLst>
          </p:cNvPr>
          <p:cNvSpPr/>
          <p:nvPr/>
        </p:nvSpPr>
        <p:spPr>
          <a:xfrm>
            <a:off x="4739289" y="1485008"/>
            <a:ext cx="914400" cy="1753468"/>
          </a:xfrm>
          <a:prstGeom prst="roundRect">
            <a:avLst/>
          </a:prstGeom>
          <a:ln w="19050">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TextBox 52">
            <a:extLst>
              <a:ext uri="{FF2B5EF4-FFF2-40B4-BE49-F238E27FC236}">
                <a16:creationId xmlns:a16="http://schemas.microsoft.com/office/drawing/2014/main" id="{34FE8B63-FDB7-4EB9-3DDB-C8B265178A46}"/>
              </a:ext>
            </a:extLst>
          </p:cNvPr>
          <p:cNvSpPr txBox="1"/>
          <p:nvPr/>
        </p:nvSpPr>
        <p:spPr>
          <a:xfrm>
            <a:off x="2392060" y="957426"/>
            <a:ext cx="1695721" cy="369332"/>
          </a:xfrm>
          <a:prstGeom prst="rect">
            <a:avLst/>
          </a:prstGeom>
          <a:noFill/>
        </p:spPr>
        <p:txBody>
          <a:bodyPr wrap="square" rtlCol="0">
            <a:spAutoFit/>
          </a:bodyPr>
          <a:lstStyle/>
          <a:p>
            <a:r>
              <a:rPr lang="en-US" dirty="0">
                <a:latin typeface="+mj-lt"/>
              </a:rPr>
              <a:t>P  T  Pc  Tc  w  z</a:t>
            </a:r>
          </a:p>
        </p:txBody>
      </p:sp>
      <p:cxnSp>
        <p:nvCxnSpPr>
          <p:cNvPr id="54" name="Straight Arrow Connector 53">
            <a:extLst>
              <a:ext uri="{FF2B5EF4-FFF2-40B4-BE49-F238E27FC236}">
                <a16:creationId xmlns:a16="http://schemas.microsoft.com/office/drawing/2014/main" id="{543026B8-80C6-F840-79EF-B2B7616521B6}"/>
              </a:ext>
            </a:extLst>
          </p:cNvPr>
          <p:cNvCxnSpPr>
            <a:cxnSpLocks/>
            <a:stCxn id="52" idx="3"/>
            <a:endCxn id="960" idx="1"/>
          </p:cNvCxnSpPr>
          <p:nvPr/>
        </p:nvCxnSpPr>
        <p:spPr>
          <a:xfrm>
            <a:off x="5653689" y="2361742"/>
            <a:ext cx="928046" cy="0"/>
          </a:xfrm>
          <a:prstGeom prst="straightConnector1">
            <a:avLst/>
          </a:prstGeom>
          <a:ln w="28575">
            <a:prstDash val="sysDot"/>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9C4683C1-AA29-7237-B244-0A75475E6FEA}"/>
              </a:ext>
            </a:extLst>
          </p:cNvPr>
          <p:cNvCxnSpPr>
            <a:cxnSpLocks/>
            <a:endCxn id="52" idx="1"/>
          </p:cNvCxnSpPr>
          <p:nvPr/>
        </p:nvCxnSpPr>
        <p:spPr>
          <a:xfrm>
            <a:off x="4007769" y="2351451"/>
            <a:ext cx="731520" cy="102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F539DA40-E72A-1ED3-0827-6A04E566E496}"/>
              </a:ext>
            </a:extLst>
          </p:cNvPr>
          <p:cNvCxnSpPr>
            <a:cxnSpLocks/>
            <a:stCxn id="960" idx="3"/>
          </p:cNvCxnSpPr>
          <p:nvPr/>
        </p:nvCxnSpPr>
        <p:spPr>
          <a:xfrm>
            <a:off x="7496135" y="2361742"/>
            <a:ext cx="70825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6922C6E9-C26B-774B-E6FF-8BEF4EF1904E}"/>
              </a:ext>
            </a:extLst>
          </p:cNvPr>
          <p:cNvSpPr txBox="1"/>
          <p:nvPr/>
        </p:nvSpPr>
        <p:spPr>
          <a:xfrm>
            <a:off x="8952080" y="1136162"/>
            <a:ext cx="670376" cy="369332"/>
          </a:xfrm>
          <a:prstGeom prst="rect">
            <a:avLst/>
          </a:prstGeom>
          <a:noFill/>
        </p:spPr>
        <p:txBody>
          <a:bodyPr wrap="square" rtlCol="0">
            <a:spAutoFit/>
          </a:bodyPr>
          <a:lstStyle/>
          <a:p>
            <a:r>
              <a:rPr lang="en-US" dirty="0">
                <a:latin typeface="+mj-lt"/>
              </a:rPr>
              <a:t>x     y</a:t>
            </a:r>
          </a:p>
        </p:txBody>
      </p:sp>
      <p:pic>
        <p:nvPicPr>
          <p:cNvPr id="58" name="Picture 57">
            <a:extLst>
              <a:ext uri="{FF2B5EF4-FFF2-40B4-BE49-F238E27FC236}">
                <a16:creationId xmlns:a16="http://schemas.microsoft.com/office/drawing/2014/main" id="{F903F6FD-F33C-892F-35B0-37FB7613744A}"/>
              </a:ext>
            </a:extLst>
          </p:cNvPr>
          <p:cNvPicPr>
            <a:picLocks noChangeAspect="1"/>
          </p:cNvPicPr>
          <p:nvPr/>
        </p:nvPicPr>
        <p:blipFill rotWithShape="1">
          <a:blip r:embed="rId2"/>
          <a:srcRect l="5951" t="5460" r="5825" b="5778"/>
          <a:stretch/>
        </p:blipFill>
        <p:spPr>
          <a:xfrm>
            <a:off x="2418419" y="1616451"/>
            <a:ext cx="1567089" cy="1567090"/>
          </a:xfrm>
          <a:prstGeom prst="rect">
            <a:avLst/>
          </a:prstGeom>
        </p:spPr>
      </p:pic>
      <p:pic>
        <p:nvPicPr>
          <p:cNvPr id="59" name="Picture 58">
            <a:extLst>
              <a:ext uri="{FF2B5EF4-FFF2-40B4-BE49-F238E27FC236}">
                <a16:creationId xmlns:a16="http://schemas.microsoft.com/office/drawing/2014/main" id="{B96377A8-0958-8719-AA94-852F2F906E9A}"/>
              </a:ext>
            </a:extLst>
          </p:cNvPr>
          <p:cNvPicPr>
            <a:picLocks noChangeAspect="1"/>
          </p:cNvPicPr>
          <p:nvPr/>
        </p:nvPicPr>
        <p:blipFill rotWithShape="1">
          <a:blip r:embed="rId2"/>
          <a:srcRect l="5951" t="5460" r="5825" b="5778"/>
          <a:stretch/>
        </p:blipFill>
        <p:spPr>
          <a:xfrm>
            <a:off x="8410535" y="1474717"/>
            <a:ext cx="1753467" cy="1753468"/>
          </a:xfrm>
          <a:prstGeom prst="rect">
            <a:avLst/>
          </a:prstGeom>
        </p:spPr>
      </p:pic>
      <p:pic>
        <p:nvPicPr>
          <p:cNvPr id="62" name="Picture 61">
            <a:extLst>
              <a:ext uri="{FF2B5EF4-FFF2-40B4-BE49-F238E27FC236}">
                <a16:creationId xmlns:a16="http://schemas.microsoft.com/office/drawing/2014/main" id="{C21453BB-6EB8-FCA7-33DB-DA40C92DFDBA}"/>
              </a:ext>
            </a:extLst>
          </p:cNvPr>
          <p:cNvPicPr>
            <a:picLocks/>
          </p:cNvPicPr>
          <p:nvPr/>
        </p:nvPicPr>
        <p:blipFill rotWithShape="1">
          <a:blip r:embed="rId3"/>
          <a:srcRect l="7069" t="7873" r="7845" b="8391"/>
          <a:stretch/>
        </p:blipFill>
        <p:spPr>
          <a:xfrm>
            <a:off x="4834467" y="1557705"/>
            <a:ext cx="731520" cy="731520"/>
          </a:xfrm>
          <a:prstGeom prst="rect">
            <a:avLst/>
          </a:prstGeom>
        </p:spPr>
      </p:pic>
      <p:pic>
        <p:nvPicPr>
          <p:cNvPr id="63" name="Picture 62">
            <a:extLst>
              <a:ext uri="{FF2B5EF4-FFF2-40B4-BE49-F238E27FC236}">
                <a16:creationId xmlns:a16="http://schemas.microsoft.com/office/drawing/2014/main" id="{F2B2CC55-D095-961A-8366-365031F841E5}"/>
              </a:ext>
            </a:extLst>
          </p:cNvPr>
          <p:cNvPicPr>
            <a:picLocks/>
          </p:cNvPicPr>
          <p:nvPr/>
        </p:nvPicPr>
        <p:blipFill rotWithShape="1">
          <a:blip r:embed="rId3"/>
          <a:srcRect l="7069" t="7873" r="7845" b="8391"/>
          <a:stretch/>
        </p:blipFill>
        <p:spPr>
          <a:xfrm>
            <a:off x="4830729" y="2452021"/>
            <a:ext cx="731520" cy="731520"/>
          </a:xfrm>
          <a:prstGeom prst="rect">
            <a:avLst/>
          </a:prstGeom>
        </p:spPr>
      </p:pic>
      <p:sp>
        <p:nvSpPr>
          <p:cNvPr id="960" name="Rectangle: Rounded Corners 959">
            <a:extLst>
              <a:ext uri="{FF2B5EF4-FFF2-40B4-BE49-F238E27FC236}">
                <a16:creationId xmlns:a16="http://schemas.microsoft.com/office/drawing/2014/main" id="{C31E68FD-A7E6-B336-27D1-FFF93B897147}"/>
              </a:ext>
            </a:extLst>
          </p:cNvPr>
          <p:cNvSpPr/>
          <p:nvPr/>
        </p:nvSpPr>
        <p:spPr>
          <a:xfrm>
            <a:off x="6581735" y="1485008"/>
            <a:ext cx="914400" cy="1753468"/>
          </a:xfrm>
          <a:prstGeom prst="roundRect">
            <a:avLst/>
          </a:prstGeom>
          <a:ln w="19050">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963" name="Picture 962">
            <a:extLst>
              <a:ext uri="{FF2B5EF4-FFF2-40B4-BE49-F238E27FC236}">
                <a16:creationId xmlns:a16="http://schemas.microsoft.com/office/drawing/2014/main" id="{7F158DCF-E3F6-F285-CD22-0B9DD7AB3AB6}"/>
              </a:ext>
            </a:extLst>
          </p:cNvPr>
          <p:cNvPicPr>
            <a:picLocks/>
          </p:cNvPicPr>
          <p:nvPr/>
        </p:nvPicPr>
        <p:blipFill rotWithShape="1">
          <a:blip r:embed="rId3"/>
          <a:srcRect l="7069" t="7873" r="7845" b="8391"/>
          <a:stretch/>
        </p:blipFill>
        <p:spPr>
          <a:xfrm>
            <a:off x="6676913" y="1557705"/>
            <a:ext cx="731520" cy="731520"/>
          </a:xfrm>
          <a:prstGeom prst="rect">
            <a:avLst/>
          </a:prstGeom>
        </p:spPr>
      </p:pic>
      <p:pic>
        <p:nvPicPr>
          <p:cNvPr id="964" name="Picture 963">
            <a:extLst>
              <a:ext uri="{FF2B5EF4-FFF2-40B4-BE49-F238E27FC236}">
                <a16:creationId xmlns:a16="http://schemas.microsoft.com/office/drawing/2014/main" id="{37168C92-C4C4-A09F-10C2-82A6DC6BB103}"/>
              </a:ext>
            </a:extLst>
          </p:cNvPr>
          <p:cNvPicPr>
            <a:picLocks/>
          </p:cNvPicPr>
          <p:nvPr/>
        </p:nvPicPr>
        <p:blipFill rotWithShape="1">
          <a:blip r:embed="rId3"/>
          <a:srcRect l="7069" t="7873" r="7845" b="8391"/>
          <a:stretch/>
        </p:blipFill>
        <p:spPr>
          <a:xfrm>
            <a:off x="6673175" y="2452021"/>
            <a:ext cx="731520" cy="731520"/>
          </a:xfrm>
          <a:prstGeom prst="rect">
            <a:avLst/>
          </a:prstGeom>
        </p:spPr>
      </p:pic>
      <p:sp>
        <p:nvSpPr>
          <p:cNvPr id="972" name="TextBox 971">
            <a:extLst>
              <a:ext uri="{FF2B5EF4-FFF2-40B4-BE49-F238E27FC236}">
                <a16:creationId xmlns:a16="http://schemas.microsoft.com/office/drawing/2014/main" id="{8A807440-8415-F140-3557-4D5FFACF82C4}"/>
              </a:ext>
            </a:extLst>
          </p:cNvPr>
          <p:cNvSpPr txBox="1"/>
          <p:nvPr/>
        </p:nvSpPr>
        <p:spPr>
          <a:xfrm>
            <a:off x="10819356" y="2869144"/>
            <a:ext cx="518091" cy="369332"/>
          </a:xfrm>
          <a:prstGeom prst="rect">
            <a:avLst/>
          </a:prstGeom>
          <a:noFill/>
        </p:spPr>
        <p:txBody>
          <a:bodyPr wrap="none" rtlCol="0">
            <a:spAutoFit/>
          </a:bodyPr>
          <a:lstStyle/>
          <a:p>
            <a:r>
              <a:rPr lang="en-US" dirty="0"/>
              <a:t>9x2</a:t>
            </a:r>
          </a:p>
        </p:txBody>
      </p:sp>
      <p:sp>
        <p:nvSpPr>
          <p:cNvPr id="973" name="Rectangle 972">
            <a:extLst>
              <a:ext uri="{FF2B5EF4-FFF2-40B4-BE49-F238E27FC236}">
                <a16:creationId xmlns:a16="http://schemas.microsoft.com/office/drawing/2014/main" id="{C9D956E8-D8C3-A0E4-639F-E24F87B124D0}"/>
              </a:ext>
            </a:extLst>
          </p:cNvPr>
          <p:cNvSpPr/>
          <p:nvPr/>
        </p:nvSpPr>
        <p:spPr>
          <a:xfrm>
            <a:off x="10779952" y="1666478"/>
            <a:ext cx="298450" cy="114773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74" name="Rectangle 973">
            <a:extLst>
              <a:ext uri="{FF2B5EF4-FFF2-40B4-BE49-F238E27FC236}">
                <a16:creationId xmlns:a16="http://schemas.microsoft.com/office/drawing/2014/main" id="{ECEC500A-2613-CED6-3DB2-32A1395ECFAC}"/>
              </a:ext>
            </a:extLst>
          </p:cNvPr>
          <p:cNvSpPr/>
          <p:nvPr/>
        </p:nvSpPr>
        <p:spPr>
          <a:xfrm>
            <a:off x="11078402" y="1666478"/>
            <a:ext cx="298450" cy="114773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75" name="TextBox 974">
            <a:extLst>
              <a:ext uri="{FF2B5EF4-FFF2-40B4-BE49-F238E27FC236}">
                <a16:creationId xmlns:a16="http://schemas.microsoft.com/office/drawing/2014/main" id="{A46364B3-5A87-8334-F252-C66E744B9EAB}"/>
              </a:ext>
            </a:extLst>
          </p:cNvPr>
          <p:cNvSpPr txBox="1"/>
          <p:nvPr/>
        </p:nvSpPr>
        <p:spPr>
          <a:xfrm>
            <a:off x="10743214" y="1317256"/>
            <a:ext cx="670376" cy="369332"/>
          </a:xfrm>
          <a:prstGeom prst="rect">
            <a:avLst/>
          </a:prstGeom>
          <a:noFill/>
        </p:spPr>
        <p:txBody>
          <a:bodyPr wrap="square" rtlCol="0">
            <a:spAutoFit/>
          </a:bodyPr>
          <a:lstStyle/>
          <a:p>
            <a:r>
              <a:rPr lang="en-US" dirty="0">
                <a:latin typeface="+mj-lt"/>
              </a:rPr>
              <a:t>x     y</a:t>
            </a:r>
          </a:p>
        </p:txBody>
      </p:sp>
      <p:sp>
        <p:nvSpPr>
          <p:cNvPr id="979" name="TextBox 978">
            <a:extLst>
              <a:ext uri="{FF2B5EF4-FFF2-40B4-BE49-F238E27FC236}">
                <a16:creationId xmlns:a16="http://schemas.microsoft.com/office/drawing/2014/main" id="{9B003364-7287-10FB-95DC-7C78ED3EACE5}"/>
              </a:ext>
            </a:extLst>
          </p:cNvPr>
          <p:cNvSpPr txBox="1"/>
          <p:nvPr/>
        </p:nvSpPr>
        <p:spPr>
          <a:xfrm>
            <a:off x="759780" y="2318342"/>
            <a:ext cx="445956" cy="307777"/>
          </a:xfrm>
          <a:prstGeom prst="rect">
            <a:avLst/>
          </a:prstGeom>
          <a:noFill/>
        </p:spPr>
        <p:txBody>
          <a:bodyPr wrap="none" rtlCol="0">
            <a:spAutoFit/>
          </a:bodyPr>
          <a:lstStyle/>
          <a:p>
            <a:r>
              <a:rPr lang="en-US" sz="1400" dirty="0"/>
              <a:t>9x6</a:t>
            </a:r>
          </a:p>
        </p:txBody>
      </p:sp>
      <p:sp>
        <p:nvSpPr>
          <p:cNvPr id="980" name="Rectangle 979">
            <a:extLst>
              <a:ext uri="{FF2B5EF4-FFF2-40B4-BE49-F238E27FC236}">
                <a16:creationId xmlns:a16="http://schemas.microsoft.com/office/drawing/2014/main" id="{9C909BAB-DBBE-144A-C95E-3EB836903419}"/>
              </a:ext>
            </a:extLst>
          </p:cNvPr>
          <p:cNvSpPr/>
          <p:nvPr/>
        </p:nvSpPr>
        <p:spPr>
          <a:xfrm>
            <a:off x="687276" y="1184683"/>
            <a:ext cx="298450" cy="114773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81" name="Rectangle 980">
            <a:extLst>
              <a:ext uri="{FF2B5EF4-FFF2-40B4-BE49-F238E27FC236}">
                <a16:creationId xmlns:a16="http://schemas.microsoft.com/office/drawing/2014/main" id="{342997E7-6C98-5224-A4EF-B922D125DB67}"/>
              </a:ext>
            </a:extLst>
          </p:cNvPr>
          <p:cNvSpPr/>
          <p:nvPr/>
        </p:nvSpPr>
        <p:spPr>
          <a:xfrm>
            <a:off x="985726" y="1184683"/>
            <a:ext cx="298450" cy="114773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83" name="Rectangle 982">
            <a:extLst>
              <a:ext uri="{FF2B5EF4-FFF2-40B4-BE49-F238E27FC236}">
                <a16:creationId xmlns:a16="http://schemas.microsoft.com/office/drawing/2014/main" id="{6ED9979B-6F31-59E2-65A7-13841AC160F1}"/>
              </a:ext>
            </a:extLst>
          </p:cNvPr>
          <p:cNvSpPr/>
          <p:nvPr/>
        </p:nvSpPr>
        <p:spPr>
          <a:xfrm>
            <a:off x="1284176" y="1184683"/>
            <a:ext cx="298450" cy="114773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84" name="Rectangle 983">
            <a:extLst>
              <a:ext uri="{FF2B5EF4-FFF2-40B4-BE49-F238E27FC236}">
                <a16:creationId xmlns:a16="http://schemas.microsoft.com/office/drawing/2014/main" id="{8CBB7FAF-9AAB-9265-2F6F-A4C13D6EFDA0}"/>
              </a:ext>
            </a:extLst>
          </p:cNvPr>
          <p:cNvSpPr/>
          <p:nvPr/>
        </p:nvSpPr>
        <p:spPr>
          <a:xfrm>
            <a:off x="1582626" y="1184683"/>
            <a:ext cx="298450" cy="114773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85" name="Rectangle 984">
            <a:extLst>
              <a:ext uri="{FF2B5EF4-FFF2-40B4-BE49-F238E27FC236}">
                <a16:creationId xmlns:a16="http://schemas.microsoft.com/office/drawing/2014/main" id="{4275638B-CC87-A459-49A4-7E7FE93010FE}"/>
              </a:ext>
            </a:extLst>
          </p:cNvPr>
          <p:cNvSpPr/>
          <p:nvPr/>
        </p:nvSpPr>
        <p:spPr>
          <a:xfrm>
            <a:off x="102441" y="1184683"/>
            <a:ext cx="298450" cy="114773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86" name="Rectangle 985">
            <a:extLst>
              <a:ext uri="{FF2B5EF4-FFF2-40B4-BE49-F238E27FC236}">
                <a16:creationId xmlns:a16="http://schemas.microsoft.com/office/drawing/2014/main" id="{0559498C-9D42-DAA9-F2CA-411F961CDD9E}"/>
              </a:ext>
            </a:extLst>
          </p:cNvPr>
          <p:cNvSpPr/>
          <p:nvPr/>
        </p:nvSpPr>
        <p:spPr>
          <a:xfrm>
            <a:off x="400891" y="1184683"/>
            <a:ext cx="298450" cy="114773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91" name="Rectangle 990">
            <a:extLst>
              <a:ext uri="{FF2B5EF4-FFF2-40B4-BE49-F238E27FC236}">
                <a16:creationId xmlns:a16="http://schemas.microsoft.com/office/drawing/2014/main" id="{F8C8E96A-405C-163C-9006-CABD49EF9ADC}"/>
              </a:ext>
            </a:extLst>
          </p:cNvPr>
          <p:cNvSpPr/>
          <p:nvPr/>
        </p:nvSpPr>
        <p:spPr>
          <a:xfrm rot="5400000">
            <a:off x="931596" y="1971216"/>
            <a:ext cx="156633" cy="1766802"/>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92" name="Rectangle 991">
            <a:extLst>
              <a:ext uri="{FF2B5EF4-FFF2-40B4-BE49-F238E27FC236}">
                <a16:creationId xmlns:a16="http://schemas.microsoft.com/office/drawing/2014/main" id="{B766DED4-2C56-8538-FD5D-E7F48D2C3A18}"/>
              </a:ext>
            </a:extLst>
          </p:cNvPr>
          <p:cNvSpPr/>
          <p:nvPr/>
        </p:nvSpPr>
        <p:spPr>
          <a:xfrm rot="5400000">
            <a:off x="931596" y="1813430"/>
            <a:ext cx="156634" cy="1766802"/>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95" name="TextBox 994">
            <a:extLst>
              <a:ext uri="{FF2B5EF4-FFF2-40B4-BE49-F238E27FC236}">
                <a16:creationId xmlns:a16="http://schemas.microsoft.com/office/drawing/2014/main" id="{327845A3-A97D-5A66-9610-562BEEE2B969}"/>
              </a:ext>
            </a:extLst>
          </p:cNvPr>
          <p:cNvSpPr txBox="1"/>
          <p:nvPr/>
        </p:nvSpPr>
        <p:spPr>
          <a:xfrm>
            <a:off x="728550" y="2916116"/>
            <a:ext cx="562723" cy="307777"/>
          </a:xfrm>
          <a:prstGeom prst="rect">
            <a:avLst/>
          </a:prstGeom>
          <a:noFill/>
        </p:spPr>
        <p:txBody>
          <a:bodyPr wrap="square">
            <a:spAutoFit/>
          </a:bodyPr>
          <a:lstStyle/>
          <a:p>
            <a:r>
              <a:rPr lang="en-US" sz="1400" dirty="0"/>
              <a:t>2xN</a:t>
            </a:r>
          </a:p>
        </p:txBody>
      </p:sp>
      <p:sp>
        <p:nvSpPr>
          <p:cNvPr id="997" name="TextBox 996">
            <a:extLst>
              <a:ext uri="{FF2B5EF4-FFF2-40B4-BE49-F238E27FC236}">
                <a16:creationId xmlns:a16="http://schemas.microsoft.com/office/drawing/2014/main" id="{23CE74CC-8E93-31A4-D8B3-78B52B8AD501}"/>
              </a:ext>
            </a:extLst>
          </p:cNvPr>
          <p:cNvSpPr txBox="1"/>
          <p:nvPr/>
        </p:nvSpPr>
        <p:spPr>
          <a:xfrm>
            <a:off x="92990" y="832954"/>
            <a:ext cx="1833846" cy="369332"/>
          </a:xfrm>
          <a:prstGeom prst="rect">
            <a:avLst/>
          </a:prstGeom>
          <a:noFill/>
        </p:spPr>
        <p:txBody>
          <a:bodyPr wrap="square" rtlCol="0">
            <a:spAutoFit/>
          </a:bodyPr>
          <a:lstStyle/>
          <a:p>
            <a:r>
              <a:rPr lang="en-US" dirty="0">
                <a:latin typeface="+mj-lt"/>
              </a:rPr>
              <a:t>P   T   Pc  Tc   w   z</a:t>
            </a:r>
          </a:p>
        </p:txBody>
      </p:sp>
      <p:sp>
        <p:nvSpPr>
          <p:cNvPr id="998" name="Rectangle 997">
            <a:extLst>
              <a:ext uri="{FF2B5EF4-FFF2-40B4-BE49-F238E27FC236}">
                <a16:creationId xmlns:a16="http://schemas.microsoft.com/office/drawing/2014/main" id="{47721815-2AAB-0237-95D1-452F789DE083}"/>
              </a:ext>
            </a:extLst>
          </p:cNvPr>
          <p:cNvSpPr/>
          <p:nvPr/>
        </p:nvSpPr>
        <p:spPr>
          <a:xfrm rot="5400000">
            <a:off x="931596" y="2387167"/>
            <a:ext cx="156634" cy="1766802"/>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99" name="TextBox 998">
            <a:extLst>
              <a:ext uri="{FF2B5EF4-FFF2-40B4-BE49-F238E27FC236}">
                <a16:creationId xmlns:a16="http://schemas.microsoft.com/office/drawing/2014/main" id="{4DBEDD34-400A-0E65-69A3-B4C2B1081685}"/>
              </a:ext>
            </a:extLst>
          </p:cNvPr>
          <p:cNvSpPr txBox="1"/>
          <p:nvPr/>
        </p:nvSpPr>
        <p:spPr>
          <a:xfrm>
            <a:off x="736603" y="3329321"/>
            <a:ext cx="562723" cy="307777"/>
          </a:xfrm>
          <a:prstGeom prst="rect">
            <a:avLst/>
          </a:prstGeom>
          <a:noFill/>
        </p:spPr>
        <p:txBody>
          <a:bodyPr wrap="square">
            <a:spAutoFit/>
          </a:bodyPr>
          <a:lstStyle/>
          <a:p>
            <a:r>
              <a:rPr lang="en-US" sz="1400" dirty="0"/>
              <a:t>1xN</a:t>
            </a:r>
          </a:p>
        </p:txBody>
      </p:sp>
      <p:sp>
        <p:nvSpPr>
          <p:cNvPr id="1000" name="TextBox 999">
            <a:extLst>
              <a:ext uri="{FF2B5EF4-FFF2-40B4-BE49-F238E27FC236}">
                <a16:creationId xmlns:a16="http://schemas.microsoft.com/office/drawing/2014/main" id="{A07488FD-878B-8E10-4E63-EB7B4ECFD57D}"/>
              </a:ext>
            </a:extLst>
          </p:cNvPr>
          <p:cNvSpPr txBox="1"/>
          <p:nvPr/>
        </p:nvSpPr>
        <p:spPr>
          <a:xfrm>
            <a:off x="230386" y="1485008"/>
            <a:ext cx="1620700" cy="369332"/>
          </a:xfrm>
          <a:prstGeom prst="rect">
            <a:avLst/>
          </a:prstGeom>
          <a:noFill/>
        </p:spPr>
        <p:txBody>
          <a:bodyPr wrap="none" rtlCol="0">
            <a:spAutoFit/>
          </a:bodyPr>
          <a:lstStyle/>
          <a:p>
            <a:r>
              <a:rPr lang="en-US" b="1" i="1" dirty="0">
                <a:solidFill>
                  <a:srgbClr val="FF0000"/>
                </a:solidFill>
              </a:rPr>
              <a:t>Feature Matrix</a:t>
            </a:r>
          </a:p>
        </p:txBody>
      </p:sp>
      <p:sp>
        <p:nvSpPr>
          <p:cNvPr id="1001" name="TextBox 1000">
            <a:extLst>
              <a:ext uri="{FF2B5EF4-FFF2-40B4-BE49-F238E27FC236}">
                <a16:creationId xmlns:a16="http://schemas.microsoft.com/office/drawing/2014/main" id="{C95E5315-091B-2EAB-A6F5-1D6E3F60597D}"/>
              </a:ext>
            </a:extLst>
          </p:cNvPr>
          <p:cNvSpPr txBox="1"/>
          <p:nvPr/>
        </p:nvSpPr>
        <p:spPr>
          <a:xfrm>
            <a:off x="397306" y="2555054"/>
            <a:ext cx="1312090" cy="276999"/>
          </a:xfrm>
          <a:prstGeom prst="rect">
            <a:avLst/>
          </a:prstGeom>
          <a:noFill/>
        </p:spPr>
        <p:txBody>
          <a:bodyPr wrap="none" rtlCol="0">
            <a:spAutoFit/>
          </a:bodyPr>
          <a:lstStyle/>
          <a:p>
            <a:r>
              <a:rPr lang="en-US" sz="1200" b="1" i="1" dirty="0">
                <a:solidFill>
                  <a:srgbClr val="FF0000"/>
                </a:solidFill>
              </a:rPr>
              <a:t>Edge Connections</a:t>
            </a:r>
          </a:p>
        </p:txBody>
      </p:sp>
      <p:sp>
        <p:nvSpPr>
          <p:cNvPr id="1002" name="TextBox 1001">
            <a:extLst>
              <a:ext uri="{FF2B5EF4-FFF2-40B4-BE49-F238E27FC236}">
                <a16:creationId xmlns:a16="http://schemas.microsoft.com/office/drawing/2014/main" id="{6E199C26-5E0F-5F80-D4FC-427C0D7015F3}"/>
              </a:ext>
            </a:extLst>
          </p:cNvPr>
          <p:cNvSpPr txBox="1"/>
          <p:nvPr/>
        </p:nvSpPr>
        <p:spPr>
          <a:xfrm>
            <a:off x="550116" y="3132068"/>
            <a:ext cx="993862" cy="276999"/>
          </a:xfrm>
          <a:prstGeom prst="rect">
            <a:avLst/>
          </a:prstGeom>
          <a:noFill/>
        </p:spPr>
        <p:txBody>
          <a:bodyPr wrap="none" rtlCol="0">
            <a:spAutoFit/>
          </a:bodyPr>
          <a:lstStyle/>
          <a:p>
            <a:r>
              <a:rPr lang="en-US" sz="1200" b="1" i="1" dirty="0">
                <a:solidFill>
                  <a:srgbClr val="FF0000"/>
                </a:solidFill>
              </a:rPr>
              <a:t>Edge Weight</a:t>
            </a:r>
          </a:p>
        </p:txBody>
      </p:sp>
      <p:pic>
        <p:nvPicPr>
          <p:cNvPr id="1003" name="Graphic 1002">
            <a:extLst>
              <a:ext uri="{FF2B5EF4-FFF2-40B4-BE49-F238E27FC236}">
                <a16:creationId xmlns:a16="http://schemas.microsoft.com/office/drawing/2014/main" id="{B6209190-B9FE-D445-C0D3-28F45CD15607}"/>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30957" t="30229" r="23800" b="21374"/>
          <a:stretch/>
        </p:blipFill>
        <p:spPr>
          <a:xfrm>
            <a:off x="4653858" y="4195298"/>
            <a:ext cx="2842277" cy="1559425"/>
          </a:xfrm>
          <a:prstGeom prst="rect">
            <a:avLst/>
          </a:prstGeom>
        </p:spPr>
      </p:pic>
      <p:sp>
        <p:nvSpPr>
          <p:cNvPr id="1005" name="TextBox 1004">
            <a:extLst>
              <a:ext uri="{FF2B5EF4-FFF2-40B4-BE49-F238E27FC236}">
                <a16:creationId xmlns:a16="http://schemas.microsoft.com/office/drawing/2014/main" id="{6FBBE96B-0389-FECE-270A-C858B656DAA7}"/>
              </a:ext>
            </a:extLst>
          </p:cNvPr>
          <p:cNvSpPr txBox="1"/>
          <p:nvPr/>
        </p:nvSpPr>
        <p:spPr>
          <a:xfrm>
            <a:off x="10372266" y="1867737"/>
            <a:ext cx="1474891" cy="369332"/>
          </a:xfrm>
          <a:prstGeom prst="rect">
            <a:avLst/>
          </a:prstGeom>
          <a:noFill/>
        </p:spPr>
        <p:txBody>
          <a:bodyPr wrap="none" rtlCol="0">
            <a:spAutoFit/>
          </a:bodyPr>
          <a:lstStyle/>
          <a:p>
            <a:r>
              <a:rPr lang="en-US" b="1" i="1" dirty="0">
                <a:solidFill>
                  <a:srgbClr val="FF0000"/>
                </a:solidFill>
              </a:rPr>
              <a:t>Result Matrix</a:t>
            </a:r>
          </a:p>
        </p:txBody>
      </p:sp>
      <p:sp>
        <p:nvSpPr>
          <p:cNvPr id="1007" name="Rectangle 1006">
            <a:extLst>
              <a:ext uri="{FF2B5EF4-FFF2-40B4-BE49-F238E27FC236}">
                <a16:creationId xmlns:a16="http://schemas.microsoft.com/office/drawing/2014/main" id="{ACF73996-8C6D-968D-2424-246C7BD15A73}"/>
              </a:ext>
            </a:extLst>
          </p:cNvPr>
          <p:cNvSpPr/>
          <p:nvPr/>
        </p:nvSpPr>
        <p:spPr>
          <a:xfrm>
            <a:off x="92955" y="4897118"/>
            <a:ext cx="298450" cy="323847"/>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sp>
        <p:nvSpPr>
          <p:cNvPr id="1009" name="Rectangle 1008">
            <a:extLst>
              <a:ext uri="{FF2B5EF4-FFF2-40B4-BE49-F238E27FC236}">
                <a16:creationId xmlns:a16="http://schemas.microsoft.com/office/drawing/2014/main" id="{572D3579-3439-8C0D-2F8C-4B2FA3CD1D62}"/>
              </a:ext>
            </a:extLst>
          </p:cNvPr>
          <p:cNvSpPr/>
          <p:nvPr/>
        </p:nvSpPr>
        <p:spPr>
          <a:xfrm>
            <a:off x="384390" y="4897118"/>
            <a:ext cx="298450" cy="323847"/>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T</a:t>
            </a:r>
          </a:p>
        </p:txBody>
      </p:sp>
      <mc:AlternateContent xmlns:mc="http://schemas.openxmlformats.org/markup-compatibility/2006" xmlns:a14="http://schemas.microsoft.com/office/drawing/2010/main">
        <mc:Choice Requires="a14">
          <p:sp>
            <p:nvSpPr>
              <p:cNvPr id="1010" name="Rectangle 1009">
                <a:extLst>
                  <a:ext uri="{FF2B5EF4-FFF2-40B4-BE49-F238E27FC236}">
                    <a16:creationId xmlns:a16="http://schemas.microsoft.com/office/drawing/2014/main" id="{DD688769-FD69-0C51-A0CD-F72C5BCD20BD}"/>
                  </a:ext>
                </a:extLst>
              </p:cNvPr>
              <p:cNvSpPr/>
              <p:nvPr/>
            </p:nvSpPr>
            <p:spPr>
              <a:xfrm>
                <a:off x="974275" y="4897118"/>
                <a:ext cx="439997" cy="323847"/>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𝑖</m:t>
                          </m:r>
                        </m:sub>
                      </m:sSub>
                    </m:oMath>
                  </m:oMathPara>
                </a14:m>
                <a:endParaRPr lang="en-US" dirty="0"/>
              </a:p>
            </p:txBody>
          </p:sp>
        </mc:Choice>
        <mc:Fallback xmlns="">
          <p:sp>
            <p:nvSpPr>
              <p:cNvPr id="1010" name="Rectangle 1009">
                <a:extLst>
                  <a:ext uri="{FF2B5EF4-FFF2-40B4-BE49-F238E27FC236}">
                    <a16:creationId xmlns:a16="http://schemas.microsoft.com/office/drawing/2014/main" id="{DD688769-FD69-0C51-A0CD-F72C5BCD20BD}"/>
                  </a:ext>
                </a:extLst>
              </p:cNvPr>
              <p:cNvSpPr>
                <a:spLocks noRot="1" noChangeAspect="1" noMove="1" noResize="1" noEditPoints="1" noAdjustHandles="1" noChangeArrowheads="1" noChangeShapeType="1" noTextEdit="1"/>
              </p:cNvSpPr>
              <p:nvPr/>
            </p:nvSpPr>
            <p:spPr>
              <a:xfrm>
                <a:off x="974275" y="4897118"/>
                <a:ext cx="439997" cy="323847"/>
              </a:xfrm>
              <a:prstGeom prst="rect">
                <a:avLst/>
              </a:prstGeom>
              <a:blipFill>
                <a:blip r:embed="rId6"/>
                <a:stretch>
                  <a:fillRect l="-7792" b="-3448"/>
                </a:stretch>
              </a:blipFill>
              <a:ln w="28575"/>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2" name="Rectangle 1011">
                <a:extLst>
                  <a:ext uri="{FF2B5EF4-FFF2-40B4-BE49-F238E27FC236}">
                    <a16:creationId xmlns:a16="http://schemas.microsoft.com/office/drawing/2014/main" id="{067448D7-D6A0-1ED7-DCDA-3C40CF414035}"/>
                  </a:ext>
                </a:extLst>
              </p:cNvPr>
              <p:cNvSpPr/>
              <p:nvPr/>
            </p:nvSpPr>
            <p:spPr>
              <a:xfrm>
                <a:off x="1415038" y="4897118"/>
                <a:ext cx="439997" cy="323847"/>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𝑖</m:t>
                          </m:r>
                        </m:sub>
                      </m:sSub>
                    </m:oMath>
                  </m:oMathPara>
                </a14:m>
                <a:endParaRPr lang="en-US" dirty="0"/>
              </a:p>
            </p:txBody>
          </p:sp>
        </mc:Choice>
        <mc:Fallback xmlns="">
          <p:sp>
            <p:nvSpPr>
              <p:cNvPr id="1012" name="Rectangle 1011">
                <a:extLst>
                  <a:ext uri="{FF2B5EF4-FFF2-40B4-BE49-F238E27FC236}">
                    <a16:creationId xmlns:a16="http://schemas.microsoft.com/office/drawing/2014/main" id="{067448D7-D6A0-1ED7-DCDA-3C40CF414035}"/>
                  </a:ext>
                </a:extLst>
              </p:cNvPr>
              <p:cNvSpPr>
                <a:spLocks noRot="1" noChangeAspect="1" noMove="1" noResize="1" noEditPoints="1" noAdjustHandles="1" noChangeArrowheads="1" noChangeShapeType="1" noTextEdit="1"/>
              </p:cNvSpPr>
              <p:nvPr/>
            </p:nvSpPr>
            <p:spPr>
              <a:xfrm>
                <a:off x="1415038" y="4897118"/>
                <a:ext cx="439997" cy="323847"/>
              </a:xfrm>
              <a:prstGeom prst="rect">
                <a:avLst/>
              </a:prstGeom>
              <a:blipFill>
                <a:blip r:embed="rId7"/>
                <a:stretch>
                  <a:fillRect l="-6494" b="-3448"/>
                </a:stretch>
              </a:blipFill>
              <a:ln w="28575"/>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3" name="Rectangle 1012">
                <a:extLst>
                  <a:ext uri="{FF2B5EF4-FFF2-40B4-BE49-F238E27FC236}">
                    <a16:creationId xmlns:a16="http://schemas.microsoft.com/office/drawing/2014/main" id="{2A05AE68-B690-EB97-61B1-7C15A9AB0750}"/>
                  </a:ext>
                </a:extLst>
              </p:cNvPr>
              <p:cNvSpPr/>
              <p:nvPr/>
            </p:nvSpPr>
            <p:spPr>
              <a:xfrm>
                <a:off x="1855035" y="4897118"/>
                <a:ext cx="439997" cy="323847"/>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𝑖</m:t>
                          </m:r>
                        </m:sub>
                      </m:sSub>
                    </m:oMath>
                  </m:oMathPara>
                </a14:m>
                <a:endParaRPr lang="en-US" dirty="0"/>
              </a:p>
            </p:txBody>
          </p:sp>
        </mc:Choice>
        <mc:Fallback xmlns="">
          <p:sp>
            <p:nvSpPr>
              <p:cNvPr id="1013" name="Rectangle 1012">
                <a:extLst>
                  <a:ext uri="{FF2B5EF4-FFF2-40B4-BE49-F238E27FC236}">
                    <a16:creationId xmlns:a16="http://schemas.microsoft.com/office/drawing/2014/main" id="{2A05AE68-B690-EB97-61B1-7C15A9AB0750}"/>
                  </a:ext>
                </a:extLst>
              </p:cNvPr>
              <p:cNvSpPr>
                <a:spLocks noRot="1" noChangeAspect="1" noMove="1" noResize="1" noEditPoints="1" noAdjustHandles="1" noChangeArrowheads="1" noChangeShapeType="1" noTextEdit="1"/>
              </p:cNvSpPr>
              <p:nvPr/>
            </p:nvSpPr>
            <p:spPr>
              <a:xfrm>
                <a:off x="1855035" y="4897118"/>
                <a:ext cx="439997" cy="323847"/>
              </a:xfrm>
              <a:prstGeom prst="rect">
                <a:avLst/>
              </a:prstGeom>
              <a:blipFill>
                <a:blip r:embed="rId8"/>
                <a:stretch>
                  <a:fillRect l="-6494" b="-3448"/>
                </a:stretch>
              </a:blipFill>
              <a:ln w="28575"/>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4" name="Rectangle 1013">
                <a:extLst>
                  <a:ext uri="{FF2B5EF4-FFF2-40B4-BE49-F238E27FC236}">
                    <a16:creationId xmlns:a16="http://schemas.microsoft.com/office/drawing/2014/main" id="{E9BD2D3F-2DDE-E78B-8CF2-13F1CF5CE2C9}"/>
                  </a:ext>
                </a:extLst>
              </p:cNvPr>
              <p:cNvSpPr/>
              <p:nvPr/>
            </p:nvSpPr>
            <p:spPr>
              <a:xfrm>
                <a:off x="2295798" y="4897118"/>
                <a:ext cx="439997" cy="323847"/>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𝑖</m:t>
                          </m:r>
                        </m:sub>
                      </m:sSub>
                    </m:oMath>
                  </m:oMathPara>
                </a14:m>
                <a:endParaRPr lang="en-US" dirty="0"/>
              </a:p>
            </p:txBody>
          </p:sp>
        </mc:Choice>
        <mc:Fallback xmlns="">
          <p:sp>
            <p:nvSpPr>
              <p:cNvPr id="1014" name="Rectangle 1013">
                <a:extLst>
                  <a:ext uri="{FF2B5EF4-FFF2-40B4-BE49-F238E27FC236}">
                    <a16:creationId xmlns:a16="http://schemas.microsoft.com/office/drawing/2014/main" id="{E9BD2D3F-2DDE-E78B-8CF2-13F1CF5CE2C9}"/>
                  </a:ext>
                </a:extLst>
              </p:cNvPr>
              <p:cNvSpPr>
                <a:spLocks noRot="1" noChangeAspect="1" noMove="1" noResize="1" noEditPoints="1" noAdjustHandles="1" noChangeArrowheads="1" noChangeShapeType="1" noTextEdit="1"/>
              </p:cNvSpPr>
              <p:nvPr/>
            </p:nvSpPr>
            <p:spPr>
              <a:xfrm>
                <a:off x="2295798" y="4897118"/>
                <a:ext cx="439997" cy="323847"/>
              </a:xfrm>
              <a:prstGeom prst="rect">
                <a:avLst/>
              </a:prstGeom>
              <a:blipFill>
                <a:blip r:embed="rId9"/>
                <a:stretch>
                  <a:fillRect l="-2597" b="-3448"/>
                </a:stretch>
              </a:blipFill>
              <a:ln w="28575"/>
            </p:spPr>
            <p:txBody>
              <a:bodyPr/>
              <a:lstStyle/>
              <a:p>
                <a:r>
                  <a:rPr lang="en-US">
                    <a:noFill/>
                  </a:rPr>
                  <a:t> </a:t>
                </a:r>
              </a:p>
            </p:txBody>
          </p:sp>
        </mc:Fallback>
      </mc:AlternateContent>
      <p:sp>
        <p:nvSpPr>
          <p:cNvPr id="1019" name="TextBox 1018">
            <a:extLst>
              <a:ext uri="{FF2B5EF4-FFF2-40B4-BE49-F238E27FC236}">
                <a16:creationId xmlns:a16="http://schemas.microsoft.com/office/drawing/2014/main" id="{51B3F9FA-EE55-3CDB-DB38-8B43D7A1AB0B}"/>
              </a:ext>
            </a:extLst>
          </p:cNvPr>
          <p:cNvSpPr txBox="1"/>
          <p:nvPr/>
        </p:nvSpPr>
        <p:spPr>
          <a:xfrm>
            <a:off x="673427" y="4874375"/>
            <a:ext cx="300082" cy="369332"/>
          </a:xfrm>
          <a:prstGeom prst="rect">
            <a:avLst/>
          </a:prstGeom>
          <a:noFill/>
        </p:spPr>
        <p:txBody>
          <a:bodyPr wrap="none" rtlCol="0">
            <a:spAutoFit/>
          </a:bodyPr>
          <a:lstStyle/>
          <a:p>
            <a:r>
              <a:rPr lang="en-US" dirty="0"/>
              <a:t>+</a:t>
            </a:r>
          </a:p>
        </p:txBody>
      </p:sp>
      <p:sp>
        <p:nvSpPr>
          <p:cNvPr id="1021" name="TextBox 1020">
            <a:extLst>
              <a:ext uri="{FF2B5EF4-FFF2-40B4-BE49-F238E27FC236}">
                <a16:creationId xmlns:a16="http://schemas.microsoft.com/office/drawing/2014/main" id="{A467D134-08A8-380D-C69A-39CC7963AA7C}"/>
              </a:ext>
            </a:extLst>
          </p:cNvPr>
          <p:cNvSpPr txBox="1"/>
          <p:nvPr/>
        </p:nvSpPr>
        <p:spPr>
          <a:xfrm>
            <a:off x="2723248" y="4851633"/>
            <a:ext cx="401072" cy="369332"/>
          </a:xfrm>
          <a:prstGeom prst="rect">
            <a:avLst/>
          </a:prstGeom>
          <a:noFill/>
        </p:spPr>
        <p:txBody>
          <a:bodyPr wrap="none" rtlCol="0">
            <a:spAutoFit/>
          </a:bodyPr>
          <a:lstStyle/>
          <a:p>
            <a:r>
              <a:rPr lang="en-US" dirty="0"/>
              <a:t>x9</a:t>
            </a:r>
          </a:p>
        </p:txBody>
      </p:sp>
      <p:sp>
        <p:nvSpPr>
          <p:cNvPr id="1022" name="TextBox 1021">
            <a:extLst>
              <a:ext uri="{FF2B5EF4-FFF2-40B4-BE49-F238E27FC236}">
                <a16:creationId xmlns:a16="http://schemas.microsoft.com/office/drawing/2014/main" id="{DCD8F608-6D3F-AF76-1CF5-7FF414A88B19}"/>
              </a:ext>
            </a:extLst>
          </p:cNvPr>
          <p:cNvSpPr txBox="1"/>
          <p:nvPr/>
        </p:nvSpPr>
        <p:spPr>
          <a:xfrm>
            <a:off x="1109897" y="5377543"/>
            <a:ext cx="562723" cy="307777"/>
          </a:xfrm>
          <a:prstGeom prst="rect">
            <a:avLst/>
          </a:prstGeom>
          <a:noFill/>
        </p:spPr>
        <p:txBody>
          <a:bodyPr wrap="square">
            <a:spAutoFit/>
          </a:bodyPr>
          <a:lstStyle/>
          <a:p>
            <a:r>
              <a:rPr lang="en-US" sz="1400" dirty="0"/>
              <a:t>1x38</a:t>
            </a:r>
          </a:p>
        </p:txBody>
      </p:sp>
      <p:pic>
        <p:nvPicPr>
          <p:cNvPr id="1025" name="Graphic 1024">
            <a:extLst>
              <a:ext uri="{FF2B5EF4-FFF2-40B4-BE49-F238E27FC236}">
                <a16:creationId xmlns:a16="http://schemas.microsoft.com/office/drawing/2014/main" id="{F5706AB0-5C3C-4A4B-6BE5-81EFA26E957E}"/>
              </a:ext>
            </a:extLst>
          </p:cNvPr>
          <p:cNvPicPr>
            <a:picLocks noChangeAspect="1"/>
          </p:cNvPicPr>
          <p:nvPr/>
        </p:nvPicPr>
        <p:blipFill rotWithShape="1">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l="40125" t="26850" r="56505" b="12684"/>
          <a:stretch/>
        </p:blipFill>
        <p:spPr>
          <a:xfrm>
            <a:off x="3577833" y="3733373"/>
            <a:ext cx="288543" cy="2483277"/>
          </a:xfrm>
          <a:prstGeom prst="rect">
            <a:avLst/>
          </a:prstGeom>
        </p:spPr>
      </p:pic>
      <mc:AlternateContent xmlns:mc="http://schemas.openxmlformats.org/markup-compatibility/2006" xmlns:a14="http://schemas.microsoft.com/office/drawing/2010/main">
        <mc:Choice Requires="a14">
          <p:sp>
            <p:nvSpPr>
              <p:cNvPr id="1026" name="Rectangle 1025">
                <a:extLst>
                  <a:ext uri="{FF2B5EF4-FFF2-40B4-BE49-F238E27FC236}">
                    <a16:creationId xmlns:a16="http://schemas.microsoft.com/office/drawing/2014/main" id="{63F33B86-FA8F-378F-D90B-D5B597FE2FE8}"/>
                  </a:ext>
                </a:extLst>
              </p:cNvPr>
              <p:cNvSpPr/>
              <p:nvPr/>
            </p:nvSpPr>
            <p:spPr>
              <a:xfrm>
                <a:off x="10750518" y="4897117"/>
                <a:ext cx="439997" cy="323847"/>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m:oMathPara>
                </a14:m>
                <a:endParaRPr lang="en-US" dirty="0"/>
              </a:p>
            </p:txBody>
          </p:sp>
        </mc:Choice>
        <mc:Fallback xmlns="">
          <p:sp>
            <p:nvSpPr>
              <p:cNvPr id="1026" name="Rectangle 1025">
                <a:extLst>
                  <a:ext uri="{FF2B5EF4-FFF2-40B4-BE49-F238E27FC236}">
                    <a16:creationId xmlns:a16="http://schemas.microsoft.com/office/drawing/2014/main" id="{63F33B86-FA8F-378F-D90B-D5B597FE2FE8}"/>
                  </a:ext>
                </a:extLst>
              </p:cNvPr>
              <p:cNvSpPr>
                <a:spLocks noRot="1" noChangeAspect="1" noMove="1" noResize="1" noEditPoints="1" noAdjustHandles="1" noChangeArrowheads="1" noChangeShapeType="1" noTextEdit="1"/>
              </p:cNvSpPr>
              <p:nvPr/>
            </p:nvSpPr>
            <p:spPr>
              <a:xfrm>
                <a:off x="10750518" y="4897117"/>
                <a:ext cx="439997" cy="323847"/>
              </a:xfrm>
              <a:prstGeom prst="rect">
                <a:avLst/>
              </a:prstGeom>
              <a:blipFill>
                <a:blip r:embed="rId12"/>
                <a:stretch>
                  <a:fillRect b="-3448"/>
                </a:stretch>
              </a:blipFill>
              <a:ln w="28575"/>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7" name="Rectangle 1026">
                <a:extLst>
                  <a:ext uri="{FF2B5EF4-FFF2-40B4-BE49-F238E27FC236}">
                    <a16:creationId xmlns:a16="http://schemas.microsoft.com/office/drawing/2014/main" id="{E6BF3B80-8F6E-4614-81FB-820535487A9D}"/>
                  </a:ext>
                </a:extLst>
              </p:cNvPr>
              <p:cNvSpPr/>
              <p:nvPr/>
            </p:nvSpPr>
            <p:spPr>
              <a:xfrm>
                <a:off x="11191281" y="4897117"/>
                <a:ext cx="439997" cy="323847"/>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m:oMathPara>
                </a14:m>
                <a:endParaRPr lang="en-US" dirty="0"/>
              </a:p>
            </p:txBody>
          </p:sp>
        </mc:Choice>
        <mc:Fallback xmlns="">
          <p:sp>
            <p:nvSpPr>
              <p:cNvPr id="1027" name="Rectangle 1026">
                <a:extLst>
                  <a:ext uri="{FF2B5EF4-FFF2-40B4-BE49-F238E27FC236}">
                    <a16:creationId xmlns:a16="http://schemas.microsoft.com/office/drawing/2014/main" id="{E6BF3B80-8F6E-4614-81FB-820535487A9D}"/>
                  </a:ext>
                </a:extLst>
              </p:cNvPr>
              <p:cNvSpPr>
                <a:spLocks noRot="1" noChangeAspect="1" noMove="1" noResize="1" noEditPoints="1" noAdjustHandles="1" noChangeArrowheads="1" noChangeShapeType="1" noTextEdit="1"/>
              </p:cNvSpPr>
              <p:nvPr/>
            </p:nvSpPr>
            <p:spPr>
              <a:xfrm>
                <a:off x="11191281" y="4897117"/>
                <a:ext cx="439997" cy="323847"/>
              </a:xfrm>
              <a:prstGeom prst="rect">
                <a:avLst/>
              </a:prstGeom>
              <a:blipFill>
                <a:blip r:embed="rId13"/>
                <a:stretch>
                  <a:fillRect b="-8621"/>
                </a:stretch>
              </a:blipFill>
              <a:ln w="28575"/>
            </p:spPr>
            <p:txBody>
              <a:bodyPr/>
              <a:lstStyle/>
              <a:p>
                <a:r>
                  <a:rPr lang="en-US">
                    <a:noFill/>
                  </a:rPr>
                  <a:t> </a:t>
                </a:r>
              </a:p>
            </p:txBody>
          </p:sp>
        </mc:Fallback>
      </mc:AlternateContent>
      <p:sp>
        <p:nvSpPr>
          <p:cNvPr id="1028" name="TextBox 1027">
            <a:extLst>
              <a:ext uri="{FF2B5EF4-FFF2-40B4-BE49-F238E27FC236}">
                <a16:creationId xmlns:a16="http://schemas.microsoft.com/office/drawing/2014/main" id="{55BD078D-EFAF-1A9A-9DB3-039C7100EB31}"/>
              </a:ext>
            </a:extLst>
          </p:cNvPr>
          <p:cNvSpPr txBox="1"/>
          <p:nvPr/>
        </p:nvSpPr>
        <p:spPr>
          <a:xfrm>
            <a:off x="11638597" y="4767721"/>
            <a:ext cx="401072" cy="369332"/>
          </a:xfrm>
          <a:prstGeom prst="rect">
            <a:avLst/>
          </a:prstGeom>
          <a:noFill/>
        </p:spPr>
        <p:txBody>
          <a:bodyPr wrap="none" rtlCol="0">
            <a:spAutoFit/>
          </a:bodyPr>
          <a:lstStyle/>
          <a:p>
            <a:r>
              <a:rPr lang="en-US" dirty="0"/>
              <a:t>x9</a:t>
            </a:r>
          </a:p>
        </p:txBody>
      </p:sp>
      <p:sp>
        <p:nvSpPr>
          <p:cNvPr id="1029" name="TextBox 1028">
            <a:extLst>
              <a:ext uri="{FF2B5EF4-FFF2-40B4-BE49-F238E27FC236}">
                <a16:creationId xmlns:a16="http://schemas.microsoft.com/office/drawing/2014/main" id="{7290383F-B00B-4509-D89C-59615BF9E2B6}"/>
              </a:ext>
            </a:extLst>
          </p:cNvPr>
          <p:cNvSpPr txBox="1"/>
          <p:nvPr/>
        </p:nvSpPr>
        <p:spPr>
          <a:xfrm>
            <a:off x="10963154" y="5269575"/>
            <a:ext cx="562723" cy="307777"/>
          </a:xfrm>
          <a:prstGeom prst="rect">
            <a:avLst/>
          </a:prstGeom>
          <a:noFill/>
        </p:spPr>
        <p:txBody>
          <a:bodyPr wrap="square">
            <a:spAutoFit/>
          </a:bodyPr>
          <a:lstStyle/>
          <a:p>
            <a:r>
              <a:rPr lang="en-US" sz="1400" dirty="0"/>
              <a:t>1x18</a:t>
            </a:r>
          </a:p>
        </p:txBody>
      </p:sp>
      <p:pic>
        <p:nvPicPr>
          <p:cNvPr id="1033" name="Graphic 1032">
            <a:extLst>
              <a:ext uri="{FF2B5EF4-FFF2-40B4-BE49-F238E27FC236}">
                <a16:creationId xmlns:a16="http://schemas.microsoft.com/office/drawing/2014/main" id="{60460185-F99F-CE21-39ED-AB9581CECC54}"/>
              </a:ext>
            </a:extLst>
          </p:cNvPr>
          <p:cNvPicPr>
            <a:picLocks noChangeAspect="1"/>
          </p:cNvPicPr>
          <p:nvPr/>
        </p:nvPicPr>
        <p:blipFill rotWithShape="1">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40741" t="34866" r="55160" b="24305"/>
          <a:stretch/>
        </p:blipFill>
        <p:spPr>
          <a:xfrm>
            <a:off x="9009667" y="3698447"/>
            <a:ext cx="499758" cy="2553128"/>
          </a:xfrm>
          <a:prstGeom prst="rect">
            <a:avLst/>
          </a:prstGeom>
        </p:spPr>
      </p:pic>
      <p:cxnSp>
        <p:nvCxnSpPr>
          <p:cNvPr id="1034" name="Straight Arrow Connector 1033">
            <a:extLst>
              <a:ext uri="{FF2B5EF4-FFF2-40B4-BE49-F238E27FC236}">
                <a16:creationId xmlns:a16="http://schemas.microsoft.com/office/drawing/2014/main" id="{8A01D068-D4B1-60ED-18B0-A12E8ACC1581}"/>
              </a:ext>
            </a:extLst>
          </p:cNvPr>
          <p:cNvCxnSpPr>
            <a:cxnSpLocks/>
          </p:cNvCxnSpPr>
          <p:nvPr/>
        </p:nvCxnSpPr>
        <p:spPr>
          <a:xfrm>
            <a:off x="3841913" y="5019423"/>
            <a:ext cx="731520" cy="102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35" name="Straight Arrow Connector 1034">
            <a:extLst>
              <a:ext uri="{FF2B5EF4-FFF2-40B4-BE49-F238E27FC236}">
                <a16:creationId xmlns:a16="http://schemas.microsoft.com/office/drawing/2014/main" id="{A467AEF1-B3A3-98A8-8D6C-4DA4C909A2B5}"/>
              </a:ext>
            </a:extLst>
          </p:cNvPr>
          <p:cNvCxnSpPr>
            <a:cxnSpLocks/>
          </p:cNvCxnSpPr>
          <p:nvPr/>
        </p:nvCxnSpPr>
        <p:spPr>
          <a:xfrm>
            <a:off x="7968414" y="5023878"/>
            <a:ext cx="70825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2331515E-F1FB-AE3F-CD71-58E58AA03C00}"/>
              </a:ext>
            </a:extLst>
          </p:cNvPr>
          <p:cNvSpPr txBox="1"/>
          <p:nvPr/>
        </p:nvSpPr>
        <p:spPr>
          <a:xfrm>
            <a:off x="519257" y="4472323"/>
            <a:ext cx="1592552" cy="369332"/>
          </a:xfrm>
          <a:prstGeom prst="rect">
            <a:avLst/>
          </a:prstGeom>
          <a:noFill/>
        </p:spPr>
        <p:txBody>
          <a:bodyPr wrap="none" rtlCol="0">
            <a:spAutoFit/>
          </a:bodyPr>
          <a:lstStyle/>
          <a:p>
            <a:r>
              <a:rPr lang="en-US" b="1" i="1" dirty="0">
                <a:solidFill>
                  <a:srgbClr val="FF0000"/>
                </a:solidFill>
              </a:rPr>
              <a:t>Feature Vector</a:t>
            </a:r>
          </a:p>
        </p:txBody>
      </p:sp>
      <p:sp>
        <p:nvSpPr>
          <p:cNvPr id="7" name="TextBox 6">
            <a:extLst>
              <a:ext uri="{FF2B5EF4-FFF2-40B4-BE49-F238E27FC236}">
                <a16:creationId xmlns:a16="http://schemas.microsoft.com/office/drawing/2014/main" id="{379CC8FF-4588-5A2A-A525-6C6DB59329A2}"/>
              </a:ext>
            </a:extLst>
          </p:cNvPr>
          <p:cNvSpPr txBox="1"/>
          <p:nvPr/>
        </p:nvSpPr>
        <p:spPr>
          <a:xfrm>
            <a:off x="10405865" y="4465957"/>
            <a:ext cx="1441292" cy="369332"/>
          </a:xfrm>
          <a:prstGeom prst="rect">
            <a:avLst/>
          </a:prstGeom>
          <a:noFill/>
        </p:spPr>
        <p:txBody>
          <a:bodyPr wrap="none" rtlCol="0">
            <a:spAutoFit/>
          </a:bodyPr>
          <a:lstStyle/>
          <a:p>
            <a:r>
              <a:rPr lang="en-US" b="1" i="1" dirty="0">
                <a:solidFill>
                  <a:srgbClr val="FF0000"/>
                </a:solidFill>
              </a:rPr>
              <a:t>Result Vector</a:t>
            </a:r>
          </a:p>
        </p:txBody>
      </p:sp>
    </p:spTree>
    <p:extLst>
      <p:ext uri="{BB962C8B-B14F-4D97-AF65-F5344CB8AC3E}">
        <p14:creationId xmlns:p14="http://schemas.microsoft.com/office/powerpoint/2010/main" val="2616970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270F1-DC75-6BF9-AA0D-01DE87AEA7B4}"/>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cs typeface="Times New Roman" panose="02020603050405020304" pitchFamily="18" charset="0"/>
              </a:rPr>
              <a:t>DL Model Architecture : GCN (Detailed)</a:t>
            </a:r>
          </a:p>
        </p:txBody>
      </p:sp>
      <p:sp>
        <p:nvSpPr>
          <p:cNvPr id="4" name="Date Placeholder 3">
            <a:extLst>
              <a:ext uri="{FF2B5EF4-FFF2-40B4-BE49-F238E27FC236}">
                <a16:creationId xmlns:a16="http://schemas.microsoft.com/office/drawing/2014/main" id="{FAE53390-6CAA-FD7F-55BC-0D67AA8797B9}"/>
              </a:ext>
            </a:extLst>
          </p:cNvPr>
          <p:cNvSpPr>
            <a:spLocks noGrp="1"/>
          </p:cNvSpPr>
          <p:nvPr>
            <p:ph type="dt" sz="half" idx="10"/>
          </p:nvPr>
        </p:nvSpPr>
        <p:spPr>
          <a:xfrm>
            <a:off x="-1" y="6492873"/>
            <a:ext cx="3342290" cy="365125"/>
          </a:xfrm>
        </p:spPr>
        <p:txBody>
          <a:bodyPr/>
          <a:lstStyle/>
          <a:p>
            <a:fld id="{58E14CC8-E084-4CC5-80D8-E14A1F435C0D}" type="datetime3">
              <a:rPr lang="en-GB" smtClean="0"/>
              <a:t>7 May, 2024</a:t>
            </a:fld>
            <a:endParaRPr lang="en-US" dirty="0"/>
          </a:p>
        </p:txBody>
      </p:sp>
      <p:sp>
        <p:nvSpPr>
          <p:cNvPr id="5" name="Footer Placeholder 4">
            <a:extLst>
              <a:ext uri="{FF2B5EF4-FFF2-40B4-BE49-F238E27FC236}">
                <a16:creationId xmlns:a16="http://schemas.microsoft.com/office/drawing/2014/main" id="{B53B93DA-C029-A12C-93AA-A9BD05AF4BE7}"/>
              </a:ext>
            </a:extLst>
          </p:cNvPr>
          <p:cNvSpPr>
            <a:spLocks noGrp="1"/>
          </p:cNvSpPr>
          <p:nvPr>
            <p:ph type="ftr" sz="quarter" idx="11"/>
          </p:nvPr>
        </p:nvSpPr>
        <p:spPr>
          <a:xfrm>
            <a:off x="3342290" y="6492874"/>
            <a:ext cx="4532586" cy="365125"/>
          </a:xfrm>
        </p:spPr>
        <p:txBody>
          <a:bodyPr/>
          <a:lstStyle/>
          <a:p>
            <a:r>
              <a:rPr lang="en-US" dirty="0">
                <a:solidFill>
                  <a:schemeClr val="bg1"/>
                </a:solidFill>
              </a:rPr>
              <a:t>DGYM</a:t>
            </a:r>
          </a:p>
        </p:txBody>
      </p:sp>
      <p:sp>
        <p:nvSpPr>
          <p:cNvPr id="6" name="Slide Number Placeholder 5">
            <a:extLst>
              <a:ext uri="{FF2B5EF4-FFF2-40B4-BE49-F238E27FC236}">
                <a16:creationId xmlns:a16="http://schemas.microsoft.com/office/drawing/2014/main" id="{05A2335C-DFBA-3638-E64B-506AE3158C9E}"/>
              </a:ext>
            </a:extLst>
          </p:cNvPr>
          <p:cNvSpPr>
            <a:spLocks noGrp="1"/>
          </p:cNvSpPr>
          <p:nvPr>
            <p:ph type="sldNum" sz="quarter" idx="12"/>
          </p:nvPr>
        </p:nvSpPr>
        <p:spPr>
          <a:xfrm>
            <a:off x="7874876" y="6492875"/>
            <a:ext cx="4317123" cy="365125"/>
          </a:xfrm>
        </p:spPr>
        <p:txBody>
          <a:bodyPr/>
          <a:lstStyle/>
          <a:p>
            <a:fld id="{B49BEE2D-2BB6-4CCB-B422-087C7BF20CBD}" type="slidenum">
              <a:rPr lang="en-US" smtClean="0"/>
              <a:pPr/>
              <a:t>16</a:t>
            </a:fld>
            <a:endParaRPr lang="en-US" dirty="0"/>
          </a:p>
        </p:txBody>
      </p:sp>
      <p:pic>
        <p:nvPicPr>
          <p:cNvPr id="3" name="Picture 2">
            <a:extLst>
              <a:ext uri="{FF2B5EF4-FFF2-40B4-BE49-F238E27FC236}">
                <a16:creationId xmlns:a16="http://schemas.microsoft.com/office/drawing/2014/main" id="{2092C542-6B4E-61AD-AA05-3792395C04C5}"/>
              </a:ext>
            </a:extLst>
          </p:cNvPr>
          <p:cNvPicPr>
            <a:picLocks noChangeAspect="1"/>
          </p:cNvPicPr>
          <p:nvPr/>
        </p:nvPicPr>
        <p:blipFill rotWithShape="1">
          <a:blip r:embed="rId2"/>
          <a:srcRect l="4166" t="4317" r="4982" b="4081"/>
          <a:stretch/>
        </p:blipFill>
        <p:spPr>
          <a:xfrm rot="5400000">
            <a:off x="2978392" y="1062946"/>
            <a:ext cx="1202614" cy="1205229"/>
          </a:xfrm>
          <a:prstGeom prst="ellipse">
            <a:avLst/>
          </a:prstGeom>
        </p:spPr>
      </p:pic>
      <p:pic>
        <p:nvPicPr>
          <p:cNvPr id="7" name="Picture 6">
            <a:extLst>
              <a:ext uri="{FF2B5EF4-FFF2-40B4-BE49-F238E27FC236}">
                <a16:creationId xmlns:a16="http://schemas.microsoft.com/office/drawing/2014/main" id="{517F5370-75BD-7156-8AC9-176041CD4F8D}"/>
              </a:ext>
            </a:extLst>
          </p:cNvPr>
          <p:cNvPicPr>
            <a:picLocks noChangeAspect="1"/>
          </p:cNvPicPr>
          <p:nvPr/>
        </p:nvPicPr>
        <p:blipFill rotWithShape="1">
          <a:blip r:embed="rId2"/>
          <a:srcRect l="4166" t="4317" r="4982" b="4081"/>
          <a:stretch/>
        </p:blipFill>
        <p:spPr>
          <a:xfrm rot="5400000">
            <a:off x="923170" y="2819902"/>
            <a:ext cx="1202614" cy="1205229"/>
          </a:xfrm>
          <a:prstGeom prst="ellipse">
            <a:avLst/>
          </a:prstGeom>
        </p:spPr>
      </p:pic>
      <p:pic>
        <p:nvPicPr>
          <p:cNvPr id="8" name="Picture 7">
            <a:extLst>
              <a:ext uri="{FF2B5EF4-FFF2-40B4-BE49-F238E27FC236}">
                <a16:creationId xmlns:a16="http://schemas.microsoft.com/office/drawing/2014/main" id="{1D8550D0-88F3-2B20-274C-DE5CFE7522FB}"/>
              </a:ext>
            </a:extLst>
          </p:cNvPr>
          <p:cNvPicPr>
            <a:picLocks noChangeAspect="1"/>
          </p:cNvPicPr>
          <p:nvPr/>
        </p:nvPicPr>
        <p:blipFill rotWithShape="1">
          <a:blip r:embed="rId2"/>
          <a:srcRect l="4166" t="4317" r="4982" b="4081"/>
          <a:stretch/>
        </p:blipFill>
        <p:spPr>
          <a:xfrm rot="5400000">
            <a:off x="9878466" y="2826883"/>
            <a:ext cx="1202614" cy="1205229"/>
          </a:xfrm>
          <a:prstGeom prst="ellipse">
            <a:avLst/>
          </a:prstGeom>
        </p:spPr>
      </p:pic>
      <p:cxnSp>
        <p:nvCxnSpPr>
          <p:cNvPr id="9" name="Straight Connector 8">
            <a:extLst>
              <a:ext uri="{FF2B5EF4-FFF2-40B4-BE49-F238E27FC236}">
                <a16:creationId xmlns:a16="http://schemas.microsoft.com/office/drawing/2014/main" id="{9933ACA4-F13C-4F08-214B-1B31CDF5CFDB}"/>
              </a:ext>
            </a:extLst>
          </p:cNvPr>
          <p:cNvCxnSpPr>
            <a:cxnSpLocks/>
            <a:stCxn id="3" idx="0"/>
          </p:cNvCxnSpPr>
          <p:nvPr/>
        </p:nvCxnSpPr>
        <p:spPr>
          <a:xfrm flipV="1">
            <a:off x="4182314" y="1665559"/>
            <a:ext cx="259771" cy="2"/>
          </a:xfrm>
          <a:prstGeom prst="line">
            <a:avLst/>
          </a:prstGeom>
          <a:ln w="28575"/>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26500174-6EAC-C4A8-CBC5-D2E8726E6226}"/>
              </a:ext>
            </a:extLst>
          </p:cNvPr>
          <p:cNvPicPr>
            <a:picLocks noChangeAspect="1"/>
          </p:cNvPicPr>
          <p:nvPr/>
        </p:nvPicPr>
        <p:blipFill rotWithShape="1">
          <a:blip r:embed="rId2"/>
          <a:srcRect l="4166" t="4317" r="4982" b="4081"/>
          <a:stretch/>
        </p:blipFill>
        <p:spPr>
          <a:xfrm rot="5400000">
            <a:off x="2978392" y="2819902"/>
            <a:ext cx="1202614" cy="1205229"/>
          </a:xfrm>
          <a:prstGeom prst="ellipse">
            <a:avLst/>
          </a:prstGeom>
        </p:spPr>
      </p:pic>
      <p:cxnSp>
        <p:nvCxnSpPr>
          <p:cNvPr id="11" name="Straight Connector 10">
            <a:extLst>
              <a:ext uri="{FF2B5EF4-FFF2-40B4-BE49-F238E27FC236}">
                <a16:creationId xmlns:a16="http://schemas.microsoft.com/office/drawing/2014/main" id="{DE7DD7E7-D7AE-603F-E2F7-C0684BB25AE3}"/>
              </a:ext>
            </a:extLst>
          </p:cNvPr>
          <p:cNvCxnSpPr>
            <a:cxnSpLocks/>
            <a:stCxn id="10" idx="0"/>
          </p:cNvCxnSpPr>
          <p:nvPr/>
        </p:nvCxnSpPr>
        <p:spPr>
          <a:xfrm>
            <a:off x="4182314" y="3422517"/>
            <a:ext cx="259772" cy="0"/>
          </a:xfrm>
          <a:prstGeom prst="line">
            <a:avLst/>
          </a:prstGeom>
          <a:ln w="28575"/>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8AB35B27-F454-3E0B-BBBF-CC39C6901072}"/>
              </a:ext>
            </a:extLst>
          </p:cNvPr>
          <p:cNvPicPr>
            <a:picLocks noChangeAspect="1"/>
          </p:cNvPicPr>
          <p:nvPr/>
        </p:nvPicPr>
        <p:blipFill rotWithShape="1">
          <a:blip r:embed="rId2"/>
          <a:srcRect l="4166" t="4317" r="4982" b="4081"/>
          <a:stretch/>
        </p:blipFill>
        <p:spPr>
          <a:xfrm rot="5400000">
            <a:off x="2978391" y="4576858"/>
            <a:ext cx="1202614" cy="1205229"/>
          </a:xfrm>
          <a:prstGeom prst="ellipse">
            <a:avLst/>
          </a:prstGeom>
        </p:spPr>
      </p:pic>
      <p:cxnSp>
        <p:nvCxnSpPr>
          <p:cNvPr id="13" name="Straight Connector 12">
            <a:extLst>
              <a:ext uri="{FF2B5EF4-FFF2-40B4-BE49-F238E27FC236}">
                <a16:creationId xmlns:a16="http://schemas.microsoft.com/office/drawing/2014/main" id="{EDAD20F5-C9ED-167D-43D1-4E2CA1F7FD56}"/>
              </a:ext>
            </a:extLst>
          </p:cNvPr>
          <p:cNvCxnSpPr>
            <a:cxnSpLocks/>
            <a:stCxn id="12" idx="0"/>
          </p:cNvCxnSpPr>
          <p:nvPr/>
        </p:nvCxnSpPr>
        <p:spPr>
          <a:xfrm>
            <a:off x="4182313" y="5179473"/>
            <a:ext cx="259772" cy="0"/>
          </a:xfrm>
          <a:prstGeom prst="line">
            <a:avLst/>
          </a:prstGeom>
          <a:ln w="28575"/>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223B85F2-1412-27E0-C5EA-919DFCB0E043}"/>
              </a:ext>
            </a:extLst>
          </p:cNvPr>
          <p:cNvSpPr/>
          <p:nvPr/>
        </p:nvSpPr>
        <p:spPr>
          <a:xfrm>
            <a:off x="5072482" y="2496835"/>
            <a:ext cx="182880" cy="1828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pic>
        <p:nvPicPr>
          <p:cNvPr id="15" name="Picture 14">
            <a:extLst>
              <a:ext uri="{FF2B5EF4-FFF2-40B4-BE49-F238E27FC236}">
                <a16:creationId xmlns:a16="http://schemas.microsoft.com/office/drawing/2014/main" id="{209FCE78-A90C-CFD4-12A4-5146B92D1EA4}"/>
              </a:ext>
            </a:extLst>
          </p:cNvPr>
          <p:cNvPicPr>
            <a:picLocks noChangeAspect="1"/>
          </p:cNvPicPr>
          <p:nvPr/>
        </p:nvPicPr>
        <p:blipFill rotWithShape="1">
          <a:blip r:embed="rId2"/>
          <a:srcRect l="4166" t="4317" r="4982" b="4081"/>
          <a:stretch/>
        </p:blipFill>
        <p:spPr>
          <a:xfrm rot="5400000">
            <a:off x="5630851" y="1985662"/>
            <a:ext cx="1202614" cy="1205229"/>
          </a:xfrm>
          <a:prstGeom prst="ellipse">
            <a:avLst/>
          </a:prstGeom>
        </p:spPr>
      </p:pic>
      <p:cxnSp>
        <p:nvCxnSpPr>
          <p:cNvPr id="16" name="Straight Connector 15">
            <a:extLst>
              <a:ext uri="{FF2B5EF4-FFF2-40B4-BE49-F238E27FC236}">
                <a16:creationId xmlns:a16="http://schemas.microsoft.com/office/drawing/2014/main" id="{EE0D19D5-C7EA-4BC6-F845-94C182DBB623}"/>
              </a:ext>
            </a:extLst>
          </p:cNvPr>
          <p:cNvCxnSpPr>
            <a:cxnSpLocks/>
            <a:stCxn id="15" idx="0"/>
          </p:cNvCxnSpPr>
          <p:nvPr/>
        </p:nvCxnSpPr>
        <p:spPr>
          <a:xfrm>
            <a:off x="6834773" y="2588277"/>
            <a:ext cx="259772" cy="0"/>
          </a:xfrm>
          <a:prstGeom prst="line">
            <a:avLst/>
          </a:prstGeom>
          <a:ln w="28575"/>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B23C805E-C501-44C8-9D67-72B1F699FB47}"/>
              </a:ext>
            </a:extLst>
          </p:cNvPr>
          <p:cNvSpPr/>
          <p:nvPr/>
        </p:nvSpPr>
        <p:spPr>
          <a:xfrm>
            <a:off x="5072482" y="4191507"/>
            <a:ext cx="182880" cy="1828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cxnSp>
        <p:nvCxnSpPr>
          <p:cNvPr id="18" name="Straight Arrow Connector 17">
            <a:extLst>
              <a:ext uri="{FF2B5EF4-FFF2-40B4-BE49-F238E27FC236}">
                <a16:creationId xmlns:a16="http://schemas.microsoft.com/office/drawing/2014/main" id="{0AFD046E-0862-D9B2-D35B-3C5AC82605E1}"/>
              </a:ext>
            </a:extLst>
          </p:cNvPr>
          <p:cNvCxnSpPr>
            <a:cxnSpLocks/>
            <a:endCxn id="14" idx="2"/>
          </p:cNvCxnSpPr>
          <p:nvPr/>
        </p:nvCxnSpPr>
        <p:spPr>
          <a:xfrm>
            <a:off x="4442085" y="1665559"/>
            <a:ext cx="630397" cy="92271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F5E11DB9-11D7-FE98-D08A-9A050E2462A3}"/>
              </a:ext>
            </a:extLst>
          </p:cNvPr>
          <p:cNvCxnSpPr>
            <a:endCxn id="14" idx="2"/>
          </p:cNvCxnSpPr>
          <p:nvPr/>
        </p:nvCxnSpPr>
        <p:spPr>
          <a:xfrm flipV="1">
            <a:off x="4442085" y="2588275"/>
            <a:ext cx="630397" cy="84122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BE4FE3A-59BF-5A53-C292-3FCAFA1DBD79}"/>
              </a:ext>
            </a:extLst>
          </p:cNvPr>
          <p:cNvCxnSpPr>
            <a:endCxn id="14" idx="2"/>
          </p:cNvCxnSpPr>
          <p:nvPr/>
        </p:nvCxnSpPr>
        <p:spPr>
          <a:xfrm flipV="1">
            <a:off x="4442085" y="2588275"/>
            <a:ext cx="630397" cy="25911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2FD6F323-4155-2C69-5C98-C30B0866117D}"/>
              </a:ext>
            </a:extLst>
          </p:cNvPr>
          <p:cNvCxnSpPr>
            <a:cxnSpLocks/>
            <a:endCxn id="17" idx="2"/>
          </p:cNvCxnSpPr>
          <p:nvPr/>
        </p:nvCxnSpPr>
        <p:spPr>
          <a:xfrm>
            <a:off x="4442085" y="1665559"/>
            <a:ext cx="630397" cy="26173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B872AA6-7228-C25F-8F92-2ED0B3CBD6F9}"/>
              </a:ext>
            </a:extLst>
          </p:cNvPr>
          <p:cNvCxnSpPr>
            <a:endCxn id="17" idx="2"/>
          </p:cNvCxnSpPr>
          <p:nvPr/>
        </p:nvCxnSpPr>
        <p:spPr>
          <a:xfrm>
            <a:off x="4442085" y="3429496"/>
            <a:ext cx="630397" cy="8534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77F7F7F2-C4EF-060C-567F-5E136BC1F9BE}"/>
              </a:ext>
            </a:extLst>
          </p:cNvPr>
          <p:cNvCxnSpPr>
            <a:endCxn id="17" idx="2"/>
          </p:cNvCxnSpPr>
          <p:nvPr/>
        </p:nvCxnSpPr>
        <p:spPr>
          <a:xfrm flipV="1">
            <a:off x="4442085" y="4282947"/>
            <a:ext cx="630397" cy="8895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5A4CD6-751B-2BB9-FC8F-438A6B55E03A}"/>
                  </a:ext>
                </a:extLst>
              </p:cNvPr>
              <p:cNvSpPr txBox="1"/>
              <p:nvPr/>
            </p:nvSpPr>
            <p:spPr>
              <a:xfrm>
                <a:off x="4176954" y="1330625"/>
                <a:ext cx="285912" cy="279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1</m:t>
                          </m:r>
                        </m:sub>
                        <m:sup>
                          <m:r>
                            <a:rPr lang="en-US" b="0" i="1" smtClean="0">
                              <a:latin typeface="Cambria Math" panose="02040503050406030204" pitchFamily="18" charset="0"/>
                            </a:rPr>
                            <m:t>1</m:t>
                          </m:r>
                        </m:sup>
                      </m:sSubSup>
                    </m:oMath>
                  </m:oMathPara>
                </a14:m>
                <a:endParaRPr lang="en-US" dirty="0"/>
              </a:p>
            </p:txBody>
          </p:sp>
        </mc:Choice>
        <mc:Fallback xmlns="">
          <p:sp>
            <p:nvSpPr>
              <p:cNvPr id="24" name="TextBox 23">
                <a:extLst>
                  <a:ext uri="{FF2B5EF4-FFF2-40B4-BE49-F238E27FC236}">
                    <a16:creationId xmlns:a16="http://schemas.microsoft.com/office/drawing/2014/main" id="{1D5A4CD6-751B-2BB9-FC8F-438A6B55E03A}"/>
                  </a:ext>
                </a:extLst>
              </p:cNvPr>
              <p:cNvSpPr txBox="1">
                <a:spLocks noRot="1" noChangeAspect="1" noMove="1" noResize="1" noEditPoints="1" noAdjustHandles="1" noChangeArrowheads="1" noChangeShapeType="1" noTextEdit="1"/>
              </p:cNvSpPr>
              <p:nvPr/>
            </p:nvSpPr>
            <p:spPr>
              <a:xfrm>
                <a:off x="4176954" y="1330625"/>
                <a:ext cx="285912" cy="279628"/>
              </a:xfrm>
              <a:prstGeom prst="rect">
                <a:avLst/>
              </a:prstGeom>
              <a:blipFill>
                <a:blip r:embed="rId3"/>
                <a:stretch>
                  <a:fillRect l="-21277" t="-2174" r="-8511" b="-19565"/>
                </a:stretch>
              </a:blipFill>
            </p:spPr>
            <p:txBody>
              <a:bodyPr/>
              <a:lstStyle/>
              <a:p>
                <a:r>
                  <a:rPr lang="en-US">
                    <a:noFill/>
                  </a:rPr>
                  <a:t> </a:t>
                </a:r>
              </a:p>
            </p:txBody>
          </p:sp>
        </mc:Fallback>
      </mc:AlternateContent>
      <p:cxnSp>
        <p:nvCxnSpPr>
          <p:cNvPr id="25" name="Straight Connector 24">
            <a:extLst>
              <a:ext uri="{FF2B5EF4-FFF2-40B4-BE49-F238E27FC236}">
                <a16:creationId xmlns:a16="http://schemas.microsoft.com/office/drawing/2014/main" id="{88A5026C-DC15-3E9A-8F6C-E71707D950EC}"/>
              </a:ext>
            </a:extLst>
          </p:cNvPr>
          <p:cNvCxnSpPr>
            <a:stCxn id="7" idx="0"/>
          </p:cNvCxnSpPr>
          <p:nvPr/>
        </p:nvCxnSpPr>
        <p:spPr>
          <a:xfrm>
            <a:off x="2127092" y="3422517"/>
            <a:ext cx="36874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12D6443A-4466-7CBC-A025-0249331E7177}"/>
              </a:ext>
            </a:extLst>
          </p:cNvPr>
          <p:cNvCxnSpPr>
            <a:endCxn id="3" idx="4"/>
          </p:cNvCxnSpPr>
          <p:nvPr/>
        </p:nvCxnSpPr>
        <p:spPr>
          <a:xfrm flipV="1">
            <a:off x="2495840" y="1665561"/>
            <a:ext cx="481245" cy="17569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80AF9164-9FE3-ADF0-C52F-5366E2E2DA91}"/>
              </a:ext>
            </a:extLst>
          </p:cNvPr>
          <p:cNvCxnSpPr>
            <a:endCxn id="10" idx="4"/>
          </p:cNvCxnSpPr>
          <p:nvPr/>
        </p:nvCxnSpPr>
        <p:spPr>
          <a:xfrm>
            <a:off x="2495840" y="3422517"/>
            <a:ext cx="4812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C56AECB7-77A2-2DDE-E4F2-5E51F794CD83}"/>
              </a:ext>
            </a:extLst>
          </p:cNvPr>
          <p:cNvCxnSpPr>
            <a:endCxn id="12" idx="4"/>
          </p:cNvCxnSpPr>
          <p:nvPr/>
        </p:nvCxnSpPr>
        <p:spPr>
          <a:xfrm>
            <a:off x="2495840" y="3422517"/>
            <a:ext cx="481244" cy="17569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9EA63E2-8F2E-649A-0792-8EADD157493A}"/>
                  </a:ext>
                </a:extLst>
              </p:cNvPr>
              <p:cNvSpPr txBox="1"/>
              <p:nvPr/>
            </p:nvSpPr>
            <p:spPr>
              <a:xfrm>
                <a:off x="1290611" y="2527908"/>
                <a:ext cx="290849" cy="2841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0</m:t>
                          </m:r>
                        </m:sub>
                        <m:sup>
                          <m:r>
                            <a:rPr lang="en-US" b="0" i="1" smtClean="0">
                              <a:latin typeface="Cambria Math" panose="02040503050406030204" pitchFamily="18" charset="0"/>
                            </a:rPr>
                            <m:t>0</m:t>
                          </m:r>
                        </m:sup>
                      </m:sSubSup>
                    </m:oMath>
                  </m:oMathPara>
                </a14:m>
                <a:endParaRPr lang="en-US" dirty="0"/>
              </a:p>
            </p:txBody>
          </p:sp>
        </mc:Choice>
        <mc:Fallback xmlns="">
          <p:sp>
            <p:nvSpPr>
              <p:cNvPr id="29" name="TextBox 28">
                <a:extLst>
                  <a:ext uri="{FF2B5EF4-FFF2-40B4-BE49-F238E27FC236}">
                    <a16:creationId xmlns:a16="http://schemas.microsoft.com/office/drawing/2014/main" id="{F9EA63E2-8F2E-649A-0792-8EADD157493A}"/>
                  </a:ext>
                </a:extLst>
              </p:cNvPr>
              <p:cNvSpPr txBox="1">
                <a:spLocks noRot="1" noChangeAspect="1" noMove="1" noResize="1" noEditPoints="1" noAdjustHandles="1" noChangeArrowheads="1" noChangeShapeType="1" noTextEdit="1"/>
              </p:cNvSpPr>
              <p:nvPr/>
            </p:nvSpPr>
            <p:spPr>
              <a:xfrm>
                <a:off x="1290611" y="2527908"/>
                <a:ext cx="290849" cy="284180"/>
              </a:xfrm>
              <a:prstGeom prst="rect">
                <a:avLst/>
              </a:prstGeom>
              <a:blipFill>
                <a:blip r:embed="rId4"/>
                <a:stretch>
                  <a:fillRect l="-21277" r="-8511" b="-19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39935F0-958A-5571-5E0A-25B45206E87B}"/>
                  </a:ext>
                </a:extLst>
              </p:cNvPr>
              <p:cNvSpPr txBox="1"/>
              <p:nvPr/>
            </p:nvSpPr>
            <p:spPr>
              <a:xfrm>
                <a:off x="4171989" y="3094049"/>
                <a:ext cx="286873" cy="2801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2</m:t>
                          </m:r>
                        </m:sub>
                        <m:sup>
                          <m:r>
                            <a:rPr lang="en-US" b="0" i="1" smtClean="0">
                              <a:latin typeface="Cambria Math" panose="02040503050406030204" pitchFamily="18" charset="0"/>
                            </a:rPr>
                            <m:t>1</m:t>
                          </m:r>
                        </m:sup>
                      </m:sSubSup>
                    </m:oMath>
                  </m:oMathPara>
                </a14:m>
                <a:endParaRPr lang="en-US" dirty="0"/>
              </a:p>
            </p:txBody>
          </p:sp>
        </mc:Choice>
        <mc:Fallback xmlns="">
          <p:sp>
            <p:nvSpPr>
              <p:cNvPr id="30" name="TextBox 29">
                <a:extLst>
                  <a:ext uri="{FF2B5EF4-FFF2-40B4-BE49-F238E27FC236}">
                    <a16:creationId xmlns:a16="http://schemas.microsoft.com/office/drawing/2014/main" id="{239935F0-958A-5571-5E0A-25B45206E87B}"/>
                  </a:ext>
                </a:extLst>
              </p:cNvPr>
              <p:cNvSpPr txBox="1">
                <a:spLocks noRot="1" noChangeAspect="1" noMove="1" noResize="1" noEditPoints="1" noAdjustHandles="1" noChangeArrowheads="1" noChangeShapeType="1" noTextEdit="1"/>
              </p:cNvSpPr>
              <p:nvPr/>
            </p:nvSpPr>
            <p:spPr>
              <a:xfrm>
                <a:off x="4171989" y="3094049"/>
                <a:ext cx="286873" cy="280141"/>
              </a:xfrm>
              <a:prstGeom prst="rect">
                <a:avLst/>
              </a:prstGeom>
              <a:blipFill>
                <a:blip r:embed="rId5"/>
                <a:stretch>
                  <a:fillRect l="-21277" t="-2174" r="-8511"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4D54793-EB6D-7A6D-221B-1213E786E73E}"/>
                  </a:ext>
                </a:extLst>
              </p:cNvPr>
              <p:cNvSpPr txBox="1"/>
              <p:nvPr/>
            </p:nvSpPr>
            <p:spPr>
              <a:xfrm>
                <a:off x="4168762" y="4842616"/>
                <a:ext cx="286873" cy="281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3</m:t>
                          </m:r>
                        </m:sub>
                        <m:sup>
                          <m:r>
                            <a:rPr lang="en-US" b="0" i="1" smtClean="0">
                              <a:latin typeface="Cambria Math" panose="02040503050406030204" pitchFamily="18" charset="0"/>
                            </a:rPr>
                            <m:t>1</m:t>
                          </m:r>
                        </m:sup>
                      </m:sSubSup>
                    </m:oMath>
                  </m:oMathPara>
                </a14:m>
                <a:endParaRPr lang="en-US" dirty="0"/>
              </a:p>
            </p:txBody>
          </p:sp>
        </mc:Choice>
        <mc:Fallback xmlns="">
          <p:sp>
            <p:nvSpPr>
              <p:cNvPr id="31" name="TextBox 30">
                <a:extLst>
                  <a:ext uri="{FF2B5EF4-FFF2-40B4-BE49-F238E27FC236}">
                    <a16:creationId xmlns:a16="http://schemas.microsoft.com/office/drawing/2014/main" id="{54D54793-EB6D-7A6D-221B-1213E786E73E}"/>
                  </a:ext>
                </a:extLst>
              </p:cNvPr>
              <p:cNvSpPr txBox="1">
                <a:spLocks noRot="1" noChangeAspect="1" noMove="1" noResize="1" noEditPoints="1" noAdjustHandles="1" noChangeArrowheads="1" noChangeShapeType="1" noTextEdit="1"/>
              </p:cNvSpPr>
              <p:nvPr/>
            </p:nvSpPr>
            <p:spPr>
              <a:xfrm>
                <a:off x="4168762" y="4842616"/>
                <a:ext cx="286873" cy="281552"/>
              </a:xfrm>
              <a:prstGeom prst="rect">
                <a:avLst/>
              </a:prstGeom>
              <a:blipFill>
                <a:blip r:embed="rId6"/>
                <a:stretch>
                  <a:fillRect l="-21277" t="-2128" r="-6383" b="-17021"/>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510DC2BC-F280-F128-5BEB-637065265F7F}"/>
              </a:ext>
            </a:extLst>
          </p:cNvPr>
          <p:cNvCxnSpPr>
            <a:stCxn id="14" idx="6"/>
            <a:endCxn id="15" idx="4"/>
          </p:cNvCxnSpPr>
          <p:nvPr/>
        </p:nvCxnSpPr>
        <p:spPr>
          <a:xfrm>
            <a:off x="5255362" y="2588275"/>
            <a:ext cx="374182" cy="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33" name="Picture 32">
            <a:extLst>
              <a:ext uri="{FF2B5EF4-FFF2-40B4-BE49-F238E27FC236}">
                <a16:creationId xmlns:a16="http://schemas.microsoft.com/office/drawing/2014/main" id="{5EC04A75-DC77-AAD3-7F7F-A98314AA1523}"/>
              </a:ext>
            </a:extLst>
          </p:cNvPr>
          <p:cNvPicPr>
            <a:picLocks noChangeAspect="1"/>
          </p:cNvPicPr>
          <p:nvPr/>
        </p:nvPicPr>
        <p:blipFill rotWithShape="1">
          <a:blip r:embed="rId2"/>
          <a:srcRect l="4166" t="4317" r="4982" b="4081"/>
          <a:stretch/>
        </p:blipFill>
        <p:spPr>
          <a:xfrm rot="5400000">
            <a:off x="5630850" y="3680333"/>
            <a:ext cx="1202614" cy="1205229"/>
          </a:xfrm>
          <a:prstGeom prst="ellipse">
            <a:avLst/>
          </a:prstGeom>
        </p:spPr>
      </p:pic>
      <p:cxnSp>
        <p:nvCxnSpPr>
          <p:cNvPr id="34" name="Straight Connector 33">
            <a:extLst>
              <a:ext uri="{FF2B5EF4-FFF2-40B4-BE49-F238E27FC236}">
                <a16:creationId xmlns:a16="http://schemas.microsoft.com/office/drawing/2014/main" id="{322BC1D0-E1FA-86E5-A099-4DF3E7C40F99}"/>
              </a:ext>
            </a:extLst>
          </p:cNvPr>
          <p:cNvCxnSpPr>
            <a:cxnSpLocks/>
            <a:stCxn id="33" idx="0"/>
          </p:cNvCxnSpPr>
          <p:nvPr/>
        </p:nvCxnSpPr>
        <p:spPr>
          <a:xfrm>
            <a:off x="6834772" y="4282948"/>
            <a:ext cx="25977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CD2A88FC-32BE-3B96-23A8-49F3776A086D}"/>
              </a:ext>
            </a:extLst>
          </p:cNvPr>
          <p:cNvCxnSpPr>
            <a:stCxn id="17" idx="6"/>
            <a:endCxn id="33" idx="4"/>
          </p:cNvCxnSpPr>
          <p:nvPr/>
        </p:nvCxnSpPr>
        <p:spPr>
          <a:xfrm>
            <a:off x="5255362" y="4282947"/>
            <a:ext cx="37418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Oval 35">
            <a:extLst>
              <a:ext uri="{FF2B5EF4-FFF2-40B4-BE49-F238E27FC236}">
                <a16:creationId xmlns:a16="http://schemas.microsoft.com/office/drawing/2014/main" id="{D6BE6C41-B4B0-BDD0-112E-74358C4323E9}"/>
              </a:ext>
            </a:extLst>
          </p:cNvPr>
          <p:cNvSpPr/>
          <p:nvPr/>
        </p:nvSpPr>
        <p:spPr>
          <a:xfrm>
            <a:off x="7598881" y="3338056"/>
            <a:ext cx="182880" cy="1828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cxnSp>
        <p:nvCxnSpPr>
          <p:cNvPr id="37" name="Straight Arrow Connector 36">
            <a:extLst>
              <a:ext uri="{FF2B5EF4-FFF2-40B4-BE49-F238E27FC236}">
                <a16:creationId xmlns:a16="http://schemas.microsoft.com/office/drawing/2014/main" id="{15292577-5CAD-8E8A-7ECE-B984EF0C4BF7}"/>
              </a:ext>
            </a:extLst>
          </p:cNvPr>
          <p:cNvCxnSpPr>
            <a:cxnSpLocks/>
            <a:endCxn id="36" idx="2"/>
          </p:cNvCxnSpPr>
          <p:nvPr/>
        </p:nvCxnSpPr>
        <p:spPr>
          <a:xfrm>
            <a:off x="7094544" y="2588275"/>
            <a:ext cx="504337" cy="84122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4523A008-2A0A-516A-434A-88BC84FC6510}"/>
              </a:ext>
            </a:extLst>
          </p:cNvPr>
          <p:cNvCxnSpPr>
            <a:endCxn id="36" idx="2"/>
          </p:cNvCxnSpPr>
          <p:nvPr/>
        </p:nvCxnSpPr>
        <p:spPr>
          <a:xfrm flipV="1">
            <a:off x="7094544" y="3429496"/>
            <a:ext cx="504337" cy="8534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39" name="Picture 38">
            <a:extLst>
              <a:ext uri="{FF2B5EF4-FFF2-40B4-BE49-F238E27FC236}">
                <a16:creationId xmlns:a16="http://schemas.microsoft.com/office/drawing/2014/main" id="{E923EE7E-A2AC-AF21-6F6B-B365D3D72337}"/>
              </a:ext>
            </a:extLst>
          </p:cNvPr>
          <p:cNvPicPr>
            <a:picLocks noChangeAspect="1"/>
          </p:cNvPicPr>
          <p:nvPr/>
        </p:nvPicPr>
        <p:blipFill rotWithShape="1">
          <a:blip r:embed="rId2"/>
          <a:srcRect l="4166" t="4317" r="4982" b="4081"/>
          <a:stretch/>
        </p:blipFill>
        <p:spPr>
          <a:xfrm rot="5400000">
            <a:off x="8136713" y="2826882"/>
            <a:ext cx="1202614" cy="1205229"/>
          </a:xfrm>
          <a:prstGeom prst="ellipse">
            <a:avLst/>
          </a:prstGeom>
        </p:spPr>
      </p:pic>
      <p:cxnSp>
        <p:nvCxnSpPr>
          <p:cNvPr id="40" name="Straight Arrow Connector 39">
            <a:extLst>
              <a:ext uri="{FF2B5EF4-FFF2-40B4-BE49-F238E27FC236}">
                <a16:creationId xmlns:a16="http://schemas.microsoft.com/office/drawing/2014/main" id="{5C288D22-EEEA-D038-3610-8E3B795CD48E}"/>
              </a:ext>
            </a:extLst>
          </p:cNvPr>
          <p:cNvCxnSpPr>
            <a:stCxn id="36" idx="6"/>
            <a:endCxn id="39" idx="4"/>
          </p:cNvCxnSpPr>
          <p:nvPr/>
        </p:nvCxnSpPr>
        <p:spPr>
          <a:xfrm>
            <a:off x="7781761" y="3429496"/>
            <a:ext cx="353645" cy="1"/>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CD5A0AF0-B832-5B35-3E44-90AC572FA0B6}"/>
                  </a:ext>
                </a:extLst>
              </p:cNvPr>
              <p:cNvSpPr txBox="1"/>
              <p:nvPr/>
            </p:nvSpPr>
            <p:spPr>
              <a:xfrm>
                <a:off x="6834772" y="2266868"/>
                <a:ext cx="290849" cy="2799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4</m:t>
                          </m:r>
                        </m:sub>
                        <m:sup>
                          <m:r>
                            <a:rPr lang="en-US" b="0" i="1" smtClean="0">
                              <a:latin typeface="Cambria Math" panose="02040503050406030204" pitchFamily="18" charset="0"/>
                            </a:rPr>
                            <m:t>2</m:t>
                          </m:r>
                        </m:sup>
                      </m:sSubSup>
                    </m:oMath>
                  </m:oMathPara>
                </a14:m>
                <a:endParaRPr lang="en-US" dirty="0"/>
              </a:p>
            </p:txBody>
          </p:sp>
        </mc:Choice>
        <mc:Fallback xmlns="">
          <p:sp>
            <p:nvSpPr>
              <p:cNvPr id="41" name="TextBox 40">
                <a:extLst>
                  <a:ext uri="{FF2B5EF4-FFF2-40B4-BE49-F238E27FC236}">
                    <a16:creationId xmlns:a16="http://schemas.microsoft.com/office/drawing/2014/main" id="{CD5A0AF0-B832-5B35-3E44-90AC572FA0B6}"/>
                  </a:ext>
                </a:extLst>
              </p:cNvPr>
              <p:cNvSpPr txBox="1">
                <a:spLocks noRot="1" noChangeAspect="1" noMove="1" noResize="1" noEditPoints="1" noAdjustHandles="1" noChangeArrowheads="1" noChangeShapeType="1" noTextEdit="1"/>
              </p:cNvSpPr>
              <p:nvPr/>
            </p:nvSpPr>
            <p:spPr>
              <a:xfrm>
                <a:off x="6834772" y="2266868"/>
                <a:ext cx="290849" cy="279948"/>
              </a:xfrm>
              <a:prstGeom prst="rect">
                <a:avLst/>
              </a:prstGeom>
              <a:blipFill>
                <a:blip r:embed="rId7"/>
                <a:stretch>
                  <a:fillRect l="-20833" t="-2174" r="-8333"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810225E-0738-EA31-E511-6A5892D0B43C}"/>
                  </a:ext>
                </a:extLst>
              </p:cNvPr>
              <p:cNvSpPr txBox="1"/>
              <p:nvPr/>
            </p:nvSpPr>
            <p:spPr>
              <a:xfrm>
                <a:off x="6834771" y="3960784"/>
                <a:ext cx="290849" cy="2863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5</m:t>
                          </m:r>
                        </m:sub>
                        <m:sup>
                          <m:r>
                            <a:rPr lang="en-US" b="0" i="1" smtClean="0">
                              <a:latin typeface="Cambria Math" panose="02040503050406030204" pitchFamily="18" charset="0"/>
                            </a:rPr>
                            <m:t>2</m:t>
                          </m:r>
                        </m:sup>
                      </m:sSubSup>
                    </m:oMath>
                  </m:oMathPara>
                </a14:m>
                <a:endParaRPr lang="en-US" dirty="0"/>
              </a:p>
            </p:txBody>
          </p:sp>
        </mc:Choice>
        <mc:Fallback xmlns="">
          <p:sp>
            <p:nvSpPr>
              <p:cNvPr id="42" name="TextBox 41">
                <a:extLst>
                  <a:ext uri="{FF2B5EF4-FFF2-40B4-BE49-F238E27FC236}">
                    <a16:creationId xmlns:a16="http://schemas.microsoft.com/office/drawing/2014/main" id="{E810225E-0738-EA31-E511-6A5892D0B43C}"/>
                  </a:ext>
                </a:extLst>
              </p:cNvPr>
              <p:cNvSpPr txBox="1">
                <a:spLocks noRot="1" noChangeAspect="1" noMove="1" noResize="1" noEditPoints="1" noAdjustHandles="1" noChangeArrowheads="1" noChangeShapeType="1" noTextEdit="1"/>
              </p:cNvSpPr>
              <p:nvPr/>
            </p:nvSpPr>
            <p:spPr>
              <a:xfrm>
                <a:off x="6834771" y="3960784"/>
                <a:ext cx="290849" cy="286360"/>
              </a:xfrm>
              <a:prstGeom prst="rect">
                <a:avLst/>
              </a:prstGeom>
              <a:blipFill>
                <a:blip r:embed="rId8"/>
                <a:stretch>
                  <a:fillRect l="-20833" t="-2128" r="-8333" b="-19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6025F8AD-DFE9-998E-6A4E-3DC17D016C8F}"/>
                  </a:ext>
                </a:extLst>
              </p:cNvPr>
              <p:cNvSpPr txBox="1"/>
              <p:nvPr/>
            </p:nvSpPr>
            <p:spPr>
              <a:xfrm>
                <a:off x="10334348" y="2527908"/>
                <a:ext cx="290849" cy="2838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6</m:t>
                          </m:r>
                        </m:sub>
                        <m:sup>
                          <m:r>
                            <a:rPr lang="en-US" b="0" i="1" smtClean="0">
                              <a:latin typeface="Cambria Math" panose="02040503050406030204" pitchFamily="18" charset="0"/>
                            </a:rPr>
                            <m:t>3</m:t>
                          </m:r>
                        </m:sup>
                      </m:sSubSup>
                    </m:oMath>
                  </m:oMathPara>
                </a14:m>
                <a:endParaRPr lang="en-US" dirty="0"/>
              </a:p>
            </p:txBody>
          </p:sp>
        </mc:Choice>
        <mc:Fallback xmlns="">
          <p:sp>
            <p:nvSpPr>
              <p:cNvPr id="43" name="TextBox 42">
                <a:extLst>
                  <a:ext uri="{FF2B5EF4-FFF2-40B4-BE49-F238E27FC236}">
                    <a16:creationId xmlns:a16="http://schemas.microsoft.com/office/drawing/2014/main" id="{6025F8AD-DFE9-998E-6A4E-3DC17D016C8F}"/>
                  </a:ext>
                </a:extLst>
              </p:cNvPr>
              <p:cNvSpPr txBox="1">
                <a:spLocks noRot="1" noChangeAspect="1" noMove="1" noResize="1" noEditPoints="1" noAdjustHandles="1" noChangeArrowheads="1" noChangeShapeType="1" noTextEdit="1"/>
              </p:cNvSpPr>
              <p:nvPr/>
            </p:nvSpPr>
            <p:spPr>
              <a:xfrm>
                <a:off x="10334348" y="2527908"/>
                <a:ext cx="290849" cy="283860"/>
              </a:xfrm>
              <a:prstGeom prst="rect">
                <a:avLst/>
              </a:prstGeom>
              <a:blipFill>
                <a:blip r:embed="rId9"/>
                <a:stretch>
                  <a:fillRect l="-20833" t="-2174" r="-8333" b="-17391"/>
                </a:stretch>
              </a:blipFill>
            </p:spPr>
            <p:txBody>
              <a:bodyPr/>
              <a:lstStyle/>
              <a:p>
                <a:r>
                  <a:rPr lang="en-US">
                    <a:noFill/>
                  </a:rPr>
                  <a:t> </a:t>
                </a:r>
              </a:p>
            </p:txBody>
          </p:sp>
        </mc:Fallback>
      </mc:AlternateContent>
      <p:cxnSp>
        <p:nvCxnSpPr>
          <p:cNvPr id="44" name="Straight Arrow Connector 43">
            <a:extLst>
              <a:ext uri="{FF2B5EF4-FFF2-40B4-BE49-F238E27FC236}">
                <a16:creationId xmlns:a16="http://schemas.microsoft.com/office/drawing/2014/main" id="{F4D0886B-6BF2-ABD4-4379-8C46B6AEFDB5}"/>
              </a:ext>
            </a:extLst>
          </p:cNvPr>
          <p:cNvCxnSpPr>
            <a:cxnSpLocks/>
            <a:stCxn id="39" idx="0"/>
            <a:endCxn id="8" idx="4"/>
          </p:cNvCxnSpPr>
          <p:nvPr/>
        </p:nvCxnSpPr>
        <p:spPr>
          <a:xfrm>
            <a:off x="9340635" y="3429497"/>
            <a:ext cx="536524"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Rectangle 44">
            <a:extLst>
              <a:ext uri="{FF2B5EF4-FFF2-40B4-BE49-F238E27FC236}">
                <a16:creationId xmlns:a16="http://schemas.microsoft.com/office/drawing/2014/main" id="{E2B34D56-69D7-98D5-E33E-8F5E99045622}"/>
              </a:ext>
            </a:extLst>
          </p:cNvPr>
          <p:cNvSpPr/>
          <p:nvPr/>
        </p:nvSpPr>
        <p:spPr>
          <a:xfrm>
            <a:off x="978845" y="5957722"/>
            <a:ext cx="1205229" cy="302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 Features</a:t>
            </a:r>
          </a:p>
        </p:txBody>
      </p:sp>
      <p:sp>
        <p:nvSpPr>
          <p:cNvPr id="46" name="Rectangle 45">
            <a:extLst>
              <a:ext uri="{FF2B5EF4-FFF2-40B4-BE49-F238E27FC236}">
                <a16:creationId xmlns:a16="http://schemas.microsoft.com/office/drawing/2014/main" id="{7FACE09A-1FDF-46FE-4966-621611420848}"/>
              </a:ext>
            </a:extLst>
          </p:cNvPr>
          <p:cNvSpPr/>
          <p:nvPr/>
        </p:nvSpPr>
        <p:spPr>
          <a:xfrm>
            <a:off x="2983930" y="5826220"/>
            <a:ext cx="1205229" cy="5651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 = 6  OUT = 24</a:t>
            </a:r>
          </a:p>
        </p:txBody>
      </p:sp>
      <p:sp>
        <p:nvSpPr>
          <p:cNvPr id="47" name="Rectangle 46">
            <a:extLst>
              <a:ext uri="{FF2B5EF4-FFF2-40B4-BE49-F238E27FC236}">
                <a16:creationId xmlns:a16="http://schemas.microsoft.com/office/drawing/2014/main" id="{BF7566E5-1FF4-7493-1BEE-6691087BB04C}"/>
              </a:ext>
            </a:extLst>
          </p:cNvPr>
          <p:cNvSpPr/>
          <p:nvPr/>
        </p:nvSpPr>
        <p:spPr>
          <a:xfrm>
            <a:off x="5608583" y="5823091"/>
            <a:ext cx="1205229" cy="5651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 = 24  OUT = 12</a:t>
            </a:r>
          </a:p>
        </p:txBody>
      </p:sp>
      <p:sp>
        <p:nvSpPr>
          <p:cNvPr id="48" name="Rectangle 47">
            <a:extLst>
              <a:ext uri="{FF2B5EF4-FFF2-40B4-BE49-F238E27FC236}">
                <a16:creationId xmlns:a16="http://schemas.microsoft.com/office/drawing/2014/main" id="{7B013559-09DD-9F1A-0A60-22C635341631}"/>
              </a:ext>
            </a:extLst>
          </p:cNvPr>
          <p:cNvSpPr/>
          <p:nvPr/>
        </p:nvSpPr>
        <p:spPr>
          <a:xfrm>
            <a:off x="8135406" y="5829064"/>
            <a:ext cx="1205229" cy="5651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IN = </a:t>
            </a:r>
            <a:r>
              <a:rPr lang="en-US" dirty="0"/>
              <a:t>12  OUT = 2</a:t>
            </a:r>
          </a:p>
        </p:txBody>
      </p:sp>
      <p:sp>
        <p:nvSpPr>
          <p:cNvPr id="49" name="Rectangle 48">
            <a:extLst>
              <a:ext uri="{FF2B5EF4-FFF2-40B4-BE49-F238E27FC236}">
                <a16:creationId xmlns:a16="http://schemas.microsoft.com/office/drawing/2014/main" id="{E8EF56C8-0DFD-8C8B-E9A3-7B9DF5E6F078}"/>
              </a:ext>
            </a:extLst>
          </p:cNvPr>
          <p:cNvSpPr/>
          <p:nvPr/>
        </p:nvSpPr>
        <p:spPr>
          <a:xfrm>
            <a:off x="9877159" y="5954593"/>
            <a:ext cx="1205229" cy="302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 Features</a:t>
            </a:r>
          </a:p>
        </p:txBody>
      </p:sp>
      <p:sp>
        <p:nvSpPr>
          <p:cNvPr id="51" name="TextBox 50">
            <a:extLst>
              <a:ext uri="{FF2B5EF4-FFF2-40B4-BE49-F238E27FC236}">
                <a16:creationId xmlns:a16="http://schemas.microsoft.com/office/drawing/2014/main" id="{D54879E0-68E3-7537-586E-D9BF708C73C0}"/>
              </a:ext>
            </a:extLst>
          </p:cNvPr>
          <p:cNvSpPr txBox="1"/>
          <p:nvPr/>
        </p:nvSpPr>
        <p:spPr>
          <a:xfrm>
            <a:off x="2928938" y="3368159"/>
            <a:ext cx="6175374" cy="369332"/>
          </a:xfrm>
          <a:prstGeom prst="rect">
            <a:avLst/>
          </a:prstGeom>
          <a:noFill/>
        </p:spPr>
        <p:txBody>
          <a:bodyPr wrap="square">
            <a:spAutoFit/>
          </a:bodyPr>
          <a:lstStyle/>
          <a:p>
            <a:r>
              <a:rPr lang="en-US" dirty="0"/>
              <a:t> </a:t>
            </a:r>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CBFF88C3-3E03-8A7D-A194-9354F88A763C}"/>
                  </a:ext>
                </a:extLst>
              </p:cNvPr>
              <p:cNvSpPr txBox="1"/>
              <p:nvPr/>
            </p:nvSpPr>
            <p:spPr>
              <a:xfrm>
                <a:off x="3373167" y="778034"/>
                <a:ext cx="5795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𝝈</m:t>
                          </m:r>
                        </m:e>
                        <m:sub>
                          <m:r>
                            <a:rPr lang="en-US" b="1" i="1" smtClean="0">
                              <a:latin typeface="Cambria Math" panose="02040503050406030204" pitchFamily="18" charset="0"/>
                            </a:rPr>
                            <m:t>𝒂𝒄𝒕</m:t>
                          </m:r>
                        </m:sub>
                      </m:sSub>
                    </m:oMath>
                  </m:oMathPara>
                </a14:m>
                <a:endParaRPr lang="en-US" b="1" dirty="0"/>
              </a:p>
            </p:txBody>
          </p:sp>
        </mc:Choice>
        <mc:Fallback xmlns="">
          <p:sp>
            <p:nvSpPr>
              <p:cNvPr id="58" name="TextBox 57">
                <a:extLst>
                  <a:ext uri="{FF2B5EF4-FFF2-40B4-BE49-F238E27FC236}">
                    <a16:creationId xmlns:a16="http://schemas.microsoft.com/office/drawing/2014/main" id="{CBFF88C3-3E03-8A7D-A194-9354F88A763C}"/>
                  </a:ext>
                </a:extLst>
              </p:cNvPr>
              <p:cNvSpPr txBox="1">
                <a:spLocks noRot="1" noChangeAspect="1" noMove="1" noResize="1" noEditPoints="1" noAdjustHandles="1" noChangeArrowheads="1" noChangeShapeType="1" noTextEdit="1"/>
              </p:cNvSpPr>
              <p:nvPr/>
            </p:nvSpPr>
            <p:spPr>
              <a:xfrm>
                <a:off x="3373167" y="778034"/>
                <a:ext cx="579576"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192A53A-F530-165E-F88F-6434DD0B458A}"/>
                  </a:ext>
                </a:extLst>
              </p:cNvPr>
              <p:cNvSpPr txBox="1"/>
              <p:nvPr/>
            </p:nvSpPr>
            <p:spPr>
              <a:xfrm>
                <a:off x="3336257" y="2507202"/>
                <a:ext cx="5795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𝝈</m:t>
                          </m:r>
                        </m:e>
                        <m:sub>
                          <m:r>
                            <a:rPr lang="en-US" b="1" i="1" smtClean="0">
                              <a:latin typeface="Cambria Math" panose="02040503050406030204" pitchFamily="18" charset="0"/>
                            </a:rPr>
                            <m:t>𝒂𝒄𝒕</m:t>
                          </m:r>
                        </m:sub>
                      </m:sSub>
                    </m:oMath>
                  </m:oMathPara>
                </a14:m>
                <a:endParaRPr lang="en-US" b="1" dirty="0"/>
              </a:p>
            </p:txBody>
          </p:sp>
        </mc:Choice>
        <mc:Fallback xmlns="">
          <p:sp>
            <p:nvSpPr>
              <p:cNvPr id="60" name="TextBox 59">
                <a:extLst>
                  <a:ext uri="{FF2B5EF4-FFF2-40B4-BE49-F238E27FC236}">
                    <a16:creationId xmlns:a16="http://schemas.microsoft.com/office/drawing/2014/main" id="{6192A53A-F530-165E-F88F-6434DD0B458A}"/>
                  </a:ext>
                </a:extLst>
              </p:cNvPr>
              <p:cNvSpPr txBox="1">
                <a:spLocks noRot="1" noChangeAspect="1" noMove="1" noResize="1" noEditPoints="1" noAdjustHandles="1" noChangeArrowheads="1" noChangeShapeType="1" noTextEdit="1"/>
              </p:cNvSpPr>
              <p:nvPr/>
            </p:nvSpPr>
            <p:spPr>
              <a:xfrm>
                <a:off x="3336257" y="2507202"/>
                <a:ext cx="57957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A0850975-54AD-E073-B80F-2D43E3104C13}"/>
                  </a:ext>
                </a:extLst>
              </p:cNvPr>
              <p:cNvSpPr txBox="1"/>
              <p:nvPr/>
            </p:nvSpPr>
            <p:spPr>
              <a:xfrm>
                <a:off x="3373167" y="4288519"/>
                <a:ext cx="5795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𝝈</m:t>
                          </m:r>
                        </m:e>
                        <m:sub>
                          <m:r>
                            <a:rPr lang="en-US" b="1" i="1" smtClean="0">
                              <a:latin typeface="Cambria Math" panose="02040503050406030204" pitchFamily="18" charset="0"/>
                            </a:rPr>
                            <m:t>𝒂𝒄𝒕</m:t>
                          </m:r>
                        </m:sub>
                      </m:sSub>
                    </m:oMath>
                  </m:oMathPara>
                </a14:m>
                <a:endParaRPr lang="en-US" b="1" dirty="0"/>
              </a:p>
            </p:txBody>
          </p:sp>
        </mc:Choice>
        <mc:Fallback xmlns="">
          <p:sp>
            <p:nvSpPr>
              <p:cNvPr id="61" name="TextBox 60">
                <a:extLst>
                  <a:ext uri="{FF2B5EF4-FFF2-40B4-BE49-F238E27FC236}">
                    <a16:creationId xmlns:a16="http://schemas.microsoft.com/office/drawing/2014/main" id="{A0850975-54AD-E073-B80F-2D43E3104C13}"/>
                  </a:ext>
                </a:extLst>
              </p:cNvPr>
              <p:cNvSpPr txBox="1">
                <a:spLocks noRot="1" noChangeAspect="1" noMove="1" noResize="1" noEditPoints="1" noAdjustHandles="1" noChangeArrowheads="1" noChangeShapeType="1" noTextEdit="1"/>
              </p:cNvSpPr>
              <p:nvPr/>
            </p:nvSpPr>
            <p:spPr>
              <a:xfrm>
                <a:off x="3373167" y="4288519"/>
                <a:ext cx="579576"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C11EDD42-DE01-C31C-5617-D384C40F93E0}"/>
                  </a:ext>
                </a:extLst>
              </p:cNvPr>
              <p:cNvSpPr txBox="1"/>
              <p:nvPr/>
            </p:nvSpPr>
            <p:spPr>
              <a:xfrm>
                <a:off x="5965410" y="1665248"/>
                <a:ext cx="5795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𝝈</m:t>
                          </m:r>
                        </m:e>
                        <m:sub>
                          <m:r>
                            <a:rPr lang="en-US" b="1" i="1" smtClean="0">
                              <a:latin typeface="Cambria Math" panose="02040503050406030204" pitchFamily="18" charset="0"/>
                            </a:rPr>
                            <m:t>𝒂𝒄𝒕</m:t>
                          </m:r>
                        </m:sub>
                      </m:sSub>
                    </m:oMath>
                  </m:oMathPara>
                </a14:m>
                <a:endParaRPr lang="en-US" b="1" dirty="0"/>
              </a:p>
            </p:txBody>
          </p:sp>
        </mc:Choice>
        <mc:Fallback xmlns="">
          <p:sp>
            <p:nvSpPr>
              <p:cNvPr id="62" name="TextBox 61">
                <a:extLst>
                  <a:ext uri="{FF2B5EF4-FFF2-40B4-BE49-F238E27FC236}">
                    <a16:creationId xmlns:a16="http://schemas.microsoft.com/office/drawing/2014/main" id="{C11EDD42-DE01-C31C-5617-D384C40F93E0}"/>
                  </a:ext>
                </a:extLst>
              </p:cNvPr>
              <p:cNvSpPr txBox="1">
                <a:spLocks noRot="1" noChangeAspect="1" noMove="1" noResize="1" noEditPoints="1" noAdjustHandles="1" noChangeArrowheads="1" noChangeShapeType="1" noTextEdit="1"/>
              </p:cNvSpPr>
              <p:nvPr/>
            </p:nvSpPr>
            <p:spPr>
              <a:xfrm>
                <a:off x="5965410" y="1665248"/>
                <a:ext cx="579576"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18FC977-439C-EBB6-D2E2-EFE55BAB5890}"/>
                  </a:ext>
                </a:extLst>
              </p:cNvPr>
              <p:cNvSpPr txBox="1"/>
              <p:nvPr/>
            </p:nvSpPr>
            <p:spPr>
              <a:xfrm>
                <a:off x="5942369" y="3347980"/>
                <a:ext cx="5795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𝝈</m:t>
                          </m:r>
                        </m:e>
                        <m:sub>
                          <m:r>
                            <a:rPr lang="en-US" b="1" i="1" smtClean="0">
                              <a:latin typeface="Cambria Math" panose="02040503050406030204" pitchFamily="18" charset="0"/>
                            </a:rPr>
                            <m:t>𝒂𝒄𝒕</m:t>
                          </m:r>
                        </m:sub>
                      </m:sSub>
                    </m:oMath>
                  </m:oMathPara>
                </a14:m>
                <a:endParaRPr lang="en-US" b="1" dirty="0"/>
              </a:p>
            </p:txBody>
          </p:sp>
        </mc:Choice>
        <mc:Fallback xmlns="">
          <p:sp>
            <p:nvSpPr>
              <p:cNvPr id="63" name="TextBox 62">
                <a:extLst>
                  <a:ext uri="{FF2B5EF4-FFF2-40B4-BE49-F238E27FC236}">
                    <a16:creationId xmlns:a16="http://schemas.microsoft.com/office/drawing/2014/main" id="{A18FC977-439C-EBB6-D2E2-EFE55BAB5890}"/>
                  </a:ext>
                </a:extLst>
              </p:cNvPr>
              <p:cNvSpPr txBox="1">
                <a:spLocks noRot="1" noChangeAspect="1" noMove="1" noResize="1" noEditPoints="1" noAdjustHandles="1" noChangeArrowheads="1" noChangeShapeType="1" noTextEdit="1"/>
              </p:cNvSpPr>
              <p:nvPr/>
            </p:nvSpPr>
            <p:spPr>
              <a:xfrm>
                <a:off x="5942369" y="3347980"/>
                <a:ext cx="579576"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B6270E3C-714C-7C64-5142-AA1FF660DB8C}"/>
                  </a:ext>
                </a:extLst>
              </p:cNvPr>
              <p:cNvSpPr txBox="1"/>
              <p:nvPr/>
            </p:nvSpPr>
            <p:spPr>
              <a:xfrm>
                <a:off x="8464089" y="2507202"/>
                <a:ext cx="5795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𝝈</m:t>
                          </m:r>
                        </m:e>
                        <m:sub>
                          <m:r>
                            <a:rPr lang="en-US" b="1" i="1" smtClean="0">
                              <a:latin typeface="Cambria Math" panose="02040503050406030204" pitchFamily="18" charset="0"/>
                            </a:rPr>
                            <m:t>𝒂𝒄𝒕</m:t>
                          </m:r>
                        </m:sub>
                      </m:sSub>
                    </m:oMath>
                  </m:oMathPara>
                </a14:m>
                <a:endParaRPr lang="en-US" b="1" dirty="0"/>
              </a:p>
            </p:txBody>
          </p:sp>
        </mc:Choice>
        <mc:Fallback xmlns="">
          <p:sp>
            <p:nvSpPr>
              <p:cNvPr id="64" name="TextBox 63">
                <a:extLst>
                  <a:ext uri="{FF2B5EF4-FFF2-40B4-BE49-F238E27FC236}">
                    <a16:creationId xmlns:a16="http://schemas.microsoft.com/office/drawing/2014/main" id="{B6270E3C-714C-7C64-5142-AA1FF660DB8C}"/>
                  </a:ext>
                </a:extLst>
              </p:cNvPr>
              <p:cNvSpPr txBox="1">
                <a:spLocks noRot="1" noChangeAspect="1" noMove="1" noResize="1" noEditPoints="1" noAdjustHandles="1" noChangeArrowheads="1" noChangeShapeType="1" noTextEdit="1"/>
              </p:cNvSpPr>
              <p:nvPr/>
            </p:nvSpPr>
            <p:spPr>
              <a:xfrm>
                <a:off x="8464089" y="2507202"/>
                <a:ext cx="579576"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0821A612-AD49-81C0-224A-FD15F560E091}"/>
                  </a:ext>
                </a:extLst>
              </p:cNvPr>
              <p:cNvSpPr txBox="1"/>
              <p:nvPr/>
            </p:nvSpPr>
            <p:spPr>
              <a:xfrm>
                <a:off x="9029321" y="1145959"/>
                <a:ext cx="2142262"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𝝈</m:t>
                          </m:r>
                        </m:e>
                        <m:sub>
                          <m:r>
                            <a:rPr lang="en-US" b="1" i="1" smtClean="0">
                              <a:latin typeface="Cambria Math" panose="02040503050406030204" pitchFamily="18" charset="0"/>
                            </a:rPr>
                            <m:t>𝒂𝒄𝒕</m:t>
                          </m:r>
                        </m:sub>
                      </m:sSub>
                      <m:r>
                        <a:rPr lang="en-US" b="1" i="1" smtClean="0">
                          <a:latin typeface="Cambria Math" panose="02040503050406030204" pitchFamily="18" charset="0"/>
                        </a:rPr>
                        <m:t>=</m:t>
                      </m:r>
                      <m:r>
                        <a:rPr lang="en-US" b="1" i="1" smtClean="0">
                          <a:latin typeface="Cambria Math" panose="02040503050406030204" pitchFamily="18" charset="0"/>
                        </a:rPr>
                        <m:t>𝒕𝒂𝒏𝒉</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oMath>
                  </m:oMathPara>
                </a14:m>
                <a:endParaRPr lang="en-US" b="1" dirty="0"/>
              </a:p>
            </p:txBody>
          </p:sp>
        </mc:Choice>
        <mc:Fallback xmlns="">
          <p:sp>
            <p:nvSpPr>
              <p:cNvPr id="65" name="TextBox 64">
                <a:extLst>
                  <a:ext uri="{FF2B5EF4-FFF2-40B4-BE49-F238E27FC236}">
                    <a16:creationId xmlns:a16="http://schemas.microsoft.com/office/drawing/2014/main" id="{0821A612-AD49-81C0-224A-FD15F560E091}"/>
                  </a:ext>
                </a:extLst>
              </p:cNvPr>
              <p:cNvSpPr txBox="1">
                <a:spLocks noRot="1" noChangeAspect="1" noMove="1" noResize="1" noEditPoints="1" noAdjustHandles="1" noChangeArrowheads="1" noChangeShapeType="1" noTextEdit="1"/>
              </p:cNvSpPr>
              <p:nvPr/>
            </p:nvSpPr>
            <p:spPr>
              <a:xfrm>
                <a:off x="9029321" y="1145959"/>
                <a:ext cx="2142262" cy="369332"/>
              </a:xfrm>
              <a:prstGeom prst="rect">
                <a:avLst/>
              </a:prstGeom>
              <a:blipFill>
                <a:blip r:embed="rId16"/>
                <a:stretch>
                  <a:fillRect b="-9524"/>
                </a:stretch>
              </a:blipFill>
            </p:spPr>
            <p:txBody>
              <a:bodyPr/>
              <a:lstStyle/>
              <a:p>
                <a:r>
                  <a:rPr lang="en-US">
                    <a:noFill/>
                  </a:rPr>
                  <a:t> </a:t>
                </a:r>
              </a:p>
            </p:txBody>
          </p:sp>
        </mc:Fallback>
      </mc:AlternateContent>
    </p:spTree>
    <p:extLst>
      <p:ext uri="{BB962C8B-B14F-4D97-AF65-F5344CB8AC3E}">
        <p14:creationId xmlns:p14="http://schemas.microsoft.com/office/powerpoint/2010/main" val="2530572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270F1-DC75-6BF9-AA0D-01DE87AEA7B4}"/>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cs typeface="Times New Roman" panose="02020603050405020304" pitchFamily="18" charset="0"/>
              </a:rPr>
              <a:t>DL Model Architecture : FCNN (Detailed)</a:t>
            </a:r>
          </a:p>
        </p:txBody>
      </p:sp>
      <p:sp>
        <p:nvSpPr>
          <p:cNvPr id="4" name="Date Placeholder 3">
            <a:extLst>
              <a:ext uri="{FF2B5EF4-FFF2-40B4-BE49-F238E27FC236}">
                <a16:creationId xmlns:a16="http://schemas.microsoft.com/office/drawing/2014/main" id="{FAE53390-6CAA-FD7F-55BC-0D67AA8797B9}"/>
              </a:ext>
            </a:extLst>
          </p:cNvPr>
          <p:cNvSpPr>
            <a:spLocks noGrp="1"/>
          </p:cNvSpPr>
          <p:nvPr>
            <p:ph type="dt" sz="half" idx="10"/>
          </p:nvPr>
        </p:nvSpPr>
        <p:spPr>
          <a:xfrm>
            <a:off x="0" y="6492875"/>
            <a:ext cx="3342290" cy="365125"/>
          </a:xfrm>
        </p:spPr>
        <p:txBody>
          <a:bodyPr/>
          <a:lstStyle/>
          <a:p>
            <a:fld id="{58E14CC8-E084-4CC5-80D8-E14A1F435C0D}" type="datetime3">
              <a:rPr lang="en-GB" smtClean="0"/>
              <a:t>7 May, 2024</a:t>
            </a:fld>
            <a:endParaRPr lang="en-US" dirty="0"/>
          </a:p>
        </p:txBody>
      </p:sp>
      <p:sp>
        <p:nvSpPr>
          <p:cNvPr id="5" name="Footer Placeholder 4">
            <a:extLst>
              <a:ext uri="{FF2B5EF4-FFF2-40B4-BE49-F238E27FC236}">
                <a16:creationId xmlns:a16="http://schemas.microsoft.com/office/drawing/2014/main" id="{B53B93DA-C029-A12C-93AA-A9BD05AF4BE7}"/>
              </a:ext>
            </a:extLst>
          </p:cNvPr>
          <p:cNvSpPr>
            <a:spLocks noGrp="1"/>
          </p:cNvSpPr>
          <p:nvPr>
            <p:ph type="ftr" sz="quarter" idx="11"/>
          </p:nvPr>
        </p:nvSpPr>
        <p:spPr>
          <a:xfrm>
            <a:off x="3342290" y="6492875"/>
            <a:ext cx="4532586" cy="365125"/>
          </a:xfrm>
        </p:spPr>
        <p:txBody>
          <a:bodyPr/>
          <a:lstStyle/>
          <a:p>
            <a:r>
              <a:rPr lang="en-US" dirty="0">
                <a:solidFill>
                  <a:schemeClr val="bg1"/>
                </a:solidFill>
              </a:rPr>
              <a:t>DGYM</a:t>
            </a:r>
          </a:p>
        </p:txBody>
      </p:sp>
      <p:sp>
        <p:nvSpPr>
          <p:cNvPr id="6" name="Slide Number Placeholder 5">
            <a:extLst>
              <a:ext uri="{FF2B5EF4-FFF2-40B4-BE49-F238E27FC236}">
                <a16:creationId xmlns:a16="http://schemas.microsoft.com/office/drawing/2014/main" id="{05A2335C-DFBA-3638-E64B-506AE3158C9E}"/>
              </a:ext>
            </a:extLst>
          </p:cNvPr>
          <p:cNvSpPr>
            <a:spLocks noGrp="1"/>
          </p:cNvSpPr>
          <p:nvPr>
            <p:ph type="sldNum" sz="quarter" idx="12"/>
          </p:nvPr>
        </p:nvSpPr>
        <p:spPr>
          <a:xfrm>
            <a:off x="7874876" y="6492875"/>
            <a:ext cx="4317123" cy="365125"/>
          </a:xfrm>
        </p:spPr>
        <p:txBody>
          <a:bodyPr/>
          <a:lstStyle/>
          <a:p>
            <a:fld id="{B49BEE2D-2BB6-4CCB-B422-087C7BF20CBD}" type="slidenum">
              <a:rPr lang="en-US" smtClean="0"/>
              <a:pPr/>
              <a:t>17</a:t>
            </a:fld>
            <a:endParaRPr lang="en-US" dirty="0"/>
          </a:p>
        </p:txBody>
      </p:sp>
      <p:pic>
        <p:nvPicPr>
          <p:cNvPr id="52" name="Graphic 51">
            <a:extLst>
              <a:ext uri="{FF2B5EF4-FFF2-40B4-BE49-F238E27FC236}">
                <a16:creationId xmlns:a16="http://schemas.microsoft.com/office/drawing/2014/main" id="{568A3396-6A6A-3ED1-0A68-BB43DDEDDA9E}"/>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8073" t="6232" r="38490" b="5826"/>
          <a:stretch/>
        </p:blipFill>
        <p:spPr>
          <a:xfrm>
            <a:off x="3149600" y="867810"/>
            <a:ext cx="5892800" cy="5045071"/>
          </a:xfrm>
          <a:prstGeom prst="rect">
            <a:avLst/>
          </a:prstGeom>
        </p:spPr>
      </p:pic>
      <p:sp>
        <p:nvSpPr>
          <p:cNvPr id="53" name="Rectangle 52">
            <a:extLst>
              <a:ext uri="{FF2B5EF4-FFF2-40B4-BE49-F238E27FC236}">
                <a16:creationId xmlns:a16="http://schemas.microsoft.com/office/drawing/2014/main" id="{CBF3A74D-29DA-B98C-A6BC-A7733D078EFF}"/>
              </a:ext>
            </a:extLst>
          </p:cNvPr>
          <p:cNvSpPr/>
          <p:nvPr/>
        </p:nvSpPr>
        <p:spPr>
          <a:xfrm>
            <a:off x="1373641" y="3191691"/>
            <a:ext cx="1205229" cy="5040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36 INPUTS</a:t>
            </a:r>
          </a:p>
        </p:txBody>
      </p:sp>
      <p:sp>
        <p:nvSpPr>
          <p:cNvPr id="55" name="Rectangle 54">
            <a:extLst>
              <a:ext uri="{FF2B5EF4-FFF2-40B4-BE49-F238E27FC236}">
                <a16:creationId xmlns:a16="http://schemas.microsoft.com/office/drawing/2014/main" id="{85567A68-54F4-8BED-BE93-9D5C74E5C9DD}"/>
              </a:ext>
            </a:extLst>
          </p:cNvPr>
          <p:cNvSpPr/>
          <p:nvPr/>
        </p:nvSpPr>
        <p:spPr>
          <a:xfrm>
            <a:off x="2957803" y="5912881"/>
            <a:ext cx="1048139" cy="5651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 = 36  OUT = 25</a:t>
            </a:r>
          </a:p>
        </p:txBody>
      </p:sp>
      <p:sp>
        <p:nvSpPr>
          <p:cNvPr id="56" name="Rectangle 55">
            <a:extLst>
              <a:ext uri="{FF2B5EF4-FFF2-40B4-BE49-F238E27FC236}">
                <a16:creationId xmlns:a16="http://schemas.microsoft.com/office/drawing/2014/main" id="{FDE7F750-8626-64A5-56E2-B4CB966B0FBE}"/>
              </a:ext>
            </a:extLst>
          </p:cNvPr>
          <p:cNvSpPr/>
          <p:nvPr/>
        </p:nvSpPr>
        <p:spPr>
          <a:xfrm>
            <a:off x="3855022" y="1483842"/>
            <a:ext cx="1048139" cy="5651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 = 25  OUT = 20</a:t>
            </a:r>
          </a:p>
        </p:txBody>
      </p:sp>
      <p:sp>
        <p:nvSpPr>
          <p:cNvPr id="57" name="Rectangle 56">
            <a:extLst>
              <a:ext uri="{FF2B5EF4-FFF2-40B4-BE49-F238E27FC236}">
                <a16:creationId xmlns:a16="http://schemas.microsoft.com/office/drawing/2014/main" id="{DB98C60D-FB36-3E20-6ABB-DCBE33EEF0A3}"/>
              </a:ext>
            </a:extLst>
          </p:cNvPr>
          <p:cNvSpPr/>
          <p:nvPr/>
        </p:nvSpPr>
        <p:spPr>
          <a:xfrm>
            <a:off x="4754225" y="4532594"/>
            <a:ext cx="1048139" cy="5651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 = 20  OUT = 15</a:t>
            </a:r>
          </a:p>
        </p:txBody>
      </p:sp>
      <p:sp>
        <p:nvSpPr>
          <p:cNvPr id="58" name="Rectangle 57">
            <a:extLst>
              <a:ext uri="{FF2B5EF4-FFF2-40B4-BE49-F238E27FC236}">
                <a16:creationId xmlns:a16="http://schemas.microsoft.com/office/drawing/2014/main" id="{CDFC6D34-002E-5FC6-B588-DEBF486F5F3B}"/>
              </a:ext>
            </a:extLst>
          </p:cNvPr>
          <p:cNvSpPr/>
          <p:nvPr/>
        </p:nvSpPr>
        <p:spPr>
          <a:xfrm>
            <a:off x="5608583" y="1757604"/>
            <a:ext cx="1048139" cy="5651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 = 15  OUT = 20</a:t>
            </a:r>
          </a:p>
        </p:txBody>
      </p:sp>
      <p:sp>
        <p:nvSpPr>
          <p:cNvPr id="59" name="Rectangle 58">
            <a:extLst>
              <a:ext uri="{FF2B5EF4-FFF2-40B4-BE49-F238E27FC236}">
                <a16:creationId xmlns:a16="http://schemas.microsoft.com/office/drawing/2014/main" id="{81DB96B5-4A7E-188B-D4E4-94302D81EBA3}"/>
              </a:ext>
            </a:extLst>
          </p:cNvPr>
          <p:cNvSpPr/>
          <p:nvPr/>
        </p:nvSpPr>
        <p:spPr>
          <a:xfrm>
            <a:off x="6506075" y="4532594"/>
            <a:ext cx="1048139" cy="5651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 = 20  OUT = 25</a:t>
            </a:r>
          </a:p>
        </p:txBody>
      </p:sp>
      <p:sp>
        <p:nvSpPr>
          <p:cNvPr id="60" name="Rectangle 59">
            <a:extLst>
              <a:ext uri="{FF2B5EF4-FFF2-40B4-BE49-F238E27FC236}">
                <a16:creationId xmlns:a16="http://schemas.microsoft.com/office/drawing/2014/main" id="{8027258F-8DB0-2691-76DB-8CC1F16703BC}"/>
              </a:ext>
            </a:extLst>
          </p:cNvPr>
          <p:cNvSpPr/>
          <p:nvPr/>
        </p:nvSpPr>
        <p:spPr>
          <a:xfrm>
            <a:off x="7390227" y="1477756"/>
            <a:ext cx="1048139" cy="5651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 = 25  OUT = 18</a:t>
            </a:r>
          </a:p>
        </p:txBody>
      </p:sp>
      <p:sp>
        <p:nvSpPr>
          <p:cNvPr id="61" name="Rectangle 60">
            <a:extLst>
              <a:ext uri="{FF2B5EF4-FFF2-40B4-BE49-F238E27FC236}">
                <a16:creationId xmlns:a16="http://schemas.microsoft.com/office/drawing/2014/main" id="{147D9C74-0312-BB02-CF38-6DB0B1675A18}"/>
              </a:ext>
            </a:extLst>
          </p:cNvPr>
          <p:cNvSpPr/>
          <p:nvPr/>
        </p:nvSpPr>
        <p:spPr>
          <a:xfrm>
            <a:off x="9408750" y="3191691"/>
            <a:ext cx="1409609" cy="5040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18 OUTPUTS</a:t>
            </a:r>
          </a:p>
        </p:txBody>
      </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79A475B8-E17D-7B29-ACC6-22E027A0FCB8}"/>
                  </a:ext>
                </a:extLst>
              </p:cNvPr>
              <p:cNvSpPr txBox="1"/>
              <p:nvPr/>
            </p:nvSpPr>
            <p:spPr>
              <a:xfrm>
                <a:off x="3643511" y="3141731"/>
                <a:ext cx="5795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𝝈</m:t>
                          </m:r>
                        </m:e>
                        <m:sub>
                          <m:r>
                            <a:rPr lang="en-US" b="1" i="1" smtClean="0">
                              <a:latin typeface="Cambria Math" panose="02040503050406030204" pitchFamily="18" charset="0"/>
                            </a:rPr>
                            <m:t>𝒂𝒄𝒕</m:t>
                          </m:r>
                        </m:sub>
                      </m:sSub>
                    </m:oMath>
                  </m:oMathPara>
                </a14:m>
                <a:endParaRPr lang="en-US" b="1" dirty="0"/>
              </a:p>
            </p:txBody>
          </p:sp>
        </mc:Choice>
        <mc:Fallback xmlns="">
          <p:sp>
            <p:nvSpPr>
              <p:cNvPr id="62" name="TextBox 61">
                <a:extLst>
                  <a:ext uri="{FF2B5EF4-FFF2-40B4-BE49-F238E27FC236}">
                    <a16:creationId xmlns:a16="http://schemas.microsoft.com/office/drawing/2014/main" id="{79A475B8-E17D-7B29-ACC6-22E027A0FCB8}"/>
                  </a:ext>
                </a:extLst>
              </p:cNvPr>
              <p:cNvSpPr txBox="1">
                <a:spLocks noRot="1" noChangeAspect="1" noMove="1" noResize="1" noEditPoints="1" noAdjustHandles="1" noChangeArrowheads="1" noChangeShapeType="1" noTextEdit="1"/>
              </p:cNvSpPr>
              <p:nvPr/>
            </p:nvSpPr>
            <p:spPr>
              <a:xfrm>
                <a:off x="3643511" y="3141731"/>
                <a:ext cx="57957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D9B9CDF7-EBAC-0A3F-E170-75301D550488}"/>
                  </a:ext>
                </a:extLst>
              </p:cNvPr>
              <p:cNvSpPr txBox="1"/>
              <p:nvPr/>
            </p:nvSpPr>
            <p:spPr>
              <a:xfrm>
                <a:off x="4464437" y="3141731"/>
                <a:ext cx="5795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𝝈</m:t>
                          </m:r>
                        </m:e>
                        <m:sub>
                          <m:r>
                            <a:rPr lang="en-US" b="1" i="1" smtClean="0">
                              <a:latin typeface="Cambria Math" panose="02040503050406030204" pitchFamily="18" charset="0"/>
                            </a:rPr>
                            <m:t>𝒂𝒄𝒕</m:t>
                          </m:r>
                        </m:sub>
                      </m:sSub>
                    </m:oMath>
                  </m:oMathPara>
                </a14:m>
                <a:endParaRPr lang="en-US" b="1" dirty="0"/>
              </a:p>
            </p:txBody>
          </p:sp>
        </mc:Choice>
        <mc:Fallback xmlns="">
          <p:sp>
            <p:nvSpPr>
              <p:cNvPr id="63" name="TextBox 62">
                <a:extLst>
                  <a:ext uri="{FF2B5EF4-FFF2-40B4-BE49-F238E27FC236}">
                    <a16:creationId xmlns:a16="http://schemas.microsoft.com/office/drawing/2014/main" id="{D9B9CDF7-EBAC-0A3F-E170-75301D550488}"/>
                  </a:ext>
                </a:extLst>
              </p:cNvPr>
              <p:cNvSpPr txBox="1">
                <a:spLocks noRot="1" noChangeAspect="1" noMove="1" noResize="1" noEditPoints="1" noAdjustHandles="1" noChangeArrowheads="1" noChangeShapeType="1" noTextEdit="1"/>
              </p:cNvSpPr>
              <p:nvPr/>
            </p:nvSpPr>
            <p:spPr>
              <a:xfrm>
                <a:off x="4464437" y="3141731"/>
                <a:ext cx="57957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17AC36C8-B3AE-BBA8-D26F-A22BDDB5D696}"/>
                  </a:ext>
                </a:extLst>
              </p:cNvPr>
              <p:cNvSpPr txBox="1"/>
              <p:nvPr/>
            </p:nvSpPr>
            <p:spPr>
              <a:xfrm>
                <a:off x="5522029" y="3141731"/>
                <a:ext cx="5795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𝝈</m:t>
                          </m:r>
                        </m:e>
                        <m:sub>
                          <m:r>
                            <a:rPr lang="en-US" b="1" i="1" smtClean="0">
                              <a:latin typeface="Cambria Math" panose="02040503050406030204" pitchFamily="18" charset="0"/>
                            </a:rPr>
                            <m:t>𝒂𝒄𝒕</m:t>
                          </m:r>
                        </m:sub>
                      </m:sSub>
                    </m:oMath>
                  </m:oMathPara>
                </a14:m>
                <a:endParaRPr lang="en-US" b="1" dirty="0"/>
              </a:p>
            </p:txBody>
          </p:sp>
        </mc:Choice>
        <mc:Fallback xmlns="">
          <p:sp>
            <p:nvSpPr>
              <p:cNvPr id="64" name="TextBox 63">
                <a:extLst>
                  <a:ext uri="{FF2B5EF4-FFF2-40B4-BE49-F238E27FC236}">
                    <a16:creationId xmlns:a16="http://schemas.microsoft.com/office/drawing/2014/main" id="{17AC36C8-B3AE-BBA8-D26F-A22BDDB5D696}"/>
                  </a:ext>
                </a:extLst>
              </p:cNvPr>
              <p:cNvSpPr txBox="1">
                <a:spLocks noRot="1" noChangeAspect="1" noMove="1" noResize="1" noEditPoints="1" noAdjustHandles="1" noChangeArrowheads="1" noChangeShapeType="1" noTextEdit="1"/>
              </p:cNvSpPr>
              <p:nvPr/>
            </p:nvSpPr>
            <p:spPr>
              <a:xfrm>
                <a:off x="5522029" y="3141731"/>
                <a:ext cx="57957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F986E8B8-921B-F81C-694D-655DB9976816}"/>
                  </a:ext>
                </a:extLst>
              </p:cNvPr>
              <p:cNvSpPr txBox="1"/>
              <p:nvPr/>
            </p:nvSpPr>
            <p:spPr>
              <a:xfrm>
                <a:off x="6342955" y="3141731"/>
                <a:ext cx="5795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𝝈</m:t>
                          </m:r>
                        </m:e>
                        <m:sub>
                          <m:r>
                            <a:rPr lang="en-US" b="1" i="1" smtClean="0">
                              <a:latin typeface="Cambria Math" panose="02040503050406030204" pitchFamily="18" charset="0"/>
                            </a:rPr>
                            <m:t>𝒂𝒄𝒕</m:t>
                          </m:r>
                        </m:sub>
                      </m:sSub>
                    </m:oMath>
                  </m:oMathPara>
                </a14:m>
                <a:endParaRPr lang="en-US" b="1" dirty="0"/>
              </a:p>
            </p:txBody>
          </p:sp>
        </mc:Choice>
        <mc:Fallback xmlns="">
          <p:sp>
            <p:nvSpPr>
              <p:cNvPr id="65" name="TextBox 64">
                <a:extLst>
                  <a:ext uri="{FF2B5EF4-FFF2-40B4-BE49-F238E27FC236}">
                    <a16:creationId xmlns:a16="http://schemas.microsoft.com/office/drawing/2014/main" id="{F986E8B8-921B-F81C-694D-655DB9976816}"/>
                  </a:ext>
                </a:extLst>
              </p:cNvPr>
              <p:cNvSpPr txBox="1">
                <a:spLocks noRot="1" noChangeAspect="1" noMove="1" noResize="1" noEditPoints="1" noAdjustHandles="1" noChangeArrowheads="1" noChangeShapeType="1" noTextEdit="1"/>
              </p:cNvSpPr>
              <p:nvPr/>
            </p:nvSpPr>
            <p:spPr>
              <a:xfrm>
                <a:off x="6342955" y="3141731"/>
                <a:ext cx="57957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A9B02F30-241C-537C-F4B0-18CE8FDBA6F3}"/>
                  </a:ext>
                </a:extLst>
              </p:cNvPr>
              <p:cNvSpPr txBox="1"/>
              <p:nvPr/>
            </p:nvSpPr>
            <p:spPr>
              <a:xfrm>
                <a:off x="7269197" y="3142341"/>
                <a:ext cx="5795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𝝈</m:t>
                          </m:r>
                        </m:e>
                        <m:sub>
                          <m:r>
                            <a:rPr lang="en-US" b="1" i="1" smtClean="0">
                              <a:latin typeface="Cambria Math" panose="02040503050406030204" pitchFamily="18" charset="0"/>
                            </a:rPr>
                            <m:t>𝒂𝒄𝒕</m:t>
                          </m:r>
                        </m:sub>
                      </m:sSub>
                    </m:oMath>
                  </m:oMathPara>
                </a14:m>
                <a:endParaRPr lang="en-US" b="1" dirty="0"/>
              </a:p>
            </p:txBody>
          </p:sp>
        </mc:Choice>
        <mc:Fallback xmlns="">
          <p:sp>
            <p:nvSpPr>
              <p:cNvPr id="66" name="TextBox 65">
                <a:extLst>
                  <a:ext uri="{FF2B5EF4-FFF2-40B4-BE49-F238E27FC236}">
                    <a16:creationId xmlns:a16="http://schemas.microsoft.com/office/drawing/2014/main" id="{A9B02F30-241C-537C-F4B0-18CE8FDBA6F3}"/>
                  </a:ext>
                </a:extLst>
              </p:cNvPr>
              <p:cNvSpPr txBox="1">
                <a:spLocks noRot="1" noChangeAspect="1" noMove="1" noResize="1" noEditPoints="1" noAdjustHandles="1" noChangeArrowheads="1" noChangeShapeType="1" noTextEdit="1"/>
              </p:cNvSpPr>
              <p:nvPr/>
            </p:nvSpPr>
            <p:spPr>
              <a:xfrm>
                <a:off x="7269197" y="3142341"/>
                <a:ext cx="57957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3D83D651-A196-6A5D-8F45-4540423E73CC}"/>
                  </a:ext>
                </a:extLst>
              </p:cNvPr>
              <p:cNvSpPr txBox="1"/>
              <p:nvPr/>
            </p:nvSpPr>
            <p:spPr>
              <a:xfrm>
                <a:off x="8090123" y="3142341"/>
                <a:ext cx="5795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𝝈</m:t>
                          </m:r>
                        </m:e>
                        <m:sub>
                          <m:r>
                            <a:rPr lang="en-US" b="1" i="1" smtClean="0">
                              <a:latin typeface="Cambria Math" panose="02040503050406030204" pitchFamily="18" charset="0"/>
                            </a:rPr>
                            <m:t>𝒂𝒄𝒕</m:t>
                          </m:r>
                        </m:sub>
                      </m:sSub>
                    </m:oMath>
                  </m:oMathPara>
                </a14:m>
                <a:endParaRPr lang="en-US" b="1" dirty="0"/>
              </a:p>
            </p:txBody>
          </p:sp>
        </mc:Choice>
        <mc:Fallback xmlns="">
          <p:sp>
            <p:nvSpPr>
              <p:cNvPr id="67" name="TextBox 66">
                <a:extLst>
                  <a:ext uri="{FF2B5EF4-FFF2-40B4-BE49-F238E27FC236}">
                    <a16:creationId xmlns:a16="http://schemas.microsoft.com/office/drawing/2014/main" id="{3D83D651-A196-6A5D-8F45-4540423E73CC}"/>
                  </a:ext>
                </a:extLst>
              </p:cNvPr>
              <p:cNvSpPr txBox="1">
                <a:spLocks noRot="1" noChangeAspect="1" noMove="1" noResize="1" noEditPoints="1" noAdjustHandles="1" noChangeArrowheads="1" noChangeShapeType="1" noTextEdit="1"/>
              </p:cNvSpPr>
              <p:nvPr/>
            </p:nvSpPr>
            <p:spPr>
              <a:xfrm>
                <a:off x="8090123" y="3142341"/>
                <a:ext cx="579576"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CE136465-F725-4B32-E44C-88ED4193E9B8}"/>
                  </a:ext>
                </a:extLst>
              </p:cNvPr>
              <p:cNvSpPr txBox="1"/>
              <p:nvPr/>
            </p:nvSpPr>
            <p:spPr>
              <a:xfrm>
                <a:off x="9029321" y="1145959"/>
                <a:ext cx="2142262"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𝝈</m:t>
                          </m:r>
                        </m:e>
                        <m:sub>
                          <m:r>
                            <a:rPr lang="en-US" b="1" i="1" smtClean="0">
                              <a:latin typeface="Cambria Math" panose="02040503050406030204" pitchFamily="18" charset="0"/>
                            </a:rPr>
                            <m:t>𝒂𝒄𝒕</m:t>
                          </m:r>
                        </m:sub>
                      </m:sSub>
                      <m:r>
                        <a:rPr lang="en-US" b="1" i="1" smtClean="0">
                          <a:latin typeface="Cambria Math" panose="02040503050406030204" pitchFamily="18" charset="0"/>
                        </a:rPr>
                        <m:t>=</m:t>
                      </m:r>
                      <m:r>
                        <a:rPr lang="en-US" b="1" i="1" smtClean="0">
                          <a:latin typeface="Cambria Math" panose="02040503050406030204" pitchFamily="18" charset="0"/>
                        </a:rPr>
                        <m:t>𝒕𝒂𝒏𝒉</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oMath>
                  </m:oMathPara>
                </a14:m>
                <a:endParaRPr lang="en-US" b="1" dirty="0"/>
              </a:p>
            </p:txBody>
          </p:sp>
        </mc:Choice>
        <mc:Fallback xmlns="">
          <p:sp>
            <p:nvSpPr>
              <p:cNvPr id="68" name="TextBox 67">
                <a:extLst>
                  <a:ext uri="{FF2B5EF4-FFF2-40B4-BE49-F238E27FC236}">
                    <a16:creationId xmlns:a16="http://schemas.microsoft.com/office/drawing/2014/main" id="{CE136465-F725-4B32-E44C-88ED4193E9B8}"/>
                  </a:ext>
                </a:extLst>
              </p:cNvPr>
              <p:cNvSpPr txBox="1">
                <a:spLocks noRot="1" noChangeAspect="1" noMove="1" noResize="1" noEditPoints="1" noAdjustHandles="1" noChangeArrowheads="1" noChangeShapeType="1" noTextEdit="1"/>
              </p:cNvSpPr>
              <p:nvPr/>
            </p:nvSpPr>
            <p:spPr>
              <a:xfrm>
                <a:off x="9029321" y="1145959"/>
                <a:ext cx="2142262" cy="369332"/>
              </a:xfrm>
              <a:prstGeom prst="rect">
                <a:avLst/>
              </a:prstGeom>
              <a:blipFill>
                <a:blip r:embed="rId10"/>
                <a:stretch>
                  <a:fillRect b="-9524"/>
                </a:stretch>
              </a:blipFill>
            </p:spPr>
            <p:txBody>
              <a:bodyPr/>
              <a:lstStyle/>
              <a:p>
                <a:r>
                  <a:rPr lang="en-US">
                    <a:noFill/>
                  </a:rPr>
                  <a:t> </a:t>
                </a:r>
              </a:p>
            </p:txBody>
          </p:sp>
        </mc:Fallback>
      </mc:AlternateContent>
    </p:spTree>
    <p:extLst>
      <p:ext uri="{BB962C8B-B14F-4D97-AF65-F5344CB8AC3E}">
        <p14:creationId xmlns:p14="http://schemas.microsoft.com/office/powerpoint/2010/main" val="3457979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270F1-DC75-6BF9-AA0D-01DE87AEA7B4}"/>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cs typeface="Times New Roman" panose="02020603050405020304" pitchFamily="18" charset="0"/>
              </a:rPr>
              <a:t>Methodology: Work-Flow (PyTorch Library)</a:t>
            </a:r>
          </a:p>
        </p:txBody>
      </p:sp>
      <p:sp>
        <p:nvSpPr>
          <p:cNvPr id="4" name="Date Placeholder 3">
            <a:extLst>
              <a:ext uri="{FF2B5EF4-FFF2-40B4-BE49-F238E27FC236}">
                <a16:creationId xmlns:a16="http://schemas.microsoft.com/office/drawing/2014/main" id="{FAE53390-6CAA-FD7F-55BC-0D67AA8797B9}"/>
              </a:ext>
            </a:extLst>
          </p:cNvPr>
          <p:cNvSpPr>
            <a:spLocks noGrp="1"/>
          </p:cNvSpPr>
          <p:nvPr>
            <p:ph type="dt" sz="half" idx="10"/>
          </p:nvPr>
        </p:nvSpPr>
        <p:spPr/>
        <p:txBody>
          <a:bodyPr/>
          <a:lstStyle/>
          <a:p>
            <a:fld id="{58E14CC8-E084-4CC5-80D8-E14A1F435C0D}" type="datetime3">
              <a:rPr lang="en-GB" smtClean="0"/>
              <a:t>7 May, 2024</a:t>
            </a:fld>
            <a:endParaRPr lang="en-US" dirty="0"/>
          </a:p>
        </p:txBody>
      </p:sp>
      <p:sp>
        <p:nvSpPr>
          <p:cNvPr id="5" name="Footer Placeholder 4">
            <a:extLst>
              <a:ext uri="{FF2B5EF4-FFF2-40B4-BE49-F238E27FC236}">
                <a16:creationId xmlns:a16="http://schemas.microsoft.com/office/drawing/2014/main" id="{B53B93DA-C029-A12C-93AA-A9BD05AF4BE7}"/>
              </a:ext>
            </a:extLst>
          </p:cNvPr>
          <p:cNvSpPr>
            <a:spLocks noGrp="1"/>
          </p:cNvSpPr>
          <p:nvPr>
            <p:ph type="ftr" sz="quarter" idx="11"/>
          </p:nvPr>
        </p:nvSpPr>
        <p:spPr>
          <a:xfrm>
            <a:off x="3342290" y="6492875"/>
            <a:ext cx="4532586" cy="365125"/>
          </a:xfrm>
        </p:spPr>
        <p:txBody>
          <a:bodyPr/>
          <a:lstStyle/>
          <a:p>
            <a:r>
              <a:rPr lang="en-US" dirty="0">
                <a:solidFill>
                  <a:schemeClr val="bg1"/>
                </a:solidFill>
              </a:rPr>
              <a:t>DGYM</a:t>
            </a:r>
          </a:p>
        </p:txBody>
      </p:sp>
      <p:sp>
        <p:nvSpPr>
          <p:cNvPr id="6" name="Slide Number Placeholder 5">
            <a:extLst>
              <a:ext uri="{FF2B5EF4-FFF2-40B4-BE49-F238E27FC236}">
                <a16:creationId xmlns:a16="http://schemas.microsoft.com/office/drawing/2014/main" id="{05A2335C-DFBA-3638-E64B-506AE3158C9E}"/>
              </a:ext>
            </a:extLst>
          </p:cNvPr>
          <p:cNvSpPr>
            <a:spLocks noGrp="1"/>
          </p:cNvSpPr>
          <p:nvPr>
            <p:ph type="sldNum" sz="quarter" idx="12"/>
          </p:nvPr>
        </p:nvSpPr>
        <p:spPr>
          <a:xfrm>
            <a:off x="7874876" y="6492875"/>
            <a:ext cx="4317123" cy="365125"/>
          </a:xfrm>
        </p:spPr>
        <p:txBody>
          <a:bodyPr/>
          <a:lstStyle/>
          <a:p>
            <a:fld id="{B49BEE2D-2BB6-4CCB-B422-087C7BF20CBD}" type="slidenum">
              <a:rPr lang="en-US" smtClean="0"/>
              <a:pPr/>
              <a:t>18</a:t>
            </a:fld>
            <a:endParaRPr lang="en-US" dirty="0"/>
          </a:p>
        </p:txBody>
      </p:sp>
      <p:sp>
        <p:nvSpPr>
          <p:cNvPr id="3" name="Rectangle 2">
            <a:extLst>
              <a:ext uri="{FF2B5EF4-FFF2-40B4-BE49-F238E27FC236}">
                <a16:creationId xmlns:a16="http://schemas.microsoft.com/office/drawing/2014/main" id="{E4FC7B5F-F7BE-CCB6-C4A2-6F037E27E299}"/>
              </a:ext>
            </a:extLst>
          </p:cNvPr>
          <p:cNvSpPr/>
          <p:nvPr/>
        </p:nvSpPr>
        <p:spPr>
          <a:xfrm>
            <a:off x="2493795" y="1061590"/>
            <a:ext cx="1176387" cy="466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i="1" dirty="0">
                <a:latin typeface="Cambria Math" panose="02040503050406030204" pitchFamily="18" charset="0"/>
              </a:rPr>
              <a:t>Data Generator</a:t>
            </a:r>
          </a:p>
          <a:p>
            <a:pPr algn="ctr"/>
            <a:r>
              <a:rPr lang="en-US" sz="1200" b="1" i="1" dirty="0">
                <a:latin typeface="Cambria Math" panose="02040503050406030204" pitchFamily="18" charset="0"/>
              </a:rPr>
              <a:t>P  T  z </a:t>
            </a:r>
          </a:p>
        </p:txBody>
      </p:sp>
      <p:sp>
        <p:nvSpPr>
          <p:cNvPr id="8" name="Rectangle 7">
            <a:extLst>
              <a:ext uri="{FF2B5EF4-FFF2-40B4-BE49-F238E27FC236}">
                <a16:creationId xmlns:a16="http://schemas.microsoft.com/office/drawing/2014/main" id="{3BB0F9ED-A5DC-B3B7-398A-A6105AAC7898}"/>
              </a:ext>
            </a:extLst>
          </p:cNvPr>
          <p:cNvSpPr/>
          <p:nvPr/>
        </p:nvSpPr>
        <p:spPr>
          <a:xfrm>
            <a:off x="2493786" y="2099643"/>
            <a:ext cx="1176387" cy="466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i="1" dirty="0">
                <a:latin typeface="Cambria Math" panose="02040503050406030204" pitchFamily="18" charset="0"/>
              </a:rPr>
              <a:t>Stability Analysis</a:t>
            </a:r>
          </a:p>
        </p:txBody>
      </p:sp>
      <p:sp>
        <p:nvSpPr>
          <p:cNvPr id="12" name="Rectangle 11">
            <a:extLst>
              <a:ext uri="{FF2B5EF4-FFF2-40B4-BE49-F238E27FC236}">
                <a16:creationId xmlns:a16="http://schemas.microsoft.com/office/drawing/2014/main" id="{085CA546-22C6-8DEF-E618-590260D223B2}"/>
              </a:ext>
            </a:extLst>
          </p:cNvPr>
          <p:cNvSpPr/>
          <p:nvPr/>
        </p:nvSpPr>
        <p:spPr>
          <a:xfrm>
            <a:off x="2305035" y="3967737"/>
            <a:ext cx="1553893" cy="7507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i="1" dirty="0">
                <a:latin typeface="Cambria Math" panose="02040503050406030204" pitchFamily="18" charset="0"/>
              </a:rPr>
              <a:t>Send Data to CUDA</a:t>
            </a:r>
          </a:p>
          <a:p>
            <a:pPr algn="ctr"/>
            <a:r>
              <a:rPr lang="en-US" sz="1200" b="1" i="1" dirty="0">
                <a:latin typeface="Cambria Math" panose="02040503050406030204" pitchFamily="18" charset="0"/>
              </a:rPr>
              <a:t>NVIDIA  RTX 3070Ti</a:t>
            </a:r>
          </a:p>
        </p:txBody>
      </p:sp>
      <p:sp>
        <p:nvSpPr>
          <p:cNvPr id="14" name="Rectangle 13">
            <a:extLst>
              <a:ext uri="{FF2B5EF4-FFF2-40B4-BE49-F238E27FC236}">
                <a16:creationId xmlns:a16="http://schemas.microsoft.com/office/drawing/2014/main" id="{E0ED25C1-E57C-900E-178A-3C775F0C2D57}"/>
              </a:ext>
            </a:extLst>
          </p:cNvPr>
          <p:cNvSpPr/>
          <p:nvPr/>
        </p:nvSpPr>
        <p:spPr>
          <a:xfrm>
            <a:off x="2739169" y="5122448"/>
            <a:ext cx="685634" cy="466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i="1" dirty="0">
                <a:latin typeface="Cambria Math" panose="02040503050406030204" pitchFamily="18" charset="0"/>
              </a:rPr>
              <a:t>SSM</a:t>
            </a:r>
          </a:p>
        </p:txBody>
      </p:sp>
      <p:cxnSp>
        <p:nvCxnSpPr>
          <p:cNvPr id="16" name="Straight Arrow Connector 15">
            <a:extLst>
              <a:ext uri="{FF2B5EF4-FFF2-40B4-BE49-F238E27FC236}">
                <a16:creationId xmlns:a16="http://schemas.microsoft.com/office/drawing/2014/main" id="{7D30610A-4824-55AF-562C-5C5EAEBB0678}"/>
              </a:ext>
            </a:extLst>
          </p:cNvPr>
          <p:cNvCxnSpPr>
            <a:stCxn id="3" idx="2"/>
            <a:endCxn id="8" idx="0"/>
          </p:cNvCxnSpPr>
          <p:nvPr/>
        </p:nvCxnSpPr>
        <p:spPr>
          <a:xfrm flipH="1">
            <a:off x="3081980" y="1528038"/>
            <a:ext cx="9" cy="5716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A10EAAE8-FE1C-0690-5A8E-51A31C761869}"/>
              </a:ext>
            </a:extLst>
          </p:cNvPr>
          <p:cNvCxnSpPr>
            <a:stCxn id="12" idx="2"/>
            <a:endCxn id="14" idx="0"/>
          </p:cNvCxnSpPr>
          <p:nvPr/>
        </p:nvCxnSpPr>
        <p:spPr>
          <a:xfrm>
            <a:off x="3081982" y="4718482"/>
            <a:ext cx="4" cy="40396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C631FA9C-7907-020A-EE18-B7F3FDE8C7B7}"/>
              </a:ext>
            </a:extLst>
          </p:cNvPr>
          <p:cNvSpPr/>
          <p:nvPr/>
        </p:nvSpPr>
        <p:spPr>
          <a:xfrm>
            <a:off x="2602494" y="5882484"/>
            <a:ext cx="958977" cy="466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i="1" dirty="0">
                <a:latin typeface="Cambria Math" panose="02040503050406030204" pitchFamily="18" charset="0"/>
              </a:rPr>
              <a:t>Store  X   Y</a:t>
            </a:r>
          </a:p>
        </p:txBody>
      </p:sp>
      <p:cxnSp>
        <p:nvCxnSpPr>
          <p:cNvPr id="23" name="Straight Arrow Connector 22">
            <a:extLst>
              <a:ext uri="{FF2B5EF4-FFF2-40B4-BE49-F238E27FC236}">
                <a16:creationId xmlns:a16="http://schemas.microsoft.com/office/drawing/2014/main" id="{4B952542-CB08-4F54-F341-A48C7BCF6AF3}"/>
              </a:ext>
            </a:extLst>
          </p:cNvPr>
          <p:cNvCxnSpPr>
            <a:stCxn id="14" idx="2"/>
            <a:endCxn id="21" idx="0"/>
          </p:cNvCxnSpPr>
          <p:nvPr/>
        </p:nvCxnSpPr>
        <p:spPr>
          <a:xfrm flipH="1">
            <a:off x="3081983" y="5588896"/>
            <a:ext cx="3" cy="2935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A0431C2B-46F7-12C4-62E7-854D45093517}"/>
              </a:ext>
            </a:extLst>
          </p:cNvPr>
          <p:cNvSpPr/>
          <p:nvPr/>
        </p:nvSpPr>
        <p:spPr>
          <a:xfrm>
            <a:off x="5253338" y="1205742"/>
            <a:ext cx="1918276" cy="16846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i="1" dirty="0">
                <a:latin typeface="Cambria Math" panose="02040503050406030204" pitchFamily="18" charset="0"/>
              </a:rPr>
              <a:t>class GCN(nn.Module):</a:t>
            </a:r>
          </a:p>
          <a:p>
            <a:pPr algn="ctr"/>
            <a:endParaRPr lang="en-US" sz="1200" b="1" i="1" dirty="0">
              <a:latin typeface="Cambria Math" panose="02040503050406030204" pitchFamily="18" charset="0"/>
            </a:endParaRPr>
          </a:p>
          <a:p>
            <a:pPr algn="ctr"/>
            <a:endParaRPr lang="en-US" sz="1200" b="1" i="1" dirty="0">
              <a:latin typeface="Cambria Math" panose="02040503050406030204" pitchFamily="18" charset="0"/>
            </a:endParaRPr>
          </a:p>
          <a:p>
            <a:pPr algn="ctr"/>
            <a:endParaRPr lang="en-US" sz="1200" b="1" i="1" dirty="0">
              <a:latin typeface="Cambria Math" panose="02040503050406030204" pitchFamily="18" charset="0"/>
            </a:endParaRPr>
          </a:p>
          <a:p>
            <a:pPr algn="ctr"/>
            <a:endParaRPr lang="en-US" sz="1200" b="1" i="1" dirty="0">
              <a:latin typeface="Cambria Math" panose="02040503050406030204" pitchFamily="18" charset="0"/>
            </a:endParaRPr>
          </a:p>
          <a:p>
            <a:pPr algn="ctr"/>
            <a:endParaRPr lang="en-US" sz="1200" b="1" i="1" dirty="0">
              <a:latin typeface="Cambria Math" panose="02040503050406030204" pitchFamily="18" charset="0"/>
            </a:endParaRPr>
          </a:p>
          <a:p>
            <a:pPr algn="ctr"/>
            <a:endParaRPr lang="en-US" sz="1200" b="1" i="1" dirty="0">
              <a:latin typeface="Cambria Math" panose="02040503050406030204" pitchFamily="18" charset="0"/>
            </a:endParaRPr>
          </a:p>
          <a:p>
            <a:pPr algn="ctr"/>
            <a:endParaRPr lang="en-US" sz="1200" b="1" i="1" dirty="0">
              <a:latin typeface="Cambria Math" panose="02040503050406030204" pitchFamily="18" charset="0"/>
            </a:endParaRPr>
          </a:p>
          <a:p>
            <a:pPr algn="ctr"/>
            <a:endParaRPr lang="en-US" sz="1200" b="1" i="1" dirty="0">
              <a:latin typeface="Cambria Math" panose="02040503050406030204" pitchFamily="18" charset="0"/>
            </a:endParaRPr>
          </a:p>
        </p:txBody>
      </p:sp>
      <p:sp>
        <p:nvSpPr>
          <p:cNvPr id="25" name="Rectangle 24">
            <a:extLst>
              <a:ext uri="{FF2B5EF4-FFF2-40B4-BE49-F238E27FC236}">
                <a16:creationId xmlns:a16="http://schemas.microsoft.com/office/drawing/2014/main" id="{07321469-7923-414C-7FF5-26C8EF597F62}"/>
              </a:ext>
            </a:extLst>
          </p:cNvPr>
          <p:cNvSpPr/>
          <p:nvPr/>
        </p:nvSpPr>
        <p:spPr>
          <a:xfrm>
            <a:off x="5505223" y="1573011"/>
            <a:ext cx="1434082" cy="2553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i="1" dirty="0">
                <a:latin typeface="Cambria Math" panose="02040503050406030204" pitchFamily="18" charset="0"/>
              </a:rPr>
              <a:t>gcnNET-&gt;forward</a:t>
            </a:r>
          </a:p>
        </p:txBody>
      </p:sp>
      <p:sp>
        <p:nvSpPr>
          <p:cNvPr id="26" name="Rectangle 25">
            <a:extLst>
              <a:ext uri="{FF2B5EF4-FFF2-40B4-BE49-F238E27FC236}">
                <a16:creationId xmlns:a16="http://schemas.microsoft.com/office/drawing/2014/main" id="{5604F7E5-20BE-7907-1563-24D48F3AD6AE}"/>
              </a:ext>
            </a:extLst>
          </p:cNvPr>
          <p:cNvSpPr/>
          <p:nvPr/>
        </p:nvSpPr>
        <p:spPr>
          <a:xfrm>
            <a:off x="5651813" y="2090754"/>
            <a:ext cx="1140902" cy="2553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i="1" dirty="0">
                <a:latin typeface="Cambria Math" panose="02040503050406030204" pitchFamily="18" charset="0"/>
              </a:rPr>
              <a:t>predict</a:t>
            </a:r>
          </a:p>
        </p:txBody>
      </p:sp>
      <p:sp>
        <p:nvSpPr>
          <p:cNvPr id="27" name="Rectangle 26">
            <a:extLst>
              <a:ext uri="{FF2B5EF4-FFF2-40B4-BE49-F238E27FC236}">
                <a16:creationId xmlns:a16="http://schemas.microsoft.com/office/drawing/2014/main" id="{1795F828-E579-C394-9F4E-EC46CDF06EC3}"/>
              </a:ext>
            </a:extLst>
          </p:cNvPr>
          <p:cNvSpPr/>
          <p:nvPr/>
        </p:nvSpPr>
        <p:spPr>
          <a:xfrm>
            <a:off x="5651813" y="2482954"/>
            <a:ext cx="1140902" cy="2553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i="1" dirty="0">
                <a:latin typeface="Cambria Math" panose="02040503050406030204" pitchFamily="18" charset="0"/>
              </a:rPr>
              <a:t>loss</a:t>
            </a:r>
          </a:p>
        </p:txBody>
      </p:sp>
      <p:sp>
        <p:nvSpPr>
          <p:cNvPr id="44" name="Rectangle 43">
            <a:extLst>
              <a:ext uri="{FF2B5EF4-FFF2-40B4-BE49-F238E27FC236}">
                <a16:creationId xmlns:a16="http://schemas.microsoft.com/office/drawing/2014/main" id="{99FF8F56-CC0C-FE1C-EB4E-3B5E9EDB04FA}"/>
              </a:ext>
            </a:extLst>
          </p:cNvPr>
          <p:cNvSpPr/>
          <p:nvPr/>
        </p:nvSpPr>
        <p:spPr>
          <a:xfrm>
            <a:off x="2517765" y="3039042"/>
            <a:ext cx="1128427" cy="466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i="1" dirty="0">
                <a:latin typeface="Cambria Math" panose="02040503050406030204" pitchFamily="18" charset="0"/>
              </a:rPr>
              <a:t>Store Samples</a:t>
            </a:r>
          </a:p>
          <a:p>
            <a:pPr algn="ctr"/>
            <a:r>
              <a:rPr lang="en-US" sz="1200" b="1" i="1" dirty="0">
                <a:latin typeface="Cambria Math" panose="02040503050406030204" pitchFamily="18" charset="0"/>
              </a:rPr>
              <a:t>~22000</a:t>
            </a:r>
          </a:p>
        </p:txBody>
      </p:sp>
      <p:cxnSp>
        <p:nvCxnSpPr>
          <p:cNvPr id="53" name="Straight Arrow Connector 52">
            <a:extLst>
              <a:ext uri="{FF2B5EF4-FFF2-40B4-BE49-F238E27FC236}">
                <a16:creationId xmlns:a16="http://schemas.microsoft.com/office/drawing/2014/main" id="{1A9BA5E8-9C54-BAD8-758A-EF2BDFD48082}"/>
              </a:ext>
            </a:extLst>
          </p:cNvPr>
          <p:cNvCxnSpPr>
            <a:stCxn id="8" idx="2"/>
            <a:endCxn id="44" idx="0"/>
          </p:cNvCxnSpPr>
          <p:nvPr/>
        </p:nvCxnSpPr>
        <p:spPr>
          <a:xfrm flipH="1">
            <a:off x="3081979" y="2566091"/>
            <a:ext cx="1" cy="472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B6851A17-FF2F-DF60-7B76-C82CC8B5EDF0}"/>
              </a:ext>
            </a:extLst>
          </p:cNvPr>
          <p:cNvCxnSpPr>
            <a:stCxn id="44" idx="2"/>
            <a:endCxn id="12" idx="0"/>
          </p:cNvCxnSpPr>
          <p:nvPr/>
        </p:nvCxnSpPr>
        <p:spPr>
          <a:xfrm>
            <a:off x="3081979" y="3505490"/>
            <a:ext cx="3" cy="4622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7" name="Rectangle: Rounded Corners 56">
            <a:extLst>
              <a:ext uri="{FF2B5EF4-FFF2-40B4-BE49-F238E27FC236}">
                <a16:creationId xmlns:a16="http://schemas.microsoft.com/office/drawing/2014/main" id="{B1B62C9F-DEAF-9DA6-D418-E0FDB45A3048}"/>
              </a:ext>
            </a:extLst>
          </p:cNvPr>
          <p:cNvSpPr/>
          <p:nvPr/>
        </p:nvSpPr>
        <p:spPr>
          <a:xfrm>
            <a:off x="2200605" y="988278"/>
            <a:ext cx="1746837" cy="5444070"/>
          </a:xfrm>
          <a:prstGeom prst="roundRect">
            <a:avLst/>
          </a:prstGeom>
          <a:noFill/>
          <a:ln w="38100" cap="flat" cmpd="sng" algn="ctr">
            <a:solidFill>
              <a:srgbClr val="FF0000"/>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712F7369-E1BE-E184-690D-25387B218E13}"/>
              </a:ext>
            </a:extLst>
          </p:cNvPr>
          <p:cNvSpPr/>
          <p:nvPr/>
        </p:nvSpPr>
        <p:spPr>
          <a:xfrm>
            <a:off x="5253338" y="4099985"/>
            <a:ext cx="1918276" cy="16846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i="1" dirty="0">
                <a:latin typeface="Cambria Math" panose="02040503050406030204" pitchFamily="18" charset="0"/>
              </a:rPr>
              <a:t>class FCN(nn.Module):</a:t>
            </a:r>
          </a:p>
          <a:p>
            <a:pPr algn="ctr"/>
            <a:endParaRPr lang="en-US" sz="1200" b="1" i="1" dirty="0">
              <a:latin typeface="Cambria Math" panose="02040503050406030204" pitchFamily="18" charset="0"/>
            </a:endParaRPr>
          </a:p>
          <a:p>
            <a:pPr algn="ctr"/>
            <a:endParaRPr lang="en-US" sz="1200" b="1" i="1" dirty="0">
              <a:latin typeface="Cambria Math" panose="02040503050406030204" pitchFamily="18" charset="0"/>
            </a:endParaRPr>
          </a:p>
          <a:p>
            <a:pPr algn="ctr"/>
            <a:endParaRPr lang="en-US" sz="1200" b="1" i="1" dirty="0">
              <a:latin typeface="Cambria Math" panose="02040503050406030204" pitchFamily="18" charset="0"/>
            </a:endParaRPr>
          </a:p>
          <a:p>
            <a:pPr algn="ctr"/>
            <a:endParaRPr lang="en-US" sz="1200" b="1" i="1" dirty="0">
              <a:latin typeface="Cambria Math" panose="02040503050406030204" pitchFamily="18" charset="0"/>
            </a:endParaRPr>
          </a:p>
          <a:p>
            <a:pPr algn="ctr"/>
            <a:endParaRPr lang="en-US" sz="1200" b="1" i="1" dirty="0">
              <a:latin typeface="Cambria Math" panose="02040503050406030204" pitchFamily="18" charset="0"/>
            </a:endParaRPr>
          </a:p>
          <a:p>
            <a:pPr algn="ctr"/>
            <a:endParaRPr lang="en-US" sz="1200" b="1" i="1" dirty="0">
              <a:latin typeface="Cambria Math" panose="02040503050406030204" pitchFamily="18" charset="0"/>
            </a:endParaRPr>
          </a:p>
          <a:p>
            <a:pPr algn="ctr"/>
            <a:endParaRPr lang="en-US" sz="1200" b="1" i="1" dirty="0">
              <a:latin typeface="Cambria Math" panose="02040503050406030204" pitchFamily="18" charset="0"/>
            </a:endParaRPr>
          </a:p>
          <a:p>
            <a:pPr algn="ctr"/>
            <a:endParaRPr lang="en-US" sz="1200" b="1" i="1" dirty="0">
              <a:latin typeface="Cambria Math" panose="02040503050406030204" pitchFamily="18" charset="0"/>
            </a:endParaRPr>
          </a:p>
        </p:txBody>
      </p:sp>
      <p:sp>
        <p:nvSpPr>
          <p:cNvPr id="63" name="Rectangle 62">
            <a:extLst>
              <a:ext uri="{FF2B5EF4-FFF2-40B4-BE49-F238E27FC236}">
                <a16:creationId xmlns:a16="http://schemas.microsoft.com/office/drawing/2014/main" id="{F2465D14-217D-743E-AAD3-140EC7B2E947}"/>
              </a:ext>
            </a:extLst>
          </p:cNvPr>
          <p:cNvSpPr/>
          <p:nvPr/>
        </p:nvSpPr>
        <p:spPr>
          <a:xfrm>
            <a:off x="5505223" y="4409004"/>
            <a:ext cx="1434082" cy="2553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i="1" dirty="0">
                <a:latin typeface="Cambria Math" panose="02040503050406030204" pitchFamily="18" charset="0"/>
              </a:rPr>
              <a:t>fcnNET-&gt;forward</a:t>
            </a:r>
          </a:p>
        </p:txBody>
      </p:sp>
      <p:sp>
        <p:nvSpPr>
          <p:cNvPr id="64" name="Rectangle 63">
            <a:extLst>
              <a:ext uri="{FF2B5EF4-FFF2-40B4-BE49-F238E27FC236}">
                <a16:creationId xmlns:a16="http://schemas.microsoft.com/office/drawing/2014/main" id="{4C1AE035-0702-D193-4F42-30A233B03D23}"/>
              </a:ext>
            </a:extLst>
          </p:cNvPr>
          <p:cNvSpPr/>
          <p:nvPr/>
        </p:nvSpPr>
        <p:spPr>
          <a:xfrm>
            <a:off x="5651813" y="4942300"/>
            <a:ext cx="1140902" cy="2553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i="1" dirty="0">
                <a:latin typeface="Cambria Math" panose="02040503050406030204" pitchFamily="18" charset="0"/>
              </a:rPr>
              <a:t>predict</a:t>
            </a:r>
          </a:p>
        </p:txBody>
      </p:sp>
      <p:sp>
        <p:nvSpPr>
          <p:cNvPr id="65" name="Rectangle 64">
            <a:extLst>
              <a:ext uri="{FF2B5EF4-FFF2-40B4-BE49-F238E27FC236}">
                <a16:creationId xmlns:a16="http://schemas.microsoft.com/office/drawing/2014/main" id="{B775911B-C04B-543E-812C-6C9166A05DF7}"/>
              </a:ext>
            </a:extLst>
          </p:cNvPr>
          <p:cNvSpPr/>
          <p:nvPr/>
        </p:nvSpPr>
        <p:spPr>
          <a:xfrm>
            <a:off x="5651813" y="5377197"/>
            <a:ext cx="1140902" cy="2553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i="1" dirty="0">
                <a:latin typeface="Cambria Math" panose="02040503050406030204" pitchFamily="18" charset="0"/>
              </a:rPr>
              <a:t>loss</a:t>
            </a:r>
          </a:p>
        </p:txBody>
      </p:sp>
      <p:sp>
        <p:nvSpPr>
          <p:cNvPr id="68" name="Rectangle 67">
            <a:extLst>
              <a:ext uri="{FF2B5EF4-FFF2-40B4-BE49-F238E27FC236}">
                <a16:creationId xmlns:a16="http://schemas.microsoft.com/office/drawing/2014/main" id="{EF13742B-118F-7E8F-4F3D-0546CC34EA25}"/>
              </a:ext>
            </a:extLst>
          </p:cNvPr>
          <p:cNvSpPr/>
          <p:nvPr/>
        </p:nvSpPr>
        <p:spPr>
          <a:xfrm>
            <a:off x="7433079" y="3297424"/>
            <a:ext cx="1553893" cy="4454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i="1" dirty="0">
                <a:latin typeface="Cambria Math" panose="02040503050406030204" pitchFamily="18" charset="0"/>
              </a:rPr>
              <a:t>Send Data to CUDA</a:t>
            </a:r>
          </a:p>
          <a:p>
            <a:pPr algn="ctr"/>
            <a:r>
              <a:rPr lang="en-US" sz="1200" b="1" i="1" dirty="0">
                <a:latin typeface="Cambria Math" panose="02040503050406030204" pitchFamily="18" charset="0"/>
              </a:rPr>
              <a:t>NVIDIA  RTX 3070Ti</a:t>
            </a:r>
          </a:p>
        </p:txBody>
      </p:sp>
      <p:cxnSp>
        <p:nvCxnSpPr>
          <p:cNvPr id="72" name="Connector: Elbow 71">
            <a:extLst>
              <a:ext uri="{FF2B5EF4-FFF2-40B4-BE49-F238E27FC236}">
                <a16:creationId xmlns:a16="http://schemas.microsoft.com/office/drawing/2014/main" id="{441B4870-A30B-B008-44B8-51926521BB33}"/>
              </a:ext>
            </a:extLst>
          </p:cNvPr>
          <p:cNvCxnSpPr>
            <a:stCxn id="44" idx="3"/>
            <a:endCxn id="68" idx="1"/>
          </p:cNvCxnSpPr>
          <p:nvPr/>
        </p:nvCxnSpPr>
        <p:spPr>
          <a:xfrm>
            <a:off x="3646192" y="3272266"/>
            <a:ext cx="3786887" cy="247899"/>
          </a:xfrm>
          <a:prstGeom prst="bentConnector3">
            <a:avLst>
              <a:gd name="adj1" fmla="val 4587"/>
            </a:avLst>
          </a:prstGeom>
          <a:ln w="28575">
            <a:tailEnd type="triangle"/>
          </a:ln>
        </p:spPr>
        <p:style>
          <a:lnRef idx="1">
            <a:schemeClr val="dk1"/>
          </a:lnRef>
          <a:fillRef idx="0">
            <a:schemeClr val="dk1"/>
          </a:fillRef>
          <a:effectRef idx="0">
            <a:schemeClr val="dk1"/>
          </a:effectRef>
          <a:fontRef idx="minor">
            <a:schemeClr val="tx1"/>
          </a:fontRef>
        </p:style>
      </p:cxnSp>
      <p:cxnSp>
        <p:nvCxnSpPr>
          <p:cNvPr id="75" name="Connector: Elbow 74">
            <a:extLst>
              <a:ext uri="{FF2B5EF4-FFF2-40B4-BE49-F238E27FC236}">
                <a16:creationId xmlns:a16="http://schemas.microsoft.com/office/drawing/2014/main" id="{A9753C05-9AC6-7C53-AEF4-4AB8A357F245}"/>
              </a:ext>
            </a:extLst>
          </p:cNvPr>
          <p:cNvCxnSpPr>
            <a:stCxn id="68" idx="0"/>
            <a:endCxn id="26" idx="3"/>
          </p:cNvCxnSpPr>
          <p:nvPr/>
        </p:nvCxnSpPr>
        <p:spPr>
          <a:xfrm rot="16200000" flipV="1">
            <a:off x="6961873" y="2049270"/>
            <a:ext cx="1078996" cy="1417311"/>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BF28EFE2-AA16-B3F8-F106-97A2CA56E7B4}"/>
              </a:ext>
            </a:extLst>
          </p:cNvPr>
          <p:cNvCxnSpPr>
            <a:stCxn id="26" idx="0"/>
            <a:endCxn id="25" idx="2"/>
          </p:cNvCxnSpPr>
          <p:nvPr/>
        </p:nvCxnSpPr>
        <p:spPr>
          <a:xfrm flipV="1">
            <a:off x="6222264" y="1828360"/>
            <a:ext cx="0" cy="26239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4" name="Connector: Elbow 83">
            <a:extLst>
              <a:ext uri="{FF2B5EF4-FFF2-40B4-BE49-F238E27FC236}">
                <a16:creationId xmlns:a16="http://schemas.microsoft.com/office/drawing/2014/main" id="{888AC2F1-6886-5D4B-D88E-4E89BA72343A}"/>
              </a:ext>
            </a:extLst>
          </p:cNvPr>
          <p:cNvCxnSpPr>
            <a:cxnSpLocks/>
            <a:stCxn id="25" idx="1"/>
            <a:endCxn id="27" idx="1"/>
          </p:cNvCxnSpPr>
          <p:nvPr/>
        </p:nvCxnSpPr>
        <p:spPr>
          <a:xfrm rot="10800000" flipH="1" flipV="1">
            <a:off x="5505223" y="1700686"/>
            <a:ext cx="146590" cy="909942"/>
          </a:xfrm>
          <a:prstGeom prst="bentConnector3">
            <a:avLst>
              <a:gd name="adj1" fmla="val -121609"/>
            </a:avLst>
          </a:prstGeom>
          <a:ln w="28575">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70538418-069E-08EB-8A20-ED0086AD54DE}"/>
              </a:ext>
            </a:extLst>
          </p:cNvPr>
          <p:cNvCxnSpPr>
            <a:stCxn id="64" idx="0"/>
            <a:endCxn id="63" idx="2"/>
          </p:cNvCxnSpPr>
          <p:nvPr/>
        </p:nvCxnSpPr>
        <p:spPr>
          <a:xfrm flipV="1">
            <a:off x="6222264" y="4664353"/>
            <a:ext cx="0" cy="2779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2" name="Connector: Elbow 91">
            <a:extLst>
              <a:ext uri="{FF2B5EF4-FFF2-40B4-BE49-F238E27FC236}">
                <a16:creationId xmlns:a16="http://schemas.microsoft.com/office/drawing/2014/main" id="{97D719A3-46A5-3A0E-413F-11A998E60BB6}"/>
              </a:ext>
            </a:extLst>
          </p:cNvPr>
          <p:cNvCxnSpPr>
            <a:stCxn id="68" idx="2"/>
            <a:endCxn id="64" idx="3"/>
          </p:cNvCxnSpPr>
          <p:nvPr/>
        </p:nvCxnSpPr>
        <p:spPr>
          <a:xfrm rot="5400000">
            <a:off x="6837837" y="3697784"/>
            <a:ext cx="1327069" cy="1417311"/>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94" name="Connector: Elbow 93">
            <a:extLst>
              <a:ext uri="{FF2B5EF4-FFF2-40B4-BE49-F238E27FC236}">
                <a16:creationId xmlns:a16="http://schemas.microsoft.com/office/drawing/2014/main" id="{1143C9EF-352B-CAC8-07E1-68A042196F2A}"/>
              </a:ext>
            </a:extLst>
          </p:cNvPr>
          <p:cNvCxnSpPr>
            <a:stCxn id="63" idx="1"/>
            <a:endCxn id="65" idx="1"/>
          </p:cNvCxnSpPr>
          <p:nvPr/>
        </p:nvCxnSpPr>
        <p:spPr>
          <a:xfrm rot="10800000" flipH="1" flipV="1">
            <a:off x="5505223" y="4536679"/>
            <a:ext cx="146590" cy="968192"/>
          </a:xfrm>
          <a:prstGeom prst="bentConnector3">
            <a:avLst>
              <a:gd name="adj1" fmla="val -121609"/>
            </a:avLst>
          </a:prstGeom>
          <a:ln w="28575">
            <a:tailEnd type="triangle"/>
          </a:ln>
        </p:spPr>
        <p:style>
          <a:lnRef idx="1">
            <a:schemeClr val="dk1"/>
          </a:lnRef>
          <a:fillRef idx="0">
            <a:schemeClr val="dk1"/>
          </a:fillRef>
          <a:effectRef idx="0">
            <a:schemeClr val="dk1"/>
          </a:effectRef>
          <a:fontRef idx="minor">
            <a:schemeClr val="tx1"/>
          </a:fontRef>
        </p:style>
      </p:cxnSp>
      <p:sp>
        <p:nvSpPr>
          <p:cNvPr id="96" name="Rectangle 95">
            <a:extLst>
              <a:ext uri="{FF2B5EF4-FFF2-40B4-BE49-F238E27FC236}">
                <a16:creationId xmlns:a16="http://schemas.microsoft.com/office/drawing/2014/main" id="{16107E3D-5997-FBD5-FF1D-440A935E1BA8}"/>
              </a:ext>
            </a:extLst>
          </p:cNvPr>
          <p:cNvSpPr/>
          <p:nvPr/>
        </p:nvSpPr>
        <p:spPr>
          <a:xfrm>
            <a:off x="9111796" y="2387887"/>
            <a:ext cx="1052384" cy="4454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i="1" dirty="0">
                <a:latin typeface="Cambria Math" panose="02040503050406030204" pitchFamily="18" charset="0"/>
              </a:rPr>
              <a:t>optimizer</a:t>
            </a:r>
          </a:p>
          <a:p>
            <a:pPr algn="ctr"/>
            <a:r>
              <a:rPr lang="en-US" sz="1200" b="1" i="1" dirty="0">
                <a:latin typeface="Cambria Math" panose="02040503050406030204" pitchFamily="18" charset="0"/>
              </a:rPr>
              <a:t>LBFGS</a:t>
            </a:r>
          </a:p>
        </p:txBody>
      </p:sp>
      <p:sp>
        <p:nvSpPr>
          <p:cNvPr id="97" name="Rectangle 96">
            <a:extLst>
              <a:ext uri="{FF2B5EF4-FFF2-40B4-BE49-F238E27FC236}">
                <a16:creationId xmlns:a16="http://schemas.microsoft.com/office/drawing/2014/main" id="{8F185400-3856-8A29-6BAC-F07606FCE7F6}"/>
              </a:ext>
            </a:extLst>
          </p:cNvPr>
          <p:cNvSpPr/>
          <p:nvPr/>
        </p:nvSpPr>
        <p:spPr>
          <a:xfrm>
            <a:off x="9111796" y="5282130"/>
            <a:ext cx="1052384" cy="4454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i="1" dirty="0">
                <a:latin typeface="Cambria Math" panose="02040503050406030204" pitchFamily="18" charset="0"/>
              </a:rPr>
              <a:t>optimizer</a:t>
            </a:r>
          </a:p>
          <a:p>
            <a:pPr algn="ctr"/>
            <a:r>
              <a:rPr lang="en-US" sz="1200" b="1" i="1" dirty="0">
                <a:latin typeface="Cambria Math" panose="02040503050406030204" pitchFamily="18" charset="0"/>
              </a:rPr>
              <a:t>Adam</a:t>
            </a:r>
          </a:p>
        </p:txBody>
      </p:sp>
      <p:cxnSp>
        <p:nvCxnSpPr>
          <p:cNvPr id="99" name="Straight Arrow Connector 98">
            <a:extLst>
              <a:ext uri="{FF2B5EF4-FFF2-40B4-BE49-F238E27FC236}">
                <a16:creationId xmlns:a16="http://schemas.microsoft.com/office/drawing/2014/main" id="{898E7B60-EDBA-D557-7138-CB88A77EA00A}"/>
              </a:ext>
            </a:extLst>
          </p:cNvPr>
          <p:cNvCxnSpPr>
            <a:stCxn id="27" idx="3"/>
            <a:endCxn id="96" idx="1"/>
          </p:cNvCxnSpPr>
          <p:nvPr/>
        </p:nvCxnSpPr>
        <p:spPr>
          <a:xfrm>
            <a:off x="6792715" y="2610628"/>
            <a:ext cx="231908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B5DB302A-B14B-3EB3-A524-345A6772047D}"/>
              </a:ext>
            </a:extLst>
          </p:cNvPr>
          <p:cNvCxnSpPr>
            <a:stCxn id="65" idx="3"/>
            <a:endCxn id="97" idx="1"/>
          </p:cNvCxnSpPr>
          <p:nvPr/>
        </p:nvCxnSpPr>
        <p:spPr>
          <a:xfrm>
            <a:off x="6792715" y="5504871"/>
            <a:ext cx="231908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3" name="Connector: Elbow 102">
            <a:extLst>
              <a:ext uri="{FF2B5EF4-FFF2-40B4-BE49-F238E27FC236}">
                <a16:creationId xmlns:a16="http://schemas.microsoft.com/office/drawing/2014/main" id="{05174368-C082-19D3-0CF0-321E09F9A02C}"/>
              </a:ext>
            </a:extLst>
          </p:cNvPr>
          <p:cNvCxnSpPr>
            <a:stCxn id="96" idx="0"/>
          </p:cNvCxnSpPr>
          <p:nvPr/>
        </p:nvCxnSpPr>
        <p:spPr>
          <a:xfrm rot="16200000" flipV="1">
            <a:off x="7997363" y="747262"/>
            <a:ext cx="814876" cy="2466374"/>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05" name="Connector: Elbow 104">
            <a:extLst>
              <a:ext uri="{FF2B5EF4-FFF2-40B4-BE49-F238E27FC236}">
                <a16:creationId xmlns:a16="http://schemas.microsoft.com/office/drawing/2014/main" id="{721980D8-90A6-95AA-3820-026FECDF9B29}"/>
              </a:ext>
            </a:extLst>
          </p:cNvPr>
          <p:cNvCxnSpPr>
            <a:stCxn id="97" idx="2"/>
            <a:endCxn id="62" idx="2"/>
          </p:cNvCxnSpPr>
          <p:nvPr/>
        </p:nvCxnSpPr>
        <p:spPr>
          <a:xfrm rot="5400000">
            <a:off x="7896730" y="4043357"/>
            <a:ext cx="57004" cy="3425512"/>
          </a:xfrm>
          <a:prstGeom prst="bentConnector3">
            <a:avLst>
              <a:gd name="adj1" fmla="val 913087"/>
            </a:avLst>
          </a:prstGeom>
          <a:ln w="28575">
            <a:tailEnd type="triangle"/>
          </a:ln>
        </p:spPr>
        <p:style>
          <a:lnRef idx="1">
            <a:schemeClr val="dk1"/>
          </a:lnRef>
          <a:fillRef idx="0">
            <a:schemeClr val="dk1"/>
          </a:fillRef>
          <a:effectRef idx="0">
            <a:schemeClr val="dk1"/>
          </a:effectRef>
          <a:fontRef idx="minor">
            <a:schemeClr val="tx1"/>
          </a:fontRef>
        </p:style>
      </p:cxnSp>
      <p:sp>
        <p:nvSpPr>
          <p:cNvPr id="107" name="Rectangle 106">
            <a:extLst>
              <a:ext uri="{FF2B5EF4-FFF2-40B4-BE49-F238E27FC236}">
                <a16:creationId xmlns:a16="http://schemas.microsoft.com/office/drawing/2014/main" id="{23EE1C30-99A8-743A-CBFE-BAB1ABF857A8}"/>
              </a:ext>
            </a:extLst>
          </p:cNvPr>
          <p:cNvSpPr/>
          <p:nvPr/>
        </p:nvSpPr>
        <p:spPr>
          <a:xfrm>
            <a:off x="7722272" y="6008463"/>
            <a:ext cx="1135309" cy="4454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i="1" dirty="0">
                <a:latin typeface="Cambria Math" panose="02040503050406030204" pitchFamily="18" charset="0"/>
              </a:rPr>
              <a:t>UPDATE PARAMETERS</a:t>
            </a:r>
          </a:p>
        </p:txBody>
      </p:sp>
      <p:sp>
        <p:nvSpPr>
          <p:cNvPr id="108" name="Rectangle 107">
            <a:extLst>
              <a:ext uri="{FF2B5EF4-FFF2-40B4-BE49-F238E27FC236}">
                <a16:creationId xmlns:a16="http://schemas.microsoft.com/office/drawing/2014/main" id="{EBFC9E24-9398-AF05-F04E-14F431874E24}"/>
              </a:ext>
            </a:extLst>
          </p:cNvPr>
          <p:cNvSpPr/>
          <p:nvPr/>
        </p:nvSpPr>
        <p:spPr>
          <a:xfrm>
            <a:off x="7722272" y="1350269"/>
            <a:ext cx="1135309" cy="4454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i="1" dirty="0">
                <a:latin typeface="Cambria Math" panose="02040503050406030204" pitchFamily="18" charset="0"/>
              </a:rPr>
              <a:t>UPDATE PARAMETERS</a:t>
            </a:r>
          </a:p>
        </p:txBody>
      </p:sp>
      <p:sp>
        <p:nvSpPr>
          <p:cNvPr id="111" name="Rectangle: Rounded Corners 110">
            <a:extLst>
              <a:ext uri="{FF2B5EF4-FFF2-40B4-BE49-F238E27FC236}">
                <a16:creationId xmlns:a16="http://schemas.microsoft.com/office/drawing/2014/main" id="{CCC826A1-BB21-EDC8-6746-20E65B8E9013}"/>
              </a:ext>
            </a:extLst>
          </p:cNvPr>
          <p:cNvSpPr/>
          <p:nvPr/>
        </p:nvSpPr>
        <p:spPr>
          <a:xfrm>
            <a:off x="5044102" y="937513"/>
            <a:ext cx="2286014" cy="2257688"/>
          </a:xfrm>
          <a:prstGeom prst="roundRect">
            <a:avLst/>
          </a:prstGeom>
          <a:noFill/>
          <a:ln w="38100" cap="flat" cmpd="sng" algn="ctr">
            <a:solidFill>
              <a:srgbClr val="FF0000"/>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2" name="Rectangle: Rounded Corners 111">
            <a:extLst>
              <a:ext uri="{FF2B5EF4-FFF2-40B4-BE49-F238E27FC236}">
                <a16:creationId xmlns:a16="http://schemas.microsoft.com/office/drawing/2014/main" id="{9960A8FC-87BA-4422-FD7F-5DEDDABC21A4}"/>
              </a:ext>
            </a:extLst>
          </p:cNvPr>
          <p:cNvSpPr/>
          <p:nvPr/>
        </p:nvSpPr>
        <p:spPr>
          <a:xfrm>
            <a:off x="5069469" y="3791621"/>
            <a:ext cx="2286014" cy="2257688"/>
          </a:xfrm>
          <a:prstGeom prst="roundRect">
            <a:avLst/>
          </a:prstGeom>
          <a:noFill/>
          <a:ln w="38100" cap="flat" cmpd="sng" algn="ctr">
            <a:solidFill>
              <a:srgbClr val="FF0000"/>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26866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3047-87D4-6889-EB16-F2E67F0AE9FB}"/>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Results</a:t>
            </a:r>
          </a:p>
        </p:txBody>
      </p:sp>
      <p:sp>
        <p:nvSpPr>
          <p:cNvPr id="4" name="Date Placeholder 3">
            <a:extLst>
              <a:ext uri="{FF2B5EF4-FFF2-40B4-BE49-F238E27FC236}">
                <a16:creationId xmlns:a16="http://schemas.microsoft.com/office/drawing/2014/main" id="{1AE5B196-1522-8828-59C8-D33F884149BB}"/>
              </a:ext>
            </a:extLst>
          </p:cNvPr>
          <p:cNvSpPr>
            <a:spLocks noGrp="1"/>
          </p:cNvSpPr>
          <p:nvPr>
            <p:ph type="dt" sz="half" idx="10"/>
          </p:nvPr>
        </p:nvSpPr>
        <p:spPr/>
        <p:txBody>
          <a:bodyPr/>
          <a:lstStyle/>
          <a:p>
            <a:fld id="{58E14CC8-E084-4CC5-80D8-E14A1F435C0D}" type="datetime3">
              <a:rPr lang="en-GB" smtClean="0"/>
              <a:t>7 May, 2024</a:t>
            </a:fld>
            <a:endParaRPr lang="en-US" dirty="0"/>
          </a:p>
        </p:txBody>
      </p:sp>
      <p:sp>
        <p:nvSpPr>
          <p:cNvPr id="5" name="Footer Placeholder 4">
            <a:extLst>
              <a:ext uri="{FF2B5EF4-FFF2-40B4-BE49-F238E27FC236}">
                <a16:creationId xmlns:a16="http://schemas.microsoft.com/office/drawing/2014/main" id="{962DBF52-4CC5-5ED2-A16E-5B2C0FA7867A}"/>
              </a:ext>
            </a:extLst>
          </p:cNvPr>
          <p:cNvSpPr>
            <a:spLocks noGrp="1"/>
          </p:cNvSpPr>
          <p:nvPr>
            <p:ph type="ftr" sz="quarter" idx="11"/>
          </p:nvPr>
        </p:nvSpPr>
        <p:spPr>
          <a:xfrm>
            <a:off x="3342290" y="6492875"/>
            <a:ext cx="4532586" cy="365125"/>
          </a:xfrm>
        </p:spPr>
        <p:txBody>
          <a:bodyPr/>
          <a:lstStyle/>
          <a:p>
            <a:r>
              <a:rPr lang="en-US"/>
              <a:t>DGYM</a:t>
            </a:r>
            <a:endParaRPr lang="en-US" dirty="0"/>
          </a:p>
        </p:txBody>
      </p:sp>
      <p:sp>
        <p:nvSpPr>
          <p:cNvPr id="6" name="Slide Number Placeholder 5">
            <a:extLst>
              <a:ext uri="{FF2B5EF4-FFF2-40B4-BE49-F238E27FC236}">
                <a16:creationId xmlns:a16="http://schemas.microsoft.com/office/drawing/2014/main" id="{0F65C52A-8491-C58F-CFF3-07980E0B5C42}"/>
              </a:ext>
            </a:extLst>
          </p:cNvPr>
          <p:cNvSpPr>
            <a:spLocks noGrp="1"/>
          </p:cNvSpPr>
          <p:nvPr>
            <p:ph type="sldNum" sz="quarter" idx="12"/>
          </p:nvPr>
        </p:nvSpPr>
        <p:spPr>
          <a:xfrm>
            <a:off x="7874876" y="6492875"/>
            <a:ext cx="4317123" cy="365125"/>
          </a:xfrm>
        </p:spPr>
        <p:txBody>
          <a:bodyPr/>
          <a:lstStyle/>
          <a:p>
            <a:fld id="{B49BEE2D-2BB6-4CCB-B422-087C7BF20CBD}" type="slidenum">
              <a:rPr lang="en-US" smtClean="0"/>
              <a:pPr/>
              <a:t>19</a:t>
            </a:fld>
            <a:endParaRPr lang="en-US" dirty="0"/>
          </a:p>
        </p:txBody>
      </p:sp>
      <p:pic>
        <p:nvPicPr>
          <p:cNvPr id="10" name="Picture 9">
            <a:extLst>
              <a:ext uri="{FF2B5EF4-FFF2-40B4-BE49-F238E27FC236}">
                <a16:creationId xmlns:a16="http://schemas.microsoft.com/office/drawing/2014/main" id="{9F12C179-032E-FDC3-9854-DFF5700874F7}"/>
              </a:ext>
            </a:extLst>
          </p:cNvPr>
          <p:cNvPicPr>
            <a:picLocks noChangeAspect="1"/>
          </p:cNvPicPr>
          <p:nvPr/>
        </p:nvPicPr>
        <p:blipFill>
          <a:blip r:embed="rId2"/>
          <a:stretch>
            <a:fillRect/>
          </a:stretch>
        </p:blipFill>
        <p:spPr>
          <a:xfrm>
            <a:off x="360546" y="1218131"/>
            <a:ext cx="5248037" cy="5274744"/>
          </a:xfrm>
          <a:prstGeom prst="rect">
            <a:avLst/>
          </a:prstGeom>
        </p:spPr>
      </p:pic>
      <p:pic>
        <p:nvPicPr>
          <p:cNvPr id="12" name="Picture 11">
            <a:extLst>
              <a:ext uri="{FF2B5EF4-FFF2-40B4-BE49-F238E27FC236}">
                <a16:creationId xmlns:a16="http://schemas.microsoft.com/office/drawing/2014/main" id="{028EF12C-05C7-0FDD-C5FF-B18860413A6E}"/>
              </a:ext>
            </a:extLst>
          </p:cNvPr>
          <p:cNvPicPr>
            <a:picLocks noChangeAspect="1"/>
          </p:cNvPicPr>
          <p:nvPr/>
        </p:nvPicPr>
        <p:blipFill>
          <a:blip r:embed="rId3"/>
          <a:stretch>
            <a:fillRect/>
          </a:stretch>
        </p:blipFill>
        <p:spPr>
          <a:xfrm>
            <a:off x="6431613" y="1218131"/>
            <a:ext cx="5368220" cy="5274744"/>
          </a:xfrm>
          <a:prstGeom prst="rect">
            <a:avLst/>
          </a:prstGeom>
        </p:spPr>
      </p:pic>
      <p:sp>
        <p:nvSpPr>
          <p:cNvPr id="13" name="TextBox 12">
            <a:extLst>
              <a:ext uri="{FF2B5EF4-FFF2-40B4-BE49-F238E27FC236}">
                <a16:creationId xmlns:a16="http://schemas.microsoft.com/office/drawing/2014/main" id="{659D8D33-D312-9323-B7F3-769A9903DCF9}"/>
              </a:ext>
            </a:extLst>
          </p:cNvPr>
          <p:cNvSpPr txBox="1"/>
          <p:nvPr/>
        </p:nvSpPr>
        <p:spPr>
          <a:xfrm>
            <a:off x="2678230" y="873691"/>
            <a:ext cx="612668"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rPr>
              <a:t>GCN</a:t>
            </a:r>
          </a:p>
        </p:txBody>
      </p:sp>
      <p:sp>
        <p:nvSpPr>
          <p:cNvPr id="14" name="TextBox 13">
            <a:extLst>
              <a:ext uri="{FF2B5EF4-FFF2-40B4-BE49-F238E27FC236}">
                <a16:creationId xmlns:a16="http://schemas.microsoft.com/office/drawing/2014/main" id="{47EC2B87-0164-1E58-6639-A1567A02A1BD}"/>
              </a:ext>
            </a:extLst>
          </p:cNvPr>
          <p:cNvSpPr txBox="1"/>
          <p:nvPr/>
        </p:nvSpPr>
        <p:spPr>
          <a:xfrm>
            <a:off x="8886738" y="873691"/>
            <a:ext cx="612668"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rPr>
              <a:t>FCN</a:t>
            </a:r>
          </a:p>
        </p:txBody>
      </p:sp>
    </p:spTree>
    <p:extLst>
      <p:ext uri="{BB962C8B-B14F-4D97-AF65-F5344CB8AC3E}">
        <p14:creationId xmlns:p14="http://schemas.microsoft.com/office/powerpoint/2010/main" val="1725147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Outline</a:t>
            </a:r>
          </a:p>
        </p:txBody>
      </p:sp>
      <p:sp>
        <p:nvSpPr>
          <p:cNvPr id="4" name="Date Placeholder 3"/>
          <p:cNvSpPr>
            <a:spLocks noGrp="1"/>
          </p:cNvSpPr>
          <p:nvPr>
            <p:ph type="dt" sz="half" idx="10"/>
          </p:nvPr>
        </p:nvSpPr>
        <p:spPr/>
        <p:txBody>
          <a:bodyPr/>
          <a:lstStyle/>
          <a:p>
            <a:fld id="{58E14CC8-E084-4CC5-80D8-E14A1F435C0D}" type="datetime3">
              <a:rPr lang="en-GB" smtClean="0"/>
              <a:t>7 May, 2024</a:t>
            </a:fld>
            <a:endParaRPr lang="en-US" dirty="0"/>
          </a:p>
        </p:txBody>
      </p:sp>
      <p:sp>
        <p:nvSpPr>
          <p:cNvPr id="5" name="Footer Placeholder 4"/>
          <p:cNvSpPr>
            <a:spLocks noGrp="1"/>
          </p:cNvSpPr>
          <p:nvPr>
            <p:ph type="ftr" sz="quarter" idx="11"/>
          </p:nvPr>
        </p:nvSpPr>
        <p:spPr/>
        <p:txBody>
          <a:bodyPr/>
          <a:lstStyle/>
          <a:p>
            <a:r>
              <a:rPr lang="en-US" dirty="0">
                <a:solidFill>
                  <a:schemeClr val="bg1"/>
                </a:solidFill>
              </a:rPr>
              <a:t>DGYM</a:t>
            </a:r>
          </a:p>
        </p:txBody>
      </p:sp>
      <p:sp>
        <p:nvSpPr>
          <p:cNvPr id="6" name="Slide Number Placeholder 5"/>
          <p:cNvSpPr>
            <a:spLocks noGrp="1"/>
          </p:cNvSpPr>
          <p:nvPr>
            <p:ph type="sldNum" sz="quarter" idx="12"/>
          </p:nvPr>
        </p:nvSpPr>
        <p:spPr/>
        <p:txBody>
          <a:bodyPr/>
          <a:lstStyle/>
          <a:p>
            <a:fld id="{B49BEE2D-2BB6-4CCB-B422-087C7BF20CBD}" type="slidenum">
              <a:rPr lang="en-US" smtClean="0"/>
              <a:pPr/>
              <a:t>2</a:t>
            </a:fld>
            <a:endParaRPr lang="en-US" dirty="0"/>
          </a:p>
        </p:txBody>
      </p:sp>
      <p:sp>
        <p:nvSpPr>
          <p:cNvPr id="13" name="Content Placeholder 12">
            <a:extLst>
              <a:ext uri="{FF2B5EF4-FFF2-40B4-BE49-F238E27FC236}">
                <a16:creationId xmlns:a16="http://schemas.microsoft.com/office/drawing/2014/main" id="{86E66BEC-76DF-167A-6C58-ED280AF9203D}"/>
              </a:ext>
            </a:extLst>
          </p:cNvPr>
          <p:cNvSpPr>
            <a:spLocks noGrp="1"/>
          </p:cNvSpPr>
          <p:nvPr>
            <p:ph sz="half" idx="1"/>
          </p:nvPr>
        </p:nvSpPr>
        <p:spPr>
          <a:xfrm>
            <a:off x="0" y="898583"/>
            <a:ext cx="12191999" cy="5586738"/>
          </a:xfrm>
        </p:spPr>
        <p:txBody>
          <a:bodyPr>
            <a:normAutofit/>
          </a:bodyPr>
          <a:lstStyle/>
          <a:p>
            <a:r>
              <a:rPr lang="en-US" sz="1200" dirty="0">
                <a:latin typeface="Cambria Math" panose="02040503050406030204" pitchFamily="18" charset="0"/>
                <a:ea typeface="Cambria Math" panose="02040503050406030204" pitchFamily="18" charset="0"/>
              </a:rPr>
              <a:t>Abstract</a:t>
            </a:r>
          </a:p>
          <a:p>
            <a:endParaRPr lang="en-US" sz="1200" dirty="0">
              <a:latin typeface="Cambria Math" panose="02040503050406030204" pitchFamily="18" charset="0"/>
              <a:ea typeface="Cambria Math" panose="02040503050406030204" pitchFamily="18" charset="0"/>
            </a:endParaRPr>
          </a:p>
          <a:p>
            <a:r>
              <a:rPr lang="en-US" sz="1200" dirty="0">
                <a:latin typeface="Cambria Math" panose="02040503050406030204" pitchFamily="18" charset="0"/>
                <a:ea typeface="Cambria Math" panose="02040503050406030204" pitchFamily="18" charset="0"/>
              </a:rPr>
              <a:t>Problem Statement and Objective</a:t>
            </a:r>
          </a:p>
          <a:p>
            <a:endParaRPr lang="en-US" sz="1200" dirty="0">
              <a:latin typeface="Cambria Math" panose="02040503050406030204" pitchFamily="18" charset="0"/>
              <a:ea typeface="Cambria Math" panose="02040503050406030204" pitchFamily="18" charset="0"/>
            </a:endParaRPr>
          </a:p>
          <a:p>
            <a:r>
              <a:rPr lang="en-US" sz="1200" dirty="0">
                <a:latin typeface="Cambria Math" panose="02040503050406030204" pitchFamily="18" charset="0"/>
                <a:ea typeface="Cambria Math" panose="02040503050406030204" pitchFamily="18" charset="0"/>
              </a:rPr>
              <a:t> Graph Neural Network GNN ( i.e. GCN)</a:t>
            </a:r>
          </a:p>
          <a:p>
            <a:endParaRPr lang="en-US" sz="1200" dirty="0">
              <a:latin typeface="Cambria Math" panose="02040503050406030204" pitchFamily="18" charset="0"/>
              <a:ea typeface="Cambria Math" panose="02040503050406030204" pitchFamily="18" charset="0"/>
            </a:endParaRPr>
          </a:p>
          <a:p>
            <a:r>
              <a:rPr lang="en-US" sz="1200" dirty="0">
                <a:latin typeface="Cambria Math" panose="02040503050406030204" pitchFamily="18" charset="0"/>
                <a:ea typeface="Cambria Math" panose="02040503050406030204" pitchFamily="18" charset="0"/>
              </a:rPr>
              <a:t> Feed Forward Fully Connected Neural Network FFFCN</a:t>
            </a:r>
          </a:p>
          <a:p>
            <a:endParaRPr lang="en-US" sz="1200" dirty="0">
              <a:latin typeface="Cambria Math" panose="02040503050406030204" pitchFamily="18" charset="0"/>
              <a:ea typeface="Cambria Math" panose="02040503050406030204" pitchFamily="18" charset="0"/>
            </a:endParaRPr>
          </a:p>
          <a:p>
            <a:r>
              <a:rPr lang="en-US" sz="1200" dirty="0">
                <a:latin typeface="Cambria Math" panose="02040503050406030204" pitchFamily="18" charset="0"/>
                <a:ea typeface="Cambria Math" panose="02040503050406030204" pitchFamily="18" charset="0"/>
              </a:rPr>
              <a:t>PT-Flash Calculation by Successive Submission Method SSM</a:t>
            </a:r>
          </a:p>
          <a:p>
            <a:pPr marL="0" indent="0">
              <a:buNone/>
            </a:pPr>
            <a:endParaRPr lang="en-US" sz="1200" dirty="0">
              <a:latin typeface="Cambria Math" panose="02040503050406030204" pitchFamily="18" charset="0"/>
              <a:ea typeface="Cambria Math" panose="02040503050406030204" pitchFamily="18" charset="0"/>
            </a:endParaRPr>
          </a:p>
          <a:p>
            <a:r>
              <a:rPr lang="en-US" sz="1200" dirty="0">
                <a:latin typeface="Cambria Math" panose="02040503050406030204" pitchFamily="18" charset="0"/>
                <a:ea typeface="Cambria Math" panose="02040503050406030204" pitchFamily="18" charset="0"/>
              </a:rPr>
              <a:t>Methodology</a:t>
            </a:r>
          </a:p>
          <a:p>
            <a:pPr marL="0" indent="0">
              <a:buNone/>
            </a:pPr>
            <a:endParaRPr lang="en-US" sz="1200" dirty="0">
              <a:latin typeface="Cambria Math" panose="02040503050406030204" pitchFamily="18" charset="0"/>
              <a:ea typeface="Cambria Math" panose="02040503050406030204" pitchFamily="18" charset="0"/>
            </a:endParaRPr>
          </a:p>
          <a:p>
            <a:r>
              <a:rPr lang="en-US" sz="1200" dirty="0">
                <a:latin typeface="Cambria Math" panose="02040503050406030204" pitchFamily="18" charset="0"/>
                <a:ea typeface="Cambria Math" panose="02040503050406030204" pitchFamily="18" charset="0"/>
              </a:rPr>
              <a:t>Data Collection</a:t>
            </a:r>
          </a:p>
          <a:p>
            <a:endParaRPr lang="en-US" sz="1200" dirty="0">
              <a:latin typeface="Cambria Math" panose="02040503050406030204" pitchFamily="18" charset="0"/>
              <a:ea typeface="Cambria Math" panose="02040503050406030204" pitchFamily="18" charset="0"/>
            </a:endParaRPr>
          </a:p>
          <a:p>
            <a:r>
              <a:rPr lang="en-US" sz="1200" dirty="0">
                <a:latin typeface="Cambria Math" panose="02040503050406030204" pitchFamily="18" charset="0"/>
                <a:ea typeface="Cambria Math" panose="02040503050406030204" pitchFamily="18" charset="0"/>
              </a:rPr>
              <a:t>Results</a:t>
            </a:r>
          </a:p>
          <a:p>
            <a:endParaRPr lang="en-US" sz="1200" dirty="0">
              <a:latin typeface="Cambria Math" panose="02040503050406030204" pitchFamily="18" charset="0"/>
              <a:ea typeface="Cambria Math" panose="02040503050406030204" pitchFamily="18" charset="0"/>
            </a:endParaRPr>
          </a:p>
          <a:p>
            <a:r>
              <a:rPr lang="en-US" sz="1200" dirty="0">
                <a:latin typeface="Cambria Math" panose="02040503050406030204" pitchFamily="18" charset="0"/>
                <a:ea typeface="Cambria Math" panose="02040503050406030204" pitchFamily="18" charset="0"/>
              </a:rPr>
              <a:t>Discussion</a:t>
            </a:r>
          </a:p>
          <a:p>
            <a:pPr marL="0" indent="0">
              <a:buNone/>
            </a:pPr>
            <a:endParaRPr lang="en-US" sz="1200" dirty="0">
              <a:latin typeface="Cambria Math" panose="02040503050406030204" pitchFamily="18" charset="0"/>
              <a:ea typeface="Cambria Math" panose="02040503050406030204" pitchFamily="18" charset="0"/>
            </a:endParaRPr>
          </a:p>
          <a:p>
            <a:r>
              <a:rPr lang="en-US" sz="1200" dirty="0">
                <a:latin typeface="Cambria Math" panose="02040503050406030204" pitchFamily="18" charset="0"/>
                <a:ea typeface="Cambria Math" panose="02040503050406030204" pitchFamily="18" charset="0"/>
              </a:rPr>
              <a:t>Conclusion</a:t>
            </a:r>
          </a:p>
          <a:p>
            <a:endParaRPr lang="en-US" sz="1200" dirty="0">
              <a:latin typeface="Cambria Math" panose="02040503050406030204" pitchFamily="18" charset="0"/>
              <a:ea typeface="Cambria Math" panose="02040503050406030204" pitchFamily="18" charset="0"/>
            </a:endParaRPr>
          </a:p>
          <a:p>
            <a:pPr marL="0" indent="0">
              <a:buNone/>
            </a:pPr>
            <a:endParaRPr lang="en-US" sz="12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220059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977CE-CB52-ED02-32BB-8EA6D864F644}"/>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Results</a:t>
            </a:r>
          </a:p>
        </p:txBody>
      </p:sp>
      <p:sp>
        <p:nvSpPr>
          <p:cNvPr id="4" name="Date Placeholder 3">
            <a:extLst>
              <a:ext uri="{FF2B5EF4-FFF2-40B4-BE49-F238E27FC236}">
                <a16:creationId xmlns:a16="http://schemas.microsoft.com/office/drawing/2014/main" id="{D5DA53C1-625D-C1C9-9DA9-40B5B6E24E3E}"/>
              </a:ext>
            </a:extLst>
          </p:cNvPr>
          <p:cNvSpPr>
            <a:spLocks noGrp="1"/>
          </p:cNvSpPr>
          <p:nvPr>
            <p:ph type="dt" sz="half" idx="10"/>
          </p:nvPr>
        </p:nvSpPr>
        <p:spPr/>
        <p:txBody>
          <a:bodyPr/>
          <a:lstStyle/>
          <a:p>
            <a:fld id="{58E14CC8-E084-4CC5-80D8-E14A1F435C0D}" type="datetime3">
              <a:rPr lang="en-GB" smtClean="0"/>
              <a:t>7 May, 2024</a:t>
            </a:fld>
            <a:endParaRPr lang="en-US" dirty="0"/>
          </a:p>
        </p:txBody>
      </p:sp>
      <p:sp>
        <p:nvSpPr>
          <p:cNvPr id="5" name="Footer Placeholder 4">
            <a:extLst>
              <a:ext uri="{FF2B5EF4-FFF2-40B4-BE49-F238E27FC236}">
                <a16:creationId xmlns:a16="http://schemas.microsoft.com/office/drawing/2014/main" id="{469B5BF6-44A2-34DB-97A1-C3807E9C1A63}"/>
              </a:ext>
            </a:extLst>
          </p:cNvPr>
          <p:cNvSpPr>
            <a:spLocks noGrp="1"/>
          </p:cNvSpPr>
          <p:nvPr>
            <p:ph type="ftr" sz="quarter" idx="11"/>
          </p:nvPr>
        </p:nvSpPr>
        <p:spPr>
          <a:xfrm>
            <a:off x="3342290" y="6504413"/>
            <a:ext cx="4532586" cy="365125"/>
          </a:xfrm>
        </p:spPr>
        <p:txBody>
          <a:bodyPr/>
          <a:lstStyle/>
          <a:p>
            <a:r>
              <a:rPr lang="en-US"/>
              <a:t>DGYM</a:t>
            </a:r>
            <a:endParaRPr lang="en-US" dirty="0"/>
          </a:p>
        </p:txBody>
      </p:sp>
      <p:sp>
        <p:nvSpPr>
          <p:cNvPr id="6" name="Slide Number Placeholder 5">
            <a:extLst>
              <a:ext uri="{FF2B5EF4-FFF2-40B4-BE49-F238E27FC236}">
                <a16:creationId xmlns:a16="http://schemas.microsoft.com/office/drawing/2014/main" id="{AC656EA1-C0DA-7659-E835-2FD54BBEE541}"/>
              </a:ext>
            </a:extLst>
          </p:cNvPr>
          <p:cNvSpPr>
            <a:spLocks noGrp="1"/>
          </p:cNvSpPr>
          <p:nvPr>
            <p:ph type="sldNum" sz="quarter" idx="12"/>
          </p:nvPr>
        </p:nvSpPr>
        <p:spPr>
          <a:xfrm>
            <a:off x="7874877" y="6504413"/>
            <a:ext cx="4317123" cy="365125"/>
          </a:xfrm>
        </p:spPr>
        <p:txBody>
          <a:bodyPr/>
          <a:lstStyle/>
          <a:p>
            <a:fld id="{B49BEE2D-2BB6-4CCB-B422-087C7BF20CBD}" type="slidenum">
              <a:rPr lang="en-US" smtClean="0"/>
              <a:pPr/>
              <a:t>20</a:t>
            </a:fld>
            <a:endParaRPr lang="en-US" dirty="0"/>
          </a:p>
        </p:txBody>
      </p:sp>
      <p:sp>
        <p:nvSpPr>
          <p:cNvPr id="9" name="TextBox 8">
            <a:extLst>
              <a:ext uri="{FF2B5EF4-FFF2-40B4-BE49-F238E27FC236}">
                <a16:creationId xmlns:a16="http://schemas.microsoft.com/office/drawing/2014/main" id="{30005715-7369-3A50-E03C-24BDD5BD0F54}"/>
              </a:ext>
            </a:extLst>
          </p:cNvPr>
          <p:cNvSpPr txBox="1"/>
          <p:nvPr/>
        </p:nvSpPr>
        <p:spPr>
          <a:xfrm>
            <a:off x="2678230" y="873691"/>
            <a:ext cx="612668"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rPr>
              <a:t>GCN</a:t>
            </a:r>
          </a:p>
        </p:txBody>
      </p:sp>
      <p:sp>
        <p:nvSpPr>
          <p:cNvPr id="12" name="TextBox 11">
            <a:extLst>
              <a:ext uri="{FF2B5EF4-FFF2-40B4-BE49-F238E27FC236}">
                <a16:creationId xmlns:a16="http://schemas.microsoft.com/office/drawing/2014/main" id="{C4EAD3A9-CE33-F13C-F514-55BE574E7A4F}"/>
              </a:ext>
            </a:extLst>
          </p:cNvPr>
          <p:cNvSpPr txBox="1"/>
          <p:nvPr/>
        </p:nvSpPr>
        <p:spPr>
          <a:xfrm>
            <a:off x="8886738" y="873691"/>
            <a:ext cx="612668"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rPr>
              <a:t>FCN</a:t>
            </a:r>
          </a:p>
        </p:txBody>
      </p:sp>
      <p:pic>
        <p:nvPicPr>
          <p:cNvPr id="7" name="Picture 6">
            <a:extLst>
              <a:ext uri="{FF2B5EF4-FFF2-40B4-BE49-F238E27FC236}">
                <a16:creationId xmlns:a16="http://schemas.microsoft.com/office/drawing/2014/main" id="{236E3C87-BCE6-EDFD-5D01-B22A6BC4918A}"/>
              </a:ext>
            </a:extLst>
          </p:cNvPr>
          <p:cNvPicPr>
            <a:picLocks noChangeAspect="1"/>
          </p:cNvPicPr>
          <p:nvPr/>
        </p:nvPicPr>
        <p:blipFill>
          <a:blip r:embed="rId2"/>
          <a:stretch>
            <a:fillRect/>
          </a:stretch>
        </p:blipFill>
        <p:spPr>
          <a:xfrm>
            <a:off x="428956" y="1237707"/>
            <a:ext cx="5111215" cy="5168644"/>
          </a:xfrm>
          <a:prstGeom prst="rect">
            <a:avLst/>
          </a:prstGeom>
        </p:spPr>
      </p:pic>
      <p:pic>
        <p:nvPicPr>
          <p:cNvPr id="8" name="Picture 7">
            <a:extLst>
              <a:ext uri="{FF2B5EF4-FFF2-40B4-BE49-F238E27FC236}">
                <a16:creationId xmlns:a16="http://schemas.microsoft.com/office/drawing/2014/main" id="{462A540B-8237-EB94-7E4D-FF238227FF37}"/>
              </a:ext>
            </a:extLst>
          </p:cNvPr>
          <p:cNvPicPr>
            <a:picLocks noChangeAspect="1"/>
          </p:cNvPicPr>
          <p:nvPr/>
        </p:nvPicPr>
        <p:blipFill>
          <a:blip r:embed="rId3"/>
          <a:stretch>
            <a:fillRect/>
          </a:stretch>
        </p:blipFill>
        <p:spPr>
          <a:xfrm>
            <a:off x="6630409" y="1237707"/>
            <a:ext cx="5125326" cy="5182914"/>
          </a:xfrm>
          <a:prstGeom prst="rect">
            <a:avLst/>
          </a:prstGeom>
        </p:spPr>
      </p:pic>
    </p:spTree>
    <p:extLst>
      <p:ext uri="{BB962C8B-B14F-4D97-AF65-F5344CB8AC3E}">
        <p14:creationId xmlns:p14="http://schemas.microsoft.com/office/powerpoint/2010/main" val="3052748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E0372-8F23-A961-7461-B6FA6C2D1880}"/>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Results</a:t>
            </a:r>
          </a:p>
        </p:txBody>
      </p:sp>
      <p:sp>
        <p:nvSpPr>
          <p:cNvPr id="4" name="Date Placeholder 3">
            <a:extLst>
              <a:ext uri="{FF2B5EF4-FFF2-40B4-BE49-F238E27FC236}">
                <a16:creationId xmlns:a16="http://schemas.microsoft.com/office/drawing/2014/main" id="{6B34188E-1064-57B4-FFAF-E2A648019F94}"/>
              </a:ext>
            </a:extLst>
          </p:cNvPr>
          <p:cNvSpPr>
            <a:spLocks noGrp="1"/>
          </p:cNvSpPr>
          <p:nvPr>
            <p:ph type="dt" sz="half" idx="10"/>
          </p:nvPr>
        </p:nvSpPr>
        <p:spPr/>
        <p:txBody>
          <a:bodyPr/>
          <a:lstStyle/>
          <a:p>
            <a:fld id="{58E14CC8-E084-4CC5-80D8-E14A1F435C0D}" type="datetime3">
              <a:rPr lang="en-GB" smtClean="0"/>
              <a:t>7 May, 2024</a:t>
            </a:fld>
            <a:endParaRPr lang="en-US" dirty="0"/>
          </a:p>
        </p:txBody>
      </p:sp>
      <p:sp>
        <p:nvSpPr>
          <p:cNvPr id="5" name="Footer Placeholder 4">
            <a:extLst>
              <a:ext uri="{FF2B5EF4-FFF2-40B4-BE49-F238E27FC236}">
                <a16:creationId xmlns:a16="http://schemas.microsoft.com/office/drawing/2014/main" id="{C3C35DFF-1A3D-3866-2254-60AC458917B0}"/>
              </a:ext>
            </a:extLst>
          </p:cNvPr>
          <p:cNvSpPr>
            <a:spLocks noGrp="1"/>
          </p:cNvSpPr>
          <p:nvPr>
            <p:ph type="ftr" sz="quarter" idx="11"/>
          </p:nvPr>
        </p:nvSpPr>
        <p:spPr/>
        <p:txBody>
          <a:bodyPr/>
          <a:lstStyle/>
          <a:p>
            <a:r>
              <a:rPr lang="en-US"/>
              <a:t>DGYM</a:t>
            </a:r>
            <a:endParaRPr lang="en-US" dirty="0"/>
          </a:p>
        </p:txBody>
      </p:sp>
      <p:sp>
        <p:nvSpPr>
          <p:cNvPr id="6" name="Slide Number Placeholder 5">
            <a:extLst>
              <a:ext uri="{FF2B5EF4-FFF2-40B4-BE49-F238E27FC236}">
                <a16:creationId xmlns:a16="http://schemas.microsoft.com/office/drawing/2014/main" id="{0F86A2C3-0614-3F00-77DE-720A531C0DA0}"/>
              </a:ext>
            </a:extLst>
          </p:cNvPr>
          <p:cNvSpPr>
            <a:spLocks noGrp="1"/>
          </p:cNvSpPr>
          <p:nvPr>
            <p:ph type="sldNum" sz="quarter" idx="12"/>
          </p:nvPr>
        </p:nvSpPr>
        <p:spPr/>
        <p:txBody>
          <a:bodyPr/>
          <a:lstStyle/>
          <a:p>
            <a:fld id="{B49BEE2D-2BB6-4CCB-B422-087C7BF20CBD}" type="slidenum">
              <a:rPr lang="en-US" smtClean="0"/>
              <a:pPr/>
              <a:t>21</a:t>
            </a:fld>
            <a:endParaRPr lang="en-US" dirty="0"/>
          </a:p>
        </p:txBody>
      </p:sp>
      <p:sp>
        <p:nvSpPr>
          <p:cNvPr id="15" name="TextBox 14">
            <a:extLst>
              <a:ext uri="{FF2B5EF4-FFF2-40B4-BE49-F238E27FC236}">
                <a16:creationId xmlns:a16="http://schemas.microsoft.com/office/drawing/2014/main" id="{2A87D0B2-C0BA-E416-7428-AEF956F97418}"/>
              </a:ext>
            </a:extLst>
          </p:cNvPr>
          <p:cNvSpPr txBox="1"/>
          <p:nvPr/>
        </p:nvSpPr>
        <p:spPr>
          <a:xfrm>
            <a:off x="2678230" y="873691"/>
            <a:ext cx="612668"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rPr>
              <a:t>GCN</a:t>
            </a:r>
          </a:p>
        </p:txBody>
      </p:sp>
      <p:sp>
        <p:nvSpPr>
          <p:cNvPr id="16" name="TextBox 15">
            <a:extLst>
              <a:ext uri="{FF2B5EF4-FFF2-40B4-BE49-F238E27FC236}">
                <a16:creationId xmlns:a16="http://schemas.microsoft.com/office/drawing/2014/main" id="{30838641-08E3-C41C-854E-F9AE8D15A5B0}"/>
              </a:ext>
            </a:extLst>
          </p:cNvPr>
          <p:cNvSpPr txBox="1"/>
          <p:nvPr/>
        </p:nvSpPr>
        <p:spPr>
          <a:xfrm>
            <a:off x="8886738" y="873691"/>
            <a:ext cx="612668"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rPr>
              <a:t>FCN</a:t>
            </a:r>
          </a:p>
        </p:txBody>
      </p:sp>
      <p:pic>
        <p:nvPicPr>
          <p:cNvPr id="7" name="Picture 6">
            <a:extLst>
              <a:ext uri="{FF2B5EF4-FFF2-40B4-BE49-F238E27FC236}">
                <a16:creationId xmlns:a16="http://schemas.microsoft.com/office/drawing/2014/main" id="{9AEBBBF1-1BF1-8E22-9E18-A9CDDFD1C9F7}"/>
              </a:ext>
            </a:extLst>
          </p:cNvPr>
          <p:cNvPicPr>
            <a:picLocks noChangeAspect="1"/>
          </p:cNvPicPr>
          <p:nvPr/>
        </p:nvPicPr>
        <p:blipFill>
          <a:blip r:embed="rId2"/>
          <a:stretch>
            <a:fillRect/>
          </a:stretch>
        </p:blipFill>
        <p:spPr>
          <a:xfrm>
            <a:off x="403067" y="1243022"/>
            <a:ext cx="5162993" cy="5221004"/>
          </a:xfrm>
          <a:prstGeom prst="rect">
            <a:avLst/>
          </a:prstGeom>
        </p:spPr>
      </p:pic>
      <p:pic>
        <p:nvPicPr>
          <p:cNvPr id="9" name="Picture 8">
            <a:extLst>
              <a:ext uri="{FF2B5EF4-FFF2-40B4-BE49-F238E27FC236}">
                <a16:creationId xmlns:a16="http://schemas.microsoft.com/office/drawing/2014/main" id="{71A04060-903B-0612-C30C-D6C594C45DB4}"/>
              </a:ext>
            </a:extLst>
          </p:cNvPr>
          <p:cNvPicPr>
            <a:picLocks noChangeAspect="1"/>
          </p:cNvPicPr>
          <p:nvPr/>
        </p:nvPicPr>
        <p:blipFill>
          <a:blip r:embed="rId3"/>
          <a:stretch>
            <a:fillRect/>
          </a:stretch>
        </p:blipFill>
        <p:spPr>
          <a:xfrm>
            <a:off x="6611575" y="1243021"/>
            <a:ext cx="5162994" cy="5221005"/>
          </a:xfrm>
          <a:prstGeom prst="rect">
            <a:avLst/>
          </a:prstGeom>
        </p:spPr>
      </p:pic>
    </p:spTree>
    <p:extLst>
      <p:ext uri="{BB962C8B-B14F-4D97-AF65-F5344CB8AC3E}">
        <p14:creationId xmlns:p14="http://schemas.microsoft.com/office/powerpoint/2010/main" val="1444506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E0372-8F23-A961-7461-B6FA6C2D1880}"/>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Results</a:t>
            </a:r>
          </a:p>
        </p:txBody>
      </p:sp>
      <p:sp>
        <p:nvSpPr>
          <p:cNvPr id="4" name="Date Placeholder 3">
            <a:extLst>
              <a:ext uri="{FF2B5EF4-FFF2-40B4-BE49-F238E27FC236}">
                <a16:creationId xmlns:a16="http://schemas.microsoft.com/office/drawing/2014/main" id="{6B34188E-1064-57B4-FFAF-E2A648019F94}"/>
              </a:ext>
            </a:extLst>
          </p:cNvPr>
          <p:cNvSpPr>
            <a:spLocks noGrp="1"/>
          </p:cNvSpPr>
          <p:nvPr>
            <p:ph type="dt" sz="half" idx="10"/>
          </p:nvPr>
        </p:nvSpPr>
        <p:spPr/>
        <p:txBody>
          <a:bodyPr/>
          <a:lstStyle/>
          <a:p>
            <a:fld id="{58E14CC8-E084-4CC5-80D8-E14A1F435C0D}" type="datetime3">
              <a:rPr lang="en-GB" smtClean="0"/>
              <a:t>7 May, 2024</a:t>
            </a:fld>
            <a:endParaRPr lang="en-US" dirty="0"/>
          </a:p>
        </p:txBody>
      </p:sp>
      <p:sp>
        <p:nvSpPr>
          <p:cNvPr id="5" name="Footer Placeholder 4">
            <a:extLst>
              <a:ext uri="{FF2B5EF4-FFF2-40B4-BE49-F238E27FC236}">
                <a16:creationId xmlns:a16="http://schemas.microsoft.com/office/drawing/2014/main" id="{C3C35DFF-1A3D-3866-2254-60AC458917B0}"/>
              </a:ext>
            </a:extLst>
          </p:cNvPr>
          <p:cNvSpPr>
            <a:spLocks noGrp="1"/>
          </p:cNvSpPr>
          <p:nvPr>
            <p:ph type="ftr" sz="quarter" idx="11"/>
          </p:nvPr>
        </p:nvSpPr>
        <p:spPr/>
        <p:txBody>
          <a:bodyPr/>
          <a:lstStyle/>
          <a:p>
            <a:r>
              <a:rPr lang="en-US"/>
              <a:t>DGYM</a:t>
            </a:r>
            <a:endParaRPr lang="en-US" dirty="0"/>
          </a:p>
        </p:txBody>
      </p:sp>
      <p:sp>
        <p:nvSpPr>
          <p:cNvPr id="6" name="Slide Number Placeholder 5">
            <a:extLst>
              <a:ext uri="{FF2B5EF4-FFF2-40B4-BE49-F238E27FC236}">
                <a16:creationId xmlns:a16="http://schemas.microsoft.com/office/drawing/2014/main" id="{0F86A2C3-0614-3F00-77DE-720A531C0DA0}"/>
              </a:ext>
            </a:extLst>
          </p:cNvPr>
          <p:cNvSpPr>
            <a:spLocks noGrp="1"/>
          </p:cNvSpPr>
          <p:nvPr>
            <p:ph type="sldNum" sz="quarter" idx="12"/>
          </p:nvPr>
        </p:nvSpPr>
        <p:spPr/>
        <p:txBody>
          <a:bodyPr/>
          <a:lstStyle/>
          <a:p>
            <a:fld id="{B49BEE2D-2BB6-4CCB-B422-087C7BF20CBD}" type="slidenum">
              <a:rPr lang="en-US" smtClean="0"/>
              <a:pPr/>
              <a:t>22</a:t>
            </a:fld>
            <a:endParaRPr lang="en-US" dirty="0"/>
          </a:p>
        </p:txBody>
      </p:sp>
      <p:sp>
        <p:nvSpPr>
          <p:cNvPr id="9" name="TextBox 8">
            <a:extLst>
              <a:ext uri="{FF2B5EF4-FFF2-40B4-BE49-F238E27FC236}">
                <a16:creationId xmlns:a16="http://schemas.microsoft.com/office/drawing/2014/main" id="{58C73410-48E4-B4DB-52A3-A16DC3F64983}"/>
              </a:ext>
            </a:extLst>
          </p:cNvPr>
          <p:cNvSpPr txBox="1"/>
          <p:nvPr/>
        </p:nvSpPr>
        <p:spPr>
          <a:xfrm>
            <a:off x="2678230" y="873691"/>
            <a:ext cx="612668"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rPr>
              <a:t>GCN</a:t>
            </a:r>
          </a:p>
        </p:txBody>
      </p:sp>
      <p:sp>
        <p:nvSpPr>
          <p:cNvPr id="10" name="TextBox 9">
            <a:extLst>
              <a:ext uri="{FF2B5EF4-FFF2-40B4-BE49-F238E27FC236}">
                <a16:creationId xmlns:a16="http://schemas.microsoft.com/office/drawing/2014/main" id="{5AB28A0A-1968-D907-064F-845B4EC03E68}"/>
              </a:ext>
            </a:extLst>
          </p:cNvPr>
          <p:cNvSpPr txBox="1"/>
          <p:nvPr/>
        </p:nvSpPr>
        <p:spPr>
          <a:xfrm>
            <a:off x="8886738" y="873691"/>
            <a:ext cx="612668"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rPr>
              <a:t>FCN</a:t>
            </a:r>
          </a:p>
        </p:txBody>
      </p:sp>
      <p:pic>
        <p:nvPicPr>
          <p:cNvPr id="11" name="Picture 10">
            <a:extLst>
              <a:ext uri="{FF2B5EF4-FFF2-40B4-BE49-F238E27FC236}">
                <a16:creationId xmlns:a16="http://schemas.microsoft.com/office/drawing/2014/main" id="{0957EF42-9895-2670-B8EF-6F2BB13C35C4}"/>
              </a:ext>
            </a:extLst>
          </p:cNvPr>
          <p:cNvPicPr>
            <a:picLocks noChangeAspect="1"/>
          </p:cNvPicPr>
          <p:nvPr/>
        </p:nvPicPr>
        <p:blipFill>
          <a:blip r:embed="rId2"/>
          <a:stretch>
            <a:fillRect/>
          </a:stretch>
        </p:blipFill>
        <p:spPr>
          <a:xfrm>
            <a:off x="446973" y="1299328"/>
            <a:ext cx="5075181" cy="5132206"/>
          </a:xfrm>
          <a:prstGeom prst="rect">
            <a:avLst/>
          </a:prstGeom>
        </p:spPr>
      </p:pic>
      <p:pic>
        <p:nvPicPr>
          <p:cNvPr id="13" name="Picture 12">
            <a:extLst>
              <a:ext uri="{FF2B5EF4-FFF2-40B4-BE49-F238E27FC236}">
                <a16:creationId xmlns:a16="http://schemas.microsoft.com/office/drawing/2014/main" id="{21E62687-7988-7809-DECF-9DED9BF3F67A}"/>
              </a:ext>
            </a:extLst>
          </p:cNvPr>
          <p:cNvPicPr>
            <a:picLocks noChangeAspect="1"/>
          </p:cNvPicPr>
          <p:nvPr/>
        </p:nvPicPr>
        <p:blipFill>
          <a:blip r:embed="rId3"/>
          <a:stretch>
            <a:fillRect/>
          </a:stretch>
        </p:blipFill>
        <p:spPr>
          <a:xfrm>
            <a:off x="6655481" y="1299328"/>
            <a:ext cx="5075181" cy="5132206"/>
          </a:xfrm>
          <a:prstGeom prst="rect">
            <a:avLst/>
          </a:prstGeom>
        </p:spPr>
      </p:pic>
    </p:spTree>
    <p:extLst>
      <p:ext uri="{BB962C8B-B14F-4D97-AF65-F5344CB8AC3E}">
        <p14:creationId xmlns:p14="http://schemas.microsoft.com/office/powerpoint/2010/main" val="1046495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E0372-8F23-A961-7461-B6FA6C2D1880}"/>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Results</a:t>
            </a:r>
          </a:p>
        </p:txBody>
      </p:sp>
      <p:sp>
        <p:nvSpPr>
          <p:cNvPr id="4" name="Date Placeholder 3">
            <a:extLst>
              <a:ext uri="{FF2B5EF4-FFF2-40B4-BE49-F238E27FC236}">
                <a16:creationId xmlns:a16="http://schemas.microsoft.com/office/drawing/2014/main" id="{6B34188E-1064-57B4-FFAF-E2A648019F94}"/>
              </a:ext>
            </a:extLst>
          </p:cNvPr>
          <p:cNvSpPr>
            <a:spLocks noGrp="1"/>
          </p:cNvSpPr>
          <p:nvPr>
            <p:ph type="dt" sz="half" idx="10"/>
          </p:nvPr>
        </p:nvSpPr>
        <p:spPr/>
        <p:txBody>
          <a:bodyPr/>
          <a:lstStyle/>
          <a:p>
            <a:fld id="{58E14CC8-E084-4CC5-80D8-E14A1F435C0D}" type="datetime3">
              <a:rPr lang="en-GB" smtClean="0"/>
              <a:t>7 May, 2024</a:t>
            </a:fld>
            <a:endParaRPr lang="en-US" dirty="0"/>
          </a:p>
        </p:txBody>
      </p:sp>
      <p:sp>
        <p:nvSpPr>
          <p:cNvPr id="5" name="Footer Placeholder 4">
            <a:extLst>
              <a:ext uri="{FF2B5EF4-FFF2-40B4-BE49-F238E27FC236}">
                <a16:creationId xmlns:a16="http://schemas.microsoft.com/office/drawing/2014/main" id="{C3C35DFF-1A3D-3866-2254-60AC458917B0}"/>
              </a:ext>
            </a:extLst>
          </p:cNvPr>
          <p:cNvSpPr>
            <a:spLocks noGrp="1"/>
          </p:cNvSpPr>
          <p:nvPr>
            <p:ph type="ftr" sz="quarter" idx="11"/>
          </p:nvPr>
        </p:nvSpPr>
        <p:spPr/>
        <p:txBody>
          <a:bodyPr/>
          <a:lstStyle/>
          <a:p>
            <a:r>
              <a:rPr lang="en-US"/>
              <a:t>DGYM</a:t>
            </a:r>
            <a:endParaRPr lang="en-US" dirty="0"/>
          </a:p>
        </p:txBody>
      </p:sp>
      <p:sp>
        <p:nvSpPr>
          <p:cNvPr id="6" name="Slide Number Placeholder 5">
            <a:extLst>
              <a:ext uri="{FF2B5EF4-FFF2-40B4-BE49-F238E27FC236}">
                <a16:creationId xmlns:a16="http://schemas.microsoft.com/office/drawing/2014/main" id="{0F86A2C3-0614-3F00-77DE-720A531C0DA0}"/>
              </a:ext>
            </a:extLst>
          </p:cNvPr>
          <p:cNvSpPr>
            <a:spLocks noGrp="1"/>
          </p:cNvSpPr>
          <p:nvPr>
            <p:ph type="sldNum" sz="quarter" idx="12"/>
          </p:nvPr>
        </p:nvSpPr>
        <p:spPr/>
        <p:txBody>
          <a:bodyPr/>
          <a:lstStyle/>
          <a:p>
            <a:fld id="{B49BEE2D-2BB6-4CCB-B422-087C7BF20CBD}" type="slidenum">
              <a:rPr lang="en-US" smtClean="0"/>
              <a:pPr/>
              <a:t>23</a:t>
            </a:fld>
            <a:endParaRPr lang="en-US" dirty="0"/>
          </a:p>
        </p:txBody>
      </p:sp>
      <p:sp>
        <p:nvSpPr>
          <p:cNvPr id="13" name="TextBox 12">
            <a:extLst>
              <a:ext uri="{FF2B5EF4-FFF2-40B4-BE49-F238E27FC236}">
                <a16:creationId xmlns:a16="http://schemas.microsoft.com/office/drawing/2014/main" id="{20544169-FCF3-684A-B59F-E39D25B4390D}"/>
              </a:ext>
            </a:extLst>
          </p:cNvPr>
          <p:cNvSpPr txBox="1"/>
          <p:nvPr/>
        </p:nvSpPr>
        <p:spPr>
          <a:xfrm>
            <a:off x="2678230" y="873691"/>
            <a:ext cx="612668"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rPr>
              <a:t>GCN</a:t>
            </a:r>
          </a:p>
        </p:txBody>
      </p:sp>
      <p:sp>
        <p:nvSpPr>
          <p:cNvPr id="14" name="TextBox 13">
            <a:extLst>
              <a:ext uri="{FF2B5EF4-FFF2-40B4-BE49-F238E27FC236}">
                <a16:creationId xmlns:a16="http://schemas.microsoft.com/office/drawing/2014/main" id="{0F171256-6617-30DD-E5D7-A7C04F6F43A4}"/>
              </a:ext>
            </a:extLst>
          </p:cNvPr>
          <p:cNvSpPr txBox="1"/>
          <p:nvPr/>
        </p:nvSpPr>
        <p:spPr>
          <a:xfrm>
            <a:off x="8886738" y="873691"/>
            <a:ext cx="612668"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rPr>
              <a:t>FCN</a:t>
            </a:r>
          </a:p>
        </p:txBody>
      </p:sp>
      <p:pic>
        <p:nvPicPr>
          <p:cNvPr id="7" name="Picture 6">
            <a:extLst>
              <a:ext uri="{FF2B5EF4-FFF2-40B4-BE49-F238E27FC236}">
                <a16:creationId xmlns:a16="http://schemas.microsoft.com/office/drawing/2014/main" id="{EE216FB2-F4C8-1C08-F6CF-9C89DA8F7A28}"/>
              </a:ext>
            </a:extLst>
          </p:cNvPr>
          <p:cNvPicPr>
            <a:picLocks noChangeAspect="1"/>
          </p:cNvPicPr>
          <p:nvPr/>
        </p:nvPicPr>
        <p:blipFill>
          <a:blip r:embed="rId2"/>
          <a:stretch>
            <a:fillRect/>
          </a:stretch>
        </p:blipFill>
        <p:spPr>
          <a:xfrm>
            <a:off x="95350" y="1243023"/>
            <a:ext cx="5125325" cy="5182913"/>
          </a:xfrm>
          <a:prstGeom prst="rect">
            <a:avLst/>
          </a:prstGeom>
        </p:spPr>
      </p:pic>
      <p:pic>
        <p:nvPicPr>
          <p:cNvPr id="15" name="Picture 14">
            <a:extLst>
              <a:ext uri="{FF2B5EF4-FFF2-40B4-BE49-F238E27FC236}">
                <a16:creationId xmlns:a16="http://schemas.microsoft.com/office/drawing/2014/main" id="{D6E2053D-C70A-4940-CD44-3E12C3E9796D}"/>
              </a:ext>
            </a:extLst>
          </p:cNvPr>
          <p:cNvPicPr>
            <a:picLocks noChangeAspect="1"/>
          </p:cNvPicPr>
          <p:nvPr/>
        </p:nvPicPr>
        <p:blipFill>
          <a:blip r:embed="rId3"/>
          <a:stretch>
            <a:fillRect/>
          </a:stretch>
        </p:blipFill>
        <p:spPr>
          <a:xfrm>
            <a:off x="6630409" y="1243022"/>
            <a:ext cx="5125325" cy="5182913"/>
          </a:xfrm>
          <a:prstGeom prst="rect">
            <a:avLst/>
          </a:prstGeom>
        </p:spPr>
      </p:pic>
    </p:spTree>
    <p:extLst>
      <p:ext uri="{BB962C8B-B14F-4D97-AF65-F5344CB8AC3E}">
        <p14:creationId xmlns:p14="http://schemas.microsoft.com/office/powerpoint/2010/main" val="3419680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6717-DB79-6938-F28B-DFDE5B7CF541}"/>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Discussion: Part I</a:t>
            </a:r>
          </a:p>
        </p:txBody>
      </p:sp>
      <p:sp>
        <p:nvSpPr>
          <p:cNvPr id="4" name="Date Placeholder 3">
            <a:extLst>
              <a:ext uri="{FF2B5EF4-FFF2-40B4-BE49-F238E27FC236}">
                <a16:creationId xmlns:a16="http://schemas.microsoft.com/office/drawing/2014/main" id="{BFE62DCB-9DA0-7013-EAA2-8581D3B063FE}"/>
              </a:ext>
            </a:extLst>
          </p:cNvPr>
          <p:cNvSpPr>
            <a:spLocks noGrp="1"/>
          </p:cNvSpPr>
          <p:nvPr>
            <p:ph type="dt" sz="half" idx="10"/>
          </p:nvPr>
        </p:nvSpPr>
        <p:spPr/>
        <p:txBody>
          <a:bodyPr/>
          <a:lstStyle/>
          <a:p>
            <a:fld id="{58E14CC8-E084-4CC5-80D8-E14A1F435C0D}" type="datetime3">
              <a:rPr lang="en-GB" smtClean="0"/>
              <a:t>7 May, 2024</a:t>
            </a:fld>
            <a:endParaRPr lang="en-US" dirty="0"/>
          </a:p>
        </p:txBody>
      </p:sp>
      <p:sp>
        <p:nvSpPr>
          <p:cNvPr id="5" name="Footer Placeholder 4">
            <a:extLst>
              <a:ext uri="{FF2B5EF4-FFF2-40B4-BE49-F238E27FC236}">
                <a16:creationId xmlns:a16="http://schemas.microsoft.com/office/drawing/2014/main" id="{F89EAE23-577B-28D5-2701-BEA522F788FA}"/>
              </a:ext>
            </a:extLst>
          </p:cNvPr>
          <p:cNvSpPr>
            <a:spLocks noGrp="1"/>
          </p:cNvSpPr>
          <p:nvPr>
            <p:ph type="ftr" sz="quarter" idx="11"/>
          </p:nvPr>
        </p:nvSpPr>
        <p:spPr/>
        <p:txBody>
          <a:bodyPr/>
          <a:lstStyle/>
          <a:p>
            <a:r>
              <a:rPr lang="en-US"/>
              <a:t>DGYM</a:t>
            </a:r>
            <a:endParaRPr lang="en-US" dirty="0"/>
          </a:p>
        </p:txBody>
      </p:sp>
      <p:sp>
        <p:nvSpPr>
          <p:cNvPr id="6" name="Slide Number Placeholder 5">
            <a:extLst>
              <a:ext uri="{FF2B5EF4-FFF2-40B4-BE49-F238E27FC236}">
                <a16:creationId xmlns:a16="http://schemas.microsoft.com/office/drawing/2014/main" id="{01D49157-35FE-9C33-9191-D9B5B55A74D3}"/>
              </a:ext>
            </a:extLst>
          </p:cNvPr>
          <p:cNvSpPr>
            <a:spLocks noGrp="1"/>
          </p:cNvSpPr>
          <p:nvPr>
            <p:ph type="sldNum" sz="quarter" idx="12"/>
          </p:nvPr>
        </p:nvSpPr>
        <p:spPr/>
        <p:txBody>
          <a:bodyPr/>
          <a:lstStyle/>
          <a:p>
            <a:fld id="{B49BEE2D-2BB6-4CCB-B422-087C7BF20CBD}" type="slidenum">
              <a:rPr lang="en-US" smtClean="0"/>
              <a:pPr/>
              <a:t>24</a:t>
            </a:fld>
            <a:endParaRPr lang="en-US" dirty="0"/>
          </a:p>
        </p:txBody>
      </p:sp>
      <p:pic>
        <p:nvPicPr>
          <p:cNvPr id="8" name="Picture 7">
            <a:extLst>
              <a:ext uri="{FF2B5EF4-FFF2-40B4-BE49-F238E27FC236}">
                <a16:creationId xmlns:a16="http://schemas.microsoft.com/office/drawing/2014/main" id="{2FEFF71B-43E2-69F2-FF3A-B8D3293F2F9D}"/>
              </a:ext>
            </a:extLst>
          </p:cNvPr>
          <p:cNvPicPr>
            <a:picLocks noChangeAspect="1"/>
          </p:cNvPicPr>
          <p:nvPr/>
        </p:nvPicPr>
        <p:blipFill>
          <a:blip r:embed="rId2"/>
          <a:stretch>
            <a:fillRect/>
          </a:stretch>
        </p:blipFill>
        <p:spPr>
          <a:xfrm>
            <a:off x="205563" y="1635811"/>
            <a:ext cx="5486400" cy="4114800"/>
          </a:xfrm>
          <a:prstGeom prst="rect">
            <a:avLst/>
          </a:prstGeom>
        </p:spPr>
      </p:pic>
      <p:pic>
        <p:nvPicPr>
          <p:cNvPr id="10" name="Picture 9">
            <a:extLst>
              <a:ext uri="{FF2B5EF4-FFF2-40B4-BE49-F238E27FC236}">
                <a16:creationId xmlns:a16="http://schemas.microsoft.com/office/drawing/2014/main" id="{3BCB933C-247D-0623-5D87-C70FDB3723D4}"/>
              </a:ext>
            </a:extLst>
          </p:cNvPr>
          <p:cNvPicPr>
            <a:picLocks noChangeAspect="1"/>
          </p:cNvPicPr>
          <p:nvPr/>
        </p:nvPicPr>
        <p:blipFill>
          <a:blip r:embed="rId3"/>
          <a:stretch>
            <a:fillRect/>
          </a:stretch>
        </p:blipFill>
        <p:spPr>
          <a:xfrm>
            <a:off x="6340549" y="1634552"/>
            <a:ext cx="5486400" cy="4114800"/>
          </a:xfrm>
          <a:prstGeom prst="rect">
            <a:avLst/>
          </a:prstGeom>
        </p:spPr>
      </p:pic>
      <p:sp>
        <p:nvSpPr>
          <p:cNvPr id="11" name="TextBox 10">
            <a:extLst>
              <a:ext uri="{FF2B5EF4-FFF2-40B4-BE49-F238E27FC236}">
                <a16:creationId xmlns:a16="http://schemas.microsoft.com/office/drawing/2014/main" id="{2A97AF2A-AC8A-BEA3-7E0E-67F1C99322A4}"/>
              </a:ext>
            </a:extLst>
          </p:cNvPr>
          <p:cNvSpPr txBox="1"/>
          <p:nvPr/>
        </p:nvSpPr>
        <p:spPr>
          <a:xfrm>
            <a:off x="2678230" y="873691"/>
            <a:ext cx="612668"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rPr>
              <a:t>GCN</a:t>
            </a:r>
          </a:p>
        </p:txBody>
      </p:sp>
      <p:sp>
        <p:nvSpPr>
          <p:cNvPr id="12" name="TextBox 11">
            <a:extLst>
              <a:ext uri="{FF2B5EF4-FFF2-40B4-BE49-F238E27FC236}">
                <a16:creationId xmlns:a16="http://schemas.microsoft.com/office/drawing/2014/main" id="{293115FF-7EEA-3636-25E6-13A7E81E5992}"/>
              </a:ext>
            </a:extLst>
          </p:cNvPr>
          <p:cNvSpPr txBox="1"/>
          <p:nvPr/>
        </p:nvSpPr>
        <p:spPr>
          <a:xfrm>
            <a:off x="8886738" y="873691"/>
            <a:ext cx="612668"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rPr>
              <a:t>FCN</a:t>
            </a:r>
          </a:p>
        </p:txBody>
      </p:sp>
    </p:spTree>
    <p:extLst>
      <p:ext uri="{BB962C8B-B14F-4D97-AF65-F5344CB8AC3E}">
        <p14:creationId xmlns:p14="http://schemas.microsoft.com/office/powerpoint/2010/main" val="2503000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6717-DB79-6938-F28B-DFDE5B7CF541}"/>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Discussion: Part II</a:t>
            </a:r>
          </a:p>
        </p:txBody>
      </p:sp>
      <p:sp>
        <p:nvSpPr>
          <p:cNvPr id="4" name="Date Placeholder 3">
            <a:extLst>
              <a:ext uri="{FF2B5EF4-FFF2-40B4-BE49-F238E27FC236}">
                <a16:creationId xmlns:a16="http://schemas.microsoft.com/office/drawing/2014/main" id="{BFE62DCB-9DA0-7013-EAA2-8581D3B063FE}"/>
              </a:ext>
            </a:extLst>
          </p:cNvPr>
          <p:cNvSpPr>
            <a:spLocks noGrp="1"/>
          </p:cNvSpPr>
          <p:nvPr>
            <p:ph type="dt" sz="half" idx="10"/>
          </p:nvPr>
        </p:nvSpPr>
        <p:spPr/>
        <p:txBody>
          <a:bodyPr/>
          <a:lstStyle/>
          <a:p>
            <a:fld id="{58E14CC8-E084-4CC5-80D8-E14A1F435C0D}" type="datetime3">
              <a:rPr lang="en-GB" smtClean="0"/>
              <a:t>7 May, 2024</a:t>
            </a:fld>
            <a:endParaRPr lang="en-US" dirty="0"/>
          </a:p>
        </p:txBody>
      </p:sp>
      <p:sp>
        <p:nvSpPr>
          <p:cNvPr id="5" name="Footer Placeholder 4">
            <a:extLst>
              <a:ext uri="{FF2B5EF4-FFF2-40B4-BE49-F238E27FC236}">
                <a16:creationId xmlns:a16="http://schemas.microsoft.com/office/drawing/2014/main" id="{F89EAE23-577B-28D5-2701-BEA522F788FA}"/>
              </a:ext>
            </a:extLst>
          </p:cNvPr>
          <p:cNvSpPr>
            <a:spLocks noGrp="1"/>
          </p:cNvSpPr>
          <p:nvPr>
            <p:ph type="ftr" sz="quarter" idx="11"/>
          </p:nvPr>
        </p:nvSpPr>
        <p:spPr/>
        <p:txBody>
          <a:bodyPr/>
          <a:lstStyle/>
          <a:p>
            <a:r>
              <a:rPr lang="en-US"/>
              <a:t>DGYM</a:t>
            </a:r>
            <a:endParaRPr lang="en-US" dirty="0"/>
          </a:p>
        </p:txBody>
      </p:sp>
      <p:sp>
        <p:nvSpPr>
          <p:cNvPr id="6" name="Slide Number Placeholder 5">
            <a:extLst>
              <a:ext uri="{FF2B5EF4-FFF2-40B4-BE49-F238E27FC236}">
                <a16:creationId xmlns:a16="http://schemas.microsoft.com/office/drawing/2014/main" id="{01D49157-35FE-9C33-9191-D9B5B55A74D3}"/>
              </a:ext>
            </a:extLst>
          </p:cNvPr>
          <p:cNvSpPr>
            <a:spLocks noGrp="1"/>
          </p:cNvSpPr>
          <p:nvPr>
            <p:ph type="sldNum" sz="quarter" idx="12"/>
          </p:nvPr>
        </p:nvSpPr>
        <p:spPr/>
        <p:txBody>
          <a:bodyPr/>
          <a:lstStyle/>
          <a:p>
            <a:fld id="{B49BEE2D-2BB6-4CCB-B422-087C7BF20CBD}" type="slidenum">
              <a:rPr lang="en-US" smtClean="0"/>
              <a:pPr/>
              <a:t>25</a:t>
            </a:fld>
            <a:endParaRPr lang="en-US" dirty="0"/>
          </a:p>
        </p:txBody>
      </p:sp>
      <p:sp>
        <p:nvSpPr>
          <p:cNvPr id="11" name="TextBox 10">
            <a:extLst>
              <a:ext uri="{FF2B5EF4-FFF2-40B4-BE49-F238E27FC236}">
                <a16:creationId xmlns:a16="http://schemas.microsoft.com/office/drawing/2014/main" id="{2A97AF2A-AC8A-BEA3-7E0E-67F1C99322A4}"/>
              </a:ext>
            </a:extLst>
          </p:cNvPr>
          <p:cNvSpPr txBox="1"/>
          <p:nvPr/>
        </p:nvSpPr>
        <p:spPr>
          <a:xfrm>
            <a:off x="2678230" y="873691"/>
            <a:ext cx="1511952"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rPr>
              <a:t>GCN with BIP</a:t>
            </a:r>
          </a:p>
        </p:txBody>
      </p:sp>
      <p:sp>
        <p:nvSpPr>
          <p:cNvPr id="12" name="TextBox 11">
            <a:extLst>
              <a:ext uri="{FF2B5EF4-FFF2-40B4-BE49-F238E27FC236}">
                <a16:creationId xmlns:a16="http://schemas.microsoft.com/office/drawing/2014/main" id="{293115FF-7EEA-3636-25E6-13A7E81E5992}"/>
              </a:ext>
            </a:extLst>
          </p:cNvPr>
          <p:cNvSpPr txBox="1"/>
          <p:nvPr/>
        </p:nvSpPr>
        <p:spPr>
          <a:xfrm>
            <a:off x="8323213" y="886137"/>
            <a:ext cx="1840568"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rPr>
              <a:t>GCN without BIP</a:t>
            </a:r>
          </a:p>
        </p:txBody>
      </p:sp>
      <p:pic>
        <p:nvPicPr>
          <p:cNvPr id="7" name="Picture 6">
            <a:extLst>
              <a:ext uri="{FF2B5EF4-FFF2-40B4-BE49-F238E27FC236}">
                <a16:creationId xmlns:a16="http://schemas.microsoft.com/office/drawing/2014/main" id="{21E3BEE9-FD8F-8C9B-1B8E-DA76E4F07C49}"/>
              </a:ext>
            </a:extLst>
          </p:cNvPr>
          <p:cNvPicPr>
            <a:picLocks noChangeAspect="1"/>
          </p:cNvPicPr>
          <p:nvPr/>
        </p:nvPicPr>
        <p:blipFill>
          <a:blip r:embed="rId2"/>
          <a:stretch>
            <a:fillRect/>
          </a:stretch>
        </p:blipFill>
        <p:spPr>
          <a:xfrm>
            <a:off x="6244857" y="1772274"/>
            <a:ext cx="5562600" cy="4114800"/>
          </a:xfrm>
          <a:prstGeom prst="rect">
            <a:avLst/>
          </a:prstGeom>
        </p:spPr>
      </p:pic>
      <p:pic>
        <p:nvPicPr>
          <p:cNvPr id="9" name="Picture 8">
            <a:extLst>
              <a:ext uri="{FF2B5EF4-FFF2-40B4-BE49-F238E27FC236}">
                <a16:creationId xmlns:a16="http://schemas.microsoft.com/office/drawing/2014/main" id="{0EE1E783-5AF1-A0D3-8437-261636436979}"/>
              </a:ext>
            </a:extLst>
          </p:cNvPr>
          <p:cNvPicPr>
            <a:picLocks noChangeAspect="1"/>
          </p:cNvPicPr>
          <p:nvPr/>
        </p:nvPicPr>
        <p:blipFill>
          <a:blip r:embed="rId3"/>
          <a:stretch>
            <a:fillRect/>
          </a:stretch>
        </p:blipFill>
        <p:spPr>
          <a:xfrm>
            <a:off x="460745" y="1772274"/>
            <a:ext cx="5486400" cy="4114800"/>
          </a:xfrm>
          <a:prstGeom prst="rect">
            <a:avLst/>
          </a:prstGeom>
        </p:spPr>
      </p:pic>
    </p:spTree>
    <p:extLst>
      <p:ext uri="{BB962C8B-B14F-4D97-AF65-F5344CB8AC3E}">
        <p14:creationId xmlns:p14="http://schemas.microsoft.com/office/powerpoint/2010/main" val="1043600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B85B-F3B2-7544-770D-3213AF866B22}"/>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Reference</a:t>
            </a:r>
          </a:p>
        </p:txBody>
      </p:sp>
      <p:sp>
        <p:nvSpPr>
          <p:cNvPr id="3" name="Content Placeholder 2">
            <a:extLst>
              <a:ext uri="{FF2B5EF4-FFF2-40B4-BE49-F238E27FC236}">
                <a16:creationId xmlns:a16="http://schemas.microsoft.com/office/drawing/2014/main" id="{4361D607-653A-870B-19EE-5BA38DE66ED7}"/>
              </a:ext>
            </a:extLst>
          </p:cNvPr>
          <p:cNvSpPr>
            <a:spLocks noGrp="1"/>
          </p:cNvSpPr>
          <p:nvPr>
            <p:ph idx="1"/>
          </p:nvPr>
        </p:nvSpPr>
        <p:spPr/>
        <p:txBody>
          <a:bodyPr/>
          <a:lstStyle/>
          <a:p>
            <a:r>
              <a:rPr lang="en-US" b="0" i="0" dirty="0">
                <a:solidFill>
                  <a:srgbClr val="333333"/>
                </a:solidFill>
                <a:effectLst/>
                <a:latin typeface="Cambria Math" panose="02040503050406030204" pitchFamily="18" charset="0"/>
                <a:ea typeface="Cambria Math" panose="02040503050406030204" pitchFamily="18" charset="0"/>
              </a:rPr>
              <a:t> </a:t>
            </a:r>
            <a:r>
              <a:rPr lang="en-US" sz="2000" b="0" i="0" dirty="0">
                <a:solidFill>
                  <a:srgbClr val="333333"/>
                </a:solidFill>
                <a:effectLst/>
                <a:latin typeface="Cambria Math" panose="02040503050406030204" pitchFamily="18" charset="0"/>
                <a:ea typeface="Cambria Math" panose="02040503050406030204" pitchFamily="18" charset="0"/>
              </a:rPr>
              <a:t>Stanford University, CS224W: Machine Learning with Graphs</a:t>
            </a:r>
          </a:p>
          <a:p>
            <a:pPr marL="457200" lvl="1" indent="0">
              <a:buNone/>
            </a:pPr>
            <a:r>
              <a:rPr lang="en-US" sz="1800" b="0" i="0" dirty="0">
                <a:solidFill>
                  <a:srgbClr val="333333"/>
                </a:solidFill>
                <a:effectLst/>
                <a:latin typeface="Cambria Math" panose="02040503050406030204" pitchFamily="18" charset="0"/>
                <a:ea typeface="Cambria Math" panose="02040503050406030204" pitchFamily="18" charset="0"/>
                <a:hlinkClick r:id="rId2"/>
              </a:rPr>
              <a:t>https://web.stanford.edu/class/cs224w/</a:t>
            </a:r>
            <a:endParaRPr lang="en-US" sz="1800" dirty="0">
              <a:solidFill>
                <a:srgbClr val="333333"/>
              </a:solidFill>
              <a:latin typeface="Cambria Math" panose="02040503050406030204" pitchFamily="18" charset="0"/>
              <a:ea typeface="Cambria Math" panose="02040503050406030204" pitchFamily="18" charset="0"/>
            </a:endParaRPr>
          </a:p>
          <a:p>
            <a:r>
              <a:rPr lang="en-US" b="0" dirty="0">
                <a:solidFill>
                  <a:srgbClr val="333333"/>
                </a:solidFill>
                <a:latin typeface="Cambria Math" panose="02040503050406030204" pitchFamily="18" charset="0"/>
                <a:ea typeface="Cambria Math" panose="02040503050406030204" pitchFamily="18" charset="0"/>
              </a:rPr>
              <a:t> </a:t>
            </a:r>
            <a:r>
              <a:rPr lang="en-US" sz="2000" b="0" dirty="0" err="1">
                <a:solidFill>
                  <a:srgbClr val="333333"/>
                </a:solidFill>
                <a:latin typeface="Cambria Math" panose="02040503050406030204" pitchFamily="18" charset="0"/>
                <a:ea typeface="Cambria Math" panose="02040503050406030204" pitchFamily="18" charset="0"/>
              </a:rPr>
              <a:t>Jingang</a:t>
            </a:r>
            <a:r>
              <a:rPr lang="en-US" sz="2000" b="0" dirty="0">
                <a:solidFill>
                  <a:srgbClr val="333333"/>
                </a:solidFill>
                <a:latin typeface="Cambria Math" panose="02040503050406030204" pitchFamily="18" charset="0"/>
                <a:ea typeface="Cambria Math" panose="02040503050406030204" pitchFamily="18" charset="0"/>
              </a:rPr>
              <a:t> Qu, Thibault </a:t>
            </a:r>
            <a:r>
              <a:rPr lang="en-US" sz="2000" b="0" dirty="0" err="1">
                <a:solidFill>
                  <a:srgbClr val="333333"/>
                </a:solidFill>
                <a:latin typeface="Cambria Math" panose="02040503050406030204" pitchFamily="18" charset="0"/>
                <a:ea typeface="Cambria Math" panose="02040503050406030204" pitchFamily="18" charset="0"/>
              </a:rPr>
              <a:t>Faney</a:t>
            </a:r>
            <a:r>
              <a:rPr lang="en-US" sz="2000" b="0" dirty="0">
                <a:solidFill>
                  <a:srgbClr val="333333"/>
                </a:solidFill>
                <a:latin typeface="Cambria Math" panose="02040503050406030204" pitchFamily="18" charset="0"/>
                <a:ea typeface="Cambria Math" panose="02040503050406030204" pitchFamily="18" charset="0"/>
              </a:rPr>
              <a:t>, Jean-Charles de </a:t>
            </a:r>
            <a:r>
              <a:rPr lang="en-US" sz="2000" b="0" dirty="0" err="1">
                <a:solidFill>
                  <a:srgbClr val="333333"/>
                </a:solidFill>
                <a:latin typeface="Cambria Math" panose="02040503050406030204" pitchFamily="18" charset="0"/>
                <a:ea typeface="Cambria Math" panose="02040503050406030204" pitchFamily="18" charset="0"/>
              </a:rPr>
              <a:t>Hemptinne</a:t>
            </a:r>
            <a:r>
              <a:rPr lang="en-US" sz="2000" b="0" dirty="0">
                <a:solidFill>
                  <a:srgbClr val="333333"/>
                </a:solidFill>
                <a:latin typeface="Cambria Math" panose="02040503050406030204" pitchFamily="18" charset="0"/>
                <a:ea typeface="Cambria Math" panose="02040503050406030204" pitchFamily="18" charset="0"/>
              </a:rPr>
              <a:t>, </a:t>
            </a:r>
            <a:r>
              <a:rPr lang="en-US" sz="2000" b="0" dirty="0" err="1">
                <a:solidFill>
                  <a:srgbClr val="333333"/>
                </a:solidFill>
                <a:latin typeface="Cambria Math" panose="02040503050406030204" pitchFamily="18" charset="0"/>
                <a:ea typeface="Cambria Math" panose="02040503050406030204" pitchFamily="18" charset="0"/>
              </a:rPr>
              <a:t>Soleiman</a:t>
            </a:r>
            <a:r>
              <a:rPr lang="en-US" sz="2000" b="0" dirty="0">
                <a:solidFill>
                  <a:srgbClr val="333333"/>
                </a:solidFill>
                <a:latin typeface="Cambria Math" panose="02040503050406030204" pitchFamily="18" charset="0"/>
                <a:ea typeface="Cambria Math" panose="02040503050406030204" pitchFamily="18" charset="0"/>
              </a:rPr>
              <a:t> Yousef, Patrick Gallinari. </a:t>
            </a:r>
            <a:r>
              <a:rPr lang="en-US" sz="2000" b="0" dirty="0" err="1">
                <a:solidFill>
                  <a:srgbClr val="333333"/>
                </a:solidFill>
                <a:latin typeface="Cambria Math" panose="02040503050406030204" pitchFamily="18" charset="0"/>
                <a:ea typeface="Cambria Math" panose="02040503050406030204" pitchFamily="18" charset="0"/>
              </a:rPr>
              <a:t>PTFlash</a:t>
            </a:r>
            <a:r>
              <a:rPr lang="en-US" sz="2000" b="0" dirty="0">
                <a:solidFill>
                  <a:srgbClr val="333333"/>
                </a:solidFill>
                <a:latin typeface="Cambria Math" panose="02040503050406030204" pitchFamily="18" charset="0"/>
                <a:ea typeface="Cambria Math" panose="02040503050406030204" pitchFamily="18" charset="0"/>
              </a:rPr>
              <a:t> : 	A vectorized and parallel deep learning framework for two-phase flash calculation. Fuel, 2023,</a:t>
            </a:r>
          </a:p>
          <a:p>
            <a:pPr marL="0" indent="0">
              <a:buNone/>
            </a:pPr>
            <a:r>
              <a:rPr lang="en-US" sz="2000" b="0" dirty="0">
                <a:solidFill>
                  <a:srgbClr val="333333"/>
                </a:solidFill>
                <a:latin typeface="Cambria Math" panose="02040503050406030204" pitchFamily="18" charset="0"/>
                <a:ea typeface="Cambria Math" panose="02040503050406030204" pitchFamily="18" charset="0"/>
              </a:rPr>
              <a:t>     	331, Part 1, pp.125603. ff10.1016/j.fuel.2022.125603ff. </a:t>
            </a:r>
            <a:r>
              <a:rPr lang="en-US" sz="2000" b="0" dirty="0" err="1">
                <a:solidFill>
                  <a:srgbClr val="333333"/>
                </a:solidFill>
                <a:latin typeface="Cambria Math" panose="02040503050406030204" pitchFamily="18" charset="0"/>
                <a:ea typeface="Cambria Math" panose="02040503050406030204" pitchFamily="18" charset="0"/>
              </a:rPr>
              <a:t>ffhal</a:t>
            </a:r>
            <a:r>
              <a:rPr lang="en-US" sz="2000" b="0" dirty="0">
                <a:solidFill>
                  <a:srgbClr val="333333"/>
                </a:solidFill>
                <a:latin typeface="Cambria Math" panose="02040503050406030204" pitchFamily="18" charset="0"/>
                <a:ea typeface="Cambria Math" panose="02040503050406030204" pitchFamily="18" charset="0"/>
              </a:rPr>
              <a:t>- 03659647v3f</a:t>
            </a:r>
            <a:endParaRPr lang="en-US" sz="2000" dirty="0">
              <a:latin typeface="Cambria Math" panose="02040503050406030204" pitchFamily="18" charset="0"/>
              <a:ea typeface="Cambria Math" panose="02040503050406030204" pitchFamily="18" charset="0"/>
            </a:endParaRPr>
          </a:p>
        </p:txBody>
      </p:sp>
      <p:sp>
        <p:nvSpPr>
          <p:cNvPr id="4" name="Date Placeholder 3">
            <a:extLst>
              <a:ext uri="{FF2B5EF4-FFF2-40B4-BE49-F238E27FC236}">
                <a16:creationId xmlns:a16="http://schemas.microsoft.com/office/drawing/2014/main" id="{9F953D0A-6F1F-DC3C-0D17-5656105B9D41}"/>
              </a:ext>
            </a:extLst>
          </p:cNvPr>
          <p:cNvSpPr>
            <a:spLocks noGrp="1"/>
          </p:cNvSpPr>
          <p:nvPr>
            <p:ph type="dt" sz="half" idx="10"/>
          </p:nvPr>
        </p:nvSpPr>
        <p:spPr/>
        <p:txBody>
          <a:bodyPr/>
          <a:lstStyle/>
          <a:p>
            <a:fld id="{58E14CC8-E084-4CC5-80D8-E14A1F435C0D}" type="datetime3">
              <a:rPr lang="en-GB" smtClean="0"/>
              <a:t>7 May, 2024</a:t>
            </a:fld>
            <a:endParaRPr lang="en-US" dirty="0"/>
          </a:p>
        </p:txBody>
      </p:sp>
      <p:sp>
        <p:nvSpPr>
          <p:cNvPr id="5" name="Footer Placeholder 4">
            <a:extLst>
              <a:ext uri="{FF2B5EF4-FFF2-40B4-BE49-F238E27FC236}">
                <a16:creationId xmlns:a16="http://schemas.microsoft.com/office/drawing/2014/main" id="{EC92EFE3-8A3B-582F-3C0E-6F4323AF8C3C}"/>
              </a:ext>
            </a:extLst>
          </p:cNvPr>
          <p:cNvSpPr>
            <a:spLocks noGrp="1"/>
          </p:cNvSpPr>
          <p:nvPr>
            <p:ph type="ftr" sz="quarter" idx="11"/>
          </p:nvPr>
        </p:nvSpPr>
        <p:spPr/>
        <p:txBody>
          <a:bodyPr/>
          <a:lstStyle/>
          <a:p>
            <a:r>
              <a:rPr lang="en-US" dirty="0">
                <a:solidFill>
                  <a:schemeClr val="bg1"/>
                </a:solidFill>
              </a:rPr>
              <a:t>DGYM</a:t>
            </a:r>
          </a:p>
        </p:txBody>
      </p:sp>
      <p:sp>
        <p:nvSpPr>
          <p:cNvPr id="6" name="Slide Number Placeholder 5">
            <a:extLst>
              <a:ext uri="{FF2B5EF4-FFF2-40B4-BE49-F238E27FC236}">
                <a16:creationId xmlns:a16="http://schemas.microsoft.com/office/drawing/2014/main" id="{6DC5E4CF-8BA0-EA1B-987B-B4C1395CDD29}"/>
              </a:ext>
            </a:extLst>
          </p:cNvPr>
          <p:cNvSpPr>
            <a:spLocks noGrp="1"/>
          </p:cNvSpPr>
          <p:nvPr>
            <p:ph type="sldNum" sz="quarter" idx="12"/>
          </p:nvPr>
        </p:nvSpPr>
        <p:spPr/>
        <p:txBody>
          <a:bodyPr/>
          <a:lstStyle/>
          <a:p>
            <a:fld id="{B49BEE2D-2BB6-4CCB-B422-087C7BF20CBD}" type="slidenum">
              <a:rPr lang="en-US" smtClean="0"/>
              <a:pPr/>
              <a:t>26</a:t>
            </a:fld>
            <a:endParaRPr lang="en-US" dirty="0"/>
          </a:p>
        </p:txBody>
      </p:sp>
    </p:spTree>
    <p:extLst>
      <p:ext uri="{BB962C8B-B14F-4D97-AF65-F5344CB8AC3E}">
        <p14:creationId xmlns:p14="http://schemas.microsoft.com/office/powerpoint/2010/main" val="533481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58E14CC8-E084-4CC5-80D8-E14A1F435C0D}" type="datetime3">
              <a:rPr lang="en-GB" smtClean="0"/>
              <a:t>7 May, 2024</a:t>
            </a:fld>
            <a:endParaRPr lang="en-US" dirty="0"/>
          </a:p>
        </p:txBody>
      </p:sp>
      <p:sp>
        <p:nvSpPr>
          <p:cNvPr id="4" name="Footer Placeholder 3"/>
          <p:cNvSpPr>
            <a:spLocks noGrp="1"/>
          </p:cNvSpPr>
          <p:nvPr>
            <p:ph type="ftr" sz="quarter" idx="11"/>
          </p:nvPr>
        </p:nvSpPr>
        <p:spPr/>
        <p:txBody>
          <a:bodyPr/>
          <a:lstStyle/>
          <a:p>
            <a:r>
              <a:rPr lang="en-US" dirty="0">
                <a:solidFill>
                  <a:schemeClr val="bg1"/>
                </a:solidFill>
              </a:rPr>
              <a:t>DGYM</a:t>
            </a:r>
          </a:p>
        </p:txBody>
      </p:sp>
      <p:sp>
        <p:nvSpPr>
          <p:cNvPr id="5" name="Slide Number Placeholder 4"/>
          <p:cNvSpPr>
            <a:spLocks noGrp="1"/>
          </p:cNvSpPr>
          <p:nvPr>
            <p:ph type="sldNum" sz="quarter" idx="12"/>
          </p:nvPr>
        </p:nvSpPr>
        <p:spPr/>
        <p:txBody>
          <a:bodyPr/>
          <a:lstStyle/>
          <a:p>
            <a:fld id="{B49BEE2D-2BB6-4CCB-B422-087C7BF20CBD}" type="slidenum">
              <a:rPr lang="en-US" smtClean="0"/>
              <a:pPr/>
              <a:t>27</a:t>
            </a:fld>
            <a:endParaRPr lang="en-US" dirty="0"/>
          </a:p>
        </p:txBody>
      </p:sp>
    </p:spTree>
    <p:extLst>
      <p:ext uri="{BB962C8B-B14F-4D97-AF65-F5344CB8AC3E}">
        <p14:creationId xmlns:p14="http://schemas.microsoft.com/office/powerpoint/2010/main" val="2065891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59D8B-0154-EA67-D773-99F9797775E6}"/>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Abstract</a:t>
            </a:r>
          </a:p>
        </p:txBody>
      </p:sp>
      <p:sp>
        <p:nvSpPr>
          <p:cNvPr id="3" name="Content Placeholder 2">
            <a:extLst>
              <a:ext uri="{FF2B5EF4-FFF2-40B4-BE49-F238E27FC236}">
                <a16:creationId xmlns:a16="http://schemas.microsoft.com/office/drawing/2014/main" id="{B4B75EAC-3459-C1BE-F077-10D8D5EBF777}"/>
              </a:ext>
            </a:extLst>
          </p:cNvPr>
          <p:cNvSpPr>
            <a:spLocks noGrp="1"/>
          </p:cNvSpPr>
          <p:nvPr>
            <p:ph idx="1"/>
          </p:nvPr>
        </p:nvSpPr>
        <p:spPr>
          <a:xfrm>
            <a:off x="421640" y="1104973"/>
            <a:ext cx="11348720" cy="5171440"/>
          </a:xfrm>
        </p:spPr>
        <p:txBody>
          <a:bodyPr>
            <a:normAutofit/>
          </a:bodyPr>
          <a:lstStyle/>
          <a:p>
            <a:pPr marL="0" indent="0">
              <a:buNone/>
            </a:pPr>
            <a:r>
              <a:rPr lang="en-US" sz="1600" dirty="0">
                <a:latin typeface="Cambria Math" panose="02040503050406030204" pitchFamily="18" charset="0"/>
                <a:ea typeface="Cambria Math" panose="02040503050406030204" pitchFamily="18" charset="0"/>
              </a:rPr>
              <a:t>In this presentation, I delve into the realm of predictive modeling for composition prediction, focusing on the comparison between Graph Neural Networks (GNNs) and Fully Connected Feed Forward Neural Networks (FCNNs). This study explores the efficacy of these two approaches in accurately predicting composition in a two-phase system. By leveraging the unique capabilities of GNNs to process graph-structured data and the robustness of FCNNs in capturing complex relationships, I aim to uncover insights into their respective strengths and weaknesses.</a:t>
            </a:r>
          </a:p>
        </p:txBody>
      </p:sp>
      <p:sp>
        <p:nvSpPr>
          <p:cNvPr id="4" name="Date Placeholder 3">
            <a:extLst>
              <a:ext uri="{FF2B5EF4-FFF2-40B4-BE49-F238E27FC236}">
                <a16:creationId xmlns:a16="http://schemas.microsoft.com/office/drawing/2014/main" id="{746F9AF7-BCE0-493D-D434-2B530319A264}"/>
              </a:ext>
            </a:extLst>
          </p:cNvPr>
          <p:cNvSpPr>
            <a:spLocks noGrp="1"/>
          </p:cNvSpPr>
          <p:nvPr>
            <p:ph type="dt" sz="half" idx="10"/>
          </p:nvPr>
        </p:nvSpPr>
        <p:spPr/>
        <p:txBody>
          <a:bodyPr/>
          <a:lstStyle/>
          <a:p>
            <a:fld id="{58E14CC8-E084-4CC5-80D8-E14A1F435C0D}" type="datetime3">
              <a:rPr lang="en-GB" smtClean="0"/>
              <a:t>7 May, 2024</a:t>
            </a:fld>
            <a:endParaRPr lang="en-US" dirty="0"/>
          </a:p>
        </p:txBody>
      </p:sp>
      <p:sp>
        <p:nvSpPr>
          <p:cNvPr id="5" name="Footer Placeholder 4">
            <a:extLst>
              <a:ext uri="{FF2B5EF4-FFF2-40B4-BE49-F238E27FC236}">
                <a16:creationId xmlns:a16="http://schemas.microsoft.com/office/drawing/2014/main" id="{90C0E3D3-CADC-A852-E86B-B83F99555956}"/>
              </a:ext>
            </a:extLst>
          </p:cNvPr>
          <p:cNvSpPr>
            <a:spLocks noGrp="1"/>
          </p:cNvSpPr>
          <p:nvPr>
            <p:ph type="ftr" sz="quarter" idx="11"/>
          </p:nvPr>
        </p:nvSpPr>
        <p:spPr/>
        <p:txBody>
          <a:bodyPr/>
          <a:lstStyle/>
          <a:p>
            <a:r>
              <a:rPr lang="en-US" dirty="0">
                <a:solidFill>
                  <a:schemeClr val="bg1"/>
                </a:solidFill>
              </a:rPr>
              <a:t>DGYM</a:t>
            </a:r>
          </a:p>
        </p:txBody>
      </p:sp>
      <p:sp>
        <p:nvSpPr>
          <p:cNvPr id="6" name="Slide Number Placeholder 5">
            <a:extLst>
              <a:ext uri="{FF2B5EF4-FFF2-40B4-BE49-F238E27FC236}">
                <a16:creationId xmlns:a16="http://schemas.microsoft.com/office/drawing/2014/main" id="{BA0BED77-3DE8-997B-C54C-651B4ABCE74D}"/>
              </a:ext>
            </a:extLst>
          </p:cNvPr>
          <p:cNvSpPr>
            <a:spLocks noGrp="1"/>
          </p:cNvSpPr>
          <p:nvPr>
            <p:ph type="sldNum" sz="quarter" idx="12"/>
          </p:nvPr>
        </p:nvSpPr>
        <p:spPr/>
        <p:txBody>
          <a:bodyPr/>
          <a:lstStyle/>
          <a:p>
            <a:fld id="{B49BEE2D-2BB6-4CCB-B422-087C7BF20CBD}" type="slidenum">
              <a:rPr lang="en-US" smtClean="0"/>
              <a:pPr/>
              <a:t>3</a:t>
            </a:fld>
            <a:endParaRPr lang="en-US" dirty="0"/>
          </a:p>
        </p:txBody>
      </p:sp>
      <p:pic>
        <p:nvPicPr>
          <p:cNvPr id="8" name="Picture 7">
            <a:extLst>
              <a:ext uri="{FF2B5EF4-FFF2-40B4-BE49-F238E27FC236}">
                <a16:creationId xmlns:a16="http://schemas.microsoft.com/office/drawing/2014/main" id="{E3677D98-2B5F-9D4F-2373-B98B1165A6DB}"/>
              </a:ext>
            </a:extLst>
          </p:cNvPr>
          <p:cNvPicPr>
            <a:picLocks noChangeAspect="1"/>
          </p:cNvPicPr>
          <p:nvPr/>
        </p:nvPicPr>
        <p:blipFill>
          <a:blip r:embed="rId2"/>
          <a:stretch>
            <a:fillRect/>
          </a:stretch>
        </p:blipFill>
        <p:spPr>
          <a:xfrm>
            <a:off x="3051180" y="3895849"/>
            <a:ext cx="720149" cy="716034"/>
          </a:xfrm>
          <a:prstGeom prst="rect">
            <a:avLst/>
          </a:prstGeom>
          <a:scene3d>
            <a:camera prst="isometricRightUp"/>
            <a:lightRig rig="threePt" dir="t"/>
          </a:scene3d>
        </p:spPr>
      </p:pic>
      <p:pic>
        <p:nvPicPr>
          <p:cNvPr id="9" name="Picture 8">
            <a:extLst>
              <a:ext uri="{FF2B5EF4-FFF2-40B4-BE49-F238E27FC236}">
                <a16:creationId xmlns:a16="http://schemas.microsoft.com/office/drawing/2014/main" id="{530F6361-8197-72D4-04BE-9BA2C271F1C7}"/>
              </a:ext>
            </a:extLst>
          </p:cNvPr>
          <p:cNvPicPr>
            <a:picLocks noChangeAspect="1"/>
          </p:cNvPicPr>
          <p:nvPr/>
        </p:nvPicPr>
        <p:blipFill>
          <a:blip r:embed="rId2"/>
          <a:stretch>
            <a:fillRect/>
          </a:stretch>
        </p:blipFill>
        <p:spPr>
          <a:xfrm>
            <a:off x="3203580" y="4048249"/>
            <a:ext cx="720149" cy="716034"/>
          </a:xfrm>
          <a:prstGeom prst="rect">
            <a:avLst/>
          </a:prstGeom>
          <a:scene3d>
            <a:camera prst="isometricRightUp"/>
            <a:lightRig rig="threePt" dir="t"/>
          </a:scene3d>
        </p:spPr>
      </p:pic>
      <p:pic>
        <p:nvPicPr>
          <p:cNvPr id="10" name="Picture 9">
            <a:extLst>
              <a:ext uri="{FF2B5EF4-FFF2-40B4-BE49-F238E27FC236}">
                <a16:creationId xmlns:a16="http://schemas.microsoft.com/office/drawing/2014/main" id="{81A4CD43-3D81-CADE-6FF3-441E09B8C34D}"/>
              </a:ext>
            </a:extLst>
          </p:cNvPr>
          <p:cNvPicPr>
            <a:picLocks noChangeAspect="1"/>
          </p:cNvPicPr>
          <p:nvPr/>
        </p:nvPicPr>
        <p:blipFill>
          <a:blip r:embed="rId2"/>
          <a:stretch>
            <a:fillRect/>
          </a:stretch>
        </p:blipFill>
        <p:spPr>
          <a:xfrm>
            <a:off x="3355980" y="4200649"/>
            <a:ext cx="720149" cy="716034"/>
          </a:xfrm>
          <a:prstGeom prst="rect">
            <a:avLst/>
          </a:prstGeom>
          <a:scene3d>
            <a:camera prst="isometricRightUp"/>
            <a:lightRig rig="threePt" dir="t"/>
          </a:scene3d>
        </p:spPr>
      </p:pic>
      <p:pic>
        <p:nvPicPr>
          <p:cNvPr id="12" name="Picture 11">
            <a:extLst>
              <a:ext uri="{FF2B5EF4-FFF2-40B4-BE49-F238E27FC236}">
                <a16:creationId xmlns:a16="http://schemas.microsoft.com/office/drawing/2014/main" id="{A258101D-B42C-727B-2DE7-78A9E181338B}"/>
              </a:ext>
            </a:extLst>
          </p:cNvPr>
          <p:cNvPicPr>
            <a:picLocks noChangeAspect="1"/>
          </p:cNvPicPr>
          <p:nvPr/>
        </p:nvPicPr>
        <p:blipFill>
          <a:blip r:embed="rId2"/>
          <a:stretch>
            <a:fillRect/>
          </a:stretch>
        </p:blipFill>
        <p:spPr>
          <a:xfrm>
            <a:off x="4319141" y="4048248"/>
            <a:ext cx="720149" cy="716034"/>
          </a:xfrm>
          <a:prstGeom prst="rect">
            <a:avLst/>
          </a:prstGeom>
          <a:scene3d>
            <a:camera prst="isometricRightUp"/>
            <a:lightRig rig="threePt" dir="t"/>
          </a:scene3d>
        </p:spPr>
      </p:pic>
      <p:pic>
        <p:nvPicPr>
          <p:cNvPr id="13" name="Picture 12">
            <a:extLst>
              <a:ext uri="{FF2B5EF4-FFF2-40B4-BE49-F238E27FC236}">
                <a16:creationId xmlns:a16="http://schemas.microsoft.com/office/drawing/2014/main" id="{B353E78C-34C9-7F6C-B220-6FC57C13142B}"/>
              </a:ext>
            </a:extLst>
          </p:cNvPr>
          <p:cNvPicPr>
            <a:picLocks noChangeAspect="1"/>
          </p:cNvPicPr>
          <p:nvPr/>
        </p:nvPicPr>
        <p:blipFill>
          <a:blip r:embed="rId2"/>
          <a:stretch>
            <a:fillRect/>
          </a:stretch>
        </p:blipFill>
        <p:spPr>
          <a:xfrm>
            <a:off x="805676" y="4054147"/>
            <a:ext cx="720149" cy="716034"/>
          </a:xfrm>
          <a:prstGeom prst="rect">
            <a:avLst/>
          </a:prstGeom>
          <a:scene3d>
            <a:camera prst="isometricRightUp"/>
            <a:lightRig rig="threePt" dir="t"/>
          </a:scene3d>
        </p:spPr>
      </p:pic>
      <p:pic>
        <p:nvPicPr>
          <p:cNvPr id="14" name="Picture 13">
            <a:extLst>
              <a:ext uri="{FF2B5EF4-FFF2-40B4-BE49-F238E27FC236}">
                <a16:creationId xmlns:a16="http://schemas.microsoft.com/office/drawing/2014/main" id="{6B6AE3C3-3137-3C84-B709-CF599AEB719C}"/>
              </a:ext>
            </a:extLst>
          </p:cNvPr>
          <p:cNvPicPr>
            <a:picLocks noChangeAspect="1"/>
          </p:cNvPicPr>
          <p:nvPr/>
        </p:nvPicPr>
        <p:blipFill>
          <a:blip r:embed="rId2"/>
          <a:stretch>
            <a:fillRect/>
          </a:stretch>
        </p:blipFill>
        <p:spPr>
          <a:xfrm>
            <a:off x="1779442" y="3895849"/>
            <a:ext cx="720149" cy="716034"/>
          </a:xfrm>
          <a:prstGeom prst="rect">
            <a:avLst/>
          </a:prstGeom>
          <a:scene3d>
            <a:camera prst="isometricRightUp"/>
            <a:lightRig rig="threePt" dir="t"/>
          </a:scene3d>
        </p:spPr>
      </p:pic>
      <p:pic>
        <p:nvPicPr>
          <p:cNvPr id="15" name="Picture 14">
            <a:extLst>
              <a:ext uri="{FF2B5EF4-FFF2-40B4-BE49-F238E27FC236}">
                <a16:creationId xmlns:a16="http://schemas.microsoft.com/office/drawing/2014/main" id="{C4E49046-69AC-BF2F-69A4-46D9FAB7CEBF}"/>
              </a:ext>
            </a:extLst>
          </p:cNvPr>
          <p:cNvPicPr>
            <a:picLocks noChangeAspect="1"/>
          </p:cNvPicPr>
          <p:nvPr/>
        </p:nvPicPr>
        <p:blipFill>
          <a:blip r:embed="rId2"/>
          <a:stretch>
            <a:fillRect/>
          </a:stretch>
        </p:blipFill>
        <p:spPr>
          <a:xfrm>
            <a:off x="1931842" y="4048249"/>
            <a:ext cx="720149" cy="716034"/>
          </a:xfrm>
          <a:prstGeom prst="rect">
            <a:avLst/>
          </a:prstGeom>
          <a:scene3d>
            <a:camera prst="isometricRightUp"/>
            <a:lightRig rig="threePt" dir="t"/>
          </a:scene3d>
        </p:spPr>
      </p:pic>
      <p:pic>
        <p:nvPicPr>
          <p:cNvPr id="16" name="Picture 15">
            <a:extLst>
              <a:ext uri="{FF2B5EF4-FFF2-40B4-BE49-F238E27FC236}">
                <a16:creationId xmlns:a16="http://schemas.microsoft.com/office/drawing/2014/main" id="{AF752D6B-7778-282B-84D6-338DAD65BF37}"/>
              </a:ext>
            </a:extLst>
          </p:cNvPr>
          <p:cNvPicPr>
            <a:picLocks noChangeAspect="1"/>
          </p:cNvPicPr>
          <p:nvPr/>
        </p:nvPicPr>
        <p:blipFill>
          <a:blip r:embed="rId2"/>
          <a:stretch>
            <a:fillRect/>
          </a:stretch>
        </p:blipFill>
        <p:spPr>
          <a:xfrm>
            <a:off x="2084242" y="4200649"/>
            <a:ext cx="720149" cy="716034"/>
          </a:xfrm>
          <a:prstGeom prst="rect">
            <a:avLst/>
          </a:prstGeom>
          <a:scene3d>
            <a:camera prst="isometricRightUp"/>
            <a:lightRig rig="threePt" dir="t"/>
          </a:scene3d>
        </p:spPr>
      </p:pic>
      <p:cxnSp>
        <p:nvCxnSpPr>
          <p:cNvPr id="18" name="Straight Arrow Connector 17">
            <a:extLst>
              <a:ext uri="{FF2B5EF4-FFF2-40B4-BE49-F238E27FC236}">
                <a16:creationId xmlns:a16="http://schemas.microsoft.com/office/drawing/2014/main" id="{2056869A-08D7-89C0-2672-7171D6DD2EC1}"/>
              </a:ext>
            </a:extLst>
          </p:cNvPr>
          <p:cNvCxnSpPr>
            <a:cxnSpLocks/>
          </p:cNvCxnSpPr>
          <p:nvPr/>
        </p:nvCxnSpPr>
        <p:spPr>
          <a:xfrm>
            <a:off x="1482366" y="4414908"/>
            <a:ext cx="34053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548C5123-C50A-AA33-9CCD-392D4B844EC9}"/>
              </a:ext>
            </a:extLst>
          </p:cNvPr>
          <p:cNvCxnSpPr>
            <a:cxnSpLocks/>
          </p:cNvCxnSpPr>
          <p:nvPr/>
        </p:nvCxnSpPr>
        <p:spPr>
          <a:xfrm>
            <a:off x="4004352" y="4406265"/>
            <a:ext cx="34053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9E3F4FB9-C6F5-D851-1F6F-FF65107C01A4}"/>
              </a:ext>
            </a:extLst>
          </p:cNvPr>
          <p:cNvCxnSpPr>
            <a:cxnSpLocks/>
          </p:cNvCxnSpPr>
          <p:nvPr/>
        </p:nvCxnSpPr>
        <p:spPr>
          <a:xfrm>
            <a:off x="2710645" y="4414908"/>
            <a:ext cx="34053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3" name="Graphic 22">
            <a:extLst>
              <a:ext uri="{FF2B5EF4-FFF2-40B4-BE49-F238E27FC236}">
                <a16:creationId xmlns:a16="http://schemas.microsoft.com/office/drawing/2014/main" id="{05F915C1-5DE2-BA0A-1CDE-B8767C1546AC}"/>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30957" t="30229" r="23800" b="21374"/>
          <a:stretch/>
        </p:blipFill>
        <p:spPr>
          <a:xfrm>
            <a:off x="8122394" y="3778953"/>
            <a:ext cx="2842277" cy="1559425"/>
          </a:xfrm>
          <a:prstGeom prst="rect">
            <a:avLst/>
          </a:prstGeom>
        </p:spPr>
      </p:pic>
      <p:sp>
        <p:nvSpPr>
          <p:cNvPr id="24" name="TextBox 23">
            <a:extLst>
              <a:ext uri="{FF2B5EF4-FFF2-40B4-BE49-F238E27FC236}">
                <a16:creationId xmlns:a16="http://schemas.microsoft.com/office/drawing/2014/main" id="{334DF424-EBD5-DE46-440F-5E7C4405309E}"/>
              </a:ext>
            </a:extLst>
          </p:cNvPr>
          <p:cNvSpPr txBox="1"/>
          <p:nvPr/>
        </p:nvSpPr>
        <p:spPr>
          <a:xfrm>
            <a:off x="1044186" y="3346137"/>
            <a:ext cx="3848489"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rPr>
              <a:t>GRAPH CONVOLUTIONAL NETWORK</a:t>
            </a:r>
          </a:p>
        </p:txBody>
      </p:sp>
      <p:sp>
        <p:nvSpPr>
          <p:cNvPr id="25" name="TextBox 24">
            <a:extLst>
              <a:ext uri="{FF2B5EF4-FFF2-40B4-BE49-F238E27FC236}">
                <a16:creationId xmlns:a16="http://schemas.microsoft.com/office/drawing/2014/main" id="{99EBE1B4-7E2E-44B8-827B-48A0BDE4309B}"/>
              </a:ext>
            </a:extLst>
          </p:cNvPr>
          <p:cNvSpPr txBox="1"/>
          <p:nvPr/>
        </p:nvSpPr>
        <p:spPr>
          <a:xfrm>
            <a:off x="7910232" y="3346137"/>
            <a:ext cx="3266600"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rPr>
              <a:t>FULLY CONNECTED NETWORK</a:t>
            </a:r>
          </a:p>
        </p:txBody>
      </p:sp>
    </p:spTree>
    <p:extLst>
      <p:ext uri="{BB962C8B-B14F-4D97-AF65-F5344CB8AC3E}">
        <p14:creationId xmlns:p14="http://schemas.microsoft.com/office/powerpoint/2010/main" val="3570086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7047-0E32-2221-45B3-231FB740551F}"/>
              </a:ext>
            </a:extLst>
          </p:cNvPr>
          <p:cNvSpPr>
            <a:spLocks noGrp="1"/>
          </p:cNvSpPr>
          <p:nvPr>
            <p:ph type="title"/>
          </p:nvPr>
        </p:nvSpPr>
        <p:spPr/>
        <p:txBody>
          <a:bodyPr>
            <a:normAutofit/>
          </a:bodyPr>
          <a:lstStyle/>
          <a:p>
            <a:r>
              <a:rPr lang="en-US" dirty="0">
                <a:latin typeface="Cambria Math" panose="02040503050406030204" pitchFamily="18" charset="0"/>
                <a:ea typeface="Cambria Math" panose="02040503050406030204" pitchFamily="18" charset="0"/>
                <a:cs typeface="Times New Roman" panose="02020603050405020304" pitchFamily="18" charset="0"/>
              </a:rPr>
              <a:t>Problem Statement</a:t>
            </a:r>
          </a:p>
        </p:txBody>
      </p:sp>
      <p:sp>
        <p:nvSpPr>
          <p:cNvPr id="4" name="Date Placeholder 3">
            <a:extLst>
              <a:ext uri="{FF2B5EF4-FFF2-40B4-BE49-F238E27FC236}">
                <a16:creationId xmlns:a16="http://schemas.microsoft.com/office/drawing/2014/main" id="{7DC8C5A7-5A53-65EA-F2D3-8213FFB6F825}"/>
              </a:ext>
            </a:extLst>
          </p:cNvPr>
          <p:cNvSpPr>
            <a:spLocks noGrp="1"/>
          </p:cNvSpPr>
          <p:nvPr>
            <p:ph type="dt" sz="half" idx="10"/>
          </p:nvPr>
        </p:nvSpPr>
        <p:spPr/>
        <p:txBody>
          <a:bodyPr/>
          <a:lstStyle/>
          <a:p>
            <a:fld id="{58E14CC8-E084-4CC5-80D8-E14A1F435C0D}" type="datetime3">
              <a:rPr lang="en-GB" smtClean="0"/>
              <a:t>7 May, 2024</a:t>
            </a:fld>
            <a:endParaRPr lang="en-US" dirty="0"/>
          </a:p>
        </p:txBody>
      </p:sp>
      <p:sp>
        <p:nvSpPr>
          <p:cNvPr id="5" name="Footer Placeholder 4">
            <a:extLst>
              <a:ext uri="{FF2B5EF4-FFF2-40B4-BE49-F238E27FC236}">
                <a16:creationId xmlns:a16="http://schemas.microsoft.com/office/drawing/2014/main" id="{41025960-56E8-7A02-D98F-BAE72A93FAFD}"/>
              </a:ext>
            </a:extLst>
          </p:cNvPr>
          <p:cNvSpPr>
            <a:spLocks noGrp="1"/>
          </p:cNvSpPr>
          <p:nvPr>
            <p:ph type="ftr" sz="quarter" idx="11"/>
          </p:nvPr>
        </p:nvSpPr>
        <p:spPr>
          <a:xfrm>
            <a:off x="3342290" y="6492875"/>
            <a:ext cx="4532586" cy="365125"/>
          </a:xfrm>
        </p:spPr>
        <p:txBody>
          <a:bodyPr/>
          <a:lstStyle/>
          <a:p>
            <a:r>
              <a:rPr lang="en-US" dirty="0">
                <a:solidFill>
                  <a:schemeClr val="bg1"/>
                </a:solidFill>
              </a:rPr>
              <a:t>DGYM</a:t>
            </a:r>
          </a:p>
        </p:txBody>
      </p:sp>
      <p:sp>
        <p:nvSpPr>
          <p:cNvPr id="6" name="Slide Number Placeholder 5">
            <a:extLst>
              <a:ext uri="{FF2B5EF4-FFF2-40B4-BE49-F238E27FC236}">
                <a16:creationId xmlns:a16="http://schemas.microsoft.com/office/drawing/2014/main" id="{B6C542ED-D698-2068-68A9-A67BFA67DC4C}"/>
              </a:ext>
            </a:extLst>
          </p:cNvPr>
          <p:cNvSpPr>
            <a:spLocks noGrp="1"/>
          </p:cNvSpPr>
          <p:nvPr>
            <p:ph type="sldNum" sz="quarter" idx="12"/>
          </p:nvPr>
        </p:nvSpPr>
        <p:spPr>
          <a:xfrm>
            <a:off x="7874877" y="6492875"/>
            <a:ext cx="4317123" cy="365125"/>
          </a:xfrm>
        </p:spPr>
        <p:txBody>
          <a:bodyPr/>
          <a:lstStyle/>
          <a:p>
            <a:fld id="{B49BEE2D-2BB6-4CCB-B422-087C7BF20CBD}" type="slidenum">
              <a:rPr lang="en-US" smtClean="0"/>
              <a:pPr/>
              <a:t>4</a:t>
            </a:fld>
            <a:endParaRPr lang="en-US" dirty="0"/>
          </a:p>
        </p:txBody>
      </p:sp>
      <p:sp>
        <p:nvSpPr>
          <p:cNvPr id="10" name="Content Placeholder 2">
            <a:extLst>
              <a:ext uri="{FF2B5EF4-FFF2-40B4-BE49-F238E27FC236}">
                <a16:creationId xmlns:a16="http://schemas.microsoft.com/office/drawing/2014/main" id="{14F26122-3CC2-9A23-DCEE-50182C9EA618}"/>
              </a:ext>
            </a:extLst>
          </p:cNvPr>
          <p:cNvSpPr>
            <a:spLocks noGrp="1"/>
          </p:cNvSpPr>
          <p:nvPr>
            <p:ph idx="1"/>
          </p:nvPr>
        </p:nvSpPr>
        <p:spPr>
          <a:xfrm>
            <a:off x="421640" y="2560955"/>
            <a:ext cx="11348720" cy="2039383"/>
          </a:xfrm>
        </p:spPr>
        <p:txBody>
          <a:bodyPr>
            <a:normAutofit lnSpcReduction="10000"/>
          </a:bodyPr>
          <a:lstStyle/>
          <a:p>
            <a:pPr marL="342900" indent="-342900">
              <a:buAutoNum type="arabicPeriod"/>
            </a:pPr>
            <a:r>
              <a:rPr lang="en-US" sz="1600" dirty="0">
                <a:latin typeface="Cambria Math" panose="02040503050406030204" pitchFamily="18" charset="0"/>
                <a:ea typeface="Cambria Math" panose="02040503050406030204" pitchFamily="18" charset="0"/>
              </a:rPr>
              <a:t>Develop Python Simulator to generate Ground Truth data for Deep Learning part</a:t>
            </a:r>
          </a:p>
          <a:p>
            <a:pPr marL="342900" indent="-342900">
              <a:buAutoNum type="arabicPeriod"/>
            </a:pPr>
            <a:r>
              <a:rPr lang="en-US" sz="1600" dirty="0">
                <a:latin typeface="Cambria Math" panose="02040503050406030204" pitchFamily="18" charset="0"/>
                <a:ea typeface="Cambria Math" panose="02040503050406030204" pitchFamily="18" charset="0"/>
              </a:rPr>
              <a:t>Generate P, T, z input variables using random generator</a:t>
            </a:r>
          </a:p>
          <a:p>
            <a:pPr marL="342900" indent="-342900">
              <a:buAutoNum type="arabicPeriod"/>
            </a:pPr>
            <a:r>
              <a:rPr lang="en-US" sz="1600" dirty="0">
                <a:latin typeface="Cambria Math" panose="02040503050406030204" pitchFamily="18" charset="0"/>
                <a:ea typeface="Cambria Math" panose="02040503050406030204" pitchFamily="18" charset="0"/>
              </a:rPr>
              <a:t>Do single phase stability test to select only “unstable” compositions ( second phase coexists)</a:t>
            </a:r>
          </a:p>
          <a:p>
            <a:pPr marL="342900" indent="-342900">
              <a:buAutoNum type="arabicPeriod"/>
            </a:pPr>
            <a:r>
              <a:rPr lang="en-US" sz="1600" dirty="0">
                <a:latin typeface="Cambria Math" panose="02040503050406030204" pitchFamily="18" charset="0"/>
                <a:ea typeface="Cambria Math" panose="02040503050406030204" pitchFamily="18" charset="0"/>
              </a:rPr>
              <a:t>Do PT –Flash calculation and collect composition results</a:t>
            </a:r>
          </a:p>
          <a:p>
            <a:pPr marL="342900" indent="-342900">
              <a:buAutoNum type="arabicPeriod"/>
            </a:pPr>
            <a:r>
              <a:rPr lang="en-US" sz="1600" dirty="0">
                <a:latin typeface="Cambria Math" panose="02040503050406030204" pitchFamily="18" charset="0"/>
                <a:ea typeface="Cambria Math" panose="02040503050406030204" pitchFamily="18" charset="0"/>
              </a:rPr>
              <a:t>Develop Deep Learning Models to predict compositions from input variables</a:t>
            </a:r>
          </a:p>
          <a:p>
            <a:pPr marL="342900" indent="-342900">
              <a:buAutoNum type="arabicPeriod"/>
            </a:pPr>
            <a:r>
              <a:rPr lang="en-US" sz="1600" dirty="0">
                <a:latin typeface="Cambria Math" panose="02040503050406030204" pitchFamily="18" charset="0"/>
                <a:ea typeface="Cambria Math" panose="02040503050406030204" pitchFamily="18" charset="0"/>
              </a:rPr>
              <a:t>Compare the results</a:t>
            </a:r>
          </a:p>
        </p:txBody>
      </p:sp>
    </p:spTree>
    <p:extLst>
      <p:ext uri="{BB962C8B-B14F-4D97-AF65-F5344CB8AC3E}">
        <p14:creationId xmlns:p14="http://schemas.microsoft.com/office/powerpoint/2010/main" val="3591951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id="{88FECA70-1306-A938-2E59-DC4005C52B67}"/>
              </a:ext>
            </a:extLst>
          </p:cNvPr>
          <p:cNvSpPr/>
          <p:nvPr/>
        </p:nvSpPr>
        <p:spPr>
          <a:xfrm>
            <a:off x="2232683" y="3062645"/>
            <a:ext cx="1182740" cy="1211312"/>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600" b="1" dirty="0">
              <a:solidFill>
                <a:sysClr val="windowText" lastClr="000000"/>
              </a:solidFill>
              <a:latin typeface="Cambria Math" panose="02040503050406030204" pitchFamily="18" charset="0"/>
              <a:ea typeface="Cambria Math" panose="02040503050406030204" pitchFamily="18" charset="0"/>
            </a:endParaRPr>
          </a:p>
        </p:txBody>
      </p:sp>
      <p:sp>
        <p:nvSpPr>
          <p:cNvPr id="2" name="Title 1">
            <a:extLst>
              <a:ext uri="{FF2B5EF4-FFF2-40B4-BE49-F238E27FC236}">
                <a16:creationId xmlns:a16="http://schemas.microsoft.com/office/drawing/2014/main" id="{2A837FC6-FB88-BF89-09CB-EC6105F86B90}"/>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Introduction (GCNN)</a:t>
            </a:r>
          </a:p>
        </p:txBody>
      </p:sp>
      <p:sp>
        <p:nvSpPr>
          <p:cNvPr id="4" name="Date Placeholder 3">
            <a:extLst>
              <a:ext uri="{FF2B5EF4-FFF2-40B4-BE49-F238E27FC236}">
                <a16:creationId xmlns:a16="http://schemas.microsoft.com/office/drawing/2014/main" id="{1DEB682D-236A-7198-AB46-7F762B63C957}"/>
              </a:ext>
            </a:extLst>
          </p:cNvPr>
          <p:cNvSpPr>
            <a:spLocks noGrp="1"/>
          </p:cNvSpPr>
          <p:nvPr>
            <p:ph type="dt" sz="half" idx="10"/>
          </p:nvPr>
        </p:nvSpPr>
        <p:spPr>
          <a:xfrm>
            <a:off x="6548" y="6492875"/>
            <a:ext cx="3380390" cy="365125"/>
          </a:xfrm>
        </p:spPr>
        <p:txBody>
          <a:bodyPr/>
          <a:lstStyle/>
          <a:p>
            <a:fld id="{58E14CC8-E084-4CC5-80D8-E14A1F435C0D}" type="datetime3">
              <a:rPr lang="en-GB" smtClean="0"/>
              <a:t>7 May, 2024</a:t>
            </a:fld>
            <a:endParaRPr lang="en-US" dirty="0"/>
          </a:p>
        </p:txBody>
      </p:sp>
      <p:sp>
        <p:nvSpPr>
          <p:cNvPr id="5" name="Footer Placeholder 4">
            <a:extLst>
              <a:ext uri="{FF2B5EF4-FFF2-40B4-BE49-F238E27FC236}">
                <a16:creationId xmlns:a16="http://schemas.microsoft.com/office/drawing/2014/main" id="{0D8C9072-A525-BF0D-662D-08C265DF462E}"/>
              </a:ext>
            </a:extLst>
          </p:cNvPr>
          <p:cNvSpPr>
            <a:spLocks noGrp="1"/>
          </p:cNvSpPr>
          <p:nvPr>
            <p:ph type="ftr" sz="quarter" idx="11"/>
          </p:nvPr>
        </p:nvSpPr>
        <p:spPr>
          <a:xfrm>
            <a:off x="3380390" y="6492875"/>
            <a:ext cx="4532586" cy="365125"/>
          </a:xfrm>
        </p:spPr>
        <p:txBody>
          <a:bodyPr/>
          <a:lstStyle/>
          <a:p>
            <a:r>
              <a:rPr lang="en-US" dirty="0">
                <a:solidFill>
                  <a:schemeClr val="bg1"/>
                </a:solidFill>
              </a:rPr>
              <a:t>DGYM</a:t>
            </a:r>
          </a:p>
        </p:txBody>
      </p:sp>
      <p:sp>
        <p:nvSpPr>
          <p:cNvPr id="6" name="Slide Number Placeholder 5">
            <a:extLst>
              <a:ext uri="{FF2B5EF4-FFF2-40B4-BE49-F238E27FC236}">
                <a16:creationId xmlns:a16="http://schemas.microsoft.com/office/drawing/2014/main" id="{895DA6DA-DD0D-E28B-0FE2-0C290B400F15}"/>
              </a:ext>
            </a:extLst>
          </p:cNvPr>
          <p:cNvSpPr>
            <a:spLocks noGrp="1"/>
          </p:cNvSpPr>
          <p:nvPr>
            <p:ph type="sldNum" sz="quarter" idx="12"/>
          </p:nvPr>
        </p:nvSpPr>
        <p:spPr>
          <a:xfrm>
            <a:off x="7874875" y="6492875"/>
            <a:ext cx="4317123" cy="365125"/>
          </a:xfrm>
        </p:spPr>
        <p:txBody>
          <a:bodyPr/>
          <a:lstStyle/>
          <a:p>
            <a:fld id="{B49BEE2D-2BB6-4CCB-B422-087C7BF20CBD}" type="slidenum">
              <a:rPr lang="en-US" smtClean="0"/>
              <a:pPr/>
              <a:t>5</a:t>
            </a:fld>
            <a:endParaRPr lang="en-US" dirty="0"/>
          </a:p>
        </p:txBody>
      </p:sp>
      <p:sp>
        <p:nvSpPr>
          <p:cNvPr id="8" name="TextBox 7">
            <a:extLst>
              <a:ext uri="{FF2B5EF4-FFF2-40B4-BE49-F238E27FC236}">
                <a16:creationId xmlns:a16="http://schemas.microsoft.com/office/drawing/2014/main" id="{63BA708B-0AA7-DD81-3852-F5560D6F6769}"/>
              </a:ext>
            </a:extLst>
          </p:cNvPr>
          <p:cNvSpPr txBox="1"/>
          <p:nvPr/>
        </p:nvSpPr>
        <p:spPr>
          <a:xfrm>
            <a:off x="0" y="898583"/>
            <a:ext cx="12080148" cy="938719"/>
          </a:xfrm>
          <a:prstGeom prst="rect">
            <a:avLst/>
          </a:prstGeom>
          <a:noFill/>
        </p:spPr>
        <p:txBody>
          <a:bodyPr wrap="square" rtlCol="0">
            <a:spAutoFit/>
          </a:bodyPr>
          <a:lstStyle/>
          <a:p>
            <a:r>
              <a:rPr lang="en-US" b="1" dirty="0">
                <a:latin typeface="Cambria Math" panose="02040503050406030204" pitchFamily="18" charset="0"/>
                <a:ea typeface="Cambria Math" panose="02040503050406030204" pitchFamily="18" charset="0"/>
              </a:rPr>
              <a:t>What is Graph ?</a:t>
            </a:r>
          </a:p>
          <a:p>
            <a:endParaRPr lang="en-US" sz="300" b="1" dirty="0">
              <a:latin typeface="Cambria Math" panose="02040503050406030204" pitchFamily="18" charset="0"/>
              <a:ea typeface="Cambria Math" panose="02040503050406030204" pitchFamily="18" charset="0"/>
            </a:endParaRPr>
          </a:p>
          <a:p>
            <a:r>
              <a:rPr lang="en-US" sz="1600" b="1" dirty="0">
                <a:latin typeface="Cambria Math" panose="02040503050406030204" pitchFamily="18" charset="0"/>
                <a:ea typeface="Cambria Math" panose="02040503050406030204" pitchFamily="18" charset="0"/>
              </a:rPr>
              <a:t>Graph is data structure in other words general representation form of any data form ( voice, text, image, any data that can be represented in Euclidean and non-Euclidean System). </a:t>
            </a:r>
          </a:p>
        </p:txBody>
      </p:sp>
      <p:sp>
        <p:nvSpPr>
          <p:cNvPr id="10" name="TextBox 9">
            <a:extLst>
              <a:ext uri="{FF2B5EF4-FFF2-40B4-BE49-F238E27FC236}">
                <a16:creationId xmlns:a16="http://schemas.microsoft.com/office/drawing/2014/main" id="{C95E8AD3-6D02-3BB1-CC03-0808E6FF4AD4}"/>
              </a:ext>
            </a:extLst>
          </p:cNvPr>
          <p:cNvSpPr txBox="1"/>
          <p:nvPr/>
        </p:nvSpPr>
        <p:spPr>
          <a:xfrm>
            <a:off x="0" y="2447916"/>
            <a:ext cx="548740" cy="338554"/>
          </a:xfrm>
          <a:prstGeom prst="rect">
            <a:avLst/>
          </a:prstGeom>
          <a:noFill/>
        </p:spPr>
        <p:txBody>
          <a:bodyPr wrap="none" rtlCol="0">
            <a:spAutoFit/>
          </a:bodyPr>
          <a:lstStyle/>
          <a:p>
            <a:r>
              <a:rPr lang="en-US" sz="1600" b="1" dirty="0">
                <a:latin typeface="Cambria Math" panose="02040503050406030204" pitchFamily="18" charset="0"/>
                <a:ea typeface="Cambria Math" panose="02040503050406030204" pitchFamily="18" charset="0"/>
              </a:rPr>
              <a:t>Text</a:t>
            </a:r>
          </a:p>
        </p:txBody>
      </p:sp>
      <p:sp>
        <p:nvSpPr>
          <p:cNvPr id="11" name="Rectangle: Rounded Corners 10">
            <a:extLst>
              <a:ext uri="{FF2B5EF4-FFF2-40B4-BE49-F238E27FC236}">
                <a16:creationId xmlns:a16="http://schemas.microsoft.com/office/drawing/2014/main" id="{90B82458-4745-FA2D-AD4F-01F5934A1F1B}"/>
              </a:ext>
            </a:extLst>
          </p:cNvPr>
          <p:cNvSpPr/>
          <p:nvPr/>
        </p:nvSpPr>
        <p:spPr>
          <a:xfrm>
            <a:off x="1352731" y="2431528"/>
            <a:ext cx="2951084" cy="36512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b="1" dirty="0">
                <a:solidFill>
                  <a:sysClr val="windowText" lastClr="000000"/>
                </a:solidFill>
                <a:latin typeface="Cambria Math" panose="02040503050406030204" pitchFamily="18" charset="0"/>
                <a:ea typeface="Cambria Math" panose="02040503050406030204" pitchFamily="18" charset="0"/>
              </a:rPr>
              <a:t>“Graph Convolutional Network”</a:t>
            </a:r>
          </a:p>
        </p:txBody>
      </p:sp>
      <p:cxnSp>
        <p:nvCxnSpPr>
          <p:cNvPr id="13" name="Straight Arrow Connector 12">
            <a:extLst>
              <a:ext uri="{FF2B5EF4-FFF2-40B4-BE49-F238E27FC236}">
                <a16:creationId xmlns:a16="http://schemas.microsoft.com/office/drawing/2014/main" id="{FC127384-1C0C-3456-888C-BBB0498E59ED}"/>
              </a:ext>
            </a:extLst>
          </p:cNvPr>
          <p:cNvCxnSpPr>
            <a:cxnSpLocks/>
          </p:cNvCxnSpPr>
          <p:nvPr/>
        </p:nvCxnSpPr>
        <p:spPr>
          <a:xfrm>
            <a:off x="4621449" y="2600296"/>
            <a:ext cx="457199" cy="69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CB91C0B6-8BB1-470F-0F7D-47063581E200}"/>
              </a:ext>
            </a:extLst>
          </p:cNvPr>
          <p:cNvSpPr/>
          <p:nvPr/>
        </p:nvSpPr>
        <p:spPr>
          <a:xfrm>
            <a:off x="5935048" y="1803990"/>
            <a:ext cx="1107347" cy="26493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b="1" dirty="0">
                <a:solidFill>
                  <a:schemeClr val="tx1"/>
                </a:solidFill>
                <a:latin typeface="Cambria Math" panose="02040503050406030204" pitchFamily="18" charset="0"/>
                <a:ea typeface="Cambria Math" panose="02040503050406030204" pitchFamily="18" charset="0"/>
              </a:rPr>
              <a:t>Euclidean</a:t>
            </a:r>
          </a:p>
        </p:txBody>
      </p:sp>
      <p:sp>
        <p:nvSpPr>
          <p:cNvPr id="16" name="Rectangle: Rounded Corners 15">
            <a:extLst>
              <a:ext uri="{FF2B5EF4-FFF2-40B4-BE49-F238E27FC236}">
                <a16:creationId xmlns:a16="http://schemas.microsoft.com/office/drawing/2014/main" id="{3EAC2E92-E985-5C02-FAB2-A7DF76CC18FA}"/>
              </a:ext>
            </a:extLst>
          </p:cNvPr>
          <p:cNvSpPr/>
          <p:nvPr/>
        </p:nvSpPr>
        <p:spPr>
          <a:xfrm>
            <a:off x="8877143" y="1803990"/>
            <a:ext cx="1867984" cy="27788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b="1" dirty="0">
                <a:solidFill>
                  <a:schemeClr val="tx1"/>
                </a:solidFill>
                <a:latin typeface="Cambria Math" panose="02040503050406030204" pitchFamily="18" charset="0"/>
                <a:ea typeface="Cambria Math" panose="02040503050406030204" pitchFamily="18" charset="0"/>
              </a:rPr>
              <a:t>Graph Representation</a:t>
            </a:r>
          </a:p>
        </p:txBody>
      </p:sp>
      <p:sp>
        <p:nvSpPr>
          <p:cNvPr id="26" name="TextBox 25">
            <a:extLst>
              <a:ext uri="{FF2B5EF4-FFF2-40B4-BE49-F238E27FC236}">
                <a16:creationId xmlns:a16="http://schemas.microsoft.com/office/drawing/2014/main" id="{B721EEB2-8D64-F874-DCC6-6D724BE3B837}"/>
              </a:ext>
            </a:extLst>
          </p:cNvPr>
          <p:cNvSpPr txBox="1"/>
          <p:nvPr/>
        </p:nvSpPr>
        <p:spPr>
          <a:xfrm>
            <a:off x="0" y="3616994"/>
            <a:ext cx="713657" cy="338554"/>
          </a:xfrm>
          <a:prstGeom prst="rect">
            <a:avLst/>
          </a:prstGeom>
          <a:noFill/>
        </p:spPr>
        <p:txBody>
          <a:bodyPr wrap="none" rtlCol="0">
            <a:spAutoFit/>
          </a:bodyPr>
          <a:lstStyle/>
          <a:p>
            <a:r>
              <a:rPr lang="en-US" sz="1600" b="1" dirty="0">
                <a:latin typeface="Cambria Math" panose="02040503050406030204" pitchFamily="18" charset="0"/>
                <a:ea typeface="Cambria Math" panose="02040503050406030204" pitchFamily="18" charset="0"/>
              </a:rPr>
              <a:t>Image</a:t>
            </a:r>
          </a:p>
        </p:txBody>
      </p:sp>
      <p:pic>
        <p:nvPicPr>
          <p:cNvPr id="28" name="Picture 27">
            <a:extLst>
              <a:ext uri="{FF2B5EF4-FFF2-40B4-BE49-F238E27FC236}">
                <a16:creationId xmlns:a16="http://schemas.microsoft.com/office/drawing/2014/main" id="{179185E3-6587-20EE-3367-745BDD188023}"/>
              </a:ext>
            </a:extLst>
          </p:cNvPr>
          <p:cNvPicPr>
            <a:picLocks noChangeAspect="1"/>
          </p:cNvPicPr>
          <p:nvPr/>
        </p:nvPicPr>
        <p:blipFill>
          <a:blip r:embed="rId2"/>
          <a:stretch>
            <a:fillRect/>
          </a:stretch>
        </p:blipFill>
        <p:spPr>
          <a:xfrm>
            <a:off x="2413744" y="3266030"/>
            <a:ext cx="812899" cy="812899"/>
          </a:xfrm>
          <a:prstGeom prst="rect">
            <a:avLst/>
          </a:prstGeom>
        </p:spPr>
      </p:pic>
      <p:cxnSp>
        <p:nvCxnSpPr>
          <p:cNvPr id="43" name="Straight Arrow Connector 42">
            <a:extLst>
              <a:ext uri="{FF2B5EF4-FFF2-40B4-BE49-F238E27FC236}">
                <a16:creationId xmlns:a16="http://schemas.microsoft.com/office/drawing/2014/main" id="{2E2E6C05-4719-1CC7-77AD-B0D9C919ACCE}"/>
              </a:ext>
            </a:extLst>
          </p:cNvPr>
          <p:cNvCxnSpPr>
            <a:cxnSpLocks/>
          </p:cNvCxnSpPr>
          <p:nvPr/>
        </p:nvCxnSpPr>
        <p:spPr>
          <a:xfrm>
            <a:off x="4621448" y="3786271"/>
            <a:ext cx="457199" cy="69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5" name="Picture 104">
            <a:extLst>
              <a:ext uri="{FF2B5EF4-FFF2-40B4-BE49-F238E27FC236}">
                <a16:creationId xmlns:a16="http://schemas.microsoft.com/office/drawing/2014/main" id="{C3C6854D-82C6-49F9-D36B-1754CAB8B653}"/>
              </a:ext>
            </a:extLst>
          </p:cNvPr>
          <p:cNvPicPr>
            <a:picLocks noChangeAspect="1"/>
          </p:cNvPicPr>
          <p:nvPr/>
        </p:nvPicPr>
        <p:blipFill>
          <a:blip r:embed="rId3"/>
          <a:stretch>
            <a:fillRect/>
          </a:stretch>
        </p:blipFill>
        <p:spPr>
          <a:xfrm>
            <a:off x="9252060" y="3175678"/>
            <a:ext cx="1118148" cy="1118148"/>
          </a:xfrm>
          <a:prstGeom prst="rect">
            <a:avLst/>
          </a:prstGeom>
        </p:spPr>
      </p:pic>
      <p:pic>
        <p:nvPicPr>
          <p:cNvPr id="106" name="Picture 105">
            <a:extLst>
              <a:ext uri="{FF2B5EF4-FFF2-40B4-BE49-F238E27FC236}">
                <a16:creationId xmlns:a16="http://schemas.microsoft.com/office/drawing/2014/main" id="{AFFF6219-8888-0D53-110B-EDA6FE0770DD}"/>
              </a:ext>
            </a:extLst>
          </p:cNvPr>
          <p:cNvPicPr>
            <a:picLocks noChangeAspect="1"/>
          </p:cNvPicPr>
          <p:nvPr/>
        </p:nvPicPr>
        <p:blipFill>
          <a:blip r:embed="rId4"/>
          <a:stretch>
            <a:fillRect/>
          </a:stretch>
        </p:blipFill>
        <p:spPr>
          <a:xfrm>
            <a:off x="9185891" y="2468259"/>
            <a:ext cx="1250487" cy="277886"/>
          </a:xfrm>
          <a:prstGeom prst="rect">
            <a:avLst/>
          </a:prstGeom>
        </p:spPr>
      </p:pic>
      <p:pic>
        <p:nvPicPr>
          <p:cNvPr id="107" name="Picture 106">
            <a:extLst>
              <a:ext uri="{FF2B5EF4-FFF2-40B4-BE49-F238E27FC236}">
                <a16:creationId xmlns:a16="http://schemas.microsoft.com/office/drawing/2014/main" id="{16FA65F2-CC9D-5F8D-BCF5-31420F2A2A62}"/>
              </a:ext>
            </a:extLst>
          </p:cNvPr>
          <p:cNvPicPr>
            <a:picLocks noChangeAspect="1"/>
          </p:cNvPicPr>
          <p:nvPr/>
        </p:nvPicPr>
        <p:blipFill>
          <a:blip r:embed="rId5"/>
          <a:stretch>
            <a:fillRect/>
          </a:stretch>
        </p:blipFill>
        <p:spPr>
          <a:xfrm>
            <a:off x="5897745" y="2271095"/>
            <a:ext cx="1234524" cy="621377"/>
          </a:xfrm>
          <a:prstGeom prst="rect">
            <a:avLst/>
          </a:prstGeom>
        </p:spPr>
      </p:pic>
      <p:pic>
        <p:nvPicPr>
          <p:cNvPr id="108" name="Picture 107">
            <a:extLst>
              <a:ext uri="{FF2B5EF4-FFF2-40B4-BE49-F238E27FC236}">
                <a16:creationId xmlns:a16="http://schemas.microsoft.com/office/drawing/2014/main" id="{34BF168D-D025-FE3F-2CC1-BD1FCC12EDB5}"/>
              </a:ext>
            </a:extLst>
          </p:cNvPr>
          <p:cNvPicPr>
            <a:picLocks noChangeAspect="1"/>
          </p:cNvPicPr>
          <p:nvPr/>
        </p:nvPicPr>
        <p:blipFill>
          <a:blip r:embed="rId6"/>
          <a:stretch>
            <a:fillRect/>
          </a:stretch>
        </p:blipFill>
        <p:spPr>
          <a:xfrm>
            <a:off x="5911185" y="3125643"/>
            <a:ext cx="1247108" cy="1218218"/>
          </a:xfrm>
          <a:prstGeom prst="rect">
            <a:avLst/>
          </a:prstGeom>
        </p:spPr>
      </p:pic>
      <p:sp>
        <p:nvSpPr>
          <p:cNvPr id="109" name="TextBox 108">
            <a:extLst>
              <a:ext uri="{FF2B5EF4-FFF2-40B4-BE49-F238E27FC236}">
                <a16:creationId xmlns:a16="http://schemas.microsoft.com/office/drawing/2014/main" id="{A8BAC373-4CEE-4ABC-9174-DB7D6715B674}"/>
              </a:ext>
            </a:extLst>
          </p:cNvPr>
          <p:cNvSpPr txBox="1"/>
          <p:nvPr/>
        </p:nvSpPr>
        <p:spPr>
          <a:xfrm>
            <a:off x="0" y="5215568"/>
            <a:ext cx="1480085" cy="338554"/>
          </a:xfrm>
          <a:prstGeom prst="rect">
            <a:avLst/>
          </a:prstGeom>
          <a:noFill/>
        </p:spPr>
        <p:txBody>
          <a:bodyPr wrap="none" rtlCol="0">
            <a:spAutoFit/>
          </a:bodyPr>
          <a:lstStyle/>
          <a:p>
            <a:r>
              <a:rPr lang="en-US" sz="1600" b="1" dirty="0">
                <a:latin typeface="Cambria Math" panose="02040503050406030204" pitchFamily="18" charset="0"/>
                <a:ea typeface="Cambria Math" panose="02040503050406030204" pitchFamily="18" charset="0"/>
              </a:rPr>
              <a:t>Physics System</a:t>
            </a:r>
          </a:p>
        </p:txBody>
      </p:sp>
      <mc:AlternateContent xmlns:mc="http://schemas.openxmlformats.org/markup-compatibility/2006" xmlns:a14="http://schemas.microsoft.com/office/drawing/2010/main">
        <mc:Choice Requires="a14">
          <p:sp>
            <p:nvSpPr>
              <p:cNvPr id="249" name="TextBox 248">
                <a:extLst>
                  <a:ext uri="{FF2B5EF4-FFF2-40B4-BE49-F238E27FC236}">
                    <a16:creationId xmlns:a16="http://schemas.microsoft.com/office/drawing/2014/main" id="{7142CF3A-4777-E0D5-D598-A8B190944EF1}"/>
                  </a:ext>
                </a:extLst>
              </p:cNvPr>
              <p:cNvSpPr txBox="1"/>
              <p:nvPr/>
            </p:nvSpPr>
            <p:spPr>
              <a:xfrm>
                <a:off x="1671145" y="6229112"/>
                <a:ext cx="1233607" cy="2182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800" b="1" i="1" smtClean="0">
                          <a:latin typeface="Cambria Math" panose="02040503050406030204" pitchFamily="18" charset="0"/>
                        </a:rPr>
                        <m:t>(</m:t>
                      </m:r>
                      <m:r>
                        <a:rPr lang="en-US" sz="800" b="1" i="1" smtClean="0">
                          <a:latin typeface="Cambria Math" panose="02040503050406030204" pitchFamily="18" charset="0"/>
                        </a:rPr>
                        <m:t>𝒙</m:t>
                      </m:r>
                      <m:r>
                        <a:rPr lang="en-US" sz="800" b="1" i="1" smtClean="0">
                          <a:latin typeface="Cambria Math" panose="02040503050406030204" pitchFamily="18" charset="0"/>
                        </a:rPr>
                        <m:t>, </m:t>
                      </m:r>
                      <m:r>
                        <a:rPr lang="en-US" sz="800" b="1" i="1" smtClean="0">
                          <a:latin typeface="Cambria Math" panose="02040503050406030204" pitchFamily="18" charset="0"/>
                        </a:rPr>
                        <m:t>𝒚</m:t>
                      </m:r>
                      <m:r>
                        <a:rPr lang="en-US" sz="800" b="1" i="1" smtClean="0">
                          <a:latin typeface="Cambria Math" panose="02040503050406030204" pitchFamily="18" charset="0"/>
                        </a:rPr>
                        <m:t>, </m:t>
                      </m:r>
                      <m:r>
                        <a:rPr lang="en-US" sz="800" b="1" i="1" smtClean="0">
                          <a:latin typeface="Cambria Math" panose="02040503050406030204" pitchFamily="18" charset="0"/>
                        </a:rPr>
                        <m:t>𝒛</m:t>
                      </m:r>
                      <m:r>
                        <a:rPr lang="en-US" sz="800" b="1" i="1" smtClean="0">
                          <a:latin typeface="Cambria Math" panose="02040503050406030204" pitchFamily="18" charset="0"/>
                        </a:rPr>
                        <m:t>, </m:t>
                      </m:r>
                      <m:r>
                        <a:rPr lang="en-US" sz="800" b="1" i="1" smtClean="0">
                          <a:latin typeface="Cambria Math" panose="02040503050406030204" pitchFamily="18" charset="0"/>
                        </a:rPr>
                        <m:t>𝒕</m:t>
                      </m:r>
                      <m:r>
                        <a:rPr lang="en-US" sz="800" b="1" i="1" smtClean="0">
                          <a:latin typeface="Cambria Math" panose="02040503050406030204" pitchFamily="18" charset="0"/>
                        </a:rPr>
                        <m:t>, </m:t>
                      </m:r>
                      <m:sSup>
                        <m:sSupPr>
                          <m:ctrlPr>
                            <a:rPr lang="en-US" sz="800" b="1" i="1" smtClean="0">
                              <a:latin typeface="Cambria Math" panose="02040503050406030204" pitchFamily="18" charset="0"/>
                            </a:rPr>
                          </m:ctrlPr>
                        </m:sSupPr>
                        <m:e>
                          <m:r>
                            <a:rPr lang="en-US" sz="800" b="1" i="1" smtClean="0">
                              <a:latin typeface="Cambria Math" panose="02040503050406030204" pitchFamily="18" charset="0"/>
                            </a:rPr>
                            <m:t>𝒑</m:t>
                          </m:r>
                        </m:e>
                        <m:sup>
                          <m:r>
                            <a:rPr lang="en-US" sz="800" b="1" i="1" smtClean="0">
                              <a:latin typeface="Cambria Math" panose="02040503050406030204" pitchFamily="18" charset="0"/>
                            </a:rPr>
                            <m:t>𝟏</m:t>
                          </m:r>
                        </m:sup>
                      </m:sSup>
                      <m:r>
                        <a:rPr lang="en-US" sz="800" b="1" i="1" smtClean="0">
                          <a:latin typeface="Cambria Math" panose="02040503050406030204" pitchFamily="18" charset="0"/>
                        </a:rPr>
                        <m:t>, </m:t>
                      </m:r>
                      <m:sSup>
                        <m:sSupPr>
                          <m:ctrlPr>
                            <a:rPr lang="en-US" sz="800" b="1" i="1" smtClean="0">
                              <a:latin typeface="Cambria Math" panose="02040503050406030204" pitchFamily="18" charset="0"/>
                            </a:rPr>
                          </m:ctrlPr>
                        </m:sSupPr>
                        <m:e>
                          <m:r>
                            <a:rPr lang="en-US" sz="800" b="1" i="1" smtClean="0">
                              <a:latin typeface="Cambria Math" panose="02040503050406030204" pitchFamily="18" charset="0"/>
                            </a:rPr>
                            <m:t>𝒑</m:t>
                          </m:r>
                        </m:e>
                        <m:sup>
                          <m:r>
                            <a:rPr lang="en-US" sz="800" b="1" i="1" smtClean="0">
                              <a:latin typeface="Cambria Math" panose="02040503050406030204" pitchFamily="18" charset="0"/>
                            </a:rPr>
                            <m:t>𝟐</m:t>
                          </m:r>
                        </m:sup>
                      </m:sSup>
                      <m:r>
                        <a:rPr lang="en-US" sz="800" b="1" i="1" smtClean="0">
                          <a:latin typeface="Cambria Math" panose="02040503050406030204" pitchFamily="18" charset="0"/>
                        </a:rPr>
                        <m:t>,…, </m:t>
                      </m:r>
                      <m:sSup>
                        <m:sSupPr>
                          <m:ctrlPr>
                            <a:rPr lang="en-US" sz="800" b="1" i="1" smtClean="0">
                              <a:latin typeface="Cambria Math" panose="02040503050406030204" pitchFamily="18" charset="0"/>
                            </a:rPr>
                          </m:ctrlPr>
                        </m:sSupPr>
                        <m:e>
                          <m:r>
                            <a:rPr lang="en-US" sz="800" b="1" i="1" smtClean="0">
                              <a:latin typeface="Cambria Math" panose="02040503050406030204" pitchFamily="18" charset="0"/>
                            </a:rPr>
                            <m:t>𝒑</m:t>
                          </m:r>
                        </m:e>
                        <m:sup>
                          <m:r>
                            <a:rPr lang="en-US" sz="800" b="1" i="1" smtClean="0">
                              <a:latin typeface="Cambria Math" panose="02040503050406030204" pitchFamily="18" charset="0"/>
                            </a:rPr>
                            <m:t>𝒎</m:t>
                          </m:r>
                        </m:sup>
                      </m:sSup>
                      <m:r>
                        <a:rPr lang="en-US" sz="800" b="1" i="1" smtClean="0">
                          <a:latin typeface="Cambria Math" panose="02040503050406030204" pitchFamily="18" charset="0"/>
                        </a:rPr>
                        <m:t>)</m:t>
                      </m:r>
                    </m:oMath>
                  </m:oMathPara>
                </a14:m>
                <a:endParaRPr lang="en-US" sz="800" b="1" dirty="0"/>
              </a:p>
            </p:txBody>
          </p:sp>
        </mc:Choice>
        <mc:Fallback xmlns="">
          <p:sp>
            <p:nvSpPr>
              <p:cNvPr id="249" name="TextBox 248">
                <a:extLst>
                  <a:ext uri="{FF2B5EF4-FFF2-40B4-BE49-F238E27FC236}">
                    <a16:creationId xmlns:a16="http://schemas.microsoft.com/office/drawing/2014/main" id="{7142CF3A-4777-E0D5-D598-A8B190944EF1}"/>
                  </a:ext>
                </a:extLst>
              </p:cNvPr>
              <p:cNvSpPr txBox="1">
                <a:spLocks noRot="1" noChangeAspect="1" noMove="1" noResize="1" noEditPoints="1" noAdjustHandles="1" noChangeArrowheads="1" noChangeShapeType="1" noTextEdit="1"/>
              </p:cNvSpPr>
              <p:nvPr/>
            </p:nvSpPr>
            <p:spPr>
              <a:xfrm>
                <a:off x="1671145" y="6229112"/>
                <a:ext cx="1233607" cy="21820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2" name="TextBox 411">
                <a:extLst>
                  <a:ext uri="{FF2B5EF4-FFF2-40B4-BE49-F238E27FC236}">
                    <a16:creationId xmlns:a16="http://schemas.microsoft.com/office/drawing/2014/main" id="{B7A398BA-7BF0-ACA9-29DE-F73EA070BCC3}"/>
                  </a:ext>
                </a:extLst>
              </p:cNvPr>
              <p:cNvSpPr txBox="1"/>
              <p:nvPr/>
            </p:nvSpPr>
            <p:spPr>
              <a:xfrm>
                <a:off x="8877143" y="4343274"/>
                <a:ext cx="677365"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100" b="1" i="1" smtClean="0">
                          <a:latin typeface="Cambria Math" panose="02040503050406030204" pitchFamily="18" charset="0"/>
                        </a:rPr>
                        <m:t>[</m:t>
                      </m:r>
                      <m:r>
                        <a:rPr lang="en-US" sz="1100" b="1" i="1" smtClean="0">
                          <a:latin typeface="Cambria Math" panose="02040503050406030204" pitchFamily="18" charset="0"/>
                        </a:rPr>
                        <m:t>𝒓</m:t>
                      </m:r>
                      <m:r>
                        <a:rPr lang="en-US" sz="1100" b="1" i="1" smtClean="0">
                          <a:latin typeface="Cambria Math" panose="02040503050406030204" pitchFamily="18" charset="0"/>
                        </a:rPr>
                        <m:t>,</m:t>
                      </m:r>
                      <m:r>
                        <a:rPr lang="en-US" sz="1100" b="1" i="1" smtClean="0">
                          <a:latin typeface="Cambria Math" panose="02040503050406030204" pitchFamily="18" charset="0"/>
                        </a:rPr>
                        <m:t>𝒈</m:t>
                      </m:r>
                      <m:r>
                        <a:rPr lang="en-US" sz="1100" b="1" i="1" smtClean="0">
                          <a:latin typeface="Cambria Math" panose="02040503050406030204" pitchFamily="18" charset="0"/>
                        </a:rPr>
                        <m:t>,</m:t>
                      </m:r>
                      <m:r>
                        <a:rPr lang="en-US" sz="1100" b="1" i="1" smtClean="0">
                          <a:latin typeface="Cambria Math" panose="02040503050406030204" pitchFamily="18" charset="0"/>
                        </a:rPr>
                        <m:t>𝒃</m:t>
                      </m:r>
                      <m:r>
                        <a:rPr lang="en-US" sz="1100" b="1" i="1" smtClean="0">
                          <a:latin typeface="Cambria Math" panose="02040503050406030204" pitchFamily="18" charset="0"/>
                        </a:rPr>
                        <m:t>]</m:t>
                      </m:r>
                    </m:oMath>
                  </m:oMathPara>
                </a14:m>
                <a:endParaRPr lang="en-US" sz="1100" b="1" dirty="0"/>
              </a:p>
            </p:txBody>
          </p:sp>
        </mc:Choice>
        <mc:Fallback xmlns="">
          <p:sp>
            <p:nvSpPr>
              <p:cNvPr id="412" name="TextBox 411">
                <a:extLst>
                  <a:ext uri="{FF2B5EF4-FFF2-40B4-BE49-F238E27FC236}">
                    <a16:creationId xmlns:a16="http://schemas.microsoft.com/office/drawing/2014/main" id="{B7A398BA-7BF0-ACA9-29DE-F73EA070BCC3}"/>
                  </a:ext>
                </a:extLst>
              </p:cNvPr>
              <p:cNvSpPr txBox="1">
                <a:spLocks noRot="1" noChangeAspect="1" noMove="1" noResize="1" noEditPoints="1" noAdjustHandles="1" noChangeArrowheads="1" noChangeShapeType="1" noTextEdit="1"/>
              </p:cNvSpPr>
              <p:nvPr/>
            </p:nvSpPr>
            <p:spPr>
              <a:xfrm>
                <a:off x="8877143" y="4343274"/>
                <a:ext cx="677365" cy="261610"/>
              </a:xfrm>
              <a:prstGeom prst="rect">
                <a:avLst/>
              </a:prstGeom>
              <a:blipFill>
                <a:blip r:embed="rId8"/>
                <a:stretch>
                  <a:fillRect b="-69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2" name="TextBox 461">
                <a:extLst>
                  <a:ext uri="{FF2B5EF4-FFF2-40B4-BE49-F238E27FC236}">
                    <a16:creationId xmlns:a16="http://schemas.microsoft.com/office/drawing/2014/main" id="{91AB4B4F-E2D6-3305-D9F3-AB1993AEC8F9}"/>
                  </a:ext>
                </a:extLst>
              </p:cNvPr>
              <p:cNvSpPr txBox="1"/>
              <p:nvPr/>
            </p:nvSpPr>
            <p:spPr>
              <a:xfrm>
                <a:off x="8435193" y="6202013"/>
                <a:ext cx="1477456" cy="2660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000" b="1" i="1" smtClean="0">
                              <a:latin typeface="Cambria Math" panose="02040503050406030204" pitchFamily="18" charset="0"/>
                            </a:rPr>
                          </m:ctrlPr>
                        </m:dPr>
                        <m:e>
                          <m:r>
                            <a:rPr lang="en-US" sz="1000" b="1" i="1" smtClean="0">
                              <a:latin typeface="Cambria Math" panose="02040503050406030204" pitchFamily="18" charset="0"/>
                            </a:rPr>
                            <m:t>𝒙</m:t>
                          </m:r>
                          <m:r>
                            <a:rPr lang="en-US" sz="1000" b="1" i="1" smtClean="0">
                              <a:latin typeface="Cambria Math" panose="02040503050406030204" pitchFamily="18" charset="0"/>
                            </a:rPr>
                            <m:t>, </m:t>
                          </m:r>
                          <m:r>
                            <a:rPr lang="en-US" sz="1000" b="1" i="1" smtClean="0">
                              <a:latin typeface="Cambria Math" panose="02040503050406030204" pitchFamily="18" charset="0"/>
                            </a:rPr>
                            <m:t>𝒚</m:t>
                          </m:r>
                          <m:r>
                            <a:rPr lang="en-US" sz="1000" b="1" i="1" smtClean="0">
                              <a:latin typeface="Cambria Math" panose="02040503050406030204" pitchFamily="18" charset="0"/>
                            </a:rPr>
                            <m:t>, </m:t>
                          </m:r>
                          <m:r>
                            <a:rPr lang="en-US" sz="1000" b="1" i="1" smtClean="0">
                              <a:latin typeface="Cambria Math" panose="02040503050406030204" pitchFamily="18" charset="0"/>
                            </a:rPr>
                            <m:t>𝒛</m:t>
                          </m:r>
                          <m:r>
                            <a:rPr lang="en-US" sz="1000" b="1" i="1" smtClean="0">
                              <a:latin typeface="Cambria Math" panose="02040503050406030204" pitchFamily="18" charset="0"/>
                            </a:rPr>
                            <m:t>, </m:t>
                          </m:r>
                          <m:r>
                            <a:rPr lang="en-US" sz="1000" b="1" i="1" smtClean="0">
                              <a:latin typeface="Cambria Math" panose="02040503050406030204" pitchFamily="18" charset="0"/>
                            </a:rPr>
                            <m:t>𝒕</m:t>
                          </m:r>
                          <m:r>
                            <a:rPr lang="en-US" sz="1000" b="1" i="1" smtClean="0">
                              <a:latin typeface="Cambria Math" panose="02040503050406030204" pitchFamily="18" charset="0"/>
                            </a:rPr>
                            <m:t>, </m:t>
                          </m:r>
                          <m:sSup>
                            <m:sSupPr>
                              <m:ctrlPr>
                                <a:rPr lang="en-US" sz="1000" b="1" i="1" smtClean="0">
                                  <a:latin typeface="Cambria Math" panose="02040503050406030204" pitchFamily="18" charset="0"/>
                                </a:rPr>
                              </m:ctrlPr>
                            </m:sSupPr>
                            <m:e>
                              <m:r>
                                <a:rPr lang="en-US" sz="1000" b="1" i="1" smtClean="0">
                                  <a:latin typeface="Cambria Math" panose="02040503050406030204" pitchFamily="18" charset="0"/>
                                </a:rPr>
                                <m:t>𝒑</m:t>
                              </m:r>
                            </m:e>
                            <m:sup>
                              <m:r>
                                <a:rPr lang="en-US" sz="1000" b="1" i="1" smtClean="0">
                                  <a:latin typeface="Cambria Math" panose="02040503050406030204" pitchFamily="18" charset="0"/>
                                </a:rPr>
                                <m:t>𝟏</m:t>
                              </m:r>
                            </m:sup>
                          </m:sSup>
                          <m:r>
                            <a:rPr lang="en-US" sz="1000" b="1" i="1" smtClean="0">
                              <a:latin typeface="Cambria Math" panose="02040503050406030204" pitchFamily="18" charset="0"/>
                            </a:rPr>
                            <m:t>, </m:t>
                          </m:r>
                          <m:sSup>
                            <m:sSupPr>
                              <m:ctrlPr>
                                <a:rPr lang="en-US" sz="1000" b="1" i="1" smtClean="0">
                                  <a:latin typeface="Cambria Math" panose="02040503050406030204" pitchFamily="18" charset="0"/>
                                </a:rPr>
                              </m:ctrlPr>
                            </m:sSupPr>
                            <m:e>
                              <m:r>
                                <a:rPr lang="en-US" sz="1000" b="1" i="1" smtClean="0">
                                  <a:latin typeface="Cambria Math" panose="02040503050406030204" pitchFamily="18" charset="0"/>
                                </a:rPr>
                                <m:t>𝒑</m:t>
                              </m:r>
                            </m:e>
                            <m:sup>
                              <m:r>
                                <a:rPr lang="en-US" sz="1000" b="1" i="1" smtClean="0">
                                  <a:latin typeface="Cambria Math" panose="02040503050406030204" pitchFamily="18" charset="0"/>
                                </a:rPr>
                                <m:t>𝟐</m:t>
                              </m:r>
                            </m:sup>
                          </m:sSup>
                          <m:r>
                            <a:rPr lang="en-US" sz="1000" b="1" i="1" smtClean="0">
                              <a:latin typeface="Cambria Math" panose="02040503050406030204" pitchFamily="18" charset="0"/>
                            </a:rPr>
                            <m:t>,…, </m:t>
                          </m:r>
                          <m:sSup>
                            <m:sSupPr>
                              <m:ctrlPr>
                                <a:rPr lang="en-US" sz="1000" b="1" i="1" smtClean="0">
                                  <a:latin typeface="Cambria Math" panose="02040503050406030204" pitchFamily="18" charset="0"/>
                                </a:rPr>
                              </m:ctrlPr>
                            </m:sSupPr>
                            <m:e>
                              <m:r>
                                <a:rPr lang="en-US" sz="1000" b="1" i="1" smtClean="0">
                                  <a:latin typeface="Cambria Math" panose="02040503050406030204" pitchFamily="18" charset="0"/>
                                </a:rPr>
                                <m:t>𝒑</m:t>
                              </m:r>
                            </m:e>
                            <m:sup>
                              <m:r>
                                <a:rPr lang="en-US" sz="1000" b="1" i="1" smtClean="0">
                                  <a:latin typeface="Cambria Math" panose="02040503050406030204" pitchFamily="18" charset="0"/>
                                </a:rPr>
                                <m:t>𝒎</m:t>
                              </m:r>
                            </m:sup>
                          </m:sSup>
                        </m:e>
                      </m:d>
                    </m:oMath>
                  </m:oMathPara>
                </a14:m>
                <a:endParaRPr lang="en-US" sz="1000" b="1" dirty="0"/>
              </a:p>
            </p:txBody>
          </p:sp>
        </mc:Choice>
        <mc:Fallback xmlns="">
          <p:sp>
            <p:nvSpPr>
              <p:cNvPr id="462" name="TextBox 461">
                <a:extLst>
                  <a:ext uri="{FF2B5EF4-FFF2-40B4-BE49-F238E27FC236}">
                    <a16:creationId xmlns:a16="http://schemas.microsoft.com/office/drawing/2014/main" id="{91AB4B4F-E2D6-3305-D9F3-AB1993AEC8F9}"/>
                  </a:ext>
                </a:extLst>
              </p:cNvPr>
              <p:cNvSpPr txBox="1">
                <a:spLocks noRot="1" noChangeAspect="1" noMove="1" noResize="1" noEditPoints="1" noAdjustHandles="1" noChangeArrowheads="1" noChangeShapeType="1" noTextEdit="1"/>
              </p:cNvSpPr>
              <p:nvPr/>
            </p:nvSpPr>
            <p:spPr>
              <a:xfrm>
                <a:off x="8435193" y="6202013"/>
                <a:ext cx="1477456" cy="266035"/>
              </a:xfrm>
              <a:prstGeom prst="rect">
                <a:avLst/>
              </a:prstGeom>
              <a:blipFill>
                <a:blip r:embed="rId9"/>
                <a:stretch>
                  <a:fillRect/>
                </a:stretch>
              </a:blipFill>
            </p:spPr>
            <p:txBody>
              <a:bodyPr/>
              <a:lstStyle/>
              <a:p>
                <a:r>
                  <a:rPr lang="en-US">
                    <a:noFill/>
                  </a:rPr>
                  <a:t> </a:t>
                </a:r>
              </a:p>
            </p:txBody>
          </p:sp>
        </mc:Fallback>
      </mc:AlternateContent>
      <p:cxnSp>
        <p:nvCxnSpPr>
          <p:cNvPr id="465" name="Straight Arrow Connector 464">
            <a:extLst>
              <a:ext uri="{FF2B5EF4-FFF2-40B4-BE49-F238E27FC236}">
                <a16:creationId xmlns:a16="http://schemas.microsoft.com/office/drawing/2014/main" id="{1395393C-0C09-8084-66E3-C92DC4E23A33}"/>
              </a:ext>
            </a:extLst>
          </p:cNvPr>
          <p:cNvCxnSpPr>
            <a:cxnSpLocks/>
          </p:cNvCxnSpPr>
          <p:nvPr/>
        </p:nvCxnSpPr>
        <p:spPr>
          <a:xfrm>
            <a:off x="4621313" y="5297476"/>
            <a:ext cx="457199" cy="69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6" name="TextBox 465">
                <a:extLst>
                  <a:ext uri="{FF2B5EF4-FFF2-40B4-BE49-F238E27FC236}">
                    <a16:creationId xmlns:a16="http://schemas.microsoft.com/office/drawing/2014/main" id="{4DD08B56-D29A-024D-E7A6-BC8F2549D887}"/>
                  </a:ext>
                </a:extLst>
              </p:cNvPr>
              <p:cNvSpPr txBox="1"/>
              <p:nvPr/>
            </p:nvSpPr>
            <p:spPr>
              <a:xfrm>
                <a:off x="5929571" y="5173577"/>
                <a:ext cx="1082348"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100" b="1" i="1" smtClean="0">
                          <a:latin typeface="Cambria Math" panose="02040503050406030204" pitchFamily="18" charset="0"/>
                        </a:rPr>
                        <m:t>𝑵𝒐𝒕</m:t>
                      </m:r>
                      <m:r>
                        <a:rPr lang="en-US" sz="1100" b="1" i="1" smtClean="0">
                          <a:latin typeface="Cambria Math" panose="02040503050406030204" pitchFamily="18" charset="0"/>
                        </a:rPr>
                        <m:t> </m:t>
                      </m:r>
                      <m:r>
                        <a:rPr lang="en-US" sz="1100" b="1" i="1" smtClean="0">
                          <a:latin typeface="Cambria Math" panose="02040503050406030204" pitchFamily="18" charset="0"/>
                        </a:rPr>
                        <m:t>𝑷𝒐𝒔𝒔𝒊𝒃𝒍𝒆</m:t>
                      </m:r>
                    </m:oMath>
                  </m:oMathPara>
                </a14:m>
                <a:endParaRPr lang="en-US" sz="1100" b="1" dirty="0"/>
              </a:p>
            </p:txBody>
          </p:sp>
        </mc:Choice>
        <mc:Fallback xmlns="">
          <p:sp>
            <p:nvSpPr>
              <p:cNvPr id="466" name="TextBox 465">
                <a:extLst>
                  <a:ext uri="{FF2B5EF4-FFF2-40B4-BE49-F238E27FC236}">
                    <a16:creationId xmlns:a16="http://schemas.microsoft.com/office/drawing/2014/main" id="{4DD08B56-D29A-024D-E7A6-BC8F2549D887}"/>
                  </a:ext>
                </a:extLst>
              </p:cNvPr>
              <p:cNvSpPr txBox="1">
                <a:spLocks noRot="1" noChangeAspect="1" noMove="1" noResize="1" noEditPoints="1" noAdjustHandles="1" noChangeArrowheads="1" noChangeShapeType="1" noTextEdit="1"/>
              </p:cNvSpPr>
              <p:nvPr/>
            </p:nvSpPr>
            <p:spPr>
              <a:xfrm>
                <a:off x="5929571" y="5173577"/>
                <a:ext cx="1082348" cy="261610"/>
              </a:xfrm>
              <a:prstGeom prst="rect">
                <a:avLst/>
              </a:prstGeom>
              <a:blipFill>
                <a:blip r:embed="rId10"/>
                <a:stretch>
                  <a:fillRect/>
                </a:stretch>
              </a:blipFill>
            </p:spPr>
            <p:txBody>
              <a:bodyPr/>
              <a:lstStyle/>
              <a:p>
                <a:r>
                  <a:rPr lang="en-US">
                    <a:noFill/>
                  </a:rPr>
                  <a:t> </a:t>
                </a:r>
              </a:p>
            </p:txBody>
          </p:sp>
        </mc:Fallback>
      </mc:AlternateContent>
      <p:cxnSp>
        <p:nvCxnSpPr>
          <p:cNvPr id="471" name="Straight Arrow Connector 470">
            <a:extLst>
              <a:ext uri="{FF2B5EF4-FFF2-40B4-BE49-F238E27FC236}">
                <a16:creationId xmlns:a16="http://schemas.microsoft.com/office/drawing/2014/main" id="{4DCDC033-332F-A612-EF77-11035C0AD72E}"/>
              </a:ext>
            </a:extLst>
          </p:cNvPr>
          <p:cNvCxnSpPr>
            <a:stCxn id="412" idx="0"/>
          </p:cNvCxnSpPr>
          <p:nvPr/>
        </p:nvCxnSpPr>
        <p:spPr>
          <a:xfrm flipV="1">
            <a:off x="9215826" y="4228333"/>
            <a:ext cx="78883" cy="1149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3" name="Straight Arrow Connector 472">
            <a:extLst>
              <a:ext uri="{FF2B5EF4-FFF2-40B4-BE49-F238E27FC236}">
                <a16:creationId xmlns:a16="http://schemas.microsoft.com/office/drawing/2014/main" id="{B8928FAC-4B31-B4B2-8E41-54830531E2D2}"/>
              </a:ext>
            </a:extLst>
          </p:cNvPr>
          <p:cNvCxnSpPr>
            <a:cxnSpLocks/>
          </p:cNvCxnSpPr>
          <p:nvPr/>
        </p:nvCxnSpPr>
        <p:spPr>
          <a:xfrm flipV="1">
            <a:off x="9027051" y="6074185"/>
            <a:ext cx="146870" cy="164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5" name="Rectangle: Rounded Corners 474">
            <a:extLst>
              <a:ext uri="{FF2B5EF4-FFF2-40B4-BE49-F238E27FC236}">
                <a16:creationId xmlns:a16="http://schemas.microsoft.com/office/drawing/2014/main" id="{942FE95D-2100-70CF-DA5C-FA8E95D461A2}"/>
              </a:ext>
            </a:extLst>
          </p:cNvPr>
          <p:cNvSpPr/>
          <p:nvPr/>
        </p:nvSpPr>
        <p:spPr>
          <a:xfrm>
            <a:off x="1883433" y="4582077"/>
            <a:ext cx="1796732" cy="1597642"/>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600" b="1" dirty="0">
              <a:solidFill>
                <a:sysClr val="windowText" lastClr="000000"/>
              </a:solidFill>
              <a:latin typeface="Cambria Math" panose="02040503050406030204" pitchFamily="18" charset="0"/>
              <a:ea typeface="Cambria Math" panose="02040503050406030204" pitchFamily="18" charset="0"/>
            </a:endParaRPr>
          </a:p>
        </p:txBody>
      </p:sp>
      <p:pic>
        <p:nvPicPr>
          <p:cNvPr id="474" name="Picture 473">
            <a:extLst>
              <a:ext uri="{FF2B5EF4-FFF2-40B4-BE49-F238E27FC236}">
                <a16:creationId xmlns:a16="http://schemas.microsoft.com/office/drawing/2014/main" id="{58975936-B56C-EF9C-CA93-DEA4EE56D959}"/>
              </a:ext>
            </a:extLst>
          </p:cNvPr>
          <p:cNvPicPr>
            <a:picLocks noChangeAspect="1"/>
          </p:cNvPicPr>
          <p:nvPr/>
        </p:nvPicPr>
        <p:blipFill>
          <a:blip r:embed="rId11"/>
          <a:stretch>
            <a:fillRect/>
          </a:stretch>
        </p:blipFill>
        <p:spPr>
          <a:xfrm>
            <a:off x="2098263" y="4703419"/>
            <a:ext cx="1398347" cy="1370766"/>
          </a:xfrm>
          <a:prstGeom prst="rect">
            <a:avLst/>
          </a:prstGeom>
        </p:spPr>
      </p:pic>
      <p:cxnSp>
        <p:nvCxnSpPr>
          <p:cNvPr id="406" name="Straight Arrow Connector 405">
            <a:extLst>
              <a:ext uri="{FF2B5EF4-FFF2-40B4-BE49-F238E27FC236}">
                <a16:creationId xmlns:a16="http://schemas.microsoft.com/office/drawing/2014/main" id="{62718C72-2D21-3BAF-E3E5-8D823ED46253}"/>
              </a:ext>
            </a:extLst>
          </p:cNvPr>
          <p:cNvCxnSpPr>
            <a:cxnSpLocks/>
          </p:cNvCxnSpPr>
          <p:nvPr/>
        </p:nvCxnSpPr>
        <p:spPr>
          <a:xfrm flipV="1">
            <a:off x="2279351" y="5959417"/>
            <a:ext cx="89497" cy="2794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78" name="Picture 577">
            <a:extLst>
              <a:ext uri="{FF2B5EF4-FFF2-40B4-BE49-F238E27FC236}">
                <a16:creationId xmlns:a16="http://schemas.microsoft.com/office/drawing/2014/main" id="{75C14845-3205-9035-82B3-312164FF8F52}"/>
              </a:ext>
            </a:extLst>
          </p:cNvPr>
          <p:cNvPicPr>
            <a:picLocks noChangeAspect="1"/>
          </p:cNvPicPr>
          <p:nvPr/>
        </p:nvPicPr>
        <p:blipFill>
          <a:blip r:embed="rId12"/>
          <a:stretch>
            <a:fillRect/>
          </a:stretch>
        </p:blipFill>
        <p:spPr>
          <a:xfrm>
            <a:off x="8991311" y="4590241"/>
            <a:ext cx="1639646" cy="1643090"/>
          </a:xfrm>
          <a:prstGeom prst="rect">
            <a:avLst/>
          </a:prstGeom>
        </p:spPr>
      </p:pic>
    </p:spTree>
    <p:extLst>
      <p:ext uri="{BB962C8B-B14F-4D97-AF65-F5344CB8AC3E}">
        <p14:creationId xmlns:p14="http://schemas.microsoft.com/office/powerpoint/2010/main" val="3286145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Oval 87">
            <a:extLst>
              <a:ext uri="{FF2B5EF4-FFF2-40B4-BE49-F238E27FC236}">
                <a16:creationId xmlns:a16="http://schemas.microsoft.com/office/drawing/2014/main" id="{A8DE24FE-2AD6-2B1F-7A68-A58B949459F7}"/>
              </a:ext>
            </a:extLst>
          </p:cNvPr>
          <p:cNvSpPr/>
          <p:nvPr/>
        </p:nvSpPr>
        <p:spPr>
          <a:xfrm rot="2591845">
            <a:off x="825759" y="866326"/>
            <a:ext cx="1952241" cy="2803605"/>
          </a:xfrm>
          <a:prstGeom prst="ellipse">
            <a:avLst/>
          </a:prstGeom>
          <a:solidFill>
            <a:schemeClr val="accent2">
              <a:alpha val="50000"/>
            </a:schemeClr>
          </a:solidFill>
          <a:ln>
            <a:solidFill>
              <a:srgbClr val="D59B5B"/>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8212BA-CC3A-BEB4-CA43-29262B4DA6EC}"/>
              </a:ext>
            </a:extLst>
          </p:cNvPr>
          <p:cNvSpPr>
            <a:spLocks noGrp="1"/>
          </p:cNvSpPr>
          <p:nvPr>
            <p:ph type="title"/>
          </p:nvPr>
        </p:nvSpPr>
        <p:spPr>
          <a:xfrm>
            <a:off x="0" y="2566"/>
            <a:ext cx="9438256" cy="898583"/>
          </a:xfrm>
        </p:spPr>
        <p:txBody>
          <a:bodyPr/>
          <a:lstStyle/>
          <a:p>
            <a:r>
              <a:rPr lang="en-US" dirty="0">
                <a:latin typeface="Cambria Math" panose="02040503050406030204" pitchFamily="18" charset="0"/>
                <a:ea typeface="Cambria Math" panose="02040503050406030204" pitchFamily="18" charset="0"/>
              </a:rPr>
              <a:t>Introduction (GCNN: Node Embedding)</a:t>
            </a:r>
            <a:endParaRPr lang="en-US" dirty="0"/>
          </a:p>
        </p:txBody>
      </p:sp>
      <p:sp>
        <p:nvSpPr>
          <p:cNvPr id="4" name="Date Placeholder 3">
            <a:extLst>
              <a:ext uri="{FF2B5EF4-FFF2-40B4-BE49-F238E27FC236}">
                <a16:creationId xmlns:a16="http://schemas.microsoft.com/office/drawing/2014/main" id="{495834C4-5BD6-FA5D-6E38-2374E846C2C8}"/>
              </a:ext>
            </a:extLst>
          </p:cNvPr>
          <p:cNvSpPr>
            <a:spLocks noGrp="1"/>
          </p:cNvSpPr>
          <p:nvPr>
            <p:ph type="dt" sz="half" idx="10"/>
          </p:nvPr>
        </p:nvSpPr>
        <p:spPr/>
        <p:txBody>
          <a:bodyPr/>
          <a:lstStyle/>
          <a:p>
            <a:fld id="{58E14CC8-E084-4CC5-80D8-E14A1F435C0D}" type="datetime3">
              <a:rPr lang="en-GB" smtClean="0"/>
              <a:t>7 May, 2024</a:t>
            </a:fld>
            <a:endParaRPr lang="en-US" dirty="0"/>
          </a:p>
        </p:txBody>
      </p:sp>
      <p:sp>
        <p:nvSpPr>
          <p:cNvPr id="5" name="Footer Placeholder 4">
            <a:extLst>
              <a:ext uri="{FF2B5EF4-FFF2-40B4-BE49-F238E27FC236}">
                <a16:creationId xmlns:a16="http://schemas.microsoft.com/office/drawing/2014/main" id="{7178737B-B8FD-9F4C-5108-D92CB7781185}"/>
              </a:ext>
            </a:extLst>
          </p:cNvPr>
          <p:cNvSpPr>
            <a:spLocks noGrp="1"/>
          </p:cNvSpPr>
          <p:nvPr>
            <p:ph type="ftr" sz="quarter" idx="11"/>
          </p:nvPr>
        </p:nvSpPr>
        <p:spPr>
          <a:xfrm>
            <a:off x="3342290" y="6492875"/>
            <a:ext cx="4532586" cy="365125"/>
          </a:xfrm>
        </p:spPr>
        <p:txBody>
          <a:bodyPr/>
          <a:lstStyle/>
          <a:p>
            <a:r>
              <a:rPr lang="en-US" dirty="0">
                <a:solidFill>
                  <a:schemeClr val="bg1"/>
                </a:solidFill>
              </a:rPr>
              <a:t>DGYM</a:t>
            </a:r>
          </a:p>
        </p:txBody>
      </p:sp>
      <p:sp>
        <p:nvSpPr>
          <p:cNvPr id="6" name="Slide Number Placeholder 5">
            <a:extLst>
              <a:ext uri="{FF2B5EF4-FFF2-40B4-BE49-F238E27FC236}">
                <a16:creationId xmlns:a16="http://schemas.microsoft.com/office/drawing/2014/main" id="{FA0DC138-1139-3331-8075-6F0E4C2CDAFF}"/>
              </a:ext>
            </a:extLst>
          </p:cNvPr>
          <p:cNvSpPr>
            <a:spLocks noGrp="1"/>
          </p:cNvSpPr>
          <p:nvPr>
            <p:ph type="sldNum" sz="quarter" idx="12"/>
          </p:nvPr>
        </p:nvSpPr>
        <p:spPr>
          <a:xfrm>
            <a:off x="7874877" y="6496024"/>
            <a:ext cx="4317123" cy="365125"/>
          </a:xfrm>
        </p:spPr>
        <p:txBody>
          <a:bodyPr/>
          <a:lstStyle/>
          <a:p>
            <a:fld id="{B49BEE2D-2BB6-4CCB-B422-087C7BF20CBD}" type="slidenum">
              <a:rPr lang="en-US" smtClean="0"/>
              <a:pPr/>
              <a:t>6</a:t>
            </a:fld>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734C4A4-B073-3821-4665-06F14CC98C2A}"/>
                  </a:ext>
                </a:extLst>
              </p:cNvPr>
              <p:cNvSpPr txBox="1"/>
              <p:nvPr/>
            </p:nvSpPr>
            <p:spPr>
              <a:xfrm>
                <a:off x="676011" y="2708790"/>
                <a:ext cx="476028" cy="4244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m:t>
                              </m:r>
                            </m:sup>
                          </m:sSup>
                        </m:e>
                      </m:acc>
                    </m:oMath>
                  </m:oMathPara>
                </a14:m>
                <a:endParaRPr lang="en-US" dirty="0"/>
              </a:p>
            </p:txBody>
          </p:sp>
        </mc:Choice>
        <mc:Fallback xmlns="">
          <p:sp>
            <p:nvSpPr>
              <p:cNvPr id="8" name="TextBox 7">
                <a:extLst>
                  <a:ext uri="{FF2B5EF4-FFF2-40B4-BE49-F238E27FC236}">
                    <a16:creationId xmlns:a16="http://schemas.microsoft.com/office/drawing/2014/main" id="{B734C4A4-B073-3821-4665-06F14CC98C2A}"/>
                  </a:ext>
                </a:extLst>
              </p:cNvPr>
              <p:cNvSpPr txBox="1">
                <a:spLocks noRot="1" noChangeAspect="1" noMove="1" noResize="1" noEditPoints="1" noAdjustHandles="1" noChangeArrowheads="1" noChangeShapeType="1" noTextEdit="1"/>
              </p:cNvSpPr>
              <p:nvPr/>
            </p:nvSpPr>
            <p:spPr>
              <a:xfrm>
                <a:off x="676011" y="2708790"/>
                <a:ext cx="476028" cy="42441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689C009-CF7B-FD74-E0A2-91DA7F23E4A8}"/>
                  </a:ext>
                </a:extLst>
              </p:cNvPr>
              <p:cNvSpPr txBox="1"/>
              <p:nvPr/>
            </p:nvSpPr>
            <p:spPr>
              <a:xfrm>
                <a:off x="1648287" y="2584531"/>
                <a:ext cx="480966" cy="4249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e>
                      </m:acc>
                    </m:oMath>
                  </m:oMathPara>
                </a14:m>
                <a:endParaRPr lang="en-US" dirty="0"/>
              </a:p>
            </p:txBody>
          </p:sp>
        </mc:Choice>
        <mc:Fallback xmlns="">
          <p:sp>
            <p:nvSpPr>
              <p:cNvPr id="9" name="TextBox 8">
                <a:extLst>
                  <a:ext uri="{FF2B5EF4-FFF2-40B4-BE49-F238E27FC236}">
                    <a16:creationId xmlns:a16="http://schemas.microsoft.com/office/drawing/2014/main" id="{2689C009-CF7B-FD74-E0A2-91DA7F23E4A8}"/>
                  </a:ext>
                </a:extLst>
              </p:cNvPr>
              <p:cNvSpPr txBox="1">
                <a:spLocks noRot="1" noChangeAspect="1" noMove="1" noResize="1" noEditPoints="1" noAdjustHandles="1" noChangeArrowheads="1" noChangeShapeType="1" noTextEdit="1"/>
              </p:cNvSpPr>
              <p:nvPr/>
            </p:nvSpPr>
            <p:spPr>
              <a:xfrm>
                <a:off x="1648287" y="2584531"/>
                <a:ext cx="480966" cy="42498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F669121-E2B4-128B-2804-83E5D550AD77}"/>
                  </a:ext>
                </a:extLst>
              </p:cNvPr>
              <p:cNvSpPr txBox="1"/>
              <p:nvPr/>
            </p:nvSpPr>
            <p:spPr>
              <a:xfrm>
                <a:off x="2465576" y="2083228"/>
                <a:ext cx="480966" cy="4249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e>
                      </m:acc>
                    </m:oMath>
                  </m:oMathPara>
                </a14:m>
                <a:endParaRPr lang="en-US" dirty="0"/>
              </a:p>
            </p:txBody>
          </p:sp>
        </mc:Choice>
        <mc:Fallback xmlns="">
          <p:sp>
            <p:nvSpPr>
              <p:cNvPr id="10" name="TextBox 9">
                <a:extLst>
                  <a:ext uri="{FF2B5EF4-FFF2-40B4-BE49-F238E27FC236}">
                    <a16:creationId xmlns:a16="http://schemas.microsoft.com/office/drawing/2014/main" id="{2F669121-E2B4-128B-2804-83E5D550AD77}"/>
                  </a:ext>
                </a:extLst>
              </p:cNvPr>
              <p:cNvSpPr txBox="1">
                <a:spLocks noRot="1" noChangeAspect="1" noMove="1" noResize="1" noEditPoints="1" noAdjustHandles="1" noChangeArrowheads="1" noChangeShapeType="1" noTextEdit="1"/>
              </p:cNvSpPr>
              <p:nvPr/>
            </p:nvSpPr>
            <p:spPr>
              <a:xfrm>
                <a:off x="2465576" y="2083228"/>
                <a:ext cx="480966" cy="42498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E27D7F0-6C4C-CCB6-ADD3-7E2D29EEA2F0}"/>
                  </a:ext>
                </a:extLst>
              </p:cNvPr>
              <p:cNvSpPr txBox="1"/>
              <p:nvPr/>
            </p:nvSpPr>
            <p:spPr>
              <a:xfrm>
                <a:off x="627918" y="1918403"/>
                <a:ext cx="480966" cy="4238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e>
                      </m:acc>
                    </m:oMath>
                  </m:oMathPara>
                </a14:m>
                <a:endParaRPr lang="en-US" dirty="0"/>
              </a:p>
            </p:txBody>
          </p:sp>
        </mc:Choice>
        <mc:Fallback xmlns="">
          <p:sp>
            <p:nvSpPr>
              <p:cNvPr id="11" name="TextBox 10">
                <a:extLst>
                  <a:ext uri="{FF2B5EF4-FFF2-40B4-BE49-F238E27FC236}">
                    <a16:creationId xmlns:a16="http://schemas.microsoft.com/office/drawing/2014/main" id="{FE27D7F0-6C4C-CCB6-ADD3-7E2D29EEA2F0}"/>
                  </a:ext>
                </a:extLst>
              </p:cNvPr>
              <p:cNvSpPr txBox="1">
                <a:spLocks noRot="1" noChangeAspect="1" noMove="1" noResize="1" noEditPoints="1" noAdjustHandles="1" noChangeArrowheads="1" noChangeShapeType="1" noTextEdit="1"/>
              </p:cNvSpPr>
              <p:nvPr/>
            </p:nvSpPr>
            <p:spPr>
              <a:xfrm>
                <a:off x="627918" y="1918403"/>
                <a:ext cx="480966" cy="42383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482409C-12B5-6212-F7E9-4E08F664D914}"/>
                  </a:ext>
                </a:extLst>
              </p:cNvPr>
              <p:cNvSpPr txBox="1"/>
              <p:nvPr/>
            </p:nvSpPr>
            <p:spPr>
              <a:xfrm>
                <a:off x="1453348" y="1336410"/>
                <a:ext cx="480966" cy="4289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5</m:t>
                              </m:r>
                            </m:sup>
                          </m:sSup>
                        </m:e>
                      </m:acc>
                    </m:oMath>
                  </m:oMathPara>
                </a14:m>
                <a:endParaRPr lang="en-US" dirty="0"/>
              </a:p>
            </p:txBody>
          </p:sp>
        </mc:Choice>
        <mc:Fallback xmlns="">
          <p:sp>
            <p:nvSpPr>
              <p:cNvPr id="12" name="TextBox 11">
                <a:extLst>
                  <a:ext uri="{FF2B5EF4-FFF2-40B4-BE49-F238E27FC236}">
                    <a16:creationId xmlns:a16="http://schemas.microsoft.com/office/drawing/2014/main" id="{1482409C-12B5-6212-F7E9-4E08F664D914}"/>
                  </a:ext>
                </a:extLst>
              </p:cNvPr>
              <p:cNvSpPr txBox="1">
                <a:spLocks noRot="1" noChangeAspect="1" noMove="1" noResize="1" noEditPoints="1" noAdjustHandles="1" noChangeArrowheads="1" noChangeShapeType="1" noTextEdit="1"/>
              </p:cNvSpPr>
              <p:nvPr/>
            </p:nvSpPr>
            <p:spPr>
              <a:xfrm>
                <a:off x="1453348" y="1336410"/>
                <a:ext cx="480966" cy="428900"/>
              </a:xfrm>
              <a:prstGeom prst="rect">
                <a:avLst/>
              </a:prstGeom>
              <a:blipFill>
                <a:blip r:embed="rId6"/>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C4E168D8-7442-BE08-E5AB-2F7D7E151667}"/>
              </a:ext>
            </a:extLst>
          </p:cNvPr>
          <p:cNvSpPr/>
          <p:nvPr/>
        </p:nvSpPr>
        <p:spPr>
          <a:xfrm>
            <a:off x="1410894" y="1647244"/>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AF69B6B2-524F-BFFD-EE2B-AB998F3BC21A}"/>
              </a:ext>
            </a:extLst>
          </p:cNvPr>
          <p:cNvSpPr/>
          <p:nvPr/>
        </p:nvSpPr>
        <p:spPr>
          <a:xfrm>
            <a:off x="1097819" y="2635360"/>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17225CD2-D083-12B6-D330-0B2228E21CAE}"/>
              </a:ext>
            </a:extLst>
          </p:cNvPr>
          <p:cNvSpPr/>
          <p:nvPr/>
        </p:nvSpPr>
        <p:spPr>
          <a:xfrm>
            <a:off x="1097819" y="2153756"/>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B071F5E3-BF83-F598-425B-0FAC185C6106}"/>
              </a:ext>
            </a:extLst>
          </p:cNvPr>
          <p:cNvSpPr/>
          <p:nvPr/>
        </p:nvSpPr>
        <p:spPr>
          <a:xfrm>
            <a:off x="1729230" y="2438993"/>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11CF6E9A-F54D-D1C4-6DE4-547FDAF8BBD7}"/>
              </a:ext>
            </a:extLst>
          </p:cNvPr>
          <p:cNvSpPr/>
          <p:nvPr/>
        </p:nvSpPr>
        <p:spPr>
          <a:xfrm>
            <a:off x="2359062" y="2153756"/>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B6A35C45-89F4-81BE-7AD0-F787F402159D}"/>
              </a:ext>
            </a:extLst>
          </p:cNvPr>
          <p:cNvCxnSpPr>
            <a:stCxn id="14" idx="6"/>
            <a:endCxn id="16" idx="3"/>
          </p:cNvCxnSpPr>
          <p:nvPr/>
        </p:nvCxnSpPr>
        <p:spPr>
          <a:xfrm flipV="1">
            <a:off x="1280699" y="2595091"/>
            <a:ext cx="475313" cy="131709"/>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8F9B2998-ED7B-D54D-8E27-ACA90A8E76BD}"/>
              </a:ext>
            </a:extLst>
          </p:cNvPr>
          <p:cNvCxnSpPr>
            <a:stCxn id="15" idx="4"/>
            <a:endCxn id="14" idx="0"/>
          </p:cNvCxnSpPr>
          <p:nvPr/>
        </p:nvCxnSpPr>
        <p:spPr>
          <a:xfrm>
            <a:off x="1189259" y="2336636"/>
            <a:ext cx="0" cy="298724"/>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B9044A96-A45B-60A0-E635-48977409F5DF}"/>
              </a:ext>
            </a:extLst>
          </p:cNvPr>
          <p:cNvCxnSpPr>
            <a:stCxn id="15" idx="6"/>
            <a:endCxn id="16" idx="1"/>
          </p:cNvCxnSpPr>
          <p:nvPr/>
        </p:nvCxnSpPr>
        <p:spPr>
          <a:xfrm>
            <a:off x="1280699" y="2245196"/>
            <a:ext cx="475313" cy="220579"/>
          </a:xfrm>
          <a:prstGeom prst="line">
            <a:avLst/>
          </a:prstGeom>
          <a:ln w="1905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E059A593-673F-E05C-E1EB-9F57B8CECD3A}"/>
              </a:ext>
            </a:extLst>
          </p:cNvPr>
          <p:cNvCxnSpPr>
            <a:cxnSpLocks/>
            <a:stCxn id="15" idx="0"/>
            <a:endCxn id="13" idx="3"/>
          </p:cNvCxnSpPr>
          <p:nvPr/>
        </p:nvCxnSpPr>
        <p:spPr>
          <a:xfrm flipV="1">
            <a:off x="1189259" y="1803342"/>
            <a:ext cx="248417" cy="350414"/>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026CAC37-BBB5-1D83-3C61-669C1C76CD4B}"/>
              </a:ext>
            </a:extLst>
          </p:cNvPr>
          <p:cNvCxnSpPr>
            <a:stCxn id="13" idx="5"/>
            <a:endCxn id="16" idx="0"/>
          </p:cNvCxnSpPr>
          <p:nvPr/>
        </p:nvCxnSpPr>
        <p:spPr>
          <a:xfrm>
            <a:off x="1566992" y="1803342"/>
            <a:ext cx="253678" cy="635651"/>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05488F0-46B8-32DA-6760-2181B83FD37B}"/>
              </a:ext>
            </a:extLst>
          </p:cNvPr>
          <p:cNvCxnSpPr>
            <a:cxnSpLocks/>
          </p:cNvCxnSpPr>
          <p:nvPr/>
        </p:nvCxnSpPr>
        <p:spPr>
          <a:xfrm>
            <a:off x="1560099" y="1721198"/>
            <a:ext cx="792070" cy="441854"/>
          </a:xfrm>
          <a:prstGeom prst="line">
            <a:avLst/>
          </a:prstGeom>
          <a:ln w="1905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627D4B9E-0539-8A5D-4507-2CB323011B6C}"/>
              </a:ext>
            </a:extLst>
          </p:cNvPr>
          <p:cNvCxnSpPr>
            <a:stCxn id="16" idx="6"/>
            <a:endCxn id="17" idx="3"/>
          </p:cNvCxnSpPr>
          <p:nvPr/>
        </p:nvCxnSpPr>
        <p:spPr>
          <a:xfrm flipV="1">
            <a:off x="1912110" y="2309854"/>
            <a:ext cx="473734" cy="220579"/>
          </a:xfrm>
          <a:prstGeom prst="line">
            <a:avLst/>
          </a:prstGeom>
          <a:ln w="19050"/>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2BBAA194-7E4E-7F1B-6F05-1F83740817EE}"/>
              </a:ext>
            </a:extLst>
          </p:cNvPr>
          <p:cNvSpPr txBox="1"/>
          <p:nvPr/>
        </p:nvSpPr>
        <p:spPr>
          <a:xfrm>
            <a:off x="1059981" y="2590869"/>
            <a:ext cx="263214" cy="276999"/>
          </a:xfrm>
          <a:prstGeom prst="rect">
            <a:avLst/>
          </a:prstGeom>
          <a:noFill/>
        </p:spPr>
        <p:txBody>
          <a:bodyPr wrap="square" rtlCol="0">
            <a:spAutoFit/>
          </a:bodyPr>
          <a:lstStyle/>
          <a:p>
            <a:r>
              <a:rPr lang="en-US" sz="1200" b="1" dirty="0"/>
              <a:t>1</a:t>
            </a:r>
          </a:p>
        </p:txBody>
      </p:sp>
      <p:sp>
        <p:nvSpPr>
          <p:cNvPr id="26" name="TextBox 25">
            <a:extLst>
              <a:ext uri="{FF2B5EF4-FFF2-40B4-BE49-F238E27FC236}">
                <a16:creationId xmlns:a16="http://schemas.microsoft.com/office/drawing/2014/main" id="{88C2C4A4-DB03-E8CF-5B38-CA1719C04064}"/>
              </a:ext>
            </a:extLst>
          </p:cNvPr>
          <p:cNvSpPr txBox="1"/>
          <p:nvPr/>
        </p:nvSpPr>
        <p:spPr>
          <a:xfrm>
            <a:off x="1698767" y="2390310"/>
            <a:ext cx="263214" cy="276999"/>
          </a:xfrm>
          <a:prstGeom prst="rect">
            <a:avLst/>
          </a:prstGeom>
          <a:noFill/>
        </p:spPr>
        <p:txBody>
          <a:bodyPr wrap="square" rtlCol="0">
            <a:spAutoFit/>
          </a:bodyPr>
          <a:lstStyle/>
          <a:p>
            <a:r>
              <a:rPr lang="en-US" sz="1200" b="1" dirty="0"/>
              <a:t>2</a:t>
            </a:r>
          </a:p>
        </p:txBody>
      </p:sp>
      <p:sp>
        <p:nvSpPr>
          <p:cNvPr id="27" name="TextBox 26">
            <a:extLst>
              <a:ext uri="{FF2B5EF4-FFF2-40B4-BE49-F238E27FC236}">
                <a16:creationId xmlns:a16="http://schemas.microsoft.com/office/drawing/2014/main" id="{4442360E-5399-DD12-CFFE-AE4C16CC8F09}"/>
              </a:ext>
            </a:extLst>
          </p:cNvPr>
          <p:cNvSpPr txBox="1"/>
          <p:nvPr/>
        </p:nvSpPr>
        <p:spPr>
          <a:xfrm>
            <a:off x="1370727" y="1590222"/>
            <a:ext cx="263214" cy="276999"/>
          </a:xfrm>
          <a:prstGeom prst="rect">
            <a:avLst/>
          </a:prstGeom>
          <a:noFill/>
        </p:spPr>
        <p:txBody>
          <a:bodyPr wrap="square" rtlCol="0">
            <a:spAutoFit/>
          </a:bodyPr>
          <a:lstStyle/>
          <a:p>
            <a:r>
              <a:rPr lang="en-US" sz="1200" b="1" dirty="0"/>
              <a:t>5</a:t>
            </a:r>
          </a:p>
        </p:txBody>
      </p:sp>
      <p:sp>
        <p:nvSpPr>
          <p:cNvPr id="28" name="TextBox 27">
            <a:extLst>
              <a:ext uri="{FF2B5EF4-FFF2-40B4-BE49-F238E27FC236}">
                <a16:creationId xmlns:a16="http://schemas.microsoft.com/office/drawing/2014/main" id="{89C49838-54C7-3E86-CB9E-40E78EDE96EE}"/>
              </a:ext>
            </a:extLst>
          </p:cNvPr>
          <p:cNvSpPr txBox="1"/>
          <p:nvPr/>
        </p:nvSpPr>
        <p:spPr>
          <a:xfrm>
            <a:off x="1065206" y="2106696"/>
            <a:ext cx="263214" cy="276999"/>
          </a:xfrm>
          <a:prstGeom prst="rect">
            <a:avLst/>
          </a:prstGeom>
          <a:noFill/>
        </p:spPr>
        <p:txBody>
          <a:bodyPr wrap="square" rtlCol="0">
            <a:spAutoFit/>
          </a:bodyPr>
          <a:lstStyle/>
          <a:p>
            <a:r>
              <a:rPr lang="en-US" sz="1200" b="1" dirty="0"/>
              <a:t>4</a:t>
            </a:r>
          </a:p>
        </p:txBody>
      </p:sp>
      <p:sp>
        <p:nvSpPr>
          <p:cNvPr id="29" name="TextBox 28">
            <a:extLst>
              <a:ext uri="{FF2B5EF4-FFF2-40B4-BE49-F238E27FC236}">
                <a16:creationId xmlns:a16="http://schemas.microsoft.com/office/drawing/2014/main" id="{D96B5AE4-C56B-F88D-02BE-0629291FAD0A}"/>
              </a:ext>
            </a:extLst>
          </p:cNvPr>
          <p:cNvSpPr txBox="1"/>
          <p:nvPr/>
        </p:nvSpPr>
        <p:spPr>
          <a:xfrm>
            <a:off x="2326449" y="2106696"/>
            <a:ext cx="263214" cy="276999"/>
          </a:xfrm>
          <a:prstGeom prst="rect">
            <a:avLst/>
          </a:prstGeom>
          <a:noFill/>
        </p:spPr>
        <p:txBody>
          <a:bodyPr wrap="square" rtlCol="0">
            <a:spAutoFit/>
          </a:bodyPr>
          <a:lstStyle/>
          <a:p>
            <a:r>
              <a:rPr lang="en-US" sz="1200" b="1" dirty="0"/>
              <a:t>3</a:t>
            </a:r>
          </a:p>
        </p:txBody>
      </p:sp>
      <p:sp>
        <p:nvSpPr>
          <p:cNvPr id="30" name="Oval 29">
            <a:extLst>
              <a:ext uri="{FF2B5EF4-FFF2-40B4-BE49-F238E27FC236}">
                <a16:creationId xmlns:a16="http://schemas.microsoft.com/office/drawing/2014/main" id="{36CA31FF-8C04-02B5-474B-D1067912F37F}"/>
              </a:ext>
            </a:extLst>
          </p:cNvPr>
          <p:cNvSpPr/>
          <p:nvPr/>
        </p:nvSpPr>
        <p:spPr>
          <a:xfrm rot="2591845">
            <a:off x="5116346" y="965794"/>
            <a:ext cx="1871324" cy="2835801"/>
          </a:xfrm>
          <a:prstGeom prst="ellipse">
            <a:avLst/>
          </a:prstGeom>
          <a:solidFill>
            <a:srgbClr val="00A6AA">
              <a:alpha val="50196"/>
            </a:srgbClr>
          </a:solidFill>
          <a:ln>
            <a:solidFill>
              <a:srgbClr val="009999"/>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08871F8-5D22-7716-4CD0-BDC5EA5EE59B}"/>
                  </a:ext>
                </a:extLst>
              </p:cNvPr>
              <p:cNvSpPr txBox="1"/>
              <p:nvPr/>
            </p:nvSpPr>
            <p:spPr>
              <a:xfrm>
                <a:off x="9182171" y="6059716"/>
                <a:ext cx="1142620" cy="4347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r>
                            <a:rPr lang="en-US" b="0" i="1" smtClean="0">
                              <a:latin typeface="Cambria Math" panose="02040503050406030204" pitchFamily="18" charset="0"/>
                            </a:rPr>
                            <m:t> </m:t>
                          </m:r>
                        </m:e>
                      </m:acc>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𝑅</m:t>
                          </m:r>
                        </m:e>
                        <m:sup>
                          <m:r>
                            <a:rPr lang="en-US" i="1">
                              <a:latin typeface="Cambria Math" panose="02040503050406030204" pitchFamily="18" charset="0"/>
                              <a:ea typeface="Cambria Math" panose="02040503050406030204" pitchFamily="18" charset="0"/>
                            </a:rPr>
                            <m:t>𝐷</m:t>
                          </m:r>
                        </m:sup>
                      </m:sSup>
                    </m:oMath>
                  </m:oMathPara>
                </a14:m>
                <a:endParaRPr lang="en-US" dirty="0"/>
              </a:p>
            </p:txBody>
          </p:sp>
        </mc:Choice>
        <mc:Fallback xmlns="">
          <p:sp>
            <p:nvSpPr>
              <p:cNvPr id="31" name="TextBox 30">
                <a:extLst>
                  <a:ext uri="{FF2B5EF4-FFF2-40B4-BE49-F238E27FC236}">
                    <a16:creationId xmlns:a16="http://schemas.microsoft.com/office/drawing/2014/main" id="{208871F8-5D22-7716-4CD0-BDC5EA5EE59B}"/>
                  </a:ext>
                </a:extLst>
              </p:cNvPr>
              <p:cNvSpPr txBox="1">
                <a:spLocks noRot="1" noChangeAspect="1" noMove="1" noResize="1" noEditPoints="1" noAdjustHandles="1" noChangeArrowheads="1" noChangeShapeType="1" noTextEdit="1"/>
              </p:cNvSpPr>
              <p:nvPr/>
            </p:nvSpPr>
            <p:spPr>
              <a:xfrm>
                <a:off x="9182171" y="6059716"/>
                <a:ext cx="1142620" cy="43473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6782FD7-878C-208D-0F85-561BCD7D652A}"/>
                  </a:ext>
                </a:extLst>
              </p:cNvPr>
              <p:cNvSpPr txBox="1"/>
              <p:nvPr/>
            </p:nvSpPr>
            <p:spPr>
              <a:xfrm>
                <a:off x="10242829" y="6059716"/>
                <a:ext cx="1948674" cy="4347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𝜓</m:t>
                              </m:r>
                            </m:e>
                            <m:sup>
                              <m:r>
                                <a:rPr lang="en-US" b="0" i="1" smtClean="0">
                                  <a:latin typeface="Cambria Math" panose="02040503050406030204" pitchFamily="18" charset="0"/>
                                </a:rPr>
                                <m:t>𝑖</m:t>
                              </m:r>
                            </m:sup>
                          </m:sSup>
                        </m:e>
                      </m:acc>
                      <m:r>
                        <a:rPr lang="en-US"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𝑅</m:t>
                          </m:r>
                        </m:e>
                        <m:sup>
                          <m:r>
                            <a:rPr lang="en-US" b="0" i="1" smtClean="0">
                              <a:latin typeface="Cambria Math" panose="02040503050406030204" pitchFamily="18" charset="0"/>
                              <a:ea typeface="Cambria Math" panose="02040503050406030204" pitchFamily="18" charset="0"/>
                            </a:rPr>
                            <m:t>𝑑</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𝐷</m:t>
                      </m:r>
                    </m:oMath>
                  </m:oMathPara>
                </a14:m>
                <a:endParaRPr lang="en-US" dirty="0"/>
              </a:p>
            </p:txBody>
          </p:sp>
        </mc:Choice>
        <mc:Fallback xmlns="">
          <p:sp>
            <p:nvSpPr>
              <p:cNvPr id="32" name="TextBox 31">
                <a:extLst>
                  <a:ext uri="{FF2B5EF4-FFF2-40B4-BE49-F238E27FC236}">
                    <a16:creationId xmlns:a16="http://schemas.microsoft.com/office/drawing/2014/main" id="{16782FD7-878C-208D-0F85-561BCD7D652A}"/>
                  </a:ext>
                </a:extLst>
              </p:cNvPr>
              <p:cNvSpPr txBox="1">
                <a:spLocks noRot="1" noChangeAspect="1" noMove="1" noResize="1" noEditPoints="1" noAdjustHandles="1" noChangeArrowheads="1" noChangeShapeType="1" noTextEdit="1"/>
              </p:cNvSpPr>
              <p:nvPr/>
            </p:nvSpPr>
            <p:spPr>
              <a:xfrm>
                <a:off x="10242829" y="6059716"/>
                <a:ext cx="1948674" cy="434734"/>
              </a:xfrm>
              <a:prstGeom prst="rect">
                <a:avLst/>
              </a:prstGeom>
              <a:blipFill>
                <a:blip r:embed="rId8"/>
                <a:stretch>
                  <a:fillRect b="-126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0C91F1A-1F95-D35C-7ABB-B8519BBBD120}"/>
                  </a:ext>
                </a:extLst>
              </p:cNvPr>
              <p:cNvSpPr txBox="1"/>
              <p:nvPr/>
            </p:nvSpPr>
            <p:spPr>
              <a:xfrm>
                <a:off x="5798541" y="1600507"/>
                <a:ext cx="541756" cy="4289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𝜓</m:t>
                              </m:r>
                            </m:e>
                            <m:sup>
                              <m:r>
                                <a:rPr lang="en-US" b="0" i="1" smtClean="0">
                                  <a:latin typeface="Cambria Math" panose="02040503050406030204" pitchFamily="18" charset="0"/>
                                  <a:ea typeface="Cambria Math" panose="02040503050406030204" pitchFamily="18" charset="0"/>
                                </a:rPr>
                                <m:t>5</m:t>
                              </m:r>
                            </m:sup>
                          </m:sSup>
                        </m:e>
                      </m:acc>
                    </m:oMath>
                  </m:oMathPara>
                </a14:m>
                <a:endParaRPr lang="en-US" dirty="0"/>
              </a:p>
            </p:txBody>
          </p:sp>
        </mc:Choice>
        <mc:Fallback xmlns="">
          <p:sp>
            <p:nvSpPr>
              <p:cNvPr id="34" name="TextBox 33">
                <a:extLst>
                  <a:ext uri="{FF2B5EF4-FFF2-40B4-BE49-F238E27FC236}">
                    <a16:creationId xmlns:a16="http://schemas.microsoft.com/office/drawing/2014/main" id="{80C91F1A-1F95-D35C-7ABB-B8519BBBD120}"/>
                  </a:ext>
                </a:extLst>
              </p:cNvPr>
              <p:cNvSpPr txBox="1">
                <a:spLocks noRot="1" noChangeAspect="1" noMove="1" noResize="1" noEditPoints="1" noAdjustHandles="1" noChangeArrowheads="1" noChangeShapeType="1" noTextEdit="1"/>
              </p:cNvSpPr>
              <p:nvPr/>
            </p:nvSpPr>
            <p:spPr>
              <a:xfrm>
                <a:off x="5798541" y="1600507"/>
                <a:ext cx="541756" cy="428900"/>
              </a:xfrm>
              <a:prstGeom prst="rect">
                <a:avLst/>
              </a:prstGeom>
              <a:blipFill>
                <a:blip r:embed="rId9"/>
                <a:stretch>
                  <a:fillRect b="-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EDBE325-5FE2-3D31-89DF-0210A65E1FE7}"/>
                  </a:ext>
                </a:extLst>
              </p:cNvPr>
              <p:cNvSpPr txBox="1"/>
              <p:nvPr/>
            </p:nvSpPr>
            <p:spPr>
              <a:xfrm>
                <a:off x="5207945" y="2040749"/>
                <a:ext cx="541756" cy="4249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𝜓</m:t>
                              </m:r>
                            </m:e>
                            <m:sup>
                              <m:r>
                                <a:rPr lang="en-US" b="0" i="1" smtClean="0">
                                  <a:latin typeface="Cambria Math" panose="02040503050406030204" pitchFamily="18" charset="0"/>
                                  <a:ea typeface="Cambria Math" panose="02040503050406030204" pitchFamily="18" charset="0"/>
                                </a:rPr>
                                <m:t>4</m:t>
                              </m:r>
                            </m:sup>
                          </m:sSup>
                        </m:e>
                      </m:acc>
                    </m:oMath>
                  </m:oMathPara>
                </a14:m>
                <a:endParaRPr lang="en-US" dirty="0"/>
              </a:p>
            </p:txBody>
          </p:sp>
        </mc:Choice>
        <mc:Fallback xmlns="">
          <p:sp>
            <p:nvSpPr>
              <p:cNvPr id="35" name="TextBox 34">
                <a:extLst>
                  <a:ext uri="{FF2B5EF4-FFF2-40B4-BE49-F238E27FC236}">
                    <a16:creationId xmlns:a16="http://schemas.microsoft.com/office/drawing/2014/main" id="{7EDBE325-5FE2-3D31-89DF-0210A65E1FE7}"/>
                  </a:ext>
                </a:extLst>
              </p:cNvPr>
              <p:cNvSpPr txBox="1">
                <a:spLocks noRot="1" noChangeAspect="1" noMove="1" noResize="1" noEditPoints="1" noAdjustHandles="1" noChangeArrowheads="1" noChangeShapeType="1" noTextEdit="1"/>
              </p:cNvSpPr>
              <p:nvPr/>
            </p:nvSpPr>
            <p:spPr>
              <a:xfrm>
                <a:off x="5207945" y="2040749"/>
                <a:ext cx="541756" cy="424988"/>
              </a:xfrm>
              <a:prstGeom prst="rect">
                <a:avLst/>
              </a:prstGeom>
              <a:blipFill>
                <a:blip r:embed="rId10"/>
                <a:stretch>
                  <a:fillRect b="-115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A5834638-22DE-FD2F-AF8E-A367C2A483AC}"/>
                  </a:ext>
                </a:extLst>
              </p:cNvPr>
              <p:cNvSpPr txBox="1"/>
              <p:nvPr/>
            </p:nvSpPr>
            <p:spPr>
              <a:xfrm>
                <a:off x="6453704" y="1956890"/>
                <a:ext cx="541756" cy="4249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𝜓</m:t>
                              </m:r>
                            </m:e>
                            <m:sup>
                              <m:r>
                                <a:rPr lang="en-US" b="0" i="1" smtClean="0">
                                  <a:latin typeface="Cambria Math" panose="02040503050406030204" pitchFamily="18" charset="0"/>
                                  <a:ea typeface="Cambria Math" panose="02040503050406030204" pitchFamily="18" charset="0"/>
                                </a:rPr>
                                <m:t>3</m:t>
                              </m:r>
                            </m:sup>
                          </m:sSup>
                        </m:e>
                      </m:acc>
                    </m:oMath>
                  </m:oMathPara>
                </a14:m>
                <a:endParaRPr lang="en-US" dirty="0"/>
              </a:p>
            </p:txBody>
          </p:sp>
        </mc:Choice>
        <mc:Fallback xmlns="">
          <p:sp>
            <p:nvSpPr>
              <p:cNvPr id="36" name="TextBox 35">
                <a:extLst>
                  <a:ext uri="{FF2B5EF4-FFF2-40B4-BE49-F238E27FC236}">
                    <a16:creationId xmlns:a16="http://schemas.microsoft.com/office/drawing/2014/main" id="{A5834638-22DE-FD2F-AF8E-A367C2A483AC}"/>
                  </a:ext>
                </a:extLst>
              </p:cNvPr>
              <p:cNvSpPr txBox="1">
                <a:spLocks noRot="1" noChangeAspect="1" noMove="1" noResize="1" noEditPoints="1" noAdjustHandles="1" noChangeArrowheads="1" noChangeShapeType="1" noTextEdit="1"/>
              </p:cNvSpPr>
              <p:nvPr/>
            </p:nvSpPr>
            <p:spPr>
              <a:xfrm>
                <a:off x="6453704" y="1956890"/>
                <a:ext cx="541756" cy="424988"/>
              </a:xfrm>
              <a:prstGeom prst="rect">
                <a:avLst/>
              </a:prstGeom>
              <a:blipFill>
                <a:blip r:embed="rId11"/>
                <a:stretch>
                  <a:fillRect b="-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AF6B7E3-5134-3470-7C5A-6B1E48AB9F79}"/>
                  </a:ext>
                </a:extLst>
              </p:cNvPr>
              <p:cNvSpPr txBox="1"/>
              <p:nvPr/>
            </p:nvSpPr>
            <p:spPr>
              <a:xfrm>
                <a:off x="6057990" y="2601772"/>
                <a:ext cx="541756" cy="4249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𝜓</m:t>
                              </m:r>
                            </m:e>
                            <m:sup>
                              <m:r>
                                <a:rPr lang="en-US" b="0" i="1" smtClean="0">
                                  <a:latin typeface="Cambria Math" panose="02040503050406030204" pitchFamily="18" charset="0"/>
                                  <a:ea typeface="Cambria Math" panose="02040503050406030204" pitchFamily="18" charset="0"/>
                                </a:rPr>
                                <m:t>2</m:t>
                              </m:r>
                            </m:sup>
                          </m:sSup>
                        </m:e>
                      </m:acc>
                    </m:oMath>
                  </m:oMathPara>
                </a14:m>
                <a:endParaRPr lang="en-US" dirty="0"/>
              </a:p>
            </p:txBody>
          </p:sp>
        </mc:Choice>
        <mc:Fallback xmlns="">
          <p:sp>
            <p:nvSpPr>
              <p:cNvPr id="37" name="TextBox 36">
                <a:extLst>
                  <a:ext uri="{FF2B5EF4-FFF2-40B4-BE49-F238E27FC236}">
                    <a16:creationId xmlns:a16="http://schemas.microsoft.com/office/drawing/2014/main" id="{4AF6B7E3-5134-3470-7C5A-6B1E48AB9F79}"/>
                  </a:ext>
                </a:extLst>
              </p:cNvPr>
              <p:cNvSpPr txBox="1">
                <a:spLocks noRot="1" noChangeAspect="1" noMove="1" noResize="1" noEditPoints="1" noAdjustHandles="1" noChangeArrowheads="1" noChangeShapeType="1" noTextEdit="1"/>
              </p:cNvSpPr>
              <p:nvPr/>
            </p:nvSpPr>
            <p:spPr>
              <a:xfrm>
                <a:off x="6057990" y="2601772"/>
                <a:ext cx="541756" cy="424988"/>
              </a:xfrm>
              <a:prstGeom prst="rect">
                <a:avLst/>
              </a:prstGeom>
              <a:blipFill>
                <a:blip r:embed="rId12"/>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12BE7769-7FCE-0221-4BDA-EC0AABEA6B47}"/>
                  </a:ext>
                </a:extLst>
              </p:cNvPr>
              <p:cNvSpPr txBox="1"/>
              <p:nvPr/>
            </p:nvSpPr>
            <p:spPr>
              <a:xfrm>
                <a:off x="5165271" y="2678519"/>
                <a:ext cx="541756" cy="4244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𝜓</m:t>
                              </m:r>
                            </m:e>
                            <m:sup>
                              <m:r>
                                <a:rPr lang="en-US" b="0" i="1" smtClean="0">
                                  <a:latin typeface="Cambria Math" panose="02040503050406030204" pitchFamily="18" charset="0"/>
                                  <a:ea typeface="Cambria Math" panose="02040503050406030204" pitchFamily="18" charset="0"/>
                                </a:rPr>
                                <m:t>1</m:t>
                              </m:r>
                            </m:sup>
                          </m:sSup>
                        </m:e>
                      </m:acc>
                    </m:oMath>
                  </m:oMathPara>
                </a14:m>
                <a:endParaRPr lang="en-US" dirty="0"/>
              </a:p>
            </p:txBody>
          </p:sp>
        </mc:Choice>
        <mc:Fallback xmlns="">
          <p:sp>
            <p:nvSpPr>
              <p:cNvPr id="38" name="TextBox 37">
                <a:extLst>
                  <a:ext uri="{FF2B5EF4-FFF2-40B4-BE49-F238E27FC236}">
                    <a16:creationId xmlns:a16="http://schemas.microsoft.com/office/drawing/2014/main" id="{12BE7769-7FCE-0221-4BDA-EC0AABEA6B47}"/>
                  </a:ext>
                </a:extLst>
              </p:cNvPr>
              <p:cNvSpPr txBox="1">
                <a:spLocks noRot="1" noChangeAspect="1" noMove="1" noResize="1" noEditPoints="1" noAdjustHandles="1" noChangeArrowheads="1" noChangeShapeType="1" noTextEdit="1"/>
              </p:cNvSpPr>
              <p:nvPr/>
            </p:nvSpPr>
            <p:spPr>
              <a:xfrm>
                <a:off x="5165271" y="2678519"/>
                <a:ext cx="541756" cy="424412"/>
              </a:xfrm>
              <a:prstGeom prst="rect">
                <a:avLst/>
              </a:prstGeom>
              <a:blipFill>
                <a:blip r:embed="rId13"/>
                <a:stretch>
                  <a:fillRect b="-11429"/>
                </a:stretch>
              </a:blipFill>
            </p:spPr>
            <p:txBody>
              <a:bodyPr/>
              <a:lstStyle/>
              <a:p>
                <a:r>
                  <a:rPr lang="en-US">
                    <a:noFill/>
                  </a:rPr>
                  <a:t> </a:t>
                </a:r>
              </a:p>
            </p:txBody>
          </p:sp>
        </mc:Fallback>
      </mc:AlternateContent>
      <p:cxnSp>
        <p:nvCxnSpPr>
          <p:cNvPr id="40" name="Connector: Curved 39">
            <a:extLst>
              <a:ext uri="{FF2B5EF4-FFF2-40B4-BE49-F238E27FC236}">
                <a16:creationId xmlns:a16="http://schemas.microsoft.com/office/drawing/2014/main" id="{A86EA5AF-E0B2-A309-9CFF-4B22994D43DA}"/>
              </a:ext>
            </a:extLst>
          </p:cNvPr>
          <p:cNvCxnSpPr>
            <a:stCxn id="8" idx="2"/>
            <a:endCxn id="38" idx="2"/>
          </p:cNvCxnSpPr>
          <p:nvPr/>
        </p:nvCxnSpPr>
        <p:spPr>
          <a:xfrm rot="5400000" flipH="1" flipV="1">
            <a:off x="3159951" y="857005"/>
            <a:ext cx="30271" cy="4522124"/>
          </a:xfrm>
          <a:prstGeom prst="curvedConnector3">
            <a:avLst>
              <a:gd name="adj1" fmla="val -755178"/>
            </a:avLst>
          </a:prstGeom>
          <a:ln w="28575">
            <a:prstDash val="sysDot"/>
            <a:tailEnd type="triangle"/>
          </a:ln>
        </p:spPr>
        <p:style>
          <a:lnRef idx="1">
            <a:schemeClr val="dk1"/>
          </a:lnRef>
          <a:fillRef idx="0">
            <a:schemeClr val="dk1"/>
          </a:fillRef>
          <a:effectRef idx="0">
            <a:schemeClr val="dk1"/>
          </a:effectRef>
          <a:fontRef idx="minor">
            <a:schemeClr val="tx1"/>
          </a:fontRef>
        </p:style>
      </p:cxnSp>
      <p:cxnSp>
        <p:nvCxnSpPr>
          <p:cNvPr id="43" name="Connector: Curved 42">
            <a:extLst>
              <a:ext uri="{FF2B5EF4-FFF2-40B4-BE49-F238E27FC236}">
                <a16:creationId xmlns:a16="http://schemas.microsoft.com/office/drawing/2014/main" id="{B7FC074E-ECED-2FAB-BB8E-09B8E9E48CA4}"/>
              </a:ext>
            </a:extLst>
          </p:cNvPr>
          <p:cNvCxnSpPr>
            <a:cxnSpLocks/>
            <a:stCxn id="9" idx="2"/>
            <a:endCxn id="37" idx="2"/>
          </p:cNvCxnSpPr>
          <p:nvPr/>
        </p:nvCxnSpPr>
        <p:spPr>
          <a:xfrm rot="16200000" flipH="1">
            <a:off x="4100199" y="798090"/>
            <a:ext cx="17241" cy="4440098"/>
          </a:xfrm>
          <a:prstGeom prst="curvedConnector3">
            <a:avLst>
              <a:gd name="adj1" fmla="val 1425909"/>
            </a:avLst>
          </a:prstGeom>
          <a:ln w="28575">
            <a:prstDash val="sysDot"/>
            <a:tailEnd type="triangle"/>
          </a:ln>
        </p:spPr>
        <p:style>
          <a:lnRef idx="1">
            <a:schemeClr val="dk1"/>
          </a:lnRef>
          <a:fillRef idx="0">
            <a:schemeClr val="dk1"/>
          </a:fillRef>
          <a:effectRef idx="0">
            <a:schemeClr val="dk1"/>
          </a:effectRef>
          <a:fontRef idx="minor">
            <a:schemeClr val="tx1"/>
          </a:fontRef>
        </p:style>
      </p:cxnSp>
      <p:cxnSp>
        <p:nvCxnSpPr>
          <p:cNvPr id="46" name="Connector: Curved 45">
            <a:extLst>
              <a:ext uri="{FF2B5EF4-FFF2-40B4-BE49-F238E27FC236}">
                <a16:creationId xmlns:a16="http://schemas.microsoft.com/office/drawing/2014/main" id="{BAC7F868-1313-BF74-50FA-A245C438C90A}"/>
              </a:ext>
            </a:extLst>
          </p:cNvPr>
          <p:cNvCxnSpPr>
            <a:stCxn id="10" idx="2"/>
            <a:endCxn id="36" idx="2"/>
          </p:cNvCxnSpPr>
          <p:nvPr/>
        </p:nvCxnSpPr>
        <p:spPr>
          <a:xfrm rot="5400000" flipH="1" flipV="1">
            <a:off x="4652151" y="435785"/>
            <a:ext cx="126338" cy="4018523"/>
          </a:xfrm>
          <a:prstGeom prst="curvedConnector3">
            <a:avLst>
              <a:gd name="adj1" fmla="val -180943"/>
            </a:avLst>
          </a:prstGeom>
          <a:ln w="28575">
            <a:prstDash val="sysDot"/>
            <a:tailEnd type="triangle"/>
          </a:ln>
        </p:spPr>
        <p:style>
          <a:lnRef idx="1">
            <a:schemeClr val="dk1"/>
          </a:lnRef>
          <a:fillRef idx="0">
            <a:schemeClr val="dk1"/>
          </a:fillRef>
          <a:effectRef idx="0">
            <a:schemeClr val="dk1"/>
          </a:effectRef>
          <a:fontRef idx="minor">
            <a:schemeClr val="tx1"/>
          </a:fontRef>
        </p:style>
      </p:cxnSp>
      <p:cxnSp>
        <p:nvCxnSpPr>
          <p:cNvPr id="49" name="Connector: Curved 48">
            <a:extLst>
              <a:ext uri="{FF2B5EF4-FFF2-40B4-BE49-F238E27FC236}">
                <a16:creationId xmlns:a16="http://schemas.microsoft.com/office/drawing/2014/main" id="{6C988584-4EE7-91C9-02BB-74F18DCCD684}"/>
              </a:ext>
            </a:extLst>
          </p:cNvPr>
          <p:cNvCxnSpPr>
            <a:cxnSpLocks/>
            <a:stCxn id="12" idx="0"/>
            <a:endCxn id="34" idx="0"/>
          </p:cNvCxnSpPr>
          <p:nvPr/>
        </p:nvCxnSpPr>
        <p:spPr>
          <a:xfrm rot="16200000" flipH="1">
            <a:off x="3749576" y="-719336"/>
            <a:ext cx="264097" cy="4375588"/>
          </a:xfrm>
          <a:prstGeom prst="curvedConnector3">
            <a:avLst>
              <a:gd name="adj1" fmla="val -86559"/>
            </a:avLst>
          </a:prstGeom>
          <a:ln w="28575">
            <a:prstDash val="sysDot"/>
            <a:tailEnd type="triangle"/>
          </a:ln>
        </p:spPr>
        <p:style>
          <a:lnRef idx="1">
            <a:schemeClr val="dk1"/>
          </a:lnRef>
          <a:fillRef idx="0">
            <a:schemeClr val="dk1"/>
          </a:fillRef>
          <a:effectRef idx="0">
            <a:schemeClr val="dk1"/>
          </a:effectRef>
          <a:fontRef idx="minor">
            <a:schemeClr val="tx1"/>
          </a:fontRef>
        </p:style>
      </p:cxnSp>
      <p:cxnSp>
        <p:nvCxnSpPr>
          <p:cNvPr id="56" name="Connector: Curved 55">
            <a:extLst>
              <a:ext uri="{FF2B5EF4-FFF2-40B4-BE49-F238E27FC236}">
                <a16:creationId xmlns:a16="http://schemas.microsoft.com/office/drawing/2014/main" id="{A3D7DDF2-B065-D9AB-F771-E7741B3AF02B}"/>
              </a:ext>
            </a:extLst>
          </p:cNvPr>
          <p:cNvCxnSpPr>
            <a:cxnSpLocks/>
            <a:stCxn id="11" idx="0"/>
            <a:endCxn id="35" idx="0"/>
          </p:cNvCxnSpPr>
          <p:nvPr/>
        </p:nvCxnSpPr>
        <p:spPr>
          <a:xfrm rot="16200000" flipH="1">
            <a:off x="3112439" y="-325635"/>
            <a:ext cx="122346" cy="4610422"/>
          </a:xfrm>
          <a:prstGeom prst="curvedConnector3">
            <a:avLst>
              <a:gd name="adj1" fmla="val -63425"/>
            </a:avLst>
          </a:prstGeom>
          <a:ln w="28575">
            <a:prstDash val="sysDot"/>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4DAD0C1A-CF00-CECF-D574-F485961E3552}"/>
                  </a:ext>
                </a:extLst>
              </p:cNvPr>
              <p:cNvSpPr/>
              <p:nvPr/>
            </p:nvSpPr>
            <p:spPr>
              <a:xfrm>
                <a:off x="3092396" y="913252"/>
                <a:ext cx="1697499" cy="265837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latin typeface="Cambria Math" panose="02040503050406030204" pitchFamily="18" charset="0"/>
                    <a:ea typeface="Cambria Math" panose="02040503050406030204" pitchFamily="18" charset="0"/>
                  </a:rPr>
                  <a:t>ENCODER</a:t>
                </a:r>
              </a:p>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𝐸𝑁𝐶</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𝑅</m:t>
                          </m:r>
                        </m:e>
                        <m:sup>
                          <m:r>
                            <a:rPr lang="en-US" b="0" i="1" smtClean="0">
                              <a:solidFill>
                                <a:schemeClr val="tx1"/>
                              </a:solidFill>
                              <a:latin typeface="Cambria Math" panose="02040503050406030204" pitchFamily="18" charset="0"/>
                              <a:ea typeface="Cambria Math" panose="02040503050406030204" pitchFamily="18" charset="0"/>
                            </a:rPr>
                            <m:t>𝐷</m:t>
                          </m:r>
                        </m:sup>
                      </m:sSup>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𝑅</m:t>
                          </m:r>
                        </m:e>
                        <m:sup>
                          <m:r>
                            <a:rPr lang="en-US" b="0" i="1" smtClean="0">
                              <a:solidFill>
                                <a:schemeClr val="tx1"/>
                              </a:solidFill>
                              <a:latin typeface="Cambria Math" panose="02040503050406030204" pitchFamily="18" charset="0"/>
                              <a:ea typeface="Cambria Math" panose="02040503050406030204" pitchFamily="18" charset="0"/>
                            </a:rPr>
                            <m:t>𝑑</m:t>
                          </m:r>
                        </m:sup>
                      </m:sSup>
                    </m:oMath>
                  </m:oMathPara>
                </a14:m>
                <a:endParaRPr lang="en-US" dirty="0">
                  <a:solidFill>
                    <a:schemeClr val="tx1"/>
                  </a:solidFill>
                  <a:latin typeface="Cambria Math" panose="02040503050406030204" pitchFamily="18" charset="0"/>
                  <a:ea typeface="Cambria Math" panose="02040503050406030204" pitchFamily="18" charset="0"/>
                </a:endParaRPr>
              </a:p>
            </p:txBody>
          </p:sp>
        </mc:Choice>
        <mc:Fallback xmlns="">
          <p:sp>
            <p:nvSpPr>
              <p:cNvPr id="60" name="Rectangle 59">
                <a:extLst>
                  <a:ext uri="{FF2B5EF4-FFF2-40B4-BE49-F238E27FC236}">
                    <a16:creationId xmlns:a16="http://schemas.microsoft.com/office/drawing/2014/main" id="{4DAD0C1A-CF00-CECF-D574-F485961E3552}"/>
                  </a:ext>
                </a:extLst>
              </p:cNvPr>
              <p:cNvSpPr>
                <a:spLocks noRot="1" noChangeAspect="1" noMove="1" noResize="1" noEditPoints="1" noAdjustHandles="1" noChangeArrowheads="1" noChangeShapeType="1" noTextEdit="1"/>
              </p:cNvSpPr>
              <p:nvPr/>
            </p:nvSpPr>
            <p:spPr>
              <a:xfrm>
                <a:off x="3092396" y="913252"/>
                <a:ext cx="1697499" cy="2658371"/>
              </a:xfrm>
              <a:prstGeom prst="rect">
                <a:avLst/>
              </a:prstGeom>
              <a:blipFill>
                <a:blip r:embed="rId1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EC6CDE9F-C408-CB95-CE1F-C2110E9E39A2}"/>
                  </a:ext>
                </a:extLst>
              </p:cNvPr>
              <p:cNvSpPr txBox="1"/>
              <p:nvPr/>
            </p:nvSpPr>
            <p:spPr>
              <a:xfrm>
                <a:off x="2258374" y="1259915"/>
                <a:ext cx="6459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𝑅</m:t>
                          </m:r>
                        </m:e>
                        <m:sup>
                          <m:r>
                            <a:rPr lang="en-US" b="0" i="1" smtClean="0">
                              <a:latin typeface="Cambria Math" panose="02040503050406030204" pitchFamily="18" charset="0"/>
                              <a:ea typeface="Cambria Math" panose="02040503050406030204" pitchFamily="18" charset="0"/>
                            </a:rPr>
                            <m:t>𝐷</m:t>
                          </m:r>
                        </m:sup>
                      </m:sSup>
                    </m:oMath>
                  </m:oMathPara>
                </a14:m>
                <a:endParaRPr lang="en-US" dirty="0"/>
              </a:p>
            </p:txBody>
          </p:sp>
        </mc:Choice>
        <mc:Fallback xmlns="">
          <p:sp>
            <p:nvSpPr>
              <p:cNvPr id="90" name="TextBox 89">
                <a:extLst>
                  <a:ext uri="{FF2B5EF4-FFF2-40B4-BE49-F238E27FC236}">
                    <a16:creationId xmlns:a16="http://schemas.microsoft.com/office/drawing/2014/main" id="{EC6CDE9F-C408-CB95-CE1F-C2110E9E39A2}"/>
                  </a:ext>
                </a:extLst>
              </p:cNvPr>
              <p:cNvSpPr txBox="1">
                <a:spLocks noRot="1" noChangeAspect="1" noMove="1" noResize="1" noEditPoints="1" noAdjustHandles="1" noChangeArrowheads="1" noChangeShapeType="1" noTextEdit="1"/>
              </p:cNvSpPr>
              <p:nvPr/>
            </p:nvSpPr>
            <p:spPr>
              <a:xfrm>
                <a:off x="2258374" y="1259915"/>
                <a:ext cx="645952"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EC8E5A12-DDF5-4D25-10CC-15A06892E410}"/>
                  </a:ext>
                </a:extLst>
              </p:cNvPr>
              <p:cNvSpPr txBox="1"/>
              <p:nvPr/>
            </p:nvSpPr>
            <p:spPr>
              <a:xfrm>
                <a:off x="6509084" y="1243359"/>
                <a:ext cx="414532" cy="3742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𝑅</m:t>
                          </m:r>
                        </m:e>
                        <m:sup>
                          <m:r>
                            <a:rPr lang="en-US" b="0" i="1" smtClean="0">
                              <a:latin typeface="Cambria Math" panose="02040503050406030204" pitchFamily="18" charset="0"/>
                              <a:ea typeface="Cambria Math" panose="02040503050406030204" pitchFamily="18" charset="0"/>
                            </a:rPr>
                            <m:t>𝑑</m:t>
                          </m:r>
                        </m:sup>
                      </m:sSup>
                      <m:r>
                        <a:rPr lang="en-US" b="0" i="1" smtClean="0">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92" name="TextBox 91">
                <a:extLst>
                  <a:ext uri="{FF2B5EF4-FFF2-40B4-BE49-F238E27FC236}">
                    <a16:creationId xmlns:a16="http://schemas.microsoft.com/office/drawing/2014/main" id="{EC8E5A12-DDF5-4D25-10CC-15A06892E410}"/>
                  </a:ext>
                </a:extLst>
              </p:cNvPr>
              <p:cNvSpPr txBox="1">
                <a:spLocks noRot="1" noChangeAspect="1" noMove="1" noResize="1" noEditPoints="1" noAdjustHandles="1" noChangeArrowheads="1" noChangeShapeType="1" noTextEdit="1"/>
              </p:cNvSpPr>
              <p:nvPr/>
            </p:nvSpPr>
            <p:spPr>
              <a:xfrm>
                <a:off x="6509084" y="1243359"/>
                <a:ext cx="414532" cy="374270"/>
              </a:xfrm>
              <a:prstGeom prst="rect">
                <a:avLst/>
              </a:prstGeom>
              <a:blipFill>
                <a:blip r:embed="rId16"/>
                <a:stretch>
                  <a:fillRect r="-2941"/>
                </a:stretch>
              </a:blipFill>
            </p:spPr>
            <p:txBody>
              <a:bodyPr/>
              <a:lstStyle/>
              <a:p>
                <a:r>
                  <a:rPr lang="en-US">
                    <a:noFill/>
                  </a:rPr>
                  <a:t> </a:t>
                </a:r>
              </a:p>
            </p:txBody>
          </p:sp>
        </mc:Fallback>
      </mc:AlternateContent>
      <p:sp>
        <p:nvSpPr>
          <p:cNvPr id="101" name="Oval 100">
            <a:extLst>
              <a:ext uri="{FF2B5EF4-FFF2-40B4-BE49-F238E27FC236}">
                <a16:creationId xmlns:a16="http://schemas.microsoft.com/office/drawing/2014/main" id="{8ED0C652-7285-074F-B01D-F0C012484050}"/>
              </a:ext>
            </a:extLst>
          </p:cNvPr>
          <p:cNvSpPr/>
          <p:nvPr/>
        </p:nvSpPr>
        <p:spPr>
          <a:xfrm rot="2591845">
            <a:off x="9381695" y="964133"/>
            <a:ext cx="1952241" cy="2803605"/>
          </a:xfrm>
          <a:prstGeom prst="ellipse">
            <a:avLst/>
          </a:prstGeom>
          <a:solidFill>
            <a:schemeClr val="accent2">
              <a:alpha val="50000"/>
            </a:schemeClr>
          </a:solidFill>
          <a:ln>
            <a:solidFill>
              <a:srgbClr val="D59B5B"/>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2A7F1FCF-1CC5-BFD6-CE04-8C26A9EB5CD3}"/>
                  </a:ext>
                </a:extLst>
              </p:cNvPr>
              <p:cNvSpPr txBox="1"/>
              <p:nvPr/>
            </p:nvSpPr>
            <p:spPr>
              <a:xfrm>
                <a:off x="9231947" y="2806597"/>
                <a:ext cx="476028" cy="4244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m:t>
                              </m:r>
                            </m:sup>
                          </m:sSup>
                        </m:e>
                      </m:acc>
                    </m:oMath>
                  </m:oMathPara>
                </a14:m>
                <a:endParaRPr lang="en-US" dirty="0"/>
              </a:p>
            </p:txBody>
          </p:sp>
        </mc:Choice>
        <mc:Fallback xmlns="">
          <p:sp>
            <p:nvSpPr>
              <p:cNvPr id="102" name="TextBox 101">
                <a:extLst>
                  <a:ext uri="{FF2B5EF4-FFF2-40B4-BE49-F238E27FC236}">
                    <a16:creationId xmlns:a16="http://schemas.microsoft.com/office/drawing/2014/main" id="{2A7F1FCF-1CC5-BFD6-CE04-8C26A9EB5CD3}"/>
                  </a:ext>
                </a:extLst>
              </p:cNvPr>
              <p:cNvSpPr txBox="1">
                <a:spLocks noRot="1" noChangeAspect="1" noMove="1" noResize="1" noEditPoints="1" noAdjustHandles="1" noChangeArrowheads="1" noChangeShapeType="1" noTextEdit="1"/>
              </p:cNvSpPr>
              <p:nvPr/>
            </p:nvSpPr>
            <p:spPr>
              <a:xfrm>
                <a:off x="9231947" y="2806597"/>
                <a:ext cx="476028" cy="42441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C17EBE8A-EFBE-1033-EB79-6935E73955BE}"/>
                  </a:ext>
                </a:extLst>
              </p:cNvPr>
              <p:cNvSpPr txBox="1"/>
              <p:nvPr/>
            </p:nvSpPr>
            <p:spPr>
              <a:xfrm>
                <a:off x="10204223" y="2682338"/>
                <a:ext cx="480966" cy="4249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e>
                      </m:acc>
                    </m:oMath>
                  </m:oMathPara>
                </a14:m>
                <a:endParaRPr lang="en-US" dirty="0"/>
              </a:p>
            </p:txBody>
          </p:sp>
        </mc:Choice>
        <mc:Fallback xmlns="">
          <p:sp>
            <p:nvSpPr>
              <p:cNvPr id="103" name="TextBox 102">
                <a:extLst>
                  <a:ext uri="{FF2B5EF4-FFF2-40B4-BE49-F238E27FC236}">
                    <a16:creationId xmlns:a16="http://schemas.microsoft.com/office/drawing/2014/main" id="{C17EBE8A-EFBE-1033-EB79-6935E73955BE}"/>
                  </a:ext>
                </a:extLst>
              </p:cNvPr>
              <p:cNvSpPr txBox="1">
                <a:spLocks noRot="1" noChangeAspect="1" noMove="1" noResize="1" noEditPoints="1" noAdjustHandles="1" noChangeArrowheads="1" noChangeShapeType="1" noTextEdit="1"/>
              </p:cNvSpPr>
              <p:nvPr/>
            </p:nvSpPr>
            <p:spPr>
              <a:xfrm>
                <a:off x="10204223" y="2682338"/>
                <a:ext cx="480966" cy="424988"/>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B0D9D3CC-0FD3-6F3D-799E-88BBD297B798}"/>
                  </a:ext>
                </a:extLst>
              </p:cNvPr>
              <p:cNvSpPr txBox="1"/>
              <p:nvPr/>
            </p:nvSpPr>
            <p:spPr>
              <a:xfrm>
                <a:off x="11021512" y="2181035"/>
                <a:ext cx="480966" cy="4249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e>
                      </m:acc>
                    </m:oMath>
                  </m:oMathPara>
                </a14:m>
                <a:endParaRPr lang="en-US" dirty="0"/>
              </a:p>
            </p:txBody>
          </p:sp>
        </mc:Choice>
        <mc:Fallback xmlns="">
          <p:sp>
            <p:nvSpPr>
              <p:cNvPr id="104" name="TextBox 103">
                <a:extLst>
                  <a:ext uri="{FF2B5EF4-FFF2-40B4-BE49-F238E27FC236}">
                    <a16:creationId xmlns:a16="http://schemas.microsoft.com/office/drawing/2014/main" id="{B0D9D3CC-0FD3-6F3D-799E-88BBD297B798}"/>
                  </a:ext>
                </a:extLst>
              </p:cNvPr>
              <p:cNvSpPr txBox="1">
                <a:spLocks noRot="1" noChangeAspect="1" noMove="1" noResize="1" noEditPoints="1" noAdjustHandles="1" noChangeArrowheads="1" noChangeShapeType="1" noTextEdit="1"/>
              </p:cNvSpPr>
              <p:nvPr/>
            </p:nvSpPr>
            <p:spPr>
              <a:xfrm>
                <a:off x="11021512" y="2181035"/>
                <a:ext cx="480966" cy="424988"/>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EA40ED48-84F4-C41D-141F-A9610361491B}"/>
                  </a:ext>
                </a:extLst>
              </p:cNvPr>
              <p:cNvSpPr txBox="1"/>
              <p:nvPr/>
            </p:nvSpPr>
            <p:spPr>
              <a:xfrm>
                <a:off x="9183854" y="2016210"/>
                <a:ext cx="480966" cy="4238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e>
                      </m:acc>
                    </m:oMath>
                  </m:oMathPara>
                </a14:m>
                <a:endParaRPr lang="en-US" dirty="0"/>
              </a:p>
            </p:txBody>
          </p:sp>
        </mc:Choice>
        <mc:Fallback xmlns="">
          <p:sp>
            <p:nvSpPr>
              <p:cNvPr id="105" name="TextBox 104">
                <a:extLst>
                  <a:ext uri="{FF2B5EF4-FFF2-40B4-BE49-F238E27FC236}">
                    <a16:creationId xmlns:a16="http://schemas.microsoft.com/office/drawing/2014/main" id="{EA40ED48-84F4-C41D-141F-A9610361491B}"/>
                  </a:ext>
                </a:extLst>
              </p:cNvPr>
              <p:cNvSpPr txBox="1">
                <a:spLocks noRot="1" noChangeAspect="1" noMove="1" noResize="1" noEditPoints="1" noAdjustHandles="1" noChangeArrowheads="1" noChangeShapeType="1" noTextEdit="1"/>
              </p:cNvSpPr>
              <p:nvPr/>
            </p:nvSpPr>
            <p:spPr>
              <a:xfrm>
                <a:off x="9183854" y="2016210"/>
                <a:ext cx="480966" cy="423834"/>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FEE1CCF1-E5EC-9239-96FB-8482FCABC83D}"/>
                  </a:ext>
                </a:extLst>
              </p:cNvPr>
              <p:cNvSpPr txBox="1"/>
              <p:nvPr/>
            </p:nvSpPr>
            <p:spPr>
              <a:xfrm>
                <a:off x="10009284" y="1434217"/>
                <a:ext cx="480966" cy="4289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5</m:t>
                              </m:r>
                            </m:sup>
                          </m:sSup>
                        </m:e>
                      </m:acc>
                    </m:oMath>
                  </m:oMathPara>
                </a14:m>
                <a:endParaRPr lang="en-US" dirty="0"/>
              </a:p>
            </p:txBody>
          </p:sp>
        </mc:Choice>
        <mc:Fallback xmlns="">
          <p:sp>
            <p:nvSpPr>
              <p:cNvPr id="106" name="TextBox 105">
                <a:extLst>
                  <a:ext uri="{FF2B5EF4-FFF2-40B4-BE49-F238E27FC236}">
                    <a16:creationId xmlns:a16="http://schemas.microsoft.com/office/drawing/2014/main" id="{FEE1CCF1-E5EC-9239-96FB-8482FCABC83D}"/>
                  </a:ext>
                </a:extLst>
              </p:cNvPr>
              <p:cNvSpPr txBox="1">
                <a:spLocks noRot="1" noChangeAspect="1" noMove="1" noResize="1" noEditPoints="1" noAdjustHandles="1" noChangeArrowheads="1" noChangeShapeType="1" noTextEdit="1"/>
              </p:cNvSpPr>
              <p:nvPr/>
            </p:nvSpPr>
            <p:spPr>
              <a:xfrm>
                <a:off x="10009284" y="1434217"/>
                <a:ext cx="480966" cy="428900"/>
              </a:xfrm>
              <a:prstGeom prst="rect">
                <a:avLst/>
              </a:prstGeom>
              <a:blipFill>
                <a:blip r:embed="rId21"/>
                <a:stretch>
                  <a:fillRect/>
                </a:stretch>
              </a:blipFill>
            </p:spPr>
            <p:txBody>
              <a:bodyPr/>
              <a:lstStyle/>
              <a:p>
                <a:r>
                  <a:rPr lang="en-US">
                    <a:noFill/>
                  </a:rPr>
                  <a:t> </a:t>
                </a:r>
              </a:p>
            </p:txBody>
          </p:sp>
        </mc:Fallback>
      </mc:AlternateContent>
      <p:sp>
        <p:nvSpPr>
          <p:cNvPr id="107" name="Oval 106">
            <a:extLst>
              <a:ext uri="{FF2B5EF4-FFF2-40B4-BE49-F238E27FC236}">
                <a16:creationId xmlns:a16="http://schemas.microsoft.com/office/drawing/2014/main" id="{F2B72957-7540-1907-8F42-7797FD01FFE6}"/>
              </a:ext>
            </a:extLst>
          </p:cNvPr>
          <p:cNvSpPr/>
          <p:nvPr/>
        </p:nvSpPr>
        <p:spPr>
          <a:xfrm>
            <a:off x="9966830" y="1745051"/>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a:extLst>
              <a:ext uri="{FF2B5EF4-FFF2-40B4-BE49-F238E27FC236}">
                <a16:creationId xmlns:a16="http://schemas.microsoft.com/office/drawing/2014/main" id="{C7060A09-07F3-703F-9638-5CD16B492769}"/>
              </a:ext>
            </a:extLst>
          </p:cNvPr>
          <p:cNvSpPr/>
          <p:nvPr/>
        </p:nvSpPr>
        <p:spPr>
          <a:xfrm>
            <a:off x="9653755" y="2733167"/>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a:extLst>
              <a:ext uri="{FF2B5EF4-FFF2-40B4-BE49-F238E27FC236}">
                <a16:creationId xmlns:a16="http://schemas.microsoft.com/office/drawing/2014/main" id="{98AE6D28-236D-CBD3-2077-52777C577DCC}"/>
              </a:ext>
            </a:extLst>
          </p:cNvPr>
          <p:cNvSpPr/>
          <p:nvPr/>
        </p:nvSpPr>
        <p:spPr>
          <a:xfrm>
            <a:off x="9653755" y="2251563"/>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a:extLst>
              <a:ext uri="{FF2B5EF4-FFF2-40B4-BE49-F238E27FC236}">
                <a16:creationId xmlns:a16="http://schemas.microsoft.com/office/drawing/2014/main" id="{D9C88130-D31F-0546-254C-1637BEAE2F7F}"/>
              </a:ext>
            </a:extLst>
          </p:cNvPr>
          <p:cNvSpPr/>
          <p:nvPr/>
        </p:nvSpPr>
        <p:spPr>
          <a:xfrm>
            <a:off x="10285166" y="2536800"/>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a:extLst>
              <a:ext uri="{FF2B5EF4-FFF2-40B4-BE49-F238E27FC236}">
                <a16:creationId xmlns:a16="http://schemas.microsoft.com/office/drawing/2014/main" id="{7E2844D5-CEFA-AEFE-6D94-27093FD843DB}"/>
              </a:ext>
            </a:extLst>
          </p:cNvPr>
          <p:cNvSpPr/>
          <p:nvPr/>
        </p:nvSpPr>
        <p:spPr>
          <a:xfrm>
            <a:off x="10914998" y="2251563"/>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2" name="Straight Connector 111">
            <a:extLst>
              <a:ext uri="{FF2B5EF4-FFF2-40B4-BE49-F238E27FC236}">
                <a16:creationId xmlns:a16="http://schemas.microsoft.com/office/drawing/2014/main" id="{38322FE7-7D34-0DD6-86B7-5CCD88B832B2}"/>
              </a:ext>
            </a:extLst>
          </p:cNvPr>
          <p:cNvCxnSpPr>
            <a:stCxn id="108" idx="6"/>
            <a:endCxn id="110" idx="3"/>
          </p:cNvCxnSpPr>
          <p:nvPr/>
        </p:nvCxnSpPr>
        <p:spPr>
          <a:xfrm flipV="1">
            <a:off x="9836635" y="2692898"/>
            <a:ext cx="475313" cy="131709"/>
          </a:xfrm>
          <a:prstGeom prst="line">
            <a:avLst/>
          </a:prstGeom>
          <a:ln w="19050"/>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BFC8C617-C3C5-5495-7442-6CBEF8B07CDA}"/>
              </a:ext>
            </a:extLst>
          </p:cNvPr>
          <p:cNvCxnSpPr>
            <a:stCxn id="109" idx="4"/>
            <a:endCxn id="108" idx="0"/>
          </p:cNvCxnSpPr>
          <p:nvPr/>
        </p:nvCxnSpPr>
        <p:spPr>
          <a:xfrm>
            <a:off x="9745195" y="2434443"/>
            <a:ext cx="0" cy="298724"/>
          </a:xfrm>
          <a:prstGeom prst="line">
            <a:avLst/>
          </a:prstGeom>
          <a:ln w="19050"/>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39FD7F8-58DD-5AA2-90CF-DB1CD3DFFBDB}"/>
              </a:ext>
            </a:extLst>
          </p:cNvPr>
          <p:cNvCxnSpPr>
            <a:stCxn id="109" idx="6"/>
            <a:endCxn id="110" idx="1"/>
          </p:cNvCxnSpPr>
          <p:nvPr/>
        </p:nvCxnSpPr>
        <p:spPr>
          <a:xfrm>
            <a:off x="9836635" y="2343003"/>
            <a:ext cx="475313" cy="220579"/>
          </a:xfrm>
          <a:prstGeom prst="line">
            <a:avLst/>
          </a:prstGeom>
          <a:ln w="19050"/>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56FAEF27-5CD5-AF42-9F00-FC2649B6BBF6}"/>
              </a:ext>
            </a:extLst>
          </p:cNvPr>
          <p:cNvCxnSpPr>
            <a:cxnSpLocks/>
            <a:stCxn id="109" idx="0"/>
            <a:endCxn id="107" idx="3"/>
          </p:cNvCxnSpPr>
          <p:nvPr/>
        </p:nvCxnSpPr>
        <p:spPr>
          <a:xfrm flipV="1">
            <a:off x="9745195" y="1901149"/>
            <a:ext cx="248417" cy="350414"/>
          </a:xfrm>
          <a:prstGeom prst="line">
            <a:avLst/>
          </a:prstGeom>
          <a:ln w="19050"/>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FE092628-22FE-1BBC-7C9F-23FF85F29969}"/>
              </a:ext>
            </a:extLst>
          </p:cNvPr>
          <p:cNvCxnSpPr>
            <a:stCxn id="107" idx="5"/>
            <a:endCxn id="110" idx="0"/>
          </p:cNvCxnSpPr>
          <p:nvPr/>
        </p:nvCxnSpPr>
        <p:spPr>
          <a:xfrm>
            <a:off x="10122928" y="1901149"/>
            <a:ext cx="253678" cy="635651"/>
          </a:xfrm>
          <a:prstGeom prst="line">
            <a:avLst/>
          </a:prstGeom>
          <a:ln w="19050"/>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7C9AB0BF-5AD1-3A5D-06C5-3D96AAD5C7C9}"/>
              </a:ext>
            </a:extLst>
          </p:cNvPr>
          <p:cNvCxnSpPr>
            <a:cxnSpLocks/>
          </p:cNvCxnSpPr>
          <p:nvPr/>
        </p:nvCxnSpPr>
        <p:spPr>
          <a:xfrm>
            <a:off x="10116035" y="1819005"/>
            <a:ext cx="792070" cy="441854"/>
          </a:xfrm>
          <a:prstGeom prst="line">
            <a:avLst/>
          </a:prstGeom>
          <a:ln w="19050"/>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4581FB08-BCDE-6759-D07B-642D6E0921F8}"/>
              </a:ext>
            </a:extLst>
          </p:cNvPr>
          <p:cNvCxnSpPr>
            <a:stCxn id="110" idx="6"/>
            <a:endCxn id="111" idx="3"/>
          </p:cNvCxnSpPr>
          <p:nvPr/>
        </p:nvCxnSpPr>
        <p:spPr>
          <a:xfrm flipV="1">
            <a:off x="10468046" y="2407661"/>
            <a:ext cx="473734" cy="220579"/>
          </a:xfrm>
          <a:prstGeom prst="line">
            <a:avLst/>
          </a:prstGeom>
          <a:ln w="19050"/>
        </p:spPr>
        <p:style>
          <a:lnRef idx="1">
            <a:schemeClr val="dk1"/>
          </a:lnRef>
          <a:fillRef idx="0">
            <a:schemeClr val="dk1"/>
          </a:fillRef>
          <a:effectRef idx="0">
            <a:schemeClr val="dk1"/>
          </a:effectRef>
          <a:fontRef idx="minor">
            <a:schemeClr val="tx1"/>
          </a:fontRef>
        </p:style>
      </p:cxnSp>
      <p:sp>
        <p:nvSpPr>
          <p:cNvPr id="119" name="TextBox 118">
            <a:extLst>
              <a:ext uri="{FF2B5EF4-FFF2-40B4-BE49-F238E27FC236}">
                <a16:creationId xmlns:a16="http://schemas.microsoft.com/office/drawing/2014/main" id="{B02BB4D9-158A-C13E-03AA-DC8CFCC7C912}"/>
              </a:ext>
            </a:extLst>
          </p:cNvPr>
          <p:cNvSpPr txBox="1"/>
          <p:nvPr/>
        </p:nvSpPr>
        <p:spPr>
          <a:xfrm>
            <a:off x="9615917" y="2688676"/>
            <a:ext cx="263214" cy="276999"/>
          </a:xfrm>
          <a:prstGeom prst="rect">
            <a:avLst/>
          </a:prstGeom>
          <a:noFill/>
        </p:spPr>
        <p:txBody>
          <a:bodyPr wrap="square" rtlCol="0">
            <a:spAutoFit/>
          </a:bodyPr>
          <a:lstStyle/>
          <a:p>
            <a:r>
              <a:rPr lang="en-US" sz="1200" b="1" dirty="0"/>
              <a:t>1</a:t>
            </a:r>
          </a:p>
        </p:txBody>
      </p:sp>
      <p:sp>
        <p:nvSpPr>
          <p:cNvPr id="120" name="TextBox 119">
            <a:extLst>
              <a:ext uri="{FF2B5EF4-FFF2-40B4-BE49-F238E27FC236}">
                <a16:creationId xmlns:a16="http://schemas.microsoft.com/office/drawing/2014/main" id="{77930CE7-23F5-F604-79DC-38E74DAA8ABA}"/>
              </a:ext>
            </a:extLst>
          </p:cNvPr>
          <p:cNvSpPr txBox="1"/>
          <p:nvPr/>
        </p:nvSpPr>
        <p:spPr>
          <a:xfrm>
            <a:off x="10254703" y="2488117"/>
            <a:ext cx="263214" cy="276999"/>
          </a:xfrm>
          <a:prstGeom prst="rect">
            <a:avLst/>
          </a:prstGeom>
          <a:noFill/>
        </p:spPr>
        <p:txBody>
          <a:bodyPr wrap="square" rtlCol="0">
            <a:spAutoFit/>
          </a:bodyPr>
          <a:lstStyle/>
          <a:p>
            <a:r>
              <a:rPr lang="en-US" sz="1200" b="1" dirty="0"/>
              <a:t>2</a:t>
            </a:r>
          </a:p>
        </p:txBody>
      </p:sp>
      <p:sp>
        <p:nvSpPr>
          <p:cNvPr id="121" name="TextBox 120">
            <a:extLst>
              <a:ext uri="{FF2B5EF4-FFF2-40B4-BE49-F238E27FC236}">
                <a16:creationId xmlns:a16="http://schemas.microsoft.com/office/drawing/2014/main" id="{E8A2F163-D902-0548-0471-7EEDE504579D}"/>
              </a:ext>
            </a:extLst>
          </p:cNvPr>
          <p:cNvSpPr txBox="1"/>
          <p:nvPr/>
        </p:nvSpPr>
        <p:spPr>
          <a:xfrm>
            <a:off x="9926663" y="1688029"/>
            <a:ext cx="263214" cy="276999"/>
          </a:xfrm>
          <a:prstGeom prst="rect">
            <a:avLst/>
          </a:prstGeom>
          <a:noFill/>
        </p:spPr>
        <p:txBody>
          <a:bodyPr wrap="square" rtlCol="0">
            <a:spAutoFit/>
          </a:bodyPr>
          <a:lstStyle/>
          <a:p>
            <a:r>
              <a:rPr lang="en-US" sz="1200" b="1" dirty="0"/>
              <a:t>5</a:t>
            </a:r>
          </a:p>
        </p:txBody>
      </p:sp>
      <p:sp>
        <p:nvSpPr>
          <p:cNvPr id="122" name="TextBox 121">
            <a:extLst>
              <a:ext uri="{FF2B5EF4-FFF2-40B4-BE49-F238E27FC236}">
                <a16:creationId xmlns:a16="http://schemas.microsoft.com/office/drawing/2014/main" id="{F6A8ED63-9350-6FD4-88CD-4881588D4866}"/>
              </a:ext>
            </a:extLst>
          </p:cNvPr>
          <p:cNvSpPr txBox="1"/>
          <p:nvPr/>
        </p:nvSpPr>
        <p:spPr>
          <a:xfrm>
            <a:off x="9621142" y="2204503"/>
            <a:ext cx="263214" cy="276999"/>
          </a:xfrm>
          <a:prstGeom prst="rect">
            <a:avLst/>
          </a:prstGeom>
          <a:noFill/>
        </p:spPr>
        <p:txBody>
          <a:bodyPr wrap="square" rtlCol="0">
            <a:spAutoFit/>
          </a:bodyPr>
          <a:lstStyle/>
          <a:p>
            <a:r>
              <a:rPr lang="en-US" sz="1200" b="1" dirty="0"/>
              <a:t>4</a:t>
            </a:r>
          </a:p>
        </p:txBody>
      </p:sp>
      <p:sp>
        <p:nvSpPr>
          <p:cNvPr id="123" name="TextBox 122">
            <a:extLst>
              <a:ext uri="{FF2B5EF4-FFF2-40B4-BE49-F238E27FC236}">
                <a16:creationId xmlns:a16="http://schemas.microsoft.com/office/drawing/2014/main" id="{C4EB0C1E-00A2-1088-BC4E-9C8849D457DC}"/>
              </a:ext>
            </a:extLst>
          </p:cNvPr>
          <p:cNvSpPr txBox="1"/>
          <p:nvPr/>
        </p:nvSpPr>
        <p:spPr>
          <a:xfrm>
            <a:off x="10882385" y="2204503"/>
            <a:ext cx="263214" cy="276999"/>
          </a:xfrm>
          <a:prstGeom prst="rect">
            <a:avLst/>
          </a:prstGeom>
          <a:noFill/>
        </p:spPr>
        <p:txBody>
          <a:bodyPr wrap="square" rtlCol="0">
            <a:spAutoFit/>
          </a:bodyPr>
          <a:lstStyle/>
          <a:p>
            <a:r>
              <a:rPr lang="en-US" sz="1200" b="1" dirty="0"/>
              <a:t>3</a:t>
            </a:r>
          </a:p>
        </p:txBody>
      </p:sp>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5423CE22-4EC2-821F-1EC0-1F6795479B6A}"/>
                  </a:ext>
                </a:extLst>
              </p:cNvPr>
              <p:cNvSpPr txBox="1"/>
              <p:nvPr/>
            </p:nvSpPr>
            <p:spPr>
              <a:xfrm>
                <a:off x="10814310" y="1357722"/>
                <a:ext cx="6459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𝑅</m:t>
                          </m:r>
                        </m:e>
                        <m:sup>
                          <m:r>
                            <a:rPr lang="en-US" b="0" i="1" smtClean="0">
                              <a:latin typeface="Cambria Math" panose="02040503050406030204" pitchFamily="18" charset="0"/>
                              <a:ea typeface="Cambria Math" panose="02040503050406030204" pitchFamily="18" charset="0"/>
                            </a:rPr>
                            <m:t>𝐷</m:t>
                          </m:r>
                        </m:sup>
                      </m:sSup>
                    </m:oMath>
                  </m:oMathPara>
                </a14:m>
                <a:endParaRPr lang="en-US" dirty="0"/>
              </a:p>
            </p:txBody>
          </p:sp>
        </mc:Choice>
        <mc:Fallback xmlns="">
          <p:sp>
            <p:nvSpPr>
              <p:cNvPr id="124" name="TextBox 123">
                <a:extLst>
                  <a:ext uri="{FF2B5EF4-FFF2-40B4-BE49-F238E27FC236}">
                    <a16:creationId xmlns:a16="http://schemas.microsoft.com/office/drawing/2014/main" id="{5423CE22-4EC2-821F-1EC0-1F6795479B6A}"/>
                  </a:ext>
                </a:extLst>
              </p:cNvPr>
              <p:cNvSpPr txBox="1">
                <a:spLocks noRot="1" noChangeAspect="1" noMove="1" noResize="1" noEditPoints="1" noAdjustHandles="1" noChangeArrowheads="1" noChangeShapeType="1" noTextEdit="1"/>
              </p:cNvSpPr>
              <p:nvPr/>
            </p:nvSpPr>
            <p:spPr>
              <a:xfrm>
                <a:off x="10814310" y="1357722"/>
                <a:ext cx="645952" cy="369332"/>
              </a:xfrm>
              <a:prstGeom prst="rect">
                <a:avLst/>
              </a:prstGeom>
              <a:blipFill>
                <a:blip r:embed="rId22"/>
                <a:stretch>
                  <a:fillRect/>
                </a:stretch>
              </a:blipFill>
            </p:spPr>
            <p:txBody>
              <a:bodyPr/>
              <a:lstStyle/>
              <a:p>
                <a:r>
                  <a:rPr lang="en-US">
                    <a:noFill/>
                  </a:rPr>
                  <a:t> </a:t>
                </a:r>
              </a:p>
            </p:txBody>
          </p:sp>
        </mc:Fallback>
      </mc:AlternateContent>
      <p:cxnSp>
        <p:nvCxnSpPr>
          <p:cNvPr id="127" name="Connector: Curved 126">
            <a:extLst>
              <a:ext uri="{FF2B5EF4-FFF2-40B4-BE49-F238E27FC236}">
                <a16:creationId xmlns:a16="http://schemas.microsoft.com/office/drawing/2014/main" id="{9E7C54A9-28FF-4D1D-6AD9-3C13AE7962BF}"/>
              </a:ext>
            </a:extLst>
          </p:cNvPr>
          <p:cNvCxnSpPr>
            <a:stCxn id="34" idx="0"/>
            <a:endCxn id="106" idx="0"/>
          </p:cNvCxnSpPr>
          <p:nvPr/>
        </p:nvCxnSpPr>
        <p:spPr>
          <a:xfrm rot="5400000" flipH="1" flipV="1">
            <a:off x="8076448" y="-572812"/>
            <a:ext cx="166290" cy="4180348"/>
          </a:xfrm>
          <a:prstGeom prst="curvedConnector3">
            <a:avLst>
              <a:gd name="adj1" fmla="val 237471"/>
            </a:avLst>
          </a:prstGeom>
          <a:ln w="28575">
            <a:prstDash val="sysDot"/>
            <a:tailEnd type="triangle"/>
          </a:ln>
        </p:spPr>
        <p:style>
          <a:lnRef idx="1">
            <a:schemeClr val="dk1"/>
          </a:lnRef>
          <a:fillRef idx="0">
            <a:schemeClr val="dk1"/>
          </a:fillRef>
          <a:effectRef idx="0">
            <a:schemeClr val="dk1"/>
          </a:effectRef>
          <a:fontRef idx="minor">
            <a:schemeClr val="tx1"/>
          </a:fontRef>
        </p:style>
      </p:cxnSp>
      <p:cxnSp>
        <p:nvCxnSpPr>
          <p:cNvPr id="129" name="Connector: Curved 128">
            <a:extLst>
              <a:ext uri="{FF2B5EF4-FFF2-40B4-BE49-F238E27FC236}">
                <a16:creationId xmlns:a16="http://schemas.microsoft.com/office/drawing/2014/main" id="{BF7464E2-F175-52EE-1A1F-43190138E180}"/>
              </a:ext>
            </a:extLst>
          </p:cNvPr>
          <p:cNvCxnSpPr>
            <a:stCxn id="36" idx="0"/>
            <a:endCxn id="104" idx="0"/>
          </p:cNvCxnSpPr>
          <p:nvPr/>
        </p:nvCxnSpPr>
        <p:spPr>
          <a:xfrm rot="16200000" flipH="1">
            <a:off x="8881215" y="-199744"/>
            <a:ext cx="224145" cy="4537413"/>
          </a:xfrm>
          <a:prstGeom prst="curvedConnector3">
            <a:avLst>
              <a:gd name="adj1" fmla="val -101988"/>
            </a:avLst>
          </a:prstGeom>
          <a:ln w="28575">
            <a:prstDash val="sysDot"/>
            <a:tailEnd type="triangle"/>
          </a:ln>
        </p:spPr>
        <p:style>
          <a:lnRef idx="1">
            <a:schemeClr val="dk1"/>
          </a:lnRef>
          <a:fillRef idx="0">
            <a:schemeClr val="dk1"/>
          </a:fillRef>
          <a:effectRef idx="0">
            <a:schemeClr val="dk1"/>
          </a:effectRef>
          <a:fontRef idx="minor">
            <a:schemeClr val="tx1"/>
          </a:fontRef>
        </p:style>
      </p:cxnSp>
      <p:cxnSp>
        <p:nvCxnSpPr>
          <p:cNvPr id="131" name="Connector: Curved 130">
            <a:extLst>
              <a:ext uri="{FF2B5EF4-FFF2-40B4-BE49-F238E27FC236}">
                <a16:creationId xmlns:a16="http://schemas.microsoft.com/office/drawing/2014/main" id="{D6697B73-6AD5-4481-3A9F-20B5E5F9DC9A}"/>
              </a:ext>
            </a:extLst>
          </p:cNvPr>
          <p:cNvCxnSpPr>
            <a:cxnSpLocks/>
            <a:stCxn id="35" idx="0"/>
            <a:endCxn id="105" idx="0"/>
          </p:cNvCxnSpPr>
          <p:nvPr/>
        </p:nvCxnSpPr>
        <p:spPr>
          <a:xfrm rot="5400000" flipH="1" flipV="1">
            <a:off x="7439311" y="55723"/>
            <a:ext cx="24539" cy="3945514"/>
          </a:xfrm>
          <a:prstGeom prst="curvedConnector3">
            <a:avLst>
              <a:gd name="adj1" fmla="val 963197"/>
            </a:avLst>
          </a:prstGeom>
          <a:ln w="28575">
            <a:prstDash val="sysDot"/>
            <a:tailEnd type="triangle"/>
          </a:ln>
        </p:spPr>
        <p:style>
          <a:lnRef idx="1">
            <a:schemeClr val="dk1"/>
          </a:lnRef>
          <a:fillRef idx="0">
            <a:schemeClr val="dk1"/>
          </a:fillRef>
          <a:effectRef idx="0">
            <a:schemeClr val="dk1"/>
          </a:effectRef>
          <a:fontRef idx="minor">
            <a:schemeClr val="tx1"/>
          </a:fontRef>
        </p:style>
      </p:cxnSp>
      <p:cxnSp>
        <p:nvCxnSpPr>
          <p:cNvPr id="134" name="Connector: Curved 133">
            <a:extLst>
              <a:ext uri="{FF2B5EF4-FFF2-40B4-BE49-F238E27FC236}">
                <a16:creationId xmlns:a16="http://schemas.microsoft.com/office/drawing/2014/main" id="{F9E38380-25F3-5FDC-1D3E-DA3302BC3709}"/>
              </a:ext>
            </a:extLst>
          </p:cNvPr>
          <p:cNvCxnSpPr>
            <a:stCxn id="38" idx="2"/>
          </p:cNvCxnSpPr>
          <p:nvPr/>
        </p:nvCxnSpPr>
        <p:spPr>
          <a:xfrm rot="16200000" flipH="1">
            <a:off x="7373163" y="1165916"/>
            <a:ext cx="128078" cy="4002107"/>
          </a:xfrm>
          <a:prstGeom prst="curvedConnector2">
            <a:avLst/>
          </a:prstGeom>
          <a:ln w="28575">
            <a:prstDash val="sysDot"/>
            <a:tailEnd type="triangle"/>
          </a:ln>
        </p:spPr>
        <p:style>
          <a:lnRef idx="1">
            <a:schemeClr val="dk1"/>
          </a:lnRef>
          <a:fillRef idx="0">
            <a:schemeClr val="dk1"/>
          </a:fillRef>
          <a:effectRef idx="0">
            <a:schemeClr val="dk1"/>
          </a:effectRef>
          <a:fontRef idx="minor">
            <a:schemeClr val="tx1"/>
          </a:fontRef>
        </p:style>
      </p:cxnSp>
      <p:cxnSp>
        <p:nvCxnSpPr>
          <p:cNvPr id="136" name="Connector: Curved 135">
            <a:extLst>
              <a:ext uri="{FF2B5EF4-FFF2-40B4-BE49-F238E27FC236}">
                <a16:creationId xmlns:a16="http://schemas.microsoft.com/office/drawing/2014/main" id="{D2F82A65-5E92-97D7-6107-CE49A98C4EF6}"/>
              </a:ext>
            </a:extLst>
          </p:cNvPr>
          <p:cNvCxnSpPr>
            <a:cxnSpLocks/>
            <a:stCxn id="37" idx="2"/>
            <a:endCxn id="103" idx="2"/>
          </p:cNvCxnSpPr>
          <p:nvPr/>
        </p:nvCxnSpPr>
        <p:spPr>
          <a:xfrm rot="16200000" flipH="1">
            <a:off x="8346504" y="1009124"/>
            <a:ext cx="80566" cy="4115838"/>
          </a:xfrm>
          <a:prstGeom prst="curvedConnector3">
            <a:avLst>
              <a:gd name="adj1" fmla="val 383743"/>
            </a:avLst>
          </a:prstGeom>
          <a:ln w="28575">
            <a:prstDash val="sysDot"/>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5" name="Rectangle 124">
                <a:extLst>
                  <a:ext uri="{FF2B5EF4-FFF2-40B4-BE49-F238E27FC236}">
                    <a16:creationId xmlns:a16="http://schemas.microsoft.com/office/drawing/2014/main" id="{034A806C-8CDF-B963-A9D7-101747C53C41}"/>
                  </a:ext>
                </a:extLst>
              </p:cNvPr>
              <p:cNvSpPr/>
              <p:nvPr/>
            </p:nvSpPr>
            <p:spPr>
              <a:xfrm>
                <a:off x="7353674" y="908169"/>
                <a:ext cx="1697499" cy="265837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latin typeface="Cambria Math" panose="02040503050406030204" pitchFamily="18" charset="0"/>
                    <a:ea typeface="Cambria Math" panose="02040503050406030204" pitchFamily="18" charset="0"/>
                  </a:rPr>
                  <a:t>DECODER</a:t>
                </a:r>
              </a:p>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𝐷𝐸𝐶</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𝑅</m:t>
                          </m:r>
                        </m:e>
                        <m:sup>
                          <m:r>
                            <a:rPr lang="en-US" b="0" i="1" smtClean="0">
                              <a:solidFill>
                                <a:schemeClr val="tx1"/>
                              </a:solidFill>
                              <a:latin typeface="Cambria Math" panose="02040503050406030204" pitchFamily="18" charset="0"/>
                              <a:ea typeface="Cambria Math" panose="02040503050406030204" pitchFamily="18" charset="0"/>
                            </a:rPr>
                            <m:t>𝑑</m:t>
                          </m:r>
                        </m:sup>
                      </m:sSup>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𝑅</m:t>
                          </m:r>
                        </m:e>
                        <m:sup>
                          <m:r>
                            <a:rPr lang="en-US" b="0" i="1" smtClean="0">
                              <a:solidFill>
                                <a:schemeClr val="tx1"/>
                              </a:solidFill>
                              <a:latin typeface="Cambria Math" panose="02040503050406030204" pitchFamily="18" charset="0"/>
                              <a:ea typeface="Cambria Math" panose="02040503050406030204" pitchFamily="18" charset="0"/>
                            </a:rPr>
                            <m:t>𝐷</m:t>
                          </m:r>
                        </m:sup>
                      </m:sSup>
                    </m:oMath>
                  </m:oMathPara>
                </a14:m>
                <a:endParaRPr lang="en-US" dirty="0">
                  <a:solidFill>
                    <a:schemeClr val="tx1"/>
                  </a:solidFill>
                  <a:latin typeface="Cambria Math" panose="02040503050406030204" pitchFamily="18" charset="0"/>
                  <a:ea typeface="Cambria Math" panose="02040503050406030204" pitchFamily="18" charset="0"/>
                </a:endParaRPr>
              </a:p>
            </p:txBody>
          </p:sp>
        </mc:Choice>
        <mc:Fallback xmlns="">
          <p:sp>
            <p:nvSpPr>
              <p:cNvPr id="125" name="Rectangle 124">
                <a:extLst>
                  <a:ext uri="{FF2B5EF4-FFF2-40B4-BE49-F238E27FC236}">
                    <a16:creationId xmlns:a16="http://schemas.microsoft.com/office/drawing/2014/main" id="{034A806C-8CDF-B963-A9D7-101747C53C41}"/>
                  </a:ext>
                </a:extLst>
              </p:cNvPr>
              <p:cNvSpPr>
                <a:spLocks noRot="1" noChangeAspect="1" noMove="1" noResize="1" noEditPoints="1" noAdjustHandles="1" noChangeArrowheads="1" noChangeShapeType="1" noTextEdit="1"/>
              </p:cNvSpPr>
              <p:nvPr/>
            </p:nvSpPr>
            <p:spPr>
              <a:xfrm>
                <a:off x="7353674" y="908169"/>
                <a:ext cx="1697499" cy="2658371"/>
              </a:xfrm>
              <a:prstGeom prst="rect">
                <a:avLst/>
              </a:prstGeom>
              <a:blipFill>
                <a:blip r:embed="rId2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660331D6-01B9-FFCD-F352-22573CD65C18}"/>
                  </a:ext>
                </a:extLst>
              </p:cNvPr>
              <p:cNvSpPr txBox="1"/>
              <p:nvPr/>
            </p:nvSpPr>
            <p:spPr>
              <a:xfrm>
                <a:off x="2989801" y="4765798"/>
                <a:ext cx="5617479" cy="11029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000" b="1" i="1" smtClean="0">
                              <a:solidFill>
                                <a:schemeClr val="tx1"/>
                              </a:solidFill>
                              <a:latin typeface="Cambria Math" panose="02040503050406030204" pitchFamily="18" charset="0"/>
                            </a:rPr>
                          </m:ctrlPr>
                        </m:sSupPr>
                        <m:e>
                          <m:d>
                            <m:dPr>
                              <m:begChr m:val="["/>
                              <m:endChr m:val="]"/>
                              <m:ctrlPr>
                                <a:rPr lang="en-US" sz="2000" b="1" i="1" smtClean="0">
                                  <a:solidFill>
                                    <a:schemeClr val="tx1"/>
                                  </a:solidFill>
                                  <a:latin typeface="Cambria Math" panose="02040503050406030204" pitchFamily="18" charset="0"/>
                                </a:rPr>
                              </m:ctrlPr>
                            </m:dPr>
                            <m:e>
                              <m:acc>
                                <m:accPr>
                                  <m:chr m:val="⃗"/>
                                  <m:ctrlPr>
                                    <a:rPr lang="en-US" sz="2000" b="1" i="1" smtClean="0">
                                      <a:solidFill>
                                        <a:schemeClr val="tx1"/>
                                      </a:solidFill>
                                      <a:latin typeface="Cambria Math" panose="02040503050406030204" pitchFamily="18" charset="0"/>
                                    </a:rPr>
                                  </m:ctrlPr>
                                </m:accPr>
                                <m:e>
                                  <m:sSup>
                                    <m:sSupPr>
                                      <m:ctrlPr>
                                        <a:rPr lang="en-US" sz="2000" b="1" i="1" smtClean="0">
                                          <a:solidFill>
                                            <a:schemeClr val="tx1"/>
                                          </a:solidFill>
                                          <a:latin typeface="Cambria Math" panose="02040503050406030204" pitchFamily="18" charset="0"/>
                                        </a:rPr>
                                      </m:ctrlPr>
                                    </m:sSupPr>
                                    <m:e>
                                      <m:r>
                                        <a:rPr lang="en-US" sz="2000" b="1" i="1" smtClean="0">
                                          <a:solidFill>
                                            <a:schemeClr val="tx1"/>
                                          </a:solidFill>
                                          <a:latin typeface="Cambria Math" panose="02040503050406030204" pitchFamily="18" charset="0"/>
                                          <a:ea typeface="Cambria Math" panose="02040503050406030204" pitchFamily="18" charset="0"/>
                                        </a:rPr>
                                        <m:t>𝝍</m:t>
                                      </m:r>
                                    </m:e>
                                    <m:sup>
                                      <m:r>
                                        <a:rPr lang="en-US" sz="2000" b="1" i="1" smtClean="0">
                                          <a:solidFill>
                                            <a:schemeClr val="tx1"/>
                                          </a:solidFill>
                                          <a:latin typeface="Cambria Math" panose="02040503050406030204" pitchFamily="18" charset="0"/>
                                          <a:ea typeface="Cambria Math" panose="02040503050406030204" pitchFamily="18" charset="0"/>
                                        </a:rPr>
                                        <m:t>𝒊</m:t>
                                      </m:r>
                                    </m:sup>
                                  </m:sSup>
                                </m:e>
                              </m:acc>
                            </m:e>
                          </m:d>
                        </m:e>
                        <m:sup>
                          <m:r>
                            <a:rPr lang="en-US" sz="2000" b="1" i="1" smtClean="0">
                              <a:solidFill>
                                <a:schemeClr val="tx1"/>
                              </a:solidFill>
                              <a:latin typeface="Cambria Math" panose="02040503050406030204" pitchFamily="18" charset="0"/>
                            </a:rPr>
                            <m:t>𝒏</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𝟏</m:t>
                          </m:r>
                        </m:sup>
                      </m:sSup>
                      <m:r>
                        <a:rPr lang="en-US" sz="2000" b="1" i="1" smtClean="0">
                          <a:solidFill>
                            <a:schemeClr val="tx1"/>
                          </a:solidFill>
                          <a:latin typeface="Cambria Math" panose="02040503050406030204" pitchFamily="18" charset="0"/>
                        </a:rPr>
                        <m:t>= </m:t>
                      </m:r>
                      <m:r>
                        <a:rPr lang="en-US" sz="2000" b="1" i="1" smtClean="0">
                          <a:solidFill>
                            <a:schemeClr val="tx1"/>
                          </a:solidFill>
                          <a:latin typeface="Cambria Math" panose="02040503050406030204" pitchFamily="18" charset="0"/>
                          <a:ea typeface="Cambria Math" panose="02040503050406030204" pitchFamily="18" charset="0"/>
                        </a:rPr>
                        <m:t>𝝈</m:t>
                      </m:r>
                      <m:d>
                        <m:dPr>
                          <m:ctrlPr>
                            <a:rPr lang="en-US" sz="2000" b="1" i="1" smtClean="0">
                              <a:solidFill>
                                <a:schemeClr val="tx1"/>
                              </a:solidFill>
                              <a:latin typeface="Cambria Math" panose="02040503050406030204" pitchFamily="18" charset="0"/>
                              <a:ea typeface="Cambria Math" panose="02040503050406030204" pitchFamily="18" charset="0"/>
                            </a:rPr>
                          </m:ctrlPr>
                        </m:dPr>
                        <m:e>
                          <m:sSub>
                            <m:sSubPr>
                              <m:ctrlPr>
                                <a:rPr lang="en-US" sz="2000" b="1" i="1" smtClean="0">
                                  <a:solidFill>
                                    <a:schemeClr val="tx1"/>
                                  </a:solidFill>
                                  <a:latin typeface="Cambria Math" panose="02040503050406030204" pitchFamily="18" charset="0"/>
                                  <a:ea typeface="Cambria Math" panose="02040503050406030204" pitchFamily="18" charset="0"/>
                                </a:rPr>
                              </m:ctrlPr>
                            </m:sSubPr>
                            <m:e>
                              <m:r>
                                <a:rPr lang="en-US" sz="2000" b="1" i="1" smtClean="0">
                                  <a:solidFill>
                                    <a:schemeClr val="tx1"/>
                                  </a:solidFill>
                                  <a:latin typeface="Cambria Math" panose="02040503050406030204" pitchFamily="18" charset="0"/>
                                  <a:ea typeface="Cambria Math" panose="02040503050406030204" pitchFamily="18" charset="0"/>
                                </a:rPr>
                                <m:t>𝑾</m:t>
                              </m:r>
                            </m:e>
                            <m:sub>
                              <m:r>
                                <a:rPr lang="en-US" sz="2000" b="1" i="1" smtClean="0">
                                  <a:solidFill>
                                    <a:schemeClr val="tx1"/>
                                  </a:solidFill>
                                  <a:latin typeface="Cambria Math" panose="02040503050406030204" pitchFamily="18" charset="0"/>
                                  <a:ea typeface="Cambria Math" panose="02040503050406030204" pitchFamily="18" charset="0"/>
                                </a:rPr>
                                <m:t>𝒏</m:t>
                              </m:r>
                            </m:sub>
                          </m:sSub>
                          <m:nary>
                            <m:naryPr>
                              <m:chr m:val="∑"/>
                              <m:supHide m:val="on"/>
                              <m:ctrlPr>
                                <a:rPr lang="en-US" sz="2000" b="1" i="1" smtClean="0">
                                  <a:solidFill>
                                    <a:schemeClr val="tx1"/>
                                  </a:solidFill>
                                  <a:latin typeface="Cambria Math" panose="02040503050406030204" pitchFamily="18" charset="0"/>
                                  <a:ea typeface="Cambria Math" panose="02040503050406030204" pitchFamily="18" charset="0"/>
                                </a:rPr>
                              </m:ctrlPr>
                            </m:naryPr>
                            <m:sub>
                              <m:r>
                                <m:rPr>
                                  <m:brk m:alnAt="7"/>
                                </m:rPr>
                                <a:rPr lang="en-US" sz="2000" b="1" i="1" smtClean="0">
                                  <a:solidFill>
                                    <a:schemeClr val="tx1"/>
                                  </a:solidFill>
                                  <a:latin typeface="Cambria Math" panose="02040503050406030204" pitchFamily="18" charset="0"/>
                                  <a:ea typeface="Cambria Math" panose="02040503050406030204" pitchFamily="18" charset="0"/>
                                </a:rPr>
                                <m:t>𝒋</m:t>
                              </m:r>
                              <m:r>
                                <a:rPr lang="en-US" sz="2000" b="1" i="1" smtClean="0">
                                  <a:solidFill>
                                    <a:schemeClr val="tx1"/>
                                  </a:solidFill>
                                  <a:latin typeface="Cambria Math" panose="02040503050406030204" pitchFamily="18" charset="0"/>
                                  <a:ea typeface="Cambria Math" panose="02040503050406030204" pitchFamily="18" charset="0"/>
                                </a:rPr>
                                <m:t> ∈</m:t>
                              </m:r>
                              <m:r>
                                <a:rPr lang="en-US" sz="2000" b="1" i="1" smtClean="0">
                                  <a:solidFill>
                                    <a:schemeClr val="tx1"/>
                                  </a:solidFill>
                                  <a:latin typeface="Cambria Math" panose="02040503050406030204" pitchFamily="18" charset="0"/>
                                  <a:ea typeface="Cambria Math" panose="02040503050406030204" pitchFamily="18" charset="0"/>
                                </a:rPr>
                                <m:t>𝑵</m:t>
                              </m:r>
                              <m:r>
                                <a:rPr lang="en-US" sz="2000" b="1" i="1" smtClean="0">
                                  <a:solidFill>
                                    <a:schemeClr val="tx1"/>
                                  </a:solidFill>
                                  <a:latin typeface="Cambria Math" panose="02040503050406030204" pitchFamily="18" charset="0"/>
                                  <a:ea typeface="Cambria Math" panose="02040503050406030204" pitchFamily="18" charset="0"/>
                                </a:rPr>
                                <m:t>(</m:t>
                              </m:r>
                              <m:r>
                                <a:rPr lang="en-US" sz="2000" b="1" i="1" smtClean="0">
                                  <a:solidFill>
                                    <a:schemeClr val="tx1"/>
                                  </a:solidFill>
                                  <a:latin typeface="Cambria Math" panose="02040503050406030204" pitchFamily="18" charset="0"/>
                                  <a:ea typeface="Cambria Math" panose="02040503050406030204" pitchFamily="18" charset="0"/>
                                </a:rPr>
                                <m:t>𝒊</m:t>
                              </m:r>
                              <m:r>
                                <a:rPr lang="en-US" sz="2000" b="1" i="1" smtClean="0">
                                  <a:solidFill>
                                    <a:schemeClr val="tx1"/>
                                  </a:solidFill>
                                  <a:latin typeface="Cambria Math" panose="02040503050406030204" pitchFamily="18" charset="0"/>
                                  <a:ea typeface="Cambria Math" panose="02040503050406030204" pitchFamily="18" charset="0"/>
                                </a:rPr>
                                <m:t>)</m:t>
                              </m:r>
                            </m:sub>
                            <m:sup/>
                            <m:e>
                              <m:f>
                                <m:fPr>
                                  <m:ctrlPr>
                                    <a:rPr lang="en-US" sz="2000" b="1" i="1">
                                      <a:solidFill>
                                        <a:schemeClr val="tx1"/>
                                      </a:solidFill>
                                      <a:latin typeface="Cambria Math" panose="02040503050406030204" pitchFamily="18" charset="0"/>
                                      <a:ea typeface="Cambria Math" panose="02040503050406030204" pitchFamily="18" charset="0"/>
                                    </a:rPr>
                                  </m:ctrlPr>
                                </m:fPr>
                                <m:num>
                                  <m:sSup>
                                    <m:sSupPr>
                                      <m:ctrlPr>
                                        <a:rPr lang="en-US" sz="2000" b="1" i="1">
                                          <a:solidFill>
                                            <a:schemeClr val="tx1"/>
                                          </a:solidFill>
                                          <a:latin typeface="Cambria Math" panose="02040503050406030204" pitchFamily="18" charset="0"/>
                                        </a:rPr>
                                      </m:ctrlPr>
                                    </m:sSupPr>
                                    <m:e>
                                      <m:d>
                                        <m:dPr>
                                          <m:begChr m:val="["/>
                                          <m:endChr m:val="]"/>
                                          <m:ctrlPr>
                                            <a:rPr lang="en-US" sz="2000" b="1" i="1">
                                              <a:solidFill>
                                                <a:schemeClr val="tx1"/>
                                              </a:solidFill>
                                              <a:latin typeface="Cambria Math" panose="02040503050406030204" pitchFamily="18" charset="0"/>
                                            </a:rPr>
                                          </m:ctrlPr>
                                        </m:dPr>
                                        <m:e>
                                          <m:acc>
                                            <m:accPr>
                                              <m:chr m:val="⃗"/>
                                              <m:ctrlPr>
                                                <a:rPr lang="en-US" sz="2000" b="1" i="1">
                                                  <a:solidFill>
                                                    <a:schemeClr val="tx1"/>
                                                  </a:solidFill>
                                                  <a:latin typeface="Cambria Math" panose="02040503050406030204" pitchFamily="18" charset="0"/>
                                                </a:rPr>
                                              </m:ctrlPr>
                                            </m:accPr>
                                            <m:e>
                                              <m:sSup>
                                                <m:sSupPr>
                                                  <m:ctrlPr>
                                                    <a:rPr lang="en-US" sz="2000" b="1" i="1">
                                                      <a:solidFill>
                                                        <a:schemeClr val="tx1"/>
                                                      </a:solidFill>
                                                      <a:latin typeface="Cambria Math" panose="02040503050406030204" pitchFamily="18" charset="0"/>
                                                    </a:rPr>
                                                  </m:ctrlPr>
                                                </m:sSupPr>
                                                <m:e>
                                                  <m:r>
                                                    <a:rPr lang="en-US" sz="2000" b="1" i="1">
                                                      <a:solidFill>
                                                        <a:schemeClr val="tx1"/>
                                                      </a:solidFill>
                                                      <a:latin typeface="Cambria Math" panose="02040503050406030204" pitchFamily="18" charset="0"/>
                                                      <a:ea typeface="Cambria Math" panose="02040503050406030204" pitchFamily="18" charset="0"/>
                                                    </a:rPr>
                                                    <m:t>𝝍</m:t>
                                                  </m:r>
                                                </m:e>
                                                <m:sup>
                                                  <m:r>
                                                    <a:rPr lang="en-US" sz="2000" b="1" i="1">
                                                      <a:solidFill>
                                                        <a:schemeClr val="tx1"/>
                                                      </a:solidFill>
                                                      <a:latin typeface="Cambria Math" panose="02040503050406030204" pitchFamily="18" charset="0"/>
                                                      <a:ea typeface="Cambria Math" panose="02040503050406030204" pitchFamily="18" charset="0"/>
                                                    </a:rPr>
                                                    <m:t>𝒋</m:t>
                                                  </m:r>
                                                </m:sup>
                                              </m:sSup>
                                            </m:e>
                                          </m:acc>
                                        </m:e>
                                      </m:d>
                                    </m:e>
                                    <m:sup>
                                      <m:r>
                                        <a:rPr lang="en-US" sz="2000" b="1" i="1">
                                          <a:solidFill>
                                            <a:schemeClr val="tx1"/>
                                          </a:solidFill>
                                          <a:latin typeface="Cambria Math" panose="02040503050406030204" pitchFamily="18" charset="0"/>
                                        </a:rPr>
                                        <m:t>𝒏</m:t>
                                      </m:r>
                                    </m:sup>
                                  </m:sSup>
                                </m:num>
                                <m:den>
                                  <m:r>
                                    <m:rPr>
                                      <m:brk m:alnAt="7"/>
                                    </m:rPr>
                                    <a:rPr lang="en-US" sz="2000" b="1" i="1">
                                      <a:solidFill>
                                        <a:schemeClr val="tx1"/>
                                      </a:solidFill>
                                      <a:latin typeface="Cambria Math" panose="02040503050406030204" pitchFamily="18" charset="0"/>
                                      <a:ea typeface="Cambria Math" panose="02040503050406030204" pitchFamily="18" charset="0"/>
                                    </a:rPr>
                                    <m:t>𝑵</m:t>
                                  </m:r>
                                  <m:r>
                                    <a:rPr lang="en-US" sz="2000" b="1" i="1">
                                      <a:solidFill>
                                        <a:schemeClr val="tx1"/>
                                      </a:solidFill>
                                      <a:latin typeface="Cambria Math" panose="02040503050406030204" pitchFamily="18" charset="0"/>
                                      <a:ea typeface="Cambria Math" panose="02040503050406030204" pitchFamily="18" charset="0"/>
                                    </a:rPr>
                                    <m:t>(</m:t>
                                  </m:r>
                                  <m:r>
                                    <a:rPr lang="en-US" sz="2000" b="1" i="1">
                                      <a:solidFill>
                                        <a:schemeClr val="tx1"/>
                                      </a:solidFill>
                                      <a:latin typeface="Cambria Math" panose="02040503050406030204" pitchFamily="18" charset="0"/>
                                      <a:ea typeface="Cambria Math" panose="02040503050406030204" pitchFamily="18" charset="0"/>
                                    </a:rPr>
                                    <m:t>𝒊</m:t>
                                  </m:r>
                                  <m:r>
                                    <a:rPr lang="en-US" sz="2000" b="1" i="1">
                                      <a:solidFill>
                                        <a:schemeClr val="tx1"/>
                                      </a:solidFill>
                                      <a:latin typeface="Cambria Math" panose="02040503050406030204" pitchFamily="18" charset="0"/>
                                      <a:ea typeface="Cambria Math" panose="02040503050406030204" pitchFamily="18" charset="0"/>
                                    </a:rPr>
                                    <m:t>)</m:t>
                                  </m:r>
                                </m:den>
                              </m:f>
                            </m:e>
                          </m:nary>
                        </m:e>
                      </m:d>
                    </m:oMath>
                  </m:oMathPara>
                </a14:m>
                <a:endParaRPr lang="en-US" sz="2000" b="1" dirty="0">
                  <a:solidFill>
                    <a:schemeClr val="tx1"/>
                  </a:solidFill>
                </a:endParaRPr>
              </a:p>
            </p:txBody>
          </p:sp>
        </mc:Choice>
        <mc:Fallback xmlns="">
          <p:sp>
            <p:nvSpPr>
              <p:cNvPr id="143" name="TextBox 142">
                <a:extLst>
                  <a:ext uri="{FF2B5EF4-FFF2-40B4-BE49-F238E27FC236}">
                    <a16:creationId xmlns:a16="http://schemas.microsoft.com/office/drawing/2014/main" id="{660331D6-01B9-FFCD-F352-22573CD65C18}"/>
                  </a:ext>
                </a:extLst>
              </p:cNvPr>
              <p:cNvSpPr txBox="1">
                <a:spLocks noRot="1" noChangeAspect="1" noMove="1" noResize="1" noEditPoints="1" noAdjustHandles="1" noChangeArrowheads="1" noChangeShapeType="1" noTextEdit="1"/>
              </p:cNvSpPr>
              <p:nvPr/>
            </p:nvSpPr>
            <p:spPr>
              <a:xfrm>
                <a:off x="2989801" y="4765798"/>
                <a:ext cx="5617479" cy="1102994"/>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29459CE8-64D7-728C-33B4-667A6AE9A326}"/>
                  </a:ext>
                </a:extLst>
              </p:cNvPr>
              <p:cNvSpPr txBox="1"/>
              <p:nvPr/>
            </p:nvSpPr>
            <p:spPr>
              <a:xfrm>
                <a:off x="421257" y="3525590"/>
                <a:ext cx="2146083" cy="5833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1" i="1" smtClean="0">
                              <a:latin typeface="Cambria Math" panose="02040503050406030204" pitchFamily="18" charset="0"/>
                            </a:rPr>
                          </m:ctrlPr>
                        </m:sSupPr>
                        <m:e>
                          <m:d>
                            <m:dPr>
                              <m:begChr m:val="["/>
                              <m:endChr m:val="]"/>
                              <m:ctrlPr>
                                <a:rPr lang="en-US" sz="1800" b="1" i="1">
                                  <a:latin typeface="Cambria Math" panose="02040503050406030204" pitchFamily="18" charset="0"/>
                                </a:rPr>
                              </m:ctrlPr>
                            </m:dPr>
                            <m:e>
                              <m:acc>
                                <m:accPr>
                                  <m:chr m:val="⃗"/>
                                  <m:ctrlPr>
                                    <a:rPr lang="en-US" sz="1800" b="1" i="1">
                                      <a:latin typeface="Cambria Math" panose="02040503050406030204" pitchFamily="18" charset="0"/>
                                    </a:rPr>
                                  </m:ctrlPr>
                                </m:accPr>
                                <m:e>
                                  <m:sSup>
                                    <m:sSupPr>
                                      <m:ctrlPr>
                                        <a:rPr lang="en-US" sz="1800" b="1" i="1">
                                          <a:latin typeface="Cambria Math" panose="02040503050406030204" pitchFamily="18" charset="0"/>
                                        </a:rPr>
                                      </m:ctrlPr>
                                    </m:sSupPr>
                                    <m:e>
                                      <m:r>
                                        <a:rPr lang="en-US" sz="1800" b="1" i="1">
                                          <a:latin typeface="Cambria Math" panose="02040503050406030204" pitchFamily="18" charset="0"/>
                                          <a:ea typeface="Cambria Math" panose="02040503050406030204" pitchFamily="18" charset="0"/>
                                        </a:rPr>
                                        <m:t>𝝍</m:t>
                                      </m:r>
                                    </m:e>
                                    <m:sup>
                                      <m:r>
                                        <a:rPr lang="en-US" sz="1800" b="1" i="1" smtClean="0">
                                          <a:latin typeface="Cambria Math" panose="02040503050406030204" pitchFamily="18" charset="0"/>
                                          <a:ea typeface="Cambria Math" panose="02040503050406030204" pitchFamily="18" charset="0"/>
                                        </a:rPr>
                                        <m:t>𝒊</m:t>
                                      </m:r>
                                    </m:sup>
                                  </m:sSup>
                                </m:e>
                              </m:acc>
                            </m:e>
                          </m:d>
                        </m:e>
                        <m:sup>
                          <m:r>
                            <a:rPr lang="en-US" sz="1800" b="1" i="1">
                              <a:latin typeface="Cambria Math" panose="02040503050406030204" pitchFamily="18" charset="0"/>
                            </a:rPr>
                            <m:t>𝒏</m:t>
                          </m:r>
                          <m:r>
                            <a:rPr lang="en-US" sz="1800" b="1" i="1" smtClean="0">
                              <a:latin typeface="Cambria Math" panose="02040503050406030204" pitchFamily="18" charset="0"/>
                            </a:rPr>
                            <m:t>=</m:t>
                          </m:r>
                          <m:r>
                            <a:rPr lang="en-US" sz="1800" b="1" i="1" smtClean="0">
                              <a:latin typeface="Cambria Math" panose="02040503050406030204" pitchFamily="18" charset="0"/>
                            </a:rPr>
                            <m:t>𝟎</m:t>
                          </m:r>
                        </m:sup>
                      </m:sSup>
                      <m:r>
                        <a:rPr lang="en-US" sz="1800" b="1" i="1" smtClean="0">
                          <a:latin typeface="Cambria Math" panose="02040503050406030204" pitchFamily="18" charset="0"/>
                        </a:rPr>
                        <m:t>=</m:t>
                      </m:r>
                      <m:acc>
                        <m:accPr>
                          <m:chr m:val="⃗"/>
                          <m:ctrlPr>
                            <a:rPr lang="en-US" i="1">
                              <a:latin typeface="Cambria Math" panose="02040503050406030204" pitchFamily="18" charset="0"/>
                            </a:rPr>
                          </m:ctrlPr>
                        </m:accPr>
                        <m:e>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𝑖</m:t>
                              </m:r>
                            </m:sup>
                          </m:sSup>
                          <m:r>
                            <a:rPr lang="en-US" i="1">
                              <a:latin typeface="Cambria Math" panose="02040503050406030204" pitchFamily="18" charset="0"/>
                            </a:rPr>
                            <m:t> </m:t>
                          </m:r>
                        </m:e>
                      </m:acc>
                    </m:oMath>
                  </m:oMathPara>
                </a14:m>
                <a:endParaRPr lang="en-US" dirty="0"/>
              </a:p>
            </p:txBody>
          </p:sp>
        </mc:Choice>
        <mc:Fallback xmlns="">
          <p:sp>
            <p:nvSpPr>
              <p:cNvPr id="145" name="TextBox 144">
                <a:extLst>
                  <a:ext uri="{FF2B5EF4-FFF2-40B4-BE49-F238E27FC236}">
                    <a16:creationId xmlns:a16="http://schemas.microsoft.com/office/drawing/2014/main" id="{29459CE8-64D7-728C-33B4-667A6AE9A326}"/>
                  </a:ext>
                </a:extLst>
              </p:cNvPr>
              <p:cNvSpPr txBox="1">
                <a:spLocks noRot="1" noChangeAspect="1" noMove="1" noResize="1" noEditPoints="1" noAdjustHandles="1" noChangeArrowheads="1" noChangeShapeType="1" noTextEdit="1"/>
              </p:cNvSpPr>
              <p:nvPr/>
            </p:nvSpPr>
            <p:spPr>
              <a:xfrm>
                <a:off x="421257" y="3525590"/>
                <a:ext cx="2146083" cy="583365"/>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TextBox 146">
                <a:extLst>
                  <a:ext uri="{FF2B5EF4-FFF2-40B4-BE49-F238E27FC236}">
                    <a16:creationId xmlns:a16="http://schemas.microsoft.com/office/drawing/2014/main" id="{B0BDE4D2-D7C1-977B-4046-2B6568D78B38}"/>
                  </a:ext>
                </a:extLst>
              </p:cNvPr>
              <p:cNvSpPr txBox="1"/>
              <p:nvPr/>
            </p:nvSpPr>
            <p:spPr>
              <a:xfrm>
                <a:off x="2732714" y="3217924"/>
                <a:ext cx="6304326" cy="4347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r>
                            <a:rPr lang="en-US" b="0" i="1" smtClean="0">
                              <a:latin typeface="Cambria Math" panose="02040503050406030204" pitchFamily="18" charset="0"/>
                            </a:rPr>
                            <m:t> </m:t>
                          </m:r>
                        </m:e>
                      </m:acc>
                      <m:r>
                        <a:rPr lang="en-US" b="0" i="1" smtClean="0">
                          <a:latin typeface="Cambria Math" panose="02040503050406030204" pitchFamily="18" charset="0"/>
                        </a:rPr>
                        <m:t> </m:t>
                      </m:r>
                    </m:oMath>
                  </m:oMathPara>
                </a14:m>
                <a:endParaRPr lang="en-US" dirty="0"/>
              </a:p>
            </p:txBody>
          </p:sp>
        </mc:Choice>
        <mc:Fallback xmlns="">
          <p:sp>
            <p:nvSpPr>
              <p:cNvPr id="147" name="TextBox 146">
                <a:extLst>
                  <a:ext uri="{FF2B5EF4-FFF2-40B4-BE49-F238E27FC236}">
                    <a16:creationId xmlns:a16="http://schemas.microsoft.com/office/drawing/2014/main" id="{B0BDE4D2-D7C1-977B-4046-2B6568D78B38}"/>
                  </a:ext>
                </a:extLst>
              </p:cNvPr>
              <p:cNvSpPr txBox="1">
                <a:spLocks noRot="1" noChangeAspect="1" noMove="1" noResize="1" noEditPoints="1" noAdjustHandles="1" noChangeArrowheads="1" noChangeShapeType="1" noTextEdit="1"/>
              </p:cNvSpPr>
              <p:nvPr/>
            </p:nvSpPr>
            <p:spPr>
              <a:xfrm>
                <a:off x="2732714" y="3217924"/>
                <a:ext cx="6304326" cy="434734"/>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A3D371A8-8CA2-AAC1-D885-29DB5CC73C3A}"/>
                  </a:ext>
                </a:extLst>
              </p:cNvPr>
              <p:cNvSpPr txBox="1"/>
              <p:nvPr/>
            </p:nvSpPr>
            <p:spPr>
              <a:xfrm>
                <a:off x="9389522" y="3525590"/>
                <a:ext cx="2146083" cy="5833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1" i="1" smtClean="0">
                              <a:latin typeface="Cambria Math" panose="02040503050406030204" pitchFamily="18" charset="0"/>
                            </a:rPr>
                          </m:ctrlPr>
                        </m:sSupPr>
                        <m:e>
                          <m:d>
                            <m:dPr>
                              <m:begChr m:val="["/>
                              <m:endChr m:val="]"/>
                              <m:ctrlPr>
                                <a:rPr lang="en-US" sz="1800" b="1" i="1">
                                  <a:latin typeface="Cambria Math" panose="02040503050406030204" pitchFamily="18" charset="0"/>
                                </a:rPr>
                              </m:ctrlPr>
                            </m:dPr>
                            <m:e>
                              <m:acc>
                                <m:accPr>
                                  <m:chr m:val="⃗"/>
                                  <m:ctrlPr>
                                    <a:rPr lang="en-US" sz="1800" b="1" i="1">
                                      <a:latin typeface="Cambria Math" panose="02040503050406030204" pitchFamily="18" charset="0"/>
                                    </a:rPr>
                                  </m:ctrlPr>
                                </m:accPr>
                                <m:e>
                                  <m:sSup>
                                    <m:sSupPr>
                                      <m:ctrlPr>
                                        <a:rPr lang="en-US" sz="1800" b="1" i="1">
                                          <a:latin typeface="Cambria Math" panose="02040503050406030204" pitchFamily="18" charset="0"/>
                                        </a:rPr>
                                      </m:ctrlPr>
                                    </m:sSupPr>
                                    <m:e>
                                      <m:r>
                                        <a:rPr lang="en-US" sz="1800" b="1" i="1">
                                          <a:latin typeface="Cambria Math" panose="02040503050406030204" pitchFamily="18" charset="0"/>
                                          <a:ea typeface="Cambria Math" panose="02040503050406030204" pitchFamily="18" charset="0"/>
                                        </a:rPr>
                                        <m:t>𝝍</m:t>
                                      </m:r>
                                    </m:e>
                                    <m:sup>
                                      <m:r>
                                        <a:rPr lang="en-US" sz="1800" b="1" i="1" smtClean="0">
                                          <a:latin typeface="Cambria Math" panose="02040503050406030204" pitchFamily="18" charset="0"/>
                                          <a:ea typeface="Cambria Math" panose="02040503050406030204" pitchFamily="18" charset="0"/>
                                        </a:rPr>
                                        <m:t>𝒊</m:t>
                                      </m:r>
                                    </m:sup>
                                  </m:sSup>
                                </m:e>
                              </m:acc>
                            </m:e>
                          </m:d>
                        </m:e>
                        <m:sup>
                          <m:r>
                            <a:rPr lang="en-US" sz="1800" b="1" i="1">
                              <a:latin typeface="Cambria Math" panose="02040503050406030204" pitchFamily="18" charset="0"/>
                            </a:rPr>
                            <m:t>𝒏</m:t>
                          </m:r>
                          <m:r>
                            <a:rPr lang="en-US" sz="1800" b="1" i="1" smtClean="0">
                              <a:latin typeface="Cambria Math" panose="02040503050406030204" pitchFamily="18" charset="0"/>
                            </a:rPr>
                            <m:t>=</m:t>
                          </m:r>
                          <m:r>
                            <a:rPr lang="en-US" sz="1800" b="1" i="1" smtClean="0">
                              <a:latin typeface="Cambria Math" panose="02040503050406030204" pitchFamily="18" charset="0"/>
                            </a:rPr>
                            <m:t>𝟎</m:t>
                          </m:r>
                        </m:sup>
                      </m:sSup>
                      <m:r>
                        <a:rPr lang="en-US" sz="1800" b="1" i="1" smtClean="0">
                          <a:latin typeface="Cambria Math" panose="02040503050406030204" pitchFamily="18" charset="0"/>
                        </a:rPr>
                        <m:t>=</m:t>
                      </m:r>
                      <m:acc>
                        <m:accPr>
                          <m:chr m:val="⃗"/>
                          <m:ctrlPr>
                            <a:rPr lang="en-US" i="1">
                              <a:latin typeface="Cambria Math" panose="02040503050406030204" pitchFamily="18" charset="0"/>
                            </a:rPr>
                          </m:ctrlPr>
                        </m:accPr>
                        <m:e>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𝑖</m:t>
                              </m:r>
                            </m:sup>
                          </m:sSup>
                          <m:r>
                            <a:rPr lang="en-US" i="1">
                              <a:latin typeface="Cambria Math" panose="02040503050406030204" pitchFamily="18" charset="0"/>
                            </a:rPr>
                            <m:t> </m:t>
                          </m:r>
                        </m:e>
                      </m:acc>
                    </m:oMath>
                  </m:oMathPara>
                </a14:m>
                <a:endParaRPr lang="en-US" dirty="0"/>
              </a:p>
            </p:txBody>
          </p:sp>
        </mc:Choice>
        <mc:Fallback xmlns="">
          <p:sp>
            <p:nvSpPr>
              <p:cNvPr id="148" name="TextBox 147">
                <a:extLst>
                  <a:ext uri="{FF2B5EF4-FFF2-40B4-BE49-F238E27FC236}">
                    <a16:creationId xmlns:a16="http://schemas.microsoft.com/office/drawing/2014/main" id="{A3D371A8-8CA2-AAC1-D885-29DB5CC73C3A}"/>
                  </a:ext>
                </a:extLst>
              </p:cNvPr>
              <p:cNvSpPr txBox="1">
                <a:spLocks noRot="1" noChangeAspect="1" noMove="1" noResize="1" noEditPoints="1" noAdjustHandles="1" noChangeArrowheads="1" noChangeShapeType="1" noTextEdit="1"/>
              </p:cNvSpPr>
              <p:nvPr/>
            </p:nvSpPr>
            <p:spPr>
              <a:xfrm>
                <a:off x="9389522" y="3525590"/>
                <a:ext cx="2146083" cy="583365"/>
              </a:xfrm>
              <a:prstGeom prst="rect">
                <a:avLst/>
              </a:prstGeom>
              <a:blipFill>
                <a:blip r:embed="rId27"/>
                <a:stretch>
                  <a:fillRect/>
                </a:stretch>
              </a:blipFill>
            </p:spPr>
            <p:txBody>
              <a:bodyPr/>
              <a:lstStyle/>
              <a:p>
                <a:r>
                  <a:rPr lang="en-US">
                    <a:noFill/>
                  </a:rPr>
                  <a:t> </a:t>
                </a:r>
              </a:p>
            </p:txBody>
          </p:sp>
        </mc:Fallback>
      </mc:AlternateContent>
      <p:sp>
        <p:nvSpPr>
          <p:cNvPr id="149" name="TextBox 148">
            <a:extLst>
              <a:ext uri="{FF2B5EF4-FFF2-40B4-BE49-F238E27FC236}">
                <a16:creationId xmlns:a16="http://schemas.microsoft.com/office/drawing/2014/main" id="{9AB953F0-C363-00BE-A9CF-4FD1AA267334}"/>
              </a:ext>
            </a:extLst>
          </p:cNvPr>
          <p:cNvSpPr txBox="1"/>
          <p:nvPr/>
        </p:nvSpPr>
        <p:spPr>
          <a:xfrm>
            <a:off x="3692252" y="6013224"/>
            <a:ext cx="1414170"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b="1" dirty="0">
                <a:solidFill>
                  <a:srgbClr val="FF0000"/>
                </a:solidFill>
                <a:latin typeface="Cambria Math" panose="02040503050406030204" pitchFamily="18" charset="0"/>
                <a:ea typeface="Cambria Math" panose="02040503050406030204" pitchFamily="18" charset="0"/>
              </a:rPr>
              <a:t>Non-Linearity</a:t>
            </a:r>
          </a:p>
        </p:txBody>
      </p:sp>
      <p:sp>
        <p:nvSpPr>
          <p:cNvPr id="152" name="TextBox 151">
            <a:extLst>
              <a:ext uri="{FF2B5EF4-FFF2-40B4-BE49-F238E27FC236}">
                <a16:creationId xmlns:a16="http://schemas.microsoft.com/office/drawing/2014/main" id="{C9C174C8-0DD6-59E4-26CE-1A0951DFE04C}"/>
              </a:ext>
            </a:extLst>
          </p:cNvPr>
          <p:cNvSpPr txBox="1"/>
          <p:nvPr/>
        </p:nvSpPr>
        <p:spPr>
          <a:xfrm>
            <a:off x="5165271" y="6105435"/>
            <a:ext cx="3119957"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b="1" dirty="0">
                <a:solidFill>
                  <a:srgbClr val="FF0000"/>
                </a:solidFill>
                <a:latin typeface="Cambria Math" panose="02040503050406030204" pitchFamily="18" charset="0"/>
                <a:ea typeface="Cambria Math" panose="02040503050406030204" pitchFamily="18" charset="0"/>
              </a:rPr>
              <a:t>Learnable Parameter at n-</a:t>
            </a:r>
            <a:r>
              <a:rPr lang="en-US" sz="1600" b="1" dirty="0" err="1">
                <a:solidFill>
                  <a:srgbClr val="FF0000"/>
                </a:solidFill>
                <a:latin typeface="Cambria Math" panose="02040503050406030204" pitchFamily="18" charset="0"/>
                <a:ea typeface="Cambria Math" panose="02040503050406030204" pitchFamily="18" charset="0"/>
              </a:rPr>
              <a:t>th</a:t>
            </a:r>
            <a:r>
              <a:rPr lang="en-US" sz="1600" b="1" dirty="0">
                <a:solidFill>
                  <a:srgbClr val="FF0000"/>
                </a:solidFill>
                <a:latin typeface="Cambria Math" panose="02040503050406030204" pitchFamily="18" charset="0"/>
                <a:ea typeface="Cambria Math" panose="02040503050406030204" pitchFamily="18" charset="0"/>
              </a:rPr>
              <a:t> layer </a:t>
            </a:r>
          </a:p>
        </p:txBody>
      </p:sp>
      <p:cxnSp>
        <p:nvCxnSpPr>
          <p:cNvPr id="156" name="Straight Arrow Connector 155">
            <a:extLst>
              <a:ext uri="{FF2B5EF4-FFF2-40B4-BE49-F238E27FC236}">
                <a16:creationId xmlns:a16="http://schemas.microsoft.com/office/drawing/2014/main" id="{B774F207-3096-95CC-F615-37DE6159918E}"/>
              </a:ext>
            </a:extLst>
          </p:cNvPr>
          <p:cNvCxnSpPr>
            <a:cxnSpLocks/>
          </p:cNvCxnSpPr>
          <p:nvPr/>
        </p:nvCxnSpPr>
        <p:spPr>
          <a:xfrm flipV="1">
            <a:off x="5545123" y="5521591"/>
            <a:ext cx="343949" cy="5838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E8118166-9498-DB1A-CA71-6B38FDAADD61}"/>
              </a:ext>
            </a:extLst>
          </p:cNvPr>
          <p:cNvCxnSpPr>
            <a:cxnSpLocks/>
            <a:stCxn id="149" idx="0"/>
          </p:cNvCxnSpPr>
          <p:nvPr/>
        </p:nvCxnSpPr>
        <p:spPr>
          <a:xfrm flipV="1">
            <a:off x="4399337" y="5436066"/>
            <a:ext cx="961228" cy="5771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30733E97-E42F-3299-C106-39563FB9BD9D}"/>
              </a:ext>
            </a:extLst>
          </p:cNvPr>
          <p:cNvSpPr txBox="1"/>
          <p:nvPr/>
        </p:nvSpPr>
        <p:spPr>
          <a:xfrm>
            <a:off x="3052505" y="4286147"/>
            <a:ext cx="3736023"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b="1" dirty="0">
                <a:solidFill>
                  <a:srgbClr val="FF0000"/>
                </a:solidFill>
                <a:latin typeface="Cambria Math" panose="02040503050406030204" pitchFamily="18" charset="0"/>
                <a:ea typeface="Cambria Math" panose="02040503050406030204" pitchFamily="18" charset="0"/>
              </a:rPr>
              <a:t>Neighborhood Embeddings at n-</a:t>
            </a:r>
            <a:r>
              <a:rPr lang="en-US" sz="1600" b="1" dirty="0" err="1">
                <a:solidFill>
                  <a:srgbClr val="FF0000"/>
                </a:solidFill>
                <a:latin typeface="Cambria Math" panose="02040503050406030204" pitchFamily="18" charset="0"/>
                <a:ea typeface="Cambria Math" panose="02040503050406030204" pitchFamily="18" charset="0"/>
              </a:rPr>
              <a:t>th</a:t>
            </a:r>
            <a:r>
              <a:rPr lang="en-US" sz="1600" b="1" dirty="0">
                <a:solidFill>
                  <a:srgbClr val="FF0000"/>
                </a:solidFill>
                <a:latin typeface="Cambria Math" panose="02040503050406030204" pitchFamily="18" charset="0"/>
                <a:ea typeface="Cambria Math" panose="02040503050406030204" pitchFamily="18" charset="0"/>
              </a:rPr>
              <a:t> layer</a:t>
            </a:r>
          </a:p>
        </p:txBody>
      </p:sp>
      <p:cxnSp>
        <p:nvCxnSpPr>
          <p:cNvPr id="176" name="Straight Arrow Connector 175">
            <a:extLst>
              <a:ext uri="{FF2B5EF4-FFF2-40B4-BE49-F238E27FC236}">
                <a16:creationId xmlns:a16="http://schemas.microsoft.com/office/drawing/2014/main" id="{5562AE85-A74F-BD3B-5898-788235CF26F9}"/>
              </a:ext>
            </a:extLst>
          </p:cNvPr>
          <p:cNvCxnSpPr>
            <a:cxnSpLocks/>
            <a:stCxn id="164" idx="2"/>
          </p:cNvCxnSpPr>
          <p:nvPr/>
        </p:nvCxnSpPr>
        <p:spPr>
          <a:xfrm>
            <a:off x="4920517" y="4624701"/>
            <a:ext cx="1137473" cy="3768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E586600E-76C8-8D39-BAE9-C4DC2F8DC846}"/>
              </a:ext>
            </a:extLst>
          </p:cNvPr>
          <p:cNvSpPr txBox="1"/>
          <p:nvPr/>
        </p:nvSpPr>
        <p:spPr>
          <a:xfrm>
            <a:off x="8033877" y="5217260"/>
            <a:ext cx="4028423"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b="1" dirty="0">
                <a:solidFill>
                  <a:srgbClr val="FF0000"/>
                </a:solidFill>
                <a:latin typeface="Cambria Math" panose="02040503050406030204" pitchFamily="18" charset="0"/>
                <a:ea typeface="Cambria Math" panose="02040503050406030204" pitchFamily="18" charset="0"/>
              </a:rPr>
              <a:t>Embedding of Target Node at n+1-th layer</a:t>
            </a:r>
            <a:endParaRPr lang="en-US" sz="1600" dirty="0"/>
          </a:p>
        </p:txBody>
      </p:sp>
    </p:spTree>
    <p:extLst>
      <p:ext uri="{BB962C8B-B14F-4D97-AF65-F5344CB8AC3E}">
        <p14:creationId xmlns:p14="http://schemas.microsoft.com/office/powerpoint/2010/main" val="98775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12BA-CC3A-BEB4-CA43-29262B4DA6EC}"/>
              </a:ext>
            </a:extLst>
          </p:cNvPr>
          <p:cNvSpPr>
            <a:spLocks noGrp="1"/>
          </p:cNvSpPr>
          <p:nvPr>
            <p:ph type="title"/>
          </p:nvPr>
        </p:nvSpPr>
        <p:spPr>
          <a:xfrm>
            <a:off x="0" y="2566"/>
            <a:ext cx="9438256" cy="898583"/>
          </a:xfrm>
        </p:spPr>
        <p:txBody>
          <a:bodyPr/>
          <a:lstStyle/>
          <a:p>
            <a:r>
              <a:rPr lang="en-US" dirty="0">
                <a:latin typeface="Cambria Math" panose="02040503050406030204" pitchFamily="18" charset="0"/>
                <a:ea typeface="Cambria Math" panose="02040503050406030204" pitchFamily="18" charset="0"/>
              </a:rPr>
              <a:t>Introduction (GCNN: Message &amp; Aggregation)</a:t>
            </a:r>
            <a:endParaRPr lang="en-US" dirty="0"/>
          </a:p>
        </p:txBody>
      </p:sp>
      <p:sp>
        <p:nvSpPr>
          <p:cNvPr id="4" name="Date Placeholder 3">
            <a:extLst>
              <a:ext uri="{FF2B5EF4-FFF2-40B4-BE49-F238E27FC236}">
                <a16:creationId xmlns:a16="http://schemas.microsoft.com/office/drawing/2014/main" id="{495834C4-5BD6-FA5D-6E38-2374E846C2C8}"/>
              </a:ext>
            </a:extLst>
          </p:cNvPr>
          <p:cNvSpPr>
            <a:spLocks noGrp="1"/>
          </p:cNvSpPr>
          <p:nvPr>
            <p:ph type="dt" sz="half" idx="10"/>
          </p:nvPr>
        </p:nvSpPr>
        <p:spPr/>
        <p:txBody>
          <a:bodyPr/>
          <a:lstStyle/>
          <a:p>
            <a:fld id="{58E14CC8-E084-4CC5-80D8-E14A1F435C0D}" type="datetime3">
              <a:rPr lang="en-GB" smtClean="0"/>
              <a:t>7 May, 2024</a:t>
            </a:fld>
            <a:endParaRPr lang="en-US" dirty="0"/>
          </a:p>
        </p:txBody>
      </p:sp>
      <p:sp>
        <p:nvSpPr>
          <p:cNvPr id="5" name="Footer Placeholder 4">
            <a:extLst>
              <a:ext uri="{FF2B5EF4-FFF2-40B4-BE49-F238E27FC236}">
                <a16:creationId xmlns:a16="http://schemas.microsoft.com/office/drawing/2014/main" id="{7178737B-B8FD-9F4C-5108-D92CB7781185}"/>
              </a:ext>
            </a:extLst>
          </p:cNvPr>
          <p:cNvSpPr>
            <a:spLocks noGrp="1"/>
          </p:cNvSpPr>
          <p:nvPr>
            <p:ph type="ftr" sz="quarter" idx="11"/>
          </p:nvPr>
        </p:nvSpPr>
        <p:spPr>
          <a:xfrm>
            <a:off x="3342290" y="6492875"/>
            <a:ext cx="4532586" cy="365125"/>
          </a:xfrm>
        </p:spPr>
        <p:txBody>
          <a:bodyPr/>
          <a:lstStyle/>
          <a:p>
            <a:r>
              <a:rPr lang="en-US" dirty="0">
                <a:solidFill>
                  <a:schemeClr val="bg1"/>
                </a:solidFill>
              </a:rPr>
              <a:t>DGYM</a:t>
            </a:r>
          </a:p>
        </p:txBody>
      </p:sp>
      <p:sp>
        <p:nvSpPr>
          <p:cNvPr id="6" name="Slide Number Placeholder 5">
            <a:extLst>
              <a:ext uri="{FF2B5EF4-FFF2-40B4-BE49-F238E27FC236}">
                <a16:creationId xmlns:a16="http://schemas.microsoft.com/office/drawing/2014/main" id="{FA0DC138-1139-3331-8075-6F0E4C2CDAFF}"/>
              </a:ext>
            </a:extLst>
          </p:cNvPr>
          <p:cNvSpPr>
            <a:spLocks noGrp="1"/>
          </p:cNvSpPr>
          <p:nvPr>
            <p:ph type="sldNum" sz="quarter" idx="12"/>
          </p:nvPr>
        </p:nvSpPr>
        <p:spPr>
          <a:xfrm>
            <a:off x="7874877" y="6496024"/>
            <a:ext cx="4317123" cy="365125"/>
          </a:xfrm>
        </p:spPr>
        <p:txBody>
          <a:bodyPr/>
          <a:lstStyle/>
          <a:p>
            <a:fld id="{B49BEE2D-2BB6-4CCB-B422-087C7BF20CBD}" type="slidenum">
              <a:rPr lang="en-US" smtClean="0"/>
              <a:pPr/>
              <a:t>7</a:t>
            </a:fld>
            <a:endParaRPr lang="en-US" dirty="0"/>
          </a:p>
        </p:txBody>
      </p:sp>
      <p:sp>
        <p:nvSpPr>
          <p:cNvPr id="3" name="TextBox 2">
            <a:extLst>
              <a:ext uri="{FF2B5EF4-FFF2-40B4-BE49-F238E27FC236}">
                <a16:creationId xmlns:a16="http://schemas.microsoft.com/office/drawing/2014/main" id="{526EEBA3-56E6-1BDE-4282-8EF35E87C5DE}"/>
              </a:ext>
            </a:extLst>
          </p:cNvPr>
          <p:cNvSpPr txBox="1"/>
          <p:nvPr/>
        </p:nvSpPr>
        <p:spPr>
          <a:xfrm>
            <a:off x="58723" y="973123"/>
            <a:ext cx="1217000" cy="369332"/>
          </a:xfrm>
          <a:prstGeom prst="rect">
            <a:avLst/>
          </a:prstGeom>
          <a:noFill/>
        </p:spPr>
        <p:txBody>
          <a:bodyPr wrap="none" rtlCol="0">
            <a:spAutoFit/>
          </a:bodyPr>
          <a:lstStyle/>
          <a:p>
            <a:r>
              <a:rPr lang="en-US" b="1" dirty="0">
                <a:solidFill>
                  <a:schemeClr val="bg1"/>
                </a:solidFill>
                <a:highlight>
                  <a:srgbClr val="00A6AA"/>
                </a:highlight>
                <a:latin typeface="Cambria Math" panose="02040503050406030204" pitchFamily="18" charset="0"/>
                <a:ea typeface="Cambria Math" panose="02040503050406030204" pitchFamily="18" charset="0"/>
              </a:rPr>
              <a:t>Message:   </a:t>
            </a:r>
          </a:p>
        </p:txBody>
      </p:sp>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4D562087-B570-A07F-28D1-75C2F9CC4490}"/>
                  </a:ext>
                </a:extLst>
              </p:cNvPr>
              <p:cNvSpPr txBox="1"/>
              <p:nvPr/>
            </p:nvSpPr>
            <p:spPr>
              <a:xfrm>
                <a:off x="58723" y="1414429"/>
                <a:ext cx="3319563" cy="619785"/>
              </a:xfrm>
              <a:prstGeom prst="rect">
                <a:avLst/>
              </a:prstGeom>
              <a:noFill/>
            </p:spPr>
            <p:txBody>
              <a:bodyPr wrap="none" rtlCol="0">
                <a:spAutoFit/>
              </a:bodyPr>
              <a:lstStyle/>
              <a:p>
                <a:r>
                  <a:rPr lang="en-US" sz="1600" b="1" dirty="0">
                    <a:latin typeface="Cambria Math" panose="02040503050406030204" pitchFamily="18" charset="0"/>
                    <a:ea typeface="Cambria Math" panose="02040503050406030204" pitchFamily="18" charset="0"/>
                    <a:cs typeface="Times New Roman" panose="02020603050405020304" pitchFamily="18" charset="0"/>
                  </a:rPr>
                  <a:t>Message Function:</a:t>
                </a:r>
                <a14:m>
                  <m:oMath xmlns:m="http://schemas.openxmlformats.org/officeDocument/2006/math">
                    <m:r>
                      <a:rPr lang="en-US" sz="1600" b="1" i="0" smtClean="0">
                        <a:latin typeface="Cambria Math" panose="02040503050406030204" pitchFamily="18" charset="0"/>
                        <a:ea typeface="Cambria Math" panose="02040503050406030204" pitchFamily="18" charset="0"/>
                      </a:rPr>
                      <m:t> </m:t>
                    </m:r>
                    <m:sSubSup>
                      <m:sSubSupPr>
                        <m:ctrlPr>
                          <a:rPr lang="en-US" sz="1600" b="1" i="1" smtClean="0">
                            <a:latin typeface="Cambria Math" panose="02040503050406030204" pitchFamily="18" charset="0"/>
                            <a:ea typeface="Cambria Math" panose="02040503050406030204" pitchFamily="18" charset="0"/>
                          </a:rPr>
                        </m:ctrlPr>
                      </m:sSubSupPr>
                      <m:e>
                        <m:r>
                          <a:rPr lang="en-US" sz="1600" b="1" i="1" smtClean="0">
                            <a:latin typeface="Cambria Math" panose="02040503050406030204" pitchFamily="18" charset="0"/>
                            <a:ea typeface="Cambria Math" panose="02040503050406030204" pitchFamily="18" charset="0"/>
                          </a:rPr>
                          <m:t> </m:t>
                        </m:r>
                        <m:r>
                          <a:rPr lang="en-US" sz="1600" b="1" i="1" smtClean="0">
                            <a:latin typeface="Cambria Math" panose="02040503050406030204" pitchFamily="18" charset="0"/>
                            <a:ea typeface="Cambria Math" panose="02040503050406030204" pitchFamily="18" charset="0"/>
                          </a:rPr>
                          <m:t>𝒎</m:t>
                        </m:r>
                      </m:e>
                      <m:sub>
                        <m:r>
                          <a:rPr lang="en-US" sz="1600" b="1" i="1" smtClean="0">
                            <a:latin typeface="Cambria Math" panose="02040503050406030204" pitchFamily="18" charset="0"/>
                            <a:ea typeface="Cambria Math" panose="02040503050406030204" pitchFamily="18" charset="0"/>
                          </a:rPr>
                          <m:t>𝒋</m:t>
                        </m:r>
                      </m:sub>
                      <m:sup>
                        <m:r>
                          <a:rPr lang="en-US" sz="1600" b="1" i="1" smtClean="0">
                            <a:latin typeface="Cambria Math" panose="02040503050406030204" pitchFamily="18" charset="0"/>
                            <a:ea typeface="Cambria Math" panose="02040503050406030204" pitchFamily="18" charset="0"/>
                          </a:rPr>
                          <m:t>𝒏</m:t>
                        </m:r>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𝟏</m:t>
                        </m:r>
                      </m:sup>
                    </m:sSubSup>
                    <m:r>
                      <a:rPr lang="en-US" sz="1600" b="1" i="0" smtClean="0">
                        <a:latin typeface="Cambria Math" panose="02040503050406030204" pitchFamily="18" charset="0"/>
                        <a:ea typeface="Cambria Math" panose="02040503050406030204" pitchFamily="18" charset="0"/>
                      </a:rPr>
                      <m:t> =</m:t>
                    </m:r>
                    <m:sSub>
                      <m:sSubPr>
                        <m:ctrlPr>
                          <a:rPr lang="en-US" sz="1600" b="1" i="1" smtClean="0">
                            <a:latin typeface="Cambria Math" panose="02040503050406030204" pitchFamily="18" charset="0"/>
                            <a:ea typeface="Cambria Math" panose="02040503050406030204" pitchFamily="18" charset="0"/>
                          </a:rPr>
                        </m:ctrlPr>
                      </m:sSubPr>
                      <m:e>
                        <m:r>
                          <a:rPr lang="en-US" sz="1600" b="1" i="1" smtClean="0">
                            <a:latin typeface="Cambria Math" panose="02040503050406030204" pitchFamily="18" charset="0"/>
                            <a:ea typeface="Cambria Math" panose="02040503050406030204" pitchFamily="18" charset="0"/>
                          </a:rPr>
                          <m:t>𝑾</m:t>
                        </m:r>
                      </m:e>
                      <m:sub>
                        <m:r>
                          <a:rPr lang="en-US" sz="1600" b="1" i="1" smtClean="0">
                            <a:latin typeface="Cambria Math" panose="02040503050406030204" pitchFamily="18" charset="0"/>
                            <a:ea typeface="Cambria Math" panose="02040503050406030204" pitchFamily="18" charset="0"/>
                          </a:rPr>
                          <m:t>𝒏</m:t>
                        </m:r>
                      </m:sub>
                    </m:sSub>
                    <m:f>
                      <m:fPr>
                        <m:ctrlPr>
                          <a:rPr lang="en-US" sz="1600" b="1" i="1">
                            <a:latin typeface="Cambria Math" panose="02040503050406030204" pitchFamily="18" charset="0"/>
                            <a:ea typeface="Cambria Math" panose="02040503050406030204" pitchFamily="18" charset="0"/>
                          </a:rPr>
                        </m:ctrlPr>
                      </m:fPr>
                      <m:num>
                        <m:sSup>
                          <m:sSupPr>
                            <m:ctrlPr>
                              <a:rPr lang="en-US" sz="1600" b="1" i="1">
                                <a:latin typeface="Cambria Math" panose="02040503050406030204" pitchFamily="18" charset="0"/>
                              </a:rPr>
                            </m:ctrlPr>
                          </m:sSupPr>
                          <m:e>
                            <m:d>
                              <m:dPr>
                                <m:begChr m:val="["/>
                                <m:endChr m:val="]"/>
                                <m:ctrlPr>
                                  <a:rPr lang="en-US" sz="1600" b="1" i="1">
                                    <a:latin typeface="Cambria Math" panose="02040503050406030204" pitchFamily="18" charset="0"/>
                                  </a:rPr>
                                </m:ctrlPr>
                              </m:dPr>
                              <m:e>
                                <m:acc>
                                  <m:accPr>
                                    <m:chr m:val="⃗"/>
                                    <m:ctrlPr>
                                      <a:rPr lang="en-US" sz="1600" b="1" i="1">
                                        <a:latin typeface="Cambria Math" panose="02040503050406030204" pitchFamily="18" charset="0"/>
                                      </a:rPr>
                                    </m:ctrlPr>
                                  </m:accPr>
                                  <m:e>
                                    <m:sSup>
                                      <m:sSupPr>
                                        <m:ctrlPr>
                                          <a:rPr lang="en-US" sz="1600" b="1" i="1">
                                            <a:latin typeface="Cambria Math" panose="02040503050406030204" pitchFamily="18" charset="0"/>
                                          </a:rPr>
                                        </m:ctrlPr>
                                      </m:sSupPr>
                                      <m:e>
                                        <m:r>
                                          <a:rPr lang="en-US" sz="1600" b="1" i="1">
                                            <a:latin typeface="Cambria Math" panose="02040503050406030204" pitchFamily="18" charset="0"/>
                                            <a:ea typeface="Cambria Math" panose="02040503050406030204" pitchFamily="18" charset="0"/>
                                          </a:rPr>
                                          <m:t>𝝍</m:t>
                                        </m:r>
                                      </m:e>
                                      <m:sup>
                                        <m:r>
                                          <a:rPr lang="en-US" sz="1600" b="1" i="1">
                                            <a:latin typeface="Cambria Math" panose="02040503050406030204" pitchFamily="18" charset="0"/>
                                            <a:ea typeface="Cambria Math" panose="02040503050406030204" pitchFamily="18" charset="0"/>
                                          </a:rPr>
                                          <m:t>𝒋</m:t>
                                        </m:r>
                                      </m:sup>
                                    </m:sSup>
                                  </m:e>
                                </m:acc>
                              </m:e>
                            </m:d>
                          </m:e>
                          <m:sup>
                            <m:r>
                              <a:rPr lang="en-US" sz="1600" b="1" i="1">
                                <a:latin typeface="Cambria Math" panose="02040503050406030204" pitchFamily="18" charset="0"/>
                              </a:rPr>
                              <m:t>𝒏</m:t>
                            </m:r>
                          </m:sup>
                        </m:sSup>
                      </m:num>
                      <m:den>
                        <m:r>
                          <m:rPr>
                            <m:brk m:alnAt="7"/>
                          </m:rPr>
                          <a:rPr lang="en-US" sz="1600" b="1" i="1">
                            <a:latin typeface="Cambria Math" panose="02040503050406030204" pitchFamily="18" charset="0"/>
                            <a:ea typeface="Cambria Math" panose="02040503050406030204" pitchFamily="18" charset="0"/>
                          </a:rPr>
                          <m:t>𝑵</m:t>
                        </m:r>
                        <m:r>
                          <a:rPr lang="en-US" sz="1600" b="1" i="1">
                            <a:latin typeface="Cambria Math" panose="02040503050406030204" pitchFamily="18" charset="0"/>
                            <a:ea typeface="Cambria Math" panose="02040503050406030204" pitchFamily="18" charset="0"/>
                          </a:rPr>
                          <m:t>(</m:t>
                        </m:r>
                        <m:r>
                          <a:rPr lang="en-US" sz="1600" b="1" i="1">
                            <a:latin typeface="Cambria Math" panose="02040503050406030204" pitchFamily="18" charset="0"/>
                            <a:ea typeface="Cambria Math" panose="02040503050406030204" pitchFamily="18" charset="0"/>
                          </a:rPr>
                          <m:t>𝒊</m:t>
                        </m:r>
                        <m:r>
                          <a:rPr lang="en-US" sz="1600" b="1" i="1">
                            <a:latin typeface="Cambria Math" panose="02040503050406030204" pitchFamily="18" charset="0"/>
                            <a:ea typeface="Cambria Math" panose="02040503050406030204" pitchFamily="18" charset="0"/>
                          </a:rPr>
                          <m:t>)</m:t>
                        </m:r>
                      </m:den>
                    </m:f>
                  </m:oMath>
                </a14:m>
                <a:endParaRPr lang="en-US" sz="1600" b="1" dirty="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166" name="TextBox 165">
                <a:extLst>
                  <a:ext uri="{FF2B5EF4-FFF2-40B4-BE49-F238E27FC236}">
                    <a16:creationId xmlns:a16="http://schemas.microsoft.com/office/drawing/2014/main" id="{4D562087-B570-A07F-28D1-75C2F9CC4490}"/>
                  </a:ext>
                </a:extLst>
              </p:cNvPr>
              <p:cNvSpPr txBox="1">
                <a:spLocks noRot="1" noChangeAspect="1" noMove="1" noResize="1" noEditPoints="1" noAdjustHandles="1" noChangeArrowheads="1" noChangeShapeType="1" noTextEdit="1"/>
              </p:cNvSpPr>
              <p:nvPr/>
            </p:nvSpPr>
            <p:spPr>
              <a:xfrm>
                <a:off x="58723" y="1414429"/>
                <a:ext cx="3319563" cy="619785"/>
              </a:xfrm>
              <a:prstGeom prst="rect">
                <a:avLst/>
              </a:prstGeom>
              <a:blipFill>
                <a:blip r:embed="rId2"/>
                <a:stretch>
                  <a:fillRect l="-1103"/>
                </a:stretch>
              </a:blipFill>
            </p:spPr>
            <p:txBody>
              <a:bodyPr/>
              <a:lstStyle/>
              <a:p>
                <a:r>
                  <a:rPr lang="en-US">
                    <a:noFill/>
                  </a:rPr>
                  <a:t> </a:t>
                </a:r>
              </a:p>
            </p:txBody>
          </p:sp>
        </mc:Fallback>
      </mc:AlternateContent>
      <p:sp>
        <p:nvSpPr>
          <p:cNvPr id="167" name="TextBox 166">
            <a:extLst>
              <a:ext uri="{FF2B5EF4-FFF2-40B4-BE49-F238E27FC236}">
                <a16:creationId xmlns:a16="http://schemas.microsoft.com/office/drawing/2014/main" id="{0D8D2383-E118-F146-7F87-B95E248D6BDE}"/>
              </a:ext>
            </a:extLst>
          </p:cNvPr>
          <p:cNvSpPr txBox="1"/>
          <p:nvPr/>
        </p:nvSpPr>
        <p:spPr>
          <a:xfrm>
            <a:off x="58723" y="2106188"/>
            <a:ext cx="10125464" cy="584775"/>
          </a:xfrm>
          <a:prstGeom prst="rect">
            <a:avLst/>
          </a:prstGeom>
          <a:noFill/>
        </p:spPr>
        <p:txBody>
          <a:bodyPr wrap="none" rtlCol="0">
            <a:spAutoFit/>
          </a:bodyPr>
          <a:lstStyle/>
          <a:p>
            <a:r>
              <a:rPr lang="en-US" sz="1600" b="1" dirty="0">
                <a:latin typeface="Cambria Math" panose="02040503050406030204" pitchFamily="18" charset="0"/>
                <a:ea typeface="Cambria Math" panose="02040503050406030204" pitchFamily="18" charset="0"/>
              </a:rPr>
              <a:t>Meaning:  In graph each node has interaction between its defined neighbor(s)…</a:t>
            </a:r>
          </a:p>
          <a:p>
            <a:r>
              <a:rPr lang="en-US" sz="1600" b="1" dirty="0">
                <a:latin typeface="Cambria Math" panose="02040503050406030204" pitchFamily="18" charset="0"/>
                <a:ea typeface="Cambria Math" panose="02040503050406030204" pitchFamily="18" charset="0"/>
              </a:rPr>
              <a:t>During forward propagation, each neighbor node send its message to encode target node in pre-defined latent space</a:t>
            </a:r>
          </a:p>
        </p:txBody>
      </p:sp>
      <p:sp>
        <p:nvSpPr>
          <p:cNvPr id="168" name="TextBox 167">
            <a:extLst>
              <a:ext uri="{FF2B5EF4-FFF2-40B4-BE49-F238E27FC236}">
                <a16:creationId xmlns:a16="http://schemas.microsoft.com/office/drawing/2014/main" id="{33622908-7E72-8127-D70A-1D21A7DAAFE4}"/>
              </a:ext>
            </a:extLst>
          </p:cNvPr>
          <p:cNvSpPr txBox="1"/>
          <p:nvPr/>
        </p:nvSpPr>
        <p:spPr>
          <a:xfrm>
            <a:off x="58723" y="3363667"/>
            <a:ext cx="1565942" cy="369332"/>
          </a:xfrm>
          <a:prstGeom prst="rect">
            <a:avLst/>
          </a:prstGeom>
          <a:noFill/>
        </p:spPr>
        <p:txBody>
          <a:bodyPr wrap="none" rtlCol="0">
            <a:spAutoFit/>
          </a:bodyPr>
          <a:lstStyle/>
          <a:p>
            <a:r>
              <a:rPr lang="en-US" b="1" dirty="0">
                <a:solidFill>
                  <a:schemeClr val="bg1"/>
                </a:solidFill>
                <a:highlight>
                  <a:srgbClr val="00A6AA"/>
                </a:highlight>
                <a:latin typeface="Cambria Math" panose="02040503050406030204" pitchFamily="18" charset="0"/>
                <a:ea typeface="Cambria Math" panose="02040503050406030204" pitchFamily="18" charset="0"/>
              </a:rPr>
              <a:t>Aggregation:   </a:t>
            </a:r>
          </a:p>
        </p:txBody>
      </p:sp>
      <mc:AlternateContent xmlns:mc="http://schemas.openxmlformats.org/markup-compatibility/2006" xmlns:a14="http://schemas.microsoft.com/office/drawing/2010/main">
        <mc:Choice Requires="a14">
          <p:sp>
            <p:nvSpPr>
              <p:cNvPr id="169" name="TextBox 168">
                <a:extLst>
                  <a:ext uri="{FF2B5EF4-FFF2-40B4-BE49-F238E27FC236}">
                    <a16:creationId xmlns:a16="http://schemas.microsoft.com/office/drawing/2014/main" id="{C35BC234-B0B4-786B-E5DE-19535F0BCD22}"/>
                  </a:ext>
                </a:extLst>
              </p:cNvPr>
              <p:cNvSpPr txBox="1"/>
              <p:nvPr/>
            </p:nvSpPr>
            <p:spPr>
              <a:xfrm>
                <a:off x="38172" y="3920816"/>
                <a:ext cx="4654479" cy="390941"/>
              </a:xfrm>
              <a:prstGeom prst="rect">
                <a:avLst/>
              </a:prstGeom>
              <a:noFill/>
            </p:spPr>
            <p:txBody>
              <a:bodyPr wrap="none" rtlCol="0">
                <a:spAutoFit/>
              </a:bodyPr>
              <a:lstStyle/>
              <a:p>
                <a:r>
                  <a:rPr lang="en-US" sz="1600" b="1" dirty="0">
                    <a:latin typeface="Cambria Math" panose="02040503050406030204" pitchFamily="18" charset="0"/>
                    <a:ea typeface="Cambria Math" panose="02040503050406030204" pitchFamily="18" charset="0"/>
                    <a:cs typeface="Times New Roman" panose="02020603050405020304" pitchFamily="18" charset="0"/>
                  </a:rPr>
                  <a:t>Aggregation Function:</a:t>
                </a:r>
                <a14:m>
                  <m:oMath xmlns:m="http://schemas.openxmlformats.org/officeDocument/2006/math">
                    <m:r>
                      <a:rPr lang="en-US" sz="1600" b="1" i="0" smtClean="0">
                        <a:latin typeface="Cambria Math" panose="02040503050406030204" pitchFamily="18" charset="0"/>
                        <a:ea typeface="Cambria Math" panose="02040503050406030204" pitchFamily="18" charset="0"/>
                      </a:rPr>
                      <m:t> </m:t>
                    </m:r>
                    <m:sSubSup>
                      <m:sSubSupPr>
                        <m:ctrlPr>
                          <a:rPr lang="en-US" sz="1600" b="1" i="1" smtClean="0">
                            <a:latin typeface="Cambria Math" panose="02040503050406030204" pitchFamily="18" charset="0"/>
                            <a:ea typeface="Cambria Math" panose="02040503050406030204" pitchFamily="18" charset="0"/>
                          </a:rPr>
                        </m:ctrlPr>
                      </m:sSubSupPr>
                      <m:e>
                        <m:r>
                          <a:rPr lang="en-US" sz="1600" b="1" i="1" smtClean="0">
                            <a:latin typeface="Cambria Math" panose="02040503050406030204" pitchFamily="18" charset="0"/>
                            <a:ea typeface="Cambria Math" panose="02040503050406030204" pitchFamily="18" charset="0"/>
                          </a:rPr>
                          <m:t> </m:t>
                        </m:r>
                        <m:r>
                          <a:rPr lang="en-US" sz="1600" b="1" i="1" smtClean="0">
                            <a:latin typeface="Cambria Math" panose="02040503050406030204" pitchFamily="18" charset="0"/>
                            <a:ea typeface="Cambria Math" panose="02040503050406030204" pitchFamily="18" charset="0"/>
                          </a:rPr>
                          <m:t>𝑨𝑮𝑮</m:t>
                        </m:r>
                      </m:e>
                      <m:sub>
                        <m:r>
                          <a:rPr lang="en-US" sz="1600" b="1" i="1" smtClean="0">
                            <a:latin typeface="Cambria Math" panose="02040503050406030204" pitchFamily="18" charset="0"/>
                            <a:ea typeface="Cambria Math" panose="02040503050406030204" pitchFamily="18" charset="0"/>
                          </a:rPr>
                          <m:t>𝒊</m:t>
                        </m:r>
                      </m:sub>
                      <m:sup>
                        <m:r>
                          <a:rPr lang="en-US" sz="1600" b="1" i="1" smtClean="0">
                            <a:latin typeface="Cambria Math" panose="02040503050406030204" pitchFamily="18" charset="0"/>
                            <a:ea typeface="Cambria Math" panose="02040503050406030204" pitchFamily="18" charset="0"/>
                          </a:rPr>
                          <m:t>𝒏</m:t>
                        </m:r>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𝟏</m:t>
                        </m:r>
                      </m:sup>
                    </m:sSubSup>
                    <m:r>
                      <a:rPr lang="en-US" sz="1600" b="1" i="0" smtClean="0">
                        <a:latin typeface="Cambria Math" panose="02040503050406030204" pitchFamily="18" charset="0"/>
                        <a:ea typeface="Cambria Math" panose="02040503050406030204" pitchFamily="18" charset="0"/>
                      </a:rPr>
                      <m:t> =</m:t>
                    </m:r>
                    <m:r>
                      <a:rPr lang="en-US" sz="1600" b="1" i="1" smtClean="0">
                        <a:latin typeface="Cambria Math" panose="02040503050406030204" pitchFamily="18" charset="0"/>
                        <a:ea typeface="Cambria Math" panose="02040503050406030204" pitchFamily="18" charset="0"/>
                      </a:rPr>
                      <m:t>𝛔</m:t>
                    </m:r>
                    <m:d>
                      <m:dPr>
                        <m:ctrlPr>
                          <a:rPr lang="en-US" sz="1600" b="1" i="1" smtClean="0">
                            <a:latin typeface="Cambria Math" panose="02040503050406030204" pitchFamily="18" charset="0"/>
                            <a:ea typeface="Cambria Math" panose="02040503050406030204" pitchFamily="18" charset="0"/>
                          </a:rPr>
                        </m:ctrlPr>
                      </m:dPr>
                      <m:e>
                        <m:nary>
                          <m:naryPr>
                            <m:chr m:val="∑"/>
                            <m:supHide m:val="on"/>
                            <m:ctrlPr>
                              <a:rPr lang="en-US" sz="1600" b="1" i="1" smtClean="0">
                                <a:latin typeface="Cambria Math" panose="02040503050406030204" pitchFamily="18" charset="0"/>
                                <a:ea typeface="Cambria Math" panose="02040503050406030204" pitchFamily="18" charset="0"/>
                              </a:rPr>
                            </m:ctrlPr>
                          </m:naryPr>
                          <m:sub>
                            <m:r>
                              <m:rPr>
                                <m:brk m:alnAt="7"/>
                              </m:rPr>
                              <a:rPr lang="en-US" sz="1600" b="1" i="1" smtClean="0">
                                <a:latin typeface="Cambria Math" panose="02040503050406030204" pitchFamily="18" charset="0"/>
                                <a:ea typeface="Cambria Math" panose="02040503050406030204" pitchFamily="18" charset="0"/>
                              </a:rPr>
                              <m:t>𝒋</m:t>
                            </m:r>
                            <m:r>
                              <a:rPr lang="en-US" sz="1600" b="1" i="1" smtClean="0">
                                <a:latin typeface="Cambria Math" panose="02040503050406030204" pitchFamily="18" charset="0"/>
                                <a:ea typeface="Cambria Math" panose="02040503050406030204" pitchFamily="18" charset="0"/>
                              </a:rPr>
                              <m:t> ∈</m:t>
                            </m:r>
                            <m:r>
                              <a:rPr lang="en-US" sz="1600" b="1" i="1" smtClean="0">
                                <a:latin typeface="Cambria Math" panose="02040503050406030204" pitchFamily="18" charset="0"/>
                                <a:ea typeface="Cambria Math" panose="02040503050406030204" pitchFamily="18" charset="0"/>
                              </a:rPr>
                              <m:t>𝑵</m:t>
                            </m:r>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𝒊</m:t>
                            </m:r>
                            <m:r>
                              <a:rPr lang="en-US" sz="1600" b="1" i="1" smtClean="0">
                                <a:latin typeface="Cambria Math" panose="02040503050406030204" pitchFamily="18" charset="0"/>
                                <a:ea typeface="Cambria Math" panose="02040503050406030204" pitchFamily="18" charset="0"/>
                              </a:rPr>
                              <m:t>)</m:t>
                            </m:r>
                          </m:sub>
                          <m:sup/>
                          <m:e>
                            <m:sSubSup>
                              <m:sSubSupPr>
                                <m:ctrlPr>
                                  <a:rPr lang="en-US" sz="1600" b="1" i="1">
                                    <a:latin typeface="Cambria Math" panose="02040503050406030204" pitchFamily="18" charset="0"/>
                                    <a:ea typeface="Cambria Math" panose="02040503050406030204" pitchFamily="18" charset="0"/>
                                  </a:rPr>
                                </m:ctrlPr>
                              </m:sSubSupPr>
                              <m:e>
                                <m:r>
                                  <a:rPr lang="en-US" sz="1600" b="1" i="1">
                                    <a:latin typeface="Cambria Math" panose="02040503050406030204" pitchFamily="18" charset="0"/>
                                    <a:ea typeface="Cambria Math" panose="02040503050406030204" pitchFamily="18" charset="0"/>
                                  </a:rPr>
                                  <m:t> </m:t>
                                </m:r>
                                <m:r>
                                  <a:rPr lang="en-US" sz="1600" b="1" i="1">
                                    <a:latin typeface="Cambria Math" panose="02040503050406030204" pitchFamily="18" charset="0"/>
                                    <a:ea typeface="Cambria Math" panose="02040503050406030204" pitchFamily="18" charset="0"/>
                                  </a:rPr>
                                  <m:t>𝒎</m:t>
                                </m:r>
                              </m:e>
                              <m:sub>
                                <m:r>
                                  <a:rPr lang="en-US" sz="1600" b="1" i="1">
                                    <a:latin typeface="Cambria Math" panose="02040503050406030204" pitchFamily="18" charset="0"/>
                                    <a:ea typeface="Cambria Math" panose="02040503050406030204" pitchFamily="18" charset="0"/>
                                  </a:rPr>
                                  <m:t>𝒋</m:t>
                                </m:r>
                              </m:sub>
                              <m:sup>
                                <m:r>
                                  <a:rPr lang="en-US" sz="1600" b="1" i="1">
                                    <a:latin typeface="Cambria Math" panose="02040503050406030204" pitchFamily="18" charset="0"/>
                                    <a:ea typeface="Cambria Math" panose="02040503050406030204" pitchFamily="18" charset="0"/>
                                  </a:rPr>
                                  <m:t>𝒏</m:t>
                                </m:r>
                                <m:r>
                                  <a:rPr lang="en-US" sz="1600" b="1" i="1">
                                    <a:latin typeface="Cambria Math" panose="02040503050406030204" pitchFamily="18" charset="0"/>
                                    <a:ea typeface="Cambria Math" panose="02040503050406030204" pitchFamily="18" charset="0"/>
                                  </a:rPr>
                                  <m:t>+</m:t>
                                </m:r>
                                <m:r>
                                  <a:rPr lang="en-US" sz="1600" b="1" i="1">
                                    <a:latin typeface="Cambria Math" panose="02040503050406030204" pitchFamily="18" charset="0"/>
                                    <a:ea typeface="Cambria Math" panose="02040503050406030204" pitchFamily="18" charset="0"/>
                                  </a:rPr>
                                  <m:t>𝟏</m:t>
                                </m:r>
                              </m:sup>
                            </m:sSubSup>
                          </m:e>
                        </m:nary>
                      </m:e>
                    </m:d>
                  </m:oMath>
                </a14:m>
                <a:endParaRPr lang="en-US" sz="1600" b="1" dirty="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169" name="TextBox 168">
                <a:extLst>
                  <a:ext uri="{FF2B5EF4-FFF2-40B4-BE49-F238E27FC236}">
                    <a16:creationId xmlns:a16="http://schemas.microsoft.com/office/drawing/2014/main" id="{C35BC234-B0B4-786B-E5DE-19535F0BCD22}"/>
                  </a:ext>
                </a:extLst>
              </p:cNvPr>
              <p:cNvSpPr txBox="1">
                <a:spLocks noRot="1" noChangeAspect="1" noMove="1" noResize="1" noEditPoints="1" noAdjustHandles="1" noChangeArrowheads="1" noChangeShapeType="1" noTextEdit="1"/>
              </p:cNvSpPr>
              <p:nvPr/>
            </p:nvSpPr>
            <p:spPr>
              <a:xfrm>
                <a:off x="38172" y="3920816"/>
                <a:ext cx="4654479" cy="390941"/>
              </a:xfrm>
              <a:prstGeom prst="rect">
                <a:avLst/>
              </a:prstGeom>
              <a:blipFill>
                <a:blip r:embed="rId3"/>
                <a:stretch>
                  <a:fillRect l="-654" t="-89063" b="-140625"/>
                </a:stretch>
              </a:blipFill>
            </p:spPr>
            <p:txBody>
              <a:bodyPr/>
              <a:lstStyle/>
              <a:p>
                <a:r>
                  <a:rPr lang="en-US">
                    <a:noFill/>
                  </a:rPr>
                  <a:t> </a:t>
                </a:r>
              </a:p>
            </p:txBody>
          </p:sp>
        </mc:Fallback>
      </mc:AlternateContent>
      <p:sp>
        <p:nvSpPr>
          <p:cNvPr id="170" name="TextBox 169">
            <a:extLst>
              <a:ext uri="{FF2B5EF4-FFF2-40B4-BE49-F238E27FC236}">
                <a16:creationId xmlns:a16="http://schemas.microsoft.com/office/drawing/2014/main" id="{98D928BC-0532-2CC8-7E0A-D74685650CC2}"/>
              </a:ext>
            </a:extLst>
          </p:cNvPr>
          <p:cNvSpPr txBox="1"/>
          <p:nvPr/>
        </p:nvSpPr>
        <p:spPr>
          <a:xfrm>
            <a:off x="38172" y="4499574"/>
            <a:ext cx="10260309" cy="338554"/>
          </a:xfrm>
          <a:prstGeom prst="rect">
            <a:avLst/>
          </a:prstGeom>
          <a:noFill/>
        </p:spPr>
        <p:txBody>
          <a:bodyPr wrap="none" rtlCol="0">
            <a:spAutoFit/>
          </a:bodyPr>
          <a:lstStyle/>
          <a:p>
            <a:r>
              <a:rPr lang="en-US" sz="1600" b="1" dirty="0">
                <a:latin typeface="Cambria Math" panose="02040503050406030204" pitchFamily="18" charset="0"/>
                <a:ea typeface="Cambria Math" panose="02040503050406030204" pitchFamily="18" charset="0"/>
              </a:rPr>
              <a:t>Meaning:  Messages come from each neighbor node will be aggregated (combined) to form target node in latent space</a:t>
            </a:r>
          </a:p>
        </p:txBody>
      </p:sp>
    </p:spTree>
    <p:extLst>
      <p:ext uri="{BB962C8B-B14F-4D97-AF65-F5344CB8AC3E}">
        <p14:creationId xmlns:p14="http://schemas.microsoft.com/office/powerpoint/2010/main" val="3686853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12BA-CC3A-BEB4-CA43-29262B4DA6EC}"/>
              </a:ext>
            </a:extLst>
          </p:cNvPr>
          <p:cNvSpPr>
            <a:spLocks noGrp="1"/>
          </p:cNvSpPr>
          <p:nvPr>
            <p:ph type="title"/>
          </p:nvPr>
        </p:nvSpPr>
        <p:spPr>
          <a:xfrm>
            <a:off x="0" y="2566"/>
            <a:ext cx="9438256" cy="898583"/>
          </a:xfrm>
        </p:spPr>
        <p:txBody>
          <a:bodyPr>
            <a:normAutofit fontScale="90000"/>
          </a:bodyPr>
          <a:lstStyle/>
          <a:p>
            <a:r>
              <a:rPr lang="en-US" dirty="0">
                <a:latin typeface="Cambria Math" panose="02040503050406030204" pitchFamily="18" charset="0"/>
                <a:ea typeface="Cambria Math" panose="02040503050406030204" pitchFamily="18" charset="0"/>
              </a:rPr>
              <a:t>Introduction (GCNN: Example of 2 Layers Node Embedding)</a:t>
            </a:r>
            <a:endParaRPr lang="en-US" dirty="0"/>
          </a:p>
        </p:txBody>
      </p:sp>
      <p:sp>
        <p:nvSpPr>
          <p:cNvPr id="4" name="Date Placeholder 3">
            <a:extLst>
              <a:ext uri="{FF2B5EF4-FFF2-40B4-BE49-F238E27FC236}">
                <a16:creationId xmlns:a16="http://schemas.microsoft.com/office/drawing/2014/main" id="{495834C4-5BD6-FA5D-6E38-2374E846C2C8}"/>
              </a:ext>
            </a:extLst>
          </p:cNvPr>
          <p:cNvSpPr>
            <a:spLocks noGrp="1"/>
          </p:cNvSpPr>
          <p:nvPr>
            <p:ph type="dt" sz="half" idx="10"/>
          </p:nvPr>
        </p:nvSpPr>
        <p:spPr/>
        <p:txBody>
          <a:bodyPr/>
          <a:lstStyle/>
          <a:p>
            <a:fld id="{58E14CC8-E084-4CC5-80D8-E14A1F435C0D}" type="datetime3">
              <a:rPr lang="en-GB" smtClean="0"/>
              <a:t>7 May, 2024</a:t>
            </a:fld>
            <a:endParaRPr lang="en-US" dirty="0"/>
          </a:p>
        </p:txBody>
      </p:sp>
      <p:sp>
        <p:nvSpPr>
          <p:cNvPr id="5" name="Footer Placeholder 4">
            <a:extLst>
              <a:ext uri="{FF2B5EF4-FFF2-40B4-BE49-F238E27FC236}">
                <a16:creationId xmlns:a16="http://schemas.microsoft.com/office/drawing/2014/main" id="{7178737B-B8FD-9F4C-5108-D92CB7781185}"/>
              </a:ext>
            </a:extLst>
          </p:cNvPr>
          <p:cNvSpPr>
            <a:spLocks noGrp="1"/>
          </p:cNvSpPr>
          <p:nvPr>
            <p:ph type="ftr" sz="quarter" idx="11"/>
          </p:nvPr>
        </p:nvSpPr>
        <p:spPr>
          <a:xfrm>
            <a:off x="3342290" y="6492875"/>
            <a:ext cx="4532586" cy="365125"/>
          </a:xfrm>
        </p:spPr>
        <p:txBody>
          <a:bodyPr/>
          <a:lstStyle/>
          <a:p>
            <a:r>
              <a:rPr lang="en-US" dirty="0">
                <a:solidFill>
                  <a:schemeClr val="bg1"/>
                </a:solidFill>
              </a:rPr>
              <a:t>DGYM</a:t>
            </a:r>
          </a:p>
        </p:txBody>
      </p:sp>
      <p:sp>
        <p:nvSpPr>
          <p:cNvPr id="6" name="Slide Number Placeholder 5">
            <a:extLst>
              <a:ext uri="{FF2B5EF4-FFF2-40B4-BE49-F238E27FC236}">
                <a16:creationId xmlns:a16="http://schemas.microsoft.com/office/drawing/2014/main" id="{FA0DC138-1139-3331-8075-6F0E4C2CDAFF}"/>
              </a:ext>
            </a:extLst>
          </p:cNvPr>
          <p:cNvSpPr>
            <a:spLocks noGrp="1"/>
          </p:cNvSpPr>
          <p:nvPr>
            <p:ph type="sldNum" sz="quarter" idx="12"/>
          </p:nvPr>
        </p:nvSpPr>
        <p:spPr>
          <a:xfrm>
            <a:off x="7874877" y="6496024"/>
            <a:ext cx="4317123" cy="365125"/>
          </a:xfrm>
        </p:spPr>
        <p:txBody>
          <a:bodyPr/>
          <a:lstStyle/>
          <a:p>
            <a:fld id="{B49BEE2D-2BB6-4CCB-B422-087C7BF20CBD}" type="slidenum">
              <a:rPr lang="en-US" smtClean="0"/>
              <a:pPr/>
              <a:t>8</a:t>
            </a:fld>
            <a:endParaRPr lang="en-US"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08871F8-5D22-7716-4CD0-BDC5EA5EE59B}"/>
                  </a:ext>
                </a:extLst>
              </p:cNvPr>
              <p:cNvSpPr txBox="1"/>
              <p:nvPr/>
            </p:nvSpPr>
            <p:spPr>
              <a:xfrm>
                <a:off x="9257672" y="6058141"/>
                <a:ext cx="1142620" cy="4347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r>
                            <a:rPr lang="en-US" b="0" i="1" smtClean="0">
                              <a:latin typeface="Cambria Math" panose="02040503050406030204" pitchFamily="18" charset="0"/>
                            </a:rPr>
                            <m:t> </m:t>
                          </m:r>
                        </m:e>
                      </m:acc>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𝑅</m:t>
                          </m:r>
                        </m:e>
                        <m:sup>
                          <m:r>
                            <a:rPr lang="en-US" i="1">
                              <a:latin typeface="Cambria Math" panose="02040503050406030204" pitchFamily="18" charset="0"/>
                              <a:ea typeface="Cambria Math" panose="02040503050406030204" pitchFamily="18" charset="0"/>
                            </a:rPr>
                            <m:t>𝐷</m:t>
                          </m:r>
                        </m:sup>
                      </m:sSup>
                    </m:oMath>
                  </m:oMathPara>
                </a14:m>
                <a:endParaRPr lang="en-US" dirty="0"/>
              </a:p>
            </p:txBody>
          </p:sp>
        </mc:Choice>
        <mc:Fallback xmlns="">
          <p:sp>
            <p:nvSpPr>
              <p:cNvPr id="31" name="TextBox 30">
                <a:extLst>
                  <a:ext uri="{FF2B5EF4-FFF2-40B4-BE49-F238E27FC236}">
                    <a16:creationId xmlns:a16="http://schemas.microsoft.com/office/drawing/2014/main" id="{208871F8-5D22-7716-4CD0-BDC5EA5EE59B}"/>
                  </a:ext>
                </a:extLst>
              </p:cNvPr>
              <p:cNvSpPr txBox="1">
                <a:spLocks noRot="1" noChangeAspect="1" noMove="1" noResize="1" noEditPoints="1" noAdjustHandles="1" noChangeArrowheads="1" noChangeShapeType="1" noTextEdit="1"/>
              </p:cNvSpPr>
              <p:nvPr/>
            </p:nvSpPr>
            <p:spPr>
              <a:xfrm>
                <a:off x="9257672" y="6058141"/>
                <a:ext cx="1142620" cy="43473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6782FD7-878C-208D-0F85-561BCD7D652A}"/>
                  </a:ext>
                </a:extLst>
              </p:cNvPr>
              <p:cNvSpPr txBox="1"/>
              <p:nvPr/>
            </p:nvSpPr>
            <p:spPr>
              <a:xfrm>
                <a:off x="10318330" y="6058141"/>
                <a:ext cx="1948674" cy="4347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𝜓</m:t>
                              </m:r>
                            </m:e>
                            <m:sup>
                              <m:r>
                                <a:rPr lang="en-US" b="0" i="1" smtClean="0">
                                  <a:latin typeface="Cambria Math" panose="02040503050406030204" pitchFamily="18" charset="0"/>
                                </a:rPr>
                                <m:t>𝑖</m:t>
                              </m:r>
                            </m:sup>
                          </m:sSup>
                        </m:e>
                      </m:acc>
                      <m:r>
                        <a:rPr lang="en-US"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𝑅</m:t>
                          </m:r>
                        </m:e>
                        <m:sup>
                          <m:r>
                            <a:rPr lang="en-US" b="0" i="1" smtClean="0">
                              <a:latin typeface="Cambria Math" panose="02040503050406030204" pitchFamily="18" charset="0"/>
                              <a:ea typeface="Cambria Math" panose="02040503050406030204" pitchFamily="18" charset="0"/>
                            </a:rPr>
                            <m:t>𝑑</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𝐷</m:t>
                      </m:r>
                    </m:oMath>
                  </m:oMathPara>
                </a14:m>
                <a:endParaRPr lang="en-US" dirty="0"/>
              </a:p>
            </p:txBody>
          </p:sp>
        </mc:Choice>
        <mc:Fallback xmlns="">
          <p:sp>
            <p:nvSpPr>
              <p:cNvPr id="32" name="TextBox 31">
                <a:extLst>
                  <a:ext uri="{FF2B5EF4-FFF2-40B4-BE49-F238E27FC236}">
                    <a16:creationId xmlns:a16="http://schemas.microsoft.com/office/drawing/2014/main" id="{16782FD7-878C-208D-0F85-561BCD7D652A}"/>
                  </a:ext>
                </a:extLst>
              </p:cNvPr>
              <p:cNvSpPr txBox="1">
                <a:spLocks noRot="1" noChangeAspect="1" noMove="1" noResize="1" noEditPoints="1" noAdjustHandles="1" noChangeArrowheads="1" noChangeShapeType="1" noTextEdit="1"/>
              </p:cNvSpPr>
              <p:nvPr/>
            </p:nvSpPr>
            <p:spPr>
              <a:xfrm>
                <a:off x="10318330" y="6058141"/>
                <a:ext cx="1948674" cy="434734"/>
              </a:xfrm>
              <a:prstGeom prst="rect">
                <a:avLst/>
              </a:prstGeom>
              <a:blipFill>
                <a:blip r:embed="rId3"/>
                <a:stretch>
                  <a:fillRect b="-112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3" name="TextBox 182">
                <a:extLst>
                  <a:ext uri="{FF2B5EF4-FFF2-40B4-BE49-F238E27FC236}">
                    <a16:creationId xmlns:a16="http://schemas.microsoft.com/office/drawing/2014/main" id="{6E652F3D-FAA2-BC65-A13C-1C144BF8D6F1}"/>
                  </a:ext>
                </a:extLst>
              </p:cNvPr>
              <p:cNvSpPr txBox="1"/>
              <p:nvPr/>
            </p:nvSpPr>
            <p:spPr>
              <a:xfrm>
                <a:off x="210169" y="4031632"/>
                <a:ext cx="476028" cy="4244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m:t>
                              </m:r>
                            </m:sup>
                          </m:sSup>
                        </m:e>
                      </m:acc>
                    </m:oMath>
                  </m:oMathPara>
                </a14:m>
                <a:endParaRPr lang="en-US" dirty="0"/>
              </a:p>
            </p:txBody>
          </p:sp>
        </mc:Choice>
        <mc:Fallback xmlns="">
          <p:sp>
            <p:nvSpPr>
              <p:cNvPr id="183" name="TextBox 182">
                <a:extLst>
                  <a:ext uri="{FF2B5EF4-FFF2-40B4-BE49-F238E27FC236}">
                    <a16:creationId xmlns:a16="http://schemas.microsoft.com/office/drawing/2014/main" id="{6E652F3D-FAA2-BC65-A13C-1C144BF8D6F1}"/>
                  </a:ext>
                </a:extLst>
              </p:cNvPr>
              <p:cNvSpPr txBox="1">
                <a:spLocks noRot="1" noChangeAspect="1" noMove="1" noResize="1" noEditPoints="1" noAdjustHandles="1" noChangeArrowheads="1" noChangeShapeType="1" noTextEdit="1"/>
              </p:cNvSpPr>
              <p:nvPr/>
            </p:nvSpPr>
            <p:spPr>
              <a:xfrm>
                <a:off x="210169" y="4031632"/>
                <a:ext cx="476028" cy="42441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4" name="TextBox 183">
                <a:extLst>
                  <a:ext uri="{FF2B5EF4-FFF2-40B4-BE49-F238E27FC236}">
                    <a16:creationId xmlns:a16="http://schemas.microsoft.com/office/drawing/2014/main" id="{94985FCE-88E5-DA97-9307-51743A01326B}"/>
                  </a:ext>
                </a:extLst>
              </p:cNvPr>
              <p:cNvSpPr txBox="1"/>
              <p:nvPr/>
            </p:nvSpPr>
            <p:spPr>
              <a:xfrm>
                <a:off x="885590" y="3832993"/>
                <a:ext cx="480966" cy="4249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e>
                      </m:acc>
                    </m:oMath>
                  </m:oMathPara>
                </a14:m>
                <a:endParaRPr lang="en-US" dirty="0"/>
              </a:p>
            </p:txBody>
          </p:sp>
        </mc:Choice>
        <mc:Fallback xmlns="">
          <p:sp>
            <p:nvSpPr>
              <p:cNvPr id="184" name="TextBox 183">
                <a:extLst>
                  <a:ext uri="{FF2B5EF4-FFF2-40B4-BE49-F238E27FC236}">
                    <a16:creationId xmlns:a16="http://schemas.microsoft.com/office/drawing/2014/main" id="{94985FCE-88E5-DA97-9307-51743A01326B}"/>
                  </a:ext>
                </a:extLst>
              </p:cNvPr>
              <p:cNvSpPr txBox="1">
                <a:spLocks noRot="1" noChangeAspect="1" noMove="1" noResize="1" noEditPoints="1" noAdjustHandles="1" noChangeArrowheads="1" noChangeShapeType="1" noTextEdit="1"/>
              </p:cNvSpPr>
              <p:nvPr/>
            </p:nvSpPr>
            <p:spPr>
              <a:xfrm>
                <a:off x="885590" y="3832993"/>
                <a:ext cx="480966" cy="42498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0C380EF2-4A6C-E151-6F39-F20F64DD7672}"/>
                  </a:ext>
                </a:extLst>
              </p:cNvPr>
              <p:cNvSpPr txBox="1"/>
              <p:nvPr/>
            </p:nvSpPr>
            <p:spPr>
              <a:xfrm>
                <a:off x="1565544" y="3513429"/>
                <a:ext cx="480966" cy="4249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e>
                      </m:acc>
                    </m:oMath>
                  </m:oMathPara>
                </a14:m>
                <a:endParaRPr lang="en-US" dirty="0"/>
              </a:p>
            </p:txBody>
          </p:sp>
        </mc:Choice>
        <mc:Fallback xmlns="">
          <p:sp>
            <p:nvSpPr>
              <p:cNvPr id="185" name="TextBox 184">
                <a:extLst>
                  <a:ext uri="{FF2B5EF4-FFF2-40B4-BE49-F238E27FC236}">
                    <a16:creationId xmlns:a16="http://schemas.microsoft.com/office/drawing/2014/main" id="{0C380EF2-4A6C-E151-6F39-F20F64DD7672}"/>
                  </a:ext>
                </a:extLst>
              </p:cNvPr>
              <p:cNvSpPr txBox="1">
                <a:spLocks noRot="1" noChangeAspect="1" noMove="1" noResize="1" noEditPoints="1" noAdjustHandles="1" noChangeArrowheads="1" noChangeShapeType="1" noTextEdit="1"/>
              </p:cNvSpPr>
              <p:nvPr/>
            </p:nvSpPr>
            <p:spPr>
              <a:xfrm>
                <a:off x="1565544" y="3513429"/>
                <a:ext cx="480966" cy="42498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54C6072F-5DF2-7BA2-5809-DED54DBE552E}"/>
                  </a:ext>
                </a:extLst>
              </p:cNvPr>
              <p:cNvSpPr txBox="1"/>
              <p:nvPr/>
            </p:nvSpPr>
            <p:spPr>
              <a:xfrm>
                <a:off x="0" y="3157860"/>
                <a:ext cx="480966" cy="4238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e>
                      </m:acc>
                    </m:oMath>
                  </m:oMathPara>
                </a14:m>
                <a:endParaRPr lang="en-US" dirty="0"/>
              </a:p>
            </p:txBody>
          </p:sp>
        </mc:Choice>
        <mc:Fallback xmlns="">
          <p:sp>
            <p:nvSpPr>
              <p:cNvPr id="186" name="TextBox 185">
                <a:extLst>
                  <a:ext uri="{FF2B5EF4-FFF2-40B4-BE49-F238E27FC236}">
                    <a16:creationId xmlns:a16="http://schemas.microsoft.com/office/drawing/2014/main" id="{54C6072F-5DF2-7BA2-5809-DED54DBE552E}"/>
                  </a:ext>
                </a:extLst>
              </p:cNvPr>
              <p:cNvSpPr txBox="1">
                <a:spLocks noRot="1" noChangeAspect="1" noMove="1" noResize="1" noEditPoints="1" noAdjustHandles="1" noChangeArrowheads="1" noChangeShapeType="1" noTextEdit="1"/>
              </p:cNvSpPr>
              <p:nvPr/>
            </p:nvSpPr>
            <p:spPr>
              <a:xfrm>
                <a:off x="0" y="3157860"/>
                <a:ext cx="480966" cy="42383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F47A50AD-D1B8-EA19-E67B-B1FE193BDEA8}"/>
                  </a:ext>
                </a:extLst>
              </p:cNvPr>
              <p:cNvSpPr txBox="1"/>
              <p:nvPr/>
            </p:nvSpPr>
            <p:spPr>
              <a:xfrm>
                <a:off x="690651" y="2584872"/>
                <a:ext cx="480966" cy="4289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5</m:t>
                              </m:r>
                            </m:sup>
                          </m:sSup>
                        </m:e>
                      </m:acc>
                    </m:oMath>
                  </m:oMathPara>
                </a14:m>
                <a:endParaRPr lang="en-US" dirty="0"/>
              </a:p>
            </p:txBody>
          </p:sp>
        </mc:Choice>
        <mc:Fallback xmlns="">
          <p:sp>
            <p:nvSpPr>
              <p:cNvPr id="187" name="TextBox 186">
                <a:extLst>
                  <a:ext uri="{FF2B5EF4-FFF2-40B4-BE49-F238E27FC236}">
                    <a16:creationId xmlns:a16="http://schemas.microsoft.com/office/drawing/2014/main" id="{F47A50AD-D1B8-EA19-E67B-B1FE193BDEA8}"/>
                  </a:ext>
                </a:extLst>
              </p:cNvPr>
              <p:cNvSpPr txBox="1">
                <a:spLocks noRot="1" noChangeAspect="1" noMove="1" noResize="1" noEditPoints="1" noAdjustHandles="1" noChangeArrowheads="1" noChangeShapeType="1" noTextEdit="1"/>
              </p:cNvSpPr>
              <p:nvPr/>
            </p:nvSpPr>
            <p:spPr>
              <a:xfrm>
                <a:off x="690651" y="2584872"/>
                <a:ext cx="480966" cy="428900"/>
              </a:xfrm>
              <a:prstGeom prst="rect">
                <a:avLst/>
              </a:prstGeom>
              <a:blipFill>
                <a:blip r:embed="rId8"/>
                <a:stretch>
                  <a:fillRect/>
                </a:stretch>
              </a:blipFill>
            </p:spPr>
            <p:txBody>
              <a:bodyPr/>
              <a:lstStyle/>
              <a:p>
                <a:r>
                  <a:rPr lang="en-US">
                    <a:noFill/>
                  </a:rPr>
                  <a:t> </a:t>
                </a:r>
              </a:p>
            </p:txBody>
          </p:sp>
        </mc:Fallback>
      </mc:AlternateContent>
      <p:sp>
        <p:nvSpPr>
          <p:cNvPr id="188" name="Oval 187">
            <a:extLst>
              <a:ext uri="{FF2B5EF4-FFF2-40B4-BE49-F238E27FC236}">
                <a16:creationId xmlns:a16="http://schemas.microsoft.com/office/drawing/2014/main" id="{936C1C69-2AEF-F21D-8FF9-32D3F7A5614A}"/>
              </a:ext>
            </a:extLst>
          </p:cNvPr>
          <p:cNvSpPr/>
          <p:nvPr/>
        </p:nvSpPr>
        <p:spPr>
          <a:xfrm>
            <a:off x="648197" y="2895706"/>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Oval 188">
            <a:extLst>
              <a:ext uri="{FF2B5EF4-FFF2-40B4-BE49-F238E27FC236}">
                <a16:creationId xmlns:a16="http://schemas.microsoft.com/office/drawing/2014/main" id="{6DDA49EA-1AE9-4650-B94E-120E5F1F826A}"/>
              </a:ext>
            </a:extLst>
          </p:cNvPr>
          <p:cNvSpPr/>
          <p:nvPr/>
        </p:nvSpPr>
        <p:spPr>
          <a:xfrm>
            <a:off x="335122" y="3883822"/>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 name="Oval 189">
            <a:extLst>
              <a:ext uri="{FF2B5EF4-FFF2-40B4-BE49-F238E27FC236}">
                <a16:creationId xmlns:a16="http://schemas.microsoft.com/office/drawing/2014/main" id="{4F86FC22-6A8F-409F-2F2D-6AAA13A6A474}"/>
              </a:ext>
            </a:extLst>
          </p:cNvPr>
          <p:cNvSpPr/>
          <p:nvPr/>
        </p:nvSpPr>
        <p:spPr>
          <a:xfrm>
            <a:off x="335122" y="3402218"/>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Oval 190">
            <a:extLst>
              <a:ext uri="{FF2B5EF4-FFF2-40B4-BE49-F238E27FC236}">
                <a16:creationId xmlns:a16="http://schemas.microsoft.com/office/drawing/2014/main" id="{713FA7F9-3BCC-914C-081C-43F674794617}"/>
              </a:ext>
            </a:extLst>
          </p:cNvPr>
          <p:cNvSpPr/>
          <p:nvPr/>
        </p:nvSpPr>
        <p:spPr>
          <a:xfrm>
            <a:off x="966533" y="3687455"/>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Oval 191">
            <a:extLst>
              <a:ext uri="{FF2B5EF4-FFF2-40B4-BE49-F238E27FC236}">
                <a16:creationId xmlns:a16="http://schemas.microsoft.com/office/drawing/2014/main" id="{6E7872D3-2257-E436-0332-D72618AAD212}"/>
              </a:ext>
            </a:extLst>
          </p:cNvPr>
          <p:cNvSpPr/>
          <p:nvPr/>
        </p:nvSpPr>
        <p:spPr>
          <a:xfrm>
            <a:off x="1596365" y="3402218"/>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3" name="Straight Connector 192">
            <a:extLst>
              <a:ext uri="{FF2B5EF4-FFF2-40B4-BE49-F238E27FC236}">
                <a16:creationId xmlns:a16="http://schemas.microsoft.com/office/drawing/2014/main" id="{9EF7437E-7F12-F87C-D286-FCFB7A789C4C}"/>
              </a:ext>
            </a:extLst>
          </p:cNvPr>
          <p:cNvCxnSpPr>
            <a:stCxn id="189" idx="6"/>
            <a:endCxn id="191" idx="3"/>
          </p:cNvCxnSpPr>
          <p:nvPr/>
        </p:nvCxnSpPr>
        <p:spPr>
          <a:xfrm flipV="1">
            <a:off x="518002" y="3843553"/>
            <a:ext cx="475313" cy="131709"/>
          </a:xfrm>
          <a:prstGeom prst="line">
            <a:avLst/>
          </a:prstGeom>
          <a:ln w="19050"/>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85D88336-9AE9-93BD-6697-5C5C83155FEA}"/>
              </a:ext>
            </a:extLst>
          </p:cNvPr>
          <p:cNvCxnSpPr>
            <a:stCxn id="190" idx="4"/>
            <a:endCxn id="189" idx="0"/>
          </p:cNvCxnSpPr>
          <p:nvPr/>
        </p:nvCxnSpPr>
        <p:spPr>
          <a:xfrm>
            <a:off x="426562" y="3585098"/>
            <a:ext cx="0" cy="298724"/>
          </a:xfrm>
          <a:prstGeom prst="line">
            <a:avLst/>
          </a:prstGeom>
          <a:ln w="19050"/>
        </p:spPr>
        <p:style>
          <a:lnRef idx="1">
            <a:schemeClr val="dk1"/>
          </a:lnRef>
          <a:fillRef idx="0">
            <a:schemeClr val="dk1"/>
          </a:fillRef>
          <a:effectRef idx="0">
            <a:schemeClr val="dk1"/>
          </a:effectRef>
          <a:fontRef idx="minor">
            <a:schemeClr val="tx1"/>
          </a:fontRef>
        </p:style>
      </p:cxnSp>
      <p:cxnSp>
        <p:nvCxnSpPr>
          <p:cNvPr id="195" name="Straight Connector 194">
            <a:extLst>
              <a:ext uri="{FF2B5EF4-FFF2-40B4-BE49-F238E27FC236}">
                <a16:creationId xmlns:a16="http://schemas.microsoft.com/office/drawing/2014/main" id="{5591BD04-2BB9-1DA4-197B-51A8B3C06DD5}"/>
              </a:ext>
            </a:extLst>
          </p:cNvPr>
          <p:cNvCxnSpPr>
            <a:stCxn id="190" idx="6"/>
            <a:endCxn id="191" idx="1"/>
          </p:cNvCxnSpPr>
          <p:nvPr/>
        </p:nvCxnSpPr>
        <p:spPr>
          <a:xfrm>
            <a:off x="518002" y="3493658"/>
            <a:ext cx="475313" cy="220579"/>
          </a:xfrm>
          <a:prstGeom prst="line">
            <a:avLst/>
          </a:prstGeom>
          <a:ln w="19050"/>
        </p:spPr>
        <p:style>
          <a:lnRef idx="1">
            <a:schemeClr val="dk1"/>
          </a:lnRef>
          <a:fillRef idx="0">
            <a:schemeClr val="dk1"/>
          </a:fillRef>
          <a:effectRef idx="0">
            <a:schemeClr val="dk1"/>
          </a:effectRef>
          <a:fontRef idx="minor">
            <a:schemeClr val="tx1"/>
          </a:fontRef>
        </p:style>
      </p:cxnSp>
      <p:cxnSp>
        <p:nvCxnSpPr>
          <p:cNvPr id="196" name="Straight Connector 195">
            <a:extLst>
              <a:ext uri="{FF2B5EF4-FFF2-40B4-BE49-F238E27FC236}">
                <a16:creationId xmlns:a16="http://schemas.microsoft.com/office/drawing/2014/main" id="{1D8C59B7-42CF-8578-04E8-4E14976ADEB0}"/>
              </a:ext>
            </a:extLst>
          </p:cNvPr>
          <p:cNvCxnSpPr>
            <a:cxnSpLocks/>
            <a:stCxn id="190" idx="0"/>
            <a:endCxn id="188" idx="3"/>
          </p:cNvCxnSpPr>
          <p:nvPr/>
        </p:nvCxnSpPr>
        <p:spPr>
          <a:xfrm flipV="1">
            <a:off x="426562" y="3051804"/>
            <a:ext cx="248417" cy="350414"/>
          </a:xfrm>
          <a:prstGeom prst="line">
            <a:avLst/>
          </a:prstGeom>
          <a:ln w="19050"/>
        </p:spPr>
        <p:style>
          <a:lnRef idx="1">
            <a:schemeClr val="dk1"/>
          </a:lnRef>
          <a:fillRef idx="0">
            <a:schemeClr val="dk1"/>
          </a:fillRef>
          <a:effectRef idx="0">
            <a:schemeClr val="dk1"/>
          </a:effectRef>
          <a:fontRef idx="minor">
            <a:schemeClr val="tx1"/>
          </a:fontRef>
        </p:style>
      </p:cxnSp>
      <p:cxnSp>
        <p:nvCxnSpPr>
          <p:cNvPr id="197" name="Straight Connector 196">
            <a:extLst>
              <a:ext uri="{FF2B5EF4-FFF2-40B4-BE49-F238E27FC236}">
                <a16:creationId xmlns:a16="http://schemas.microsoft.com/office/drawing/2014/main" id="{EFBF6E5A-B137-4358-0883-46E2D7B9C970}"/>
              </a:ext>
            </a:extLst>
          </p:cNvPr>
          <p:cNvCxnSpPr>
            <a:stCxn id="188" idx="5"/>
            <a:endCxn id="191" idx="0"/>
          </p:cNvCxnSpPr>
          <p:nvPr/>
        </p:nvCxnSpPr>
        <p:spPr>
          <a:xfrm>
            <a:off x="804295" y="3051804"/>
            <a:ext cx="253678" cy="635651"/>
          </a:xfrm>
          <a:prstGeom prst="line">
            <a:avLst/>
          </a:prstGeom>
          <a:ln w="19050"/>
        </p:spPr>
        <p:style>
          <a:lnRef idx="1">
            <a:schemeClr val="dk1"/>
          </a:lnRef>
          <a:fillRef idx="0">
            <a:schemeClr val="dk1"/>
          </a:fillRef>
          <a:effectRef idx="0">
            <a:schemeClr val="dk1"/>
          </a:effectRef>
          <a:fontRef idx="minor">
            <a:schemeClr val="tx1"/>
          </a:fontRef>
        </p:style>
      </p:cxnSp>
      <p:cxnSp>
        <p:nvCxnSpPr>
          <p:cNvPr id="198" name="Straight Connector 197">
            <a:extLst>
              <a:ext uri="{FF2B5EF4-FFF2-40B4-BE49-F238E27FC236}">
                <a16:creationId xmlns:a16="http://schemas.microsoft.com/office/drawing/2014/main" id="{3566D641-C294-12EE-1B19-BC2B608A101E}"/>
              </a:ext>
            </a:extLst>
          </p:cNvPr>
          <p:cNvCxnSpPr>
            <a:cxnSpLocks/>
            <a:stCxn id="188" idx="6"/>
            <a:endCxn id="192" idx="1"/>
          </p:cNvCxnSpPr>
          <p:nvPr/>
        </p:nvCxnSpPr>
        <p:spPr>
          <a:xfrm>
            <a:off x="831077" y="2987146"/>
            <a:ext cx="792070" cy="441854"/>
          </a:xfrm>
          <a:prstGeom prst="line">
            <a:avLst/>
          </a:prstGeom>
          <a:ln w="19050"/>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DF3B06D2-5673-6F45-FA60-0E7C8A3B7B28}"/>
              </a:ext>
            </a:extLst>
          </p:cNvPr>
          <p:cNvCxnSpPr>
            <a:stCxn id="191" idx="6"/>
            <a:endCxn id="192" idx="3"/>
          </p:cNvCxnSpPr>
          <p:nvPr/>
        </p:nvCxnSpPr>
        <p:spPr>
          <a:xfrm flipV="1">
            <a:off x="1149413" y="3558316"/>
            <a:ext cx="473734" cy="220579"/>
          </a:xfrm>
          <a:prstGeom prst="line">
            <a:avLst/>
          </a:prstGeom>
          <a:ln w="19050"/>
        </p:spPr>
        <p:style>
          <a:lnRef idx="1">
            <a:schemeClr val="dk1"/>
          </a:lnRef>
          <a:fillRef idx="0">
            <a:schemeClr val="dk1"/>
          </a:fillRef>
          <a:effectRef idx="0">
            <a:schemeClr val="dk1"/>
          </a:effectRef>
          <a:fontRef idx="minor">
            <a:schemeClr val="tx1"/>
          </a:fontRef>
        </p:style>
      </p:cxnSp>
      <p:sp>
        <p:nvSpPr>
          <p:cNvPr id="200" name="TextBox 199">
            <a:extLst>
              <a:ext uri="{FF2B5EF4-FFF2-40B4-BE49-F238E27FC236}">
                <a16:creationId xmlns:a16="http://schemas.microsoft.com/office/drawing/2014/main" id="{43900B62-161F-19CE-028A-916B45BAC651}"/>
              </a:ext>
            </a:extLst>
          </p:cNvPr>
          <p:cNvSpPr txBox="1"/>
          <p:nvPr/>
        </p:nvSpPr>
        <p:spPr>
          <a:xfrm>
            <a:off x="297284" y="3839331"/>
            <a:ext cx="263214" cy="276999"/>
          </a:xfrm>
          <a:prstGeom prst="rect">
            <a:avLst/>
          </a:prstGeom>
          <a:noFill/>
        </p:spPr>
        <p:txBody>
          <a:bodyPr wrap="none" rtlCol="0">
            <a:spAutoFit/>
          </a:bodyPr>
          <a:lstStyle/>
          <a:p>
            <a:r>
              <a:rPr lang="en-US" sz="1200" b="1" dirty="0"/>
              <a:t>1</a:t>
            </a:r>
          </a:p>
        </p:txBody>
      </p:sp>
      <p:sp>
        <p:nvSpPr>
          <p:cNvPr id="201" name="TextBox 200">
            <a:extLst>
              <a:ext uri="{FF2B5EF4-FFF2-40B4-BE49-F238E27FC236}">
                <a16:creationId xmlns:a16="http://schemas.microsoft.com/office/drawing/2014/main" id="{DC1AA710-D5EB-44E3-AC70-58BD5A8E4CFB}"/>
              </a:ext>
            </a:extLst>
          </p:cNvPr>
          <p:cNvSpPr txBox="1"/>
          <p:nvPr/>
        </p:nvSpPr>
        <p:spPr>
          <a:xfrm>
            <a:off x="936070" y="3638772"/>
            <a:ext cx="263214" cy="276999"/>
          </a:xfrm>
          <a:prstGeom prst="rect">
            <a:avLst/>
          </a:prstGeom>
          <a:noFill/>
        </p:spPr>
        <p:txBody>
          <a:bodyPr wrap="none" rtlCol="0">
            <a:spAutoFit/>
          </a:bodyPr>
          <a:lstStyle/>
          <a:p>
            <a:r>
              <a:rPr lang="en-US" sz="1200" b="1" dirty="0"/>
              <a:t>2</a:t>
            </a:r>
          </a:p>
        </p:txBody>
      </p:sp>
      <p:sp>
        <p:nvSpPr>
          <p:cNvPr id="202" name="TextBox 201">
            <a:extLst>
              <a:ext uri="{FF2B5EF4-FFF2-40B4-BE49-F238E27FC236}">
                <a16:creationId xmlns:a16="http://schemas.microsoft.com/office/drawing/2014/main" id="{808162C9-CB98-C31B-CA1D-687BC5F53D57}"/>
              </a:ext>
            </a:extLst>
          </p:cNvPr>
          <p:cNvSpPr txBox="1"/>
          <p:nvPr/>
        </p:nvSpPr>
        <p:spPr>
          <a:xfrm>
            <a:off x="608030" y="2838684"/>
            <a:ext cx="263214" cy="276999"/>
          </a:xfrm>
          <a:prstGeom prst="rect">
            <a:avLst/>
          </a:prstGeom>
          <a:noFill/>
        </p:spPr>
        <p:txBody>
          <a:bodyPr wrap="none" rtlCol="0">
            <a:spAutoFit/>
          </a:bodyPr>
          <a:lstStyle/>
          <a:p>
            <a:r>
              <a:rPr lang="en-US" sz="1200" b="1" dirty="0"/>
              <a:t>5</a:t>
            </a:r>
          </a:p>
        </p:txBody>
      </p:sp>
      <p:sp>
        <p:nvSpPr>
          <p:cNvPr id="203" name="TextBox 202">
            <a:extLst>
              <a:ext uri="{FF2B5EF4-FFF2-40B4-BE49-F238E27FC236}">
                <a16:creationId xmlns:a16="http://schemas.microsoft.com/office/drawing/2014/main" id="{0F9D87A2-81E7-C51E-AE67-3E90108C7449}"/>
              </a:ext>
            </a:extLst>
          </p:cNvPr>
          <p:cNvSpPr txBox="1"/>
          <p:nvPr/>
        </p:nvSpPr>
        <p:spPr>
          <a:xfrm>
            <a:off x="302509" y="3355158"/>
            <a:ext cx="263214" cy="276999"/>
          </a:xfrm>
          <a:prstGeom prst="rect">
            <a:avLst/>
          </a:prstGeom>
          <a:noFill/>
        </p:spPr>
        <p:txBody>
          <a:bodyPr wrap="none" rtlCol="0">
            <a:spAutoFit/>
          </a:bodyPr>
          <a:lstStyle/>
          <a:p>
            <a:r>
              <a:rPr lang="en-US" sz="1200" b="1" dirty="0"/>
              <a:t>4</a:t>
            </a:r>
          </a:p>
        </p:txBody>
      </p:sp>
      <p:sp>
        <p:nvSpPr>
          <p:cNvPr id="204" name="TextBox 203">
            <a:extLst>
              <a:ext uri="{FF2B5EF4-FFF2-40B4-BE49-F238E27FC236}">
                <a16:creationId xmlns:a16="http://schemas.microsoft.com/office/drawing/2014/main" id="{B8CA8BA6-C36A-73A2-619D-953FE8F79748}"/>
              </a:ext>
            </a:extLst>
          </p:cNvPr>
          <p:cNvSpPr txBox="1"/>
          <p:nvPr/>
        </p:nvSpPr>
        <p:spPr>
          <a:xfrm>
            <a:off x="1563752" y="3355158"/>
            <a:ext cx="263214" cy="276999"/>
          </a:xfrm>
          <a:prstGeom prst="rect">
            <a:avLst/>
          </a:prstGeom>
          <a:noFill/>
        </p:spPr>
        <p:txBody>
          <a:bodyPr wrap="none" rtlCol="0">
            <a:spAutoFit/>
          </a:bodyPr>
          <a:lstStyle/>
          <a:p>
            <a:r>
              <a:rPr lang="en-US" sz="1200" b="1" dirty="0"/>
              <a:t>3</a:t>
            </a:r>
          </a:p>
        </p:txBody>
      </p:sp>
      <mc:AlternateContent xmlns:mc="http://schemas.openxmlformats.org/markup-compatibility/2006" xmlns:a14="http://schemas.microsoft.com/office/drawing/2010/main">
        <mc:Choice Requires="a14">
          <p:sp>
            <p:nvSpPr>
              <p:cNvPr id="236" name="TextBox 235">
                <a:extLst>
                  <a:ext uri="{FF2B5EF4-FFF2-40B4-BE49-F238E27FC236}">
                    <a16:creationId xmlns:a16="http://schemas.microsoft.com/office/drawing/2014/main" id="{61F9E721-2150-6CCC-34AC-22BE7A5BDCC4}"/>
                  </a:ext>
                </a:extLst>
              </p:cNvPr>
              <p:cNvSpPr txBox="1"/>
              <p:nvPr/>
            </p:nvSpPr>
            <p:spPr>
              <a:xfrm>
                <a:off x="2592696" y="1378761"/>
                <a:ext cx="667362" cy="4612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00" b="1" i="1" smtClean="0">
                              <a:latin typeface="Cambria Math" panose="02040503050406030204" pitchFamily="18" charset="0"/>
                            </a:rPr>
                          </m:ctrlPr>
                        </m:sSupPr>
                        <m:e>
                          <m:d>
                            <m:dPr>
                              <m:begChr m:val="["/>
                              <m:endChr m:val="]"/>
                              <m:ctrlPr>
                                <a:rPr lang="en-US" sz="1400" b="1" i="1">
                                  <a:latin typeface="Cambria Math" panose="02040503050406030204" pitchFamily="18" charset="0"/>
                                </a:rPr>
                              </m:ctrlPr>
                            </m:dPr>
                            <m:e>
                              <m:acc>
                                <m:accPr>
                                  <m:chr m:val="⃗"/>
                                  <m:ctrlPr>
                                    <a:rPr lang="en-US" sz="1400" b="1" i="1">
                                      <a:latin typeface="Cambria Math" panose="02040503050406030204" pitchFamily="18" charset="0"/>
                                    </a:rPr>
                                  </m:ctrlPr>
                                </m:accPr>
                                <m:e>
                                  <m:sSup>
                                    <m:sSupPr>
                                      <m:ctrlPr>
                                        <a:rPr lang="en-US" sz="1400" b="1" i="1">
                                          <a:latin typeface="Cambria Math" panose="02040503050406030204" pitchFamily="18" charset="0"/>
                                        </a:rPr>
                                      </m:ctrlPr>
                                    </m:sSupPr>
                                    <m:e>
                                      <m:r>
                                        <a:rPr lang="en-US" sz="1400" b="1" i="1">
                                          <a:latin typeface="Cambria Math" panose="02040503050406030204" pitchFamily="18" charset="0"/>
                                          <a:ea typeface="Cambria Math" panose="02040503050406030204" pitchFamily="18" charset="0"/>
                                        </a:rPr>
                                        <m:t>𝝍</m:t>
                                      </m:r>
                                    </m:e>
                                    <m:sup>
                                      <m:r>
                                        <a:rPr lang="en-US" sz="1400" b="1" i="1" smtClean="0">
                                          <a:latin typeface="Cambria Math" panose="02040503050406030204" pitchFamily="18" charset="0"/>
                                          <a:ea typeface="Cambria Math" panose="02040503050406030204" pitchFamily="18" charset="0"/>
                                        </a:rPr>
                                        <m:t>𝟒</m:t>
                                      </m:r>
                                    </m:sup>
                                  </m:sSup>
                                </m:e>
                              </m:acc>
                            </m:e>
                          </m:d>
                        </m:e>
                        <m:sup>
                          <m:r>
                            <a:rPr lang="en-US" sz="1400" b="1" i="1">
                              <a:latin typeface="Cambria Math" panose="02040503050406030204" pitchFamily="18" charset="0"/>
                            </a:rPr>
                            <m:t>𝟎</m:t>
                          </m:r>
                        </m:sup>
                      </m:sSup>
                    </m:oMath>
                  </m:oMathPara>
                </a14:m>
                <a:endParaRPr lang="en-US" sz="1400" dirty="0"/>
              </a:p>
            </p:txBody>
          </p:sp>
        </mc:Choice>
        <mc:Fallback xmlns="">
          <p:sp>
            <p:nvSpPr>
              <p:cNvPr id="236" name="TextBox 235">
                <a:extLst>
                  <a:ext uri="{FF2B5EF4-FFF2-40B4-BE49-F238E27FC236}">
                    <a16:creationId xmlns:a16="http://schemas.microsoft.com/office/drawing/2014/main" id="{61F9E721-2150-6CCC-34AC-22BE7A5BDCC4}"/>
                  </a:ext>
                </a:extLst>
              </p:cNvPr>
              <p:cNvSpPr txBox="1">
                <a:spLocks noRot="1" noChangeAspect="1" noMove="1" noResize="1" noEditPoints="1" noAdjustHandles="1" noChangeArrowheads="1" noChangeShapeType="1" noTextEdit="1"/>
              </p:cNvSpPr>
              <p:nvPr/>
            </p:nvSpPr>
            <p:spPr>
              <a:xfrm>
                <a:off x="2592696" y="1378761"/>
                <a:ext cx="667362" cy="461217"/>
              </a:xfrm>
              <a:prstGeom prst="rect">
                <a:avLst/>
              </a:prstGeom>
              <a:blipFill>
                <a:blip r:embed="rId9"/>
                <a:stretch>
                  <a:fillRect/>
                </a:stretch>
              </a:blipFill>
            </p:spPr>
            <p:txBody>
              <a:bodyPr/>
              <a:lstStyle/>
              <a:p>
                <a:r>
                  <a:rPr lang="en-US">
                    <a:noFill/>
                  </a:rPr>
                  <a:t> </a:t>
                </a:r>
              </a:p>
            </p:txBody>
          </p:sp>
        </mc:Fallback>
      </mc:AlternateContent>
      <p:sp>
        <p:nvSpPr>
          <p:cNvPr id="237" name="Oval 236">
            <a:extLst>
              <a:ext uri="{FF2B5EF4-FFF2-40B4-BE49-F238E27FC236}">
                <a16:creationId xmlns:a16="http://schemas.microsoft.com/office/drawing/2014/main" id="{4790AD02-C9CF-B759-AFE6-1223334FBF3D}"/>
              </a:ext>
            </a:extLst>
          </p:cNvPr>
          <p:cNvSpPr/>
          <p:nvPr/>
        </p:nvSpPr>
        <p:spPr>
          <a:xfrm>
            <a:off x="5169843" y="1738340"/>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Oval 237">
            <a:extLst>
              <a:ext uri="{FF2B5EF4-FFF2-40B4-BE49-F238E27FC236}">
                <a16:creationId xmlns:a16="http://schemas.microsoft.com/office/drawing/2014/main" id="{A61B0ED2-B401-5894-8516-E741D607D6E5}"/>
              </a:ext>
            </a:extLst>
          </p:cNvPr>
          <p:cNvSpPr/>
          <p:nvPr/>
        </p:nvSpPr>
        <p:spPr>
          <a:xfrm>
            <a:off x="3098836" y="1562979"/>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Oval 238">
            <a:extLst>
              <a:ext uri="{FF2B5EF4-FFF2-40B4-BE49-F238E27FC236}">
                <a16:creationId xmlns:a16="http://schemas.microsoft.com/office/drawing/2014/main" id="{3EE6907E-A2B9-FB3F-C150-0BD1A576170A}"/>
              </a:ext>
            </a:extLst>
          </p:cNvPr>
          <p:cNvSpPr/>
          <p:nvPr/>
        </p:nvSpPr>
        <p:spPr>
          <a:xfrm>
            <a:off x="3098886" y="1932255"/>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4" name="TextBox 243">
            <a:extLst>
              <a:ext uri="{FF2B5EF4-FFF2-40B4-BE49-F238E27FC236}">
                <a16:creationId xmlns:a16="http://schemas.microsoft.com/office/drawing/2014/main" id="{92E221C2-8C18-065F-FB84-22556F49A227}"/>
              </a:ext>
            </a:extLst>
          </p:cNvPr>
          <p:cNvSpPr txBox="1"/>
          <p:nvPr/>
        </p:nvSpPr>
        <p:spPr>
          <a:xfrm>
            <a:off x="5132005" y="1693849"/>
            <a:ext cx="263214" cy="276999"/>
          </a:xfrm>
          <a:prstGeom prst="rect">
            <a:avLst/>
          </a:prstGeom>
          <a:noFill/>
        </p:spPr>
        <p:txBody>
          <a:bodyPr wrap="none" rtlCol="0">
            <a:spAutoFit/>
          </a:bodyPr>
          <a:lstStyle/>
          <a:p>
            <a:r>
              <a:rPr lang="en-US" sz="1200" b="1" dirty="0"/>
              <a:t>1</a:t>
            </a:r>
          </a:p>
        </p:txBody>
      </p:sp>
      <p:sp>
        <p:nvSpPr>
          <p:cNvPr id="245" name="TextBox 244">
            <a:extLst>
              <a:ext uri="{FF2B5EF4-FFF2-40B4-BE49-F238E27FC236}">
                <a16:creationId xmlns:a16="http://schemas.microsoft.com/office/drawing/2014/main" id="{6EBFAFD5-B7FD-4B7A-DB5A-15E1BB7526A5}"/>
              </a:ext>
            </a:extLst>
          </p:cNvPr>
          <p:cNvSpPr txBox="1"/>
          <p:nvPr/>
        </p:nvSpPr>
        <p:spPr>
          <a:xfrm>
            <a:off x="3068423" y="1883572"/>
            <a:ext cx="263214" cy="276999"/>
          </a:xfrm>
          <a:prstGeom prst="rect">
            <a:avLst/>
          </a:prstGeom>
          <a:noFill/>
        </p:spPr>
        <p:txBody>
          <a:bodyPr wrap="none" rtlCol="0">
            <a:spAutoFit/>
          </a:bodyPr>
          <a:lstStyle/>
          <a:p>
            <a:r>
              <a:rPr lang="en-US" sz="1200" b="1" dirty="0"/>
              <a:t>2</a:t>
            </a:r>
          </a:p>
        </p:txBody>
      </p:sp>
      <p:sp>
        <p:nvSpPr>
          <p:cNvPr id="246" name="TextBox 245">
            <a:extLst>
              <a:ext uri="{FF2B5EF4-FFF2-40B4-BE49-F238E27FC236}">
                <a16:creationId xmlns:a16="http://schemas.microsoft.com/office/drawing/2014/main" id="{E7E16EA4-5823-8197-7A64-4CB1E270DBF1}"/>
              </a:ext>
            </a:extLst>
          </p:cNvPr>
          <p:cNvSpPr txBox="1"/>
          <p:nvPr/>
        </p:nvSpPr>
        <p:spPr>
          <a:xfrm>
            <a:off x="3066223" y="1515919"/>
            <a:ext cx="263214" cy="276999"/>
          </a:xfrm>
          <a:prstGeom prst="rect">
            <a:avLst/>
          </a:prstGeom>
          <a:noFill/>
        </p:spPr>
        <p:txBody>
          <a:bodyPr wrap="none" rtlCol="0">
            <a:spAutoFit/>
          </a:bodyPr>
          <a:lstStyle/>
          <a:p>
            <a:r>
              <a:rPr lang="en-US" sz="1200" b="1" dirty="0"/>
              <a:t>4</a:t>
            </a:r>
          </a:p>
        </p:txBody>
      </p:sp>
      <mc:AlternateContent xmlns:mc="http://schemas.openxmlformats.org/markup-compatibility/2006" xmlns:a14="http://schemas.microsoft.com/office/drawing/2010/main">
        <mc:Choice Requires="a14">
          <p:sp>
            <p:nvSpPr>
              <p:cNvPr id="251" name="TextBox 250">
                <a:extLst>
                  <a:ext uri="{FF2B5EF4-FFF2-40B4-BE49-F238E27FC236}">
                    <a16:creationId xmlns:a16="http://schemas.microsoft.com/office/drawing/2014/main" id="{805F1D19-4E4C-7866-79C8-F6CAFCB1FCDC}"/>
                  </a:ext>
                </a:extLst>
              </p:cNvPr>
              <p:cNvSpPr txBox="1"/>
              <p:nvPr/>
            </p:nvSpPr>
            <p:spPr>
              <a:xfrm>
                <a:off x="2593459" y="1757731"/>
                <a:ext cx="667362" cy="4612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00" b="1" i="1" smtClean="0">
                              <a:latin typeface="Cambria Math" panose="02040503050406030204" pitchFamily="18" charset="0"/>
                            </a:rPr>
                          </m:ctrlPr>
                        </m:sSupPr>
                        <m:e>
                          <m:d>
                            <m:dPr>
                              <m:begChr m:val="["/>
                              <m:endChr m:val="]"/>
                              <m:ctrlPr>
                                <a:rPr lang="en-US" sz="1400" b="1" i="1">
                                  <a:latin typeface="Cambria Math" panose="02040503050406030204" pitchFamily="18" charset="0"/>
                                </a:rPr>
                              </m:ctrlPr>
                            </m:dPr>
                            <m:e>
                              <m:acc>
                                <m:accPr>
                                  <m:chr m:val="⃗"/>
                                  <m:ctrlPr>
                                    <a:rPr lang="en-US" sz="1400" b="1" i="1">
                                      <a:latin typeface="Cambria Math" panose="02040503050406030204" pitchFamily="18" charset="0"/>
                                    </a:rPr>
                                  </m:ctrlPr>
                                </m:accPr>
                                <m:e>
                                  <m:sSup>
                                    <m:sSupPr>
                                      <m:ctrlPr>
                                        <a:rPr lang="en-US" sz="1400" b="1" i="1">
                                          <a:latin typeface="Cambria Math" panose="02040503050406030204" pitchFamily="18" charset="0"/>
                                        </a:rPr>
                                      </m:ctrlPr>
                                    </m:sSupPr>
                                    <m:e>
                                      <m:r>
                                        <a:rPr lang="en-US" sz="1400" b="1" i="1">
                                          <a:latin typeface="Cambria Math" panose="02040503050406030204" pitchFamily="18" charset="0"/>
                                          <a:ea typeface="Cambria Math" panose="02040503050406030204" pitchFamily="18" charset="0"/>
                                        </a:rPr>
                                        <m:t>𝝍</m:t>
                                      </m:r>
                                    </m:e>
                                    <m:sup>
                                      <m:r>
                                        <a:rPr lang="en-US" sz="1400" b="1" i="1" smtClean="0">
                                          <a:latin typeface="Cambria Math" panose="02040503050406030204" pitchFamily="18" charset="0"/>
                                          <a:ea typeface="Cambria Math" panose="02040503050406030204" pitchFamily="18" charset="0"/>
                                        </a:rPr>
                                        <m:t>𝟐</m:t>
                                      </m:r>
                                    </m:sup>
                                  </m:sSup>
                                </m:e>
                              </m:acc>
                            </m:e>
                          </m:d>
                        </m:e>
                        <m:sup>
                          <m:r>
                            <a:rPr lang="en-US" sz="1400" b="1" i="1">
                              <a:latin typeface="Cambria Math" panose="02040503050406030204" pitchFamily="18" charset="0"/>
                            </a:rPr>
                            <m:t>𝟎</m:t>
                          </m:r>
                        </m:sup>
                      </m:sSup>
                    </m:oMath>
                  </m:oMathPara>
                </a14:m>
                <a:endParaRPr lang="en-US" sz="1400" dirty="0"/>
              </a:p>
            </p:txBody>
          </p:sp>
        </mc:Choice>
        <mc:Fallback xmlns="">
          <p:sp>
            <p:nvSpPr>
              <p:cNvPr id="251" name="TextBox 250">
                <a:extLst>
                  <a:ext uri="{FF2B5EF4-FFF2-40B4-BE49-F238E27FC236}">
                    <a16:creationId xmlns:a16="http://schemas.microsoft.com/office/drawing/2014/main" id="{805F1D19-4E4C-7866-79C8-F6CAFCB1FCDC}"/>
                  </a:ext>
                </a:extLst>
              </p:cNvPr>
              <p:cNvSpPr txBox="1">
                <a:spLocks noRot="1" noChangeAspect="1" noMove="1" noResize="1" noEditPoints="1" noAdjustHandles="1" noChangeArrowheads="1" noChangeShapeType="1" noTextEdit="1"/>
              </p:cNvSpPr>
              <p:nvPr/>
            </p:nvSpPr>
            <p:spPr>
              <a:xfrm>
                <a:off x="2593459" y="1757731"/>
                <a:ext cx="667362" cy="46121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2" name="TextBox 251">
                <a:extLst>
                  <a:ext uri="{FF2B5EF4-FFF2-40B4-BE49-F238E27FC236}">
                    <a16:creationId xmlns:a16="http://schemas.microsoft.com/office/drawing/2014/main" id="{A0DACDC0-F5C3-BB34-F00F-F4AC3F950F86}"/>
                  </a:ext>
                </a:extLst>
              </p:cNvPr>
              <p:cNvSpPr txBox="1"/>
              <p:nvPr/>
            </p:nvSpPr>
            <p:spPr>
              <a:xfrm>
                <a:off x="5265812" y="1560855"/>
                <a:ext cx="667362" cy="4612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00" b="1" i="1" smtClean="0">
                              <a:latin typeface="Cambria Math" panose="02040503050406030204" pitchFamily="18" charset="0"/>
                            </a:rPr>
                          </m:ctrlPr>
                        </m:sSupPr>
                        <m:e>
                          <m:d>
                            <m:dPr>
                              <m:begChr m:val="["/>
                              <m:endChr m:val="]"/>
                              <m:ctrlPr>
                                <a:rPr lang="en-US" sz="1400" b="1" i="1">
                                  <a:latin typeface="Cambria Math" panose="02040503050406030204" pitchFamily="18" charset="0"/>
                                </a:rPr>
                              </m:ctrlPr>
                            </m:dPr>
                            <m:e>
                              <m:acc>
                                <m:accPr>
                                  <m:chr m:val="⃗"/>
                                  <m:ctrlPr>
                                    <a:rPr lang="en-US" sz="1400" b="1" i="1">
                                      <a:latin typeface="Cambria Math" panose="02040503050406030204" pitchFamily="18" charset="0"/>
                                    </a:rPr>
                                  </m:ctrlPr>
                                </m:accPr>
                                <m:e>
                                  <m:sSup>
                                    <m:sSupPr>
                                      <m:ctrlPr>
                                        <a:rPr lang="en-US" sz="1400" b="1" i="1">
                                          <a:latin typeface="Cambria Math" panose="02040503050406030204" pitchFamily="18" charset="0"/>
                                        </a:rPr>
                                      </m:ctrlPr>
                                    </m:sSupPr>
                                    <m:e>
                                      <m:r>
                                        <a:rPr lang="en-US" sz="1400" b="1" i="1">
                                          <a:latin typeface="Cambria Math" panose="02040503050406030204" pitchFamily="18" charset="0"/>
                                          <a:ea typeface="Cambria Math" panose="02040503050406030204" pitchFamily="18" charset="0"/>
                                        </a:rPr>
                                        <m:t>𝝍</m:t>
                                      </m:r>
                                    </m:e>
                                    <m:sup>
                                      <m:r>
                                        <a:rPr lang="en-US" sz="1400" b="1" i="1" smtClean="0">
                                          <a:latin typeface="Cambria Math" panose="02040503050406030204" pitchFamily="18" charset="0"/>
                                          <a:ea typeface="Cambria Math" panose="02040503050406030204" pitchFamily="18" charset="0"/>
                                        </a:rPr>
                                        <m:t>𝟏</m:t>
                                      </m:r>
                                    </m:sup>
                                  </m:sSup>
                                </m:e>
                              </m:acc>
                            </m:e>
                          </m:d>
                        </m:e>
                        <m:sup>
                          <m:r>
                            <a:rPr lang="en-US" sz="1400" b="1" i="1" smtClean="0">
                              <a:latin typeface="Cambria Math" panose="02040503050406030204" pitchFamily="18" charset="0"/>
                              <a:ea typeface="Cambria Math" panose="02040503050406030204" pitchFamily="18" charset="0"/>
                            </a:rPr>
                            <m:t>𝟏</m:t>
                          </m:r>
                        </m:sup>
                      </m:sSup>
                    </m:oMath>
                  </m:oMathPara>
                </a14:m>
                <a:endParaRPr lang="en-US" sz="1400" dirty="0"/>
              </a:p>
            </p:txBody>
          </p:sp>
        </mc:Choice>
        <mc:Fallback xmlns="">
          <p:sp>
            <p:nvSpPr>
              <p:cNvPr id="252" name="TextBox 251">
                <a:extLst>
                  <a:ext uri="{FF2B5EF4-FFF2-40B4-BE49-F238E27FC236}">
                    <a16:creationId xmlns:a16="http://schemas.microsoft.com/office/drawing/2014/main" id="{A0DACDC0-F5C3-BB34-F00F-F4AC3F950F86}"/>
                  </a:ext>
                </a:extLst>
              </p:cNvPr>
              <p:cNvSpPr txBox="1">
                <a:spLocks noRot="1" noChangeAspect="1" noMove="1" noResize="1" noEditPoints="1" noAdjustHandles="1" noChangeArrowheads="1" noChangeShapeType="1" noTextEdit="1"/>
              </p:cNvSpPr>
              <p:nvPr/>
            </p:nvSpPr>
            <p:spPr>
              <a:xfrm>
                <a:off x="5265812" y="1560855"/>
                <a:ext cx="667362" cy="461217"/>
              </a:xfrm>
              <a:prstGeom prst="rect">
                <a:avLst/>
              </a:prstGeom>
              <a:blipFill>
                <a:blip r:embed="rId11"/>
                <a:stretch>
                  <a:fillRect/>
                </a:stretch>
              </a:blipFill>
            </p:spPr>
            <p:txBody>
              <a:bodyPr/>
              <a:lstStyle/>
              <a:p>
                <a:r>
                  <a:rPr lang="en-US">
                    <a:noFill/>
                  </a:rPr>
                  <a:t> </a:t>
                </a:r>
              </a:p>
            </p:txBody>
          </p:sp>
        </mc:Fallback>
      </mc:AlternateContent>
      <p:sp>
        <p:nvSpPr>
          <p:cNvPr id="253" name="Rectangle 252">
            <a:extLst>
              <a:ext uri="{FF2B5EF4-FFF2-40B4-BE49-F238E27FC236}">
                <a16:creationId xmlns:a16="http://schemas.microsoft.com/office/drawing/2014/main" id="{DD14F35E-763A-BCE1-410F-8792C23A5892}"/>
              </a:ext>
            </a:extLst>
          </p:cNvPr>
          <p:cNvSpPr/>
          <p:nvPr/>
        </p:nvSpPr>
        <p:spPr>
          <a:xfrm>
            <a:off x="4049790" y="1532619"/>
            <a:ext cx="568997" cy="59921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b="1" dirty="0">
                <a:solidFill>
                  <a:schemeClr val="tx1"/>
                </a:solidFill>
                <a:latin typeface="Cambria Math" panose="02040503050406030204" pitchFamily="18" charset="0"/>
                <a:ea typeface="Cambria Math" panose="02040503050406030204" pitchFamily="18" charset="0"/>
              </a:rPr>
              <a:t>L1</a:t>
            </a:r>
          </a:p>
        </p:txBody>
      </p:sp>
      <p:cxnSp>
        <p:nvCxnSpPr>
          <p:cNvPr id="255" name="Straight Arrow Connector 254">
            <a:extLst>
              <a:ext uri="{FF2B5EF4-FFF2-40B4-BE49-F238E27FC236}">
                <a16:creationId xmlns:a16="http://schemas.microsoft.com/office/drawing/2014/main" id="{6B98C001-5AE8-610A-C27C-DB4C0F7C7696}"/>
              </a:ext>
            </a:extLst>
          </p:cNvPr>
          <p:cNvCxnSpPr>
            <a:stCxn id="246" idx="3"/>
            <a:endCxn id="253" idx="1"/>
          </p:cNvCxnSpPr>
          <p:nvPr/>
        </p:nvCxnSpPr>
        <p:spPr>
          <a:xfrm>
            <a:off x="3329437" y="1654419"/>
            <a:ext cx="720353" cy="177808"/>
          </a:xfrm>
          <a:prstGeom prst="straightConnector1">
            <a:avLst/>
          </a:prstGeom>
          <a:ln w="28575">
            <a:prstDash val="sysDot"/>
            <a:tailEnd type="triangle"/>
          </a:ln>
        </p:spPr>
        <p:style>
          <a:lnRef idx="1">
            <a:schemeClr val="dk1"/>
          </a:lnRef>
          <a:fillRef idx="0">
            <a:schemeClr val="dk1"/>
          </a:fillRef>
          <a:effectRef idx="0">
            <a:schemeClr val="dk1"/>
          </a:effectRef>
          <a:fontRef idx="minor">
            <a:schemeClr val="tx1"/>
          </a:fontRef>
        </p:style>
      </p:cxnSp>
      <p:cxnSp>
        <p:nvCxnSpPr>
          <p:cNvPr id="257" name="Straight Arrow Connector 256">
            <a:extLst>
              <a:ext uri="{FF2B5EF4-FFF2-40B4-BE49-F238E27FC236}">
                <a16:creationId xmlns:a16="http://schemas.microsoft.com/office/drawing/2014/main" id="{8A81ABF7-93E8-AAF1-852F-39DD52AABDE6}"/>
              </a:ext>
            </a:extLst>
          </p:cNvPr>
          <p:cNvCxnSpPr>
            <a:stCxn id="245" idx="3"/>
            <a:endCxn id="253" idx="1"/>
          </p:cNvCxnSpPr>
          <p:nvPr/>
        </p:nvCxnSpPr>
        <p:spPr>
          <a:xfrm flipV="1">
            <a:off x="3331637" y="1832227"/>
            <a:ext cx="718153" cy="189845"/>
          </a:xfrm>
          <a:prstGeom prst="straightConnector1">
            <a:avLst/>
          </a:prstGeom>
          <a:ln w="28575">
            <a:prstDash val="sysDot"/>
            <a:tailEnd type="triangle"/>
          </a:ln>
        </p:spPr>
        <p:style>
          <a:lnRef idx="1">
            <a:schemeClr val="dk1"/>
          </a:lnRef>
          <a:fillRef idx="0">
            <a:schemeClr val="dk1"/>
          </a:fillRef>
          <a:effectRef idx="0">
            <a:schemeClr val="dk1"/>
          </a:effectRef>
          <a:fontRef idx="minor">
            <a:schemeClr val="tx1"/>
          </a:fontRef>
        </p:style>
      </p:cxnSp>
      <p:cxnSp>
        <p:nvCxnSpPr>
          <p:cNvPr id="259" name="Straight Arrow Connector 258">
            <a:extLst>
              <a:ext uri="{FF2B5EF4-FFF2-40B4-BE49-F238E27FC236}">
                <a16:creationId xmlns:a16="http://schemas.microsoft.com/office/drawing/2014/main" id="{4709B493-C8CE-7D2B-019F-001CBFA54F1D}"/>
              </a:ext>
            </a:extLst>
          </p:cNvPr>
          <p:cNvCxnSpPr>
            <a:stCxn id="253" idx="3"/>
            <a:endCxn id="244" idx="1"/>
          </p:cNvCxnSpPr>
          <p:nvPr/>
        </p:nvCxnSpPr>
        <p:spPr>
          <a:xfrm>
            <a:off x="4618787" y="1832227"/>
            <a:ext cx="513218" cy="122"/>
          </a:xfrm>
          <a:prstGeom prst="straightConnector1">
            <a:avLst/>
          </a:prstGeom>
          <a:ln w="28575">
            <a:prstDash val="sysDot"/>
            <a:tailEnd type="triangle"/>
          </a:ln>
        </p:spPr>
        <p:style>
          <a:lnRef idx="1">
            <a:schemeClr val="dk1"/>
          </a:lnRef>
          <a:fillRef idx="0">
            <a:schemeClr val="dk1"/>
          </a:fillRef>
          <a:effectRef idx="0">
            <a:schemeClr val="dk1"/>
          </a:effectRef>
          <a:fontRef idx="minor">
            <a:schemeClr val="tx1"/>
          </a:fontRef>
        </p:style>
      </p:cxnSp>
      <p:sp>
        <p:nvSpPr>
          <p:cNvPr id="262" name="Oval 261">
            <a:extLst>
              <a:ext uri="{FF2B5EF4-FFF2-40B4-BE49-F238E27FC236}">
                <a16:creationId xmlns:a16="http://schemas.microsoft.com/office/drawing/2014/main" id="{DDA4A228-60A0-8DFA-E775-40993943141A}"/>
              </a:ext>
            </a:extLst>
          </p:cNvPr>
          <p:cNvSpPr/>
          <p:nvPr/>
        </p:nvSpPr>
        <p:spPr>
          <a:xfrm>
            <a:off x="5159753" y="3176381"/>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3" name="TextBox 262">
            <a:extLst>
              <a:ext uri="{FF2B5EF4-FFF2-40B4-BE49-F238E27FC236}">
                <a16:creationId xmlns:a16="http://schemas.microsoft.com/office/drawing/2014/main" id="{2CDADD62-2188-411F-1A7D-F8CCF4DA17AB}"/>
              </a:ext>
            </a:extLst>
          </p:cNvPr>
          <p:cNvSpPr txBox="1"/>
          <p:nvPr/>
        </p:nvSpPr>
        <p:spPr>
          <a:xfrm>
            <a:off x="5129290" y="3127698"/>
            <a:ext cx="263214" cy="276999"/>
          </a:xfrm>
          <a:prstGeom prst="rect">
            <a:avLst/>
          </a:prstGeom>
          <a:noFill/>
        </p:spPr>
        <p:txBody>
          <a:bodyPr wrap="none" rtlCol="0">
            <a:spAutoFit/>
          </a:bodyPr>
          <a:lstStyle/>
          <a:p>
            <a:r>
              <a:rPr lang="en-US" sz="1200" b="1" dirty="0"/>
              <a:t>2</a:t>
            </a:r>
          </a:p>
        </p:txBody>
      </p:sp>
      <mc:AlternateContent xmlns:mc="http://schemas.openxmlformats.org/markup-compatibility/2006" xmlns:a14="http://schemas.microsoft.com/office/drawing/2010/main">
        <mc:Choice Requires="a14">
          <p:sp>
            <p:nvSpPr>
              <p:cNvPr id="264" name="TextBox 263">
                <a:extLst>
                  <a:ext uri="{FF2B5EF4-FFF2-40B4-BE49-F238E27FC236}">
                    <a16:creationId xmlns:a16="http://schemas.microsoft.com/office/drawing/2014/main" id="{9448D412-8A4C-55C0-B155-994DF099E89D}"/>
                  </a:ext>
                </a:extLst>
              </p:cNvPr>
              <p:cNvSpPr txBox="1"/>
              <p:nvPr/>
            </p:nvSpPr>
            <p:spPr>
              <a:xfrm>
                <a:off x="5265812" y="2978504"/>
                <a:ext cx="667362" cy="4612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00" b="1" i="1" smtClean="0">
                              <a:latin typeface="Cambria Math" panose="02040503050406030204" pitchFamily="18" charset="0"/>
                            </a:rPr>
                          </m:ctrlPr>
                        </m:sSupPr>
                        <m:e>
                          <m:d>
                            <m:dPr>
                              <m:begChr m:val="["/>
                              <m:endChr m:val="]"/>
                              <m:ctrlPr>
                                <a:rPr lang="en-US" sz="1400" b="1" i="1">
                                  <a:latin typeface="Cambria Math" panose="02040503050406030204" pitchFamily="18" charset="0"/>
                                </a:rPr>
                              </m:ctrlPr>
                            </m:dPr>
                            <m:e>
                              <m:acc>
                                <m:accPr>
                                  <m:chr m:val="⃗"/>
                                  <m:ctrlPr>
                                    <a:rPr lang="en-US" sz="1400" b="1" i="1">
                                      <a:latin typeface="Cambria Math" panose="02040503050406030204" pitchFamily="18" charset="0"/>
                                    </a:rPr>
                                  </m:ctrlPr>
                                </m:accPr>
                                <m:e>
                                  <m:sSup>
                                    <m:sSupPr>
                                      <m:ctrlPr>
                                        <a:rPr lang="en-US" sz="1400" b="1" i="1">
                                          <a:latin typeface="Cambria Math" panose="02040503050406030204" pitchFamily="18" charset="0"/>
                                        </a:rPr>
                                      </m:ctrlPr>
                                    </m:sSupPr>
                                    <m:e>
                                      <m:r>
                                        <a:rPr lang="en-US" sz="1400" b="1" i="1">
                                          <a:latin typeface="Cambria Math" panose="02040503050406030204" pitchFamily="18" charset="0"/>
                                          <a:ea typeface="Cambria Math" panose="02040503050406030204" pitchFamily="18" charset="0"/>
                                        </a:rPr>
                                        <m:t>𝝍</m:t>
                                      </m:r>
                                    </m:e>
                                    <m:sup>
                                      <m:r>
                                        <a:rPr lang="en-US" sz="1400" b="1" i="1" smtClean="0">
                                          <a:latin typeface="Cambria Math" panose="02040503050406030204" pitchFamily="18" charset="0"/>
                                          <a:ea typeface="Cambria Math" panose="02040503050406030204" pitchFamily="18" charset="0"/>
                                        </a:rPr>
                                        <m:t>𝟐</m:t>
                                      </m:r>
                                    </m:sup>
                                  </m:sSup>
                                </m:e>
                              </m:acc>
                            </m:e>
                          </m:d>
                        </m:e>
                        <m:sup>
                          <m:r>
                            <a:rPr lang="en-US" sz="1400" b="1" i="1" smtClean="0">
                              <a:latin typeface="Cambria Math" panose="02040503050406030204" pitchFamily="18" charset="0"/>
                              <a:ea typeface="Cambria Math" panose="02040503050406030204" pitchFamily="18" charset="0"/>
                            </a:rPr>
                            <m:t>𝟏</m:t>
                          </m:r>
                        </m:sup>
                      </m:sSup>
                    </m:oMath>
                  </m:oMathPara>
                </a14:m>
                <a:endParaRPr lang="en-US" sz="1400" dirty="0"/>
              </a:p>
            </p:txBody>
          </p:sp>
        </mc:Choice>
        <mc:Fallback xmlns="">
          <p:sp>
            <p:nvSpPr>
              <p:cNvPr id="264" name="TextBox 263">
                <a:extLst>
                  <a:ext uri="{FF2B5EF4-FFF2-40B4-BE49-F238E27FC236}">
                    <a16:creationId xmlns:a16="http://schemas.microsoft.com/office/drawing/2014/main" id="{9448D412-8A4C-55C0-B155-994DF099E89D}"/>
                  </a:ext>
                </a:extLst>
              </p:cNvPr>
              <p:cNvSpPr txBox="1">
                <a:spLocks noRot="1" noChangeAspect="1" noMove="1" noResize="1" noEditPoints="1" noAdjustHandles="1" noChangeArrowheads="1" noChangeShapeType="1" noTextEdit="1"/>
              </p:cNvSpPr>
              <p:nvPr/>
            </p:nvSpPr>
            <p:spPr>
              <a:xfrm>
                <a:off x="5265812" y="2978504"/>
                <a:ext cx="667362" cy="461217"/>
              </a:xfrm>
              <a:prstGeom prst="rect">
                <a:avLst/>
              </a:prstGeom>
              <a:blipFill>
                <a:blip r:embed="rId12"/>
                <a:stretch>
                  <a:fillRect/>
                </a:stretch>
              </a:blipFill>
            </p:spPr>
            <p:txBody>
              <a:bodyPr/>
              <a:lstStyle/>
              <a:p>
                <a:r>
                  <a:rPr lang="en-US">
                    <a:noFill/>
                  </a:rPr>
                  <a:t> </a:t>
                </a:r>
              </a:p>
            </p:txBody>
          </p:sp>
        </mc:Fallback>
      </mc:AlternateContent>
      <p:sp>
        <p:nvSpPr>
          <p:cNvPr id="277" name="Oval 276">
            <a:extLst>
              <a:ext uri="{FF2B5EF4-FFF2-40B4-BE49-F238E27FC236}">
                <a16:creationId xmlns:a16="http://schemas.microsoft.com/office/drawing/2014/main" id="{9A210DE3-0ED1-8267-4D40-F206CE54DEFA}"/>
              </a:ext>
            </a:extLst>
          </p:cNvPr>
          <p:cNvSpPr/>
          <p:nvPr/>
        </p:nvSpPr>
        <p:spPr>
          <a:xfrm>
            <a:off x="3106840" y="2613655"/>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8" name="TextBox 277">
            <a:extLst>
              <a:ext uri="{FF2B5EF4-FFF2-40B4-BE49-F238E27FC236}">
                <a16:creationId xmlns:a16="http://schemas.microsoft.com/office/drawing/2014/main" id="{B573E033-4900-3012-AB73-8013E1456F23}"/>
              </a:ext>
            </a:extLst>
          </p:cNvPr>
          <p:cNvSpPr txBox="1"/>
          <p:nvPr/>
        </p:nvSpPr>
        <p:spPr>
          <a:xfrm>
            <a:off x="3069002" y="2569164"/>
            <a:ext cx="263214" cy="276999"/>
          </a:xfrm>
          <a:prstGeom prst="rect">
            <a:avLst/>
          </a:prstGeom>
          <a:noFill/>
        </p:spPr>
        <p:txBody>
          <a:bodyPr wrap="none" rtlCol="0">
            <a:spAutoFit/>
          </a:bodyPr>
          <a:lstStyle/>
          <a:p>
            <a:r>
              <a:rPr lang="en-US" sz="1200" b="1" dirty="0"/>
              <a:t>1</a:t>
            </a:r>
          </a:p>
        </p:txBody>
      </p:sp>
      <mc:AlternateContent xmlns:mc="http://schemas.openxmlformats.org/markup-compatibility/2006" xmlns:a14="http://schemas.microsoft.com/office/drawing/2010/main">
        <mc:Choice Requires="a14">
          <p:sp>
            <p:nvSpPr>
              <p:cNvPr id="279" name="TextBox 278">
                <a:extLst>
                  <a:ext uri="{FF2B5EF4-FFF2-40B4-BE49-F238E27FC236}">
                    <a16:creationId xmlns:a16="http://schemas.microsoft.com/office/drawing/2014/main" id="{B30A1ED7-6B9A-F043-A179-9B1A3E37BE81}"/>
                  </a:ext>
                </a:extLst>
              </p:cNvPr>
              <p:cNvSpPr txBox="1"/>
              <p:nvPr/>
            </p:nvSpPr>
            <p:spPr>
              <a:xfrm>
                <a:off x="2601508" y="2433809"/>
                <a:ext cx="667362" cy="4612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00" b="1" i="1" smtClean="0">
                              <a:latin typeface="Cambria Math" panose="02040503050406030204" pitchFamily="18" charset="0"/>
                            </a:rPr>
                          </m:ctrlPr>
                        </m:sSupPr>
                        <m:e>
                          <m:d>
                            <m:dPr>
                              <m:begChr m:val="["/>
                              <m:endChr m:val="]"/>
                              <m:ctrlPr>
                                <a:rPr lang="en-US" sz="1400" b="1" i="1">
                                  <a:latin typeface="Cambria Math" panose="02040503050406030204" pitchFamily="18" charset="0"/>
                                </a:rPr>
                              </m:ctrlPr>
                            </m:dPr>
                            <m:e>
                              <m:acc>
                                <m:accPr>
                                  <m:chr m:val="⃗"/>
                                  <m:ctrlPr>
                                    <a:rPr lang="en-US" sz="1400" b="1" i="1">
                                      <a:latin typeface="Cambria Math" panose="02040503050406030204" pitchFamily="18" charset="0"/>
                                    </a:rPr>
                                  </m:ctrlPr>
                                </m:accPr>
                                <m:e>
                                  <m:sSup>
                                    <m:sSupPr>
                                      <m:ctrlPr>
                                        <a:rPr lang="en-US" sz="1400" b="1" i="1">
                                          <a:latin typeface="Cambria Math" panose="02040503050406030204" pitchFamily="18" charset="0"/>
                                        </a:rPr>
                                      </m:ctrlPr>
                                    </m:sSupPr>
                                    <m:e>
                                      <m:r>
                                        <a:rPr lang="en-US" sz="1400" b="1" i="1">
                                          <a:latin typeface="Cambria Math" panose="02040503050406030204" pitchFamily="18" charset="0"/>
                                          <a:ea typeface="Cambria Math" panose="02040503050406030204" pitchFamily="18" charset="0"/>
                                        </a:rPr>
                                        <m:t>𝝍</m:t>
                                      </m:r>
                                    </m:e>
                                    <m:sup>
                                      <m:r>
                                        <a:rPr lang="en-US" sz="1400" b="1" i="1" smtClean="0">
                                          <a:latin typeface="Cambria Math" panose="02040503050406030204" pitchFamily="18" charset="0"/>
                                          <a:ea typeface="Cambria Math" panose="02040503050406030204" pitchFamily="18" charset="0"/>
                                        </a:rPr>
                                        <m:t>𝟏</m:t>
                                      </m:r>
                                    </m:sup>
                                  </m:sSup>
                                </m:e>
                              </m:acc>
                            </m:e>
                          </m:d>
                        </m:e>
                        <m:sup>
                          <m:r>
                            <a:rPr lang="en-US" sz="1400" b="1" i="1">
                              <a:latin typeface="Cambria Math" panose="02040503050406030204" pitchFamily="18" charset="0"/>
                            </a:rPr>
                            <m:t>𝟎</m:t>
                          </m:r>
                        </m:sup>
                      </m:sSup>
                    </m:oMath>
                  </m:oMathPara>
                </a14:m>
                <a:endParaRPr lang="en-US" sz="1400" dirty="0"/>
              </a:p>
            </p:txBody>
          </p:sp>
        </mc:Choice>
        <mc:Fallback xmlns="">
          <p:sp>
            <p:nvSpPr>
              <p:cNvPr id="279" name="TextBox 278">
                <a:extLst>
                  <a:ext uri="{FF2B5EF4-FFF2-40B4-BE49-F238E27FC236}">
                    <a16:creationId xmlns:a16="http://schemas.microsoft.com/office/drawing/2014/main" id="{B30A1ED7-6B9A-F043-A179-9B1A3E37BE81}"/>
                  </a:ext>
                </a:extLst>
              </p:cNvPr>
              <p:cNvSpPr txBox="1">
                <a:spLocks noRot="1" noChangeAspect="1" noMove="1" noResize="1" noEditPoints="1" noAdjustHandles="1" noChangeArrowheads="1" noChangeShapeType="1" noTextEdit="1"/>
              </p:cNvSpPr>
              <p:nvPr/>
            </p:nvSpPr>
            <p:spPr>
              <a:xfrm>
                <a:off x="2601508" y="2433809"/>
                <a:ext cx="667362" cy="461217"/>
              </a:xfrm>
              <a:prstGeom prst="rect">
                <a:avLst/>
              </a:prstGeom>
              <a:blipFill>
                <a:blip r:embed="rId13"/>
                <a:stretch>
                  <a:fillRect/>
                </a:stretch>
              </a:blipFill>
            </p:spPr>
            <p:txBody>
              <a:bodyPr/>
              <a:lstStyle/>
              <a:p>
                <a:r>
                  <a:rPr lang="en-US">
                    <a:noFill/>
                  </a:rPr>
                  <a:t> </a:t>
                </a:r>
              </a:p>
            </p:txBody>
          </p:sp>
        </mc:Fallback>
      </mc:AlternateContent>
      <p:sp>
        <p:nvSpPr>
          <p:cNvPr id="280" name="Oval 279">
            <a:extLst>
              <a:ext uri="{FF2B5EF4-FFF2-40B4-BE49-F238E27FC236}">
                <a16:creationId xmlns:a16="http://schemas.microsoft.com/office/drawing/2014/main" id="{6D05E3AF-3559-DA00-281A-E75D64C9B9EF}"/>
              </a:ext>
            </a:extLst>
          </p:cNvPr>
          <p:cNvSpPr/>
          <p:nvPr/>
        </p:nvSpPr>
        <p:spPr>
          <a:xfrm>
            <a:off x="3104061" y="3026009"/>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1" name="TextBox 280">
            <a:extLst>
              <a:ext uri="{FF2B5EF4-FFF2-40B4-BE49-F238E27FC236}">
                <a16:creationId xmlns:a16="http://schemas.microsoft.com/office/drawing/2014/main" id="{675CF0D5-0E13-23B7-428C-3B376749840A}"/>
              </a:ext>
            </a:extLst>
          </p:cNvPr>
          <p:cNvSpPr txBox="1"/>
          <p:nvPr/>
        </p:nvSpPr>
        <p:spPr>
          <a:xfrm>
            <a:off x="3066223" y="2981518"/>
            <a:ext cx="263214" cy="276999"/>
          </a:xfrm>
          <a:prstGeom prst="rect">
            <a:avLst/>
          </a:prstGeom>
          <a:noFill/>
        </p:spPr>
        <p:txBody>
          <a:bodyPr wrap="none" rtlCol="0">
            <a:spAutoFit/>
          </a:bodyPr>
          <a:lstStyle/>
          <a:p>
            <a:r>
              <a:rPr lang="en-US" sz="1200" b="1" dirty="0"/>
              <a:t>3</a:t>
            </a:r>
          </a:p>
        </p:txBody>
      </p:sp>
      <mc:AlternateContent xmlns:mc="http://schemas.openxmlformats.org/markup-compatibility/2006" xmlns:a14="http://schemas.microsoft.com/office/drawing/2010/main">
        <mc:Choice Requires="a14">
          <p:sp>
            <p:nvSpPr>
              <p:cNvPr id="282" name="TextBox 281">
                <a:extLst>
                  <a:ext uri="{FF2B5EF4-FFF2-40B4-BE49-F238E27FC236}">
                    <a16:creationId xmlns:a16="http://schemas.microsoft.com/office/drawing/2014/main" id="{5AF6B186-5968-10A5-E162-E7E04456AF08}"/>
                  </a:ext>
                </a:extLst>
              </p:cNvPr>
              <p:cNvSpPr txBox="1"/>
              <p:nvPr/>
            </p:nvSpPr>
            <p:spPr>
              <a:xfrm>
                <a:off x="2598729" y="2846163"/>
                <a:ext cx="667362" cy="4612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00" b="1" i="1" smtClean="0">
                              <a:latin typeface="Cambria Math" panose="02040503050406030204" pitchFamily="18" charset="0"/>
                            </a:rPr>
                          </m:ctrlPr>
                        </m:sSupPr>
                        <m:e>
                          <m:d>
                            <m:dPr>
                              <m:begChr m:val="["/>
                              <m:endChr m:val="]"/>
                              <m:ctrlPr>
                                <a:rPr lang="en-US" sz="1400" b="1" i="1">
                                  <a:latin typeface="Cambria Math" panose="02040503050406030204" pitchFamily="18" charset="0"/>
                                </a:rPr>
                              </m:ctrlPr>
                            </m:dPr>
                            <m:e>
                              <m:acc>
                                <m:accPr>
                                  <m:chr m:val="⃗"/>
                                  <m:ctrlPr>
                                    <a:rPr lang="en-US" sz="1400" b="1" i="1">
                                      <a:latin typeface="Cambria Math" panose="02040503050406030204" pitchFamily="18" charset="0"/>
                                    </a:rPr>
                                  </m:ctrlPr>
                                </m:accPr>
                                <m:e>
                                  <m:sSup>
                                    <m:sSupPr>
                                      <m:ctrlPr>
                                        <a:rPr lang="en-US" sz="1400" b="1" i="1">
                                          <a:latin typeface="Cambria Math" panose="02040503050406030204" pitchFamily="18" charset="0"/>
                                        </a:rPr>
                                      </m:ctrlPr>
                                    </m:sSupPr>
                                    <m:e>
                                      <m:r>
                                        <a:rPr lang="en-US" sz="1400" b="1" i="1">
                                          <a:latin typeface="Cambria Math" panose="02040503050406030204" pitchFamily="18" charset="0"/>
                                          <a:ea typeface="Cambria Math" panose="02040503050406030204" pitchFamily="18" charset="0"/>
                                        </a:rPr>
                                        <m:t>𝝍</m:t>
                                      </m:r>
                                    </m:e>
                                    <m:sup>
                                      <m:r>
                                        <a:rPr lang="en-US" sz="1400" b="1" i="1" smtClean="0">
                                          <a:latin typeface="Cambria Math" panose="02040503050406030204" pitchFamily="18" charset="0"/>
                                          <a:ea typeface="Cambria Math" panose="02040503050406030204" pitchFamily="18" charset="0"/>
                                        </a:rPr>
                                        <m:t>𝟑</m:t>
                                      </m:r>
                                    </m:sup>
                                  </m:sSup>
                                </m:e>
                              </m:acc>
                            </m:e>
                          </m:d>
                        </m:e>
                        <m:sup>
                          <m:r>
                            <a:rPr lang="en-US" sz="1400" b="1" i="1">
                              <a:latin typeface="Cambria Math" panose="02040503050406030204" pitchFamily="18" charset="0"/>
                            </a:rPr>
                            <m:t>𝟎</m:t>
                          </m:r>
                        </m:sup>
                      </m:sSup>
                    </m:oMath>
                  </m:oMathPara>
                </a14:m>
                <a:endParaRPr lang="en-US" sz="1400" dirty="0"/>
              </a:p>
            </p:txBody>
          </p:sp>
        </mc:Choice>
        <mc:Fallback xmlns="">
          <p:sp>
            <p:nvSpPr>
              <p:cNvPr id="282" name="TextBox 281">
                <a:extLst>
                  <a:ext uri="{FF2B5EF4-FFF2-40B4-BE49-F238E27FC236}">
                    <a16:creationId xmlns:a16="http://schemas.microsoft.com/office/drawing/2014/main" id="{5AF6B186-5968-10A5-E162-E7E04456AF08}"/>
                  </a:ext>
                </a:extLst>
              </p:cNvPr>
              <p:cNvSpPr txBox="1">
                <a:spLocks noRot="1" noChangeAspect="1" noMove="1" noResize="1" noEditPoints="1" noAdjustHandles="1" noChangeArrowheads="1" noChangeShapeType="1" noTextEdit="1"/>
              </p:cNvSpPr>
              <p:nvPr/>
            </p:nvSpPr>
            <p:spPr>
              <a:xfrm>
                <a:off x="2598729" y="2846163"/>
                <a:ext cx="667362" cy="461217"/>
              </a:xfrm>
              <a:prstGeom prst="rect">
                <a:avLst/>
              </a:prstGeom>
              <a:blipFill>
                <a:blip r:embed="rId14"/>
                <a:stretch>
                  <a:fillRect/>
                </a:stretch>
              </a:blipFill>
            </p:spPr>
            <p:txBody>
              <a:bodyPr/>
              <a:lstStyle/>
              <a:p>
                <a:r>
                  <a:rPr lang="en-US">
                    <a:noFill/>
                  </a:rPr>
                  <a:t> </a:t>
                </a:r>
              </a:p>
            </p:txBody>
          </p:sp>
        </mc:Fallback>
      </mc:AlternateContent>
      <p:sp>
        <p:nvSpPr>
          <p:cNvPr id="283" name="Oval 282">
            <a:extLst>
              <a:ext uri="{FF2B5EF4-FFF2-40B4-BE49-F238E27FC236}">
                <a16:creationId xmlns:a16="http://schemas.microsoft.com/office/drawing/2014/main" id="{F5E66EE6-55B0-6A7F-8702-BDA4BFA67E11}"/>
              </a:ext>
            </a:extLst>
          </p:cNvPr>
          <p:cNvSpPr/>
          <p:nvPr/>
        </p:nvSpPr>
        <p:spPr>
          <a:xfrm>
            <a:off x="3106840" y="3447159"/>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4" name="TextBox 283">
            <a:extLst>
              <a:ext uri="{FF2B5EF4-FFF2-40B4-BE49-F238E27FC236}">
                <a16:creationId xmlns:a16="http://schemas.microsoft.com/office/drawing/2014/main" id="{780F2C0D-2417-2167-26F4-A46030A4A977}"/>
              </a:ext>
            </a:extLst>
          </p:cNvPr>
          <p:cNvSpPr txBox="1"/>
          <p:nvPr/>
        </p:nvSpPr>
        <p:spPr>
          <a:xfrm>
            <a:off x="3069002" y="3402668"/>
            <a:ext cx="263214" cy="276999"/>
          </a:xfrm>
          <a:prstGeom prst="rect">
            <a:avLst/>
          </a:prstGeom>
          <a:noFill/>
        </p:spPr>
        <p:txBody>
          <a:bodyPr wrap="none" rtlCol="0">
            <a:spAutoFit/>
          </a:bodyPr>
          <a:lstStyle/>
          <a:p>
            <a:r>
              <a:rPr lang="en-US" sz="1200" b="1" dirty="0"/>
              <a:t>4</a:t>
            </a:r>
          </a:p>
        </p:txBody>
      </p:sp>
      <mc:AlternateContent xmlns:mc="http://schemas.openxmlformats.org/markup-compatibility/2006" xmlns:a14="http://schemas.microsoft.com/office/drawing/2010/main">
        <mc:Choice Requires="a14">
          <p:sp>
            <p:nvSpPr>
              <p:cNvPr id="285" name="TextBox 284">
                <a:extLst>
                  <a:ext uri="{FF2B5EF4-FFF2-40B4-BE49-F238E27FC236}">
                    <a16:creationId xmlns:a16="http://schemas.microsoft.com/office/drawing/2014/main" id="{666BB844-845F-1EDE-A96F-64E38F77D86C}"/>
                  </a:ext>
                </a:extLst>
              </p:cNvPr>
              <p:cNvSpPr txBox="1"/>
              <p:nvPr/>
            </p:nvSpPr>
            <p:spPr>
              <a:xfrm>
                <a:off x="2601508" y="3267313"/>
                <a:ext cx="667362" cy="4612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00" b="1" i="1" smtClean="0">
                              <a:latin typeface="Cambria Math" panose="02040503050406030204" pitchFamily="18" charset="0"/>
                            </a:rPr>
                          </m:ctrlPr>
                        </m:sSupPr>
                        <m:e>
                          <m:d>
                            <m:dPr>
                              <m:begChr m:val="["/>
                              <m:endChr m:val="]"/>
                              <m:ctrlPr>
                                <a:rPr lang="en-US" sz="1400" b="1" i="1">
                                  <a:latin typeface="Cambria Math" panose="02040503050406030204" pitchFamily="18" charset="0"/>
                                </a:rPr>
                              </m:ctrlPr>
                            </m:dPr>
                            <m:e>
                              <m:acc>
                                <m:accPr>
                                  <m:chr m:val="⃗"/>
                                  <m:ctrlPr>
                                    <a:rPr lang="en-US" sz="1400" b="1" i="1">
                                      <a:latin typeface="Cambria Math" panose="02040503050406030204" pitchFamily="18" charset="0"/>
                                    </a:rPr>
                                  </m:ctrlPr>
                                </m:accPr>
                                <m:e>
                                  <m:sSup>
                                    <m:sSupPr>
                                      <m:ctrlPr>
                                        <a:rPr lang="en-US" sz="1400" b="1" i="1">
                                          <a:latin typeface="Cambria Math" panose="02040503050406030204" pitchFamily="18" charset="0"/>
                                        </a:rPr>
                                      </m:ctrlPr>
                                    </m:sSupPr>
                                    <m:e>
                                      <m:r>
                                        <a:rPr lang="en-US" sz="1400" b="1" i="1">
                                          <a:latin typeface="Cambria Math" panose="02040503050406030204" pitchFamily="18" charset="0"/>
                                          <a:ea typeface="Cambria Math" panose="02040503050406030204" pitchFamily="18" charset="0"/>
                                        </a:rPr>
                                        <m:t>𝝍</m:t>
                                      </m:r>
                                    </m:e>
                                    <m:sup>
                                      <m:r>
                                        <a:rPr lang="en-US" sz="1400" b="1" i="1" smtClean="0">
                                          <a:latin typeface="Cambria Math" panose="02040503050406030204" pitchFamily="18" charset="0"/>
                                          <a:ea typeface="Cambria Math" panose="02040503050406030204" pitchFamily="18" charset="0"/>
                                        </a:rPr>
                                        <m:t>𝟒</m:t>
                                      </m:r>
                                    </m:sup>
                                  </m:sSup>
                                </m:e>
                              </m:acc>
                            </m:e>
                          </m:d>
                        </m:e>
                        <m:sup>
                          <m:r>
                            <a:rPr lang="en-US" sz="1400" b="1" i="1">
                              <a:latin typeface="Cambria Math" panose="02040503050406030204" pitchFamily="18" charset="0"/>
                            </a:rPr>
                            <m:t>𝟎</m:t>
                          </m:r>
                        </m:sup>
                      </m:sSup>
                    </m:oMath>
                  </m:oMathPara>
                </a14:m>
                <a:endParaRPr lang="en-US" sz="1400" dirty="0"/>
              </a:p>
            </p:txBody>
          </p:sp>
        </mc:Choice>
        <mc:Fallback xmlns="">
          <p:sp>
            <p:nvSpPr>
              <p:cNvPr id="285" name="TextBox 284">
                <a:extLst>
                  <a:ext uri="{FF2B5EF4-FFF2-40B4-BE49-F238E27FC236}">
                    <a16:creationId xmlns:a16="http://schemas.microsoft.com/office/drawing/2014/main" id="{666BB844-845F-1EDE-A96F-64E38F77D86C}"/>
                  </a:ext>
                </a:extLst>
              </p:cNvPr>
              <p:cNvSpPr txBox="1">
                <a:spLocks noRot="1" noChangeAspect="1" noMove="1" noResize="1" noEditPoints="1" noAdjustHandles="1" noChangeArrowheads="1" noChangeShapeType="1" noTextEdit="1"/>
              </p:cNvSpPr>
              <p:nvPr/>
            </p:nvSpPr>
            <p:spPr>
              <a:xfrm>
                <a:off x="2601508" y="3267313"/>
                <a:ext cx="667362" cy="461217"/>
              </a:xfrm>
              <a:prstGeom prst="rect">
                <a:avLst/>
              </a:prstGeom>
              <a:blipFill>
                <a:blip r:embed="rId15"/>
                <a:stretch>
                  <a:fillRect/>
                </a:stretch>
              </a:blipFill>
            </p:spPr>
            <p:txBody>
              <a:bodyPr/>
              <a:lstStyle/>
              <a:p>
                <a:r>
                  <a:rPr lang="en-US">
                    <a:noFill/>
                  </a:rPr>
                  <a:t> </a:t>
                </a:r>
              </a:p>
            </p:txBody>
          </p:sp>
        </mc:Fallback>
      </mc:AlternateContent>
      <p:sp>
        <p:nvSpPr>
          <p:cNvPr id="286" name="Oval 285">
            <a:extLst>
              <a:ext uri="{FF2B5EF4-FFF2-40B4-BE49-F238E27FC236}">
                <a16:creationId xmlns:a16="http://schemas.microsoft.com/office/drawing/2014/main" id="{83AD0DF5-99CC-B762-883D-869FFCA7E5B0}"/>
              </a:ext>
            </a:extLst>
          </p:cNvPr>
          <p:cNvSpPr/>
          <p:nvPr/>
        </p:nvSpPr>
        <p:spPr>
          <a:xfrm>
            <a:off x="3104061" y="3859513"/>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7" name="TextBox 286">
            <a:extLst>
              <a:ext uri="{FF2B5EF4-FFF2-40B4-BE49-F238E27FC236}">
                <a16:creationId xmlns:a16="http://schemas.microsoft.com/office/drawing/2014/main" id="{FAD18D1A-37A2-BC1C-A40A-1BF807E5C257}"/>
              </a:ext>
            </a:extLst>
          </p:cNvPr>
          <p:cNvSpPr txBox="1"/>
          <p:nvPr/>
        </p:nvSpPr>
        <p:spPr>
          <a:xfrm>
            <a:off x="3066223" y="3815022"/>
            <a:ext cx="263214" cy="276999"/>
          </a:xfrm>
          <a:prstGeom prst="rect">
            <a:avLst/>
          </a:prstGeom>
          <a:noFill/>
        </p:spPr>
        <p:txBody>
          <a:bodyPr wrap="none" rtlCol="0">
            <a:spAutoFit/>
          </a:bodyPr>
          <a:lstStyle/>
          <a:p>
            <a:r>
              <a:rPr lang="en-US" sz="1200" b="1" dirty="0"/>
              <a:t>5</a:t>
            </a:r>
          </a:p>
        </p:txBody>
      </p:sp>
      <mc:AlternateContent xmlns:mc="http://schemas.openxmlformats.org/markup-compatibility/2006" xmlns:a14="http://schemas.microsoft.com/office/drawing/2010/main">
        <mc:Choice Requires="a14">
          <p:sp>
            <p:nvSpPr>
              <p:cNvPr id="288" name="TextBox 287">
                <a:extLst>
                  <a:ext uri="{FF2B5EF4-FFF2-40B4-BE49-F238E27FC236}">
                    <a16:creationId xmlns:a16="http://schemas.microsoft.com/office/drawing/2014/main" id="{24D1751A-6477-1FCB-B7F5-8C3A05BA1651}"/>
                  </a:ext>
                </a:extLst>
              </p:cNvPr>
              <p:cNvSpPr txBox="1"/>
              <p:nvPr/>
            </p:nvSpPr>
            <p:spPr>
              <a:xfrm>
                <a:off x="2598729" y="3679667"/>
                <a:ext cx="667362" cy="4639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00" b="1" i="1" smtClean="0">
                              <a:latin typeface="Cambria Math" panose="02040503050406030204" pitchFamily="18" charset="0"/>
                            </a:rPr>
                          </m:ctrlPr>
                        </m:sSupPr>
                        <m:e>
                          <m:d>
                            <m:dPr>
                              <m:begChr m:val="["/>
                              <m:endChr m:val="]"/>
                              <m:ctrlPr>
                                <a:rPr lang="en-US" sz="1400" b="1" i="1">
                                  <a:latin typeface="Cambria Math" panose="02040503050406030204" pitchFamily="18" charset="0"/>
                                </a:rPr>
                              </m:ctrlPr>
                            </m:dPr>
                            <m:e>
                              <m:acc>
                                <m:accPr>
                                  <m:chr m:val="⃗"/>
                                  <m:ctrlPr>
                                    <a:rPr lang="en-US" sz="1400" b="1" i="1">
                                      <a:latin typeface="Cambria Math" panose="02040503050406030204" pitchFamily="18" charset="0"/>
                                    </a:rPr>
                                  </m:ctrlPr>
                                </m:accPr>
                                <m:e>
                                  <m:sSup>
                                    <m:sSupPr>
                                      <m:ctrlPr>
                                        <a:rPr lang="en-US" sz="1400" b="1" i="1">
                                          <a:latin typeface="Cambria Math" panose="02040503050406030204" pitchFamily="18" charset="0"/>
                                        </a:rPr>
                                      </m:ctrlPr>
                                    </m:sSupPr>
                                    <m:e>
                                      <m:r>
                                        <a:rPr lang="en-US" sz="1400" b="1" i="1">
                                          <a:latin typeface="Cambria Math" panose="02040503050406030204" pitchFamily="18" charset="0"/>
                                          <a:ea typeface="Cambria Math" panose="02040503050406030204" pitchFamily="18" charset="0"/>
                                        </a:rPr>
                                        <m:t>𝝍</m:t>
                                      </m:r>
                                    </m:e>
                                    <m:sup>
                                      <m:r>
                                        <a:rPr lang="en-US" sz="1400" b="1" i="1" smtClean="0">
                                          <a:latin typeface="Cambria Math" panose="02040503050406030204" pitchFamily="18" charset="0"/>
                                          <a:ea typeface="Cambria Math" panose="02040503050406030204" pitchFamily="18" charset="0"/>
                                        </a:rPr>
                                        <m:t>𝟓</m:t>
                                      </m:r>
                                    </m:sup>
                                  </m:sSup>
                                </m:e>
                              </m:acc>
                            </m:e>
                          </m:d>
                        </m:e>
                        <m:sup>
                          <m:r>
                            <a:rPr lang="en-US" sz="1400" b="1" i="1">
                              <a:latin typeface="Cambria Math" panose="02040503050406030204" pitchFamily="18" charset="0"/>
                            </a:rPr>
                            <m:t>𝟎</m:t>
                          </m:r>
                        </m:sup>
                      </m:sSup>
                    </m:oMath>
                  </m:oMathPara>
                </a14:m>
                <a:endParaRPr lang="en-US" sz="1400" dirty="0"/>
              </a:p>
            </p:txBody>
          </p:sp>
        </mc:Choice>
        <mc:Fallback xmlns="">
          <p:sp>
            <p:nvSpPr>
              <p:cNvPr id="288" name="TextBox 287">
                <a:extLst>
                  <a:ext uri="{FF2B5EF4-FFF2-40B4-BE49-F238E27FC236}">
                    <a16:creationId xmlns:a16="http://schemas.microsoft.com/office/drawing/2014/main" id="{24D1751A-6477-1FCB-B7F5-8C3A05BA1651}"/>
                  </a:ext>
                </a:extLst>
              </p:cNvPr>
              <p:cNvSpPr txBox="1">
                <a:spLocks noRot="1" noChangeAspect="1" noMove="1" noResize="1" noEditPoints="1" noAdjustHandles="1" noChangeArrowheads="1" noChangeShapeType="1" noTextEdit="1"/>
              </p:cNvSpPr>
              <p:nvPr/>
            </p:nvSpPr>
            <p:spPr>
              <a:xfrm>
                <a:off x="2598729" y="3679667"/>
                <a:ext cx="667362" cy="463910"/>
              </a:xfrm>
              <a:prstGeom prst="rect">
                <a:avLst/>
              </a:prstGeom>
              <a:blipFill>
                <a:blip r:embed="rId16"/>
                <a:stretch>
                  <a:fillRect/>
                </a:stretch>
              </a:blipFill>
            </p:spPr>
            <p:txBody>
              <a:bodyPr/>
              <a:lstStyle/>
              <a:p>
                <a:r>
                  <a:rPr lang="en-US">
                    <a:noFill/>
                  </a:rPr>
                  <a:t> </a:t>
                </a:r>
              </a:p>
            </p:txBody>
          </p:sp>
        </mc:Fallback>
      </mc:AlternateContent>
      <p:sp>
        <p:nvSpPr>
          <p:cNvPr id="289" name="Rectangle 288">
            <a:extLst>
              <a:ext uri="{FF2B5EF4-FFF2-40B4-BE49-F238E27FC236}">
                <a16:creationId xmlns:a16="http://schemas.microsoft.com/office/drawing/2014/main" id="{ED7DF8FB-A5C0-29F3-B119-06315A56C9FD}"/>
              </a:ext>
            </a:extLst>
          </p:cNvPr>
          <p:cNvSpPr/>
          <p:nvPr/>
        </p:nvSpPr>
        <p:spPr>
          <a:xfrm>
            <a:off x="4049789" y="2964293"/>
            <a:ext cx="568997" cy="59921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b="1" dirty="0">
                <a:solidFill>
                  <a:schemeClr val="tx1"/>
                </a:solidFill>
                <a:latin typeface="Cambria Math" panose="02040503050406030204" pitchFamily="18" charset="0"/>
                <a:ea typeface="Cambria Math" panose="02040503050406030204" pitchFamily="18" charset="0"/>
              </a:rPr>
              <a:t>L1</a:t>
            </a:r>
          </a:p>
        </p:txBody>
      </p:sp>
      <p:cxnSp>
        <p:nvCxnSpPr>
          <p:cNvPr id="291" name="Straight Arrow Connector 290">
            <a:extLst>
              <a:ext uri="{FF2B5EF4-FFF2-40B4-BE49-F238E27FC236}">
                <a16:creationId xmlns:a16="http://schemas.microsoft.com/office/drawing/2014/main" id="{22B805BC-6A79-BC40-35BD-84A4D91A29F9}"/>
              </a:ext>
            </a:extLst>
          </p:cNvPr>
          <p:cNvCxnSpPr>
            <a:stCxn id="278" idx="3"/>
            <a:endCxn id="289" idx="1"/>
          </p:cNvCxnSpPr>
          <p:nvPr/>
        </p:nvCxnSpPr>
        <p:spPr>
          <a:xfrm>
            <a:off x="3332216" y="2707664"/>
            <a:ext cx="717573" cy="556237"/>
          </a:xfrm>
          <a:prstGeom prst="straightConnector1">
            <a:avLst/>
          </a:prstGeom>
          <a:ln w="28575">
            <a:prstDash val="sysDot"/>
            <a:tailEnd type="triangle"/>
          </a:ln>
        </p:spPr>
        <p:style>
          <a:lnRef idx="1">
            <a:schemeClr val="dk1"/>
          </a:lnRef>
          <a:fillRef idx="0">
            <a:schemeClr val="dk1"/>
          </a:fillRef>
          <a:effectRef idx="0">
            <a:schemeClr val="dk1"/>
          </a:effectRef>
          <a:fontRef idx="minor">
            <a:schemeClr val="tx1"/>
          </a:fontRef>
        </p:style>
      </p:cxnSp>
      <p:cxnSp>
        <p:nvCxnSpPr>
          <p:cNvPr id="293" name="Straight Arrow Connector 292">
            <a:extLst>
              <a:ext uri="{FF2B5EF4-FFF2-40B4-BE49-F238E27FC236}">
                <a16:creationId xmlns:a16="http://schemas.microsoft.com/office/drawing/2014/main" id="{47C5487A-E03B-DF72-9D8B-6557760931AF}"/>
              </a:ext>
            </a:extLst>
          </p:cNvPr>
          <p:cNvCxnSpPr>
            <a:stCxn id="281" idx="3"/>
            <a:endCxn id="289" idx="1"/>
          </p:cNvCxnSpPr>
          <p:nvPr/>
        </p:nvCxnSpPr>
        <p:spPr>
          <a:xfrm>
            <a:off x="3329437" y="3120018"/>
            <a:ext cx="720352" cy="143883"/>
          </a:xfrm>
          <a:prstGeom prst="straightConnector1">
            <a:avLst/>
          </a:prstGeom>
          <a:ln w="28575">
            <a:prstDash val="sysDot"/>
            <a:tailEnd type="triangle"/>
          </a:ln>
        </p:spPr>
        <p:style>
          <a:lnRef idx="1">
            <a:schemeClr val="dk1"/>
          </a:lnRef>
          <a:fillRef idx="0">
            <a:schemeClr val="dk1"/>
          </a:fillRef>
          <a:effectRef idx="0">
            <a:schemeClr val="dk1"/>
          </a:effectRef>
          <a:fontRef idx="minor">
            <a:schemeClr val="tx1"/>
          </a:fontRef>
        </p:style>
      </p:cxnSp>
      <p:cxnSp>
        <p:nvCxnSpPr>
          <p:cNvPr id="295" name="Straight Arrow Connector 294">
            <a:extLst>
              <a:ext uri="{FF2B5EF4-FFF2-40B4-BE49-F238E27FC236}">
                <a16:creationId xmlns:a16="http://schemas.microsoft.com/office/drawing/2014/main" id="{22BB51AC-836A-8723-F54C-4A98659019EE}"/>
              </a:ext>
            </a:extLst>
          </p:cNvPr>
          <p:cNvCxnSpPr>
            <a:stCxn id="284" idx="3"/>
            <a:endCxn id="289" idx="1"/>
          </p:cNvCxnSpPr>
          <p:nvPr/>
        </p:nvCxnSpPr>
        <p:spPr>
          <a:xfrm flipV="1">
            <a:off x="3332216" y="3263901"/>
            <a:ext cx="717573" cy="277267"/>
          </a:xfrm>
          <a:prstGeom prst="straightConnector1">
            <a:avLst/>
          </a:prstGeom>
          <a:ln w="28575">
            <a:prstDash val="sysDot"/>
            <a:tailEnd type="triangle"/>
          </a:ln>
        </p:spPr>
        <p:style>
          <a:lnRef idx="1">
            <a:schemeClr val="dk1"/>
          </a:lnRef>
          <a:fillRef idx="0">
            <a:schemeClr val="dk1"/>
          </a:fillRef>
          <a:effectRef idx="0">
            <a:schemeClr val="dk1"/>
          </a:effectRef>
          <a:fontRef idx="minor">
            <a:schemeClr val="tx1"/>
          </a:fontRef>
        </p:style>
      </p:cxnSp>
      <p:cxnSp>
        <p:nvCxnSpPr>
          <p:cNvPr id="297" name="Straight Arrow Connector 296">
            <a:extLst>
              <a:ext uri="{FF2B5EF4-FFF2-40B4-BE49-F238E27FC236}">
                <a16:creationId xmlns:a16="http://schemas.microsoft.com/office/drawing/2014/main" id="{0EA6C55F-0986-E92E-B03A-F2AC6B679970}"/>
              </a:ext>
            </a:extLst>
          </p:cNvPr>
          <p:cNvCxnSpPr>
            <a:stCxn id="287" idx="3"/>
            <a:endCxn id="289" idx="1"/>
          </p:cNvCxnSpPr>
          <p:nvPr/>
        </p:nvCxnSpPr>
        <p:spPr>
          <a:xfrm flipV="1">
            <a:off x="3329437" y="3263901"/>
            <a:ext cx="720352" cy="689621"/>
          </a:xfrm>
          <a:prstGeom prst="straightConnector1">
            <a:avLst/>
          </a:prstGeom>
          <a:ln w="28575">
            <a:prstDash val="sysDot"/>
            <a:tailEnd type="triangle"/>
          </a:ln>
        </p:spPr>
        <p:style>
          <a:lnRef idx="1">
            <a:schemeClr val="dk1"/>
          </a:lnRef>
          <a:fillRef idx="0">
            <a:schemeClr val="dk1"/>
          </a:fillRef>
          <a:effectRef idx="0">
            <a:schemeClr val="dk1"/>
          </a:effectRef>
          <a:fontRef idx="minor">
            <a:schemeClr val="tx1"/>
          </a:fontRef>
        </p:style>
      </p:cxnSp>
      <p:cxnSp>
        <p:nvCxnSpPr>
          <p:cNvPr id="299" name="Straight Arrow Connector 298">
            <a:extLst>
              <a:ext uri="{FF2B5EF4-FFF2-40B4-BE49-F238E27FC236}">
                <a16:creationId xmlns:a16="http://schemas.microsoft.com/office/drawing/2014/main" id="{17DED79F-B32C-72B4-3011-3F6C3FAA4F74}"/>
              </a:ext>
            </a:extLst>
          </p:cNvPr>
          <p:cNvCxnSpPr>
            <a:stCxn id="289" idx="3"/>
            <a:endCxn id="263" idx="1"/>
          </p:cNvCxnSpPr>
          <p:nvPr/>
        </p:nvCxnSpPr>
        <p:spPr>
          <a:xfrm>
            <a:off x="4618786" y="3263901"/>
            <a:ext cx="510504" cy="2297"/>
          </a:xfrm>
          <a:prstGeom prst="straightConnector1">
            <a:avLst/>
          </a:prstGeom>
          <a:ln w="28575">
            <a:prstDash val="sysDot"/>
            <a:tailEnd type="triangle"/>
          </a:ln>
        </p:spPr>
        <p:style>
          <a:lnRef idx="1">
            <a:schemeClr val="dk1"/>
          </a:lnRef>
          <a:fillRef idx="0">
            <a:schemeClr val="dk1"/>
          </a:fillRef>
          <a:effectRef idx="0">
            <a:schemeClr val="dk1"/>
          </a:effectRef>
          <a:fontRef idx="minor">
            <a:schemeClr val="tx1"/>
          </a:fontRef>
        </p:style>
      </p:cxnSp>
      <p:sp>
        <p:nvSpPr>
          <p:cNvPr id="301" name="Oval 300">
            <a:extLst>
              <a:ext uri="{FF2B5EF4-FFF2-40B4-BE49-F238E27FC236}">
                <a16:creationId xmlns:a16="http://schemas.microsoft.com/office/drawing/2014/main" id="{6EA00A71-440E-8F6A-C38A-AC369F8995EC}"/>
              </a:ext>
            </a:extLst>
          </p:cNvPr>
          <p:cNvSpPr/>
          <p:nvPr/>
        </p:nvSpPr>
        <p:spPr>
          <a:xfrm>
            <a:off x="5159753" y="4955496"/>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2" name="TextBox 301">
            <a:extLst>
              <a:ext uri="{FF2B5EF4-FFF2-40B4-BE49-F238E27FC236}">
                <a16:creationId xmlns:a16="http://schemas.microsoft.com/office/drawing/2014/main" id="{9213F6AC-8C5C-41DD-1E01-718FC73E5474}"/>
              </a:ext>
            </a:extLst>
          </p:cNvPr>
          <p:cNvSpPr txBox="1"/>
          <p:nvPr/>
        </p:nvSpPr>
        <p:spPr>
          <a:xfrm>
            <a:off x="5129290" y="4906813"/>
            <a:ext cx="263214" cy="276999"/>
          </a:xfrm>
          <a:prstGeom prst="rect">
            <a:avLst/>
          </a:prstGeom>
          <a:noFill/>
        </p:spPr>
        <p:txBody>
          <a:bodyPr wrap="none" rtlCol="0">
            <a:spAutoFit/>
          </a:bodyPr>
          <a:lstStyle/>
          <a:p>
            <a:r>
              <a:rPr lang="en-US" sz="1200" b="1" dirty="0"/>
              <a:t>5</a:t>
            </a:r>
          </a:p>
        </p:txBody>
      </p:sp>
      <mc:AlternateContent xmlns:mc="http://schemas.openxmlformats.org/markup-compatibility/2006" xmlns:a14="http://schemas.microsoft.com/office/drawing/2010/main">
        <mc:Choice Requires="a14">
          <p:sp>
            <p:nvSpPr>
              <p:cNvPr id="303" name="TextBox 302">
                <a:extLst>
                  <a:ext uri="{FF2B5EF4-FFF2-40B4-BE49-F238E27FC236}">
                    <a16:creationId xmlns:a16="http://schemas.microsoft.com/office/drawing/2014/main" id="{C06087A5-F302-F322-194B-25FA2B0B8AAB}"/>
                  </a:ext>
                </a:extLst>
              </p:cNvPr>
              <p:cNvSpPr txBox="1"/>
              <p:nvPr/>
            </p:nvSpPr>
            <p:spPr>
              <a:xfrm>
                <a:off x="5265812" y="4757619"/>
                <a:ext cx="667362" cy="4639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00" b="1" i="1" smtClean="0">
                              <a:latin typeface="Cambria Math" panose="02040503050406030204" pitchFamily="18" charset="0"/>
                            </a:rPr>
                          </m:ctrlPr>
                        </m:sSupPr>
                        <m:e>
                          <m:d>
                            <m:dPr>
                              <m:begChr m:val="["/>
                              <m:endChr m:val="]"/>
                              <m:ctrlPr>
                                <a:rPr lang="en-US" sz="1400" b="1" i="1">
                                  <a:latin typeface="Cambria Math" panose="02040503050406030204" pitchFamily="18" charset="0"/>
                                </a:rPr>
                              </m:ctrlPr>
                            </m:dPr>
                            <m:e>
                              <m:acc>
                                <m:accPr>
                                  <m:chr m:val="⃗"/>
                                  <m:ctrlPr>
                                    <a:rPr lang="en-US" sz="1400" b="1" i="1">
                                      <a:latin typeface="Cambria Math" panose="02040503050406030204" pitchFamily="18" charset="0"/>
                                    </a:rPr>
                                  </m:ctrlPr>
                                </m:accPr>
                                <m:e>
                                  <m:sSup>
                                    <m:sSupPr>
                                      <m:ctrlPr>
                                        <a:rPr lang="en-US" sz="1400" b="1" i="1">
                                          <a:latin typeface="Cambria Math" panose="02040503050406030204" pitchFamily="18" charset="0"/>
                                        </a:rPr>
                                      </m:ctrlPr>
                                    </m:sSupPr>
                                    <m:e>
                                      <m:r>
                                        <a:rPr lang="en-US" sz="1400" b="1" i="1">
                                          <a:latin typeface="Cambria Math" panose="02040503050406030204" pitchFamily="18" charset="0"/>
                                          <a:ea typeface="Cambria Math" panose="02040503050406030204" pitchFamily="18" charset="0"/>
                                        </a:rPr>
                                        <m:t>𝝍</m:t>
                                      </m:r>
                                    </m:e>
                                    <m:sup>
                                      <m:r>
                                        <a:rPr lang="en-US" sz="1400" b="1" i="1" smtClean="0">
                                          <a:latin typeface="Cambria Math" panose="02040503050406030204" pitchFamily="18" charset="0"/>
                                          <a:ea typeface="Cambria Math" panose="02040503050406030204" pitchFamily="18" charset="0"/>
                                        </a:rPr>
                                        <m:t>𝟓</m:t>
                                      </m:r>
                                    </m:sup>
                                  </m:sSup>
                                </m:e>
                              </m:acc>
                            </m:e>
                          </m:d>
                        </m:e>
                        <m:sup>
                          <m:r>
                            <a:rPr lang="en-US" sz="1400" b="1" i="1" smtClean="0">
                              <a:latin typeface="Cambria Math" panose="02040503050406030204" pitchFamily="18" charset="0"/>
                              <a:ea typeface="Cambria Math" panose="02040503050406030204" pitchFamily="18" charset="0"/>
                            </a:rPr>
                            <m:t>𝟏</m:t>
                          </m:r>
                        </m:sup>
                      </m:sSup>
                    </m:oMath>
                  </m:oMathPara>
                </a14:m>
                <a:endParaRPr lang="en-US" sz="1400" dirty="0"/>
              </a:p>
            </p:txBody>
          </p:sp>
        </mc:Choice>
        <mc:Fallback xmlns="">
          <p:sp>
            <p:nvSpPr>
              <p:cNvPr id="303" name="TextBox 302">
                <a:extLst>
                  <a:ext uri="{FF2B5EF4-FFF2-40B4-BE49-F238E27FC236}">
                    <a16:creationId xmlns:a16="http://schemas.microsoft.com/office/drawing/2014/main" id="{C06087A5-F302-F322-194B-25FA2B0B8AAB}"/>
                  </a:ext>
                </a:extLst>
              </p:cNvPr>
              <p:cNvSpPr txBox="1">
                <a:spLocks noRot="1" noChangeAspect="1" noMove="1" noResize="1" noEditPoints="1" noAdjustHandles="1" noChangeArrowheads="1" noChangeShapeType="1" noTextEdit="1"/>
              </p:cNvSpPr>
              <p:nvPr/>
            </p:nvSpPr>
            <p:spPr>
              <a:xfrm>
                <a:off x="5265812" y="4757619"/>
                <a:ext cx="667362" cy="463910"/>
              </a:xfrm>
              <a:prstGeom prst="rect">
                <a:avLst/>
              </a:prstGeom>
              <a:blipFill>
                <a:blip r:embed="rId17"/>
                <a:stretch>
                  <a:fillRect/>
                </a:stretch>
              </a:blipFill>
            </p:spPr>
            <p:txBody>
              <a:bodyPr/>
              <a:lstStyle/>
              <a:p>
                <a:r>
                  <a:rPr lang="en-US">
                    <a:noFill/>
                  </a:rPr>
                  <a:t> </a:t>
                </a:r>
              </a:p>
            </p:txBody>
          </p:sp>
        </mc:Fallback>
      </mc:AlternateContent>
      <p:sp>
        <p:nvSpPr>
          <p:cNvPr id="304" name="Rectangle 303">
            <a:extLst>
              <a:ext uri="{FF2B5EF4-FFF2-40B4-BE49-F238E27FC236}">
                <a16:creationId xmlns:a16="http://schemas.microsoft.com/office/drawing/2014/main" id="{6A3029D6-F5A8-3FB2-1F49-B6A0B9883E75}"/>
              </a:ext>
            </a:extLst>
          </p:cNvPr>
          <p:cNvSpPr/>
          <p:nvPr/>
        </p:nvSpPr>
        <p:spPr>
          <a:xfrm>
            <a:off x="4049789" y="4743408"/>
            <a:ext cx="568997" cy="59921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b="1" dirty="0">
                <a:solidFill>
                  <a:schemeClr val="tx1"/>
                </a:solidFill>
                <a:latin typeface="Cambria Math" panose="02040503050406030204" pitchFamily="18" charset="0"/>
                <a:ea typeface="Cambria Math" panose="02040503050406030204" pitchFamily="18" charset="0"/>
              </a:rPr>
              <a:t>L1</a:t>
            </a:r>
          </a:p>
        </p:txBody>
      </p:sp>
      <p:cxnSp>
        <p:nvCxnSpPr>
          <p:cNvPr id="305" name="Straight Arrow Connector 304">
            <a:extLst>
              <a:ext uri="{FF2B5EF4-FFF2-40B4-BE49-F238E27FC236}">
                <a16:creationId xmlns:a16="http://schemas.microsoft.com/office/drawing/2014/main" id="{AD964BA7-E7F6-EE53-4871-7AB473FB064B}"/>
              </a:ext>
            </a:extLst>
          </p:cNvPr>
          <p:cNvCxnSpPr>
            <a:stCxn id="304" idx="3"/>
            <a:endCxn id="302" idx="1"/>
          </p:cNvCxnSpPr>
          <p:nvPr/>
        </p:nvCxnSpPr>
        <p:spPr>
          <a:xfrm>
            <a:off x="4618786" y="5043016"/>
            <a:ext cx="510504" cy="2297"/>
          </a:xfrm>
          <a:prstGeom prst="straightConnector1">
            <a:avLst/>
          </a:prstGeom>
          <a:ln w="28575">
            <a:prstDash val="sysDot"/>
            <a:tailEnd type="triangle"/>
          </a:ln>
        </p:spPr>
        <p:style>
          <a:lnRef idx="1">
            <a:schemeClr val="dk1"/>
          </a:lnRef>
          <a:fillRef idx="0">
            <a:schemeClr val="dk1"/>
          </a:fillRef>
          <a:effectRef idx="0">
            <a:schemeClr val="dk1"/>
          </a:effectRef>
          <a:fontRef idx="minor">
            <a:schemeClr val="tx1"/>
          </a:fontRef>
        </p:style>
      </p:cxnSp>
      <p:sp>
        <p:nvSpPr>
          <p:cNvPr id="306" name="Oval 305">
            <a:extLst>
              <a:ext uri="{FF2B5EF4-FFF2-40B4-BE49-F238E27FC236}">
                <a16:creationId xmlns:a16="http://schemas.microsoft.com/office/drawing/2014/main" id="{FFFEBEA7-2E8E-9ABA-4906-6F5379C21B68}"/>
              </a:ext>
            </a:extLst>
          </p:cNvPr>
          <p:cNvSpPr/>
          <p:nvPr/>
        </p:nvSpPr>
        <p:spPr>
          <a:xfrm>
            <a:off x="3098028" y="4952084"/>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 name="TextBox 306">
            <a:extLst>
              <a:ext uri="{FF2B5EF4-FFF2-40B4-BE49-F238E27FC236}">
                <a16:creationId xmlns:a16="http://schemas.microsoft.com/office/drawing/2014/main" id="{E168DB4B-BBC8-1228-AC39-159E799FD9D1}"/>
              </a:ext>
            </a:extLst>
          </p:cNvPr>
          <p:cNvSpPr txBox="1"/>
          <p:nvPr/>
        </p:nvSpPr>
        <p:spPr>
          <a:xfrm>
            <a:off x="3060190" y="4907593"/>
            <a:ext cx="263214" cy="276999"/>
          </a:xfrm>
          <a:prstGeom prst="rect">
            <a:avLst/>
          </a:prstGeom>
          <a:noFill/>
        </p:spPr>
        <p:txBody>
          <a:bodyPr wrap="none" rtlCol="0">
            <a:spAutoFit/>
          </a:bodyPr>
          <a:lstStyle/>
          <a:p>
            <a:r>
              <a:rPr lang="en-US" sz="1200" b="1" dirty="0"/>
              <a:t>3</a:t>
            </a:r>
          </a:p>
        </p:txBody>
      </p:sp>
      <mc:AlternateContent xmlns:mc="http://schemas.openxmlformats.org/markup-compatibility/2006" xmlns:a14="http://schemas.microsoft.com/office/drawing/2010/main">
        <mc:Choice Requires="a14">
          <p:sp>
            <p:nvSpPr>
              <p:cNvPr id="308" name="TextBox 307">
                <a:extLst>
                  <a:ext uri="{FF2B5EF4-FFF2-40B4-BE49-F238E27FC236}">
                    <a16:creationId xmlns:a16="http://schemas.microsoft.com/office/drawing/2014/main" id="{255D1EFE-1E0C-1294-A803-5B26011C1783}"/>
                  </a:ext>
                </a:extLst>
              </p:cNvPr>
              <p:cNvSpPr txBox="1"/>
              <p:nvPr/>
            </p:nvSpPr>
            <p:spPr>
              <a:xfrm>
                <a:off x="2592696" y="4772238"/>
                <a:ext cx="667362" cy="4612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00" b="1" i="1" smtClean="0">
                              <a:latin typeface="Cambria Math" panose="02040503050406030204" pitchFamily="18" charset="0"/>
                            </a:rPr>
                          </m:ctrlPr>
                        </m:sSupPr>
                        <m:e>
                          <m:d>
                            <m:dPr>
                              <m:begChr m:val="["/>
                              <m:endChr m:val="]"/>
                              <m:ctrlPr>
                                <a:rPr lang="en-US" sz="1400" b="1" i="1">
                                  <a:latin typeface="Cambria Math" panose="02040503050406030204" pitchFamily="18" charset="0"/>
                                </a:rPr>
                              </m:ctrlPr>
                            </m:dPr>
                            <m:e>
                              <m:acc>
                                <m:accPr>
                                  <m:chr m:val="⃗"/>
                                  <m:ctrlPr>
                                    <a:rPr lang="en-US" sz="1400" b="1" i="1">
                                      <a:latin typeface="Cambria Math" panose="02040503050406030204" pitchFamily="18" charset="0"/>
                                    </a:rPr>
                                  </m:ctrlPr>
                                </m:accPr>
                                <m:e>
                                  <m:sSup>
                                    <m:sSupPr>
                                      <m:ctrlPr>
                                        <a:rPr lang="en-US" sz="1400" b="1" i="1">
                                          <a:latin typeface="Cambria Math" panose="02040503050406030204" pitchFamily="18" charset="0"/>
                                        </a:rPr>
                                      </m:ctrlPr>
                                    </m:sSupPr>
                                    <m:e>
                                      <m:r>
                                        <a:rPr lang="en-US" sz="1400" b="1" i="1">
                                          <a:latin typeface="Cambria Math" panose="02040503050406030204" pitchFamily="18" charset="0"/>
                                          <a:ea typeface="Cambria Math" panose="02040503050406030204" pitchFamily="18" charset="0"/>
                                        </a:rPr>
                                        <m:t>𝝍</m:t>
                                      </m:r>
                                    </m:e>
                                    <m:sup>
                                      <m:r>
                                        <a:rPr lang="en-US" sz="1400" b="1" i="1" smtClean="0">
                                          <a:latin typeface="Cambria Math" panose="02040503050406030204" pitchFamily="18" charset="0"/>
                                          <a:ea typeface="Cambria Math" panose="02040503050406030204" pitchFamily="18" charset="0"/>
                                        </a:rPr>
                                        <m:t>𝟑</m:t>
                                      </m:r>
                                    </m:sup>
                                  </m:sSup>
                                </m:e>
                              </m:acc>
                            </m:e>
                          </m:d>
                        </m:e>
                        <m:sup>
                          <m:r>
                            <a:rPr lang="en-US" sz="1400" b="1" i="1">
                              <a:latin typeface="Cambria Math" panose="02040503050406030204" pitchFamily="18" charset="0"/>
                            </a:rPr>
                            <m:t>𝟎</m:t>
                          </m:r>
                        </m:sup>
                      </m:sSup>
                    </m:oMath>
                  </m:oMathPara>
                </a14:m>
                <a:endParaRPr lang="en-US" sz="1400" dirty="0"/>
              </a:p>
            </p:txBody>
          </p:sp>
        </mc:Choice>
        <mc:Fallback xmlns="">
          <p:sp>
            <p:nvSpPr>
              <p:cNvPr id="308" name="TextBox 307">
                <a:extLst>
                  <a:ext uri="{FF2B5EF4-FFF2-40B4-BE49-F238E27FC236}">
                    <a16:creationId xmlns:a16="http://schemas.microsoft.com/office/drawing/2014/main" id="{255D1EFE-1E0C-1294-A803-5B26011C1783}"/>
                  </a:ext>
                </a:extLst>
              </p:cNvPr>
              <p:cNvSpPr txBox="1">
                <a:spLocks noRot="1" noChangeAspect="1" noMove="1" noResize="1" noEditPoints="1" noAdjustHandles="1" noChangeArrowheads="1" noChangeShapeType="1" noTextEdit="1"/>
              </p:cNvSpPr>
              <p:nvPr/>
            </p:nvSpPr>
            <p:spPr>
              <a:xfrm>
                <a:off x="2592696" y="4772238"/>
                <a:ext cx="667362" cy="461217"/>
              </a:xfrm>
              <a:prstGeom prst="rect">
                <a:avLst/>
              </a:prstGeom>
              <a:blipFill>
                <a:blip r:embed="rId18"/>
                <a:stretch>
                  <a:fillRect/>
                </a:stretch>
              </a:blipFill>
            </p:spPr>
            <p:txBody>
              <a:bodyPr/>
              <a:lstStyle/>
              <a:p>
                <a:r>
                  <a:rPr lang="en-US">
                    <a:noFill/>
                  </a:rPr>
                  <a:t> </a:t>
                </a:r>
              </a:p>
            </p:txBody>
          </p:sp>
        </mc:Fallback>
      </mc:AlternateContent>
      <p:sp>
        <p:nvSpPr>
          <p:cNvPr id="309" name="Oval 308">
            <a:extLst>
              <a:ext uri="{FF2B5EF4-FFF2-40B4-BE49-F238E27FC236}">
                <a16:creationId xmlns:a16="http://schemas.microsoft.com/office/drawing/2014/main" id="{F0E2B1E5-44E3-F1CF-D3C5-A0129F27FDCD}"/>
              </a:ext>
            </a:extLst>
          </p:cNvPr>
          <p:cNvSpPr/>
          <p:nvPr/>
        </p:nvSpPr>
        <p:spPr>
          <a:xfrm>
            <a:off x="3100807" y="5373234"/>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 name="TextBox 309">
            <a:extLst>
              <a:ext uri="{FF2B5EF4-FFF2-40B4-BE49-F238E27FC236}">
                <a16:creationId xmlns:a16="http://schemas.microsoft.com/office/drawing/2014/main" id="{68D24ED8-4003-AC4A-5756-A8B62CC5E2B0}"/>
              </a:ext>
            </a:extLst>
          </p:cNvPr>
          <p:cNvSpPr txBox="1"/>
          <p:nvPr/>
        </p:nvSpPr>
        <p:spPr>
          <a:xfrm>
            <a:off x="3062969" y="5328743"/>
            <a:ext cx="263214" cy="276999"/>
          </a:xfrm>
          <a:prstGeom prst="rect">
            <a:avLst/>
          </a:prstGeom>
          <a:noFill/>
        </p:spPr>
        <p:txBody>
          <a:bodyPr wrap="none" rtlCol="0">
            <a:spAutoFit/>
          </a:bodyPr>
          <a:lstStyle/>
          <a:p>
            <a:r>
              <a:rPr lang="en-US" sz="1200" b="1" dirty="0"/>
              <a:t>4</a:t>
            </a:r>
          </a:p>
        </p:txBody>
      </p:sp>
      <mc:AlternateContent xmlns:mc="http://schemas.openxmlformats.org/markup-compatibility/2006" xmlns:a14="http://schemas.microsoft.com/office/drawing/2010/main">
        <mc:Choice Requires="a14">
          <p:sp>
            <p:nvSpPr>
              <p:cNvPr id="311" name="TextBox 310">
                <a:extLst>
                  <a:ext uri="{FF2B5EF4-FFF2-40B4-BE49-F238E27FC236}">
                    <a16:creationId xmlns:a16="http://schemas.microsoft.com/office/drawing/2014/main" id="{D6A59DEC-01B0-CEF3-D76D-9176B7799AAE}"/>
                  </a:ext>
                </a:extLst>
              </p:cNvPr>
              <p:cNvSpPr txBox="1"/>
              <p:nvPr/>
            </p:nvSpPr>
            <p:spPr>
              <a:xfrm>
                <a:off x="2595475" y="5193388"/>
                <a:ext cx="667362" cy="4612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00" b="1" i="1" smtClean="0">
                              <a:latin typeface="Cambria Math" panose="02040503050406030204" pitchFamily="18" charset="0"/>
                            </a:rPr>
                          </m:ctrlPr>
                        </m:sSupPr>
                        <m:e>
                          <m:d>
                            <m:dPr>
                              <m:begChr m:val="["/>
                              <m:endChr m:val="]"/>
                              <m:ctrlPr>
                                <a:rPr lang="en-US" sz="1400" b="1" i="1">
                                  <a:latin typeface="Cambria Math" panose="02040503050406030204" pitchFamily="18" charset="0"/>
                                </a:rPr>
                              </m:ctrlPr>
                            </m:dPr>
                            <m:e>
                              <m:acc>
                                <m:accPr>
                                  <m:chr m:val="⃗"/>
                                  <m:ctrlPr>
                                    <a:rPr lang="en-US" sz="1400" b="1" i="1">
                                      <a:latin typeface="Cambria Math" panose="02040503050406030204" pitchFamily="18" charset="0"/>
                                    </a:rPr>
                                  </m:ctrlPr>
                                </m:accPr>
                                <m:e>
                                  <m:sSup>
                                    <m:sSupPr>
                                      <m:ctrlPr>
                                        <a:rPr lang="en-US" sz="1400" b="1" i="1">
                                          <a:latin typeface="Cambria Math" panose="02040503050406030204" pitchFamily="18" charset="0"/>
                                        </a:rPr>
                                      </m:ctrlPr>
                                    </m:sSupPr>
                                    <m:e>
                                      <m:r>
                                        <a:rPr lang="en-US" sz="1400" b="1" i="1">
                                          <a:latin typeface="Cambria Math" panose="02040503050406030204" pitchFamily="18" charset="0"/>
                                          <a:ea typeface="Cambria Math" panose="02040503050406030204" pitchFamily="18" charset="0"/>
                                        </a:rPr>
                                        <m:t>𝝍</m:t>
                                      </m:r>
                                    </m:e>
                                    <m:sup>
                                      <m:r>
                                        <a:rPr lang="en-US" sz="1400" b="1" i="1" smtClean="0">
                                          <a:latin typeface="Cambria Math" panose="02040503050406030204" pitchFamily="18" charset="0"/>
                                          <a:ea typeface="Cambria Math" panose="02040503050406030204" pitchFamily="18" charset="0"/>
                                        </a:rPr>
                                        <m:t>𝟒</m:t>
                                      </m:r>
                                    </m:sup>
                                  </m:sSup>
                                </m:e>
                              </m:acc>
                            </m:e>
                          </m:d>
                        </m:e>
                        <m:sup>
                          <m:r>
                            <a:rPr lang="en-US" sz="1400" b="1" i="1">
                              <a:latin typeface="Cambria Math" panose="02040503050406030204" pitchFamily="18" charset="0"/>
                            </a:rPr>
                            <m:t>𝟎</m:t>
                          </m:r>
                        </m:sup>
                      </m:sSup>
                    </m:oMath>
                  </m:oMathPara>
                </a14:m>
                <a:endParaRPr lang="en-US" sz="1400" dirty="0"/>
              </a:p>
            </p:txBody>
          </p:sp>
        </mc:Choice>
        <mc:Fallback xmlns="">
          <p:sp>
            <p:nvSpPr>
              <p:cNvPr id="311" name="TextBox 310">
                <a:extLst>
                  <a:ext uri="{FF2B5EF4-FFF2-40B4-BE49-F238E27FC236}">
                    <a16:creationId xmlns:a16="http://schemas.microsoft.com/office/drawing/2014/main" id="{D6A59DEC-01B0-CEF3-D76D-9176B7799AAE}"/>
                  </a:ext>
                </a:extLst>
              </p:cNvPr>
              <p:cNvSpPr txBox="1">
                <a:spLocks noRot="1" noChangeAspect="1" noMove="1" noResize="1" noEditPoints="1" noAdjustHandles="1" noChangeArrowheads="1" noChangeShapeType="1" noTextEdit="1"/>
              </p:cNvSpPr>
              <p:nvPr/>
            </p:nvSpPr>
            <p:spPr>
              <a:xfrm>
                <a:off x="2595475" y="5193388"/>
                <a:ext cx="667362" cy="461217"/>
              </a:xfrm>
              <a:prstGeom prst="rect">
                <a:avLst/>
              </a:prstGeom>
              <a:blipFill>
                <a:blip r:embed="rId19"/>
                <a:stretch>
                  <a:fillRect/>
                </a:stretch>
              </a:blipFill>
            </p:spPr>
            <p:txBody>
              <a:bodyPr/>
              <a:lstStyle/>
              <a:p>
                <a:r>
                  <a:rPr lang="en-US">
                    <a:noFill/>
                  </a:rPr>
                  <a:t> </a:t>
                </a:r>
              </a:p>
            </p:txBody>
          </p:sp>
        </mc:Fallback>
      </mc:AlternateContent>
      <p:sp>
        <p:nvSpPr>
          <p:cNvPr id="312" name="Oval 311">
            <a:extLst>
              <a:ext uri="{FF2B5EF4-FFF2-40B4-BE49-F238E27FC236}">
                <a16:creationId xmlns:a16="http://schemas.microsoft.com/office/drawing/2014/main" id="{26C3A442-12FA-FB58-4122-6F158BEB21B8}"/>
              </a:ext>
            </a:extLst>
          </p:cNvPr>
          <p:cNvSpPr/>
          <p:nvPr/>
        </p:nvSpPr>
        <p:spPr>
          <a:xfrm>
            <a:off x="3101165" y="4515092"/>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3" name="TextBox 312">
            <a:extLst>
              <a:ext uri="{FF2B5EF4-FFF2-40B4-BE49-F238E27FC236}">
                <a16:creationId xmlns:a16="http://schemas.microsoft.com/office/drawing/2014/main" id="{A2B06566-8B1B-9092-2643-E97E370DF73C}"/>
              </a:ext>
            </a:extLst>
          </p:cNvPr>
          <p:cNvSpPr txBox="1"/>
          <p:nvPr/>
        </p:nvSpPr>
        <p:spPr>
          <a:xfrm>
            <a:off x="3070702" y="4466409"/>
            <a:ext cx="263214" cy="276999"/>
          </a:xfrm>
          <a:prstGeom prst="rect">
            <a:avLst/>
          </a:prstGeom>
          <a:noFill/>
        </p:spPr>
        <p:txBody>
          <a:bodyPr wrap="none" rtlCol="0">
            <a:spAutoFit/>
          </a:bodyPr>
          <a:lstStyle/>
          <a:p>
            <a:r>
              <a:rPr lang="en-US" sz="1200" b="1" dirty="0"/>
              <a:t>2</a:t>
            </a:r>
          </a:p>
        </p:txBody>
      </p:sp>
      <mc:AlternateContent xmlns:mc="http://schemas.openxmlformats.org/markup-compatibility/2006" xmlns:a14="http://schemas.microsoft.com/office/drawing/2010/main">
        <mc:Choice Requires="a14">
          <p:sp>
            <p:nvSpPr>
              <p:cNvPr id="314" name="TextBox 313">
                <a:extLst>
                  <a:ext uri="{FF2B5EF4-FFF2-40B4-BE49-F238E27FC236}">
                    <a16:creationId xmlns:a16="http://schemas.microsoft.com/office/drawing/2014/main" id="{3BAEC5DF-FE7B-4AB2-97F0-336CD6248997}"/>
                  </a:ext>
                </a:extLst>
              </p:cNvPr>
              <p:cNvSpPr txBox="1"/>
              <p:nvPr/>
            </p:nvSpPr>
            <p:spPr>
              <a:xfrm>
                <a:off x="2595738" y="4340568"/>
                <a:ext cx="667362" cy="4612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00" b="1" i="1" smtClean="0">
                              <a:latin typeface="Cambria Math" panose="02040503050406030204" pitchFamily="18" charset="0"/>
                            </a:rPr>
                          </m:ctrlPr>
                        </m:sSupPr>
                        <m:e>
                          <m:d>
                            <m:dPr>
                              <m:begChr m:val="["/>
                              <m:endChr m:val="]"/>
                              <m:ctrlPr>
                                <a:rPr lang="en-US" sz="1400" b="1" i="1">
                                  <a:latin typeface="Cambria Math" panose="02040503050406030204" pitchFamily="18" charset="0"/>
                                </a:rPr>
                              </m:ctrlPr>
                            </m:dPr>
                            <m:e>
                              <m:acc>
                                <m:accPr>
                                  <m:chr m:val="⃗"/>
                                  <m:ctrlPr>
                                    <a:rPr lang="en-US" sz="1400" b="1" i="1">
                                      <a:latin typeface="Cambria Math" panose="02040503050406030204" pitchFamily="18" charset="0"/>
                                    </a:rPr>
                                  </m:ctrlPr>
                                </m:accPr>
                                <m:e>
                                  <m:sSup>
                                    <m:sSupPr>
                                      <m:ctrlPr>
                                        <a:rPr lang="en-US" sz="1400" b="1" i="1">
                                          <a:latin typeface="Cambria Math" panose="02040503050406030204" pitchFamily="18" charset="0"/>
                                        </a:rPr>
                                      </m:ctrlPr>
                                    </m:sSupPr>
                                    <m:e>
                                      <m:r>
                                        <a:rPr lang="en-US" sz="1400" b="1" i="1">
                                          <a:latin typeface="Cambria Math" panose="02040503050406030204" pitchFamily="18" charset="0"/>
                                          <a:ea typeface="Cambria Math" panose="02040503050406030204" pitchFamily="18" charset="0"/>
                                        </a:rPr>
                                        <m:t>𝝍</m:t>
                                      </m:r>
                                    </m:e>
                                    <m:sup>
                                      <m:r>
                                        <a:rPr lang="en-US" sz="1400" b="1" i="1" smtClean="0">
                                          <a:latin typeface="Cambria Math" panose="02040503050406030204" pitchFamily="18" charset="0"/>
                                          <a:ea typeface="Cambria Math" panose="02040503050406030204" pitchFamily="18" charset="0"/>
                                        </a:rPr>
                                        <m:t>𝟐</m:t>
                                      </m:r>
                                    </m:sup>
                                  </m:sSup>
                                </m:e>
                              </m:acc>
                            </m:e>
                          </m:d>
                        </m:e>
                        <m:sup>
                          <m:r>
                            <a:rPr lang="en-US" sz="1400" b="1" i="1">
                              <a:latin typeface="Cambria Math" panose="02040503050406030204" pitchFamily="18" charset="0"/>
                            </a:rPr>
                            <m:t>𝟎</m:t>
                          </m:r>
                        </m:sup>
                      </m:sSup>
                    </m:oMath>
                  </m:oMathPara>
                </a14:m>
                <a:endParaRPr lang="en-US" sz="1400" dirty="0"/>
              </a:p>
            </p:txBody>
          </p:sp>
        </mc:Choice>
        <mc:Fallback xmlns="">
          <p:sp>
            <p:nvSpPr>
              <p:cNvPr id="314" name="TextBox 313">
                <a:extLst>
                  <a:ext uri="{FF2B5EF4-FFF2-40B4-BE49-F238E27FC236}">
                    <a16:creationId xmlns:a16="http://schemas.microsoft.com/office/drawing/2014/main" id="{3BAEC5DF-FE7B-4AB2-97F0-336CD6248997}"/>
                  </a:ext>
                </a:extLst>
              </p:cNvPr>
              <p:cNvSpPr txBox="1">
                <a:spLocks noRot="1" noChangeAspect="1" noMove="1" noResize="1" noEditPoints="1" noAdjustHandles="1" noChangeArrowheads="1" noChangeShapeType="1" noTextEdit="1"/>
              </p:cNvSpPr>
              <p:nvPr/>
            </p:nvSpPr>
            <p:spPr>
              <a:xfrm>
                <a:off x="2595738" y="4340568"/>
                <a:ext cx="667362" cy="461217"/>
              </a:xfrm>
              <a:prstGeom prst="rect">
                <a:avLst/>
              </a:prstGeom>
              <a:blipFill>
                <a:blip r:embed="rId20"/>
                <a:stretch>
                  <a:fillRect/>
                </a:stretch>
              </a:blipFill>
            </p:spPr>
            <p:txBody>
              <a:bodyPr/>
              <a:lstStyle/>
              <a:p>
                <a:r>
                  <a:rPr lang="en-US">
                    <a:noFill/>
                  </a:rPr>
                  <a:t> </a:t>
                </a:r>
              </a:p>
            </p:txBody>
          </p:sp>
        </mc:Fallback>
      </mc:AlternateContent>
      <p:cxnSp>
        <p:nvCxnSpPr>
          <p:cNvPr id="316" name="Straight Arrow Connector 315">
            <a:extLst>
              <a:ext uri="{FF2B5EF4-FFF2-40B4-BE49-F238E27FC236}">
                <a16:creationId xmlns:a16="http://schemas.microsoft.com/office/drawing/2014/main" id="{E3812D32-C7A8-5C89-C071-E67DD1BE4E38}"/>
              </a:ext>
            </a:extLst>
          </p:cNvPr>
          <p:cNvCxnSpPr>
            <a:stCxn id="307" idx="3"/>
            <a:endCxn id="304" idx="1"/>
          </p:cNvCxnSpPr>
          <p:nvPr/>
        </p:nvCxnSpPr>
        <p:spPr>
          <a:xfrm flipV="1">
            <a:off x="3323404" y="5043016"/>
            <a:ext cx="726385" cy="3077"/>
          </a:xfrm>
          <a:prstGeom prst="straightConnector1">
            <a:avLst/>
          </a:prstGeom>
          <a:ln w="28575">
            <a:prstDash val="sysDot"/>
            <a:tailEnd type="triangle"/>
          </a:ln>
        </p:spPr>
        <p:style>
          <a:lnRef idx="1">
            <a:schemeClr val="dk1"/>
          </a:lnRef>
          <a:fillRef idx="0">
            <a:schemeClr val="dk1"/>
          </a:fillRef>
          <a:effectRef idx="0">
            <a:schemeClr val="dk1"/>
          </a:effectRef>
          <a:fontRef idx="minor">
            <a:schemeClr val="tx1"/>
          </a:fontRef>
        </p:style>
      </p:cxnSp>
      <p:cxnSp>
        <p:nvCxnSpPr>
          <p:cNvPr id="319" name="Straight Arrow Connector 318">
            <a:extLst>
              <a:ext uri="{FF2B5EF4-FFF2-40B4-BE49-F238E27FC236}">
                <a16:creationId xmlns:a16="http://schemas.microsoft.com/office/drawing/2014/main" id="{D2D0372F-CE5A-024A-552E-2F3D3D912711}"/>
              </a:ext>
            </a:extLst>
          </p:cNvPr>
          <p:cNvCxnSpPr>
            <a:stCxn id="313" idx="3"/>
            <a:endCxn id="304" idx="1"/>
          </p:cNvCxnSpPr>
          <p:nvPr/>
        </p:nvCxnSpPr>
        <p:spPr>
          <a:xfrm>
            <a:off x="3333916" y="4604909"/>
            <a:ext cx="715873" cy="438107"/>
          </a:xfrm>
          <a:prstGeom prst="straightConnector1">
            <a:avLst/>
          </a:prstGeom>
          <a:ln w="28575">
            <a:prstDash val="sysDot"/>
            <a:tailEnd type="triangle"/>
          </a:ln>
        </p:spPr>
        <p:style>
          <a:lnRef idx="1">
            <a:schemeClr val="dk1"/>
          </a:lnRef>
          <a:fillRef idx="0">
            <a:schemeClr val="dk1"/>
          </a:fillRef>
          <a:effectRef idx="0">
            <a:schemeClr val="dk1"/>
          </a:effectRef>
          <a:fontRef idx="minor">
            <a:schemeClr val="tx1"/>
          </a:fontRef>
        </p:style>
      </p:cxnSp>
      <p:cxnSp>
        <p:nvCxnSpPr>
          <p:cNvPr id="321" name="Straight Arrow Connector 320">
            <a:extLst>
              <a:ext uri="{FF2B5EF4-FFF2-40B4-BE49-F238E27FC236}">
                <a16:creationId xmlns:a16="http://schemas.microsoft.com/office/drawing/2014/main" id="{0CC9305D-5A04-3794-C051-BCFD0CF66A19}"/>
              </a:ext>
            </a:extLst>
          </p:cNvPr>
          <p:cNvCxnSpPr>
            <a:stCxn id="310" idx="3"/>
            <a:endCxn id="304" idx="1"/>
          </p:cNvCxnSpPr>
          <p:nvPr/>
        </p:nvCxnSpPr>
        <p:spPr>
          <a:xfrm flipV="1">
            <a:off x="3326183" y="5043016"/>
            <a:ext cx="723606" cy="424227"/>
          </a:xfrm>
          <a:prstGeom prst="straightConnector1">
            <a:avLst/>
          </a:prstGeom>
          <a:ln w="28575">
            <a:prstDash val="sysDot"/>
            <a:tailEnd type="triangle"/>
          </a:ln>
        </p:spPr>
        <p:style>
          <a:lnRef idx="1">
            <a:schemeClr val="dk1"/>
          </a:lnRef>
          <a:fillRef idx="0">
            <a:schemeClr val="dk1"/>
          </a:fillRef>
          <a:effectRef idx="0">
            <a:schemeClr val="dk1"/>
          </a:effectRef>
          <a:fontRef idx="minor">
            <a:schemeClr val="tx1"/>
          </a:fontRef>
        </p:style>
      </p:cxnSp>
      <p:sp>
        <p:nvSpPr>
          <p:cNvPr id="322" name="Rectangle 321">
            <a:extLst>
              <a:ext uri="{FF2B5EF4-FFF2-40B4-BE49-F238E27FC236}">
                <a16:creationId xmlns:a16="http://schemas.microsoft.com/office/drawing/2014/main" id="{60CC8BB9-A103-4086-0FB5-439AA3D10F1B}"/>
              </a:ext>
            </a:extLst>
          </p:cNvPr>
          <p:cNvSpPr/>
          <p:nvPr/>
        </p:nvSpPr>
        <p:spPr>
          <a:xfrm>
            <a:off x="7134518" y="3035309"/>
            <a:ext cx="568997" cy="59921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b="1" dirty="0">
                <a:solidFill>
                  <a:schemeClr val="tx1"/>
                </a:solidFill>
                <a:latin typeface="Cambria Math" panose="02040503050406030204" pitchFamily="18" charset="0"/>
                <a:ea typeface="Cambria Math" panose="02040503050406030204" pitchFamily="18" charset="0"/>
              </a:rPr>
              <a:t>L2</a:t>
            </a:r>
          </a:p>
        </p:txBody>
      </p:sp>
      <p:cxnSp>
        <p:nvCxnSpPr>
          <p:cNvPr id="324" name="Straight Arrow Connector 323">
            <a:extLst>
              <a:ext uri="{FF2B5EF4-FFF2-40B4-BE49-F238E27FC236}">
                <a16:creationId xmlns:a16="http://schemas.microsoft.com/office/drawing/2014/main" id="{E5F01661-6FED-6B69-93FB-D3D253D9E0B0}"/>
              </a:ext>
            </a:extLst>
          </p:cNvPr>
          <p:cNvCxnSpPr>
            <a:stCxn id="252" idx="3"/>
            <a:endCxn id="322" idx="1"/>
          </p:cNvCxnSpPr>
          <p:nvPr/>
        </p:nvCxnSpPr>
        <p:spPr>
          <a:xfrm>
            <a:off x="5933174" y="1791464"/>
            <a:ext cx="1201344" cy="1543453"/>
          </a:xfrm>
          <a:prstGeom prst="straightConnector1">
            <a:avLst/>
          </a:prstGeom>
          <a:ln w="28575">
            <a:prstDash val="sysDot"/>
            <a:tailEnd type="triangle"/>
          </a:ln>
        </p:spPr>
        <p:style>
          <a:lnRef idx="1">
            <a:schemeClr val="dk1"/>
          </a:lnRef>
          <a:fillRef idx="0">
            <a:schemeClr val="dk1"/>
          </a:fillRef>
          <a:effectRef idx="0">
            <a:schemeClr val="dk1"/>
          </a:effectRef>
          <a:fontRef idx="minor">
            <a:schemeClr val="tx1"/>
          </a:fontRef>
        </p:style>
      </p:cxnSp>
      <p:cxnSp>
        <p:nvCxnSpPr>
          <p:cNvPr id="326" name="Straight Arrow Connector 325">
            <a:extLst>
              <a:ext uri="{FF2B5EF4-FFF2-40B4-BE49-F238E27FC236}">
                <a16:creationId xmlns:a16="http://schemas.microsoft.com/office/drawing/2014/main" id="{BE248BB0-C0B7-F158-645E-CF832DCA714D}"/>
              </a:ext>
            </a:extLst>
          </p:cNvPr>
          <p:cNvCxnSpPr>
            <a:stCxn id="264" idx="3"/>
            <a:endCxn id="322" idx="1"/>
          </p:cNvCxnSpPr>
          <p:nvPr/>
        </p:nvCxnSpPr>
        <p:spPr>
          <a:xfrm>
            <a:off x="5933174" y="3209113"/>
            <a:ext cx="1201344" cy="125804"/>
          </a:xfrm>
          <a:prstGeom prst="straightConnector1">
            <a:avLst/>
          </a:prstGeom>
          <a:ln w="28575">
            <a:prstDash val="sysDot"/>
            <a:tailEnd type="triangle"/>
          </a:ln>
        </p:spPr>
        <p:style>
          <a:lnRef idx="1">
            <a:schemeClr val="dk1"/>
          </a:lnRef>
          <a:fillRef idx="0">
            <a:schemeClr val="dk1"/>
          </a:fillRef>
          <a:effectRef idx="0">
            <a:schemeClr val="dk1"/>
          </a:effectRef>
          <a:fontRef idx="minor">
            <a:schemeClr val="tx1"/>
          </a:fontRef>
        </p:style>
      </p:cxnSp>
      <p:cxnSp>
        <p:nvCxnSpPr>
          <p:cNvPr id="328" name="Straight Arrow Connector 327">
            <a:extLst>
              <a:ext uri="{FF2B5EF4-FFF2-40B4-BE49-F238E27FC236}">
                <a16:creationId xmlns:a16="http://schemas.microsoft.com/office/drawing/2014/main" id="{54C89A1C-99A9-31FF-65E4-7ACC8380B91A}"/>
              </a:ext>
            </a:extLst>
          </p:cNvPr>
          <p:cNvCxnSpPr>
            <a:stCxn id="303" idx="3"/>
            <a:endCxn id="322" idx="1"/>
          </p:cNvCxnSpPr>
          <p:nvPr/>
        </p:nvCxnSpPr>
        <p:spPr>
          <a:xfrm flipV="1">
            <a:off x="5933174" y="3334917"/>
            <a:ext cx="1201344" cy="1654657"/>
          </a:xfrm>
          <a:prstGeom prst="straightConnector1">
            <a:avLst/>
          </a:prstGeom>
          <a:ln w="28575">
            <a:prstDash val="sysDot"/>
            <a:tailEnd type="triangle"/>
          </a:ln>
        </p:spPr>
        <p:style>
          <a:lnRef idx="1">
            <a:schemeClr val="dk1"/>
          </a:lnRef>
          <a:fillRef idx="0">
            <a:schemeClr val="dk1"/>
          </a:fillRef>
          <a:effectRef idx="0">
            <a:schemeClr val="dk1"/>
          </a:effectRef>
          <a:fontRef idx="minor">
            <a:schemeClr val="tx1"/>
          </a:fontRef>
        </p:style>
      </p:cxnSp>
      <p:cxnSp>
        <p:nvCxnSpPr>
          <p:cNvPr id="333" name="Straight Arrow Connector 332">
            <a:extLst>
              <a:ext uri="{FF2B5EF4-FFF2-40B4-BE49-F238E27FC236}">
                <a16:creationId xmlns:a16="http://schemas.microsoft.com/office/drawing/2014/main" id="{2B536762-02C2-DD12-82C2-D4DC72FA1221}"/>
              </a:ext>
            </a:extLst>
          </p:cNvPr>
          <p:cNvCxnSpPr>
            <a:cxnSpLocks/>
            <a:stCxn id="322" idx="3"/>
            <a:endCxn id="339" idx="1"/>
          </p:cNvCxnSpPr>
          <p:nvPr/>
        </p:nvCxnSpPr>
        <p:spPr>
          <a:xfrm>
            <a:off x="7703515" y="3334917"/>
            <a:ext cx="697310" cy="0"/>
          </a:xfrm>
          <a:prstGeom prst="straightConnector1">
            <a:avLst/>
          </a:prstGeom>
          <a:ln w="28575">
            <a:prstDash val="sysDot"/>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35" name="TextBox 334">
                <a:extLst>
                  <a:ext uri="{FF2B5EF4-FFF2-40B4-BE49-F238E27FC236}">
                    <a16:creationId xmlns:a16="http://schemas.microsoft.com/office/drawing/2014/main" id="{38EC4211-BF2C-E513-E968-ED747F6A65D3}"/>
                  </a:ext>
                </a:extLst>
              </p:cNvPr>
              <p:cNvSpPr txBox="1"/>
              <p:nvPr/>
            </p:nvSpPr>
            <p:spPr>
              <a:xfrm>
                <a:off x="8629404" y="3043010"/>
                <a:ext cx="667362" cy="4612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00" b="1" i="1" smtClean="0">
                              <a:latin typeface="Cambria Math" panose="02040503050406030204" pitchFamily="18" charset="0"/>
                            </a:rPr>
                          </m:ctrlPr>
                        </m:sSupPr>
                        <m:e>
                          <m:d>
                            <m:dPr>
                              <m:begChr m:val="["/>
                              <m:endChr m:val="]"/>
                              <m:ctrlPr>
                                <a:rPr lang="en-US" sz="1400" b="1" i="1">
                                  <a:latin typeface="Cambria Math" panose="02040503050406030204" pitchFamily="18" charset="0"/>
                                </a:rPr>
                              </m:ctrlPr>
                            </m:dPr>
                            <m:e>
                              <m:acc>
                                <m:accPr>
                                  <m:chr m:val="⃗"/>
                                  <m:ctrlPr>
                                    <a:rPr lang="en-US" sz="1400" b="1" i="1">
                                      <a:latin typeface="Cambria Math" panose="02040503050406030204" pitchFamily="18" charset="0"/>
                                    </a:rPr>
                                  </m:ctrlPr>
                                </m:accPr>
                                <m:e>
                                  <m:sSup>
                                    <m:sSupPr>
                                      <m:ctrlPr>
                                        <a:rPr lang="en-US" sz="1400" b="1" i="1">
                                          <a:latin typeface="Cambria Math" panose="02040503050406030204" pitchFamily="18" charset="0"/>
                                        </a:rPr>
                                      </m:ctrlPr>
                                    </m:sSupPr>
                                    <m:e>
                                      <m:r>
                                        <a:rPr lang="en-US" sz="1400" b="1" i="1">
                                          <a:latin typeface="Cambria Math" panose="02040503050406030204" pitchFamily="18" charset="0"/>
                                          <a:ea typeface="Cambria Math" panose="02040503050406030204" pitchFamily="18" charset="0"/>
                                        </a:rPr>
                                        <m:t>𝝍</m:t>
                                      </m:r>
                                    </m:e>
                                    <m:sup>
                                      <m:r>
                                        <a:rPr lang="en-US" sz="1400" b="1" i="1" smtClean="0">
                                          <a:latin typeface="Cambria Math" panose="02040503050406030204" pitchFamily="18" charset="0"/>
                                          <a:ea typeface="Cambria Math" panose="02040503050406030204" pitchFamily="18" charset="0"/>
                                        </a:rPr>
                                        <m:t>𝟒</m:t>
                                      </m:r>
                                    </m:sup>
                                  </m:sSup>
                                </m:e>
                              </m:acc>
                            </m:e>
                          </m:d>
                        </m:e>
                        <m:sup>
                          <m:r>
                            <a:rPr lang="en-US" sz="1400" b="1" i="1" smtClean="0">
                              <a:latin typeface="Cambria Math" panose="02040503050406030204" pitchFamily="18" charset="0"/>
                              <a:ea typeface="Cambria Math" panose="02040503050406030204" pitchFamily="18" charset="0"/>
                            </a:rPr>
                            <m:t>𝟐</m:t>
                          </m:r>
                        </m:sup>
                      </m:sSup>
                    </m:oMath>
                  </m:oMathPara>
                </a14:m>
                <a:endParaRPr lang="en-US" sz="1400" dirty="0"/>
              </a:p>
            </p:txBody>
          </p:sp>
        </mc:Choice>
        <mc:Fallback xmlns="">
          <p:sp>
            <p:nvSpPr>
              <p:cNvPr id="335" name="TextBox 334">
                <a:extLst>
                  <a:ext uri="{FF2B5EF4-FFF2-40B4-BE49-F238E27FC236}">
                    <a16:creationId xmlns:a16="http://schemas.microsoft.com/office/drawing/2014/main" id="{38EC4211-BF2C-E513-E968-ED747F6A65D3}"/>
                  </a:ext>
                </a:extLst>
              </p:cNvPr>
              <p:cNvSpPr txBox="1">
                <a:spLocks noRot="1" noChangeAspect="1" noMove="1" noResize="1" noEditPoints="1" noAdjustHandles="1" noChangeArrowheads="1" noChangeShapeType="1" noTextEdit="1"/>
              </p:cNvSpPr>
              <p:nvPr/>
            </p:nvSpPr>
            <p:spPr>
              <a:xfrm>
                <a:off x="8629404" y="3043010"/>
                <a:ext cx="667362" cy="461217"/>
              </a:xfrm>
              <a:prstGeom prst="rect">
                <a:avLst/>
              </a:prstGeom>
              <a:blipFill>
                <a:blip r:embed="rId21"/>
                <a:stretch>
                  <a:fillRect/>
                </a:stretch>
              </a:blipFill>
            </p:spPr>
            <p:txBody>
              <a:bodyPr/>
              <a:lstStyle/>
              <a:p>
                <a:r>
                  <a:rPr lang="en-US">
                    <a:noFill/>
                  </a:rPr>
                  <a:t> </a:t>
                </a:r>
              </a:p>
            </p:txBody>
          </p:sp>
        </mc:Fallback>
      </mc:AlternateContent>
      <p:sp>
        <p:nvSpPr>
          <p:cNvPr id="338" name="Oval 337">
            <a:extLst>
              <a:ext uri="{FF2B5EF4-FFF2-40B4-BE49-F238E27FC236}">
                <a16:creationId xmlns:a16="http://schemas.microsoft.com/office/drawing/2014/main" id="{C6EF3091-DC2C-4E50-E643-A7BD3B8362B0}"/>
              </a:ext>
            </a:extLst>
          </p:cNvPr>
          <p:cNvSpPr/>
          <p:nvPr/>
        </p:nvSpPr>
        <p:spPr>
          <a:xfrm>
            <a:off x="8431288" y="3245100"/>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9" name="TextBox 338">
            <a:extLst>
              <a:ext uri="{FF2B5EF4-FFF2-40B4-BE49-F238E27FC236}">
                <a16:creationId xmlns:a16="http://schemas.microsoft.com/office/drawing/2014/main" id="{EAEA0EE1-551E-CB6B-0591-2C469993D81D}"/>
              </a:ext>
            </a:extLst>
          </p:cNvPr>
          <p:cNvSpPr txBox="1"/>
          <p:nvPr/>
        </p:nvSpPr>
        <p:spPr>
          <a:xfrm>
            <a:off x="8400825" y="3196417"/>
            <a:ext cx="263214" cy="276999"/>
          </a:xfrm>
          <a:prstGeom prst="rect">
            <a:avLst/>
          </a:prstGeom>
          <a:noFill/>
        </p:spPr>
        <p:txBody>
          <a:bodyPr wrap="none" rtlCol="0">
            <a:spAutoFit/>
          </a:bodyPr>
          <a:lstStyle/>
          <a:p>
            <a:r>
              <a:rPr lang="en-US" sz="1200" b="1" dirty="0"/>
              <a:t>4</a:t>
            </a:r>
          </a:p>
        </p:txBody>
      </p:sp>
      <mc:AlternateContent xmlns:mc="http://schemas.openxmlformats.org/markup-compatibility/2006" xmlns:a14="http://schemas.microsoft.com/office/drawing/2010/main">
        <mc:Choice Requires="a14">
          <p:sp>
            <p:nvSpPr>
              <p:cNvPr id="344" name="TextBox 343">
                <a:extLst>
                  <a:ext uri="{FF2B5EF4-FFF2-40B4-BE49-F238E27FC236}">
                    <a16:creationId xmlns:a16="http://schemas.microsoft.com/office/drawing/2014/main" id="{F17B225D-F2FE-EFAF-6EF0-A2880A910FBD}"/>
                  </a:ext>
                </a:extLst>
              </p:cNvPr>
              <p:cNvSpPr txBox="1"/>
              <p:nvPr/>
            </p:nvSpPr>
            <p:spPr>
              <a:xfrm>
                <a:off x="9596525" y="5473201"/>
                <a:ext cx="2146083" cy="5833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1" i="1" smtClean="0">
                              <a:latin typeface="Cambria Math" panose="02040503050406030204" pitchFamily="18" charset="0"/>
                            </a:rPr>
                          </m:ctrlPr>
                        </m:sSupPr>
                        <m:e>
                          <m:d>
                            <m:dPr>
                              <m:begChr m:val="["/>
                              <m:endChr m:val="]"/>
                              <m:ctrlPr>
                                <a:rPr lang="en-US" sz="1800" b="1" i="1">
                                  <a:latin typeface="Cambria Math" panose="02040503050406030204" pitchFamily="18" charset="0"/>
                                </a:rPr>
                              </m:ctrlPr>
                            </m:dPr>
                            <m:e>
                              <m:acc>
                                <m:accPr>
                                  <m:chr m:val="⃗"/>
                                  <m:ctrlPr>
                                    <a:rPr lang="en-US" sz="1800" b="1" i="1">
                                      <a:latin typeface="Cambria Math" panose="02040503050406030204" pitchFamily="18" charset="0"/>
                                    </a:rPr>
                                  </m:ctrlPr>
                                </m:accPr>
                                <m:e>
                                  <m:sSup>
                                    <m:sSupPr>
                                      <m:ctrlPr>
                                        <a:rPr lang="en-US" sz="1800" b="1" i="1">
                                          <a:latin typeface="Cambria Math" panose="02040503050406030204" pitchFamily="18" charset="0"/>
                                        </a:rPr>
                                      </m:ctrlPr>
                                    </m:sSupPr>
                                    <m:e>
                                      <m:r>
                                        <a:rPr lang="en-US" sz="1800" b="1" i="1">
                                          <a:latin typeface="Cambria Math" panose="02040503050406030204" pitchFamily="18" charset="0"/>
                                          <a:ea typeface="Cambria Math" panose="02040503050406030204" pitchFamily="18" charset="0"/>
                                        </a:rPr>
                                        <m:t>𝝍</m:t>
                                      </m:r>
                                    </m:e>
                                    <m:sup>
                                      <m:r>
                                        <a:rPr lang="en-US" sz="1800" b="1" i="1" smtClean="0">
                                          <a:latin typeface="Cambria Math" panose="02040503050406030204" pitchFamily="18" charset="0"/>
                                          <a:ea typeface="Cambria Math" panose="02040503050406030204" pitchFamily="18" charset="0"/>
                                        </a:rPr>
                                        <m:t>𝒊</m:t>
                                      </m:r>
                                    </m:sup>
                                  </m:sSup>
                                </m:e>
                              </m:acc>
                            </m:e>
                          </m:d>
                        </m:e>
                        <m:sup>
                          <m:r>
                            <a:rPr lang="en-US" sz="1800" b="1" i="1">
                              <a:latin typeface="Cambria Math" panose="02040503050406030204" pitchFamily="18" charset="0"/>
                            </a:rPr>
                            <m:t>𝒏</m:t>
                          </m:r>
                          <m:r>
                            <a:rPr lang="en-US" sz="1800" b="1" i="1" smtClean="0">
                              <a:latin typeface="Cambria Math" panose="02040503050406030204" pitchFamily="18" charset="0"/>
                            </a:rPr>
                            <m:t>=</m:t>
                          </m:r>
                          <m:r>
                            <a:rPr lang="en-US" sz="1800" b="1" i="1" smtClean="0">
                              <a:latin typeface="Cambria Math" panose="02040503050406030204" pitchFamily="18" charset="0"/>
                            </a:rPr>
                            <m:t>𝟎</m:t>
                          </m:r>
                        </m:sup>
                      </m:sSup>
                      <m:r>
                        <a:rPr lang="en-US" sz="1800" b="1" i="1" smtClean="0">
                          <a:latin typeface="Cambria Math" panose="02040503050406030204" pitchFamily="18" charset="0"/>
                        </a:rPr>
                        <m:t>=</m:t>
                      </m:r>
                      <m:acc>
                        <m:accPr>
                          <m:chr m:val="⃗"/>
                          <m:ctrlPr>
                            <a:rPr lang="en-US" i="1">
                              <a:latin typeface="Cambria Math" panose="02040503050406030204" pitchFamily="18" charset="0"/>
                            </a:rPr>
                          </m:ctrlPr>
                        </m:accPr>
                        <m:e>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𝑖</m:t>
                              </m:r>
                            </m:sup>
                          </m:sSup>
                          <m:r>
                            <a:rPr lang="en-US" i="1">
                              <a:latin typeface="Cambria Math" panose="02040503050406030204" pitchFamily="18" charset="0"/>
                            </a:rPr>
                            <m:t> </m:t>
                          </m:r>
                        </m:e>
                      </m:acc>
                    </m:oMath>
                  </m:oMathPara>
                </a14:m>
                <a:endParaRPr lang="en-US" dirty="0"/>
              </a:p>
            </p:txBody>
          </p:sp>
        </mc:Choice>
        <mc:Fallback xmlns="">
          <p:sp>
            <p:nvSpPr>
              <p:cNvPr id="344" name="TextBox 343">
                <a:extLst>
                  <a:ext uri="{FF2B5EF4-FFF2-40B4-BE49-F238E27FC236}">
                    <a16:creationId xmlns:a16="http://schemas.microsoft.com/office/drawing/2014/main" id="{F17B225D-F2FE-EFAF-6EF0-A2880A910FBD}"/>
                  </a:ext>
                </a:extLst>
              </p:cNvPr>
              <p:cNvSpPr txBox="1">
                <a:spLocks noRot="1" noChangeAspect="1" noMove="1" noResize="1" noEditPoints="1" noAdjustHandles="1" noChangeArrowheads="1" noChangeShapeType="1" noTextEdit="1"/>
              </p:cNvSpPr>
              <p:nvPr/>
            </p:nvSpPr>
            <p:spPr>
              <a:xfrm>
                <a:off x="9596525" y="5473201"/>
                <a:ext cx="2146083" cy="583365"/>
              </a:xfrm>
              <a:prstGeom prst="rect">
                <a:avLst/>
              </a:prstGeom>
              <a:blipFill>
                <a:blip r:embed="rId22"/>
                <a:stretch>
                  <a:fillRect/>
                </a:stretch>
              </a:blipFill>
            </p:spPr>
            <p:txBody>
              <a:bodyPr/>
              <a:lstStyle/>
              <a:p>
                <a:r>
                  <a:rPr lang="en-US">
                    <a:noFill/>
                  </a:rPr>
                  <a:t> </a:t>
                </a:r>
              </a:p>
            </p:txBody>
          </p:sp>
        </mc:Fallback>
      </mc:AlternateContent>
      <p:sp>
        <p:nvSpPr>
          <p:cNvPr id="345" name="TextBox 344">
            <a:extLst>
              <a:ext uri="{FF2B5EF4-FFF2-40B4-BE49-F238E27FC236}">
                <a16:creationId xmlns:a16="http://schemas.microsoft.com/office/drawing/2014/main" id="{BB15ED24-13F5-0F47-B840-A043108E6B90}"/>
              </a:ext>
            </a:extLst>
          </p:cNvPr>
          <p:cNvSpPr txBox="1"/>
          <p:nvPr/>
        </p:nvSpPr>
        <p:spPr>
          <a:xfrm>
            <a:off x="3342290" y="861545"/>
            <a:ext cx="918841" cy="338554"/>
          </a:xfrm>
          <a:prstGeom prst="rect">
            <a:avLst/>
          </a:prstGeom>
          <a:noFill/>
        </p:spPr>
        <p:txBody>
          <a:bodyPr wrap="none" rtlCol="0">
            <a:spAutoFit/>
          </a:bodyPr>
          <a:lstStyle/>
          <a:p>
            <a:r>
              <a:rPr lang="en-US" sz="1600" b="1" dirty="0">
                <a:latin typeface="Cambria Math" panose="02040503050406030204" pitchFamily="18" charset="0"/>
                <a:ea typeface="Cambria Math" panose="02040503050406030204" pitchFamily="18" charset="0"/>
              </a:rPr>
              <a:t>message</a:t>
            </a:r>
          </a:p>
        </p:txBody>
      </p:sp>
      <p:sp>
        <p:nvSpPr>
          <p:cNvPr id="346" name="TextBox 345">
            <a:extLst>
              <a:ext uri="{FF2B5EF4-FFF2-40B4-BE49-F238E27FC236}">
                <a16:creationId xmlns:a16="http://schemas.microsoft.com/office/drawing/2014/main" id="{7A7ABD53-59E8-CE08-0FF2-4B44F0616778}"/>
              </a:ext>
            </a:extLst>
          </p:cNvPr>
          <p:cNvSpPr txBox="1"/>
          <p:nvPr/>
        </p:nvSpPr>
        <p:spPr>
          <a:xfrm>
            <a:off x="4409152" y="866646"/>
            <a:ext cx="1199431" cy="338554"/>
          </a:xfrm>
          <a:prstGeom prst="rect">
            <a:avLst/>
          </a:prstGeom>
          <a:noFill/>
        </p:spPr>
        <p:txBody>
          <a:bodyPr wrap="none" rtlCol="0">
            <a:spAutoFit/>
          </a:bodyPr>
          <a:lstStyle/>
          <a:p>
            <a:r>
              <a:rPr lang="en-US" sz="1600" b="1" dirty="0">
                <a:latin typeface="Cambria Math" panose="02040503050406030204" pitchFamily="18" charset="0"/>
                <a:ea typeface="Cambria Math" panose="02040503050406030204" pitchFamily="18" charset="0"/>
              </a:rPr>
              <a:t>aggregation</a:t>
            </a:r>
          </a:p>
        </p:txBody>
      </p:sp>
      <p:sp>
        <p:nvSpPr>
          <p:cNvPr id="347" name="TextBox 346">
            <a:extLst>
              <a:ext uri="{FF2B5EF4-FFF2-40B4-BE49-F238E27FC236}">
                <a16:creationId xmlns:a16="http://schemas.microsoft.com/office/drawing/2014/main" id="{51EAC21A-0525-3000-2408-1CD709BE278B}"/>
              </a:ext>
            </a:extLst>
          </p:cNvPr>
          <p:cNvSpPr txBox="1"/>
          <p:nvPr/>
        </p:nvSpPr>
        <p:spPr>
          <a:xfrm>
            <a:off x="4773395" y="5261263"/>
            <a:ext cx="1455655" cy="338554"/>
          </a:xfrm>
          <a:prstGeom prst="rect">
            <a:avLst/>
          </a:prstGeom>
          <a:noFill/>
        </p:spPr>
        <p:txBody>
          <a:bodyPr wrap="none" rtlCol="0">
            <a:spAutoFit/>
          </a:bodyPr>
          <a:lstStyle/>
          <a:p>
            <a:r>
              <a:rPr lang="en-US" sz="1600" b="1" dirty="0">
                <a:latin typeface="Cambria Math" panose="02040503050406030204" pitchFamily="18" charset="0"/>
                <a:ea typeface="Cambria Math" panose="02040503050406030204" pitchFamily="18" charset="0"/>
              </a:rPr>
              <a:t>Latent Space 1</a:t>
            </a:r>
          </a:p>
        </p:txBody>
      </p:sp>
      <p:sp>
        <p:nvSpPr>
          <p:cNvPr id="348" name="TextBox 347">
            <a:extLst>
              <a:ext uri="{FF2B5EF4-FFF2-40B4-BE49-F238E27FC236}">
                <a16:creationId xmlns:a16="http://schemas.microsoft.com/office/drawing/2014/main" id="{1ADE9FEA-68E5-5247-4EA6-B73C5716245A}"/>
              </a:ext>
            </a:extLst>
          </p:cNvPr>
          <p:cNvSpPr txBox="1"/>
          <p:nvPr/>
        </p:nvSpPr>
        <p:spPr>
          <a:xfrm>
            <a:off x="8160058" y="4127855"/>
            <a:ext cx="1433213" cy="338554"/>
          </a:xfrm>
          <a:prstGeom prst="rect">
            <a:avLst/>
          </a:prstGeom>
          <a:noFill/>
        </p:spPr>
        <p:txBody>
          <a:bodyPr wrap="none" rtlCol="0">
            <a:spAutoFit/>
          </a:bodyPr>
          <a:lstStyle/>
          <a:p>
            <a:r>
              <a:rPr lang="en-US" sz="1600" b="1" dirty="0">
                <a:latin typeface="Cambria Math" panose="02040503050406030204" pitchFamily="18" charset="0"/>
                <a:ea typeface="Cambria Math" panose="02040503050406030204" pitchFamily="18" charset="0"/>
              </a:rPr>
              <a:t>Latent Space 2</a:t>
            </a:r>
          </a:p>
        </p:txBody>
      </p:sp>
      <p:sp>
        <p:nvSpPr>
          <p:cNvPr id="350" name="Rectangle 349">
            <a:extLst>
              <a:ext uri="{FF2B5EF4-FFF2-40B4-BE49-F238E27FC236}">
                <a16:creationId xmlns:a16="http://schemas.microsoft.com/office/drawing/2014/main" id="{E83FAEE4-B39D-92AA-F5A2-58C0785766FC}"/>
              </a:ext>
            </a:extLst>
          </p:cNvPr>
          <p:cNvSpPr/>
          <p:nvPr/>
        </p:nvSpPr>
        <p:spPr>
          <a:xfrm>
            <a:off x="4972594" y="1378761"/>
            <a:ext cx="1093404" cy="3916087"/>
          </a:xfrm>
          <a:prstGeom prst="rect">
            <a:avLst/>
          </a:prstGeom>
          <a:noFill/>
          <a:ln w="19050"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51" name="Rectangle 350">
            <a:extLst>
              <a:ext uri="{FF2B5EF4-FFF2-40B4-BE49-F238E27FC236}">
                <a16:creationId xmlns:a16="http://schemas.microsoft.com/office/drawing/2014/main" id="{F8901C19-384D-D46F-E993-1BBBBA7386D3}"/>
              </a:ext>
            </a:extLst>
          </p:cNvPr>
          <p:cNvSpPr/>
          <p:nvPr/>
        </p:nvSpPr>
        <p:spPr>
          <a:xfrm>
            <a:off x="8319229" y="2469180"/>
            <a:ext cx="1093404" cy="1605670"/>
          </a:xfrm>
          <a:prstGeom prst="rect">
            <a:avLst/>
          </a:prstGeom>
          <a:noFill/>
          <a:ln w="19050"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AA1CACF-42CB-EDA0-193B-9E11E2B8C617}"/>
                  </a:ext>
                </a:extLst>
              </p:cNvPr>
              <p:cNvSpPr txBox="1"/>
              <p:nvPr/>
            </p:nvSpPr>
            <p:spPr>
              <a:xfrm>
                <a:off x="1261234" y="3613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m:t>
                      </m:r>
                    </m:oMath>
                  </m:oMathPara>
                </a14:m>
                <a:endParaRPr lang="en-US" sz="1400" dirty="0"/>
              </a:p>
            </p:txBody>
          </p:sp>
        </mc:Choice>
        <mc:Fallback xmlns="">
          <p:sp>
            <p:nvSpPr>
              <p:cNvPr id="3" name="TextBox 2">
                <a:extLst>
                  <a:ext uri="{FF2B5EF4-FFF2-40B4-BE49-F238E27FC236}">
                    <a16:creationId xmlns:a16="http://schemas.microsoft.com/office/drawing/2014/main" id="{AAA1CACF-42CB-EDA0-193B-9E11E2B8C617}"/>
                  </a:ext>
                </a:extLst>
              </p:cNvPr>
              <p:cNvSpPr txBox="1">
                <a:spLocks noRot="1" noChangeAspect="1" noMove="1" noResize="1" noEditPoints="1" noAdjustHandles="1" noChangeArrowheads="1" noChangeShapeType="1" noTextEdit="1"/>
              </p:cNvSpPr>
              <p:nvPr/>
            </p:nvSpPr>
            <p:spPr>
              <a:xfrm>
                <a:off x="1261234" y="3613728"/>
                <a:ext cx="324128" cy="307777"/>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2ECB2E7-4054-C8BD-C270-7A1A4E1AA065}"/>
                  </a:ext>
                </a:extLst>
              </p:cNvPr>
              <p:cNvSpPr txBox="1"/>
              <p:nvPr/>
            </p:nvSpPr>
            <p:spPr>
              <a:xfrm>
                <a:off x="613861" y="384892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1</m:t>
                      </m:r>
                    </m:oMath>
                  </m:oMathPara>
                </a14:m>
                <a:endParaRPr lang="en-US" sz="1400" dirty="0"/>
              </a:p>
            </p:txBody>
          </p:sp>
        </mc:Choice>
        <mc:Fallback xmlns="">
          <p:sp>
            <p:nvSpPr>
              <p:cNvPr id="7" name="TextBox 6">
                <a:extLst>
                  <a:ext uri="{FF2B5EF4-FFF2-40B4-BE49-F238E27FC236}">
                    <a16:creationId xmlns:a16="http://schemas.microsoft.com/office/drawing/2014/main" id="{E2ECB2E7-4054-C8BD-C270-7A1A4E1AA065}"/>
                  </a:ext>
                </a:extLst>
              </p:cNvPr>
              <p:cNvSpPr txBox="1">
                <a:spLocks noRot="1" noChangeAspect="1" noMove="1" noResize="1" noEditPoints="1" noAdjustHandles="1" noChangeArrowheads="1" noChangeShapeType="1" noTextEdit="1"/>
              </p:cNvSpPr>
              <p:nvPr/>
            </p:nvSpPr>
            <p:spPr>
              <a:xfrm>
                <a:off x="613861" y="3848927"/>
                <a:ext cx="324128" cy="307777"/>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9F48DC5-D376-525B-B051-660394FF1FF8}"/>
                  </a:ext>
                </a:extLst>
              </p:cNvPr>
              <p:cNvSpPr txBox="1"/>
              <p:nvPr/>
            </p:nvSpPr>
            <p:spPr>
              <a:xfrm>
                <a:off x="1178496" y="300694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oMath>
                  </m:oMathPara>
                </a14:m>
                <a:endParaRPr lang="en-US" sz="1400" dirty="0"/>
              </a:p>
            </p:txBody>
          </p:sp>
        </mc:Choice>
        <mc:Fallback xmlns="">
          <p:sp>
            <p:nvSpPr>
              <p:cNvPr id="8" name="TextBox 7">
                <a:extLst>
                  <a:ext uri="{FF2B5EF4-FFF2-40B4-BE49-F238E27FC236}">
                    <a16:creationId xmlns:a16="http://schemas.microsoft.com/office/drawing/2014/main" id="{09F48DC5-D376-525B-B051-660394FF1FF8}"/>
                  </a:ext>
                </a:extLst>
              </p:cNvPr>
              <p:cNvSpPr txBox="1">
                <a:spLocks noRot="1" noChangeAspect="1" noMove="1" noResize="1" noEditPoints="1" noAdjustHandles="1" noChangeArrowheads="1" noChangeShapeType="1" noTextEdit="1"/>
              </p:cNvSpPr>
              <p:nvPr/>
            </p:nvSpPr>
            <p:spPr>
              <a:xfrm>
                <a:off x="1178496" y="3006946"/>
                <a:ext cx="324128" cy="307777"/>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C2A93AD-3E52-18C1-F542-72F23D4CFCD5}"/>
                  </a:ext>
                </a:extLst>
              </p:cNvPr>
              <p:cNvSpPr txBox="1"/>
              <p:nvPr/>
            </p:nvSpPr>
            <p:spPr>
              <a:xfrm>
                <a:off x="330332" y="3016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4</m:t>
                      </m:r>
                    </m:oMath>
                  </m:oMathPara>
                </a14:m>
                <a:endParaRPr lang="en-US" sz="1400" dirty="0"/>
              </a:p>
            </p:txBody>
          </p:sp>
        </mc:Choice>
        <mc:Fallback xmlns="">
          <p:sp>
            <p:nvSpPr>
              <p:cNvPr id="9" name="TextBox 8">
                <a:extLst>
                  <a:ext uri="{FF2B5EF4-FFF2-40B4-BE49-F238E27FC236}">
                    <a16:creationId xmlns:a16="http://schemas.microsoft.com/office/drawing/2014/main" id="{9C2A93AD-3E52-18C1-F542-72F23D4CFCD5}"/>
                  </a:ext>
                </a:extLst>
              </p:cNvPr>
              <p:cNvSpPr txBox="1">
                <a:spLocks noRot="1" noChangeAspect="1" noMove="1" noResize="1" noEditPoints="1" noAdjustHandles="1" noChangeArrowheads="1" noChangeShapeType="1" noTextEdit="1"/>
              </p:cNvSpPr>
              <p:nvPr/>
            </p:nvSpPr>
            <p:spPr>
              <a:xfrm>
                <a:off x="330332" y="3016263"/>
                <a:ext cx="324128" cy="307777"/>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26E0A03-2E84-E821-9AC0-043ACCC36F5A}"/>
                  </a:ext>
                </a:extLst>
              </p:cNvPr>
              <p:cNvSpPr txBox="1"/>
              <p:nvPr/>
            </p:nvSpPr>
            <p:spPr>
              <a:xfrm>
                <a:off x="849586" y="3191959"/>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5</m:t>
                      </m:r>
                    </m:oMath>
                  </m:oMathPara>
                </a14:m>
                <a:endParaRPr lang="en-US" sz="1400" dirty="0"/>
              </a:p>
            </p:txBody>
          </p:sp>
        </mc:Choice>
        <mc:Fallback xmlns="">
          <p:sp>
            <p:nvSpPr>
              <p:cNvPr id="10" name="TextBox 9">
                <a:extLst>
                  <a:ext uri="{FF2B5EF4-FFF2-40B4-BE49-F238E27FC236}">
                    <a16:creationId xmlns:a16="http://schemas.microsoft.com/office/drawing/2014/main" id="{026E0A03-2E84-E821-9AC0-043ACCC36F5A}"/>
                  </a:ext>
                </a:extLst>
              </p:cNvPr>
              <p:cNvSpPr txBox="1">
                <a:spLocks noRot="1" noChangeAspect="1" noMove="1" noResize="1" noEditPoints="1" noAdjustHandles="1" noChangeArrowheads="1" noChangeShapeType="1" noTextEdit="1"/>
              </p:cNvSpPr>
              <p:nvPr/>
            </p:nvSpPr>
            <p:spPr>
              <a:xfrm>
                <a:off x="849586" y="3191959"/>
                <a:ext cx="324128" cy="307777"/>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159FC30-CE14-5989-44DC-A25F820B527B}"/>
                  </a:ext>
                </a:extLst>
              </p:cNvPr>
              <p:cNvSpPr txBox="1"/>
              <p:nvPr/>
            </p:nvSpPr>
            <p:spPr>
              <a:xfrm>
                <a:off x="553362" y="334732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6</m:t>
                      </m:r>
                    </m:oMath>
                  </m:oMathPara>
                </a14:m>
                <a:endParaRPr lang="en-US" sz="1400" dirty="0"/>
              </a:p>
            </p:txBody>
          </p:sp>
        </mc:Choice>
        <mc:Fallback xmlns="">
          <p:sp>
            <p:nvSpPr>
              <p:cNvPr id="11" name="TextBox 10">
                <a:extLst>
                  <a:ext uri="{FF2B5EF4-FFF2-40B4-BE49-F238E27FC236}">
                    <a16:creationId xmlns:a16="http://schemas.microsoft.com/office/drawing/2014/main" id="{B159FC30-CE14-5989-44DC-A25F820B527B}"/>
                  </a:ext>
                </a:extLst>
              </p:cNvPr>
              <p:cNvSpPr txBox="1">
                <a:spLocks noRot="1" noChangeAspect="1" noMove="1" noResize="1" noEditPoints="1" noAdjustHandles="1" noChangeArrowheads="1" noChangeShapeType="1" noTextEdit="1"/>
              </p:cNvSpPr>
              <p:nvPr/>
            </p:nvSpPr>
            <p:spPr>
              <a:xfrm>
                <a:off x="553362" y="3347323"/>
                <a:ext cx="324128" cy="307777"/>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BB2C26C-9D7E-6721-328B-09853F9EE5D4}"/>
                  </a:ext>
                </a:extLst>
              </p:cNvPr>
              <p:cNvSpPr txBox="1"/>
              <p:nvPr/>
            </p:nvSpPr>
            <p:spPr>
              <a:xfrm>
                <a:off x="201819" y="35867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7</m:t>
                      </m:r>
                    </m:oMath>
                  </m:oMathPara>
                </a14:m>
                <a:endParaRPr lang="en-US" sz="1400" dirty="0"/>
              </a:p>
            </p:txBody>
          </p:sp>
        </mc:Choice>
        <mc:Fallback xmlns="">
          <p:sp>
            <p:nvSpPr>
              <p:cNvPr id="12" name="TextBox 11">
                <a:extLst>
                  <a:ext uri="{FF2B5EF4-FFF2-40B4-BE49-F238E27FC236}">
                    <a16:creationId xmlns:a16="http://schemas.microsoft.com/office/drawing/2014/main" id="{CBB2C26C-9D7E-6721-328B-09853F9EE5D4}"/>
                  </a:ext>
                </a:extLst>
              </p:cNvPr>
              <p:cNvSpPr txBox="1">
                <a:spLocks noRot="1" noChangeAspect="1" noMove="1" noResize="1" noEditPoints="1" noAdjustHandles="1" noChangeArrowheads="1" noChangeShapeType="1" noTextEdit="1"/>
              </p:cNvSpPr>
              <p:nvPr/>
            </p:nvSpPr>
            <p:spPr>
              <a:xfrm>
                <a:off x="201819" y="3586767"/>
                <a:ext cx="324128" cy="307777"/>
              </a:xfrm>
              <a:prstGeom prst="rect">
                <a:avLst/>
              </a:prstGeom>
              <a:blipFill>
                <a:blip r:embed="rId2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39515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2586-0CD0-E209-A242-5B4FDF7B62D8}"/>
              </a:ext>
            </a:extLst>
          </p:cNvPr>
          <p:cNvSpPr>
            <a:spLocks noGrp="1"/>
          </p:cNvSpPr>
          <p:nvPr>
            <p:ph type="title"/>
          </p:nvPr>
        </p:nvSpPr>
        <p:spPr/>
        <p:txBody>
          <a:bodyPr>
            <a:normAutofit/>
          </a:bodyPr>
          <a:lstStyle/>
          <a:p>
            <a:r>
              <a:rPr lang="en-US" dirty="0">
                <a:latin typeface="Cambria Math" panose="02040503050406030204" pitchFamily="18" charset="0"/>
                <a:ea typeface="Cambria Math" panose="02040503050406030204" pitchFamily="18" charset="0"/>
              </a:rPr>
              <a:t>GCNN- Application</a:t>
            </a:r>
            <a:endParaRPr lang="en-US" dirty="0"/>
          </a:p>
        </p:txBody>
      </p:sp>
      <p:sp>
        <p:nvSpPr>
          <p:cNvPr id="4" name="Date Placeholder 3">
            <a:extLst>
              <a:ext uri="{FF2B5EF4-FFF2-40B4-BE49-F238E27FC236}">
                <a16:creationId xmlns:a16="http://schemas.microsoft.com/office/drawing/2014/main" id="{870255B6-9985-D705-7894-E866211F25EC}"/>
              </a:ext>
            </a:extLst>
          </p:cNvPr>
          <p:cNvSpPr>
            <a:spLocks noGrp="1"/>
          </p:cNvSpPr>
          <p:nvPr>
            <p:ph type="dt" sz="half" idx="10"/>
          </p:nvPr>
        </p:nvSpPr>
        <p:spPr/>
        <p:txBody>
          <a:bodyPr/>
          <a:lstStyle/>
          <a:p>
            <a:fld id="{58E14CC8-E084-4CC5-80D8-E14A1F435C0D}" type="datetime3">
              <a:rPr lang="en-GB" smtClean="0"/>
              <a:t>7 May, 2024</a:t>
            </a:fld>
            <a:endParaRPr lang="en-US" dirty="0"/>
          </a:p>
        </p:txBody>
      </p:sp>
      <p:sp>
        <p:nvSpPr>
          <p:cNvPr id="5" name="Footer Placeholder 4">
            <a:extLst>
              <a:ext uri="{FF2B5EF4-FFF2-40B4-BE49-F238E27FC236}">
                <a16:creationId xmlns:a16="http://schemas.microsoft.com/office/drawing/2014/main" id="{266489A3-2680-1636-34FC-B98AD82CC740}"/>
              </a:ext>
            </a:extLst>
          </p:cNvPr>
          <p:cNvSpPr>
            <a:spLocks noGrp="1"/>
          </p:cNvSpPr>
          <p:nvPr>
            <p:ph type="ftr" sz="quarter" idx="11"/>
          </p:nvPr>
        </p:nvSpPr>
        <p:spPr>
          <a:xfrm>
            <a:off x="3342290" y="6493398"/>
            <a:ext cx="4532586" cy="365125"/>
          </a:xfrm>
        </p:spPr>
        <p:txBody>
          <a:bodyPr/>
          <a:lstStyle/>
          <a:p>
            <a:r>
              <a:rPr lang="en-US" dirty="0">
                <a:solidFill>
                  <a:schemeClr val="bg1"/>
                </a:solidFill>
              </a:rPr>
              <a:t>DGYM</a:t>
            </a:r>
          </a:p>
        </p:txBody>
      </p:sp>
      <p:sp>
        <p:nvSpPr>
          <p:cNvPr id="6" name="Slide Number Placeholder 5">
            <a:extLst>
              <a:ext uri="{FF2B5EF4-FFF2-40B4-BE49-F238E27FC236}">
                <a16:creationId xmlns:a16="http://schemas.microsoft.com/office/drawing/2014/main" id="{C0D7457D-CCCC-ABDB-7FE4-B7C1798B22F0}"/>
              </a:ext>
            </a:extLst>
          </p:cNvPr>
          <p:cNvSpPr>
            <a:spLocks noGrp="1"/>
          </p:cNvSpPr>
          <p:nvPr>
            <p:ph type="sldNum" sz="quarter" idx="12"/>
          </p:nvPr>
        </p:nvSpPr>
        <p:spPr>
          <a:xfrm>
            <a:off x="7874877" y="6492875"/>
            <a:ext cx="4317123" cy="365125"/>
          </a:xfrm>
        </p:spPr>
        <p:txBody>
          <a:bodyPr/>
          <a:lstStyle/>
          <a:p>
            <a:fld id="{B49BEE2D-2BB6-4CCB-B422-087C7BF20CBD}" type="slidenum">
              <a:rPr lang="en-US" smtClean="0"/>
              <a:pPr/>
              <a:t>9</a:t>
            </a:fld>
            <a:endParaRPr lang="en-US" dirty="0"/>
          </a:p>
        </p:txBody>
      </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8EA7F691-7B5E-196E-694F-E5FB3C5B565E}"/>
                  </a:ext>
                </a:extLst>
              </p:cNvPr>
              <p:cNvSpPr txBox="1"/>
              <p:nvPr/>
            </p:nvSpPr>
            <p:spPr>
              <a:xfrm>
                <a:off x="4466915" y="3580142"/>
                <a:ext cx="476028" cy="4244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m:t>
                              </m:r>
                            </m:sup>
                          </m:sSup>
                        </m:e>
                      </m:acc>
                    </m:oMath>
                  </m:oMathPara>
                </a14:m>
                <a:endParaRPr lang="en-US" dirty="0"/>
              </a:p>
            </p:txBody>
          </p:sp>
        </mc:Choice>
        <mc:Fallback xmlns="">
          <p:sp>
            <p:nvSpPr>
              <p:cNvPr id="84" name="TextBox 83">
                <a:extLst>
                  <a:ext uri="{FF2B5EF4-FFF2-40B4-BE49-F238E27FC236}">
                    <a16:creationId xmlns:a16="http://schemas.microsoft.com/office/drawing/2014/main" id="{8EA7F691-7B5E-196E-694F-E5FB3C5B565E}"/>
                  </a:ext>
                </a:extLst>
              </p:cNvPr>
              <p:cNvSpPr txBox="1">
                <a:spLocks noRot="1" noChangeAspect="1" noMove="1" noResize="1" noEditPoints="1" noAdjustHandles="1" noChangeArrowheads="1" noChangeShapeType="1" noTextEdit="1"/>
              </p:cNvSpPr>
              <p:nvPr/>
            </p:nvSpPr>
            <p:spPr>
              <a:xfrm>
                <a:off x="4466915" y="3580142"/>
                <a:ext cx="476028" cy="42441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98C93E43-93C0-6B0D-1190-F215B9D5A9E5}"/>
                  </a:ext>
                </a:extLst>
              </p:cNvPr>
              <p:cNvSpPr txBox="1"/>
              <p:nvPr/>
            </p:nvSpPr>
            <p:spPr>
              <a:xfrm>
                <a:off x="5142336" y="3381503"/>
                <a:ext cx="480966" cy="4249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e>
                      </m:acc>
                    </m:oMath>
                  </m:oMathPara>
                </a14:m>
                <a:endParaRPr lang="en-US" dirty="0"/>
              </a:p>
            </p:txBody>
          </p:sp>
        </mc:Choice>
        <mc:Fallback xmlns="">
          <p:sp>
            <p:nvSpPr>
              <p:cNvPr id="85" name="TextBox 84">
                <a:extLst>
                  <a:ext uri="{FF2B5EF4-FFF2-40B4-BE49-F238E27FC236}">
                    <a16:creationId xmlns:a16="http://schemas.microsoft.com/office/drawing/2014/main" id="{98C93E43-93C0-6B0D-1190-F215B9D5A9E5}"/>
                  </a:ext>
                </a:extLst>
              </p:cNvPr>
              <p:cNvSpPr txBox="1">
                <a:spLocks noRot="1" noChangeAspect="1" noMove="1" noResize="1" noEditPoints="1" noAdjustHandles="1" noChangeArrowheads="1" noChangeShapeType="1" noTextEdit="1"/>
              </p:cNvSpPr>
              <p:nvPr/>
            </p:nvSpPr>
            <p:spPr>
              <a:xfrm>
                <a:off x="5142336" y="3381503"/>
                <a:ext cx="480966" cy="42498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3D2CE279-2D95-E8EF-7CED-BA64C924F0F4}"/>
                  </a:ext>
                </a:extLst>
              </p:cNvPr>
              <p:cNvSpPr txBox="1"/>
              <p:nvPr/>
            </p:nvSpPr>
            <p:spPr>
              <a:xfrm>
                <a:off x="5822290" y="3061939"/>
                <a:ext cx="480966" cy="4249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e>
                      </m:acc>
                    </m:oMath>
                  </m:oMathPara>
                </a14:m>
                <a:endParaRPr lang="en-US" dirty="0"/>
              </a:p>
            </p:txBody>
          </p:sp>
        </mc:Choice>
        <mc:Fallback xmlns="">
          <p:sp>
            <p:nvSpPr>
              <p:cNvPr id="86" name="TextBox 85">
                <a:extLst>
                  <a:ext uri="{FF2B5EF4-FFF2-40B4-BE49-F238E27FC236}">
                    <a16:creationId xmlns:a16="http://schemas.microsoft.com/office/drawing/2014/main" id="{3D2CE279-2D95-E8EF-7CED-BA64C924F0F4}"/>
                  </a:ext>
                </a:extLst>
              </p:cNvPr>
              <p:cNvSpPr txBox="1">
                <a:spLocks noRot="1" noChangeAspect="1" noMove="1" noResize="1" noEditPoints="1" noAdjustHandles="1" noChangeArrowheads="1" noChangeShapeType="1" noTextEdit="1"/>
              </p:cNvSpPr>
              <p:nvPr/>
            </p:nvSpPr>
            <p:spPr>
              <a:xfrm>
                <a:off x="5822290" y="3061939"/>
                <a:ext cx="480966" cy="42498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3B150DF3-A64C-26E3-0E94-8F7FE03634EC}"/>
                  </a:ext>
                </a:extLst>
              </p:cNvPr>
              <p:cNvSpPr txBox="1"/>
              <p:nvPr/>
            </p:nvSpPr>
            <p:spPr>
              <a:xfrm>
                <a:off x="4256746" y="2706370"/>
                <a:ext cx="480966" cy="4238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e>
                      </m:acc>
                    </m:oMath>
                  </m:oMathPara>
                </a14:m>
                <a:endParaRPr lang="en-US" dirty="0"/>
              </a:p>
            </p:txBody>
          </p:sp>
        </mc:Choice>
        <mc:Fallback xmlns="">
          <p:sp>
            <p:nvSpPr>
              <p:cNvPr id="87" name="TextBox 86">
                <a:extLst>
                  <a:ext uri="{FF2B5EF4-FFF2-40B4-BE49-F238E27FC236}">
                    <a16:creationId xmlns:a16="http://schemas.microsoft.com/office/drawing/2014/main" id="{3B150DF3-A64C-26E3-0E94-8F7FE03634EC}"/>
                  </a:ext>
                </a:extLst>
              </p:cNvPr>
              <p:cNvSpPr txBox="1">
                <a:spLocks noRot="1" noChangeAspect="1" noMove="1" noResize="1" noEditPoints="1" noAdjustHandles="1" noChangeArrowheads="1" noChangeShapeType="1" noTextEdit="1"/>
              </p:cNvSpPr>
              <p:nvPr/>
            </p:nvSpPr>
            <p:spPr>
              <a:xfrm>
                <a:off x="4256746" y="2706370"/>
                <a:ext cx="480966" cy="42383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2951C37F-F4AE-6F56-4B30-DBAF4CBE40DF}"/>
                  </a:ext>
                </a:extLst>
              </p:cNvPr>
              <p:cNvSpPr txBox="1"/>
              <p:nvPr/>
            </p:nvSpPr>
            <p:spPr>
              <a:xfrm>
                <a:off x="4947397" y="2133382"/>
                <a:ext cx="480966" cy="4289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5</m:t>
                              </m:r>
                            </m:sup>
                          </m:sSup>
                        </m:e>
                      </m:acc>
                    </m:oMath>
                  </m:oMathPara>
                </a14:m>
                <a:endParaRPr lang="en-US" dirty="0"/>
              </a:p>
            </p:txBody>
          </p:sp>
        </mc:Choice>
        <mc:Fallback xmlns="">
          <p:sp>
            <p:nvSpPr>
              <p:cNvPr id="88" name="TextBox 87">
                <a:extLst>
                  <a:ext uri="{FF2B5EF4-FFF2-40B4-BE49-F238E27FC236}">
                    <a16:creationId xmlns:a16="http://schemas.microsoft.com/office/drawing/2014/main" id="{2951C37F-F4AE-6F56-4B30-DBAF4CBE40DF}"/>
                  </a:ext>
                </a:extLst>
              </p:cNvPr>
              <p:cNvSpPr txBox="1">
                <a:spLocks noRot="1" noChangeAspect="1" noMove="1" noResize="1" noEditPoints="1" noAdjustHandles="1" noChangeArrowheads="1" noChangeShapeType="1" noTextEdit="1"/>
              </p:cNvSpPr>
              <p:nvPr/>
            </p:nvSpPr>
            <p:spPr>
              <a:xfrm>
                <a:off x="4947397" y="2133382"/>
                <a:ext cx="480966" cy="42890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A8083F85-5B90-0386-1D4A-3ADC2AF84B38}"/>
                  </a:ext>
                </a:extLst>
              </p:cNvPr>
              <p:cNvSpPr txBox="1"/>
              <p:nvPr/>
            </p:nvSpPr>
            <p:spPr>
              <a:xfrm>
                <a:off x="0" y="1013724"/>
                <a:ext cx="4300152" cy="3193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1200" b="1" i="1" smtClean="0">
                              <a:latin typeface="Cambria Math" panose="02040503050406030204" pitchFamily="18" charset="0"/>
                            </a:rPr>
                          </m:ctrlPr>
                        </m:accPr>
                        <m:e>
                          <m:sSup>
                            <m:sSupPr>
                              <m:ctrlPr>
                                <a:rPr lang="en-US" sz="1200" b="1" i="1">
                                  <a:latin typeface="Cambria Math" panose="02040503050406030204" pitchFamily="18" charset="0"/>
                                </a:rPr>
                              </m:ctrlPr>
                            </m:sSupPr>
                            <m:e>
                              <m:r>
                                <a:rPr lang="en-US" sz="1200" b="1" i="1">
                                  <a:latin typeface="Cambria Math" panose="02040503050406030204" pitchFamily="18" charset="0"/>
                                </a:rPr>
                                <m:t>𝒙</m:t>
                              </m:r>
                            </m:e>
                            <m:sup>
                              <m:r>
                                <a:rPr lang="en-US" sz="1200" b="1" i="1">
                                  <a:latin typeface="Cambria Math" panose="02040503050406030204" pitchFamily="18" charset="0"/>
                                </a:rPr>
                                <m:t>𝒊</m:t>
                              </m:r>
                            </m:sup>
                          </m:sSup>
                          <m:r>
                            <a:rPr lang="en-US" sz="1200" b="1" i="1">
                              <a:latin typeface="Cambria Math" panose="02040503050406030204" pitchFamily="18" charset="0"/>
                            </a:rPr>
                            <m:t> </m:t>
                          </m:r>
                        </m:e>
                      </m:acc>
                      <m:r>
                        <a:rPr lang="en-US" sz="1200" b="1" i="1" smtClean="0">
                          <a:latin typeface="Cambria Math" panose="02040503050406030204" pitchFamily="18" charset="0"/>
                        </a:rPr>
                        <m:t> </m:t>
                      </m:r>
                      <m:r>
                        <a:rPr lang="en-US" sz="1200" b="1" i="1" smtClean="0">
                          <a:latin typeface="Cambria Math" panose="02040503050406030204" pitchFamily="18" charset="0"/>
                        </a:rPr>
                        <m:t>𝒊𝒔</m:t>
                      </m:r>
                      <m:r>
                        <a:rPr lang="en-US" sz="1200" b="1" i="1" smtClean="0">
                          <a:latin typeface="Cambria Math" panose="02040503050406030204" pitchFamily="18" charset="0"/>
                        </a:rPr>
                        <m:t> </m:t>
                      </m:r>
                      <m:r>
                        <a:rPr lang="en-US" sz="1200" b="1" i="1" smtClean="0">
                          <a:latin typeface="Cambria Math" panose="02040503050406030204" pitchFamily="18" charset="0"/>
                        </a:rPr>
                        <m:t>𝒅</m:t>
                      </m:r>
                      <m:r>
                        <a:rPr lang="en-US" sz="1200" b="1" i="1" smtClean="0">
                          <a:latin typeface="Cambria Math" panose="02040503050406030204" pitchFamily="18" charset="0"/>
                        </a:rPr>
                        <m:t> </m:t>
                      </m:r>
                      <m:r>
                        <a:rPr lang="en-US" sz="1200" b="1" i="1" smtClean="0">
                          <a:latin typeface="Cambria Math" panose="02040503050406030204" pitchFamily="18" charset="0"/>
                        </a:rPr>
                        <m:t>𝒅𝒊𝒎𝒆𝒏𝒔𝒊𝒐𝒏𝒂𝒍</m:t>
                      </m:r>
                      <m:r>
                        <a:rPr lang="en-US" sz="1200" b="1" i="1" smtClean="0">
                          <a:latin typeface="Cambria Math" panose="02040503050406030204" pitchFamily="18" charset="0"/>
                        </a:rPr>
                        <m:t> </m:t>
                      </m:r>
                      <m:r>
                        <a:rPr lang="en-US" sz="1200" b="1" i="1" smtClean="0">
                          <a:latin typeface="Cambria Math" panose="02040503050406030204" pitchFamily="18" charset="0"/>
                        </a:rPr>
                        <m:t>𝒇𝒆𝒂𝒕𝒖𝒓𝒆</m:t>
                      </m:r>
                      <m:r>
                        <a:rPr lang="en-US" sz="1200" b="1" i="1" smtClean="0">
                          <a:latin typeface="Cambria Math" panose="02040503050406030204" pitchFamily="18" charset="0"/>
                        </a:rPr>
                        <m:t> </m:t>
                      </m:r>
                      <m:r>
                        <a:rPr lang="en-US" sz="1200" b="1" i="1" smtClean="0">
                          <a:latin typeface="Cambria Math" panose="02040503050406030204" pitchFamily="18" charset="0"/>
                        </a:rPr>
                        <m:t>𝒗𝒆𝒄𝒕𝒐𝒓</m:t>
                      </m:r>
                      <m:r>
                        <a:rPr lang="en-US" sz="1200" b="1" i="1" smtClean="0">
                          <a:latin typeface="Cambria Math" panose="02040503050406030204" pitchFamily="18" charset="0"/>
                        </a:rPr>
                        <m:t> </m:t>
                      </m:r>
                      <m:r>
                        <a:rPr lang="en-US" sz="1200" b="1" i="1" smtClean="0">
                          <a:latin typeface="Cambria Math" panose="02040503050406030204" pitchFamily="18" charset="0"/>
                        </a:rPr>
                        <m:t>𝒐𝒇</m:t>
                      </m:r>
                      <m:r>
                        <a:rPr lang="en-US" sz="1200" b="1" i="1" smtClean="0">
                          <a:latin typeface="Cambria Math" panose="02040503050406030204" pitchFamily="18" charset="0"/>
                        </a:rPr>
                        <m:t> </m:t>
                      </m:r>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𝒊</m:t>
                          </m:r>
                        </m:e>
                        <m:sup>
                          <m:r>
                            <a:rPr lang="en-US" sz="1200" b="1" i="1" smtClean="0">
                              <a:latin typeface="Cambria Math" panose="02040503050406030204" pitchFamily="18" charset="0"/>
                            </a:rPr>
                            <m:t>𝒕𝒉</m:t>
                          </m:r>
                        </m:sup>
                      </m:sSup>
                      <m:r>
                        <a:rPr lang="en-US" sz="1200" b="1" i="1" smtClean="0">
                          <a:latin typeface="Cambria Math" panose="02040503050406030204" pitchFamily="18" charset="0"/>
                        </a:rPr>
                        <m:t> </m:t>
                      </m:r>
                      <m:r>
                        <a:rPr lang="en-US" sz="1200" b="1" i="1" smtClean="0">
                          <a:latin typeface="Cambria Math" panose="02040503050406030204" pitchFamily="18" charset="0"/>
                        </a:rPr>
                        <m:t>𝒏𝒐𝒅𝒆</m:t>
                      </m:r>
                      <m:r>
                        <a:rPr lang="en-US" sz="1200" b="1" i="1" smtClean="0">
                          <a:latin typeface="Cambria Math" panose="02040503050406030204" pitchFamily="18" charset="0"/>
                        </a:rPr>
                        <m:t>, </m:t>
                      </m:r>
                      <m:acc>
                        <m:accPr>
                          <m:chr m:val="⃗"/>
                          <m:ctrlPr>
                            <a:rPr lang="en-US" sz="1200" b="1" i="1" smtClean="0">
                              <a:latin typeface="Cambria Math" panose="02040503050406030204" pitchFamily="18" charset="0"/>
                            </a:rPr>
                          </m:ctrlPr>
                        </m:accPr>
                        <m:e>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𝒙</m:t>
                              </m:r>
                            </m:e>
                            <m:sup>
                              <m:r>
                                <a:rPr lang="en-US" sz="1200" b="1" i="1" smtClean="0">
                                  <a:latin typeface="Cambria Math" panose="02040503050406030204" pitchFamily="18" charset="0"/>
                                </a:rPr>
                                <m:t>𝒊</m:t>
                              </m:r>
                            </m:sup>
                          </m:sSup>
                          <m:r>
                            <a:rPr lang="en-US" sz="1200" b="1" i="1" smtClean="0">
                              <a:latin typeface="Cambria Math" panose="02040503050406030204" pitchFamily="18" charset="0"/>
                            </a:rPr>
                            <m:t> </m:t>
                          </m:r>
                        </m:e>
                      </m:acc>
                      <m:r>
                        <a:rPr lang="en-US" sz="1200" b="1" i="1" smtClean="0">
                          <a:latin typeface="Cambria Math" panose="02040503050406030204" pitchFamily="18" charset="0"/>
                        </a:rPr>
                        <m:t> </m:t>
                      </m:r>
                      <m:r>
                        <a:rPr lang="en-US" sz="1200" b="1" i="1" smtClean="0">
                          <a:latin typeface="Cambria Math" panose="02040503050406030204" pitchFamily="18" charset="0"/>
                          <a:ea typeface="Cambria Math" panose="02040503050406030204" pitchFamily="18" charset="0"/>
                        </a:rPr>
                        <m:t>∈</m:t>
                      </m:r>
                      <m:sSup>
                        <m:sSupPr>
                          <m:ctrlPr>
                            <a:rPr lang="en-US" sz="1200" b="1" i="1" smtClean="0">
                              <a:latin typeface="Cambria Math" panose="02040503050406030204" pitchFamily="18" charset="0"/>
                              <a:ea typeface="Cambria Math" panose="02040503050406030204" pitchFamily="18" charset="0"/>
                            </a:rPr>
                          </m:ctrlPr>
                        </m:sSupPr>
                        <m:e>
                          <m:r>
                            <a:rPr lang="en-US" sz="1200" b="1" i="1" smtClean="0">
                              <a:latin typeface="Cambria Math" panose="02040503050406030204" pitchFamily="18" charset="0"/>
                              <a:ea typeface="Cambria Math" panose="02040503050406030204" pitchFamily="18" charset="0"/>
                            </a:rPr>
                            <m:t>𝑹</m:t>
                          </m:r>
                        </m:e>
                        <m:sup>
                          <m:r>
                            <a:rPr lang="en-US" sz="1200" b="1" i="1" smtClean="0">
                              <a:latin typeface="Cambria Math" panose="02040503050406030204" pitchFamily="18" charset="0"/>
                              <a:ea typeface="Cambria Math" panose="02040503050406030204" pitchFamily="18" charset="0"/>
                            </a:rPr>
                            <m:t>𝑫</m:t>
                          </m:r>
                        </m:sup>
                      </m:sSup>
                    </m:oMath>
                  </m:oMathPara>
                </a14:m>
                <a:endParaRPr lang="en-US" sz="1200" b="1" dirty="0"/>
              </a:p>
            </p:txBody>
          </p:sp>
        </mc:Choice>
        <mc:Fallback xmlns="">
          <p:sp>
            <p:nvSpPr>
              <p:cNvPr id="89" name="TextBox 88">
                <a:extLst>
                  <a:ext uri="{FF2B5EF4-FFF2-40B4-BE49-F238E27FC236}">
                    <a16:creationId xmlns:a16="http://schemas.microsoft.com/office/drawing/2014/main" id="{A8083F85-5B90-0386-1D4A-3ADC2AF84B38}"/>
                  </a:ext>
                </a:extLst>
              </p:cNvPr>
              <p:cNvSpPr txBox="1">
                <a:spLocks noRot="1" noChangeAspect="1" noMove="1" noResize="1" noEditPoints="1" noAdjustHandles="1" noChangeArrowheads="1" noChangeShapeType="1" noTextEdit="1"/>
              </p:cNvSpPr>
              <p:nvPr/>
            </p:nvSpPr>
            <p:spPr>
              <a:xfrm>
                <a:off x="0" y="1013724"/>
                <a:ext cx="4300152" cy="319383"/>
              </a:xfrm>
              <a:prstGeom prst="rect">
                <a:avLst/>
              </a:prstGeom>
              <a:blipFill>
                <a:blip r:embed="rId7"/>
                <a:stretch>
                  <a:fillRect b="-3774"/>
                </a:stretch>
              </a:blipFill>
            </p:spPr>
            <p:txBody>
              <a:bodyPr/>
              <a:lstStyle/>
              <a:p>
                <a:r>
                  <a:rPr lang="en-US">
                    <a:noFill/>
                  </a:rPr>
                  <a:t> </a:t>
                </a:r>
              </a:p>
            </p:txBody>
          </p:sp>
        </mc:Fallback>
      </mc:AlternateContent>
      <p:sp>
        <p:nvSpPr>
          <p:cNvPr id="91" name="TextBox 90">
            <a:extLst>
              <a:ext uri="{FF2B5EF4-FFF2-40B4-BE49-F238E27FC236}">
                <a16:creationId xmlns:a16="http://schemas.microsoft.com/office/drawing/2014/main" id="{A0595E73-6AAC-D004-8BA3-5590BE5DDA68}"/>
              </a:ext>
            </a:extLst>
          </p:cNvPr>
          <p:cNvSpPr txBox="1"/>
          <p:nvPr/>
        </p:nvSpPr>
        <p:spPr>
          <a:xfrm>
            <a:off x="4039686" y="1408322"/>
            <a:ext cx="2367186" cy="369332"/>
          </a:xfrm>
          <a:prstGeom prst="rect">
            <a:avLst/>
          </a:prstGeom>
          <a:noFill/>
        </p:spPr>
        <p:txBody>
          <a:bodyPr wrap="none" rtlCol="0">
            <a:spAutoFit/>
          </a:bodyPr>
          <a:lstStyle/>
          <a:p>
            <a:r>
              <a:rPr lang="en-US" b="1" dirty="0">
                <a:latin typeface="Cambria Math" panose="02040503050406030204" pitchFamily="18" charset="0"/>
                <a:ea typeface="Cambria Math" panose="02040503050406030204" pitchFamily="18" charset="0"/>
              </a:rPr>
              <a:t>Graph in Visualization</a:t>
            </a:r>
          </a:p>
        </p:txBody>
      </p:sp>
      <p:sp>
        <p:nvSpPr>
          <p:cNvPr id="93" name="TextBox 92">
            <a:extLst>
              <a:ext uri="{FF2B5EF4-FFF2-40B4-BE49-F238E27FC236}">
                <a16:creationId xmlns:a16="http://schemas.microsoft.com/office/drawing/2014/main" id="{465A034E-9239-81B2-BB26-1FFFF3C3FD5F}"/>
              </a:ext>
            </a:extLst>
          </p:cNvPr>
          <p:cNvSpPr txBox="1"/>
          <p:nvPr/>
        </p:nvSpPr>
        <p:spPr>
          <a:xfrm>
            <a:off x="8285910" y="1333107"/>
            <a:ext cx="2801151" cy="369332"/>
          </a:xfrm>
          <a:prstGeom prst="rect">
            <a:avLst/>
          </a:prstGeom>
          <a:noFill/>
        </p:spPr>
        <p:txBody>
          <a:bodyPr wrap="none" rtlCol="0">
            <a:spAutoFit/>
          </a:bodyPr>
          <a:lstStyle/>
          <a:p>
            <a:r>
              <a:rPr lang="en-US" b="1" dirty="0">
                <a:latin typeface="Cambria Math" panose="02040503050406030204" pitchFamily="18" charset="0"/>
                <a:ea typeface="Cambria Math" panose="02040503050406030204" pitchFamily="18" charset="0"/>
              </a:rPr>
              <a:t>Graph in Computer Science</a:t>
            </a:r>
          </a:p>
        </p:txBody>
      </p:sp>
      <p:sp>
        <p:nvSpPr>
          <p:cNvPr id="94" name="TextBox 93">
            <a:extLst>
              <a:ext uri="{FF2B5EF4-FFF2-40B4-BE49-F238E27FC236}">
                <a16:creationId xmlns:a16="http://schemas.microsoft.com/office/drawing/2014/main" id="{7AA552DC-67C8-1AB6-1BAF-413B72922F37}"/>
              </a:ext>
            </a:extLst>
          </p:cNvPr>
          <p:cNvSpPr txBox="1"/>
          <p:nvPr/>
        </p:nvSpPr>
        <p:spPr>
          <a:xfrm>
            <a:off x="-3677" y="5079600"/>
            <a:ext cx="826445" cy="307777"/>
          </a:xfrm>
          <a:prstGeom prst="rect">
            <a:avLst/>
          </a:prstGeom>
          <a:noFill/>
        </p:spPr>
        <p:txBody>
          <a:bodyPr wrap="none" rtlCol="0">
            <a:spAutoFit/>
          </a:bodyPr>
          <a:lstStyle/>
          <a:p>
            <a:r>
              <a:rPr lang="en-US" sz="1400" b="1" dirty="0">
                <a:latin typeface="Cambria Math" panose="02040503050406030204" pitchFamily="18" charset="0"/>
                <a:ea typeface="Cambria Math" panose="02040503050406030204" pitchFamily="18" charset="0"/>
              </a:rPr>
              <a:t>Directed</a:t>
            </a:r>
          </a:p>
        </p:txBody>
      </p:sp>
      <p:sp>
        <p:nvSpPr>
          <p:cNvPr id="95" name="TextBox 94">
            <a:extLst>
              <a:ext uri="{FF2B5EF4-FFF2-40B4-BE49-F238E27FC236}">
                <a16:creationId xmlns:a16="http://schemas.microsoft.com/office/drawing/2014/main" id="{353AF2DE-E9A3-EC4C-D427-DD585A149C30}"/>
              </a:ext>
            </a:extLst>
          </p:cNvPr>
          <p:cNvSpPr txBox="1"/>
          <p:nvPr/>
        </p:nvSpPr>
        <p:spPr>
          <a:xfrm>
            <a:off x="16820" y="2862488"/>
            <a:ext cx="1012457" cy="307777"/>
          </a:xfrm>
          <a:prstGeom prst="rect">
            <a:avLst/>
          </a:prstGeom>
          <a:noFill/>
        </p:spPr>
        <p:txBody>
          <a:bodyPr wrap="none" rtlCol="0">
            <a:spAutoFit/>
          </a:bodyPr>
          <a:lstStyle/>
          <a:p>
            <a:r>
              <a:rPr lang="en-US" sz="1400" b="1" dirty="0">
                <a:latin typeface="Cambria Math" panose="02040503050406030204" pitchFamily="18" charset="0"/>
                <a:ea typeface="Cambria Math" panose="02040503050406030204" pitchFamily="18" charset="0"/>
              </a:rPr>
              <a:t>Undirected</a:t>
            </a:r>
          </a:p>
        </p:txBody>
      </p:sp>
      <p:sp>
        <p:nvSpPr>
          <p:cNvPr id="96" name="Rectangle 95">
            <a:extLst>
              <a:ext uri="{FF2B5EF4-FFF2-40B4-BE49-F238E27FC236}">
                <a16:creationId xmlns:a16="http://schemas.microsoft.com/office/drawing/2014/main" id="{C6FBEBB4-8752-F162-A2BF-AA3004F32B44}"/>
              </a:ext>
            </a:extLst>
          </p:cNvPr>
          <p:cNvSpPr/>
          <p:nvPr/>
        </p:nvSpPr>
        <p:spPr>
          <a:xfrm>
            <a:off x="7751988" y="2606569"/>
            <a:ext cx="274320" cy="27432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a:t>
            </a:r>
          </a:p>
        </p:txBody>
      </p:sp>
      <p:sp>
        <p:nvSpPr>
          <p:cNvPr id="97" name="Rectangle 96">
            <a:extLst>
              <a:ext uri="{FF2B5EF4-FFF2-40B4-BE49-F238E27FC236}">
                <a16:creationId xmlns:a16="http://schemas.microsoft.com/office/drawing/2014/main" id="{A5E8B0E8-19D3-D93C-4174-7955B2579748}"/>
              </a:ext>
            </a:extLst>
          </p:cNvPr>
          <p:cNvSpPr/>
          <p:nvPr/>
        </p:nvSpPr>
        <p:spPr>
          <a:xfrm>
            <a:off x="8026308" y="2606569"/>
            <a:ext cx="274320" cy="274320"/>
          </a:xfrm>
          <a:prstGeom prst="rect">
            <a:avLst/>
          </a:prstGeom>
          <a:solidFill>
            <a:schemeClr val="bg2">
              <a:lumMod val="7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a:t>
            </a:r>
          </a:p>
        </p:txBody>
      </p:sp>
      <p:sp>
        <p:nvSpPr>
          <p:cNvPr id="98" name="Rectangle 97">
            <a:extLst>
              <a:ext uri="{FF2B5EF4-FFF2-40B4-BE49-F238E27FC236}">
                <a16:creationId xmlns:a16="http://schemas.microsoft.com/office/drawing/2014/main" id="{8B17F25F-2659-6581-BF46-70014321F902}"/>
              </a:ext>
            </a:extLst>
          </p:cNvPr>
          <p:cNvSpPr/>
          <p:nvPr/>
        </p:nvSpPr>
        <p:spPr>
          <a:xfrm>
            <a:off x="8300628" y="2606569"/>
            <a:ext cx="274320" cy="27432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a:t>
            </a:r>
          </a:p>
        </p:txBody>
      </p:sp>
      <p:sp>
        <p:nvSpPr>
          <p:cNvPr id="99" name="Rectangle 98">
            <a:extLst>
              <a:ext uri="{FF2B5EF4-FFF2-40B4-BE49-F238E27FC236}">
                <a16:creationId xmlns:a16="http://schemas.microsoft.com/office/drawing/2014/main" id="{C62E5B68-A6BE-E2FB-6A35-6E038C7B3E6F}"/>
              </a:ext>
            </a:extLst>
          </p:cNvPr>
          <p:cNvSpPr/>
          <p:nvPr/>
        </p:nvSpPr>
        <p:spPr>
          <a:xfrm>
            <a:off x="8574948" y="2606569"/>
            <a:ext cx="274320" cy="274320"/>
          </a:xfrm>
          <a:prstGeom prst="rect">
            <a:avLst/>
          </a:prstGeom>
          <a:solidFill>
            <a:schemeClr val="bg2">
              <a:lumMod val="75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a:t>
            </a:r>
          </a:p>
        </p:txBody>
      </p:sp>
      <p:sp>
        <p:nvSpPr>
          <p:cNvPr id="100" name="Rectangle 99">
            <a:extLst>
              <a:ext uri="{FF2B5EF4-FFF2-40B4-BE49-F238E27FC236}">
                <a16:creationId xmlns:a16="http://schemas.microsoft.com/office/drawing/2014/main" id="{95DC151A-CF71-3285-7CEC-CF2A9B92145E}"/>
              </a:ext>
            </a:extLst>
          </p:cNvPr>
          <p:cNvSpPr/>
          <p:nvPr/>
        </p:nvSpPr>
        <p:spPr>
          <a:xfrm>
            <a:off x="8849268" y="2606569"/>
            <a:ext cx="274320" cy="27432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a:t>
            </a:r>
          </a:p>
        </p:txBody>
      </p:sp>
      <p:sp>
        <p:nvSpPr>
          <p:cNvPr id="107" name="Rectangle 106">
            <a:extLst>
              <a:ext uri="{FF2B5EF4-FFF2-40B4-BE49-F238E27FC236}">
                <a16:creationId xmlns:a16="http://schemas.microsoft.com/office/drawing/2014/main" id="{58D0AE44-8DAD-AB25-0056-FFE9E0749118}"/>
              </a:ext>
            </a:extLst>
          </p:cNvPr>
          <p:cNvSpPr/>
          <p:nvPr/>
        </p:nvSpPr>
        <p:spPr>
          <a:xfrm>
            <a:off x="7751988" y="2880889"/>
            <a:ext cx="274320" cy="274320"/>
          </a:xfrm>
          <a:prstGeom prst="rect">
            <a:avLst/>
          </a:prstGeom>
          <a:solidFill>
            <a:schemeClr val="bg2">
              <a:lumMod val="7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a:t>
            </a:r>
          </a:p>
        </p:txBody>
      </p:sp>
      <p:sp>
        <p:nvSpPr>
          <p:cNvPr id="108" name="Rectangle 107">
            <a:extLst>
              <a:ext uri="{FF2B5EF4-FFF2-40B4-BE49-F238E27FC236}">
                <a16:creationId xmlns:a16="http://schemas.microsoft.com/office/drawing/2014/main" id="{A9B2661F-6476-8A5C-0D97-2338F6A30A41}"/>
              </a:ext>
            </a:extLst>
          </p:cNvPr>
          <p:cNvSpPr/>
          <p:nvPr/>
        </p:nvSpPr>
        <p:spPr>
          <a:xfrm>
            <a:off x="8026308" y="2880889"/>
            <a:ext cx="274320" cy="27432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a:t>
            </a:r>
          </a:p>
        </p:txBody>
      </p:sp>
      <p:sp>
        <p:nvSpPr>
          <p:cNvPr id="109" name="Rectangle 108">
            <a:extLst>
              <a:ext uri="{FF2B5EF4-FFF2-40B4-BE49-F238E27FC236}">
                <a16:creationId xmlns:a16="http://schemas.microsoft.com/office/drawing/2014/main" id="{3CC83C97-BD48-51B2-9778-4EFC20017BC7}"/>
              </a:ext>
            </a:extLst>
          </p:cNvPr>
          <p:cNvSpPr/>
          <p:nvPr/>
        </p:nvSpPr>
        <p:spPr>
          <a:xfrm>
            <a:off x="8300628" y="2880889"/>
            <a:ext cx="274320" cy="274320"/>
          </a:xfrm>
          <a:prstGeom prst="rect">
            <a:avLst/>
          </a:prstGeom>
          <a:solidFill>
            <a:schemeClr val="bg2">
              <a:lumMod val="7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a:t>
            </a:r>
          </a:p>
        </p:txBody>
      </p:sp>
      <p:sp>
        <p:nvSpPr>
          <p:cNvPr id="110" name="Rectangle 109">
            <a:extLst>
              <a:ext uri="{FF2B5EF4-FFF2-40B4-BE49-F238E27FC236}">
                <a16:creationId xmlns:a16="http://schemas.microsoft.com/office/drawing/2014/main" id="{FD27E541-4BEB-C313-2B73-966F9055A4F7}"/>
              </a:ext>
            </a:extLst>
          </p:cNvPr>
          <p:cNvSpPr/>
          <p:nvPr/>
        </p:nvSpPr>
        <p:spPr>
          <a:xfrm>
            <a:off x="8574948" y="2880889"/>
            <a:ext cx="274320" cy="274320"/>
          </a:xfrm>
          <a:prstGeom prst="rect">
            <a:avLst/>
          </a:prstGeom>
          <a:solidFill>
            <a:schemeClr val="bg2">
              <a:lumMod val="7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a:t>
            </a:r>
          </a:p>
        </p:txBody>
      </p:sp>
      <p:sp>
        <p:nvSpPr>
          <p:cNvPr id="111" name="Rectangle 110">
            <a:extLst>
              <a:ext uri="{FF2B5EF4-FFF2-40B4-BE49-F238E27FC236}">
                <a16:creationId xmlns:a16="http://schemas.microsoft.com/office/drawing/2014/main" id="{9115A0F3-99DA-22E8-EFEC-764222F02694}"/>
              </a:ext>
            </a:extLst>
          </p:cNvPr>
          <p:cNvSpPr/>
          <p:nvPr/>
        </p:nvSpPr>
        <p:spPr>
          <a:xfrm>
            <a:off x="8849268" y="2880889"/>
            <a:ext cx="274320" cy="274320"/>
          </a:xfrm>
          <a:prstGeom prst="rect">
            <a:avLst/>
          </a:prstGeom>
          <a:solidFill>
            <a:schemeClr val="bg2">
              <a:lumMod val="7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a:t>
            </a:r>
          </a:p>
        </p:txBody>
      </p:sp>
      <p:sp>
        <p:nvSpPr>
          <p:cNvPr id="117" name="Rectangle 116">
            <a:extLst>
              <a:ext uri="{FF2B5EF4-FFF2-40B4-BE49-F238E27FC236}">
                <a16:creationId xmlns:a16="http://schemas.microsoft.com/office/drawing/2014/main" id="{BCA4819F-3B14-2AB4-0F05-8666260B222C}"/>
              </a:ext>
            </a:extLst>
          </p:cNvPr>
          <p:cNvSpPr/>
          <p:nvPr/>
        </p:nvSpPr>
        <p:spPr>
          <a:xfrm>
            <a:off x="7751980" y="3146948"/>
            <a:ext cx="274328" cy="27432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a:t>
            </a:r>
          </a:p>
        </p:txBody>
      </p:sp>
      <p:sp>
        <p:nvSpPr>
          <p:cNvPr id="118" name="Rectangle 117">
            <a:extLst>
              <a:ext uri="{FF2B5EF4-FFF2-40B4-BE49-F238E27FC236}">
                <a16:creationId xmlns:a16="http://schemas.microsoft.com/office/drawing/2014/main" id="{4E4D8BA1-D561-D424-DE0C-9B91F9CD6315}"/>
              </a:ext>
            </a:extLst>
          </p:cNvPr>
          <p:cNvSpPr/>
          <p:nvPr/>
        </p:nvSpPr>
        <p:spPr>
          <a:xfrm>
            <a:off x="8026308" y="3146948"/>
            <a:ext cx="274320" cy="274320"/>
          </a:xfrm>
          <a:prstGeom prst="rect">
            <a:avLst/>
          </a:prstGeom>
          <a:solidFill>
            <a:schemeClr val="bg2">
              <a:lumMod val="75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a:t>
            </a:r>
          </a:p>
        </p:txBody>
      </p:sp>
      <p:sp>
        <p:nvSpPr>
          <p:cNvPr id="119" name="Rectangle 118">
            <a:extLst>
              <a:ext uri="{FF2B5EF4-FFF2-40B4-BE49-F238E27FC236}">
                <a16:creationId xmlns:a16="http://schemas.microsoft.com/office/drawing/2014/main" id="{538D8983-5354-9D8F-8F2A-BE10CF7F8605}"/>
              </a:ext>
            </a:extLst>
          </p:cNvPr>
          <p:cNvSpPr/>
          <p:nvPr/>
        </p:nvSpPr>
        <p:spPr>
          <a:xfrm>
            <a:off x="8300628" y="3146948"/>
            <a:ext cx="274320" cy="27432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a:t>
            </a:r>
          </a:p>
        </p:txBody>
      </p:sp>
      <p:sp>
        <p:nvSpPr>
          <p:cNvPr id="120" name="Rectangle 119">
            <a:extLst>
              <a:ext uri="{FF2B5EF4-FFF2-40B4-BE49-F238E27FC236}">
                <a16:creationId xmlns:a16="http://schemas.microsoft.com/office/drawing/2014/main" id="{B7AD6FE0-E053-DDB3-FB4C-1267F925D790}"/>
              </a:ext>
            </a:extLst>
          </p:cNvPr>
          <p:cNvSpPr/>
          <p:nvPr/>
        </p:nvSpPr>
        <p:spPr>
          <a:xfrm>
            <a:off x="8574948" y="3146948"/>
            <a:ext cx="274320" cy="27432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a:t>
            </a:r>
          </a:p>
        </p:txBody>
      </p:sp>
      <p:sp>
        <p:nvSpPr>
          <p:cNvPr id="121" name="Rectangle 120">
            <a:extLst>
              <a:ext uri="{FF2B5EF4-FFF2-40B4-BE49-F238E27FC236}">
                <a16:creationId xmlns:a16="http://schemas.microsoft.com/office/drawing/2014/main" id="{BE02051A-C0B5-5C31-8F0E-9036F1946870}"/>
              </a:ext>
            </a:extLst>
          </p:cNvPr>
          <p:cNvSpPr/>
          <p:nvPr/>
        </p:nvSpPr>
        <p:spPr>
          <a:xfrm>
            <a:off x="8849268" y="3146948"/>
            <a:ext cx="274320" cy="274320"/>
          </a:xfrm>
          <a:prstGeom prst="rect">
            <a:avLst/>
          </a:prstGeom>
          <a:solidFill>
            <a:schemeClr val="bg2">
              <a:lumMod val="75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a:t>
            </a:r>
          </a:p>
        </p:txBody>
      </p:sp>
      <p:sp>
        <p:nvSpPr>
          <p:cNvPr id="122" name="Rectangle 121">
            <a:extLst>
              <a:ext uri="{FF2B5EF4-FFF2-40B4-BE49-F238E27FC236}">
                <a16:creationId xmlns:a16="http://schemas.microsoft.com/office/drawing/2014/main" id="{3A66F716-1726-67B3-FEC9-68CA7A13B736}"/>
              </a:ext>
            </a:extLst>
          </p:cNvPr>
          <p:cNvSpPr/>
          <p:nvPr/>
        </p:nvSpPr>
        <p:spPr>
          <a:xfrm>
            <a:off x="7751988" y="3414942"/>
            <a:ext cx="274320" cy="274320"/>
          </a:xfrm>
          <a:prstGeom prst="rect">
            <a:avLst/>
          </a:prstGeom>
          <a:solidFill>
            <a:schemeClr val="bg2">
              <a:lumMod val="7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a:t>
            </a:r>
          </a:p>
        </p:txBody>
      </p:sp>
      <p:sp>
        <p:nvSpPr>
          <p:cNvPr id="123" name="Rectangle 122">
            <a:extLst>
              <a:ext uri="{FF2B5EF4-FFF2-40B4-BE49-F238E27FC236}">
                <a16:creationId xmlns:a16="http://schemas.microsoft.com/office/drawing/2014/main" id="{48A6597C-615E-27AB-35F3-8FC0A707DC9D}"/>
              </a:ext>
            </a:extLst>
          </p:cNvPr>
          <p:cNvSpPr/>
          <p:nvPr/>
        </p:nvSpPr>
        <p:spPr>
          <a:xfrm>
            <a:off x="8026308" y="3414942"/>
            <a:ext cx="274320" cy="274320"/>
          </a:xfrm>
          <a:prstGeom prst="rect">
            <a:avLst/>
          </a:prstGeom>
          <a:solidFill>
            <a:schemeClr val="bg2">
              <a:lumMod val="7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a:t>
            </a:r>
          </a:p>
        </p:txBody>
      </p:sp>
      <p:sp>
        <p:nvSpPr>
          <p:cNvPr id="124" name="Rectangle 123">
            <a:extLst>
              <a:ext uri="{FF2B5EF4-FFF2-40B4-BE49-F238E27FC236}">
                <a16:creationId xmlns:a16="http://schemas.microsoft.com/office/drawing/2014/main" id="{4CC34C26-CD6F-6ABF-CB95-F1F02EB821D2}"/>
              </a:ext>
            </a:extLst>
          </p:cNvPr>
          <p:cNvSpPr/>
          <p:nvPr/>
        </p:nvSpPr>
        <p:spPr>
          <a:xfrm>
            <a:off x="8300628" y="3414942"/>
            <a:ext cx="274320" cy="27432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a:t>
            </a:r>
          </a:p>
        </p:txBody>
      </p:sp>
      <p:sp>
        <p:nvSpPr>
          <p:cNvPr id="125" name="Rectangle 124">
            <a:extLst>
              <a:ext uri="{FF2B5EF4-FFF2-40B4-BE49-F238E27FC236}">
                <a16:creationId xmlns:a16="http://schemas.microsoft.com/office/drawing/2014/main" id="{9C04E61D-D3B5-FCF3-E5C9-6260EE0EC7E2}"/>
              </a:ext>
            </a:extLst>
          </p:cNvPr>
          <p:cNvSpPr/>
          <p:nvPr/>
        </p:nvSpPr>
        <p:spPr>
          <a:xfrm>
            <a:off x="8574948" y="3414942"/>
            <a:ext cx="274320" cy="27432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a:t>
            </a:r>
          </a:p>
        </p:txBody>
      </p:sp>
      <p:sp>
        <p:nvSpPr>
          <p:cNvPr id="126" name="Rectangle 125">
            <a:extLst>
              <a:ext uri="{FF2B5EF4-FFF2-40B4-BE49-F238E27FC236}">
                <a16:creationId xmlns:a16="http://schemas.microsoft.com/office/drawing/2014/main" id="{069C5A4D-E873-E90D-A1CC-38523BCDDAB2}"/>
              </a:ext>
            </a:extLst>
          </p:cNvPr>
          <p:cNvSpPr/>
          <p:nvPr/>
        </p:nvSpPr>
        <p:spPr>
          <a:xfrm>
            <a:off x="8849268" y="3414942"/>
            <a:ext cx="274320" cy="274320"/>
          </a:xfrm>
          <a:prstGeom prst="rect">
            <a:avLst/>
          </a:prstGeom>
          <a:solidFill>
            <a:schemeClr val="bg2">
              <a:lumMod val="7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a:t>
            </a:r>
          </a:p>
        </p:txBody>
      </p:sp>
      <p:sp>
        <p:nvSpPr>
          <p:cNvPr id="132" name="Rectangle 131">
            <a:extLst>
              <a:ext uri="{FF2B5EF4-FFF2-40B4-BE49-F238E27FC236}">
                <a16:creationId xmlns:a16="http://schemas.microsoft.com/office/drawing/2014/main" id="{BB021B9B-D664-C960-8940-042DECAF78EC}"/>
              </a:ext>
            </a:extLst>
          </p:cNvPr>
          <p:cNvSpPr/>
          <p:nvPr/>
        </p:nvSpPr>
        <p:spPr>
          <a:xfrm>
            <a:off x="7751988" y="3681001"/>
            <a:ext cx="274320" cy="27432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a:t>
            </a:r>
          </a:p>
        </p:txBody>
      </p:sp>
      <p:sp>
        <p:nvSpPr>
          <p:cNvPr id="133" name="Rectangle 132">
            <a:extLst>
              <a:ext uri="{FF2B5EF4-FFF2-40B4-BE49-F238E27FC236}">
                <a16:creationId xmlns:a16="http://schemas.microsoft.com/office/drawing/2014/main" id="{70D442A4-6136-2898-0B4F-8B5065A75ABE}"/>
              </a:ext>
            </a:extLst>
          </p:cNvPr>
          <p:cNvSpPr/>
          <p:nvPr/>
        </p:nvSpPr>
        <p:spPr>
          <a:xfrm>
            <a:off x="8026308" y="3681001"/>
            <a:ext cx="274320" cy="274320"/>
          </a:xfrm>
          <a:prstGeom prst="rect">
            <a:avLst/>
          </a:prstGeom>
          <a:solidFill>
            <a:schemeClr val="bg2">
              <a:lumMod val="7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a:t>
            </a:r>
          </a:p>
        </p:txBody>
      </p:sp>
      <p:sp>
        <p:nvSpPr>
          <p:cNvPr id="134" name="Rectangle 133">
            <a:extLst>
              <a:ext uri="{FF2B5EF4-FFF2-40B4-BE49-F238E27FC236}">
                <a16:creationId xmlns:a16="http://schemas.microsoft.com/office/drawing/2014/main" id="{38209A05-E5DC-3A69-B0BA-D7E7E0E88F54}"/>
              </a:ext>
            </a:extLst>
          </p:cNvPr>
          <p:cNvSpPr/>
          <p:nvPr/>
        </p:nvSpPr>
        <p:spPr>
          <a:xfrm>
            <a:off x="8300628" y="3681001"/>
            <a:ext cx="274320" cy="274320"/>
          </a:xfrm>
          <a:prstGeom prst="rect">
            <a:avLst/>
          </a:prstGeom>
          <a:solidFill>
            <a:schemeClr val="bg2">
              <a:lumMod val="7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a:t>
            </a:r>
          </a:p>
        </p:txBody>
      </p:sp>
      <p:sp>
        <p:nvSpPr>
          <p:cNvPr id="135" name="Rectangle 134">
            <a:extLst>
              <a:ext uri="{FF2B5EF4-FFF2-40B4-BE49-F238E27FC236}">
                <a16:creationId xmlns:a16="http://schemas.microsoft.com/office/drawing/2014/main" id="{7F487EEA-91C1-5B50-E0E3-BF1471D723DE}"/>
              </a:ext>
            </a:extLst>
          </p:cNvPr>
          <p:cNvSpPr/>
          <p:nvPr/>
        </p:nvSpPr>
        <p:spPr>
          <a:xfrm>
            <a:off x="8574948" y="3681001"/>
            <a:ext cx="274320" cy="274320"/>
          </a:xfrm>
          <a:prstGeom prst="rect">
            <a:avLst/>
          </a:prstGeom>
          <a:solidFill>
            <a:schemeClr val="bg2">
              <a:lumMod val="7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a:t>
            </a:r>
          </a:p>
        </p:txBody>
      </p:sp>
      <p:sp>
        <p:nvSpPr>
          <p:cNvPr id="136" name="Rectangle 135">
            <a:extLst>
              <a:ext uri="{FF2B5EF4-FFF2-40B4-BE49-F238E27FC236}">
                <a16:creationId xmlns:a16="http://schemas.microsoft.com/office/drawing/2014/main" id="{E6773C6F-70F1-B500-C5C7-222A7AC18CD2}"/>
              </a:ext>
            </a:extLst>
          </p:cNvPr>
          <p:cNvSpPr/>
          <p:nvPr/>
        </p:nvSpPr>
        <p:spPr>
          <a:xfrm>
            <a:off x="8849268" y="3681001"/>
            <a:ext cx="274320" cy="27432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a:t>
            </a:r>
          </a:p>
        </p:txBody>
      </p:sp>
      <p:sp>
        <p:nvSpPr>
          <p:cNvPr id="137" name="Rectangle 136">
            <a:extLst>
              <a:ext uri="{FF2B5EF4-FFF2-40B4-BE49-F238E27FC236}">
                <a16:creationId xmlns:a16="http://schemas.microsoft.com/office/drawing/2014/main" id="{99EC0377-07E9-947D-C11D-AB80DFA30EEF}"/>
              </a:ext>
            </a:extLst>
          </p:cNvPr>
          <p:cNvSpPr/>
          <p:nvPr/>
        </p:nvSpPr>
        <p:spPr>
          <a:xfrm>
            <a:off x="7289801" y="2602644"/>
            <a:ext cx="274320" cy="27432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Cambria Math" panose="02040503050406030204" pitchFamily="18" charset="0"/>
                <a:ea typeface="Cambria Math" panose="02040503050406030204" pitchFamily="18" charset="0"/>
              </a:rPr>
              <a:t>1</a:t>
            </a:r>
          </a:p>
        </p:txBody>
      </p:sp>
      <p:sp>
        <p:nvSpPr>
          <p:cNvPr id="138" name="Rectangle 137">
            <a:extLst>
              <a:ext uri="{FF2B5EF4-FFF2-40B4-BE49-F238E27FC236}">
                <a16:creationId xmlns:a16="http://schemas.microsoft.com/office/drawing/2014/main" id="{B1DF0B05-21EE-3544-4637-30A27E1E8287}"/>
              </a:ext>
            </a:extLst>
          </p:cNvPr>
          <p:cNvSpPr/>
          <p:nvPr/>
        </p:nvSpPr>
        <p:spPr>
          <a:xfrm>
            <a:off x="7289801" y="2871675"/>
            <a:ext cx="274320" cy="27432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Cambria Math" panose="02040503050406030204" pitchFamily="18" charset="0"/>
                <a:ea typeface="Cambria Math" panose="02040503050406030204" pitchFamily="18" charset="0"/>
              </a:rPr>
              <a:t>2</a:t>
            </a:r>
          </a:p>
        </p:txBody>
      </p:sp>
      <p:sp>
        <p:nvSpPr>
          <p:cNvPr id="139" name="Rectangle 138">
            <a:extLst>
              <a:ext uri="{FF2B5EF4-FFF2-40B4-BE49-F238E27FC236}">
                <a16:creationId xmlns:a16="http://schemas.microsoft.com/office/drawing/2014/main" id="{AAABA7B9-8CFF-3EFC-6885-FC699ACD3505}"/>
              </a:ext>
            </a:extLst>
          </p:cNvPr>
          <p:cNvSpPr/>
          <p:nvPr/>
        </p:nvSpPr>
        <p:spPr>
          <a:xfrm>
            <a:off x="7289801" y="3137734"/>
            <a:ext cx="274320" cy="27432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Cambria Math" panose="02040503050406030204" pitchFamily="18" charset="0"/>
                <a:ea typeface="Cambria Math" panose="02040503050406030204" pitchFamily="18" charset="0"/>
              </a:rPr>
              <a:t>3</a:t>
            </a:r>
          </a:p>
        </p:txBody>
      </p:sp>
      <p:sp>
        <p:nvSpPr>
          <p:cNvPr id="140" name="Rectangle 139">
            <a:extLst>
              <a:ext uri="{FF2B5EF4-FFF2-40B4-BE49-F238E27FC236}">
                <a16:creationId xmlns:a16="http://schemas.microsoft.com/office/drawing/2014/main" id="{FEF4DB19-2B90-C84E-64E4-17ECFA7F22A1}"/>
              </a:ext>
            </a:extLst>
          </p:cNvPr>
          <p:cNvSpPr/>
          <p:nvPr/>
        </p:nvSpPr>
        <p:spPr>
          <a:xfrm>
            <a:off x="7289801" y="3405728"/>
            <a:ext cx="274320" cy="27432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Cambria Math" panose="02040503050406030204" pitchFamily="18" charset="0"/>
                <a:ea typeface="Cambria Math" panose="02040503050406030204" pitchFamily="18" charset="0"/>
              </a:rPr>
              <a:t>4</a:t>
            </a:r>
          </a:p>
        </p:txBody>
      </p:sp>
      <p:sp>
        <p:nvSpPr>
          <p:cNvPr id="141" name="Rectangle 140">
            <a:extLst>
              <a:ext uri="{FF2B5EF4-FFF2-40B4-BE49-F238E27FC236}">
                <a16:creationId xmlns:a16="http://schemas.microsoft.com/office/drawing/2014/main" id="{B651E475-600D-FA5D-1271-A258D95B4E10}"/>
              </a:ext>
            </a:extLst>
          </p:cNvPr>
          <p:cNvSpPr/>
          <p:nvPr/>
        </p:nvSpPr>
        <p:spPr>
          <a:xfrm>
            <a:off x="7289801" y="3671787"/>
            <a:ext cx="274320" cy="27432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Cambria Math" panose="02040503050406030204" pitchFamily="18" charset="0"/>
                <a:ea typeface="Cambria Math" panose="02040503050406030204" pitchFamily="18" charset="0"/>
              </a:rPr>
              <a:t>5</a:t>
            </a:r>
          </a:p>
        </p:txBody>
      </p:sp>
      <p:sp>
        <p:nvSpPr>
          <p:cNvPr id="142" name="Rectangle 141">
            <a:extLst>
              <a:ext uri="{FF2B5EF4-FFF2-40B4-BE49-F238E27FC236}">
                <a16:creationId xmlns:a16="http://schemas.microsoft.com/office/drawing/2014/main" id="{4B284E7D-9E04-37BE-D927-B9E39CC28E25}"/>
              </a:ext>
            </a:extLst>
          </p:cNvPr>
          <p:cNvSpPr/>
          <p:nvPr/>
        </p:nvSpPr>
        <p:spPr>
          <a:xfrm>
            <a:off x="7751988" y="2167300"/>
            <a:ext cx="274320" cy="27432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Cambria Math" panose="02040503050406030204" pitchFamily="18" charset="0"/>
                <a:ea typeface="Cambria Math" panose="02040503050406030204" pitchFamily="18" charset="0"/>
              </a:rPr>
              <a:t>1</a:t>
            </a:r>
          </a:p>
        </p:txBody>
      </p:sp>
      <p:sp>
        <p:nvSpPr>
          <p:cNvPr id="143" name="Rectangle 142">
            <a:extLst>
              <a:ext uri="{FF2B5EF4-FFF2-40B4-BE49-F238E27FC236}">
                <a16:creationId xmlns:a16="http://schemas.microsoft.com/office/drawing/2014/main" id="{D845CFB8-19F5-E269-0F70-C2A5CB0DDE7F}"/>
              </a:ext>
            </a:extLst>
          </p:cNvPr>
          <p:cNvSpPr/>
          <p:nvPr/>
        </p:nvSpPr>
        <p:spPr>
          <a:xfrm>
            <a:off x="8026308" y="2166777"/>
            <a:ext cx="274320" cy="274843"/>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Cambria Math" panose="02040503050406030204" pitchFamily="18" charset="0"/>
                <a:ea typeface="Cambria Math" panose="02040503050406030204" pitchFamily="18" charset="0"/>
              </a:rPr>
              <a:t>2</a:t>
            </a:r>
          </a:p>
        </p:txBody>
      </p:sp>
      <p:sp>
        <p:nvSpPr>
          <p:cNvPr id="144" name="Rectangle 143">
            <a:extLst>
              <a:ext uri="{FF2B5EF4-FFF2-40B4-BE49-F238E27FC236}">
                <a16:creationId xmlns:a16="http://schemas.microsoft.com/office/drawing/2014/main" id="{1CEC3AAE-B5CF-8FB0-7E4E-809538237021}"/>
              </a:ext>
            </a:extLst>
          </p:cNvPr>
          <p:cNvSpPr/>
          <p:nvPr/>
        </p:nvSpPr>
        <p:spPr>
          <a:xfrm>
            <a:off x="8300628" y="2167300"/>
            <a:ext cx="274320" cy="27432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Cambria Math" panose="02040503050406030204" pitchFamily="18" charset="0"/>
                <a:ea typeface="Cambria Math" panose="02040503050406030204" pitchFamily="18" charset="0"/>
              </a:rPr>
              <a:t>3</a:t>
            </a:r>
          </a:p>
        </p:txBody>
      </p:sp>
      <p:sp>
        <p:nvSpPr>
          <p:cNvPr id="145" name="Rectangle 144">
            <a:extLst>
              <a:ext uri="{FF2B5EF4-FFF2-40B4-BE49-F238E27FC236}">
                <a16:creationId xmlns:a16="http://schemas.microsoft.com/office/drawing/2014/main" id="{CB6039EE-EBA8-529F-3C01-24E44A9532FD}"/>
              </a:ext>
            </a:extLst>
          </p:cNvPr>
          <p:cNvSpPr/>
          <p:nvPr/>
        </p:nvSpPr>
        <p:spPr>
          <a:xfrm>
            <a:off x="8574948" y="2167300"/>
            <a:ext cx="274320" cy="27432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Cambria Math" panose="02040503050406030204" pitchFamily="18" charset="0"/>
                <a:ea typeface="Cambria Math" panose="02040503050406030204" pitchFamily="18" charset="0"/>
              </a:rPr>
              <a:t>4</a:t>
            </a:r>
          </a:p>
        </p:txBody>
      </p:sp>
      <p:sp>
        <p:nvSpPr>
          <p:cNvPr id="146" name="Rectangle 145">
            <a:extLst>
              <a:ext uri="{FF2B5EF4-FFF2-40B4-BE49-F238E27FC236}">
                <a16:creationId xmlns:a16="http://schemas.microsoft.com/office/drawing/2014/main" id="{07D14072-F4B7-EC1E-DC88-B1E79CFC841A}"/>
              </a:ext>
            </a:extLst>
          </p:cNvPr>
          <p:cNvSpPr/>
          <p:nvPr/>
        </p:nvSpPr>
        <p:spPr>
          <a:xfrm>
            <a:off x="8849268" y="2167300"/>
            <a:ext cx="274320" cy="27432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Cambria Math" panose="02040503050406030204" pitchFamily="18" charset="0"/>
                <a:ea typeface="Cambria Math" panose="02040503050406030204" pitchFamily="18" charset="0"/>
              </a:rPr>
              <a:t>5</a:t>
            </a:r>
          </a:p>
        </p:txBody>
      </p:sp>
      <p:sp>
        <p:nvSpPr>
          <p:cNvPr id="200" name="TextBox 199">
            <a:extLst>
              <a:ext uri="{FF2B5EF4-FFF2-40B4-BE49-F238E27FC236}">
                <a16:creationId xmlns:a16="http://schemas.microsoft.com/office/drawing/2014/main" id="{14AC4426-0BA8-CBF1-F108-470AEBAA69EF}"/>
              </a:ext>
            </a:extLst>
          </p:cNvPr>
          <p:cNvSpPr txBox="1"/>
          <p:nvPr/>
        </p:nvSpPr>
        <p:spPr>
          <a:xfrm>
            <a:off x="7401905" y="1732776"/>
            <a:ext cx="1484894" cy="307777"/>
          </a:xfrm>
          <a:prstGeom prst="rect">
            <a:avLst/>
          </a:prstGeom>
          <a:noFill/>
        </p:spPr>
        <p:txBody>
          <a:bodyPr wrap="none" rtlCol="0">
            <a:spAutoFit/>
          </a:bodyPr>
          <a:lstStyle/>
          <a:p>
            <a:r>
              <a:rPr lang="en-US" sz="1400" b="1" dirty="0">
                <a:latin typeface="Cambria Math" panose="02040503050406030204" pitchFamily="18" charset="0"/>
                <a:ea typeface="Cambria Math" panose="02040503050406030204" pitchFamily="18" charset="0"/>
              </a:rPr>
              <a:t>Adjacency Matrix</a:t>
            </a:r>
          </a:p>
        </p:txBody>
      </p:sp>
      <p:sp>
        <p:nvSpPr>
          <p:cNvPr id="201" name="TextBox 200">
            <a:extLst>
              <a:ext uri="{FF2B5EF4-FFF2-40B4-BE49-F238E27FC236}">
                <a16:creationId xmlns:a16="http://schemas.microsoft.com/office/drawing/2014/main" id="{0968DA1C-B9A2-2A64-E7D0-E770DD5FB7D8}"/>
              </a:ext>
            </a:extLst>
          </p:cNvPr>
          <p:cNvSpPr txBox="1"/>
          <p:nvPr/>
        </p:nvSpPr>
        <p:spPr>
          <a:xfrm>
            <a:off x="9314091" y="1741691"/>
            <a:ext cx="1293944" cy="307777"/>
          </a:xfrm>
          <a:prstGeom prst="rect">
            <a:avLst/>
          </a:prstGeom>
          <a:noFill/>
        </p:spPr>
        <p:txBody>
          <a:bodyPr wrap="none" rtlCol="0">
            <a:spAutoFit/>
          </a:bodyPr>
          <a:lstStyle/>
          <a:p>
            <a:r>
              <a:rPr lang="en-US" sz="1400" b="1" dirty="0">
                <a:latin typeface="Cambria Math" panose="02040503050406030204" pitchFamily="18" charset="0"/>
                <a:ea typeface="Cambria Math" panose="02040503050406030204" pitchFamily="18" charset="0"/>
              </a:rPr>
              <a:t>Feature Matrix</a:t>
            </a:r>
          </a:p>
        </p:txBody>
      </p:sp>
      <mc:AlternateContent xmlns:mc="http://schemas.openxmlformats.org/markup-compatibility/2006" xmlns:a14="http://schemas.microsoft.com/office/drawing/2010/main">
        <mc:Choice Requires="a14">
          <p:sp>
            <p:nvSpPr>
              <p:cNvPr id="202" name="Rectangle 201">
                <a:extLst>
                  <a:ext uri="{FF2B5EF4-FFF2-40B4-BE49-F238E27FC236}">
                    <a16:creationId xmlns:a16="http://schemas.microsoft.com/office/drawing/2014/main" id="{6BC84F86-E932-35D1-C2A7-37583B903A85}"/>
                  </a:ext>
                </a:extLst>
              </p:cNvPr>
              <p:cNvSpPr/>
              <p:nvPr/>
            </p:nvSpPr>
            <p:spPr>
              <a:xfrm>
                <a:off x="9874667" y="2609569"/>
                <a:ext cx="274320" cy="27432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1400" b="0" i="1" smtClean="0">
                          <a:latin typeface="Cambria Math" panose="02040503050406030204" pitchFamily="18" charset="0"/>
                        </a:rPr>
                        <m:t>  </m:t>
                      </m:r>
                      <m:acc>
                        <m:accPr>
                          <m:chr m:val="⃗"/>
                          <m:ctrlPr>
                            <a:rPr lang="en-US" sz="1400" i="1">
                              <a:latin typeface="Cambria Math" panose="02040503050406030204" pitchFamily="18" charset="0"/>
                            </a:rPr>
                          </m:ctrlPr>
                        </m:accPr>
                        <m:e>
                          <m:sSup>
                            <m:sSupPr>
                              <m:ctrlPr>
                                <a:rPr lang="en-US" sz="1400" i="1">
                                  <a:latin typeface="Cambria Math" panose="02040503050406030204" pitchFamily="18" charset="0"/>
                                </a:rPr>
                              </m:ctrlPr>
                            </m:sSupPr>
                            <m:e>
                              <m:r>
                                <a:rPr lang="en-US" sz="1400" b="0" i="1">
                                  <a:latin typeface="Cambria Math" panose="02040503050406030204" pitchFamily="18" charset="0"/>
                                </a:rPr>
                                <m:t>𝑥</m:t>
                              </m:r>
                            </m:e>
                            <m:sup>
                              <m:r>
                                <a:rPr lang="en-US" sz="1400" b="0" i="1">
                                  <a:latin typeface="Cambria Math" panose="02040503050406030204" pitchFamily="18" charset="0"/>
                                </a:rPr>
                                <m:t>1</m:t>
                              </m:r>
                            </m:sup>
                          </m:sSup>
                        </m:e>
                      </m:acc>
                    </m:oMath>
                  </m:oMathPara>
                </a14:m>
                <a:endParaRPr lang="en-US" sz="1400" dirty="0">
                  <a:latin typeface="Cambria Math" panose="02040503050406030204" pitchFamily="18" charset="0"/>
                  <a:ea typeface="Cambria Math" panose="02040503050406030204" pitchFamily="18" charset="0"/>
                </a:endParaRPr>
              </a:p>
            </p:txBody>
          </p:sp>
        </mc:Choice>
        <mc:Fallback xmlns="">
          <p:sp>
            <p:nvSpPr>
              <p:cNvPr id="202" name="Rectangle 201">
                <a:extLst>
                  <a:ext uri="{FF2B5EF4-FFF2-40B4-BE49-F238E27FC236}">
                    <a16:creationId xmlns:a16="http://schemas.microsoft.com/office/drawing/2014/main" id="{6BC84F86-E932-35D1-C2A7-37583B903A85}"/>
                  </a:ext>
                </a:extLst>
              </p:cNvPr>
              <p:cNvSpPr>
                <a:spLocks noRot="1" noChangeAspect="1" noMove="1" noResize="1" noEditPoints="1" noAdjustHandles="1" noChangeArrowheads="1" noChangeShapeType="1" noTextEdit="1"/>
              </p:cNvSpPr>
              <p:nvPr/>
            </p:nvSpPr>
            <p:spPr>
              <a:xfrm>
                <a:off x="9874667" y="2609569"/>
                <a:ext cx="274320" cy="274320"/>
              </a:xfrm>
              <a:prstGeom prst="rect">
                <a:avLst/>
              </a:prstGeom>
              <a:blipFill>
                <a:blip r:embed="rId8"/>
                <a:stretch>
                  <a:fillRect l="-4167"/>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7" name="Rectangle 216">
                <a:extLst>
                  <a:ext uri="{FF2B5EF4-FFF2-40B4-BE49-F238E27FC236}">
                    <a16:creationId xmlns:a16="http://schemas.microsoft.com/office/drawing/2014/main" id="{5184E6B5-588A-5ACE-E99D-3CB116CA29B4}"/>
                  </a:ext>
                </a:extLst>
              </p:cNvPr>
              <p:cNvSpPr/>
              <p:nvPr/>
            </p:nvSpPr>
            <p:spPr>
              <a:xfrm>
                <a:off x="9874667" y="2883926"/>
                <a:ext cx="274320" cy="27432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1400" b="0" i="1" smtClean="0">
                          <a:latin typeface="Cambria Math" panose="02040503050406030204" pitchFamily="18" charset="0"/>
                        </a:rPr>
                        <m:t>  </m:t>
                      </m:r>
                      <m:acc>
                        <m:accPr>
                          <m:chr m:val="⃗"/>
                          <m:ctrlPr>
                            <a:rPr lang="en-US" sz="1400" i="1">
                              <a:latin typeface="Cambria Math" panose="02040503050406030204" pitchFamily="18" charset="0"/>
                            </a:rPr>
                          </m:ctrlPr>
                        </m:accPr>
                        <m:e>
                          <m:sSup>
                            <m:sSupPr>
                              <m:ctrlPr>
                                <a:rPr lang="en-US" sz="1400" i="1">
                                  <a:latin typeface="Cambria Math" panose="02040503050406030204" pitchFamily="18" charset="0"/>
                                </a:rPr>
                              </m:ctrlPr>
                            </m:sSupPr>
                            <m:e>
                              <m:r>
                                <a:rPr lang="en-US" sz="1400" b="0" i="1">
                                  <a:latin typeface="Cambria Math" panose="02040503050406030204" pitchFamily="18" charset="0"/>
                                </a:rPr>
                                <m:t>𝑥</m:t>
                              </m:r>
                            </m:e>
                            <m:sup>
                              <m:r>
                                <a:rPr lang="en-US" sz="1400" b="0" i="1" smtClean="0">
                                  <a:latin typeface="Cambria Math" panose="02040503050406030204" pitchFamily="18" charset="0"/>
                                </a:rPr>
                                <m:t>2</m:t>
                              </m:r>
                            </m:sup>
                          </m:sSup>
                        </m:e>
                      </m:acc>
                    </m:oMath>
                  </m:oMathPara>
                </a14:m>
                <a:endParaRPr lang="en-US" sz="1400" dirty="0">
                  <a:latin typeface="Cambria Math" panose="02040503050406030204" pitchFamily="18" charset="0"/>
                  <a:ea typeface="Cambria Math" panose="02040503050406030204" pitchFamily="18" charset="0"/>
                </a:endParaRPr>
              </a:p>
            </p:txBody>
          </p:sp>
        </mc:Choice>
        <mc:Fallback xmlns="">
          <p:sp>
            <p:nvSpPr>
              <p:cNvPr id="217" name="Rectangle 216">
                <a:extLst>
                  <a:ext uri="{FF2B5EF4-FFF2-40B4-BE49-F238E27FC236}">
                    <a16:creationId xmlns:a16="http://schemas.microsoft.com/office/drawing/2014/main" id="{5184E6B5-588A-5ACE-E99D-3CB116CA29B4}"/>
                  </a:ext>
                </a:extLst>
              </p:cNvPr>
              <p:cNvSpPr>
                <a:spLocks noRot="1" noChangeAspect="1" noMove="1" noResize="1" noEditPoints="1" noAdjustHandles="1" noChangeArrowheads="1" noChangeShapeType="1" noTextEdit="1"/>
              </p:cNvSpPr>
              <p:nvPr/>
            </p:nvSpPr>
            <p:spPr>
              <a:xfrm>
                <a:off x="9874667" y="2883926"/>
                <a:ext cx="274320" cy="274320"/>
              </a:xfrm>
              <a:prstGeom prst="rect">
                <a:avLst/>
              </a:prstGeom>
              <a:blipFill>
                <a:blip r:embed="rId9"/>
                <a:stretch>
                  <a:fillRect l="-625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8" name="Rectangle 217">
                <a:extLst>
                  <a:ext uri="{FF2B5EF4-FFF2-40B4-BE49-F238E27FC236}">
                    <a16:creationId xmlns:a16="http://schemas.microsoft.com/office/drawing/2014/main" id="{DBD6AAD1-22A0-E3A2-CDD5-E546AF908D21}"/>
                  </a:ext>
                </a:extLst>
              </p:cNvPr>
              <p:cNvSpPr/>
              <p:nvPr/>
            </p:nvSpPr>
            <p:spPr>
              <a:xfrm>
                <a:off x="9874667" y="3158246"/>
                <a:ext cx="274320" cy="27432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1400" b="0" i="1" smtClean="0">
                          <a:latin typeface="Cambria Math" panose="02040503050406030204" pitchFamily="18" charset="0"/>
                        </a:rPr>
                        <m:t>  </m:t>
                      </m:r>
                      <m:acc>
                        <m:accPr>
                          <m:chr m:val="⃗"/>
                          <m:ctrlPr>
                            <a:rPr lang="en-US" sz="1400" i="1">
                              <a:latin typeface="Cambria Math" panose="02040503050406030204" pitchFamily="18" charset="0"/>
                            </a:rPr>
                          </m:ctrlPr>
                        </m:accPr>
                        <m:e>
                          <m:sSup>
                            <m:sSupPr>
                              <m:ctrlPr>
                                <a:rPr lang="en-US" sz="1400" i="1">
                                  <a:latin typeface="Cambria Math" panose="02040503050406030204" pitchFamily="18" charset="0"/>
                                </a:rPr>
                              </m:ctrlPr>
                            </m:sSupPr>
                            <m:e>
                              <m:r>
                                <a:rPr lang="en-US" sz="1400" b="0" i="1">
                                  <a:latin typeface="Cambria Math" panose="02040503050406030204" pitchFamily="18" charset="0"/>
                                </a:rPr>
                                <m:t>𝑥</m:t>
                              </m:r>
                            </m:e>
                            <m:sup>
                              <m:r>
                                <a:rPr lang="en-US" sz="1400" b="0" i="1" smtClean="0">
                                  <a:latin typeface="Cambria Math" panose="02040503050406030204" pitchFamily="18" charset="0"/>
                                </a:rPr>
                                <m:t>3</m:t>
                              </m:r>
                            </m:sup>
                          </m:sSup>
                        </m:e>
                      </m:acc>
                    </m:oMath>
                  </m:oMathPara>
                </a14:m>
                <a:endParaRPr lang="en-US" sz="1400" dirty="0">
                  <a:latin typeface="Cambria Math" panose="02040503050406030204" pitchFamily="18" charset="0"/>
                  <a:ea typeface="Cambria Math" panose="02040503050406030204" pitchFamily="18" charset="0"/>
                </a:endParaRPr>
              </a:p>
            </p:txBody>
          </p:sp>
        </mc:Choice>
        <mc:Fallback xmlns="">
          <p:sp>
            <p:nvSpPr>
              <p:cNvPr id="218" name="Rectangle 217">
                <a:extLst>
                  <a:ext uri="{FF2B5EF4-FFF2-40B4-BE49-F238E27FC236}">
                    <a16:creationId xmlns:a16="http://schemas.microsoft.com/office/drawing/2014/main" id="{DBD6AAD1-22A0-E3A2-CDD5-E546AF908D21}"/>
                  </a:ext>
                </a:extLst>
              </p:cNvPr>
              <p:cNvSpPr>
                <a:spLocks noRot="1" noChangeAspect="1" noMove="1" noResize="1" noEditPoints="1" noAdjustHandles="1" noChangeArrowheads="1" noChangeShapeType="1" noTextEdit="1"/>
              </p:cNvSpPr>
              <p:nvPr/>
            </p:nvSpPr>
            <p:spPr>
              <a:xfrm>
                <a:off x="9874667" y="3158246"/>
                <a:ext cx="274320" cy="274320"/>
              </a:xfrm>
              <a:prstGeom prst="rect">
                <a:avLst/>
              </a:prstGeom>
              <a:blipFill>
                <a:blip r:embed="rId10"/>
                <a:stretch>
                  <a:fillRect l="-625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9" name="Rectangle 218">
                <a:extLst>
                  <a:ext uri="{FF2B5EF4-FFF2-40B4-BE49-F238E27FC236}">
                    <a16:creationId xmlns:a16="http://schemas.microsoft.com/office/drawing/2014/main" id="{33C53AC0-3AC7-B90D-DEA3-B84BED1CF076}"/>
                  </a:ext>
                </a:extLst>
              </p:cNvPr>
              <p:cNvSpPr/>
              <p:nvPr/>
            </p:nvSpPr>
            <p:spPr>
              <a:xfrm>
                <a:off x="9874667" y="3432566"/>
                <a:ext cx="274320" cy="27432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1400" b="0" i="1" smtClean="0">
                          <a:latin typeface="Cambria Math" panose="02040503050406030204" pitchFamily="18" charset="0"/>
                        </a:rPr>
                        <m:t>  </m:t>
                      </m:r>
                      <m:acc>
                        <m:accPr>
                          <m:chr m:val="⃗"/>
                          <m:ctrlPr>
                            <a:rPr lang="en-US" sz="1400" i="1">
                              <a:latin typeface="Cambria Math" panose="02040503050406030204" pitchFamily="18" charset="0"/>
                            </a:rPr>
                          </m:ctrlPr>
                        </m:accPr>
                        <m:e>
                          <m:sSup>
                            <m:sSupPr>
                              <m:ctrlPr>
                                <a:rPr lang="en-US" sz="1400" i="1">
                                  <a:latin typeface="Cambria Math" panose="02040503050406030204" pitchFamily="18" charset="0"/>
                                </a:rPr>
                              </m:ctrlPr>
                            </m:sSupPr>
                            <m:e>
                              <m:r>
                                <a:rPr lang="en-US" sz="1400" b="0" i="1">
                                  <a:latin typeface="Cambria Math" panose="02040503050406030204" pitchFamily="18" charset="0"/>
                                </a:rPr>
                                <m:t>𝑥</m:t>
                              </m:r>
                            </m:e>
                            <m:sup>
                              <m:r>
                                <a:rPr lang="en-US" sz="1400" b="0" i="1" smtClean="0">
                                  <a:latin typeface="Cambria Math" panose="02040503050406030204" pitchFamily="18" charset="0"/>
                                </a:rPr>
                                <m:t>4</m:t>
                              </m:r>
                            </m:sup>
                          </m:sSup>
                        </m:e>
                      </m:acc>
                    </m:oMath>
                  </m:oMathPara>
                </a14:m>
                <a:endParaRPr lang="en-US" sz="1400" dirty="0">
                  <a:latin typeface="Cambria Math" panose="02040503050406030204" pitchFamily="18" charset="0"/>
                  <a:ea typeface="Cambria Math" panose="02040503050406030204" pitchFamily="18" charset="0"/>
                </a:endParaRPr>
              </a:p>
            </p:txBody>
          </p:sp>
        </mc:Choice>
        <mc:Fallback xmlns="">
          <p:sp>
            <p:nvSpPr>
              <p:cNvPr id="219" name="Rectangle 218">
                <a:extLst>
                  <a:ext uri="{FF2B5EF4-FFF2-40B4-BE49-F238E27FC236}">
                    <a16:creationId xmlns:a16="http://schemas.microsoft.com/office/drawing/2014/main" id="{33C53AC0-3AC7-B90D-DEA3-B84BED1CF076}"/>
                  </a:ext>
                </a:extLst>
              </p:cNvPr>
              <p:cNvSpPr>
                <a:spLocks noRot="1" noChangeAspect="1" noMove="1" noResize="1" noEditPoints="1" noAdjustHandles="1" noChangeArrowheads="1" noChangeShapeType="1" noTextEdit="1"/>
              </p:cNvSpPr>
              <p:nvPr/>
            </p:nvSpPr>
            <p:spPr>
              <a:xfrm>
                <a:off x="9874667" y="3432566"/>
                <a:ext cx="274320" cy="274320"/>
              </a:xfrm>
              <a:prstGeom prst="rect">
                <a:avLst/>
              </a:prstGeom>
              <a:blipFill>
                <a:blip r:embed="rId11"/>
                <a:stretch>
                  <a:fillRect l="-625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0" name="Rectangle 219">
                <a:extLst>
                  <a:ext uri="{FF2B5EF4-FFF2-40B4-BE49-F238E27FC236}">
                    <a16:creationId xmlns:a16="http://schemas.microsoft.com/office/drawing/2014/main" id="{0FCB632C-09E3-FA49-3292-2B6668B23C55}"/>
                  </a:ext>
                </a:extLst>
              </p:cNvPr>
              <p:cNvSpPr/>
              <p:nvPr/>
            </p:nvSpPr>
            <p:spPr>
              <a:xfrm>
                <a:off x="9874667" y="3708100"/>
                <a:ext cx="274320" cy="27432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1400" b="0" i="1" smtClean="0">
                          <a:latin typeface="Cambria Math" panose="02040503050406030204" pitchFamily="18" charset="0"/>
                        </a:rPr>
                        <m:t>  </m:t>
                      </m:r>
                      <m:acc>
                        <m:accPr>
                          <m:chr m:val="⃗"/>
                          <m:ctrlPr>
                            <a:rPr lang="en-US" sz="1400" i="1">
                              <a:latin typeface="Cambria Math" panose="02040503050406030204" pitchFamily="18" charset="0"/>
                            </a:rPr>
                          </m:ctrlPr>
                        </m:accPr>
                        <m:e>
                          <m:sSup>
                            <m:sSupPr>
                              <m:ctrlPr>
                                <a:rPr lang="en-US" sz="1400" i="1">
                                  <a:latin typeface="Cambria Math" panose="02040503050406030204" pitchFamily="18" charset="0"/>
                                </a:rPr>
                              </m:ctrlPr>
                            </m:sSupPr>
                            <m:e>
                              <m:r>
                                <a:rPr lang="en-US" sz="1400" b="0" i="1">
                                  <a:latin typeface="Cambria Math" panose="02040503050406030204" pitchFamily="18" charset="0"/>
                                </a:rPr>
                                <m:t>𝑥</m:t>
                              </m:r>
                            </m:e>
                            <m:sup>
                              <m:r>
                                <a:rPr lang="en-US" sz="1400" b="0" i="1" smtClean="0">
                                  <a:latin typeface="Cambria Math" panose="02040503050406030204" pitchFamily="18" charset="0"/>
                                </a:rPr>
                                <m:t>5</m:t>
                              </m:r>
                            </m:sup>
                          </m:sSup>
                        </m:e>
                      </m:acc>
                    </m:oMath>
                  </m:oMathPara>
                </a14:m>
                <a:endParaRPr lang="en-US" sz="1400" dirty="0">
                  <a:latin typeface="Cambria Math" panose="02040503050406030204" pitchFamily="18" charset="0"/>
                  <a:ea typeface="Cambria Math" panose="02040503050406030204" pitchFamily="18" charset="0"/>
                </a:endParaRPr>
              </a:p>
            </p:txBody>
          </p:sp>
        </mc:Choice>
        <mc:Fallback xmlns="">
          <p:sp>
            <p:nvSpPr>
              <p:cNvPr id="220" name="Rectangle 219">
                <a:extLst>
                  <a:ext uri="{FF2B5EF4-FFF2-40B4-BE49-F238E27FC236}">
                    <a16:creationId xmlns:a16="http://schemas.microsoft.com/office/drawing/2014/main" id="{0FCB632C-09E3-FA49-3292-2B6668B23C55}"/>
                  </a:ext>
                </a:extLst>
              </p:cNvPr>
              <p:cNvSpPr>
                <a:spLocks noRot="1" noChangeAspect="1" noMove="1" noResize="1" noEditPoints="1" noAdjustHandles="1" noChangeArrowheads="1" noChangeShapeType="1" noTextEdit="1"/>
              </p:cNvSpPr>
              <p:nvPr/>
            </p:nvSpPr>
            <p:spPr>
              <a:xfrm>
                <a:off x="9874667" y="3708100"/>
                <a:ext cx="274320" cy="274320"/>
              </a:xfrm>
              <a:prstGeom prst="rect">
                <a:avLst/>
              </a:prstGeom>
              <a:blipFill>
                <a:blip r:embed="rId12"/>
                <a:stretch>
                  <a:fillRect l="-6250"/>
                </a:stretch>
              </a:blipFill>
              <a:ln w="19050"/>
            </p:spPr>
            <p:txBody>
              <a:bodyPr/>
              <a:lstStyle/>
              <a:p>
                <a:r>
                  <a:rPr lang="en-US">
                    <a:noFill/>
                  </a:rPr>
                  <a:t> </a:t>
                </a:r>
              </a:p>
            </p:txBody>
          </p:sp>
        </mc:Fallback>
      </mc:AlternateContent>
      <p:sp>
        <p:nvSpPr>
          <p:cNvPr id="226" name="Oval 225">
            <a:extLst>
              <a:ext uri="{FF2B5EF4-FFF2-40B4-BE49-F238E27FC236}">
                <a16:creationId xmlns:a16="http://schemas.microsoft.com/office/drawing/2014/main" id="{79287EFC-0C12-5B85-C414-37C02068A78D}"/>
              </a:ext>
            </a:extLst>
          </p:cNvPr>
          <p:cNvSpPr/>
          <p:nvPr/>
        </p:nvSpPr>
        <p:spPr>
          <a:xfrm>
            <a:off x="4904943" y="2444216"/>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Oval 226">
            <a:extLst>
              <a:ext uri="{FF2B5EF4-FFF2-40B4-BE49-F238E27FC236}">
                <a16:creationId xmlns:a16="http://schemas.microsoft.com/office/drawing/2014/main" id="{A87D3E55-C45C-615D-FB5D-5774E2323289}"/>
              </a:ext>
            </a:extLst>
          </p:cNvPr>
          <p:cNvSpPr/>
          <p:nvPr/>
        </p:nvSpPr>
        <p:spPr>
          <a:xfrm>
            <a:off x="4591868" y="3432332"/>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Oval 227">
            <a:extLst>
              <a:ext uri="{FF2B5EF4-FFF2-40B4-BE49-F238E27FC236}">
                <a16:creationId xmlns:a16="http://schemas.microsoft.com/office/drawing/2014/main" id="{BFEDE5D4-7F23-7A27-7C44-D1197D60443B}"/>
              </a:ext>
            </a:extLst>
          </p:cNvPr>
          <p:cNvSpPr/>
          <p:nvPr/>
        </p:nvSpPr>
        <p:spPr>
          <a:xfrm>
            <a:off x="4591868" y="2950728"/>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Oval 228">
            <a:extLst>
              <a:ext uri="{FF2B5EF4-FFF2-40B4-BE49-F238E27FC236}">
                <a16:creationId xmlns:a16="http://schemas.microsoft.com/office/drawing/2014/main" id="{4D1C9051-EC15-6A7C-35C9-85370A7D76CE}"/>
              </a:ext>
            </a:extLst>
          </p:cNvPr>
          <p:cNvSpPr/>
          <p:nvPr/>
        </p:nvSpPr>
        <p:spPr>
          <a:xfrm>
            <a:off x="5223279" y="3235965"/>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Oval 229">
            <a:extLst>
              <a:ext uri="{FF2B5EF4-FFF2-40B4-BE49-F238E27FC236}">
                <a16:creationId xmlns:a16="http://schemas.microsoft.com/office/drawing/2014/main" id="{133E3AF0-C09A-7957-5C3E-79B58637D97F}"/>
              </a:ext>
            </a:extLst>
          </p:cNvPr>
          <p:cNvSpPr/>
          <p:nvPr/>
        </p:nvSpPr>
        <p:spPr>
          <a:xfrm>
            <a:off x="5853111" y="2950728"/>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1" name="Straight Connector 230">
            <a:extLst>
              <a:ext uri="{FF2B5EF4-FFF2-40B4-BE49-F238E27FC236}">
                <a16:creationId xmlns:a16="http://schemas.microsoft.com/office/drawing/2014/main" id="{BC501B61-2B01-7D42-ACAE-4CEF93359087}"/>
              </a:ext>
            </a:extLst>
          </p:cNvPr>
          <p:cNvCxnSpPr>
            <a:stCxn id="227" idx="6"/>
            <a:endCxn id="229" idx="3"/>
          </p:cNvCxnSpPr>
          <p:nvPr/>
        </p:nvCxnSpPr>
        <p:spPr>
          <a:xfrm flipV="1">
            <a:off x="4774748" y="3392063"/>
            <a:ext cx="475313" cy="131709"/>
          </a:xfrm>
          <a:prstGeom prst="line">
            <a:avLst/>
          </a:prstGeom>
          <a:ln w="19050"/>
        </p:spPr>
        <p:style>
          <a:lnRef idx="1">
            <a:schemeClr val="dk1"/>
          </a:lnRef>
          <a:fillRef idx="0">
            <a:schemeClr val="dk1"/>
          </a:fillRef>
          <a:effectRef idx="0">
            <a:schemeClr val="dk1"/>
          </a:effectRef>
          <a:fontRef idx="minor">
            <a:schemeClr val="tx1"/>
          </a:fontRef>
        </p:style>
      </p:cxnSp>
      <p:cxnSp>
        <p:nvCxnSpPr>
          <p:cNvPr id="232" name="Straight Connector 231">
            <a:extLst>
              <a:ext uri="{FF2B5EF4-FFF2-40B4-BE49-F238E27FC236}">
                <a16:creationId xmlns:a16="http://schemas.microsoft.com/office/drawing/2014/main" id="{B95B77D5-ADC6-ADFB-EE7D-E69A85AC043D}"/>
              </a:ext>
            </a:extLst>
          </p:cNvPr>
          <p:cNvCxnSpPr>
            <a:stCxn id="228" idx="4"/>
            <a:endCxn id="227" idx="0"/>
          </p:cNvCxnSpPr>
          <p:nvPr/>
        </p:nvCxnSpPr>
        <p:spPr>
          <a:xfrm>
            <a:off x="4683308" y="3133608"/>
            <a:ext cx="0" cy="298724"/>
          </a:xfrm>
          <a:prstGeom prst="line">
            <a:avLst/>
          </a:prstGeom>
          <a:ln w="19050"/>
        </p:spPr>
        <p:style>
          <a:lnRef idx="1">
            <a:schemeClr val="dk1"/>
          </a:lnRef>
          <a:fillRef idx="0">
            <a:schemeClr val="dk1"/>
          </a:fillRef>
          <a:effectRef idx="0">
            <a:schemeClr val="dk1"/>
          </a:effectRef>
          <a:fontRef idx="minor">
            <a:schemeClr val="tx1"/>
          </a:fontRef>
        </p:style>
      </p:cxnSp>
      <p:cxnSp>
        <p:nvCxnSpPr>
          <p:cNvPr id="233" name="Straight Connector 232">
            <a:extLst>
              <a:ext uri="{FF2B5EF4-FFF2-40B4-BE49-F238E27FC236}">
                <a16:creationId xmlns:a16="http://schemas.microsoft.com/office/drawing/2014/main" id="{4695D287-CFC4-86EC-ED40-002022518445}"/>
              </a:ext>
            </a:extLst>
          </p:cNvPr>
          <p:cNvCxnSpPr>
            <a:stCxn id="228" idx="6"/>
            <a:endCxn id="229" idx="1"/>
          </p:cNvCxnSpPr>
          <p:nvPr/>
        </p:nvCxnSpPr>
        <p:spPr>
          <a:xfrm>
            <a:off x="4774748" y="3042168"/>
            <a:ext cx="475313" cy="220579"/>
          </a:xfrm>
          <a:prstGeom prst="line">
            <a:avLst/>
          </a:prstGeom>
          <a:ln w="19050"/>
        </p:spPr>
        <p:style>
          <a:lnRef idx="1">
            <a:schemeClr val="dk1"/>
          </a:lnRef>
          <a:fillRef idx="0">
            <a:schemeClr val="dk1"/>
          </a:fillRef>
          <a:effectRef idx="0">
            <a:schemeClr val="dk1"/>
          </a:effectRef>
          <a:fontRef idx="minor">
            <a:schemeClr val="tx1"/>
          </a:fontRef>
        </p:style>
      </p:cxnSp>
      <p:cxnSp>
        <p:nvCxnSpPr>
          <p:cNvPr id="234" name="Straight Connector 233">
            <a:extLst>
              <a:ext uri="{FF2B5EF4-FFF2-40B4-BE49-F238E27FC236}">
                <a16:creationId xmlns:a16="http://schemas.microsoft.com/office/drawing/2014/main" id="{93C123A5-044E-B482-3844-2FF43510CA2C}"/>
              </a:ext>
            </a:extLst>
          </p:cNvPr>
          <p:cNvCxnSpPr>
            <a:cxnSpLocks/>
            <a:stCxn id="228" idx="0"/>
            <a:endCxn id="226" idx="3"/>
          </p:cNvCxnSpPr>
          <p:nvPr/>
        </p:nvCxnSpPr>
        <p:spPr>
          <a:xfrm flipV="1">
            <a:off x="4683308" y="2600314"/>
            <a:ext cx="248417" cy="350414"/>
          </a:xfrm>
          <a:prstGeom prst="line">
            <a:avLst/>
          </a:prstGeom>
          <a:ln w="19050"/>
        </p:spPr>
        <p:style>
          <a:lnRef idx="1">
            <a:schemeClr val="dk1"/>
          </a:lnRef>
          <a:fillRef idx="0">
            <a:schemeClr val="dk1"/>
          </a:fillRef>
          <a:effectRef idx="0">
            <a:schemeClr val="dk1"/>
          </a:effectRef>
          <a:fontRef idx="minor">
            <a:schemeClr val="tx1"/>
          </a:fontRef>
        </p:style>
      </p:cxnSp>
      <p:cxnSp>
        <p:nvCxnSpPr>
          <p:cNvPr id="235" name="Straight Connector 234">
            <a:extLst>
              <a:ext uri="{FF2B5EF4-FFF2-40B4-BE49-F238E27FC236}">
                <a16:creationId xmlns:a16="http://schemas.microsoft.com/office/drawing/2014/main" id="{5D39CF26-BF4D-1D83-03CA-75D340154869}"/>
              </a:ext>
            </a:extLst>
          </p:cNvPr>
          <p:cNvCxnSpPr>
            <a:stCxn id="226" idx="5"/>
            <a:endCxn id="229" idx="0"/>
          </p:cNvCxnSpPr>
          <p:nvPr/>
        </p:nvCxnSpPr>
        <p:spPr>
          <a:xfrm>
            <a:off x="5061041" y="2600314"/>
            <a:ext cx="253678" cy="635651"/>
          </a:xfrm>
          <a:prstGeom prst="line">
            <a:avLst/>
          </a:prstGeom>
          <a:ln w="19050"/>
        </p:spPr>
        <p:style>
          <a:lnRef idx="1">
            <a:schemeClr val="dk1"/>
          </a:lnRef>
          <a:fillRef idx="0">
            <a:schemeClr val="dk1"/>
          </a:fillRef>
          <a:effectRef idx="0">
            <a:schemeClr val="dk1"/>
          </a:effectRef>
          <a:fontRef idx="minor">
            <a:schemeClr val="tx1"/>
          </a:fontRef>
        </p:style>
      </p:cxnSp>
      <p:cxnSp>
        <p:nvCxnSpPr>
          <p:cNvPr id="236" name="Straight Connector 235">
            <a:extLst>
              <a:ext uri="{FF2B5EF4-FFF2-40B4-BE49-F238E27FC236}">
                <a16:creationId xmlns:a16="http://schemas.microsoft.com/office/drawing/2014/main" id="{49C0B35D-53CF-590E-AC7D-1E8E838CC4AE}"/>
              </a:ext>
            </a:extLst>
          </p:cNvPr>
          <p:cNvCxnSpPr>
            <a:cxnSpLocks/>
            <a:stCxn id="226" idx="6"/>
            <a:endCxn id="230" idx="1"/>
          </p:cNvCxnSpPr>
          <p:nvPr/>
        </p:nvCxnSpPr>
        <p:spPr>
          <a:xfrm>
            <a:off x="5087823" y="2535656"/>
            <a:ext cx="792070" cy="441854"/>
          </a:xfrm>
          <a:prstGeom prst="line">
            <a:avLst/>
          </a:prstGeom>
          <a:ln w="19050"/>
        </p:spPr>
        <p:style>
          <a:lnRef idx="1">
            <a:schemeClr val="dk1"/>
          </a:lnRef>
          <a:fillRef idx="0">
            <a:schemeClr val="dk1"/>
          </a:fillRef>
          <a:effectRef idx="0">
            <a:schemeClr val="dk1"/>
          </a:effectRef>
          <a:fontRef idx="minor">
            <a:schemeClr val="tx1"/>
          </a:fontRef>
        </p:style>
      </p:cxnSp>
      <p:cxnSp>
        <p:nvCxnSpPr>
          <p:cNvPr id="237" name="Straight Connector 236">
            <a:extLst>
              <a:ext uri="{FF2B5EF4-FFF2-40B4-BE49-F238E27FC236}">
                <a16:creationId xmlns:a16="http://schemas.microsoft.com/office/drawing/2014/main" id="{FB3DD1EE-988D-F45A-518A-C4E818A773B0}"/>
              </a:ext>
            </a:extLst>
          </p:cNvPr>
          <p:cNvCxnSpPr>
            <a:stCxn id="229" idx="6"/>
            <a:endCxn id="230" idx="3"/>
          </p:cNvCxnSpPr>
          <p:nvPr/>
        </p:nvCxnSpPr>
        <p:spPr>
          <a:xfrm flipV="1">
            <a:off x="5406159" y="3106826"/>
            <a:ext cx="473734" cy="220579"/>
          </a:xfrm>
          <a:prstGeom prst="line">
            <a:avLst/>
          </a:prstGeom>
          <a:ln w="19050"/>
        </p:spPr>
        <p:style>
          <a:lnRef idx="1">
            <a:schemeClr val="dk1"/>
          </a:lnRef>
          <a:fillRef idx="0">
            <a:schemeClr val="dk1"/>
          </a:fillRef>
          <a:effectRef idx="0">
            <a:schemeClr val="dk1"/>
          </a:effectRef>
          <a:fontRef idx="minor">
            <a:schemeClr val="tx1"/>
          </a:fontRef>
        </p:style>
      </p:cxnSp>
      <p:sp>
        <p:nvSpPr>
          <p:cNvPr id="238" name="TextBox 237">
            <a:extLst>
              <a:ext uri="{FF2B5EF4-FFF2-40B4-BE49-F238E27FC236}">
                <a16:creationId xmlns:a16="http://schemas.microsoft.com/office/drawing/2014/main" id="{DDD916C2-8AC7-EB30-60E6-3081B782260C}"/>
              </a:ext>
            </a:extLst>
          </p:cNvPr>
          <p:cNvSpPr txBox="1"/>
          <p:nvPr/>
        </p:nvSpPr>
        <p:spPr>
          <a:xfrm>
            <a:off x="4554030" y="3387841"/>
            <a:ext cx="263214" cy="276999"/>
          </a:xfrm>
          <a:prstGeom prst="rect">
            <a:avLst/>
          </a:prstGeom>
          <a:noFill/>
        </p:spPr>
        <p:txBody>
          <a:bodyPr wrap="none" rtlCol="0">
            <a:spAutoFit/>
          </a:bodyPr>
          <a:lstStyle/>
          <a:p>
            <a:r>
              <a:rPr lang="en-US" sz="1200" b="1" dirty="0"/>
              <a:t>1</a:t>
            </a:r>
          </a:p>
        </p:txBody>
      </p:sp>
      <p:sp>
        <p:nvSpPr>
          <p:cNvPr id="239" name="TextBox 238">
            <a:extLst>
              <a:ext uri="{FF2B5EF4-FFF2-40B4-BE49-F238E27FC236}">
                <a16:creationId xmlns:a16="http://schemas.microsoft.com/office/drawing/2014/main" id="{6716704B-667A-3FAD-AACE-6CB29EA8744D}"/>
              </a:ext>
            </a:extLst>
          </p:cNvPr>
          <p:cNvSpPr txBox="1"/>
          <p:nvPr/>
        </p:nvSpPr>
        <p:spPr>
          <a:xfrm>
            <a:off x="5192816" y="3187282"/>
            <a:ext cx="263214" cy="276999"/>
          </a:xfrm>
          <a:prstGeom prst="rect">
            <a:avLst/>
          </a:prstGeom>
          <a:noFill/>
        </p:spPr>
        <p:txBody>
          <a:bodyPr wrap="none" rtlCol="0">
            <a:spAutoFit/>
          </a:bodyPr>
          <a:lstStyle/>
          <a:p>
            <a:r>
              <a:rPr lang="en-US" sz="1200" b="1" dirty="0"/>
              <a:t>2</a:t>
            </a:r>
          </a:p>
        </p:txBody>
      </p:sp>
      <p:sp>
        <p:nvSpPr>
          <p:cNvPr id="240" name="TextBox 239">
            <a:extLst>
              <a:ext uri="{FF2B5EF4-FFF2-40B4-BE49-F238E27FC236}">
                <a16:creationId xmlns:a16="http://schemas.microsoft.com/office/drawing/2014/main" id="{889B9C9A-9F46-D8E6-541E-59F642AF904F}"/>
              </a:ext>
            </a:extLst>
          </p:cNvPr>
          <p:cNvSpPr txBox="1"/>
          <p:nvPr/>
        </p:nvSpPr>
        <p:spPr>
          <a:xfrm>
            <a:off x="4864776" y="2387194"/>
            <a:ext cx="263214" cy="276999"/>
          </a:xfrm>
          <a:prstGeom prst="rect">
            <a:avLst/>
          </a:prstGeom>
          <a:noFill/>
        </p:spPr>
        <p:txBody>
          <a:bodyPr wrap="none" rtlCol="0">
            <a:spAutoFit/>
          </a:bodyPr>
          <a:lstStyle/>
          <a:p>
            <a:r>
              <a:rPr lang="en-US" sz="1200" b="1" dirty="0"/>
              <a:t>5</a:t>
            </a:r>
          </a:p>
        </p:txBody>
      </p:sp>
      <p:sp>
        <p:nvSpPr>
          <p:cNvPr id="241" name="TextBox 240">
            <a:extLst>
              <a:ext uri="{FF2B5EF4-FFF2-40B4-BE49-F238E27FC236}">
                <a16:creationId xmlns:a16="http://schemas.microsoft.com/office/drawing/2014/main" id="{AF76B848-9C78-78FF-0269-631224848EFD}"/>
              </a:ext>
            </a:extLst>
          </p:cNvPr>
          <p:cNvSpPr txBox="1"/>
          <p:nvPr/>
        </p:nvSpPr>
        <p:spPr>
          <a:xfrm>
            <a:off x="4559255" y="2903668"/>
            <a:ext cx="263214" cy="276999"/>
          </a:xfrm>
          <a:prstGeom prst="rect">
            <a:avLst/>
          </a:prstGeom>
          <a:noFill/>
        </p:spPr>
        <p:txBody>
          <a:bodyPr wrap="none" rtlCol="0">
            <a:spAutoFit/>
          </a:bodyPr>
          <a:lstStyle/>
          <a:p>
            <a:r>
              <a:rPr lang="en-US" sz="1200" b="1" dirty="0"/>
              <a:t>4</a:t>
            </a:r>
          </a:p>
        </p:txBody>
      </p:sp>
      <p:sp>
        <p:nvSpPr>
          <p:cNvPr id="242" name="TextBox 241">
            <a:extLst>
              <a:ext uri="{FF2B5EF4-FFF2-40B4-BE49-F238E27FC236}">
                <a16:creationId xmlns:a16="http://schemas.microsoft.com/office/drawing/2014/main" id="{2D46C7F6-F28C-D8B2-3BE9-2CDE065EBE40}"/>
              </a:ext>
            </a:extLst>
          </p:cNvPr>
          <p:cNvSpPr txBox="1"/>
          <p:nvPr/>
        </p:nvSpPr>
        <p:spPr>
          <a:xfrm>
            <a:off x="5820498" y="2903668"/>
            <a:ext cx="263214" cy="276999"/>
          </a:xfrm>
          <a:prstGeom prst="rect">
            <a:avLst/>
          </a:prstGeom>
          <a:noFill/>
        </p:spPr>
        <p:txBody>
          <a:bodyPr wrap="none" rtlCol="0">
            <a:spAutoFit/>
          </a:bodyPr>
          <a:lstStyle/>
          <a:p>
            <a:r>
              <a:rPr lang="en-US" sz="1200" b="1" dirty="0"/>
              <a:t>3</a:t>
            </a:r>
          </a:p>
        </p:txBody>
      </p:sp>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900F5437-252C-FB1D-B7AE-C1FDB92B1367}"/>
                  </a:ext>
                </a:extLst>
              </p:cNvPr>
              <p:cNvSpPr txBox="1"/>
              <p:nvPr/>
            </p:nvSpPr>
            <p:spPr>
              <a:xfrm>
                <a:off x="4444711" y="5693974"/>
                <a:ext cx="476028" cy="4244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m:t>
                              </m:r>
                            </m:sup>
                          </m:sSup>
                        </m:e>
                      </m:acc>
                    </m:oMath>
                  </m:oMathPara>
                </a14:m>
                <a:endParaRPr lang="en-US" dirty="0"/>
              </a:p>
            </p:txBody>
          </p:sp>
        </mc:Choice>
        <mc:Fallback xmlns="">
          <p:sp>
            <p:nvSpPr>
              <p:cNvPr id="243" name="TextBox 242">
                <a:extLst>
                  <a:ext uri="{FF2B5EF4-FFF2-40B4-BE49-F238E27FC236}">
                    <a16:creationId xmlns:a16="http://schemas.microsoft.com/office/drawing/2014/main" id="{900F5437-252C-FB1D-B7AE-C1FDB92B1367}"/>
                  </a:ext>
                </a:extLst>
              </p:cNvPr>
              <p:cNvSpPr txBox="1">
                <a:spLocks noRot="1" noChangeAspect="1" noMove="1" noResize="1" noEditPoints="1" noAdjustHandles="1" noChangeArrowheads="1" noChangeShapeType="1" noTextEdit="1"/>
              </p:cNvSpPr>
              <p:nvPr/>
            </p:nvSpPr>
            <p:spPr>
              <a:xfrm>
                <a:off x="4444711" y="5693974"/>
                <a:ext cx="476028" cy="42441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C13C117D-F9CF-DFB7-610C-2A6B14F96105}"/>
                  </a:ext>
                </a:extLst>
              </p:cNvPr>
              <p:cNvSpPr txBox="1"/>
              <p:nvPr/>
            </p:nvSpPr>
            <p:spPr>
              <a:xfrm>
                <a:off x="5120132" y="5495335"/>
                <a:ext cx="480966" cy="4249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e>
                      </m:acc>
                    </m:oMath>
                  </m:oMathPara>
                </a14:m>
                <a:endParaRPr lang="en-US" dirty="0"/>
              </a:p>
            </p:txBody>
          </p:sp>
        </mc:Choice>
        <mc:Fallback xmlns="">
          <p:sp>
            <p:nvSpPr>
              <p:cNvPr id="244" name="TextBox 243">
                <a:extLst>
                  <a:ext uri="{FF2B5EF4-FFF2-40B4-BE49-F238E27FC236}">
                    <a16:creationId xmlns:a16="http://schemas.microsoft.com/office/drawing/2014/main" id="{C13C117D-F9CF-DFB7-610C-2A6B14F96105}"/>
                  </a:ext>
                </a:extLst>
              </p:cNvPr>
              <p:cNvSpPr txBox="1">
                <a:spLocks noRot="1" noChangeAspect="1" noMove="1" noResize="1" noEditPoints="1" noAdjustHandles="1" noChangeArrowheads="1" noChangeShapeType="1" noTextEdit="1"/>
              </p:cNvSpPr>
              <p:nvPr/>
            </p:nvSpPr>
            <p:spPr>
              <a:xfrm>
                <a:off x="5120132" y="5495335"/>
                <a:ext cx="480966" cy="424988"/>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TextBox 244">
                <a:extLst>
                  <a:ext uri="{FF2B5EF4-FFF2-40B4-BE49-F238E27FC236}">
                    <a16:creationId xmlns:a16="http://schemas.microsoft.com/office/drawing/2014/main" id="{F37ABF6E-2AB9-C0BB-9E9F-96206B4E3ED3}"/>
                  </a:ext>
                </a:extLst>
              </p:cNvPr>
              <p:cNvSpPr txBox="1"/>
              <p:nvPr/>
            </p:nvSpPr>
            <p:spPr>
              <a:xfrm>
                <a:off x="5800086" y="5175771"/>
                <a:ext cx="480966" cy="4249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e>
                      </m:acc>
                    </m:oMath>
                  </m:oMathPara>
                </a14:m>
                <a:endParaRPr lang="en-US" dirty="0"/>
              </a:p>
            </p:txBody>
          </p:sp>
        </mc:Choice>
        <mc:Fallback xmlns="">
          <p:sp>
            <p:nvSpPr>
              <p:cNvPr id="245" name="TextBox 244">
                <a:extLst>
                  <a:ext uri="{FF2B5EF4-FFF2-40B4-BE49-F238E27FC236}">
                    <a16:creationId xmlns:a16="http://schemas.microsoft.com/office/drawing/2014/main" id="{F37ABF6E-2AB9-C0BB-9E9F-96206B4E3ED3}"/>
                  </a:ext>
                </a:extLst>
              </p:cNvPr>
              <p:cNvSpPr txBox="1">
                <a:spLocks noRot="1" noChangeAspect="1" noMove="1" noResize="1" noEditPoints="1" noAdjustHandles="1" noChangeArrowheads="1" noChangeShapeType="1" noTextEdit="1"/>
              </p:cNvSpPr>
              <p:nvPr/>
            </p:nvSpPr>
            <p:spPr>
              <a:xfrm>
                <a:off x="5800086" y="5175771"/>
                <a:ext cx="480966" cy="424988"/>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6" name="TextBox 245">
                <a:extLst>
                  <a:ext uri="{FF2B5EF4-FFF2-40B4-BE49-F238E27FC236}">
                    <a16:creationId xmlns:a16="http://schemas.microsoft.com/office/drawing/2014/main" id="{747CC507-0A01-20AD-6375-E008FC59DB25}"/>
                  </a:ext>
                </a:extLst>
              </p:cNvPr>
              <p:cNvSpPr txBox="1"/>
              <p:nvPr/>
            </p:nvSpPr>
            <p:spPr>
              <a:xfrm>
                <a:off x="4234542" y="4820202"/>
                <a:ext cx="480966" cy="4238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e>
                      </m:acc>
                    </m:oMath>
                  </m:oMathPara>
                </a14:m>
                <a:endParaRPr lang="en-US" dirty="0"/>
              </a:p>
            </p:txBody>
          </p:sp>
        </mc:Choice>
        <mc:Fallback xmlns="">
          <p:sp>
            <p:nvSpPr>
              <p:cNvPr id="246" name="TextBox 245">
                <a:extLst>
                  <a:ext uri="{FF2B5EF4-FFF2-40B4-BE49-F238E27FC236}">
                    <a16:creationId xmlns:a16="http://schemas.microsoft.com/office/drawing/2014/main" id="{747CC507-0A01-20AD-6375-E008FC59DB25}"/>
                  </a:ext>
                </a:extLst>
              </p:cNvPr>
              <p:cNvSpPr txBox="1">
                <a:spLocks noRot="1" noChangeAspect="1" noMove="1" noResize="1" noEditPoints="1" noAdjustHandles="1" noChangeArrowheads="1" noChangeShapeType="1" noTextEdit="1"/>
              </p:cNvSpPr>
              <p:nvPr/>
            </p:nvSpPr>
            <p:spPr>
              <a:xfrm>
                <a:off x="4234542" y="4820202"/>
                <a:ext cx="480966" cy="423834"/>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7" name="TextBox 246">
                <a:extLst>
                  <a:ext uri="{FF2B5EF4-FFF2-40B4-BE49-F238E27FC236}">
                    <a16:creationId xmlns:a16="http://schemas.microsoft.com/office/drawing/2014/main" id="{03C448CC-78CD-7180-28DF-BA5ED3299DA9}"/>
                  </a:ext>
                </a:extLst>
              </p:cNvPr>
              <p:cNvSpPr txBox="1"/>
              <p:nvPr/>
            </p:nvSpPr>
            <p:spPr>
              <a:xfrm>
                <a:off x="4925193" y="4247214"/>
                <a:ext cx="480966" cy="4289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5</m:t>
                              </m:r>
                            </m:sup>
                          </m:sSup>
                        </m:e>
                      </m:acc>
                    </m:oMath>
                  </m:oMathPara>
                </a14:m>
                <a:endParaRPr lang="en-US" dirty="0"/>
              </a:p>
            </p:txBody>
          </p:sp>
        </mc:Choice>
        <mc:Fallback xmlns="">
          <p:sp>
            <p:nvSpPr>
              <p:cNvPr id="247" name="TextBox 246">
                <a:extLst>
                  <a:ext uri="{FF2B5EF4-FFF2-40B4-BE49-F238E27FC236}">
                    <a16:creationId xmlns:a16="http://schemas.microsoft.com/office/drawing/2014/main" id="{03C448CC-78CD-7180-28DF-BA5ED3299DA9}"/>
                  </a:ext>
                </a:extLst>
              </p:cNvPr>
              <p:cNvSpPr txBox="1">
                <a:spLocks noRot="1" noChangeAspect="1" noMove="1" noResize="1" noEditPoints="1" noAdjustHandles="1" noChangeArrowheads="1" noChangeShapeType="1" noTextEdit="1"/>
              </p:cNvSpPr>
              <p:nvPr/>
            </p:nvSpPr>
            <p:spPr>
              <a:xfrm>
                <a:off x="4925193" y="4247214"/>
                <a:ext cx="480966" cy="428900"/>
              </a:xfrm>
              <a:prstGeom prst="rect">
                <a:avLst/>
              </a:prstGeom>
              <a:blipFill>
                <a:blip r:embed="rId17"/>
                <a:stretch>
                  <a:fillRect/>
                </a:stretch>
              </a:blipFill>
            </p:spPr>
            <p:txBody>
              <a:bodyPr/>
              <a:lstStyle/>
              <a:p>
                <a:r>
                  <a:rPr lang="en-US">
                    <a:noFill/>
                  </a:rPr>
                  <a:t> </a:t>
                </a:r>
              </a:p>
            </p:txBody>
          </p:sp>
        </mc:Fallback>
      </mc:AlternateContent>
      <p:sp>
        <p:nvSpPr>
          <p:cNvPr id="248" name="Oval 247">
            <a:extLst>
              <a:ext uri="{FF2B5EF4-FFF2-40B4-BE49-F238E27FC236}">
                <a16:creationId xmlns:a16="http://schemas.microsoft.com/office/drawing/2014/main" id="{4AA96F84-8022-807A-A5BA-2392C586EC92}"/>
              </a:ext>
            </a:extLst>
          </p:cNvPr>
          <p:cNvSpPr/>
          <p:nvPr/>
        </p:nvSpPr>
        <p:spPr>
          <a:xfrm>
            <a:off x="4882739" y="4558048"/>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9" name="Oval 248">
            <a:extLst>
              <a:ext uri="{FF2B5EF4-FFF2-40B4-BE49-F238E27FC236}">
                <a16:creationId xmlns:a16="http://schemas.microsoft.com/office/drawing/2014/main" id="{56128210-0D22-EF0A-AFB8-D9229BA8533D}"/>
              </a:ext>
            </a:extLst>
          </p:cNvPr>
          <p:cNvSpPr/>
          <p:nvPr/>
        </p:nvSpPr>
        <p:spPr>
          <a:xfrm>
            <a:off x="4569664" y="5546164"/>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0" name="Oval 249">
            <a:extLst>
              <a:ext uri="{FF2B5EF4-FFF2-40B4-BE49-F238E27FC236}">
                <a16:creationId xmlns:a16="http://schemas.microsoft.com/office/drawing/2014/main" id="{8EDCC189-55AB-CF9B-B6B5-C74C2B8F9EEB}"/>
              </a:ext>
            </a:extLst>
          </p:cNvPr>
          <p:cNvSpPr/>
          <p:nvPr/>
        </p:nvSpPr>
        <p:spPr>
          <a:xfrm>
            <a:off x="4569664" y="5064560"/>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1" name="Oval 250">
            <a:extLst>
              <a:ext uri="{FF2B5EF4-FFF2-40B4-BE49-F238E27FC236}">
                <a16:creationId xmlns:a16="http://schemas.microsoft.com/office/drawing/2014/main" id="{9D1AA58B-02BB-51DE-59BB-61708040D565}"/>
              </a:ext>
            </a:extLst>
          </p:cNvPr>
          <p:cNvSpPr/>
          <p:nvPr/>
        </p:nvSpPr>
        <p:spPr>
          <a:xfrm>
            <a:off x="5201075" y="5349797"/>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2" name="Oval 251">
            <a:extLst>
              <a:ext uri="{FF2B5EF4-FFF2-40B4-BE49-F238E27FC236}">
                <a16:creationId xmlns:a16="http://schemas.microsoft.com/office/drawing/2014/main" id="{B1D6E818-81B2-6CDB-B382-94E211385400}"/>
              </a:ext>
            </a:extLst>
          </p:cNvPr>
          <p:cNvSpPr/>
          <p:nvPr/>
        </p:nvSpPr>
        <p:spPr>
          <a:xfrm>
            <a:off x="5830907" y="5064560"/>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3" name="Straight Connector 252">
            <a:extLst>
              <a:ext uri="{FF2B5EF4-FFF2-40B4-BE49-F238E27FC236}">
                <a16:creationId xmlns:a16="http://schemas.microsoft.com/office/drawing/2014/main" id="{A4A1C5B1-9929-351A-A944-1B3FF20E9968}"/>
              </a:ext>
            </a:extLst>
          </p:cNvPr>
          <p:cNvCxnSpPr>
            <a:stCxn id="249" idx="6"/>
            <a:endCxn id="251" idx="3"/>
          </p:cNvCxnSpPr>
          <p:nvPr/>
        </p:nvCxnSpPr>
        <p:spPr>
          <a:xfrm flipV="1">
            <a:off x="4752544" y="5505895"/>
            <a:ext cx="475313" cy="131709"/>
          </a:xfrm>
          <a:prstGeom prst="line">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54" name="Straight Connector 253">
            <a:extLst>
              <a:ext uri="{FF2B5EF4-FFF2-40B4-BE49-F238E27FC236}">
                <a16:creationId xmlns:a16="http://schemas.microsoft.com/office/drawing/2014/main" id="{0A018773-F702-9527-3018-CC5AE7B49D50}"/>
              </a:ext>
            </a:extLst>
          </p:cNvPr>
          <p:cNvCxnSpPr>
            <a:stCxn id="250" idx="4"/>
            <a:endCxn id="249" idx="0"/>
          </p:cNvCxnSpPr>
          <p:nvPr/>
        </p:nvCxnSpPr>
        <p:spPr>
          <a:xfrm>
            <a:off x="4661104" y="5247440"/>
            <a:ext cx="0" cy="298724"/>
          </a:xfrm>
          <a:prstGeom prst="line">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55" name="Straight Connector 254">
            <a:extLst>
              <a:ext uri="{FF2B5EF4-FFF2-40B4-BE49-F238E27FC236}">
                <a16:creationId xmlns:a16="http://schemas.microsoft.com/office/drawing/2014/main" id="{19BBD1E4-9C4C-941F-A412-5F7C1FAE130E}"/>
              </a:ext>
            </a:extLst>
          </p:cNvPr>
          <p:cNvCxnSpPr>
            <a:stCxn id="250" idx="6"/>
            <a:endCxn id="251" idx="1"/>
          </p:cNvCxnSpPr>
          <p:nvPr/>
        </p:nvCxnSpPr>
        <p:spPr>
          <a:xfrm>
            <a:off x="4752544" y="5156000"/>
            <a:ext cx="475313" cy="220579"/>
          </a:xfrm>
          <a:prstGeom prst="line">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56" name="Straight Connector 255">
            <a:extLst>
              <a:ext uri="{FF2B5EF4-FFF2-40B4-BE49-F238E27FC236}">
                <a16:creationId xmlns:a16="http://schemas.microsoft.com/office/drawing/2014/main" id="{09439599-80B5-2137-7E19-D5A1FC966605}"/>
              </a:ext>
            </a:extLst>
          </p:cNvPr>
          <p:cNvCxnSpPr>
            <a:cxnSpLocks/>
            <a:stCxn id="250" idx="0"/>
            <a:endCxn id="248" idx="3"/>
          </p:cNvCxnSpPr>
          <p:nvPr/>
        </p:nvCxnSpPr>
        <p:spPr>
          <a:xfrm flipV="1">
            <a:off x="4661104" y="4714146"/>
            <a:ext cx="248417" cy="350414"/>
          </a:xfrm>
          <a:prstGeom prst="line">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57" name="Straight Connector 256">
            <a:extLst>
              <a:ext uri="{FF2B5EF4-FFF2-40B4-BE49-F238E27FC236}">
                <a16:creationId xmlns:a16="http://schemas.microsoft.com/office/drawing/2014/main" id="{46B69077-8C44-BF03-EE62-6A4780E66AF6}"/>
              </a:ext>
            </a:extLst>
          </p:cNvPr>
          <p:cNvCxnSpPr>
            <a:stCxn id="248" idx="5"/>
            <a:endCxn id="251" idx="0"/>
          </p:cNvCxnSpPr>
          <p:nvPr/>
        </p:nvCxnSpPr>
        <p:spPr>
          <a:xfrm>
            <a:off x="5038837" y="4714146"/>
            <a:ext cx="253678" cy="635651"/>
          </a:xfrm>
          <a:prstGeom prst="line">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58" name="Straight Connector 257">
            <a:extLst>
              <a:ext uri="{FF2B5EF4-FFF2-40B4-BE49-F238E27FC236}">
                <a16:creationId xmlns:a16="http://schemas.microsoft.com/office/drawing/2014/main" id="{CDD0F6E2-4606-EAF3-31D3-78EC64E24DA0}"/>
              </a:ext>
            </a:extLst>
          </p:cNvPr>
          <p:cNvCxnSpPr>
            <a:cxnSpLocks/>
            <a:stCxn id="248" idx="6"/>
            <a:endCxn id="252" idx="1"/>
          </p:cNvCxnSpPr>
          <p:nvPr/>
        </p:nvCxnSpPr>
        <p:spPr>
          <a:xfrm>
            <a:off x="5065619" y="4649488"/>
            <a:ext cx="792070" cy="441854"/>
          </a:xfrm>
          <a:prstGeom prst="line">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59" name="Straight Connector 258">
            <a:extLst>
              <a:ext uri="{FF2B5EF4-FFF2-40B4-BE49-F238E27FC236}">
                <a16:creationId xmlns:a16="http://schemas.microsoft.com/office/drawing/2014/main" id="{E846E6B3-E867-8823-B66D-6A9041DA1098}"/>
              </a:ext>
            </a:extLst>
          </p:cNvPr>
          <p:cNvCxnSpPr>
            <a:stCxn id="251" idx="6"/>
            <a:endCxn id="252" idx="3"/>
          </p:cNvCxnSpPr>
          <p:nvPr/>
        </p:nvCxnSpPr>
        <p:spPr>
          <a:xfrm flipV="1">
            <a:off x="5383955" y="5220658"/>
            <a:ext cx="473734" cy="220579"/>
          </a:xfrm>
          <a:prstGeom prst="line">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60" name="TextBox 259">
            <a:extLst>
              <a:ext uri="{FF2B5EF4-FFF2-40B4-BE49-F238E27FC236}">
                <a16:creationId xmlns:a16="http://schemas.microsoft.com/office/drawing/2014/main" id="{08F22EE6-18D2-F725-00B8-0BB0789B41AC}"/>
              </a:ext>
            </a:extLst>
          </p:cNvPr>
          <p:cNvSpPr txBox="1"/>
          <p:nvPr/>
        </p:nvSpPr>
        <p:spPr>
          <a:xfrm>
            <a:off x="4531826" y="5501673"/>
            <a:ext cx="263214" cy="276999"/>
          </a:xfrm>
          <a:prstGeom prst="rect">
            <a:avLst/>
          </a:prstGeom>
          <a:noFill/>
        </p:spPr>
        <p:txBody>
          <a:bodyPr wrap="none" rtlCol="0">
            <a:spAutoFit/>
          </a:bodyPr>
          <a:lstStyle/>
          <a:p>
            <a:r>
              <a:rPr lang="en-US" sz="1200" b="1" dirty="0"/>
              <a:t>1</a:t>
            </a:r>
          </a:p>
        </p:txBody>
      </p:sp>
      <p:sp>
        <p:nvSpPr>
          <p:cNvPr id="261" name="TextBox 260">
            <a:extLst>
              <a:ext uri="{FF2B5EF4-FFF2-40B4-BE49-F238E27FC236}">
                <a16:creationId xmlns:a16="http://schemas.microsoft.com/office/drawing/2014/main" id="{7C79CE48-4283-265B-F1A5-A42BD000EF2B}"/>
              </a:ext>
            </a:extLst>
          </p:cNvPr>
          <p:cNvSpPr txBox="1"/>
          <p:nvPr/>
        </p:nvSpPr>
        <p:spPr>
          <a:xfrm>
            <a:off x="5170612" y="5301114"/>
            <a:ext cx="263214" cy="276999"/>
          </a:xfrm>
          <a:prstGeom prst="rect">
            <a:avLst/>
          </a:prstGeom>
          <a:noFill/>
        </p:spPr>
        <p:txBody>
          <a:bodyPr wrap="none" rtlCol="0">
            <a:spAutoFit/>
          </a:bodyPr>
          <a:lstStyle/>
          <a:p>
            <a:r>
              <a:rPr lang="en-US" sz="1200" b="1" dirty="0"/>
              <a:t>2</a:t>
            </a:r>
          </a:p>
        </p:txBody>
      </p:sp>
      <p:sp>
        <p:nvSpPr>
          <p:cNvPr id="262" name="TextBox 261">
            <a:extLst>
              <a:ext uri="{FF2B5EF4-FFF2-40B4-BE49-F238E27FC236}">
                <a16:creationId xmlns:a16="http://schemas.microsoft.com/office/drawing/2014/main" id="{ED80B54D-FD01-8379-1E06-F5A42CD4E453}"/>
              </a:ext>
            </a:extLst>
          </p:cNvPr>
          <p:cNvSpPr txBox="1"/>
          <p:nvPr/>
        </p:nvSpPr>
        <p:spPr>
          <a:xfrm>
            <a:off x="4842572" y="4501026"/>
            <a:ext cx="263214" cy="276999"/>
          </a:xfrm>
          <a:prstGeom prst="rect">
            <a:avLst/>
          </a:prstGeom>
          <a:noFill/>
        </p:spPr>
        <p:txBody>
          <a:bodyPr wrap="none" rtlCol="0">
            <a:spAutoFit/>
          </a:bodyPr>
          <a:lstStyle/>
          <a:p>
            <a:r>
              <a:rPr lang="en-US" sz="1200" b="1" dirty="0"/>
              <a:t>5</a:t>
            </a:r>
          </a:p>
        </p:txBody>
      </p:sp>
      <p:sp>
        <p:nvSpPr>
          <p:cNvPr id="263" name="TextBox 262">
            <a:extLst>
              <a:ext uri="{FF2B5EF4-FFF2-40B4-BE49-F238E27FC236}">
                <a16:creationId xmlns:a16="http://schemas.microsoft.com/office/drawing/2014/main" id="{500FE78B-6C45-2353-C92C-F28782DFACDF}"/>
              </a:ext>
            </a:extLst>
          </p:cNvPr>
          <p:cNvSpPr txBox="1"/>
          <p:nvPr/>
        </p:nvSpPr>
        <p:spPr>
          <a:xfrm>
            <a:off x="4537051" y="5017500"/>
            <a:ext cx="263214" cy="276999"/>
          </a:xfrm>
          <a:prstGeom prst="rect">
            <a:avLst/>
          </a:prstGeom>
          <a:noFill/>
        </p:spPr>
        <p:txBody>
          <a:bodyPr wrap="none" rtlCol="0">
            <a:spAutoFit/>
          </a:bodyPr>
          <a:lstStyle/>
          <a:p>
            <a:r>
              <a:rPr lang="en-US" sz="1200" b="1" dirty="0"/>
              <a:t>4</a:t>
            </a:r>
          </a:p>
        </p:txBody>
      </p:sp>
      <p:sp>
        <p:nvSpPr>
          <p:cNvPr id="264" name="TextBox 263">
            <a:extLst>
              <a:ext uri="{FF2B5EF4-FFF2-40B4-BE49-F238E27FC236}">
                <a16:creationId xmlns:a16="http://schemas.microsoft.com/office/drawing/2014/main" id="{E7F7277F-7026-72EA-101F-34B84E271BE2}"/>
              </a:ext>
            </a:extLst>
          </p:cNvPr>
          <p:cNvSpPr txBox="1"/>
          <p:nvPr/>
        </p:nvSpPr>
        <p:spPr>
          <a:xfrm>
            <a:off x="5798294" y="5017500"/>
            <a:ext cx="263214" cy="276999"/>
          </a:xfrm>
          <a:prstGeom prst="rect">
            <a:avLst/>
          </a:prstGeom>
          <a:noFill/>
        </p:spPr>
        <p:txBody>
          <a:bodyPr wrap="none" rtlCol="0">
            <a:spAutoFit/>
          </a:bodyPr>
          <a:lstStyle/>
          <a:p>
            <a:r>
              <a:rPr lang="en-US" sz="1200" b="1" dirty="0"/>
              <a:t>3</a:t>
            </a:r>
          </a:p>
        </p:txBody>
      </p:sp>
      <p:sp>
        <p:nvSpPr>
          <p:cNvPr id="268" name="Oval 267">
            <a:extLst>
              <a:ext uri="{FF2B5EF4-FFF2-40B4-BE49-F238E27FC236}">
                <a16:creationId xmlns:a16="http://schemas.microsoft.com/office/drawing/2014/main" id="{E5FDF49B-876C-590E-09C9-78D41AC1E303}"/>
              </a:ext>
            </a:extLst>
          </p:cNvPr>
          <p:cNvSpPr/>
          <p:nvPr/>
        </p:nvSpPr>
        <p:spPr>
          <a:xfrm>
            <a:off x="1751054" y="2459882"/>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9" name="Oval 268">
            <a:extLst>
              <a:ext uri="{FF2B5EF4-FFF2-40B4-BE49-F238E27FC236}">
                <a16:creationId xmlns:a16="http://schemas.microsoft.com/office/drawing/2014/main" id="{60BCB1EC-F077-3555-6C7A-67BF7D9E9AD5}"/>
              </a:ext>
            </a:extLst>
          </p:cNvPr>
          <p:cNvSpPr/>
          <p:nvPr/>
        </p:nvSpPr>
        <p:spPr>
          <a:xfrm>
            <a:off x="1437979" y="3447998"/>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0" name="Oval 269">
            <a:extLst>
              <a:ext uri="{FF2B5EF4-FFF2-40B4-BE49-F238E27FC236}">
                <a16:creationId xmlns:a16="http://schemas.microsoft.com/office/drawing/2014/main" id="{278683F2-E370-F332-773C-41F3F1BC4A3B}"/>
              </a:ext>
            </a:extLst>
          </p:cNvPr>
          <p:cNvSpPr/>
          <p:nvPr/>
        </p:nvSpPr>
        <p:spPr>
          <a:xfrm>
            <a:off x="1437979" y="2966394"/>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1" name="Oval 270">
            <a:extLst>
              <a:ext uri="{FF2B5EF4-FFF2-40B4-BE49-F238E27FC236}">
                <a16:creationId xmlns:a16="http://schemas.microsoft.com/office/drawing/2014/main" id="{3FFF317A-5494-FDFD-BFE0-95EF69F5024A}"/>
              </a:ext>
            </a:extLst>
          </p:cNvPr>
          <p:cNvSpPr/>
          <p:nvPr/>
        </p:nvSpPr>
        <p:spPr>
          <a:xfrm>
            <a:off x="2069390" y="3251631"/>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3" name="Rectangle 272">
            <a:extLst>
              <a:ext uri="{FF2B5EF4-FFF2-40B4-BE49-F238E27FC236}">
                <a16:creationId xmlns:a16="http://schemas.microsoft.com/office/drawing/2014/main" id="{7D6845B4-CD0F-692B-9104-65DDE0E930FF}"/>
              </a:ext>
            </a:extLst>
          </p:cNvPr>
          <p:cNvSpPr/>
          <p:nvPr/>
        </p:nvSpPr>
        <p:spPr>
          <a:xfrm>
            <a:off x="1153330" y="2269980"/>
            <a:ext cx="1963666" cy="1553675"/>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274" name="Oval 273">
            <a:extLst>
              <a:ext uri="{FF2B5EF4-FFF2-40B4-BE49-F238E27FC236}">
                <a16:creationId xmlns:a16="http://schemas.microsoft.com/office/drawing/2014/main" id="{91AF4553-0489-B4A8-B013-6EB0A00F48AD}"/>
              </a:ext>
            </a:extLst>
          </p:cNvPr>
          <p:cNvSpPr/>
          <p:nvPr/>
        </p:nvSpPr>
        <p:spPr>
          <a:xfrm>
            <a:off x="2699222" y="2966394"/>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5" name="TextBox 274">
            <a:extLst>
              <a:ext uri="{FF2B5EF4-FFF2-40B4-BE49-F238E27FC236}">
                <a16:creationId xmlns:a16="http://schemas.microsoft.com/office/drawing/2014/main" id="{DC845DFE-225B-72E4-FB28-A043877D812A}"/>
              </a:ext>
            </a:extLst>
          </p:cNvPr>
          <p:cNvSpPr txBox="1"/>
          <p:nvPr/>
        </p:nvSpPr>
        <p:spPr>
          <a:xfrm>
            <a:off x="1400141" y="3403507"/>
            <a:ext cx="263214" cy="276999"/>
          </a:xfrm>
          <a:prstGeom prst="rect">
            <a:avLst/>
          </a:prstGeom>
          <a:noFill/>
        </p:spPr>
        <p:txBody>
          <a:bodyPr wrap="none" rtlCol="0">
            <a:spAutoFit/>
          </a:bodyPr>
          <a:lstStyle/>
          <a:p>
            <a:r>
              <a:rPr lang="en-US" sz="1200" b="1" dirty="0"/>
              <a:t>1</a:t>
            </a:r>
          </a:p>
        </p:txBody>
      </p:sp>
      <p:sp>
        <p:nvSpPr>
          <p:cNvPr id="276" name="TextBox 275">
            <a:extLst>
              <a:ext uri="{FF2B5EF4-FFF2-40B4-BE49-F238E27FC236}">
                <a16:creationId xmlns:a16="http://schemas.microsoft.com/office/drawing/2014/main" id="{D12C2A15-A27B-6FF5-17CF-20F9C299AC62}"/>
              </a:ext>
            </a:extLst>
          </p:cNvPr>
          <p:cNvSpPr txBox="1"/>
          <p:nvPr/>
        </p:nvSpPr>
        <p:spPr>
          <a:xfrm>
            <a:off x="2038927" y="3202948"/>
            <a:ext cx="263214" cy="276999"/>
          </a:xfrm>
          <a:prstGeom prst="rect">
            <a:avLst/>
          </a:prstGeom>
          <a:noFill/>
        </p:spPr>
        <p:txBody>
          <a:bodyPr wrap="none" rtlCol="0">
            <a:spAutoFit/>
          </a:bodyPr>
          <a:lstStyle/>
          <a:p>
            <a:r>
              <a:rPr lang="en-US" sz="1200" b="1" dirty="0"/>
              <a:t>2</a:t>
            </a:r>
          </a:p>
        </p:txBody>
      </p:sp>
      <p:sp>
        <p:nvSpPr>
          <p:cNvPr id="277" name="TextBox 276">
            <a:extLst>
              <a:ext uri="{FF2B5EF4-FFF2-40B4-BE49-F238E27FC236}">
                <a16:creationId xmlns:a16="http://schemas.microsoft.com/office/drawing/2014/main" id="{C0F754F6-658B-298C-7DD2-30BFA9C686A7}"/>
              </a:ext>
            </a:extLst>
          </p:cNvPr>
          <p:cNvSpPr txBox="1"/>
          <p:nvPr/>
        </p:nvSpPr>
        <p:spPr>
          <a:xfrm>
            <a:off x="1710887" y="2402860"/>
            <a:ext cx="263214" cy="276999"/>
          </a:xfrm>
          <a:prstGeom prst="rect">
            <a:avLst/>
          </a:prstGeom>
          <a:noFill/>
        </p:spPr>
        <p:txBody>
          <a:bodyPr wrap="none" rtlCol="0">
            <a:spAutoFit/>
          </a:bodyPr>
          <a:lstStyle/>
          <a:p>
            <a:r>
              <a:rPr lang="en-US" sz="1200" b="1" dirty="0"/>
              <a:t>5</a:t>
            </a:r>
          </a:p>
        </p:txBody>
      </p:sp>
      <p:sp>
        <p:nvSpPr>
          <p:cNvPr id="278" name="TextBox 277">
            <a:extLst>
              <a:ext uri="{FF2B5EF4-FFF2-40B4-BE49-F238E27FC236}">
                <a16:creationId xmlns:a16="http://schemas.microsoft.com/office/drawing/2014/main" id="{BF5420AD-4CB6-9461-6626-6F37EDF0CE55}"/>
              </a:ext>
            </a:extLst>
          </p:cNvPr>
          <p:cNvSpPr txBox="1"/>
          <p:nvPr/>
        </p:nvSpPr>
        <p:spPr>
          <a:xfrm>
            <a:off x="1405366" y="2919334"/>
            <a:ext cx="263214" cy="276999"/>
          </a:xfrm>
          <a:prstGeom prst="rect">
            <a:avLst/>
          </a:prstGeom>
          <a:noFill/>
        </p:spPr>
        <p:txBody>
          <a:bodyPr wrap="none" rtlCol="0">
            <a:spAutoFit/>
          </a:bodyPr>
          <a:lstStyle/>
          <a:p>
            <a:r>
              <a:rPr lang="en-US" sz="1200" b="1" dirty="0"/>
              <a:t>4</a:t>
            </a:r>
          </a:p>
        </p:txBody>
      </p:sp>
      <p:sp>
        <p:nvSpPr>
          <p:cNvPr id="279" name="TextBox 278">
            <a:extLst>
              <a:ext uri="{FF2B5EF4-FFF2-40B4-BE49-F238E27FC236}">
                <a16:creationId xmlns:a16="http://schemas.microsoft.com/office/drawing/2014/main" id="{81162773-5E57-CBBA-4C96-BA559DFB4BBF}"/>
              </a:ext>
            </a:extLst>
          </p:cNvPr>
          <p:cNvSpPr txBox="1"/>
          <p:nvPr/>
        </p:nvSpPr>
        <p:spPr>
          <a:xfrm>
            <a:off x="2666609" y="2919334"/>
            <a:ext cx="263214" cy="276999"/>
          </a:xfrm>
          <a:prstGeom prst="rect">
            <a:avLst/>
          </a:prstGeom>
          <a:noFill/>
        </p:spPr>
        <p:txBody>
          <a:bodyPr wrap="none" rtlCol="0">
            <a:spAutoFit/>
          </a:bodyPr>
          <a:lstStyle/>
          <a:p>
            <a:r>
              <a:rPr lang="en-US" sz="1200" b="1" dirty="0"/>
              <a:t>3</a:t>
            </a:r>
          </a:p>
        </p:txBody>
      </p:sp>
      <p:sp>
        <p:nvSpPr>
          <p:cNvPr id="283" name="Oval 282">
            <a:extLst>
              <a:ext uri="{FF2B5EF4-FFF2-40B4-BE49-F238E27FC236}">
                <a16:creationId xmlns:a16="http://schemas.microsoft.com/office/drawing/2014/main" id="{327B539C-F197-ADF5-62E0-AEAFAF1D02E3}"/>
              </a:ext>
            </a:extLst>
          </p:cNvPr>
          <p:cNvSpPr/>
          <p:nvPr/>
        </p:nvSpPr>
        <p:spPr>
          <a:xfrm>
            <a:off x="1751054" y="4679523"/>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4" name="Oval 283">
            <a:extLst>
              <a:ext uri="{FF2B5EF4-FFF2-40B4-BE49-F238E27FC236}">
                <a16:creationId xmlns:a16="http://schemas.microsoft.com/office/drawing/2014/main" id="{D3E757FD-B266-3AFA-4D8E-8BF767360723}"/>
              </a:ext>
            </a:extLst>
          </p:cNvPr>
          <p:cNvSpPr/>
          <p:nvPr/>
        </p:nvSpPr>
        <p:spPr>
          <a:xfrm>
            <a:off x="1437979" y="5667639"/>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5" name="Oval 284">
            <a:extLst>
              <a:ext uri="{FF2B5EF4-FFF2-40B4-BE49-F238E27FC236}">
                <a16:creationId xmlns:a16="http://schemas.microsoft.com/office/drawing/2014/main" id="{51193A3D-B3B5-E14D-69FB-06090370A9F2}"/>
              </a:ext>
            </a:extLst>
          </p:cNvPr>
          <p:cNvSpPr/>
          <p:nvPr/>
        </p:nvSpPr>
        <p:spPr>
          <a:xfrm>
            <a:off x="1437979" y="5186035"/>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6" name="Oval 285">
            <a:extLst>
              <a:ext uri="{FF2B5EF4-FFF2-40B4-BE49-F238E27FC236}">
                <a16:creationId xmlns:a16="http://schemas.microsoft.com/office/drawing/2014/main" id="{1DA2DF78-278C-26D2-DA11-F60BA33DCA17}"/>
              </a:ext>
            </a:extLst>
          </p:cNvPr>
          <p:cNvSpPr/>
          <p:nvPr/>
        </p:nvSpPr>
        <p:spPr>
          <a:xfrm>
            <a:off x="2069390" y="5471272"/>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8" name="Rectangle 287">
            <a:extLst>
              <a:ext uri="{FF2B5EF4-FFF2-40B4-BE49-F238E27FC236}">
                <a16:creationId xmlns:a16="http://schemas.microsoft.com/office/drawing/2014/main" id="{9724F2F2-C89C-3930-A648-8AC3D8791CAE}"/>
              </a:ext>
            </a:extLst>
          </p:cNvPr>
          <p:cNvSpPr/>
          <p:nvPr/>
        </p:nvSpPr>
        <p:spPr>
          <a:xfrm>
            <a:off x="1153330" y="4489621"/>
            <a:ext cx="1963666" cy="1553675"/>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289" name="Oval 288">
            <a:extLst>
              <a:ext uri="{FF2B5EF4-FFF2-40B4-BE49-F238E27FC236}">
                <a16:creationId xmlns:a16="http://schemas.microsoft.com/office/drawing/2014/main" id="{53FF798D-32A3-98C7-A5C7-A7CC5FF1ADCF}"/>
              </a:ext>
            </a:extLst>
          </p:cNvPr>
          <p:cNvSpPr/>
          <p:nvPr/>
        </p:nvSpPr>
        <p:spPr>
          <a:xfrm>
            <a:off x="2699222" y="5186035"/>
            <a:ext cx="182880" cy="182880"/>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0" name="TextBox 289">
            <a:extLst>
              <a:ext uri="{FF2B5EF4-FFF2-40B4-BE49-F238E27FC236}">
                <a16:creationId xmlns:a16="http://schemas.microsoft.com/office/drawing/2014/main" id="{400C4852-0E52-089E-5FC1-F13F8E03872F}"/>
              </a:ext>
            </a:extLst>
          </p:cNvPr>
          <p:cNvSpPr txBox="1"/>
          <p:nvPr/>
        </p:nvSpPr>
        <p:spPr>
          <a:xfrm>
            <a:off x="1400141" y="5623148"/>
            <a:ext cx="263214" cy="276999"/>
          </a:xfrm>
          <a:prstGeom prst="rect">
            <a:avLst/>
          </a:prstGeom>
          <a:noFill/>
        </p:spPr>
        <p:txBody>
          <a:bodyPr wrap="none" rtlCol="0">
            <a:spAutoFit/>
          </a:bodyPr>
          <a:lstStyle/>
          <a:p>
            <a:r>
              <a:rPr lang="en-US" sz="1200" b="1" dirty="0"/>
              <a:t>1</a:t>
            </a:r>
          </a:p>
        </p:txBody>
      </p:sp>
      <p:sp>
        <p:nvSpPr>
          <p:cNvPr id="291" name="TextBox 290">
            <a:extLst>
              <a:ext uri="{FF2B5EF4-FFF2-40B4-BE49-F238E27FC236}">
                <a16:creationId xmlns:a16="http://schemas.microsoft.com/office/drawing/2014/main" id="{C65D7529-5A07-0123-AD33-779A57698DF2}"/>
              </a:ext>
            </a:extLst>
          </p:cNvPr>
          <p:cNvSpPr txBox="1"/>
          <p:nvPr/>
        </p:nvSpPr>
        <p:spPr>
          <a:xfrm>
            <a:off x="2038927" y="5422589"/>
            <a:ext cx="263214" cy="276999"/>
          </a:xfrm>
          <a:prstGeom prst="rect">
            <a:avLst/>
          </a:prstGeom>
          <a:noFill/>
        </p:spPr>
        <p:txBody>
          <a:bodyPr wrap="none" rtlCol="0">
            <a:spAutoFit/>
          </a:bodyPr>
          <a:lstStyle/>
          <a:p>
            <a:r>
              <a:rPr lang="en-US" sz="1200" b="1" dirty="0"/>
              <a:t>2</a:t>
            </a:r>
          </a:p>
        </p:txBody>
      </p:sp>
      <p:sp>
        <p:nvSpPr>
          <p:cNvPr id="292" name="TextBox 291">
            <a:extLst>
              <a:ext uri="{FF2B5EF4-FFF2-40B4-BE49-F238E27FC236}">
                <a16:creationId xmlns:a16="http://schemas.microsoft.com/office/drawing/2014/main" id="{B90FF2EF-D192-CC2B-C606-E39B2F7BA0FA}"/>
              </a:ext>
            </a:extLst>
          </p:cNvPr>
          <p:cNvSpPr txBox="1"/>
          <p:nvPr/>
        </p:nvSpPr>
        <p:spPr>
          <a:xfrm>
            <a:off x="1710887" y="4622501"/>
            <a:ext cx="263214" cy="276999"/>
          </a:xfrm>
          <a:prstGeom prst="rect">
            <a:avLst/>
          </a:prstGeom>
          <a:noFill/>
        </p:spPr>
        <p:txBody>
          <a:bodyPr wrap="none" rtlCol="0">
            <a:spAutoFit/>
          </a:bodyPr>
          <a:lstStyle/>
          <a:p>
            <a:r>
              <a:rPr lang="en-US" sz="1200" b="1" dirty="0"/>
              <a:t>5</a:t>
            </a:r>
          </a:p>
        </p:txBody>
      </p:sp>
      <p:sp>
        <p:nvSpPr>
          <p:cNvPr id="293" name="TextBox 292">
            <a:extLst>
              <a:ext uri="{FF2B5EF4-FFF2-40B4-BE49-F238E27FC236}">
                <a16:creationId xmlns:a16="http://schemas.microsoft.com/office/drawing/2014/main" id="{23A9F846-0961-EF33-7BE9-983AA06FEED3}"/>
              </a:ext>
            </a:extLst>
          </p:cNvPr>
          <p:cNvSpPr txBox="1"/>
          <p:nvPr/>
        </p:nvSpPr>
        <p:spPr>
          <a:xfrm>
            <a:off x="1405366" y="5138975"/>
            <a:ext cx="263214" cy="276999"/>
          </a:xfrm>
          <a:prstGeom prst="rect">
            <a:avLst/>
          </a:prstGeom>
          <a:noFill/>
        </p:spPr>
        <p:txBody>
          <a:bodyPr wrap="none" rtlCol="0">
            <a:spAutoFit/>
          </a:bodyPr>
          <a:lstStyle/>
          <a:p>
            <a:r>
              <a:rPr lang="en-US" sz="1200" b="1" dirty="0"/>
              <a:t>4</a:t>
            </a:r>
          </a:p>
        </p:txBody>
      </p:sp>
      <p:sp>
        <p:nvSpPr>
          <p:cNvPr id="294" name="TextBox 293">
            <a:extLst>
              <a:ext uri="{FF2B5EF4-FFF2-40B4-BE49-F238E27FC236}">
                <a16:creationId xmlns:a16="http://schemas.microsoft.com/office/drawing/2014/main" id="{DA47C0B9-4212-4DCE-9E59-F8B0BAA530ED}"/>
              </a:ext>
            </a:extLst>
          </p:cNvPr>
          <p:cNvSpPr txBox="1"/>
          <p:nvPr/>
        </p:nvSpPr>
        <p:spPr>
          <a:xfrm>
            <a:off x="2666609" y="5138975"/>
            <a:ext cx="263214" cy="276999"/>
          </a:xfrm>
          <a:prstGeom prst="rect">
            <a:avLst/>
          </a:prstGeom>
          <a:noFill/>
        </p:spPr>
        <p:txBody>
          <a:bodyPr wrap="none" rtlCol="0">
            <a:spAutoFit/>
          </a:bodyPr>
          <a:lstStyle/>
          <a:p>
            <a:r>
              <a:rPr lang="en-US" sz="1200" b="1" dirty="0"/>
              <a:t>3</a:t>
            </a:r>
          </a:p>
        </p:txBody>
      </p:sp>
      <p:sp>
        <p:nvSpPr>
          <p:cNvPr id="295" name="TextBox 294">
            <a:extLst>
              <a:ext uri="{FF2B5EF4-FFF2-40B4-BE49-F238E27FC236}">
                <a16:creationId xmlns:a16="http://schemas.microsoft.com/office/drawing/2014/main" id="{ADF720B9-631F-59B0-8CBB-2D52E6AAD22A}"/>
              </a:ext>
            </a:extLst>
          </p:cNvPr>
          <p:cNvSpPr txBox="1"/>
          <p:nvPr/>
        </p:nvSpPr>
        <p:spPr>
          <a:xfrm>
            <a:off x="1116780" y="1417630"/>
            <a:ext cx="2066591" cy="369332"/>
          </a:xfrm>
          <a:prstGeom prst="rect">
            <a:avLst/>
          </a:prstGeom>
          <a:noFill/>
        </p:spPr>
        <p:txBody>
          <a:bodyPr wrap="none" rtlCol="0">
            <a:spAutoFit/>
          </a:bodyPr>
          <a:lstStyle/>
          <a:p>
            <a:r>
              <a:rPr lang="en-US" b="1" dirty="0">
                <a:latin typeface="Cambria Math" panose="02040503050406030204" pitchFamily="18" charset="0"/>
                <a:ea typeface="Cambria Math" panose="02040503050406030204" pitchFamily="18" charset="0"/>
              </a:rPr>
              <a:t>Composition Model</a:t>
            </a:r>
          </a:p>
        </p:txBody>
      </p:sp>
      <p:sp>
        <p:nvSpPr>
          <p:cNvPr id="296" name="Rectangle 295">
            <a:extLst>
              <a:ext uri="{FF2B5EF4-FFF2-40B4-BE49-F238E27FC236}">
                <a16:creationId xmlns:a16="http://schemas.microsoft.com/office/drawing/2014/main" id="{34399003-B68D-68FC-AC62-0899CFF07ED6}"/>
              </a:ext>
            </a:extLst>
          </p:cNvPr>
          <p:cNvSpPr/>
          <p:nvPr/>
        </p:nvSpPr>
        <p:spPr>
          <a:xfrm>
            <a:off x="7732308" y="4759688"/>
            <a:ext cx="274320" cy="27432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a:t>
            </a:r>
          </a:p>
        </p:txBody>
      </p:sp>
      <p:sp>
        <p:nvSpPr>
          <p:cNvPr id="297" name="Rectangle 296">
            <a:extLst>
              <a:ext uri="{FF2B5EF4-FFF2-40B4-BE49-F238E27FC236}">
                <a16:creationId xmlns:a16="http://schemas.microsoft.com/office/drawing/2014/main" id="{BC3C788D-E804-8544-7001-6333C2F9EE30}"/>
              </a:ext>
            </a:extLst>
          </p:cNvPr>
          <p:cNvSpPr/>
          <p:nvPr/>
        </p:nvSpPr>
        <p:spPr>
          <a:xfrm>
            <a:off x="8006628" y="4759688"/>
            <a:ext cx="274320" cy="274320"/>
          </a:xfrm>
          <a:prstGeom prst="rect">
            <a:avLst/>
          </a:prstGeom>
          <a:solidFill>
            <a:schemeClr val="bg2">
              <a:lumMod val="7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a:t>
            </a:r>
          </a:p>
        </p:txBody>
      </p:sp>
      <p:sp>
        <p:nvSpPr>
          <p:cNvPr id="298" name="Rectangle 297">
            <a:extLst>
              <a:ext uri="{FF2B5EF4-FFF2-40B4-BE49-F238E27FC236}">
                <a16:creationId xmlns:a16="http://schemas.microsoft.com/office/drawing/2014/main" id="{5ACC389C-3AF3-7BC7-8B3E-962B4FBE5BE7}"/>
              </a:ext>
            </a:extLst>
          </p:cNvPr>
          <p:cNvSpPr/>
          <p:nvPr/>
        </p:nvSpPr>
        <p:spPr>
          <a:xfrm>
            <a:off x="8280948" y="4759688"/>
            <a:ext cx="274320" cy="27432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a:t>
            </a:r>
          </a:p>
        </p:txBody>
      </p:sp>
      <p:sp>
        <p:nvSpPr>
          <p:cNvPr id="299" name="Rectangle 298">
            <a:extLst>
              <a:ext uri="{FF2B5EF4-FFF2-40B4-BE49-F238E27FC236}">
                <a16:creationId xmlns:a16="http://schemas.microsoft.com/office/drawing/2014/main" id="{5E94C0C8-D97D-CB7C-427C-D10F8FD2163D}"/>
              </a:ext>
            </a:extLst>
          </p:cNvPr>
          <p:cNvSpPr/>
          <p:nvPr/>
        </p:nvSpPr>
        <p:spPr>
          <a:xfrm>
            <a:off x="8555268" y="4759688"/>
            <a:ext cx="274320" cy="27432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a:t>
            </a:r>
          </a:p>
        </p:txBody>
      </p:sp>
      <p:sp>
        <p:nvSpPr>
          <p:cNvPr id="300" name="Rectangle 299">
            <a:extLst>
              <a:ext uri="{FF2B5EF4-FFF2-40B4-BE49-F238E27FC236}">
                <a16:creationId xmlns:a16="http://schemas.microsoft.com/office/drawing/2014/main" id="{39ACDA48-A35B-B2B4-DC74-ED29AB67D76D}"/>
              </a:ext>
            </a:extLst>
          </p:cNvPr>
          <p:cNvSpPr/>
          <p:nvPr/>
        </p:nvSpPr>
        <p:spPr>
          <a:xfrm>
            <a:off x="8829588" y="4759688"/>
            <a:ext cx="274320" cy="27432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a:t>
            </a:r>
          </a:p>
        </p:txBody>
      </p:sp>
      <p:sp>
        <p:nvSpPr>
          <p:cNvPr id="301" name="Rectangle 300">
            <a:extLst>
              <a:ext uri="{FF2B5EF4-FFF2-40B4-BE49-F238E27FC236}">
                <a16:creationId xmlns:a16="http://schemas.microsoft.com/office/drawing/2014/main" id="{AB3A65D0-6A4A-5466-FFA8-B46B4834F971}"/>
              </a:ext>
            </a:extLst>
          </p:cNvPr>
          <p:cNvSpPr/>
          <p:nvPr/>
        </p:nvSpPr>
        <p:spPr>
          <a:xfrm>
            <a:off x="7732308" y="5034008"/>
            <a:ext cx="274320" cy="274320"/>
          </a:xfrm>
          <a:prstGeom prst="rect">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a:t>
            </a:r>
          </a:p>
        </p:txBody>
      </p:sp>
      <p:sp>
        <p:nvSpPr>
          <p:cNvPr id="302" name="Rectangle 301">
            <a:extLst>
              <a:ext uri="{FF2B5EF4-FFF2-40B4-BE49-F238E27FC236}">
                <a16:creationId xmlns:a16="http://schemas.microsoft.com/office/drawing/2014/main" id="{20336CE8-CF82-2EE1-2690-0618944A5919}"/>
              </a:ext>
            </a:extLst>
          </p:cNvPr>
          <p:cNvSpPr/>
          <p:nvPr/>
        </p:nvSpPr>
        <p:spPr>
          <a:xfrm>
            <a:off x="8006628" y="5034008"/>
            <a:ext cx="274320" cy="27432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a:t>
            </a:r>
          </a:p>
        </p:txBody>
      </p:sp>
      <p:sp>
        <p:nvSpPr>
          <p:cNvPr id="303" name="Rectangle 302">
            <a:extLst>
              <a:ext uri="{FF2B5EF4-FFF2-40B4-BE49-F238E27FC236}">
                <a16:creationId xmlns:a16="http://schemas.microsoft.com/office/drawing/2014/main" id="{FF087306-ED12-8448-B681-B08434418A1D}"/>
              </a:ext>
            </a:extLst>
          </p:cNvPr>
          <p:cNvSpPr/>
          <p:nvPr/>
        </p:nvSpPr>
        <p:spPr>
          <a:xfrm>
            <a:off x="8280948" y="5034008"/>
            <a:ext cx="274320" cy="274320"/>
          </a:xfrm>
          <a:prstGeom prst="rect">
            <a:avLst/>
          </a:prstGeom>
          <a:solidFill>
            <a:schemeClr val="bg2">
              <a:lumMod val="7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a:t>
            </a:r>
          </a:p>
        </p:txBody>
      </p:sp>
      <p:sp>
        <p:nvSpPr>
          <p:cNvPr id="304" name="Rectangle 303">
            <a:extLst>
              <a:ext uri="{FF2B5EF4-FFF2-40B4-BE49-F238E27FC236}">
                <a16:creationId xmlns:a16="http://schemas.microsoft.com/office/drawing/2014/main" id="{FCD00D95-E84E-4D6D-92DF-A5B5978ED780}"/>
              </a:ext>
            </a:extLst>
          </p:cNvPr>
          <p:cNvSpPr/>
          <p:nvPr/>
        </p:nvSpPr>
        <p:spPr>
          <a:xfrm>
            <a:off x="8555268" y="5034008"/>
            <a:ext cx="274320" cy="274320"/>
          </a:xfrm>
          <a:prstGeom prst="rect">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a:t>
            </a:r>
          </a:p>
        </p:txBody>
      </p:sp>
      <p:sp>
        <p:nvSpPr>
          <p:cNvPr id="305" name="Rectangle 304">
            <a:extLst>
              <a:ext uri="{FF2B5EF4-FFF2-40B4-BE49-F238E27FC236}">
                <a16:creationId xmlns:a16="http://schemas.microsoft.com/office/drawing/2014/main" id="{DB711419-451C-3C68-EFA2-6030E951F455}"/>
              </a:ext>
            </a:extLst>
          </p:cNvPr>
          <p:cNvSpPr/>
          <p:nvPr/>
        </p:nvSpPr>
        <p:spPr>
          <a:xfrm>
            <a:off x="8829588" y="5034008"/>
            <a:ext cx="274320" cy="274320"/>
          </a:xfrm>
          <a:prstGeom prst="rect">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a:t>
            </a:r>
          </a:p>
        </p:txBody>
      </p:sp>
      <p:sp>
        <p:nvSpPr>
          <p:cNvPr id="306" name="Rectangle 305">
            <a:extLst>
              <a:ext uri="{FF2B5EF4-FFF2-40B4-BE49-F238E27FC236}">
                <a16:creationId xmlns:a16="http://schemas.microsoft.com/office/drawing/2014/main" id="{DFFDC921-9C5A-88BD-14EC-CCBFFC2DF4AA}"/>
              </a:ext>
            </a:extLst>
          </p:cNvPr>
          <p:cNvSpPr/>
          <p:nvPr/>
        </p:nvSpPr>
        <p:spPr>
          <a:xfrm>
            <a:off x="7732300" y="5300067"/>
            <a:ext cx="274328" cy="27432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a:t>
            </a:r>
          </a:p>
        </p:txBody>
      </p:sp>
      <p:sp>
        <p:nvSpPr>
          <p:cNvPr id="307" name="Rectangle 306">
            <a:extLst>
              <a:ext uri="{FF2B5EF4-FFF2-40B4-BE49-F238E27FC236}">
                <a16:creationId xmlns:a16="http://schemas.microsoft.com/office/drawing/2014/main" id="{3C08BC1B-FA77-722C-2CC4-1877C941BCF5}"/>
              </a:ext>
            </a:extLst>
          </p:cNvPr>
          <p:cNvSpPr/>
          <p:nvPr/>
        </p:nvSpPr>
        <p:spPr>
          <a:xfrm>
            <a:off x="8006628" y="5300067"/>
            <a:ext cx="274320" cy="27432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a:t>
            </a:r>
          </a:p>
        </p:txBody>
      </p:sp>
      <p:sp>
        <p:nvSpPr>
          <p:cNvPr id="308" name="Rectangle 307">
            <a:extLst>
              <a:ext uri="{FF2B5EF4-FFF2-40B4-BE49-F238E27FC236}">
                <a16:creationId xmlns:a16="http://schemas.microsoft.com/office/drawing/2014/main" id="{1BB183E9-5D6A-AA9A-8948-B7578481EB37}"/>
              </a:ext>
            </a:extLst>
          </p:cNvPr>
          <p:cNvSpPr/>
          <p:nvPr/>
        </p:nvSpPr>
        <p:spPr>
          <a:xfrm>
            <a:off x="8280948" y="5300067"/>
            <a:ext cx="274320" cy="27432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a:t>
            </a:r>
          </a:p>
        </p:txBody>
      </p:sp>
      <p:sp>
        <p:nvSpPr>
          <p:cNvPr id="309" name="Rectangle 308">
            <a:extLst>
              <a:ext uri="{FF2B5EF4-FFF2-40B4-BE49-F238E27FC236}">
                <a16:creationId xmlns:a16="http://schemas.microsoft.com/office/drawing/2014/main" id="{5EA8971B-ABD0-3FE2-129C-11AEE23CA48E}"/>
              </a:ext>
            </a:extLst>
          </p:cNvPr>
          <p:cNvSpPr/>
          <p:nvPr/>
        </p:nvSpPr>
        <p:spPr>
          <a:xfrm>
            <a:off x="8555268" y="5300067"/>
            <a:ext cx="274320" cy="27432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a:t>
            </a:r>
          </a:p>
        </p:txBody>
      </p:sp>
      <p:sp>
        <p:nvSpPr>
          <p:cNvPr id="310" name="Rectangle 309">
            <a:extLst>
              <a:ext uri="{FF2B5EF4-FFF2-40B4-BE49-F238E27FC236}">
                <a16:creationId xmlns:a16="http://schemas.microsoft.com/office/drawing/2014/main" id="{90720079-E88C-94CD-6022-C36E2F92B093}"/>
              </a:ext>
            </a:extLst>
          </p:cNvPr>
          <p:cNvSpPr/>
          <p:nvPr/>
        </p:nvSpPr>
        <p:spPr>
          <a:xfrm>
            <a:off x="8829588" y="5300067"/>
            <a:ext cx="274320" cy="27432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a:t>
            </a:r>
          </a:p>
        </p:txBody>
      </p:sp>
      <p:sp>
        <p:nvSpPr>
          <p:cNvPr id="311" name="Rectangle 310">
            <a:extLst>
              <a:ext uri="{FF2B5EF4-FFF2-40B4-BE49-F238E27FC236}">
                <a16:creationId xmlns:a16="http://schemas.microsoft.com/office/drawing/2014/main" id="{98B03377-DF34-00B7-24B0-4F9782C47330}"/>
              </a:ext>
            </a:extLst>
          </p:cNvPr>
          <p:cNvSpPr/>
          <p:nvPr/>
        </p:nvSpPr>
        <p:spPr>
          <a:xfrm>
            <a:off x="7732308" y="5568061"/>
            <a:ext cx="274320" cy="274320"/>
          </a:xfrm>
          <a:prstGeom prst="rect">
            <a:avLst/>
          </a:prstGeom>
          <a:solidFill>
            <a:schemeClr val="bg2">
              <a:lumMod val="7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a:t>
            </a:r>
          </a:p>
        </p:txBody>
      </p:sp>
      <p:sp>
        <p:nvSpPr>
          <p:cNvPr id="312" name="Rectangle 311">
            <a:extLst>
              <a:ext uri="{FF2B5EF4-FFF2-40B4-BE49-F238E27FC236}">
                <a16:creationId xmlns:a16="http://schemas.microsoft.com/office/drawing/2014/main" id="{2E75A135-1F9E-F9FF-D96A-D8E3E2CEC3E8}"/>
              </a:ext>
            </a:extLst>
          </p:cNvPr>
          <p:cNvSpPr/>
          <p:nvPr/>
        </p:nvSpPr>
        <p:spPr>
          <a:xfrm>
            <a:off x="8006628" y="5568061"/>
            <a:ext cx="274320" cy="274320"/>
          </a:xfrm>
          <a:prstGeom prst="rect">
            <a:avLst/>
          </a:prstGeom>
          <a:solidFill>
            <a:schemeClr val="bg2">
              <a:lumMod val="7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a:t>
            </a:r>
          </a:p>
        </p:txBody>
      </p:sp>
      <p:sp>
        <p:nvSpPr>
          <p:cNvPr id="313" name="Rectangle 312">
            <a:extLst>
              <a:ext uri="{FF2B5EF4-FFF2-40B4-BE49-F238E27FC236}">
                <a16:creationId xmlns:a16="http://schemas.microsoft.com/office/drawing/2014/main" id="{3F11300F-64CF-614E-4509-03D9D5CB97B7}"/>
              </a:ext>
            </a:extLst>
          </p:cNvPr>
          <p:cNvSpPr/>
          <p:nvPr/>
        </p:nvSpPr>
        <p:spPr>
          <a:xfrm>
            <a:off x="8280948" y="5568061"/>
            <a:ext cx="274320" cy="27432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a:t>
            </a:r>
          </a:p>
        </p:txBody>
      </p:sp>
      <p:sp>
        <p:nvSpPr>
          <p:cNvPr id="314" name="Rectangle 313">
            <a:extLst>
              <a:ext uri="{FF2B5EF4-FFF2-40B4-BE49-F238E27FC236}">
                <a16:creationId xmlns:a16="http://schemas.microsoft.com/office/drawing/2014/main" id="{46F2940C-6726-7A81-C9B3-614F5B6A5D09}"/>
              </a:ext>
            </a:extLst>
          </p:cNvPr>
          <p:cNvSpPr/>
          <p:nvPr/>
        </p:nvSpPr>
        <p:spPr>
          <a:xfrm>
            <a:off x="8555268" y="5568061"/>
            <a:ext cx="274320" cy="27432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a:t>
            </a:r>
          </a:p>
        </p:txBody>
      </p:sp>
      <p:sp>
        <p:nvSpPr>
          <p:cNvPr id="315" name="Rectangle 314">
            <a:extLst>
              <a:ext uri="{FF2B5EF4-FFF2-40B4-BE49-F238E27FC236}">
                <a16:creationId xmlns:a16="http://schemas.microsoft.com/office/drawing/2014/main" id="{08C98B47-D24D-B089-4BDA-65A0C1EFDFF7}"/>
              </a:ext>
            </a:extLst>
          </p:cNvPr>
          <p:cNvSpPr/>
          <p:nvPr/>
        </p:nvSpPr>
        <p:spPr>
          <a:xfrm>
            <a:off x="8829588" y="5568061"/>
            <a:ext cx="274320" cy="274320"/>
          </a:xfrm>
          <a:prstGeom prst="rect">
            <a:avLst/>
          </a:prstGeom>
          <a:solidFill>
            <a:schemeClr val="bg2">
              <a:lumMod val="7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a:t>
            </a:r>
          </a:p>
        </p:txBody>
      </p:sp>
      <p:sp>
        <p:nvSpPr>
          <p:cNvPr id="316" name="Rectangle 315">
            <a:extLst>
              <a:ext uri="{FF2B5EF4-FFF2-40B4-BE49-F238E27FC236}">
                <a16:creationId xmlns:a16="http://schemas.microsoft.com/office/drawing/2014/main" id="{9A4146F3-5894-746A-80AF-6570072A9D0A}"/>
              </a:ext>
            </a:extLst>
          </p:cNvPr>
          <p:cNvSpPr/>
          <p:nvPr/>
        </p:nvSpPr>
        <p:spPr>
          <a:xfrm>
            <a:off x="7732308" y="5834120"/>
            <a:ext cx="274320" cy="27432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a:t>
            </a:r>
          </a:p>
        </p:txBody>
      </p:sp>
      <p:sp>
        <p:nvSpPr>
          <p:cNvPr id="317" name="Rectangle 316">
            <a:extLst>
              <a:ext uri="{FF2B5EF4-FFF2-40B4-BE49-F238E27FC236}">
                <a16:creationId xmlns:a16="http://schemas.microsoft.com/office/drawing/2014/main" id="{0F5ABF9C-1960-EECC-6239-07E77F0D108A}"/>
              </a:ext>
            </a:extLst>
          </p:cNvPr>
          <p:cNvSpPr/>
          <p:nvPr/>
        </p:nvSpPr>
        <p:spPr>
          <a:xfrm>
            <a:off x="8006628" y="5834120"/>
            <a:ext cx="274320" cy="274320"/>
          </a:xfrm>
          <a:prstGeom prst="rect">
            <a:avLst/>
          </a:prstGeom>
          <a:solidFill>
            <a:schemeClr val="bg2">
              <a:lumMod val="7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a:t>
            </a:r>
          </a:p>
        </p:txBody>
      </p:sp>
      <p:sp>
        <p:nvSpPr>
          <p:cNvPr id="318" name="Rectangle 317">
            <a:extLst>
              <a:ext uri="{FF2B5EF4-FFF2-40B4-BE49-F238E27FC236}">
                <a16:creationId xmlns:a16="http://schemas.microsoft.com/office/drawing/2014/main" id="{7981B83A-850D-2A64-CE87-92ABF4B5519B}"/>
              </a:ext>
            </a:extLst>
          </p:cNvPr>
          <p:cNvSpPr/>
          <p:nvPr/>
        </p:nvSpPr>
        <p:spPr>
          <a:xfrm>
            <a:off x="8280948" y="5834120"/>
            <a:ext cx="274320" cy="274320"/>
          </a:xfrm>
          <a:prstGeom prst="rect">
            <a:avLst/>
          </a:prstGeom>
          <a:solidFill>
            <a:schemeClr val="bg2">
              <a:lumMod val="7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a:t>
            </a:r>
          </a:p>
        </p:txBody>
      </p:sp>
      <p:sp>
        <p:nvSpPr>
          <p:cNvPr id="319" name="Rectangle 318">
            <a:extLst>
              <a:ext uri="{FF2B5EF4-FFF2-40B4-BE49-F238E27FC236}">
                <a16:creationId xmlns:a16="http://schemas.microsoft.com/office/drawing/2014/main" id="{4293C79E-B900-DA14-BFF1-0B7721737E6C}"/>
              </a:ext>
            </a:extLst>
          </p:cNvPr>
          <p:cNvSpPr/>
          <p:nvPr/>
        </p:nvSpPr>
        <p:spPr>
          <a:xfrm>
            <a:off x="8555268" y="5834120"/>
            <a:ext cx="274320" cy="274320"/>
          </a:xfrm>
          <a:prstGeom prst="rect">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a:t>
            </a:r>
          </a:p>
        </p:txBody>
      </p:sp>
      <p:sp>
        <p:nvSpPr>
          <p:cNvPr id="320" name="Rectangle 319">
            <a:extLst>
              <a:ext uri="{FF2B5EF4-FFF2-40B4-BE49-F238E27FC236}">
                <a16:creationId xmlns:a16="http://schemas.microsoft.com/office/drawing/2014/main" id="{97EA3DFA-34CC-0C0E-308D-6E1BA7B8CF25}"/>
              </a:ext>
            </a:extLst>
          </p:cNvPr>
          <p:cNvSpPr/>
          <p:nvPr/>
        </p:nvSpPr>
        <p:spPr>
          <a:xfrm>
            <a:off x="8829588" y="5834120"/>
            <a:ext cx="274320" cy="27432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a:t>
            </a:r>
          </a:p>
        </p:txBody>
      </p:sp>
      <p:sp>
        <p:nvSpPr>
          <p:cNvPr id="321" name="Rectangle 320">
            <a:extLst>
              <a:ext uri="{FF2B5EF4-FFF2-40B4-BE49-F238E27FC236}">
                <a16:creationId xmlns:a16="http://schemas.microsoft.com/office/drawing/2014/main" id="{0B1072AC-F04A-BCE8-7DA0-AFAA79279851}"/>
              </a:ext>
            </a:extLst>
          </p:cNvPr>
          <p:cNvSpPr/>
          <p:nvPr/>
        </p:nvSpPr>
        <p:spPr>
          <a:xfrm>
            <a:off x="7270121" y="4755763"/>
            <a:ext cx="274320" cy="27432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Cambria Math" panose="02040503050406030204" pitchFamily="18" charset="0"/>
                <a:ea typeface="Cambria Math" panose="02040503050406030204" pitchFamily="18" charset="0"/>
              </a:rPr>
              <a:t>1</a:t>
            </a:r>
          </a:p>
        </p:txBody>
      </p:sp>
      <p:sp>
        <p:nvSpPr>
          <p:cNvPr id="322" name="Rectangle 321">
            <a:extLst>
              <a:ext uri="{FF2B5EF4-FFF2-40B4-BE49-F238E27FC236}">
                <a16:creationId xmlns:a16="http://schemas.microsoft.com/office/drawing/2014/main" id="{E3833641-DF64-69CD-59C0-4B30AACB09FB}"/>
              </a:ext>
            </a:extLst>
          </p:cNvPr>
          <p:cNvSpPr/>
          <p:nvPr/>
        </p:nvSpPr>
        <p:spPr>
          <a:xfrm>
            <a:off x="7270121" y="5024794"/>
            <a:ext cx="274320" cy="27432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Cambria Math" panose="02040503050406030204" pitchFamily="18" charset="0"/>
                <a:ea typeface="Cambria Math" panose="02040503050406030204" pitchFamily="18" charset="0"/>
              </a:rPr>
              <a:t>2</a:t>
            </a:r>
          </a:p>
        </p:txBody>
      </p:sp>
      <p:sp>
        <p:nvSpPr>
          <p:cNvPr id="323" name="Rectangle 322">
            <a:extLst>
              <a:ext uri="{FF2B5EF4-FFF2-40B4-BE49-F238E27FC236}">
                <a16:creationId xmlns:a16="http://schemas.microsoft.com/office/drawing/2014/main" id="{8C5DB5B5-BFA6-A251-90E4-4D57D1DAFF4F}"/>
              </a:ext>
            </a:extLst>
          </p:cNvPr>
          <p:cNvSpPr/>
          <p:nvPr/>
        </p:nvSpPr>
        <p:spPr>
          <a:xfrm>
            <a:off x="7270121" y="5290853"/>
            <a:ext cx="274320" cy="27432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Cambria Math" panose="02040503050406030204" pitchFamily="18" charset="0"/>
                <a:ea typeface="Cambria Math" panose="02040503050406030204" pitchFamily="18" charset="0"/>
              </a:rPr>
              <a:t>3</a:t>
            </a:r>
          </a:p>
        </p:txBody>
      </p:sp>
      <p:sp>
        <p:nvSpPr>
          <p:cNvPr id="324" name="Rectangle 323">
            <a:extLst>
              <a:ext uri="{FF2B5EF4-FFF2-40B4-BE49-F238E27FC236}">
                <a16:creationId xmlns:a16="http://schemas.microsoft.com/office/drawing/2014/main" id="{0FA53B43-2442-A8D0-E0E4-7264F261EDAD}"/>
              </a:ext>
            </a:extLst>
          </p:cNvPr>
          <p:cNvSpPr/>
          <p:nvPr/>
        </p:nvSpPr>
        <p:spPr>
          <a:xfrm>
            <a:off x="7270121" y="5558847"/>
            <a:ext cx="274320" cy="27432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Cambria Math" panose="02040503050406030204" pitchFamily="18" charset="0"/>
                <a:ea typeface="Cambria Math" panose="02040503050406030204" pitchFamily="18" charset="0"/>
              </a:rPr>
              <a:t>4</a:t>
            </a:r>
          </a:p>
        </p:txBody>
      </p:sp>
      <p:sp>
        <p:nvSpPr>
          <p:cNvPr id="325" name="Rectangle 324">
            <a:extLst>
              <a:ext uri="{FF2B5EF4-FFF2-40B4-BE49-F238E27FC236}">
                <a16:creationId xmlns:a16="http://schemas.microsoft.com/office/drawing/2014/main" id="{7E927B54-9F2D-7938-53C5-714DC2D198B4}"/>
              </a:ext>
            </a:extLst>
          </p:cNvPr>
          <p:cNvSpPr/>
          <p:nvPr/>
        </p:nvSpPr>
        <p:spPr>
          <a:xfrm>
            <a:off x="7270121" y="5824906"/>
            <a:ext cx="274320" cy="27432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Cambria Math" panose="02040503050406030204" pitchFamily="18" charset="0"/>
                <a:ea typeface="Cambria Math" panose="02040503050406030204" pitchFamily="18" charset="0"/>
              </a:rPr>
              <a:t>5</a:t>
            </a:r>
          </a:p>
        </p:txBody>
      </p:sp>
      <p:sp>
        <p:nvSpPr>
          <p:cNvPr id="326" name="Rectangle 325">
            <a:extLst>
              <a:ext uri="{FF2B5EF4-FFF2-40B4-BE49-F238E27FC236}">
                <a16:creationId xmlns:a16="http://schemas.microsoft.com/office/drawing/2014/main" id="{B49CE1A0-C853-2E8D-8B37-F94C7EEFA309}"/>
              </a:ext>
            </a:extLst>
          </p:cNvPr>
          <p:cNvSpPr/>
          <p:nvPr/>
        </p:nvSpPr>
        <p:spPr>
          <a:xfrm>
            <a:off x="7732308" y="4320419"/>
            <a:ext cx="274320" cy="27432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Cambria Math" panose="02040503050406030204" pitchFamily="18" charset="0"/>
                <a:ea typeface="Cambria Math" panose="02040503050406030204" pitchFamily="18" charset="0"/>
              </a:rPr>
              <a:t>1</a:t>
            </a:r>
          </a:p>
        </p:txBody>
      </p:sp>
      <p:sp>
        <p:nvSpPr>
          <p:cNvPr id="327" name="Rectangle 326">
            <a:extLst>
              <a:ext uri="{FF2B5EF4-FFF2-40B4-BE49-F238E27FC236}">
                <a16:creationId xmlns:a16="http://schemas.microsoft.com/office/drawing/2014/main" id="{4264BF72-B094-561C-406F-BD12C4500BC7}"/>
              </a:ext>
            </a:extLst>
          </p:cNvPr>
          <p:cNvSpPr/>
          <p:nvPr/>
        </p:nvSpPr>
        <p:spPr>
          <a:xfrm>
            <a:off x="8006628" y="4321135"/>
            <a:ext cx="274320" cy="27360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Cambria Math" panose="02040503050406030204" pitchFamily="18" charset="0"/>
                <a:ea typeface="Cambria Math" panose="02040503050406030204" pitchFamily="18" charset="0"/>
              </a:rPr>
              <a:t>2</a:t>
            </a:r>
          </a:p>
        </p:txBody>
      </p:sp>
      <p:sp>
        <p:nvSpPr>
          <p:cNvPr id="328" name="Rectangle 327">
            <a:extLst>
              <a:ext uri="{FF2B5EF4-FFF2-40B4-BE49-F238E27FC236}">
                <a16:creationId xmlns:a16="http://schemas.microsoft.com/office/drawing/2014/main" id="{C8D60DCC-A69D-424D-D8C2-4F39C91798A9}"/>
              </a:ext>
            </a:extLst>
          </p:cNvPr>
          <p:cNvSpPr/>
          <p:nvPr/>
        </p:nvSpPr>
        <p:spPr>
          <a:xfrm>
            <a:off x="8280948" y="4320419"/>
            <a:ext cx="274320" cy="27432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Cambria Math" panose="02040503050406030204" pitchFamily="18" charset="0"/>
                <a:ea typeface="Cambria Math" panose="02040503050406030204" pitchFamily="18" charset="0"/>
              </a:rPr>
              <a:t>3</a:t>
            </a:r>
          </a:p>
        </p:txBody>
      </p:sp>
      <p:sp>
        <p:nvSpPr>
          <p:cNvPr id="329" name="Rectangle 328">
            <a:extLst>
              <a:ext uri="{FF2B5EF4-FFF2-40B4-BE49-F238E27FC236}">
                <a16:creationId xmlns:a16="http://schemas.microsoft.com/office/drawing/2014/main" id="{3E40BDCD-F4D9-5013-9EAF-A3A05C8A58FE}"/>
              </a:ext>
            </a:extLst>
          </p:cNvPr>
          <p:cNvSpPr/>
          <p:nvPr/>
        </p:nvSpPr>
        <p:spPr>
          <a:xfrm>
            <a:off x="8555268" y="4320419"/>
            <a:ext cx="274320" cy="27432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Cambria Math" panose="02040503050406030204" pitchFamily="18" charset="0"/>
                <a:ea typeface="Cambria Math" panose="02040503050406030204" pitchFamily="18" charset="0"/>
              </a:rPr>
              <a:t>4</a:t>
            </a:r>
          </a:p>
        </p:txBody>
      </p:sp>
      <p:sp>
        <p:nvSpPr>
          <p:cNvPr id="330" name="Rectangle 329">
            <a:extLst>
              <a:ext uri="{FF2B5EF4-FFF2-40B4-BE49-F238E27FC236}">
                <a16:creationId xmlns:a16="http://schemas.microsoft.com/office/drawing/2014/main" id="{BBD3D1D2-B5C7-EACA-6C8C-A91E0FFF27CF}"/>
              </a:ext>
            </a:extLst>
          </p:cNvPr>
          <p:cNvSpPr/>
          <p:nvPr/>
        </p:nvSpPr>
        <p:spPr>
          <a:xfrm>
            <a:off x="8829588" y="4320419"/>
            <a:ext cx="274320" cy="27432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Cambria Math" panose="02040503050406030204" pitchFamily="18" charset="0"/>
                <a:ea typeface="Cambria Math" panose="02040503050406030204" pitchFamily="18" charset="0"/>
              </a:rPr>
              <a:t>5</a:t>
            </a:r>
          </a:p>
        </p:txBody>
      </p:sp>
      <mc:AlternateContent xmlns:mc="http://schemas.openxmlformats.org/markup-compatibility/2006" xmlns:a14="http://schemas.microsoft.com/office/drawing/2010/main">
        <mc:Choice Requires="a14">
          <p:sp>
            <p:nvSpPr>
              <p:cNvPr id="331" name="Rectangle 330">
                <a:extLst>
                  <a:ext uri="{FF2B5EF4-FFF2-40B4-BE49-F238E27FC236}">
                    <a16:creationId xmlns:a16="http://schemas.microsoft.com/office/drawing/2014/main" id="{F1C1E025-1A91-3B87-C8B6-0EE5BEAF0B87}"/>
                  </a:ext>
                </a:extLst>
              </p:cNvPr>
              <p:cNvSpPr/>
              <p:nvPr/>
            </p:nvSpPr>
            <p:spPr>
              <a:xfrm>
                <a:off x="9854987" y="4762688"/>
                <a:ext cx="274320" cy="27432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1400" b="0" i="1" smtClean="0">
                          <a:latin typeface="Cambria Math" panose="02040503050406030204" pitchFamily="18" charset="0"/>
                        </a:rPr>
                        <m:t>  </m:t>
                      </m:r>
                      <m:acc>
                        <m:accPr>
                          <m:chr m:val="⃗"/>
                          <m:ctrlPr>
                            <a:rPr lang="en-US" sz="1400" i="1">
                              <a:latin typeface="Cambria Math" panose="02040503050406030204" pitchFamily="18" charset="0"/>
                            </a:rPr>
                          </m:ctrlPr>
                        </m:accPr>
                        <m:e>
                          <m:sSup>
                            <m:sSupPr>
                              <m:ctrlPr>
                                <a:rPr lang="en-US" sz="1400" i="1">
                                  <a:latin typeface="Cambria Math" panose="02040503050406030204" pitchFamily="18" charset="0"/>
                                </a:rPr>
                              </m:ctrlPr>
                            </m:sSupPr>
                            <m:e>
                              <m:r>
                                <a:rPr lang="en-US" sz="1400" b="0" i="1">
                                  <a:latin typeface="Cambria Math" panose="02040503050406030204" pitchFamily="18" charset="0"/>
                                </a:rPr>
                                <m:t>𝑥</m:t>
                              </m:r>
                            </m:e>
                            <m:sup>
                              <m:r>
                                <a:rPr lang="en-US" sz="1400" b="0" i="1">
                                  <a:latin typeface="Cambria Math" panose="02040503050406030204" pitchFamily="18" charset="0"/>
                                </a:rPr>
                                <m:t>1</m:t>
                              </m:r>
                            </m:sup>
                          </m:sSup>
                        </m:e>
                      </m:acc>
                    </m:oMath>
                  </m:oMathPara>
                </a14:m>
                <a:endParaRPr lang="en-US" sz="1400" dirty="0">
                  <a:latin typeface="Cambria Math" panose="02040503050406030204" pitchFamily="18" charset="0"/>
                  <a:ea typeface="Cambria Math" panose="02040503050406030204" pitchFamily="18" charset="0"/>
                </a:endParaRPr>
              </a:p>
            </p:txBody>
          </p:sp>
        </mc:Choice>
        <mc:Fallback xmlns="">
          <p:sp>
            <p:nvSpPr>
              <p:cNvPr id="331" name="Rectangle 330">
                <a:extLst>
                  <a:ext uri="{FF2B5EF4-FFF2-40B4-BE49-F238E27FC236}">
                    <a16:creationId xmlns:a16="http://schemas.microsoft.com/office/drawing/2014/main" id="{F1C1E025-1A91-3B87-C8B6-0EE5BEAF0B87}"/>
                  </a:ext>
                </a:extLst>
              </p:cNvPr>
              <p:cNvSpPr>
                <a:spLocks noRot="1" noChangeAspect="1" noMove="1" noResize="1" noEditPoints="1" noAdjustHandles="1" noChangeArrowheads="1" noChangeShapeType="1" noTextEdit="1"/>
              </p:cNvSpPr>
              <p:nvPr/>
            </p:nvSpPr>
            <p:spPr>
              <a:xfrm>
                <a:off x="9854987" y="4762688"/>
                <a:ext cx="274320" cy="274320"/>
              </a:xfrm>
              <a:prstGeom prst="rect">
                <a:avLst/>
              </a:prstGeom>
              <a:blipFill>
                <a:blip r:embed="rId18"/>
                <a:stretch>
                  <a:fillRect l="-625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2" name="Rectangle 331">
                <a:extLst>
                  <a:ext uri="{FF2B5EF4-FFF2-40B4-BE49-F238E27FC236}">
                    <a16:creationId xmlns:a16="http://schemas.microsoft.com/office/drawing/2014/main" id="{B2DEA5E6-66BC-6262-A269-4DC422E5F1BE}"/>
                  </a:ext>
                </a:extLst>
              </p:cNvPr>
              <p:cNvSpPr/>
              <p:nvPr/>
            </p:nvSpPr>
            <p:spPr>
              <a:xfrm>
                <a:off x="9854987" y="5037045"/>
                <a:ext cx="274320" cy="27432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1400" b="0" i="1" smtClean="0">
                          <a:latin typeface="Cambria Math" panose="02040503050406030204" pitchFamily="18" charset="0"/>
                        </a:rPr>
                        <m:t>  </m:t>
                      </m:r>
                      <m:acc>
                        <m:accPr>
                          <m:chr m:val="⃗"/>
                          <m:ctrlPr>
                            <a:rPr lang="en-US" sz="1400" i="1">
                              <a:latin typeface="Cambria Math" panose="02040503050406030204" pitchFamily="18" charset="0"/>
                            </a:rPr>
                          </m:ctrlPr>
                        </m:accPr>
                        <m:e>
                          <m:sSup>
                            <m:sSupPr>
                              <m:ctrlPr>
                                <a:rPr lang="en-US" sz="1400" i="1">
                                  <a:latin typeface="Cambria Math" panose="02040503050406030204" pitchFamily="18" charset="0"/>
                                </a:rPr>
                              </m:ctrlPr>
                            </m:sSupPr>
                            <m:e>
                              <m:r>
                                <a:rPr lang="en-US" sz="1400" b="0" i="1">
                                  <a:latin typeface="Cambria Math" panose="02040503050406030204" pitchFamily="18" charset="0"/>
                                </a:rPr>
                                <m:t>𝑥</m:t>
                              </m:r>
                            </m:e>
                            <m:sup>
                              <m:r>
                                <a:rPr lang="en-US" sz="1400" b="0" i="1" smtClean="0">
                                  <a:latin typeface="Cambria Math" panose="02040503050406030204" pitchFamily="18" charset="0"/>
                                </a:rPr>
                                <m:t>2</m:t>
                              </m:r>
                            </m:sup>
                          </m:sSup>
                        </m:e>
                      </m:acc>
                    </m:oMath>
                  </m:oMathPara>
                </a14:m>
                <a:endParaRPr lang="en-US" sz="1400" dirty="0">
                  <a:latin typeface="Cambria Math" panose="02040503050406030204" pitchFamily="18" charset="0"/>
                  <a:ea typeface="Cambria Math" panose="02040503050406030204" pitchFamily="18" charset="0"/>
                </a:endParaRPr>
              </a:p>
            </p:txBody>
          </p:sp>
        </mc:Choice>
        <mc:Fallback xmlns="">
          <p:sp>
            <p:nvSpPr>
              <p:cNvPr id="332" name="Rectangle 331">
                <a:extLst>
                  <a:ext uri="{FF2B5EF4-FFF2-40B4-BE49-F238E27FC236}">
                    <a16:creationId xmlns:a16="http://schemas.microsoft.com/office/drawing/2014/main" id="{B2DEA5E6-66BC-6262-A269-4DC422E5F1BE}"/>
                  </a:ext>
                </a:extLst>
              </p:cNvPr>
              <p:cNvSpPr>
                <a:spLocks noRot="1" noChangeAspect="1" noMove="1" noResize="1" noEditPoints="1" noAdjustHandles="1" noChangeArrowheads="1" noChangeShapeType="1" noTextEdit="1"/>
              </p:cNvSpPr>
              <p:nvPr/>
            </p:nvSpPr>
            <p:spPr>
              <a:xfrm>
                <a:off x="9854987" y="5037045"/>
                <a:ext cx="274320" cy="274320"/>
              </a:xfrm>
              <a:prstGeom prst="rect">
                <a:avLst/>
              </a:prstGeom>
              <a:blipFill>
                <a:blip r:embed="rId19"/>
                <a:stretch>
                  <a:fillRect l="-625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3" name="Rectangle 332">
                <a:extLst>
                  <a:ext uri="{FF2B5EF4-FFF2-40B4-BE49-F238E27FC236}">
                    <a16:creationId xmlns:a16="http://schemas.microsoft.com/office/drawing/2014/main" id="{9B861ECE-3B7A-D1F6-B2BA-C737E226C139}"/>
                  </a:ext>
                </a:extLst>
              </p:cNvPr>
              <p:cNvSpPr/>
              <p:nvPr/>
            </p:nvSpPr>
            <p:spPr>
              <a:xfrm>
                <a:off x="9854987" y="5311365"/>
                <a:ext cx="274320" cy="27432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1400" b="0" i="1" smtClean="0">
                          <a:latin typeface="Cambria Math" panose="02040503050406030204" pitchFamily="18" charset="0"/>
                        </a:rPr>
                        <m:t>  </m:t>
                      </m:r>
                      <m:acc>
                        <m:accPr>
                          <m:chr m:val="⃗"/>
                          <m:ctrlPr>
                            <a:rPr lang="en-US" sz="1400" i="1">
                              <a:latin typeface="Cambria Math" panose="02040503050406030204" pitchFamily="18" charset="0"/>
                            </a:rPr>
                          </m:ctrlPr>
                        </m:accPr>
                        <m:e>
                          <m:sSup>
                            <m:sSupPr>
                              <m:ctrlPr>
                                <a:rPr lang="en-US" sz="1400" i="1">
                                  <a:latin typeface="Cambria Math" panose="02040503050406030204" pitchFamily="18" charset="0"/>
                                </a:rPr>
                              </m:ctrlPr>
                            </m:sSupPr>
                            <m:e>
                              <m:r>
                                <a:rPr lang="en-US" sz="1400" b="0" i="1">
                                  <a:latin typeface="Cambria Math" panose="02040503050406030204" pitchFamily="18" charset="0"/>
                                </a:rPr>
                                <m:t>𝑥</m:t>
                              </m:r>
                            </m:e>
                            <m:sup>
                              <m:r>
                                <a:rPr lang="en-US" sz="1400" b="0" i="1" smtClean="0">
                                  <a:latin typeface="Cambria Math" panose="02040503050406030204" pitchFamily="18" charset="0"/>
                                </a:rPr>
                                <m:t>3</m:t>
                              </m:r>
                            </m:sup>
                          </m:sSup>
                        </m:e>
                      </m:acc>
                    </m:oMath>
                  </m:oMathPara>
                </a14:m>
                <a:endParaRPr lang="en-US" sz="1400" dirty="0">
                  <a:latin typeface="Cambria Math" panose="02040503050406030204" pitchFamily="18" charset="0"/>
                  <a:ea typeface="Cambria Math" panose="02040503050406030204" pitchFamily="18" charset="0"/>
                </a:endParaRPr>
              </a:p>
            </p:txBody>
          </p:sp>
        </mc:Choice>
        <mc:Fallback xmlns="">
          <p:sp>
            <p:nvSpPr>
              <p:cNvPr id="333" name="Rectangle 332">
                <a:extLst>
                  <a:ext uri="{FF2B5EF4-FFF2-40B4-BE49-F238E27FC236}">
                    <a16:creationId xmlns:a16="http://schemas.microsoft.com/office/drawing/2014/main" id="{9B861ECE-3B7A-D1F6-B2BA-C737E226C139}"/>
                  </a:ext>
                </a:extLst>
              </p:cNvPr>
              <p:cNvSpPr>
                <a:spLocks noRot="1" noChangeAspect="1" noMove="1" noResize="1" noEditPoints="1" noAdjustHandles="1" noChangeArrowheads="1" noChangeShapeType="1" noTextEdit="1"/>
              </p:cNvSpPr>
              <p:nvPr/>
            </p:nvSpPr>
            <p:spPr>
              <a:xfrm>
                <a:off x="9854987" y="5311365"/>
                <a:ext cx="274320" cy="274320"/>
              </a:xfrm>
              <a:prstGeom prst="rect">
                <a:avLst/>
              </a:prstGeom>
              <a:blipFill>
                <a:blip r:embed="rId20"/>
                <a:stretch>
                  <a:fillRect l="-625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4" name="Rectangle 333">
                <a:extLst>
                  <a:ext uri="{FF2B5EF4-FFF2-40B4-BE49-F238E27FC236}">
                    <a16:creationId xmlns:a16="http://schemas.microsoft.com/office/drawing/2014/main" id="{5F006328-D793-B7FE-8CD3-CBA7566804C0}"/>
                  </a:ext>
                </a:extLst>
              </p:cNvPr>
              <p:cNvSpPr/>
              <p:nvPr/>
            </p:nvSpPr>
            <p:spPr>
              <a:xfrm>
                <a:off x="9854987" y="5585685"/>
                <a:ext cx="274320" cy="27432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1400" b="0" i="1" smtClean="0">
                          <a:latin typeface="Cambria Math" panose="02040503050406030204" pitchFamily="18" charset="0"/>
                        </a:rPr>
                        <m:t>  </m:t>
                      </m:r>
                      <m:acc>
                        <m:accPr>
                          <m:chr m:val="⃗"/>
                          <m:ctrlPr>
                            <a:rPr lang="en-US" sz="1400" i="1">
                              <a:latin typeface="Cambria Math" panose="02040503050406030204" pitchFamily="18" charset="0"/>
                            </a:rPr>
                          </m:ctrlPr>
                        </m:accPr>
                        <m:e>
                          <m:sSup>
                            <m:sSupPr>
                              <m:ctrlPr>
                                <a:rPr lang="en-US" sz="1400" i="1">
                                  <a:latin typeface="Cambria Math" panose="02040503050406030204" pitchFamily="18" charset="0"/>
                                </a:rPr>
                              </m:ctrlPr>
                            </m:sSupPr>
                            <m:e>
                              <m:r>
                                <a:rPr lang="en-US" sz="1400" b="0" i="1">
                                  <a:latin typeface="Cambria Math" panose="02040503050406030204" pitchFamily="18" charset="0"/>
                                </a:rPr>
                                <m:t>𝑥</m:t>
                              </m:r>
                            </m:e>
                            <m:sup>
                              <m:r>
                                <a:rPr lang="en-US" sz="1400" b="0" i="1" smtClean="0">
                                  <a:latin typeface="Cambria Math" panose="02040503050406030204" pitchFamily="18" charset="0"/>
                                </a:rPr>
                                <m:t>4</m:t>
                              </m:r>
                            </m:sup>
                          </m:sSup>
                        </m:e>
                      </m:acc>
                    </m:oMath>
                  </m:oMathPara>
                </a14:m>
                <a:endParaRPr lang="en-US" sz="1400" dirty="0">
                  <a:latin typeface="Cambria Math" panose="02040503050406030204" pitchFamily="18" charset="0"/>
                  <a:ea typeface="Cambria Math" panose="02040503050406030204" pitchFamily="18" charset="0"/>
                </a:endParaRPr>
              </a:p>
            </p:txBody>
          </p:sp>
        </mc:Choice>
        <mc:Fallback xmlns="">
          <p:sp>
            <p:nvSpPr>
              <p:cNvPr id="334" name="Rectangle 333">
                <a:extLst>
                  <a:ext uri="{FF2B5EF4-FFF2-40B4-BE49-F238E27FC236}">
                    <a16:creationId xmlns:a16="http://schemas.microsoft.com/office/drawing/2014/main" id="{5F006328-D793-B7FE-8CD3-CBA7566804C0}"/>
                  </a:ext>
                </a:extLst>
              </p:cNvPr>
              <p:cNvSpPr>
                <a:spLocks noRot="1" noChangeAspect="1" noMove="1" noResize="1" noEditPoints="1" noAdjustHandles="1" noChangeArrowheads="1" noChangeShapeType="1" noTextEdit="1"/>
              </p:cNvSpPr>
              <p:nvPr/>
            </p:nvSpPr>
            <p:spPr>
              <a:xfrm>
                <a:off x="9854987" y="5585685"/>
                <a:ext cx="274320" cy="274320"/>
              </a:xfrm>
              <a:prstGeom prst="rect">
                <a:avLst/>
              </a:prstGeom>
              <a:blipFill>
                <a:blip r:embed="rId21"/>
                <a:stretch>
                  <a:fillRect l="-625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5" name="Rectangle 334">
                <a:extLst>
                  <a:ext uri="{FF2B5EF4-FFF2-40B4-BE49-F238E27FC236}">
                    <a16:creationId xmlns:a16="http://schemas.microsoft.com/office/drawing/2014/main" id="{44DA45EC-3D78-007D-5957-F6D0C202EEBD}"/>
                  </a:ext>
                </a:extLst>
              </p:cNvPr>
              <p:cNvSpPr/>
              <p:nvPr/>
            </p:nvSpPr>
            <p:spPr>
              <a:xfrm>
                <a:off x="9854987" y="5861219"/>
                <a:ext cx="274320" cy="27432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1400" b="0" i="1" smtClean="0">
                          <a:latin typeface="Cambria Math" panose="02040503050406030204" pitchFamily="18" charset="0"/>
                        </a:rPr>
                        <m:t>  </m:t>
                      </m:r>
                      <m:acc>
                        <m:accPr>
                          <m:chr m:val="⃗"/>
                          <m:ctrlPr>
                            <a:rPr lang="en-US" sz="1400" i="1">
                              <a:latin typeface="Cambria Math" panose="02040503050406030204" pitchFamily="18" charset="0"/>
                            </a:rPr>
                          </m:ctrlPr>
                        </m:accPr>
                        <m:e>
                          <m:sSup>
                            <m:sSupPr>
                              <m:ctrlPr>
                                <a:rPr lang="en-US" sz="1400" i="1">
                                  <a:latin typeface="Cambria Math" panose="02040503050406030204" pitchFamily="18" charset="0"/>
                                </a:rPr>
                              </m:ctrlPr>
                            </m:sSupPr>
                            <m:e>
                              <m:r>
                                <a:rPr lang="en-US" sz="1400" b="0" i="1">
                                  <a:latin typeface="Cambria Math" panose="02040503050406030204" pitchFamily="18" charset="0"/>
                                </a:rPr>
                                <m:t>𝑥</m:t>
                              </m:r>
                            </m:e>
                            <m:sup>
                              <m:r>
                                <a:rPr lang="en-US" sz="1400" b="0" i="1" smtClean="0">
                                  <a:latin typeface="Cambria Math" panose="02040503050406030204" pitchFamily="18" charset="0"/>
                                </a:rPr>
                                <m:t>5</m:t>
                              </m:r>
                            </m:sup>
                          </m:sSup>
                        </m:e>
                      </m:acc>
                    </m:oMath>
                  </m:oMathPara>
                </a14:m>
                <a:endParaRPr lang="en-US" sz="1400" dirty="0">
                  <a:latin typeface="Cambria Math" panose="02040503050406030204" pitchFamily="18" charset="0"/>
                  <a:ea typeface="Cambria Math" panose="02040503050406030204" pitchFamily="18" charset="0"/>
                </a:endParaRPr>
              </a:p>
            </p:txBody>
          </p:sp>
        </mc:Choice>
        <mc:Fallback xmlns="">
          <p:sp>
            <p:nvSpPr>
              <p:cNvPr id="335" name="Rectangle 334">
                <a:extLst>
                  <a:ext uri="{FF2B5EF4-FFF2-40B4-BE49-F238E27FC236}">
                    <a16:creationId xmlns:a16="http://schemas.microsoft.com/office/drawing/2014/main" id="{44DA45EC-3D78-007D-5957-F6D0C202EEBD}"/>
                  </a:ext>
                </a:extLst>
              </p:cNvPr>
              <p:cNvSpPr>
                <a:spLocks noRot="1" noChangeAspect="1" noMove="1" noResize="1" noEditPoints="1" noAdjustHandles="1" noChangeArrowheads="1" noChangeShapeType="1" noTextEdit="1"/>
              </p:cNvSpPr>
              <p:nvPr/>
            </p:nvSpPr>
            <p:spPr>
              <a:xfrm>
                <a:off x="9854987" y="5861219"/>
                <a:ext cx="274320" cy="274320"/>
              </a:xfrm>
              <a:prstGeom prst="rect">
                <a:avLst/>
              </a:prstGeom>
              <a:blipFill>
                <a:blip r:embed="rId22"/>
                <a:stretch>
                  <a:fillRect l="-6250"/>
                </a:stretch>
              </a:blipFill>
              <a:ln w="19050"/>
            </p:spPr>
            <p:txBody>
              <a:bodyPr/>
              <a:lstStyle/>
              <a:p>
                <a:r>
                  <a:rPr lang="en-US">
                    <a:noFill/>
                  </a:rPr>
                  <a:t> </a:t>
                </a:r>
              </a:p>
            </p:txBody>
          </p:sp>
        </mc:Fallback>
      </mc:AlternateContent>
    </p:spTree>
    <p:extLst>
      <p:ext uri="{BB962C8B-B14F-4D97-AF65-F5344CB8AC3E}">
        <p14:creationId xmlns:p14="http://schemas.microsoft.com/office/powerpoint/2010/main" val="2703488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29287</TotalTime>
  <Words>1463</Words>
  <Application>Microsoft Office PowerPoint</Application>
  <PresentationFormat>Widescreen</PresentationFormat>
  <Paragraphs>567</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Cambria Math</vt:lpstr>
      <vt:lpstr>Wingdings</vt:lpstr>
      <vt:lpstr>Office Theme</vt:lpstr>
      <vt:lpstr>Graph Neural Network and Fully Connected Feed Forward Neural Network based Two Phase Composition Prediction</vt:lpstr>
      <vt:lpstr>Outline</vt:lpstr>
      <vt:lpstr>Abstract</vt:lpstr>
      <vt:lpstr>Problem Statement</vt:lpstr>
      <vt:lpstr>Introduction (GCNN)</vt:lpstr>
      <vt:lpstr>Introduction (GCNN: Node Embedding)</vt:lpstr>
      <vt:lpstr>Introduction (GCNN: Message &amp; Aggregation)</vt:lpstr>
      <vt:lpstr>Introduction (GCNN: Example of 2 Layers Node Embedding)</vt:lpstr>
      <vt:lpstr>GCNN- Application</vt:lpstr>
      <vt:lpstr>GCNN- Application on Problem</vt:lpstr>
      <vt:lpstr>GCNN - Why ?</vt:lpstr>
      <vt:lpstr>Data Generation</vt:lpstr>
      <vt:lpstr>Successive Substitution Method for Phase Split</vt:lpstr>
      <vt:lpstr>Single Phase Stability Analysis</vt:lpstr>
      <vt:lpstr>DL Model Architecture : GCNNs and FCNNs (General)</vt:lpstr>
      <vt:lpstr>DL Model Architecture : GCN (Detailed)</vt:lpstr>
      <vt:lpstr>DL Model Architecture : FCNN (Detailed)</vt:lpstr>
      <vt:lpstr>Methodology: Work-Flow (PyTorch Library)</vt:lpstr>
      <vt:lpstr>Results</vt:lpstr>
      <vt:lpstr>Results</vt:lpstr>
      <vt:lpstr>Results</vt:lpstr>
      <vt:lpstr>Results</vt:lpstr>
      <vt:lpstr>Results</vt:lpstr>
      <vt:lpstr>Discussion: Part I</vt:lpstr>
      <vt:lpstr>Discussion: Part II</vt:lpstr>
      <vt:lpstr>Reference</vt:lpstr>
      <vt:lpstr>PowerPoint Presentation</vt:lpstr>
    </vt:vector>
  </TitlesOfParts>
  <Company>KAUST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Bicheng Yan</dc:creator>
  <cp:lastModifiedBy>Huseyn Yusifov</cp:lastModifiedBy>
  <cp:revision>138</cp:revision>
  <dcterms:created xsi:type="dcterms:W3CDTF">2021-10-07T08:41:38Z</dcterms:created>
  <dcterms:modified xsi:type="dcterms:W3CDTF">2024-05-07T12:20:34Z</dcterms:modified>
</cp:coreProperties>
</file>