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64" r:id="rId5"/>
    <p:sldId id="258" r:id="rId6"/>
    <p:sldId id="261" r:id="rId7"/>
    <p:sldId id="259" r:id="rId8"/>
    <p:sldId id="260" r:id="rId9"/>
    <p:sldId id="262" r:id="rId10"/>
    <p:sldId id="272" r:id="rId11"/>
    <p:sldId id="274" r:id="rId12"/>
    <p:sldId id="275" r:id="rId13"/>
    <p:sldId id="269" r:id="rId14"/>
    <p:sldId id="276" r:id="rId15"/>
    <p:sldId id="277" r:id="rId16"/>
    <p:sldId id="278" r:id="rId17"/>
    <p:sldId id="282" r:id="rId18"/>
    <p:sldId id="279" r:id="rId19"/>
    <p:sldId id="280" r:id="rId20"/>
    <p:sldId id="283" r:id="rId21"/>
    <p:sldId id="284" r:id="rId22"/>
    <p:sldId id="281" r:id="rId23"/>
    <p:sldId id="285" r:id="rId24"/>
    <p:sldId id="286" r:id="rId25"/>
    <p:sldId id="287" r:id="rId26"/>
    <p:sldId id="288" r:id="rId27"/>
    <p:sldId id="290" r:id="rId28"/>
    <p:sldId id="289" r:id="rId29"/>
    <p:sldId id="291" r:id="rId30"/>
    <p:sldId id="292" r:id="rId31"/>
    <p:sldId id="293" r:id="rId32"/>
    <p:sldId id="294" r:id="rId33"/>
    <p:sldId id="295" r:id="rId34"/>
    <p:sldId id="296" r:id="rId35"/>
    <p:sldId id="297" r:id="rId36"/>
    <p:sldId id="298" r:id="rId37"/>
    <p:sldId id="299" r:id="rId38"/>
    <p:sldId id="300"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7419EA-22CC-44E9-82B8-7BB6EB84635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2195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419EA-22CC-44E9-82B8-7BB6EB84635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167283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419EA-22CC-44E9-82B8-7BB6EB84635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189265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7419EA-22CC-44E9-82B8-7BB6EB84635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39977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419EA-22CC-44E9-82B8-7BB6EB84635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88662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7419EA-22CC-44E9-82B8-7BB6EB84635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169369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7419EA-22CC-44E9-82B8-7BB6EB846359}"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213430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7419EA-22CC-44E9-82B8-7BB6EB84635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230465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419EA-22CC-44E9-82B8-7BB6EB846359}"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26252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419EA-22CC-44E9-82B8-7BB6EB84635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226313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419EA-22CC-44E9-82B8-7BB6EB84635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4B8C5-C84C-4F86-BB23-855684BF864E}" type="slidenum">
              <a:rPr lang="en-US" smtClean="0"/>
              <a:t>‹#›</a:t>
            </a:fld>
            <a:endParaRPr lang="en-US"/>
          </a:p>
        </p:txBody>
      </p:sp>
    </p:spTree>
    <p:extLst>
      <p:ext uri="{BB962C8B-B14F-4D97-AF65-F5344CB8AC3E}">
        <p14:creationId xmlns:p14="http://schemas.microsoft.com/office/powerpoint/2010/main" val="492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419EA-22CC-44E9-82B8-7BB6EB846359}" type="datetimeFigureOut">
              <a:rPr lang="en-US" smtClean="0"/>
              <a:t>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4B8C5-C84C-4F86-BB23-855684BF864E}" type="slidenum">
              <a:rPr lang="en-US" smtClean="0"/>
              <a:t>‹#›</a:t>
            </a:fld>
            <a:endParaRPr lang="en-US"/>
          </a:p>
        </p:txBody>
      </p:sp>
    </p:spTree>
    <p:extLst>
      <p:ext uri="{BB962C8B-B14F-4D97-AF65-F5344CB8AC3E}">
        <p14:creationId xmlns:p14="http://schemas.microsoft.com/office/powerpoint/2010/main" val="342087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2387600"/>
          </a:xfrm>
        </p:spPr>
        <p:txBody>
          <a:bodyPr/>
          <a:lstStyle/>
          <a:p>
            <a:r>
              <a:rPr lang="en-US" dirty="0" smtClean="0"/>
              <a:t>GCE2231</a:t>
            </a:r>
            <a:br>
              <a:rPr lang="en-US" dirty="0" smtClean="0"/>
            </a:br>
            <a:r>
              <a:rPr lang="en-US" dirty="0" smtClean="0"/>
              <a:t>Materials Characterizations</a:t>
            </a:r>
            <a:endParaRPr lang="en-US" dirty="0"/>
          </a:p>
        </p:txBody>
      </p:sp>
      <p:sp>
        <p:nvSpPr>
          <p:cNvPr id="5" name="Subtitle 2"/>
          <p:cNvSpPr>
            <a:spLocks noGrp="1"/>
          </p:cNvSpPr>
          <p:nvPr>
            <p:ph type="subTitle" idx="1"/>
          </p:nvPr>
        </p:nvSpPr>
        <p:spPr>
          <a:xfrm>
            <a:off x="1524000" y="3602038"/>
            <a:ext cx="9144000" cy="1655762"/>
          </a:xfrm>
        </p:spPr>
        <p:txBody>
          <a:bodyPr/>
          <a:lstStyle/>
          <a:p>
            <a:r>
              <a:rPr lang="en-US" dirty="0" smtClean="0"/>
              <a:t>Mst. Esmotara Begum</a:t>
            </a:r>
          </a:p>
          <a:p>
            <a:r>
              <a:rPr lang="en-US" dirty="0" smtClean="0"/>
              <a:t>Lecturer</a:t>
            </a:r>
          </a:p>
          <a:p>
            <a:r>
              <a:rPr lang="en-US" dirty="0" smtClean="0"/>
              <a:t>GCE, RUET</a:t>
            </a:r>
            <a:endParaRPr lang="en-US" dirty="0"/>
          </a:p>
        </p:txBody>
      </p:sp>
    </p:spTree>
    <p:extLst>
      <p:ext uri="{BB962C8B-B14F-4D97-AF65-F5344CB8AC3E}">
        <p14:creationId xmlns:p14="http://schemas.microsoft.com/office/powerpoint/2010/main" val="4286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X-ray Spectrum</a:t>
            </a:r>
          </a:p>
        </p:txBody>
      </p:sp>
      <p:sp>
        <p:nvSpPr>
          <p:cNvPr id="3" name="Content Placeholder 2"/>
          <p:cNvSpPr>
            <a:spLocks noGrp="1"/>
          </p:cNvSpPr>
          <p:nvPr>
            <p:ph idx="1"/>
          </p:nvPr>
        </p:nvSpPr>
        <p:spPr>
          <a:xfrm>
            <a:off x="838200" y="2251810"/>
            <a:ext cx="5726373" cy="2541659"/>
          </a:xfrm>
        </p:spPr>
        <p:txBody>
          <a:bodyPr>
            <a:normAutofit/>
          </a:bodyPr>
          <a:lstStyle/>
          <a:p>
            <a:pPr algn="just"/>
            <a:r>
              <a:rPr lang="en-US" sz="2400" dirty="0"/>
              <a:t>A spectrum of x-ray is produced as a result of the interaction between the incoming electrons and the inner shell electrons of the target element.</a:t>
            </a:r>
          </a:p>
          <a:p>
            <a:pPr algn="just"/>
            <a:r>
              <a:rPr lang="en-US" sz="2400" dirty="0"/>
              <a:t>Two components of the spectrum can be identified, namely, the continuous spectrum and the characteristic spectrum.</a:t>
            </a:r>
          </a:p>
          <a:p>
            <a:pPr algn="just"/>
            <a:endParaRPr lang="en-US" sz="2400" dirty="0"/>
          </a:p>
        </p:txBody>
      </p:sp>
      <p:pic>
        <p:nvPicPr>
          <p:cNvPr id="5" name="Picture 4"/>
          <p:cNvPicPr>
            <a:picLocks noChangeAspect="1"/>
          </p:cNvPicPr>
          <p:nvPr/>
        </p:nvPicPr>
        <p:blipFill>
          <a:blip r:embed="rId2"/>
          <a:stretch>
            <a:fillRect/>
          </a:stretch>
        </p:blipFill>
        <p:spPr>
          <a:xfrm>
            <a:off x="6397322" y="1155339"/>
            <a:ext cx="4956478" cy="5011346"/>
          </a:xfrm>
          <a:prstGeom prst="rect">
            <a:avLst/>
          </a:prstGeom>
        </p:spPr>
      </p:pic>
      <p:sp>
        <p:nvSpPr>
          <p:cNvPr id="6" name="Rectangle 5"/>
          <p:cNvSpPr/>
          <p:nvPr/>
        </p:nvSpPr>
        <p:spPr>
          <a:xfrm>
            <a:off x="7835194" y="5455271"/>
            <a:ext cx="2936060" cy="369332"/>
          </a:xfrm>
          <a:prstGeom prst="rect">
            <a:avLst/>
          </a:prstGeom>
        </p:spPr>
        <p:txBody>
          <a:bodyPr wrap="none">
            <a:spAutoFit/>
          </a:bodyPr>
          <a:lstStyle/>
          <a:p>
            <a:r>
              <a:rPr lang="en-US" dirty="0"/>
              <a:t>SWL - short-wavelength limit </a:t>
            </a:r>
          </a:p>
        </p:txBody>
      </p:sp>
    </p:spTree>
    <p:extLst>
      <p:ext uri="{BB962C8B-B14F-4D97-AF65-F5344CB8AC3E}">
        <p14:creationId xmlns:p14="http://schemas.microsoft.com/office/powerpoint/2010/main" val="415984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Continuous x-ray Spectra</a:t>
            </a:r>
          </a:p>
        </p:txBody>
      </p:sp>
      <p:sp>
        <p:nvSpPr>
          <p:cNvPr id="3" name="Content Placeholder 2"/>
          <p:cNvSpPr>
            <a:spLocks noGrp="1"/>
          </p:cNvSpPr>
          <p:nvPr>
            <p:ph idx="1"/>
          </p:nvPr>
        </p:nvSpPr>
        <p:spPr>
          <a:xfrm>
            <a:off x="838200" y="1825625"/>
            <a:ext cx="10515600" cy="2855557"/>
          </a:xfrm>
        </p:spPr>
        <p:txBody>
          <a:bodyPr>
            <a:normAutofit/>
          </a:bodyPr>
          <a:lstStyle/>
          <a:p>
            <a:pPr algn="just"/>
            <a:r>
              <a:rPr lang="en-US" sz="2400" dirty="0"/>
              <a:t>The electrons enter the target with kinetic energy equals to eV, where V is the accelerating voltage </a:t>
            </a:r>
            <a:r>
              <a:rPr lang="en-US" sz="2400" dirty="0" smtClean="0"/>
              <a:t>used. Fast </a:t>
            </a:r>
            <a:r>
              <a:rPr lang="en-US" sz="2400" dirty="0"/>
              <a:t>moving e- will then be deflected or decelerated and EM radiation will be emitted.</a:t>
            </a:r>
          </a:p>
          <a:p>
            <a:pPr algn="just"/>
            <a:r>
              <a:rPr lang="en-US" sz="2400" dirty="0" smtClean="0"/>
              <a:t>The </a:t>
            </a:r>
            <a:r>
              <a:rPr lang="en-US" sz="2400" dirty="0"/>
              <a:t>energy of the radiation depends on the severity of the </a:t>
            </a:r>
            <a:r>
              <a:rPr lang="en-US" sz="2400" dirty="0" smtClean="0"/>
              <a:t>deceleration</a:t>
            </a:r>
            <a:r>
              <a:rPr lang="en-US" sz="2400" dirty="0"/>
              <a:t>, which is more or less random, and thus has a continuous distribution.</a:t>
            </a:r>
          </a:p>
          <a:p>
            <a:pPr algn="just"/>
            <a:r>
              <a:rPr lang="en-US" sz="2400" dirty="0" smtClean="0"/>
              <a:t>These </a:t>
            </a:r>
            <a:r>
              <a:rPr lang="en-US" sz="2400" dirty="0"/>
              <a:t>radiation is called white radiation or bremsstrahlung (German word for ‘braking radiation’).</a:t>
            </a:r>
          </a:p>
          <a:p>
            <a:pPr algn="just"/>
            <a:endParaRPr lang="en-US" sz="2400" dirty="0"/>
          </a:p>
        </p:txBody>
      </p:sp>
    </p:spTree>
    <p:extLst>
      <p:ext uri="{BB962C8B-B14F-4D97-AF65-F5344CB8AC3E}">
        <p14:creationId xmlns:p14="http://schemas.microsoft.com/office/powerpoint/2010/main" val="24350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x-ray Spectra</a:t>
            </a:r>
          </a:p>
        </p:txBody>
      </p:sp>
      <p:sp>
        <p:nvSpPr>
          <p:cNvPr id="3" name="Content Placeholder 2"/>
          <p:cNvSpPr>
            <a:spLocks noGrp="1"/>
          </p:cNvSpPr>
          <p:nvPr>
            <p:ph idx="1"/>
          </p:nvPr>
        </p:nvSpPr>
        <p:spPr>
          <a:xfrm>
            <a:off x="838200" y="1962103"/>
            <a:ext cx="5753669" cy="4351338"/>
          </a:xfrm>
        </p:spPr>
        <p:txBody>
          <a:bodyPr>
            <a:normAutofit/>
          </a:bodyPr>
          <a:lstStyle/>
          <a:p>
            <a:pPr algn="just"/>
            <a:r>
              <a:rPr lang="en-US" sz="2400" dirty="0"/>
              <a:t>Sharp peaks in the spectrum can be seen if the accelerating voltage is high (e.g. 25 kV for molybdenum target).</a:t>
            </a:r>
          </a:p>
          <a:p>
            <a:pPr algn="just"/>
            <a:r>
              <a:rPr lang="en-US" sz="2400" dirty="0" smtClean="0"/>
              <a:t>These </a:t>
            </a:r>
            <a:r>
              <a:rPr lang="en-US" sz="2400" dirty="0"/>
              <a:t>peaks fall into sets which are given the names, K, L, M…. lines with increasing wavelength</a:t>
            </a:r>
          </a:p>
        </p:txBody>
      </p:sp>
      <p:pic>
        <p:nvPicPr>
          <p:cNvPr id="4" name="Picture 3"/>
          <p:cNvPicPr>
            <a:picLocks noChangeAspect="1"/>
          </p:cNvPicPr>
          <p:nvPr/>
        </p:nvPicPr>
        <p:blipFill>
          <a:blip r:embed="rId2"/>
          <a:stretch>
            <a:fillRect/>
          </a:stretch>
        </p:blipFill>
        <p:spPr>
          <a:xfrm>
            <a:off x="6930432" y="1690688"/>
            <a:ext cx="4288028" cy="4009500"/>
          </a:xfrm>
          <a:prstGeom prst="rect">
            <a:avLst/>
          </a:prstGeom>
        </p:spPr>
      </p:pic>
    </p:spTree>
    <p:extLst>
      <p:ext uri="{BB962C8B-B14F-4D97-AF65-F5344CB8AC3E}">
        <p14:creationId xmlns:p14="http://schemas.microsoft.com/office/powerpoint/2010/main" val="293720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56315" y="2006221"/>
            <a:ext cx="5644486" cy="2838734"/>
          </a:xfrm>
        </p:spPr>
        <p:txBody>
          <a:bodyPr>
            <a:normAutofit lnSpcReduction="10000"/>
          </a:bodyPr>
          <a:lstStyle/>
          <a:p>
            <a:pPr algn="just"/>
            <a:r>
              <a:rPr lang="en-US" sz="2400" dirty="0"/>
              <a:t>If an incoming electron has sufficient kinetic energy for knocking out an electron of the K shell (the inner-most shell), it may excite the atom to an high-energy state (K state).</a:t>
            </a:r>
          </a:p>
          <a:p>
            <a:pPr algn="just"/>
            <a:r>
              <a:rPr lang="en-US" sz="2400" dirty="0"/>
              <a:t>One of the outer electron falls into the K-shell vacancy, emitting the excess energy as a x-ray photon.</a:t>
            </a:r>
          </a:p>
          <a:p>
            <a:pPr algn="just"/>
            <a:endParaRPr lang="en-US" sz="2400" dirty="0"/>
          </a:p>
        </p:txBody>
      </p:sp>
      <p:pic>
        <p:nvPicPr>
          <p:cNvPr id="4" name="Picture 3"/>
          <p:cNvPicPr>
            <a:picLocks noChangeAspect="1"/>
          </p:cNvPicPr>
          <p:nvPr/>
        </p:nvPicPr>
        <p:blipFill>
          <a:blip r:embed="rId2"/>
          <a:stretch>
            <a:fillRect/>
          </a:stretch>
        </p:blipFill>
        <p:spPr>
          <a:xfrm>
            <a:off x="7473072" y="2006221"/>
            <a:ext cx="3219203" cy="3139057"/>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a:t>Characteristic x-ray Spectra</a:t>
            </a:r>
          </a:p>
        </p:txBody>
      </p:sp>
    </p:spTree>
    <p:extLst>
      <p:ext uri="{BB962C8B-B14F-4D97-AF65-F5344CB8AC3E}">
        <p14:creationId xmlns:p14="http://schemas.microsoft.com/office/powerpoint/2010/main" val="130223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Reference book</a:t>
            </a:r>
          </a:p>
          <a:p>
            <a:pPr marL="0" indent="0">
              <a:buNone/>
            </a:pPr>
            <a:r>
              <a:rPr lang="en-US" dirty="0" smtClean="0">
                <a:solidFill>
                  <a:srgbClr val="FF0000"/>
                </a:solidFill>
              </a:rPr>
              <a:t>	-elements of </a:t>
            </a:r>
            <a:r>
              <a:rPr lang="en-US" dirty="0">
                <a:solidFill>
                  <a:srgbClr val="FF0000"/>
                </a:solidFill>
              </a:rPr>
              <a:t>x-ray diffraction (B.D. </a:t>
            </a:r>
            <a:r>
              <a:rPr lang="en-US" dirty="0" err="1" smtClean="0">
                <a:solidFill>
                  <a:srgbClr val="FF0000"/>
                </a:solidFill>
              </a:rPr>
              <a:t>Cullity</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68806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sz="2400" dirty="0"/>
              <a:t>Diffraction occurs when a wave encounters a series of regularly spaced obstacles that </a:t>
            </a:r>
            <a:r>
              <a:rPr lang="en-US" sz="2400" dirty="0" smtClean="0"/>
              <a:t>are </a:t>
            </a:r>
            <a:r>
              <a:rPr lang="en-US" sz="2400" dirty="0"/>
              <a:t>capable of scattering the wave and </a:t>
            </a:r>
            <a:r>
              <a:rPr lang="en-US" sz="2400" dirty="0" smtClean="0"/>
              <a:t>have </a:t>
            </a:r>
            <a:r>
              <a:rPr lang="en-US" sz="2400" dirty="0" err="1"/>
              <a:t>spacings</a:t>
            </a:r>
            <a:r>
              <a:rPr lang="en-US" sz="2400" dirty="0"/>
              <a:t> that are comparable in </a:t>
            </a:r>
            <a:r>
              <a:rPr lang="en-US" sz="2400" dirty="0" smtClean="0"/>
              <a:t>magnitude to </a:t>
            </a:r>
            <a:r>
              <a:rPr lang="en-US" sz="2400" dirty="0"/>
              <a:t>the wavelength</a:t>
            </a:r>
            <a:r>
              <a:rPr lang="en-US" sz="2400" dirty="0" smtClean="0"/>
              <a:t>.</a:t>
            </a:r>
          </a:p>
          <a:p>
            <a:pPr algn="just"/>
            <a:endParaRPr lang="en-US" sz="2400" dirty="0"/>
          </a:p>
        </p:txBody>
      </p:sp>
      <p:pic>
        <p:nvPicPr>
          <p:cNvPr id="5" name="Picture 4"/>
          <p:cNvPicPr>
            <a:picLocks noChangeAspect="1"/>
          </p:cNvPicPr>
          <p:nvPr/>
        </p:nvPicPr>
        <p:blipFill>
          <a:blip r:embed="rId2"/>
          <a:stretch>
            <a:fillRect/>
          </a:stretch>
        </p:blipFill>
        <p:spPr>
          <a:xfrm>
            <a:off x="1726736" y="2909970"/>
            <a:ext cx="2816596" cy="2243522"/>
          </a:xfrm>
          <a:prstGeom prst="rect">
            <a:avLst/>
          </a:prstGeom>
        </p:spPr>
      </p:pic>
      <p:sp>
        <p:nvSpPr>
          <p:cNvPr id="6" name="Rectangle 5"/>
          <p:cNvSpPr/>
          <p:nvPr/>
        </p:nvSpPr>
        <p:spPr>
          <a:xfrm>
            <a:off x="1387237" y="5424464"/>
            <a:ext cx="3857768" cy="707886"/>
          </a:xfrm>
          <a:prstGeom prst="rect">
            <a:avLst/>
          </a:prstGeom>
        </p:spPr>
        <p:txBody>
          <a:bodyPr wrap="square">
            <a:spAutoFit/>
          </a:bodyPr>
          <a:lstStyle/>
          <a:p>
            <a:r>
              <a:rPr lang="en-US" sz="2000" dirty="0"/>
              <a:t>The particle scatters the incident beam uniformly in all directions.</a:t>
            </a:r>
          </a:p>
        </p:txBody>
      </p:sp>
      <p:pic>
        <p:nvPicPr>
          <p:cNvPr id="7" name="Picture 6"/>
          <p:cNvPicPr>
            <a:picLocks noChangeAspect="1"/>
          </p:cNvPicPr>
          <p:nvPr/>
        </p:nvPicPr>
        <p:blipFill>
          <a:blip r:embed="rId3"/>
          <a:stretch>
            <a:fillRect/>
          </a:stretch>
        </p:blipFill>
        <p:spPr>
          <a:xfrm>
            <a:off x="6584741" y="2909970"/>
            <a:ext cx="2727650" cy="2243522"/>
          </a:xfrm>
          <a:prstGeom prst="rect">
            <a:avLst/>
          </a:prstGeom>
        </p:spPr>
      </p:pic>
      <p:sp>
        <p:nvSpPr>
          <p:cNvPr id="8" name="Rectangle 7"/>
          <p:cNvSpPr/>
          <p:nvPr/>
        </p:nvSpPr>
        <p:spPr>
          <a:xfrm>
            <a:off x="5794042" y="5388570"/>
            <a:ext cx="4706204" cy="923330"/>
          </a:xfrm>
          <a:prstGeom prst="rect">
            <a:avLst/>
          </a:prstGeom>
        </p:spPr>
        <p:txBody>
          <a:bodyPr wrap="square">
            <a:spAutoFit/>
          </a:bodyPr>
          <a:lstStyle/>
          <a:p>
            <a:pPr algn="just"/>
            <a:r>
              <a:rPr lang="en-US" dirty="0"/>
              <a:t>The scattered beam may add together in a few directions and reinforce each other to give diffracted beams.</a:t>
            </a:r>
          </a:p>
        </p:txBody>
      </p:sp>
    </p:spTree>
    <p:extLst>
      <p:ext uri="{BB962C8B-B14F-4D97-AF65-F5344CB8AC3E}">
        <p14:creationId xmlns:p14="http://schemas.microsoft.com/office/powerpoint/2010/main" val="4137257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365125"/>
            <a:ext cx="11109278" cy="1325563"/>
          </a:xfrm>
        </p:spPr>
        <p:txBody>
          <a:bodyPr>
            <a:normAutofit/>
          </a:bodyPr>
          <a:lstStyle/>
          <a:p>
            <a:pPr algn="just"/>
            <a:r>
              <a:rPr lang="en-US" sz="4000" dirty="0"/>
              <a:t>Constructive and Destructive Interference of Waves</a:t>
            </a:r>
          </a:p>
        </p:txBody>
      </p:sp>
      <p:pic>
        <p:nvPicPr>
          <p:cNvPr id="4" name="Picture 3"/>
          <p:cNvPicPr>
            <a:picLocks noChangeAspect="1"/>
          </p:cNvPicPr>
          <p:nvPr/>
        </p:nvPicPr>
        <p:blipFill>
          <a:blip r:embed="rId2"/>
          <a:stretch>
            <a:fillRect/>
          </a:stretch>
        </p:blipFill>
        <p:spPr>
          <a:xfrm>
            <a:off x="838200" y="2144051"/>
            <a:ext cx="4836425" cy="2192049"/>
          </a:xfrm>
          <a:prstGeom prst="rect">
            <a:avLst/>
          </a:prstGeom>
        </p:spPr>
      </p:pic>
      <p:pic>
        <p:nvPicPr>
          <p:cNvPr id="5" name="Picture 4"/>
          <p:cNvPicPr>
            <a:picLocks noChangeAspect="1"/>
          </p:cNvPicPr>
          <p:nvPr/>
        </p:nvPicPr>
        <p:blipFill>
          <a:blip r:embed="rId3"/>
          <a:stretch>
            <a:fillRect/>
          </a:stretch>
        </p:blipFill>
        <p:spPr>
          <a:xfrm>
            <a:off x="6560024" y="2144051"/>
            <a:ext cx="4590197" cy="2130257"/>
          </a:xfrm>
          <a:prstGeom prst="rect">
            <a:avLst/>
          </a:prstGeom>
        </p:spPr>
      </p:pic>
      <p:sp>
        <p:nvSpPr>
          <p:cNvPr id="6" name="Rectangle 5"/>
          <p:cNvSpPr/>
          <p:nvPr/>
        </p:nvSpPr>
        <p:spPr>
          <a:xfrm>
            <a:off x="968991" y="4336100"/>
            <a:ext cx="10276763" cy="1477328"/>
          </a:xfrm>
          <a:prstGeom prst="rect">
            <a:avLst/>
          </a:prstGeom>
        </p:spPr>
        <p:txBody>
          <a:bodyPr wrap="square">
            <a:spAutoFit/>
          </a:bodyPr>
          <a:lstStyle/>
          <a:p>
            <a:pPr algn="just"/>
            <a:r>
              <a:rPr lang="en-US" dirty="0"/>
              <a:t>(a) Demonstration of how two waves (labeled 1 and 2) that have the same wavelength </a:t>
            </a:r>
            <a:r>
              <a:rPr lang="el-GR" dirty="0" smtClean="0">
                <a:latin typeface="Gulim" panose="020B0600000101010101" pitchFamily="34" charset="-127"/>
                <a:ea typeface="Gulim" panose="020B0600000101010101" pitchFamily="34" charset="-127"/>
              </a:rPr>
              <a:t>λ</a:t>
            </a:r>
            <a:r>
              <a:rPr lang="en-US" dirty="0" smtClean="0"/>
              <a:t> </a:t>
            </a:r>
            <a:r>
              <a:rPr lang="en-US" dirty="0"/>
              <a:t>and </a:t>
            </a:r>
            <a:r>
              <a:rPr lang="en-US" dirty="0" smtClean="0"/>
              <a:t>remain in </a:t>
            </a:r>
            <a:r>
              <a:rPr lang="en-US" dirty="0"/>
              <a:t>phase after a scattering event (waves </a:t>
            </a:r>
            <a:r>
              <a:rPr lang="en-US" dirty="0" smtClean="0"/>
              <a:t>1’ </a:t>
            </a:r>
            <a:r>
              <a:rPr lang="en-US" dirty="0"/>
              <a:t>and </a:t>
            </a:r>
            <a:r>
              <a:rPr lang="en-US" dirty="0" smtClean="0"/>
              <a:t>2’) </a:t>
            </a:r>
            <a:r>
              <a:rPr lang="en-US" dirty="0"/>
              <a:t>constructively interfere with one another</a:t>
            </a:r>
            <a:r>
              <a:rPr lang="en-US" dirty="0" smtClean="0"/>
              <a:t>. The </a:t>
            </a:r>
            <a:r>
              <a:rPr lang="en-US" dirty="0"/>
              <a:t>amplitudes of </a:t>
            </a:r>
            <a:r>
              <a:rPr lang="en-US" dirty="0" smtClean="0"/>
              <a:t>the scattered </a:t>
            </a:r>
            <a:r>
              <a:rPr lang="en-US" dirty="0"/>
              <a:t>waves add together in the resultant wave. (b) Demonstration of how two waves (labeled 3 and 4) </a:t>
            </a:r>
            <a:r>
              <a:rPr lang="en-US" dirty="0" smtClean="0"/>
              <a:t>that have </a:t>
            </a:r>
            <a:r>
              <a:rPr lang="en-US" dirty="0"/>
              <a:t>the same wavelength and become out of phase after a scattering event (waves </a:t>
            </a:r>
            <a:r>
              <a:rPr lang="en-US" dirty="0" smtClean="0"/>
              <a:t>3’ </a:t>
            </a:r>
            <a:r>
              <a:rPr lang="en-US" dirty="0"/>
              <a:t>and </a:t>
            </a:r>
            <a:r>
              <a:rPr lang="en-US" dirty="0" smtClean="0"/>
              <a:t>4’) </a:t>
            </a:r>
            <a:r>
              <a:rPr lang="en-US" dirty="0"/>
              <a:t>destructively </a:t>
            </a:r>
            <a:r>
              <a:rPr lang="en-US" dirty="0" smtClean="0"/>
              <a:t>interfere with </a:t>
            </a:r>
            <a:r>
              <a:rPr lang="en-US" dirty="0"/>
              <a:t>one another</a:t>
            </a:r>
            <a:r>
              <a:rPr lang="en-US" dirty="0" smtClean="0"/>
              <a:t>. The </a:t>
            </a:r>
            <a:r>
              <a:rPr lang="en-US" dirty="0"/>
              <a:t>amplitudes of the two scattered waves cancel one another.</a:t>
            </a:r>
          </a:p>
        </p:txBody>
      </p:sp>
    </p:spTree>
    <p:extLst>
      <p:ext uri="{BB962C8B-B14F-4D97-AF65-F5344CB8AC3E}">
        <p14:creationId xmlns:p14="http://schemas.microsoft.com/office/powerpoint/2010/main" val="356977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1" y="2493264"/>
            <a:ext cx="11109278" cy="1325563"/>
          </a:xfrm>
        </p:spPr>
        <p:txBody>
          <a:bodyPr>
            <a:normAutofit/>
          </a:bodyPr>
          <a:lstStyle/>
          <a:p>
            <a:pPr algn="ctr"/>
            <a:r>
              <a:rPr lang="en-US" sz="4000" dirty="0" smtClean="0"/>
              <a:t>X-ray Diffraction (XRD)</a:t>
            </a:r>
            <a:endParaRPr lang="en-US" sz="4000" dirty="0"/>
          </a:p>
        </p:txBody>
      </p:sp>
    </p:spTree>
    <p:extLst>
      <p:ext uri="{BB962C8B-B14F-4D97-AF65-F5344CB8AC3E}">
        <p14:creationId xmlns:p14="http://schemas.microsoft.com/office/powerpoint/2010/main" val="368021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X-ray Diffraction</a:t>
            </a:r>
          </a:p>
        </p:txBody>
      </p:sp>
      <p:sp>
        <p:nvSpPr>
          <p:cNvPr id="3" name="Content Placeholder 2"/>
          <p:cNvSpPr>
            <a:spLocks noGrp="1"/>
          </p:cNvSpPr>
          <p:nvPr>
            <p:ph idx="1"/>
          </p:nvPr>
        </p:nvSpPr>
        <p:spPr>
          <a:xfrm>
            <a:off x="838200" y="1825625"/>
            <a:ext cx="4457131" cy="4351338"/>
          </a:xfrm>
        </p:spPr>
        <p:txBody>
          <a:bodyPr>
            <a:normAutofit/>
          </a:bodyPr>
          <a:lstStyle/>
          <a:p>
            <a:pPr algn="just"/>
            <a:r>
              <a:rPr lang="en-US" sz="2400" dirty="0"/>
              <a:t>The atomic planes of a crystal cause an incident beam of x-rays (if wavelength is approximately the magnitude of the interatomic distance) to interfere with one another as they leave the crystal. The phenomenon is called x-ray diffraction.</a:t>
            </a:r>
          </a:p>
          <a:p>
            <a:pPr algn="just"/>
            <a:endParaRPr lang="en-US" sz="2400" dirty="0"/>
          </a:p>
        </p:txBody>
      </p:sp>
      <p:pic>
        <p:nvPicPr>
          <p:cNvPr id="6" name="Picture 5"/>
          <p:cNvPicPr>
            <a:picLocks noChangeAspect="1"/>
          </p:cNvPicPr>
          <p:nvPr/>
        </p:nvPicPr>
        <p:blipFill>
          <a:blip r:embed="rId2"/>
          <a:stretch>
            <a:fillRect/>
          </a:stretch>
        </p:blipFill>
        <p:spPr>
          <a:xfrm>
            <a:off x="5892323" y="1825625"/>
            <a:ext cx="5207339" cy="30890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838200" y="5230192"/>
            <a:ext cx="10515600" cy="1323439"/>
          </a:xfrm>
          <a:prstGeom prst="rect">
            <a:avLst/>
          </a:prstGeom>
          <a:ln>
            <a:solidFill>
              <a:schemeClr val="tx1"/>
            </a:solidFill>
          </a:ln>
        </p:spPr>
        <p:txBody>
          <a:bodyPr wrap="square">
            <a:spAutoFit/>
          </a:bodyPr>
          <a:lstStyle/>
          <a:p>
            <a:pPr algn="just"/>
            <a:r>
              <a:rPr lang="en-US" sz="2000" dirty="0"/>
              <a:t>In XRD, X-rays with </a:t>
            </a:r>
            <a:r>
              <a:rPr lang="el-GR" sz="2000" dirty="0" smtClean="0">
                <a:latin typeface="Gulim" panose="020B0600000101010101" pitchFamily="34" charset="-127"/>
                <a:ea typeface="Gulim" panose="020B0600000101010101" pitchFamily="34" charset="-127"/>
              </a:rPr>
              <a:t>λ</a:t>
            </a:r>
            <a:r>
              <a:rPr lang="en-US" sz="2000" dirty="0">
                <a:latin typeface="Gulim" panose="020B0600000101010101" pitchFamily="34" charset="-127"/>
                <a:ea typeface="Gulim" panose="020B0600000101010101" pitchFamily="34" charset="-127"/>
              </a:rPr>
              <a:t>~</a:t>
            </a:r>
            <a:r>
              <a:rPr lang="en-US" sz="2000" dirty="0" smtClean="0"/>
              <a:t>0.5-2Å</a:t>
            </a:r>
            <a:r>
              <a:rPr lang="en-US" sz="2000" dirty="0"/>
              <a:t>, is incident on a specimen and is diffracted by crystalline phase in specimen according to Bragg’s Law. The intensity of the diffracted X-ray is measured as a function of the diffraction angle and the specimen orientation. </a:t>
            </a:r>
          </a:p>
          <a:p>
            <a:pPr algn="just"/>
            <a:r>
              <a:rPr lang="en-US" sz="2000" dirty="0"/>
              <a:t>XRD patterns will provide a lot of information about materials structure and properties</a:t>
            </a:r>
            <a:r>
              <a:rPr lang="en-US" sz="2000" dirty="0" smtClean="0"/>
              <a:t>.</a:t>
            </a:r>
            <a:endParaRPr lang="en-US" sz="2000" dirty="0"/>
          </a:p>
        </p:txBody>
      </p:sp>
    </p:spTree>
    <p:extLst>
      <p:ext uri="{BB962C8B-B14F-4D97-AF65-F5344CB8AC3E}">
        <p14:creationId xmlns:p14="http://schemas.microsoft.com/office/powerpoint/2010/main" val="179833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Bragg’s Law and X-ray Diffraction</a:t>
            </a:r>
          </a:p>
        </p:txBody>
      </p:sp>
      <p:sp>
        <p:nvSpPr>
          <p:cNvPr id="12" name="Content Placeholder 2"/>
          <p:cNvSpPr>
            <a:spLocks noGrp="1"/>
          </p:cNvSpPr>
          <p:nvPr>
            <p:ph idx="1"/>
          </p:nvPr>
        </p:nvSpPr>
        <p:spPr>
          <a:xfrm>
            <a:off x="838200" y="1825625"/>
            <a:ext cx="10666863" cy="4351338"/>
          </a:xfrm>
        </p:spPr>
        <p:txBody>
          <a:bodyPr>
            <a:normAutofit/>
          </a:bodyPr>
          <a:lstStyle/>
          <a:p>
            <a:pPr algn="just"/>
            <a:r>
              <a:rPr lang="en-US" dirty="0" smtClean="0"/>
              <a:t>The incident </a:t>
            </a:r>
            <a:r>
              <a:rPr lang="en-US" dirty="0"/>
              <a:t>waves are reflected </a:t>
            </a:r>
            <a:r>
              <a:rPr lang="en-US" dirty="0" err="1"/>
              <a:t>specularly</a:t>
            </a:r>
            <a:r>
              <a:rPr lang="en-US" dirty="0"/>
              <a:t> from parallel planes of atoms in the </a:t>
            </a:r>
            <a:r>
              <a:rPr lang="en-US" dirty="0" smtClean="0"/>
              <a:t>crystal.</a:t>
            </a:r>
          </a:p>
          <a:p>
            <a:pPr algn="just"/>
            <a:r>
              <a:rPr lang="en-US" dirty="0" smtClean="0"/>
              <a:t>In specular </a:t>
            </a:r>
            <a:r>
              <a:rPr lang="en-US" dirty="0"/>
              <a:t>(</a:t>
            </a:r>
            <a:r>
              <a:rPr lang="en-US" dirty="0" err="1"/>
              <a:t>mirrorlike</a:t>
            </a:r>
            <a:r>
              <a:rPr lang="en-US" dirty="0"/>
              <a:t>) reflection the angle of incidence is equal to the angle </a:t>
            </a:r>
            <a:r>
              <a:rPr lang="en-US" dirty="0" smtClean="0"/>
              <a:t>of reflection</a:t>
            </a:r>
            <a:r>
              <a:rPr lang="en-US" dirty="0"/>
              <a:t>. The diffracted beams are found when the reflections from </a:t>
            </a:r>
            <a:r>
              <a:rPr lang="en-US" dirty="0" smtClean="0"/>
              <a:t>parallel planes </a:t>
            </a:r>
            <a:r>
              <a:rPr lang="en-US" dirty="0"/>
              <a:t>of atoms interfere </a:t>
            </a:r>
            <a:r>
              <a:rPr lang="en-US" dirty="0" smtClean="0"/>
              <a:t>constructively.</a:t>
            </a:r>
          </a:p>
          <a:p>
            <a:pPr algn="just"/>
            <a:r>
              <a:rPr lang="en-US" dirty="0" smtClean="0"/>
              <a:t>The energy </a:t>
            </a:r>
            <a:r>
              <a:rPr lang="en-US" dirty="0"/>
              <a:t>of the x-ray is not changed on </a:t>
            </a:r>
            <a:r>
              <a:rPr lang="en-US" dirty="0" smtClean="0"/>
              <a:t>reflection _elastic scattering.</a:t>
            </a:r>
          </a:p>
          <a:p>
            <a:pPr marL="0" indent="0" algn="just">
              <a:buNone/>
            </a:pPr>
            <a:endParaRPr lang="en-US" dirty="0"/>
          </a:p>
        </p:txBody>
      </p:sp>
    </p:spTree>
    <p:extLst>
      <p:ext uri="{BB962C8B-B14F-4D97-AF65-F5344CB8AC3E}">
        <p14:creationId xmlns:p14="http://schemas.microsoft.com/office/powerpoint/2010/main" val="573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X-Rays</a:t>
            </a:r>
            <a:endParaRPr lang="en-US" dirty="0"/>
          </a:p>
        </p:txBody>
      </p:sp>
      <p:sp>
        <p:nvSpPr>
          <p:cNvPr id="3" name="Content Placeholder 2"/>
          <p:cNvSpPr>
            <a:spLocks noGrp="1"/>
          </p:cNvSpPr>
          <p:nvPr>
            <p:ph idx="1"/>
          </p:nvPr>
        </p:nvSpPr>
        <p:spPr>
          <a:xfrm>
            <a:off x="1023582" y="1907511"/>
            <a:ext cx="4127309" cy="3456059"/>
          </a:xfrm>
        </p:spPr>
        <p:txBody>
          <a:bodyPr>
            <a:normAutofit/>
          </a:bodyPr>
          <a:lstStyle/>
          <a:p>
            <a:pPr algn="just"/>
            <a:r>
              <a:rPr lang="en-US" sz="2400" dirty="0" smtClean="0"/>
              <a:t>X-rays were discovered in 1895 by the German physicist </a:t>
            </a:r>
            <a:r>
              <a:rPr lang="en-US" sz="2400" dirty="0" err="1" smtClean="0"/>
              <a:t>Röntgen</a:t>
            </a:r>
            <a:r>
              <a:rPr lang="en-US" sz="2400" dirty="0" smtClean="0"/>
              <a:t> and were so named because their nature was unknown at the time.</a:t>
            </a:r>
          </a:p>
          <a:p>
            <a:pPr algn="just"/>
            <a:r>
              <a:rPr lang="en-US" sz="2400" dirty="0"/>
              <a:t>Diffraction of X-ray was discovered by W.H. Bragg  and W.L. Bragg in 1912</a:t>
            </a:r>
            <a:endParaRPr lang="en-US" sz="2400" dirty="0" smtClean="0"/>
          </a:p>
        </p:txBody>
      </p:sp>
      <p:pic>
        <p:nvPicPr>
          <p:cNvPr id="5" name="Picture 4"/>
          <p:cNvPicPr>
            <a:picLocks noChangeAspect="1"/>
          </p:cNvPicPr>
          <p:nvPr/>
        </p:nvPicPr>
        <p:blipFill>
          <a:blip r:embed="rId2"/>
          <a:stretch>
            <a:fillRect/>
          </a:stretch>
        </p:blipFill>
        <p:spPr>
          <a:xfrm>
            <a:off x="5429309" y="768599"/>
            <a:ext cx="5924491" cy="5631752"/>
          </a:xfrm>
          <a:prstGeom prst="rect">
            <a:avLst/>
          </a:prstGeom>
        </p:spPr>
      </p:pic>
    </p:spTree>
    <p:extLst>
      <p:ext uri="{BB962C8B-B14F-4D97-AF65-F5344CB8AC3E}">
        <p14:creationId xmlns:p14="http://schemas.microsoft.com/office/powerpoint/2010/main" val="3583198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Bragg’s Law and X-ray Diffraction</a:t>
            </a:r>
          </a:p>
        </p:txBody>
      </p:sp>
      <p:pic>
        <p:nvPicPr>
          <p:cNvPr id="4" name="Picture 3"/>
          <p:cNvPicPr>
            <a:picLocks noChangeAspect="1"/>
          </p:cNvPicPr>
          <p:nvPr/>
        </p:nvPicPr>
        <p:blipFill>
          <a:blip r:embed="rId2"/>
          <a:stretch>
            <a:fillRect/>
          </a:stretch>
        </p:blipFill>
        <p:spPr>
          <a:xfrm>
            <a:off x="2220888" y="1581506"/>
            <a:ext cx="7750223" cy="4739806"/>
          </a:xfrm>
          <a:prstGeom prst="rect">
            <a:avLst/>
          </a:prstGeom>
        </p:spPr>
      </p:pic>
    </p:spTree>
    <p:extLst>
      <p:ext uri="{BB962C8B-B14F-4D97-AF65-F5344CB8AC3E}">
        <p14:creationId xmlns:p14="http://schemas.microsoft.com/office/powerpoint/2010/main" val="270291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Bragg’s Law and X-ray Diffraction</a:t>
            </a:r>
          </a:p>
        </p:txBody>
      </p:sp>
      <p:sp>
        <p:nvSpPr>
          <p:cNvPr id="3" name="Content Placeholder 2"/>
          <p:cNvSpPr>
            <a:spLocks noGrp="1"/>
          </p:cNvSpPr>
          <p:nvPr>
            <p:ph idx="1"/>
          </p:nvPr>
        </p:nvSpPr>
        <p:spPr>
          <a:xfrm>
            <a:off x="1147265" y="5132337"/>
            <a:ext cx="10953466" cy="1490781"/>
          </a:xfrm>
        </p:spPr>
        <p:txBody>
          <a:bodyPr>
            <a:normAutofit/>
          </a:bodyPr>
          <a:lstStyle/>
          <a:p>
            <a:pPr algn="just"/>
            <a:r>
              <a:rPr lang="en-US" dirty="0" smtClean="0"/>
              <a:t>Diffraction </a:t>
            </a:r>
            <a:r>
              <a:rPr lang="en-US" dirty="0"/>
              <a:t>occurs only when Bragg’s Law is satisfied</a:t>
            </a:r>
          </a:p>
          <a:p>
            <a:pPr algn="just"/>
            <a:r>
              <a:rPr lang="en-US" dirty="0" smtClean="0"/>
              <a:t>If </a:t>
            </a:r>
            <a:r>
              <a:rPr lang="en-US" dirty="0"/>
              <a:t>Bragg’s law is not satisfied, then the interference will be nonconstructive so as to yield a very low-intensity diffracted beam.</a:t>
            </a:r>
          </a:p>
          <a:p>
            <a:pPr algn="just"/>
            <a:endParaRPr lang="en-US" dirty="0"/>
          </a:p>
        </p:txBody>
      </p:sp>
      <p:sp>
        <p:nvSpPr>
          <p:cNvPr id="5" name="Text Box 9"/>
          <p:cNvSpPr txBox="1">
            <a:spLocks noChangeArrowheads="1"/>
          </p:cNvSpPr>
          <p:nvPr/>
        </p:nvSpPr>
        <p:spPr bwMode="auto">
          <a:xfrm>
            <a:off x="2875696" y="1702925"/>
            <a:ext cx="1992574" cy="163121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000" dirty="0" smtClean="0">
                <a:solidFill>
                  <a:srgbClr val="3333FF"/>
                </a:solidFill>
                <a:latin typeface="+mn-lt"/>
              </a:rPr>
              <a:t>n</a:t>
            </a:r>
            <a:r>
              <a:rPr lang="el-GR" altLang="en-US" sz="2000" dirty="0" smtClean="0">
                <a:solidFill>
                  <a:srgbClr val="3333FF"/>
                </a:solidFill>
                <a:latin typeface="+mn-lt"/>
                <a:ea typeface="Gulim" panose="020B0600000101010101" pitchFamily="34" charset="-127"/>
              </a:rPr>
              <a:t>λ</a:t>
            </a:r>
            <a:r>
              <a:rPr lang="en-US" altLang="en-US" sz="2000" dirty="0" smtClean="0">
                <a:solidFill>
                  <a:srgbClr val="3333FF"/>
                </a:solidFill>
                <a:latin typeface="+mn-lt"/>
              </a:rPr>
              <a:t>= SQ </a:t>
            </a:r>
            <a:r>
              <a:rPr lang="en-US" altLang="en-US" sz="2000" dirty="0">
                <a:solidFill>
                  <a:srgbClr val="3333FF"/>
                </a:solidFill>
                <a:latin typeface="+mn-lt"/>
              </a:rPr>
              <a:t>+ </a:t>
            </a:r>
            <a:r>
              <a:rPr lang="en-US" altLang="en-US" sz="2000" dirty="0" smtClean="0">
                <a:solidFill>
                  <a:srgbClr val="3333FF"/>
                </a:solidFill>
                <a:latin typeface="+mn-lt"/>
              </a:rPr>
              <a:t>TQ </a:t>
            </a:r>
          </a:p>
          <a:p>
            <a:pPr>
              <a:spcBef>
                <a:spcPct val="0"/>
              </a:spcBef>
              <a:buNone/>
            </a:pPr>
            <a:endParaRPr lang="en-US" altLang="en-US" sz="2000" dirty="0">
              <a:solidFill>
                <a:srgbClr val="3333FF"/>
              </a:solidFill>
              <a:latin typeface="+mn-lt"/>
            </a:endParaRPr>
          </a:p>
          <a:p>
            <a:pPr eaLnBrk="1" hangingPunct="1">
              <a:spcBef>
                <a:spcPct val="0"/>
              </a:spcBef>
              <a:buFontTx/>
              <a:buNone/>
            </a:pPr>
            <a:r>
              <a:rPr lang="en-US" altLang="en-US" sz="2000" dirty="0" smtClean="0">
                <a:solidFill>
                  <a:srgbClr val="3333FF"/>
                </a:solidFill>
                <a:latin typeface="+mn-lt"/>
              </a:rPr>
              <a:t>SQ=TQ</a:t>
            </a:r>
          </a:p>
          <a:p>
            <a:pPr eaLnBrk="1" hangingPunct="1">
              <a:spcBef>
                <a:spcPct val="0"/>
              </a:spcBef>
              <a:buFontTx/>
              <a:buNone/>
            </a:pPr>
            <a:endParaRPr lang="en-US" altLang="en-US" sz="2000" dirty="0">
              <a:solidFill>
                <a:srgbClr val="3333FF"/>
              </a:solidFill>
              <a:latin typeface="+mn-lt"/>
            </a:endParaRPr>
          </a:p>
          <a:p>
            <a:pPr>
              <a:spcBef>
                <a:spcPct val="0"/>
              </a:spcBef>
              <a:buNone/>
            </a:pPr>
            <a:r>
              <a:rPr lang="en-US" altLang="en-US" sz="2000" dirty="0" smtClean="0">
                <a:solidFill>
                  <a:srgbClr val="3333FF"/>
                </a:solidFill>
                <a:latin typeface="+mn-lt"/>
              </a:rPr>
              <a:t>n</a:t>
            </a:r>
            <a:r>
              <a:rPr lang="el-GR" altLang="en-US" sz="2000" dirty="0">
                <a:solidFill>
                  <a:srgbClr val="3333FF"/>
                </a:solidFill>
                <a:ea typeface="Gulim" panose="020B0600000101010101" pitchFamily="34" charset="-127"/>
              </a:rPr>
              <a:t> λ</a:t>
            </a:r>
            <a:r>
              <a:rPr lang="en-US" altLang="en-US" sz="2000" dirty="0" smtClean="0">
                <a:solidFill>
                  <a:srgbClr val="3333FF"/>
                </a:solidFill>
                <a:latin typeface="+mn-lt"/>
              </a:rPr>
              <a:t> </a:t>
            </a:r>
            <a:r>
              <a:rPr lang="en-US" altLang="en-US" sz="2000" dirty="0">
                <a:solidFill>
                  <a:srgbClr val="3333FF"/>
                </a:solidFill>
                <a:latin typeface="+mn-lt"/>
              </a:rPr>
              <a:t>= </a:t>
            </a:r>
            <a:r>
              <a:rPr lang="en-US" altLang="en-US" sz="2000" dirty="0" smtClean="0">
                <a:solidFill>
                  <a:srgbClr val="3333FF"/>
                </a:solidFill>
                <a:latin typeface="+mn-lt"/>
              </a:rPr>
              <a:t>2SQ</a:t>
            </a:r>
          </a:p>
        </p:txBody>
      </p:sp>
      <p:sp>
        <p:nvSpPr>
          <p:cNvPr id="8" name="Rectangle 7"/>
          <p:cNvSpPr/>
          <p:nvPr/>
        </p:nvSpPr>
        <p:spPr>
          <a:xfrm>
            <a:off x="3763640" y="3625763"/>
            <a:ext cx="2209259" cy="461665"/>
          </a:xfrm>
          <a:prstGeom prst="rect">
            <a:avLst/>
          </a:prstGeom>
          <a:ln>
            <a:solidFill>
              <a:schemeClr val="tx1"/>
            </a:solidFill>
          </a:ln>
        </p:spPr>
        <p:txBody>
          <a:bodyPr wrap="none">
            <a:spAutoFit/>
          </a:bodyPr>
          <a:lstStyle/>
          <a:p>
            <a:pPr>
              <a:spcBef>
                <a:spcPct val="0"/>
              </a:spcBef>
            </a:pPr>
            <a:r>
              <a:rPr lang="en-US" altLang="en-US" sz="2400" dirty="0">
                <a:solidFill>
                  <a:srgbClr val="3333FF"/>
                </a:solidFill>
                <a:latin typeface="Symbol" panose="05050102010706020507" pitchFamily="18" charset="2"/>
              </a:rPr>
              <a:t>l</a:t>
            </a:r>
            <a:r>
              <a:rPr lang="en-US" altLang="en-US" sz="2400" dirty="0">
                <a:solidFill>
                  <a:srgbClr val="3333FF"/>
                </a:solidFill>
                <a:latin typeface="Verdana" panose="020B0604030504040204" pitchFamily="34" charset="0"/>
              </a:rPr>
              <a:t>=2d</a:t>
            </a:r>
            <a:r>
              <a:rPr lang="en-US" altLang="en-US" sz="2400" baseline="-16000" dirty="0">
                <a:solidFill>
                  <a:srgbClr val="FF3300"/>
                </a:solidFill>
                <a:latin typeface="Verdana" panose="020B0604030504040204" pitchFamily="34" charset="0"/>
              </a:rPr>
              <a:t>hkl</a:t>
            </a:r>
            <a:r>
              <a:rPr lang="en-US" altLang="en-US" sz="2400" dirty="0">
                <a:solidFill>
                  <a:srgbClr val="3333FF"/>
                </a:solidFill>
                <a:latin typeface="Verdana" panose="020B0604030504040204" pitchFamily="34" charset="0"/>
              </a:rPr>
              <a:t>sin</a:t>
            </a:r>
            <a:r>
              <a:rPr lang="en-US" altLang="en-US" sz="2400" dirty="0">
                <a:solidFill>
                  <a:srgbClr val="3333FF"/>
                </a:solidFill>
                <a:latin typeface="Verdana" panose="020B0604030504040204" pitchFamily="34" charset="0"/>
                <a:sym typeface="Symbol" panose="05050102010706020507" pitchFamily="18" charset="2"/>
              </a:rPr>
              <a:t></a:t>
            </a:r>
            <a:r>
              <a:rPr lang="en-US" altLang="en-US" sz="2400" baseline="-16000" dirty="0">
                <a:solidFill>
                  <a:srgbClr val="FF3300"/>
                </a:solidFill>
                <a:latin typeface="Verdana" panose="020B0604030504040204" pitchFamily="34" charset="0"/>
              </a:rPr>
              <a:t>hkl</a:t>
            </a:r>
          </a:p>
        </p:txBody>
      </p:sp>
      <p:sp>
        <p:nvSpPr>
          <p:cNvPr id="9" name="Text Box 13"/>
          <p:cNvSpPr txBox="1">
            <a:spLocks noChangeArrowheads="1"/>
          </p:cNvSpPr>
          <p:nvPr/>
        </p:nvSpPr>
        <p:spPr bwMode="auto">
          <a:xfrm>
            <a:off x="2902991" y="4379050"/>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rgbClr val="3333FF"/>
                </a:solidFill>
                <a:latin typeface="Verdana" panose="020B0604030504040204" pitchFamily="34" charset="0"/>
              </a:rPr>
              <a:t>n – integer, called the order of diffraction</a:t>
            </a:r>
          </a:p>
        </p:txBody>
      </p:sp>
      <p:sp>
        <p:nvSpPr>
          <p:cNvPr id="10" name="Text Box 9"/>
          <p:cNvSpPr txBox="1">
            <a:spLocks noChangeArrowheads="1"/>
          </p:cNvSpPr>
          <p:nvPr/>
        </p:nvSpPr>
        <p:spPr bwMode="auto">
          <a:xfrm>
            <a:off x="5113931" y="1690688"/>
            <a:ext cx="2255860" cy="163121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smtClean="0">
                <a:solidFill>
                  <a:srgbClr val="3333FF"/>
                </a:solidFill>
                <a:latin typeface="+mn-lt"/>
              </a:rPr>
              <a:t>sin</a:t>
            </a:r>
            <a:r>
              <a:rPr lang="en-US" altLang="en-US" sz="2000" dirty="0">
                <a:solidFill>
                  <a:srgbClr val="3333FF"/>
                </a:solidFill>
                <a:latin typeface="+mn-lt"/>
                <a:sym typeface="Symbol" panose="05050102010706020507" pitchFamily="18" charset="2"/>
              </a:rPr>
              <a:t></a:t>
            </a:r>
            <a:r>
              <a:rPr lang="en-US" altLang="en-US" sz="2000" dirty="0" smtClean="0">
                <a:solidFill>
                  <a:srgbClr val="3333FF"/>
                </a:solidFill>
                <a:latin typeface="+mn-lt"/>
              </a:rPr>
              <a:t>=SQ/d</a:t>
            </a:r>
          </a:p>
          <a:p>
            <a:pPr eaLnBrk="1" hangingPunct="1">
              <a:spcBef>
                <a:spcPct val="0"/>
              </a:spcBef>
              <a:buFontTx/>
              <a:buNone/>
            </a:pPr>
            <a:endParaRPr lang="en-US" altLang="en-US" sz="2000" dirty="0">
              <a:solidFill>
                <a:srgbClr val="3333FF"/>
              </a:solidFill>
              <a:latin typeface="+mn-lt"/>
            </a:endParaRPr>
          </a:p>
          <a:p>
            <a:pPr eaLnBrk="1" hangingPunct="1">
              <a:spcBef>
                <a:spcPct val="0"/>
              </a:spcBef>
              <a:buFontTx/>
              <a:buNone/>
            </a:pPr>
            <a:r>
              <a:rPr lang="en-US" altLang="en-US" sz="2000" dirty="0" smtClean="0">
                <a:solidFill>
                  <a:srgbClr val="3333FF"/>
                </a:solidFill>
                <a:latin typeface="+mn-lt"/>
              </a:rPr>
              <a:t>SQ=</a:t>
            </a:r>
            <a:r>
              <a:rPr lang="en-US" altLang="en-US" sz="2000" dirty="0" err="1" smtClean="0">
                <a:solidFill>
                  <a:srgbClr val="3333FF"/>
                </a:solidFill>
                <a:latin typeface="+mn-lt"/>
              </a:rPr>
              <a:t>dsin</a:t>
            </a:r>
            <a:r>
              <a:rPr lang="en-US" altLang="en-US" sz="2000" dirty="0" smtClean="0">
                <a:solidFill>
                  <a:srgbClr val="3333FF"/>
                </a:solidFill>
                <a:latin typeface="+mn-lt"/>
                <a:sym typeface="Symbol" panose="05050102010706020507" pitchFamily="18" charset="2"/>
              </a:rPr>
              <a:t></a:t>
            </a:r>
          </a:p>
          <a:p>
            <a:pPr eaLnBrk="1" hangingPunct="1">
              <a:spcBef>
                <a:spcPct val="0"/>
              </a:spcBef>
              <a:buFontTx/>
              <a:buNone/>
            </a:pPr>
            <a:endParaRPr lang="en-US" altLang="en-US" sz="2000" dirty="0">
              <a:solidFill>
                <a:srgbClr val="3333FF"/>
              </a:solidFill>
              <a:latin typeface="+mn-lt"/>
            </a:endParaRPr>
          </a:p>
          <a:p>
            <a:pPr>
              <a:spcBef>
                <a:spcPct val="0"/>
              </a:spcBef>
              <a:buNone/>
            </a:pPr>
            <a:r>
              <a:rPr lang="en-US" altLang="en-US" sz="2000" dirty="0" smtClean="0">
                <a:solidFill>
                  <a:srgbClr val="3333FF"/>
                </a:solidFill>
                <a:latin typeface="+mn-lt"/>
              </a:rPr>
              <a:t>n</a:t>
            </a:r>
            <a:r>
              <a:rPr lang="el-GR" altLang="en-US" sz="2000" dirty="0">
                <a:solidFill>
                  <a:srgbClr val="3333FF"/>
                </a:solidFill>
                <a:ea typeface="Gulim" panose="020B0600000101010101" pitchFamily="34" charset="-127"/>
              </a:rPr>
              <a:t> λ </a:t>
            </a:r>
            <a:r>
              <a:rPr lang="en-US" altLang="en-US" sz="2000" dirty="0" smtClean="0">
                <a:solidFill>
                  <a:srgbClr val="3333FF"/>
                </a:solidFill>
                <a:latin typeface="+mn-lt"/>
              </a:rPr>
              <a:t>=</a:t>
            </a:r>
            <a:r>
              <a:rPr lang="en-US" altLang="en-US" sz="2000" dirty="0">
                <a:solidFill>
                  <a:srgbClr val="3333FF"/>
                </a:solidFill>
                <a:latin typeface="+mn-lt"/>
              </a:rPr>
              <a:t>2dsin</a:t>
            </a:r>
            <a:r>
              <a:rPr lang="en-US" altLang="en-US" sz="2000" dirty="0" smtClean="0">
                <a:solidFill>
                  <a:srgbClr val="3333FF"/>
                </a:solidFill>
                <a:latin typeface="+mn-lt"/>
                <a:sym typeface="Symbol" panose="05050102010706020507" pitchFamily="18" charset="2"/>
              </a:rPr>
              <a:t></a:t>
            </a:r>
            <a:endParaRPr lang="en-US" altLang="en-US" sz="2000" dirty="0">
              <a:solidFill>
                <a:srgbClr val="3333FF"/>
              </a:solidFill>
              <a:latin typeface="+mn-lt"/>
            </a:endParaRP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8234433" y="2220851"/>
                <a:ext cx="3411089" cy="1053966"/>
              </a:xfrm>
              <a:prstGeom prst="rect">
                <a:avLst/>
              </a:prstGeom>
              <a:noFill/>
              <a:ln>
                <a:solidFill>
                  <a:schemeClr val="accent2"/>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Condition for Bragg’s law </a:t>
                </a:r>
              </a:p>
              <a:p>
                <a:pPr lvl="1"/>
                <a:r>
                  <a:rPr lang="en-US" altLang="en-US" dirty="0">
                    <a:solidFill>
                      <a:srgbClr val="3333FF"/>
                    </a:solidFill>
                  </a:rPr>
                  <a:t>n</a:t>
                </a:r>
                <a:r>
                  <a:rPr lang="el-GR" altLang="en-US" dirty="0">
                    <a:solidFill>
                      <a:srgbClr val="3333FF"/>
                    </a:solidFill>
                    <a:ea typeface="Gulim" panose="020B0600000101010101" pitchFamily="34" charset="-127"/>
                  </a:rPr>
                  <a:t> </a:t>
                </a:r>
                <a:r>
                  <a:rPr lang="el-GR" altLang="en-US" dirty="0" smtClean="0">
                    <a:solidFill>
                      <a:srgbClr val="3333FF"/>
                    </a:solidFill>
                    <a:ea typeface="Gulim" panose="020B0600000101010101" pitchFamily="34" charset="-127"/>
                  </a:rPr>
                  <a:t>λ</a:t>
                </a:r>
                <a:r>
                  <a:rPr lang="en-US" altLang="en-US" dirty="0" smtClean="0">
                    <a:solidFill>
                      <a:srgbClr val="3333FF"/>
                    </a:solidFill>
                    <a:ea typeface="Gulim" panose="020B0600000101010101" pitchFamily="34" charset="-127"/>
                  </a:rPr>
                  <a:t> </a:t>
                </a:r>
                <a14:m>
                  <m:oMath xmlns:m="http://schemas.openxmlformats.org/officeDocument/2006/math">
                    <m:r>
                      <a:rPr lang="en-US" altLang="en-US" i="1" dirty="0" smtClean="0">
                        <a:solidFill>
                          <a:srgbClr val="3333FF"/>
                        </a:solidFill>
                        <a:latin typeface="Cambria Math" panose="02040503050406030204" pitchFamily="18" charset="0"/>
                        <a:ea typeface="Cambria Math" panose="02040503050406030204" pitchFamily="18" charset="0"/>
                      </a:rPr>
                      <m:t>&lt;</m:t>
                    </m:r>
                  </m:oMath>
                </a14:m>
                <a:r>
                  <a:rPr lang="en-US" altLang="en-US" dirty="0" smtClean="0">
                    <a:solidFill>
                      <a:srgbClr val="3333FF"/>
                    </a:solidFill>
                    <a:ea typeface="Gulim" panose="020B0600000101010101" pitchFamily="34" charset="-127"/>
                  </a:rPr>
                  <a:t> 2d</a:t>
                </a:r>
                <a:r>
                  <a:rPr lang="en-US" dirty="0" smtClean="0"/>
                  <a:t/>
                </a:r>
                <a:br>
                  <a:rPr lang="en-US" dirty="0" smtClean="0"/>
                </a:br>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8234433" y="2220851"/>
                <a:ext cx="3411089" cy="1053966"/>
              </a:xfrm>
              <a:prstGeom prst="rect">
                <a:avLst/>
              </a:prstGeom>
              <a:blipFill rotWithShape="0">
                <a:blip r:embed="rId2"/>
                <a:stretch>
                  <a:fillRect l="-2674" t="-7429" r="-357"/>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28945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Bragg’s Law and X-ray Diffraction</a:t>
            </a:r>
          </a:p>
        </p:txBody>
      </p:sp>
      <p:sp>
        <p:nvSpPr>
          <p:cNvPr id="3" name="Content Placeholder 2"/>
          <p:cNvSpPr>
            <a:spLocks noGrp="1"/>
          </p:cNvSpPr>
          <p:nvPr>
            <p:ph idx="1"/>
          </p:nvPr>
        </p:nvSpPr>
        <p:spPr>
          <a:xfrm>
            <a:off x="838200" y="1825624"/>
            <a:ext cx="10515600" cy="4097503"/>
          </a:xfrm>
        </p:spPr>
        <p:txBody>
          <a:bodyPr>
            <a:noAutofit/>
          </a:bodyPr>
          <a:lstStyle/>
          <a:p>
            <a:pPr algn="just"/>
            <a:r>
              <a:rPr lang="en-US" dirty="0"/>
              <a:t>The Braggs were awarded the Nobel Prize </a:t>
            </a:r>
            <a:r>
              <a:rPr lang="en-US" dirty="0" smtClean="0"/>
              <a:t>in physics </a:t>
            </a:r>
            <a:r>
              <a:rPr lang="en-US" dirty="0"/>
              <a:t>in 1915 for their work in </a:t>
            </a:r>
            <a:r>
              <a:rPr lang="en-US" dirty="0" smtClean="0"/>
              <a:t>determining crystal </a:t>
            </a:r>
            <a:r>
              <a:rPr lang="en-US" dirty="0"/>
              <a:t>structures beginning with </a:t>
            </a:r>
            <a:r>
              <a:rPr lang="en-US" dirty="0" err="1"/>
              <a:t>NaCl</a:t>
            </a:r>
            <a:r>
              <a:rPr lang="en-US" dirty="0"/>
              <a:t>, </a:t>
            </a:r>
            <a:r>
              <a:rPr lang="en-US" dirty="0" err="1" smtClean="0"/>
              <a:t>ZnS</a:t>
            </a:r>
            <a:r>
              <a:rPr lang="en-US" dirty="0" smtClean="0"/>
              <a:t>, and </a:t>
            </a:r>
            <a:r>
              <a:rPr lang="en-US" dirty="0"/>
              <a:t>diamond.</a:t>
            </a:r>
          </a:p>
          <a:p>
            <a:pPr algn="just"/>
            <a:r>
              <a:rPr lang="en-US" dirty="0" smtClean="0"/>
              <a:t>Limitations: It </a:t>
            </a:r>
            <a:r>
              <a:rPr lang="en-US" dirty="0"/>
              <a:t>specifies when diffraction will occur for unit cells having atoms </a:t>
            </a:r>
            <a:r>
              <a:rPr lang="en-US" dirty="0" smtClean="0"/>
              <a:t>positioned only </a:t>
            </a:r>
            <a:r>
              <a:rPr lang="en-US" dirty="0"/>
              <a:t>at cell corners. However, atoms situated at other sites (e.g., face and </a:t>
            </a:r>
            <a:r>
              <a:rPr lang="en-US" dirty="0" smtClean="0"/>
              <a:t>interior unit </a:t>
            </a:r>
            <a:r>
              <a:rPr lang="en-US" dirty="0"/>
              <a:t>cell positions as with FCC and BCC) act as extra scattering centers, which can </a:t>
            </a:r>
            <a:r>
              <a:rPr lang="en-US" dirty="0" smtClean="0"/>
              <a:t>produce out-of-phase </a:t>
            </a:r>
            <a:r>
              <a:rPr lang="en-US" dirty="0"/>
              <a:t>scattering at certain Bragg angles. The net result is the absence </a:t>
            </a:r>
            <a:r>
              <a:rPr lang="en-US" dirty="0" smtClean="0"/>
              <a:t>of some </a:t>
            </a:r>
            <a:r>
              <a:rPr lang="en-US" dirty="0"/>
              <a:t>diffracted beams </a:t>
            </a:r>
            <a:r>
              <a:rPr lang="en-US" dirty="0" smtClean="0"/>
              <a:t>that </a:t>
            </a:r>
            <a:r>
              <a:rPr lang="en-US" dirty="0"/>
              <a:t>should be present. </a:t>
            </a:r>
          </a:p>
        </p:txBody>
      </p:sp>
    </p:spTree>
    <p:extLst>
      <p:ext uri="{BB962C8B-B14F-4D97-AF65-F5344CB8AC3E}">
        <p14:creationId xmlns:p14="http://schemas.microsoft.com/office/powerpoint/2010/main" val="171264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5687"/>
            <a:ext cx="10515600" cy="1325563"/>
          </a:xfrm>
        </p:spPr>
        <p:txBody>
          <a:bodyPr/>
          <a:lstStyle/>
          <a:p>
            <a:pPr algn="ctr"/>
            <a:r>
              <a:rPr lang="en-US" dirty="0" smtClean="0"/>
              <a:t>X-ray Diffraction Methods</a:t>
            </a:r>
            <a:endParaRPr lang="en-US" dirty="0"/>
          </a:p>
        </p:txBody>
      </p:sp>
    </p:spTree>
    <p:extLst>
      <p:ext uri="{BB962C8B-B14F-4D97-AF65-F5344CB8AC3E}">
        <p14:creationId xmlns:p14="http://schemas.microsoft.com/office/powerpoint/2010/main" val="427801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XRD Methods- Determination of crystal structure</a:t>
            </a:r>
            <a:endParaRPr lang="en-US" sz="4000" dirty="0"/>
          </a:p>
        </p:txBody>
      </p:sp>
      <p:sp>
        <p:nvSpPr>
          <p:cNvPr id="3" name="Content Placeholder 2"/>
          <p:cNvSpPr>
            <a:spLocks noGrp="1"/>
          </p:cNvSpPr>
          <p:nvPr>
            <p:ph idx="1"/>
          </p:nvPr>
        </p:nvSpPr>
        <p:spPr>
          <a:xfrm>
            <a:off x="2011908" y="2016692"/>
            <a:ext cx="7882719" cy="3660777"/>
          </a:xfrm>
        </p:spPr>
        <p:txBody>
          <a:bodyPr>
            <a:noAutofit/>
          </a:bodyPr>
          <a:lstStyle/>
          <a:p>
            <a:pPr marL="0" indent="0" algn="just">
              <a:lnSpc>
                <a:spcPct val="150000"/>
              </a:lnSpc>
              <a:buNone/>
            </a:pPr>
            <a:r>
              <a:rPr lang="en-US" sz="3200" dirty="0" smtClean="0"/>
              <a:t>Three X-Ray </a:t>
            </a:r>
            <a:r>
              <a:rPr lang="en-US" sz="3200" dirty="0"/>
              <a:t>Diffraction </a:t>
            </a:r>
            <a:r>
              <a:rPr lang="en-US" sz="3200" dirty="0" smtClean="0"/>
              <a:t>Method</a:t>
            </a:r>
          </a:p>
          <a:p>
            <a:pPr marL="971550" lvl="1" indent="-514350" algn="just">
              <a:lnSpc>
                <a:spcPct val="150000"/>
              </a:lnSpc>
              <a:buFont typeface="+mj-lt"/>
              <a:buAutoNum type="arabicPeriod"/>
            </a:pPr>
            <a:r>
              <a:rPr lang="en-US" sz="2800" dirty="0" smtClean="0"/>
              <a:t>Laue Method</a:t>
            </a:r>
          </a:p>
          <a:p>
            <a:pPr marL="971550" lvl="1" indent="-514350" algn="just">
              <a:lnSpc>
                <a:spcPct val="150000"/>
              </a:lnSpc>
              <a:buFont typeface="+mj-lt"/>
              <a:buAutoNum type="arabicPeriod"/>
            </a:pPr>
            <a:r>
              <a:rPr lang="en-US" sz="2800" dirty="0" smtClean="0"/>
              <a:t>Powder Method</a:t>
            </a:r>
          </a:p>
          <a:p>
            <a:pPr marL="971550" lvl="1" indent="-514350" algn="just">
              <a:lnSpc>
                <a:spcPct val="150000"/>
              </a:lnSpc>
              <a:buFont typeface="+mj-lt"/>
              <a:buAutoNum type="arabicPeriod"/>
            </a:pPr>
            <a:r>
              <a:rPr lang="en-US" sz="2800" dirty="0" smtClean="0"/>
              <a:t>Rotating Crystal Method</a:t>
            </a:r>
            <a:endParaRPr lang="en-US" sz="2800" dirty="0"/>
          </a:p>
        </p:txBody>
      </p:sp>
    </p:spTree>
    <p:extLst>
      <p:ext uri="{BB962C8B-B14F-4D97-AF65-F5344CB8AC3E}">
        <p14:creationId xmlns:p14="http://schemas.microsoft.com/office/powerpoint/2010/main" val="253033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Laue Method</a:t>
            </a:r>
          </a:p>
        </p:txBody>
      </p:sp>
      <p:sp>
        <p:nvSpPr>
          <p:cNvPr id="3" name="Content Placeholder 2"/>
          <p:cNvSpPr>
            <a:spLocks noGrp="1"/>
          </p:cNvSpPr>
          <p:nvPr>
            <p:ph idx="1"/>
          </p:nvPr>
        </p:nvSpPr>
        <p:spPr>
          <a:xfrm>
            <a:off x="1305921" y="2248704"/>
            <a:ext cx="3143250" cy="3073924"/>
          </a:xfrm>
          <a:ln>
            <a:solidFill>
              <a:schemeClr val="accent2"/>
            </a:solidFill>
          </a:ln>
        </p:spPr>
        <p:txBody>
          <a:bodyPr>
            <a:noAutofit/>
          </a:bodyPr>
          <a:lstStyle/>
          <a:p>
            <a:pPr marL="0" indent="0" algn="just">
              <a:lnSpc>
                <a:spcPct val="100000"/>
              </a:lnSpc>
              <a:buNone/>
            </a:pPr>
            <a:r>
              <a:rPr lang="en-US" dirty="0" smtClean="0"/>
              <a:t>X-ray Source</a:t>
            </a:r>
          </a:p>
          <a:p>
            <a:pPr marL="0" indent="0" algn="just">
              <a:lnSpc>
                <a:spcPct val="100000"/>
              </a:lnSpc>
              <a:buNone/>
            </a:pPr>
            <a:r>
              <a:rPr lang="en-US" dirty="0" err="1" smtClean="0"/>
              <a:t>Collimeter</a:t>
            </a:r>
            <a:endParaRPr lang="en-US" dirty="0" smtClean="0"/>
          </a:p>
          <a:p>
            <a:pPr marL="0" indent="0" algn="just">
              <a:lnSpc>
                <a:spcPct val="100000"/>
              </a:lnSpc>
              <a:buNone/>
            </a:pPr>
            <a:r>
              <a:rPr lang="en-US" dirty="0" smtClean="0"/>
              <a:t>Goniometer</a:t>
            </a:r>
          </a:p>
          <a:p>
            <a:pPr marL="0" indent="0" algn="just">
              <a:lnSpc>
                <a:spcPct val="100000"/>
              </a:lnSpc>
              <a:buNone/>
            </a:pPr>
            <a:r>
              <a:rPr lang="en-US" dirty="0" smtClean="0"/>
              <a:t>Single Crystal</a:t>
            </a:r>
          </a:p>
          <a:p>
            <a:pPr marL="0" indent="0" algn="just">
              <a:lnSpc>
                <a:spcPct val="100000"/>
              </a:lnSpc>
              <a:buNone/>
            </a:pPr>
            <a:r>
              <a:rPr lang="en-US" dirty="0" smtClean="0"/>
              <a:t>Photographic films</a:t>
            </a:r>
          </a:p>
          <a:p>
            <a:pPr marL="0" indent="0" algn="just">
              <a:lnSpc>
                <a:spcPct val="100000"/>
              </a:lnSpc>
              <a:buNone/>
            </a:pPr>
            <a:endParaRPr lang="en-US" sz="2400" dirty="0"/>
          </a:p>
        </p:txBody>
      </p:sp>
      <p:pic>
        <p:nvPicPr>
          <p:cNvPr id="1026" name="Picture 2" descr="https://i0.wp.com/physicswave.com/wp-content/uploads/2021/01/A-1-1.png?w=1024&amp;ssl=1"/>
          <p:cNvPicPr>
            <a:picLocks noChangeAspect="1" noChangeArrowheads="1"/>
          </p:cNvPicPr>
          <p:nvPr/>
        </p:nvPicPr>
        <p:blipFill rotWithShape="1">
          <a:blip r:embed="rId2">
            <a:extLst>
              <a:ext uri="{28A0092B-C50C-407E-A947-70E740481C1C}">
                <a14:useLocalDpi xmlns:a14="http://schemas.microsoft.com/office/drawing/2010/main" val="0"/>
              </a:ext>
            </a:extLst>
          </a:blip>
          <a:srcRect t="14002"/>
          <a:stretch/>
        </p:blipFill>
        <p:spPr bwMode="auto">
          <a:xfrm>
            <a:off x="5240739" y="1724855"/>
            <a:ext cx="6390233" cy="4121622"/>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5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Laue Method</a:t>
            </a:r>
          </a:p>
        </p:txBody>
      </p:sp>
      <p:pic>
        <p:nvPicPr>
          <p:cNvPr id="4" name="Picture 3"/>
          <p:cNvPicPr>
            <a:picLocks noChangeAspect="1"/>
          </p:cNvPicPr>
          <p:nvPr/>
        </p:nvPicPr>
        <p:blipFill>
          <a:blip r:embed="rId2"/>
          <a:stretch>
            <a:fillRect/>
          </a:stretch>
        </p:blipFill>
        <p:spPr>
          <a:xfrm>
            <a:off x="1812593" y="1784680"/>
            <a:ext cx="8281348" cy="4013919"/>
          </a:xfrm>
          <a:prstGeom prst="rect">
            <a:avLst/>
          </a:prstGeom>
        </p:spPr>
      </p:pic>
    </p:spTree>
    <p:extLst>
      <p:ext uri="{BB962C8B-B14F-4D97-AF65-F5344CB8AC3E}">
        <p14:creationId xmlns:p14="http://schemas.microsoft.com/office/powerpoint/2010/main" val="115682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Rotating Crystal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592" y="1802926"/>
            <a:ext cx="6991350" cy="4152900"/>
          </a:xfrm>
          <a:prstGeom prst="rect">
            <a:avLst/>
          </a:prstGeom>
        </p:spPr>
      </p:pic>
    </p:spTree>
    <p:extLst>
      <p:ext uri="{BB962C8B-B14F-4D97-AF65-F5344CB8AC3E}">
        <p14:creationId xmlns:p14="http://schemas.microsoft.com/office/powerpoint/2010/main" val="305574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Powder Method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041" y="1677040"/>
            <a:ext cx="8100452" cy="4027724"/>
          </a:xfrm>
          <a:prstGeom prst="rect">
            <a:avLst/>
          </a:prstGeom>
        </p:spPr>
      </p:pic>
    </p:spTree>
    <p:extLst>
      <p:ext uri="{BB962C8B-B14F-4D97-AF65-F5344CB8AC3E}">
        <p14:creationId xmlns:p14="http://schemas.microsoft.com/office/powerpoint/2010/main" val="2079707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Summary of the XRD Methods</a:t>
            </a:r>
          </a:p>
        </p:txBody>
      </p:sp>
      <p:graphicFrame>
        <p:nvGraphicFramePr>
          <p:cNvPr id="3" name="Table 2"/>
          <p:cNvGraphicFramePr>
            <a:graphicFrameLocks noGrp="1"/>
          </p:cNvGraphicFramePr>
          <p:nvPr>
            <p:extLst>
              <p:ext uri="{D42A27DB-BD31-4B8C-83A1-F6EECF244321}">
                <p14:modId xmlns:p14="http://schemas.microsoft.com/office/powerpoint/2010/main" val="2926302784"/>
              </p:ext>
            </p:extLst>
          </p:nvPr>
        </p:nvGraphicFramePr>
        <p:xfrm>
          <a:off x="1107553" y="2193624"/>
          <a:ext cx="10329271" cy="2974996"/>
        </p:xfrm>
        <a:graphic>
          <a:graphicData uri="http://schemas.openxmlformats.org/drawingml/2006/table">
            <a:tbl>
              <a:tblPr firstRow="1" bandRow="1">
                <a:tableStyleId>{5940675A-B579-460E-94D1-54222C63F5DA}</a:tableStyleId>
              </a:tblPr>
              <a:tblGrid>
                <a:gridCol w="2553648"/>
                <a:gridCol w="2603121"/>
                <a:gridCol w="2129051"/>
                <a:gridCol w="1405720"/>
                <a:gridCol w="1637731"/>
              </a:tblGrid>
              <a:tr h="437987">
                <a:tc>
                  <a:txBody>
                    <a:bodyPr/>
                    <a:lstStyle/>
                    <a:p>
                      <a:r>
                        <a:rPr lang="en-US" sz="2800" b="1" dirty="0" smtClean="0">
                          <a:solidFill>
                            <a:schemeClr val="tx1"/>
                          </a:solidFill>
                        </a:rPr>
                        <a:t>Methods</a:t>
                      </a:r>
                      <a:endParaRPr lang="en-US" sz="2800" b="1" dirty="0">
                        <a:solidFill>
                          <a:schemeClr val="tx1"/>
                        </a:solidFill>
                      </a:endParaRPr>
                    </a:p>
                  </a:txBody>
                  <a:tcPr/>
                </a:tc>
                <a:tc>
                  <a:txBody>
                    <a:bodyPr/>
                    <a:lstStyle/>
                    <a:p>
                      <a:r>
                        <a:rPr lang="en-US" sz="2800" b="1" dirty="0" smtClean="0">
                          <a:solidFill>
                            <a:schemeClr val="tx1"/>
                          </a:solidFill>
                        </a:rPr>
                        <a:t>Source</a:t>
                      </a:r>
                      <a:endParaRPr lang="en-US" sz="2800" b="1" dirty="0">
                        <a:solidFill>
                          <a:schemeClr val="tx1"/>
                        </a:solidFill>
                      </a:endParaRPr>
                    </a:p>
                  </a:txBody>
                  <a:tcPr/>
                </a:tc>
                <a:tc>
                  <a:txBody>
                    <a:bodyPr/>
                    <a:lstStyle/>
                    <a:p>
                      <a:r>
                        <a:rPr lang="en-US" sz="2800" b="1" dirty="0" smtClean="0">
                          <a:solidFill>
                            <a:schemeClr val="tx1"/>
                          </a:solidFill>
                        </a:rPr>
                        <a:t>Specimen</a:t>
                      </a:r>
                      <a:endParaRPr lang="en-US" sz="2800" b="1" dirty="0">
                        <a:solidFill>
                          <a:schemeClr val="tx1"/>
                        </a:solidFill>
                      </a:endParaRPr>
                    </a:p>
                  </a:txBody>
                  <a:tcPr/>
                </a:tc>
                <a:tc>
                  <a:txBody>
                    <a:bodyPr/>
                    <a:lstStyle/>
                    <a:p>
                      <a:r>
                        <a:rPr lang="el-GR" altLang="en-US" sz="2800" b="1" dirty="0" smtClean="0">
                          <a:solidFill>
                            <a:schemeClr val="tx1"/>
                          </a:solidFill>
                          <a:ea typeface="Gulim" panose="020B0600000101010101" pitchFamily="34" charset="-127"/>
                        </a:rPr>
                        <a:t>λ</a:t>
                      </a:r>
                      <a:endParaRPr lang="en-US" sz="2800" b="1" dirty="0">
                        <a:solidFill>
                          <a:schemeClr val="tx1"/>
                        </a:solidFill>
                      </a:endParaRPr>
                    </a:p>
                  </a:txBody>
                  <a:tcPr/>
                </a:tc>
                <a:tc>
                  <a:txBody>
                    <a:bodyPr/>
                    <a:lstStyle/>
                    <a:p>
                      <a:r>
                        <a:rPr lang="en-US" altLang="en-US" sz="2800" b="1" dirty="0" smtClean="0">
                          <a:solidFill>
                            <a:schemeClr val="tx1"/>
                          </a:solidFill>
                          <a:latin typeface="+mn-lt"/>
                          <a:sym typeface="Symbol" panose="05050102010706020507" pitchFamily="18" charset="2"/>
                        </a:rPr>
                        <a:t></a:t>
                      </a:r>
                      <a:endParaRPr lang="en-US" sz="2800" b="1" dirty="0">
                        <a:solidFill>
                          <a:schemeClr val="tx1"/>
                        </a:solidFill>
                      </a:endParaRPr>
                    </a:p>
                  </a:txBody>
                  <a:tcPr/>
                </a:tc>
              </a:tr>
              <a:tr h="755978">
                <a:tc>
                  <a:txBody>
                    <a:bodyPr/>
                    <a:lstStyle/>
                    <a:p>
                      <a:r>
                        <a:rPr lang="en-US" sz="2800" dirty="0" smtClean="0">
                          <a:solidFill>
                            <a:schemeClr val="tx1"/>
                          </a:solidFill>
                        </a:rPr>
                        <a:t>Laue </a:t>
                      </a:r>
                      <a:endParaRPr lang="en-US" sz="2800" dirty="0">
                        <a:solidFill>
                          <a:schemeClr val="tx1"/>
                        </a:solidFill>
                      </a:endParaRPr>
                    </a:p>
                  </a:txBody>
                  <a:tcPr/>
                </a:tc>
                <a:tc>
                  <a:txBody>
                    <a:bodyPr/>
                    <a:lstStyle/>
                    <a:p>
                      <a:r>
                        <a:rPr lang="en-US" sz="2800" dirty="0" smtClean="0">
                          <a:solidFill>
                            <a:schemeClr val="tx1"/>
                          </a:solidFill>
                        </a:rPr>
                        <a:t>White X-ray</a:t>
                      </a:r>
                      <a:endParaRPr lang="en-US" sz="2800" dirty="0">
                        <a:solidFill>
                          <a:schemeClr val="tx1"/>
                        </a:solidFill>
                      </a:endParaRPr>
                    </a:p>
                  </a:txBody>
                  <a:tcPr/>
                </a:tc>
                <a:tc>
                  <a:txBody>
                    <a:bodyPr/>
                    <a:lstStyle/>
                    <a:p>
                      <a:r>
                        <a:rPr lang="en-US" sz="2800" dirty="0" smtClean="0">
                          <a:solidFill>
                            <a:schemeClr val="tx1"/>
                          </a:solidFill>
                        </a:rPr>
                        <a:t>Single Crystal</a:t>
                      </a:r>
                      <a:endParaRPr lang="en-US" sz="2800" dirty="0">
                        <a:solidFill>
                          <a:schemeClr val="tx1"/>
                        </a:solidFill>
                      </a:endParaRPr>
                    </a:p>
                  </a:txBody>
                  <a:tcPr/>
                </a:tc>
                <a:tc>
                  <a:txBody>
                    <a:bodyPr/>
                    <a:lstStyle/>
                    <a:p>
                      <a:r>
                        <a:rPr lang="en-US" sz="2800" dirty="0" smtClean="0">
                          <a:solidFill>
                            <a:schemeClr val="tx1"/>
                          </a:solidFill>
                        </a:rPr>
                        <a:t>Variable</a:t>
                      </a:r>
                      <a:endParaRPr lang="en-US" sz="2800" dirty="0">
                        <a:solidFill>
                          <a:schemeClr val="tx1"/>
                        </a:solidFill>
                      </a:endParaRPr>
                    </a:p>
                  </a:txBody>
                  <a:tcPr/>
                </a:tc>
                <a:tc>
                  <a:txBody>
                    <a:bodyPr/>
                    <a:lstStyle/>
                    <a:p>
                      <a:r>
                        <a:rPr lang="en-US" sz="2800" b="0" i="0" kern="1200" dirty="0" smtClean="0">
                          <a:solidFill>
                            <a:schemeClr val="tx1"/>
                          </a:solidFill>
                          <a:effectLst/>
                          <a:latin typeface="+mn-lt"/>
                          <a:ea typeface="+mn-ea"/>
                          <a:cs typeface="+mn-cs"/>
                        </a:rPr>
                        <a:t>Fixed</a:t>
                      </a:r>
                      <a:r>
                        <a:rPr lang="en-US" sz="2800" dirty="0" smtClean="0"/>
                        <a:t> </a:t>
                      </a:r>
                      <a:endParaRPr lang="en-US" sz="2800" dirty="0">
                        <a:solidFill>
                          <a:schemeClr val="tx1"/>
                        </a:solidFill>
                      </a:endParaRPr>
                    </a:p>
                  </a:txBody>
                  <a:tcPr/>
                </a:tc>
              </a:tr>
              <a:tr h="755978">
                <a:tc>
                  <a:txBody>
                    <a:bodyPr/>
                    <a:lstStyle/>
                    <a:p>
                      <a:r>
                        <a:rPr lang="en-US" sz="2800" dirty="0" smtClean="0">
                          <a:solidFill>
                            <a:schemeClr val="tx1"/>
                          </a:solidFill>
                        </a:rPr>
                        <a:t>Powder</a:t>
                      </a:r>
                      <a:endParaRPr lang="en-US" sz="2800" dirty="0">
                        <a:solidFill>
                          <a:schemeClr val="tx1"/>
                        </a:solidFill>
                      </a:endParaRPr>
                    </a:p>
                  </a:txBody>
                  <a:tcPr/>
                </a:tc>
                <a:tc>
                  <a:txBody>
                    <a:bodyPr/>
                    <a:lstStyle/>
                    <a:p>
                      <a:r>
                        <a:rPr lang="en-US" sz="2800" dirty="0" smtClean="0">
                          <a:solidFill>
                            <a:schemeClr val="tx1"/>
                          </a:solidFill>
                        </a:rPr>
                        <a:t>Monochromatic</a:t>
                      </a:r>
                      <a:endParaRPr lang="en-US" sz="2800" dirty="0">
                        <a:solidFill>
                          <a:schemeClr val="tx1"/>
                        </a:solidFill>
                      </a:endParaRPr>
                    </a:p>
                  </a:txBody>
                  <a:tcPr/>
                </a:tc>
                <a:tc>
                  <a:txBody>
                    <a:bodyPr/>
                    <a:lstStyle/>
                    <a:p>
                      <a:r>
                        <a:rPr lang="en-US" sz="2800" dirty="0" smtClean="0">
                          <a:solidFill>
                            <a:schemeClr val="tx1"/>
                          </a:solidFill>
                        </a:rPr>
                        <a:t>Powder</a:t>
                      </a:r>
                      <a:endParaRPr lang="en-US" sz="2800" dirty="0">
                        <a:solidFill>
                          <a:schemeClr val="tx1"/>
                        </a:solidFill>
                      </a:endParaRPr>
                    </a:p>
                  </a:txBody>
                  <a:tcPr/>
                </a:tc>
                <a:tc>
                  <a:txBody>
                    <a:bodyPr/>
                    <a:lstStyle/>
                    <a:p>
                      <a:r>
                        <a:rPr lang="en-US" sz="2800" dirty="0" smtClean="0">
                          <a:solidFill>
                            <a:schemeClr val="tx1"/>
                          </a:solidFill>
                        </a:rPr>
                        <a:t>Fixed</a:t>
                      </a:r>
                      <a:endParaRPr lang="en-US" sz="2800" dirty="0">
                        <a:solidFill>
                          <a:schemeClr val="tx1"/>
                        </a:solidFill>
                      </a:endParaRPr>
                    </a:p>
                  </a:txBody>
                  <a:tcPr/>
                </a:tc>
                <a:tc>
                  <a:txBody>
                    <a:bodyPr/>
                    <a:lstStyle/>
                    <a:p>
                      <a:r>
                        <a:rPr lang="en-US" sz="2800" dirty="0" smtClean="0">
                          <a:solidFill>
                            <a:schemeClr val="tx1"/>
                          </a:solidFill>
                        </a:rPr>
                        <a:t>Variable</a:t>
                      </a:r>
                      <a:endParaRPr lang="en-US" sz="2800" dirty="0">
                        <a:solidFill>
                          <a:schemeClr val="tx1"/>
                        </a:solidFill>
                      </a:endParaRPr>
                    </a:p>
                  </a:txBody>
                  <a:tcPr/>
                </a:tc>
              </a:tr>
              <a:tr h="755978">
                <a:tc>
                  <a:txBody>
                    <a:bodyPr/>
                    <a:lstStyle/>
                    <a:p>
                      <a:r>
                        <a:rPr lang="en-US" sz="2800" dirty="0" smtClean="0">
                          <a:solidFill>
                            <a:schemeClr val="tx1"/>
                          </a:solidFill>
                        </a:rPr>
                        <a:t>Rotating Crystal</a:t>
                      </a:r>
                      <a:endParaRPr lang="en-US" sz="2800" dirty="0">
                        <a:solidFill>
                          <a:schemeClr val="tx1"/>
                        </a:solidFill>
                      </a:endParaRPr>
                    </a:p>
                  </a:txBody>
                  <a:tcPr/>
                </a:tc>
                <a:tc>
                  <a:txBody>
                    <a:bodyPr/>
                    <a:lstStyle/>
                    <a:p>
                      <a:r>
                        <a:rPr lang="en-US" sz="2800" dirty="0" smtClean="0">
                          <a:solidFill>
                            <a:schemeClr val="tx1"/>
                          </a:solidFill>
                        </a:rPr>
                        <a:t>Monochromatic</a:t>
                      </a:r>
                      <a:endParaRPr lang="en-US" sz="2800" dirty="0">
                        <a:solidFill>
                          <a:schemeClr val="tx1"/>
                        </a:solidFill>
                      </a:endParaRPr>
                    </a:p>
                  </a:txBody>
                  <a:tcPr/>
                </a:tc>
                <a:tc>
                  <a:txBody>
                    <a:bodyPr/>
                    <a:lstStyle/>
                    <a:p>
                      <a:r>
                        <a:rPr lang="en-US" sz="2800" dirty="0" smtClean="0">
                          <a:solidFill>
                            <a:schemeClr val="tx1"/>
                          </a:solidFill>
                        </a:rPr>
                        <a:t>Single Crystal</a:t>
                      </a:r>
                      <a:endParaRPr lang="en-US" sz="2800" dirty="0">
                        <a:solidFill>
                          <a:schemeClr val="tx1"/>
                        </a:solidFill>
                      </a:endParaRPr>
                    </a:p>
                  </a:txBody>
                  <a:tcPr/>
                </a:tc>
                <a:tc>
                  <a:txBody>
                    <a:bodyPr/>
                    <a:lstStyle/>
                    <a:p>
                      <a:r>
                        <a:rPr lang="en-US" sz="2800" dirty="0" smtClean="0">
                          <a:solidFill>
                            <a:schemeClr val="tx1"/>
                          </a:solidFill>
                        </a:rPr>
                        <a:t>Fixed</a:t>
                      </a:r>
                      <a:endParaRPr lang="en-US" sz="2800" dirty="0">
                        <a:solidFill>
                          <a:schemeClr val="tx1"/>
                        </a:solidFill>
                      </a:endParaRPr>
                    </a:p>
                  </a:txBody>
                  <a:tcPr/>
                </a:tc>
                <a:tc>
                  <a:txBody>
                    <a:bodyPr/>
                    <a:lstStyle/>
                    <a:p>
                      <a:r>
                        <a:rPr lang="en-US" sz="2800" dirty="0" smtClean="0">
                          <a:solidFill>
                            <a:schemeClr val="tx1"/>
                          </a:solidFill>
                        </a:rPr>
                        <a:t>Variable (in part)</a:t>
                      </a:r>
                      <a:endParaRPr lang="en-US" sz="2800" dirty="0">
                        <a:solidFill>
                          <a:schemeClr val="tx1"/>
                        </a:solidFill>
                      </a:endParaRPr>
                    </a:p>
                  </a:txBody>
                  <a:tcPr/>
                </a:tc>
              </a:tr>
            </a:tbl>
          </a:graphicData>
        </a:graphic>
      </p:graphicFrame>
    </p:spTree>
    <p:extLst>
      <p:ext uri="{BB962C8B-B14F-4D97-AF65-F5344CB8AC3E}">
        <p14:creationId xmlns:p14="http://schemas.microsoft.com/office/powerpoint/2010/main" val="29236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and Generation </a:t>
            </a:r>
            <a:r>
              <a:rPr lang="en-US" dirty="0"/>
              <a:t>of X-Rays</a:t>
            </a:r>
          </a:p>
        </p:txBody>
      </p:sp>
      <p:sp>
        <p:nvSpPr>
          <p:cNvPr id="3" name="Content Placeholder 2"/>
          <p:cNvSpPr>
            <a:spLocks noGrp="1"/>
          </p:cNvSpPr>
          <p:nvPr>
            <p:ph idx="1"/>
          </p:nvPr>
        </p:nvSpPr>
        <p:spPr/>
        <p:txBody>
          <a:bodyPr>
            <a:normAutofit/>
          </a:bodyPr>
          <a:lstStyle/>
          <a:p>
            <a:pPr algn="just"/>
            <a:r>
              <a:rPr lang="en-US" sz="2400" dirty="0"/>
              <a:t>X-rays are electromagnetic radiation with very short wavelength </a:t>
            </a:r>
            <a:r>
              <a:rPr lang="en-US" sz="2400" dirty="0" smtClean="0"/>
              <a:t>(10</a:t>
            </a:r>
            <a:r>
              <a:rPr lang="en-US" sz="2400" baseline="30000" dirty="0" smtClean="0"/>
              <a:t>-8</a:t>
            </a:r>
            <a:r>
              <a:rPr lang="en-US" sz="2400" dirty="0" smtClean="0"/>
              <a:t> </a:t>
            </a:r>
            <a:r>
              <a:rPr lang="en-US" sz="2400" dirty="0"/>
              <a:t>-10</a:t>
            </a:r>
            <a:r>
              <a:rPr lang="en-US" sz="2400" baseline="30000" dirty="0"/>
              <a:t>-12</a:t>
            </a:r>
            <a:r>
              <a:rPr lang="en-US" sz="2400" dirty="0"/>
              <a:t> m)</a:t>
            </a:r>
          </a:p>
          <a:p>
            <a:pPr algn="just"/>
            <a:r>
              <a:rPr lang="en-US" sz="2400" dirty="0"/>
              <a:t>The energy of the x-ray can be calculated with the </a:t>
            </a:r>
            <a:r>
              <a:rPr lang="en-US" sz="2400" dirty="0" smtClean="0"/>
              <a:t>equation E </a:t>
            </a:r>
            <a:r>
              <a:rPr lang="en-US" sz="2400" dirty="0"/>
              <a:t>= </a:t>
            </a:r>
            <a:r>
              <a:rPr lang="en-US" sz="2400" dirty="0" smtClean="0"/>
              <a:t>h</a:t>
            </a:r>
            <a:r>
              <a:rPr lang="en-US" sz="2400" dirty="0" smtClean="0">
                <a:latin typeface="Cambria Math" panose="02040503050406030204" pitchFamily="18" charset="0"/>
                <a:ea typeface="Cambria Math" panose="02040503050406030204" pitchFamily="18" charset="0"/>
              </a:rPr>
              <a:t>𝞾</a:t>
            </a:r>
            <a:r>
              <a:rPr lang="en-US" sz="2400" dirty="0" smtClean="0"/>
              <a:t> </a:t>
            </a:r>
            <a:r>
              <a:rPr lang="en-US" sz="2400" dirty="0"/>
              <a:t>= </a:t>
            </a:r>
            <a:r>
              <a:rPr lang="en-US" sz="2400" dirty="0" err="1" smtClean="0"/>
              <a:t>hc</a:t>
            </a:r>
            <a:r>
              <a:rPr lang="en-US" sz="2400" dirty="0" smtClean="0"/>
              <a:t>/</a:t>
            </a:r>
            <a:r>
              <a:rPr lang="el-GR" sz="2400" dirty="0" smtClean="0">
                <a:latin typeface="Gulim" panose="020B0600000101010101" pitchFamily="34" charset="-127"/>
                <a:ea typeface="Gulim" panose="020B0600000101010101" pitchFamily="34" charset="-127"/>
              </a:rPr>
              <a:t>λ</a:t>
            </a:r>
            <a:r>
              <a:rPr lang="en-US" sz="2400" dirty="0" smtClean="0"/>
              <a:t>; e.g</a:t>
            </a:r>
            <a:r>
              <a:rPr lang="en-US" sz="2400" dirty="0"/>
              <a:t>. the x-ray photon with wavelength 1Å has energy 12.5 </a:t>
            </a:r>
            <a:r>
              <a:rPr lang="en-US" sz="2400" dirty="0" err="1"/>
              <a:t>keV</a:t>
            </a:r>
            <a:endParaRPr lang="en-US" sz="2400" dirty="0"/>
          </a:p>
          <a:p>
            <a:pPr algn="just"/>
            <a:r>
              <a:rPr lang="en-US" sz="2400" dirty="0"/>
              <a:t>X-rays are produced whenever high-speed </a:t>
            </a:r>
            <a:r>
              <a:rPr lang="en-US" sz="2400" dirty="0" smtClean="0"/>
              <a:t>electrons collide </a:t>
            </a:r>
            <a:r>
              <a:rPr lang="en-US" sz="2400" dirty="0"/>
              <a:t>with a metal target</a:t>
            </a:r>
            <a:r>
              <a:rPr lang="en-US" sz="2400" dirty="0" smtClean="0"/>
              <a:t>.</a:t>
            </a:r>
          </a:p>
          <a:p>
            <a:pPr algn="just"/>
            <a:r>
              <a:rPr lang="en-US" sz="2400" dirty="0" smtClean="0"/>
              <a:t>Unlike </a:t>
            </a:r>
            <a:r>
              <a:rPr lang="en-US" sz="2400" dirty="0"/>
              <a:t>ordinary light, these rays were invisible, but they traveled in straight lines and affected photographic film in the same way as light. On the other hand, they were much more penetrating than light and could easily pass through the human body, wood, quite thick pieces of metal, and other “opaque” objects. X-rays are a form of electromagnetic radiation (like light); they are of higher energy, however, and can penetrate the body to form an image on film.</a:t>
            </a:r>
          </a:p>
        </p:txBody>
      </p:sp>
    </p:spTree>
    <p:extLst>
      <p:ext uri="{BB962C8B-B14F-4D97-AF65-F5344CB8AC3E}">
        <p14:creationId xmlns:p14="http://schemas.microsoft.com/office/powerpoint/2010/main" val="2795812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pic>
        <p:nvPicPr>
          <p:cNvPr id="5" name="Picture 4"/>
          <p:cNvPicPr>
            <a:picLocks noChangeAspect="1"/>
          </p:cNvPicPr>
          <p:nvPr/>
        </p:nvPicPr>
        <p:blipFill>
          <a:blip r:embed="rId2"/>
          <a:stretch>
            <a:fillRect/>
          </a:stretch>
        </p:blipFill>
        <p:spPr>
          <a:xfrm>
            <a:off x="2027367" y="1513267"/>
            <a:ext cx="8160870" cy="5146840"/>
          </a:xfrm>
          <a:prstGeom prst="rect">
            <a:avLst/>
          </a:prstGeom>
        </p:spPr>
      </p:pic>
    </p:spTree>
    <p:extLst>
      <p:ext uri="{BB962C8B-B14F-4D97-AF65-F5344CB8AC3E}">
        <p14:creationId xmlns:p14="http://schemas.microsoft.com/office/powerpoint/2010/main" val="2518571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sp>
        <p:nvSpPr>
          <p:cNvPr id="4" name="Rectangle 3"/>
          <p:cNvSpPr/>
          <p:nvPr/>
        </p:nvSpPr>
        <p:spPr>
          <a:xfrm>
            <a:off x="831945" y="1513267"/>
            <a:ext cx="11027960" cy="4832092"/>
          </a:xfrm>
          <a:prstGeom prst="rect">
            <a:avLst/>
          </a:prstGeom>
        </p:spPr>
        <p:txBody>
          <a:bodyPr wrap="square">
            <a:spAutoFit/>
          </a:bodyPr>
          <a:lstStyle/>
          <a:p>
            <a:pPr algn="just"/>
            <a:r>
              <a:rPr lang="en-US" sz="2800" dirty="0"/>
              <a:t>A diffractometer records changes of diffraction intensity with 2θ. The </a:t>
            </a:r>
            <a:r>
              <a:rPr lang="en-US" sz="2800" dirty="0" smtClean="0"/>
              <a:t>diffractometer records </a:t>
            </a:r>
            <a:r>
              <a:rPr lang="en-US" sz="2800" dirty="0"/>
              <a:t>the diffraction intensity starting from a low 2θ and ending at a high </a:t>
            </a:r>
            <a:r>
              <a:rPr lang="en-US" sz="2800" dirty="0" smtClean="0"/>
              <a:t>2θ. A </a:t>
            </a:r>
            <a:r>
              <a:rPr lang="en-US" sz="2800" dirty="0"/>
              <a:t>number of intensity peaks located at different 2θ provide a ‘‘fingerprint</a:t>
            </a:r>
            <a:r>
              <a:rPr lang="en-US" sz="2800" dirty="0" smtClean="0"/>
              <a:t>’’ for </a:t>
            </a:r>
            <a:r>
              <a:rPr lang="en-US" sz="2800" dirty="0"/>
              <a:t>a crystalline </a:t>
            </a:r>
            <a:r>
              <a:rPr lang="en-US" sz="2800" dirty="0" smtClean="0"/>
              <a:t>solid of each individual. </a:t>
            </a:r>
            <a:r>
              <a:rPr lang="en-US" sz="2800" dirty="0"/>
              <a:t>Each peak represents diffraction from a </a:t>
            </a:r>
            <a:r>
              <a:rPr lang="en-US" sz="2800" dirty="0" smtClean="0"/>
              <a:t>certain crystallographic </a:t>
            </a:r>
            <a:r>
              <a:rPr lang="en-US" sz="2800" dirty="0"/>
              <a:t>plane. Matching an obtained peak spectrum with a standard</a:t>
            </a:r>
          </a:p>
          <a:p>
            <a:pPr algn="just"/>
            <a:r>
              <a:rPr lang="en-US" sz="2800" dirty="0"/>
              <a:t>spectrum enables us to identify the crystalline substances in a </a:t>
            </a:r>
            <a:r>
              <a:rPr lang="en-US" sz="2800" dirty="0" smtClean="0"/>
              <a:t>specimen. Spectrum </a:t>
            </a:r>
            <a:r>
              <a:rPr lang="en-US" sz="2800" dirty="0"/>
              <a:t>matching is </a:t>
            </a:r>
            <a:r>
              <a:rPr lang="en-US" sz="2800" dirty="0" smtClean="0"/>
              <a:t> determined </a:t>
            </a:r>
            <a:r>
              <a:rPr lang="en-US" sz="2800" dirty="0"/>
              <a:t>by the positions of the diffraction peak </a:t>
            </a:r>
            <a:r>
              <a:rPr lang="en-US" sz="2800" dirty="0" smtClean="0"/>
              <a:t>maxima and </a:t>
            </a:r>
            <a:r>
              <a:rPr lang="en-US" sz="2800" dirty="0"/>
              <a:t>the relative peak intensities among diffraction </a:t>
            </a:r>
            <a:r>
              <a:rPr lang="en-US" sz="2800" dirty="0" smtClean="0"/>
              <a:t>peaks. In </a:t>
            </a:r>
            <a:r>
              <a:rPr lang="en-US" sz="2800" dirty="0"/>
              <a:t>a modern diffractometer, data acquisition and treatment are mainly </a:t>
            </a:r>
            <a:r>
              <a:rPr lang="en-US" sz="2800" dirty="0" smtClean="0"/>
              <a:t>done by </a:t>
            </a:r>
            <a:r>
              <a:rPr lang="en-US" sz="2800" dirty="0"/>
              <a:t>computer. </a:t>
            </a:r>
          </a:p>
        </p:txBody>
      </p:sp>
    </p:spTree>
    <p:extLst>
      <p:ext uri="{BB962C8B-B14F-4D97-AF65-F5344CB8AC3E}">
        <p14:creationId xmlns:p14="http://schemas.microsoft.com/office/powerpoint/2010/main" val="3438685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sp>
        <p:nvSpPr>
          <p:cNvPr id="4" name="Rectangle 3"/>
          <p:cNvSpPr/>
          <p:nvPr/>
        </p:nvSpPr>
        <p:spPr>
          <a:xfrm>
            <a:off x="1029269" y="1704336"/>
            <a:ext cx="10181798" cy="4401205"/>
          </a:xfrm>
          <a:prstGeom prst="rect">
            <a:avLst/>
          </a:prstGeom>
        </p:spPr>
        <p:txBody>
          <a:bodyPr wrap="square">
            <a:spAutoFit/>
          </a:bodyPr>
          <a:lstStyle/>
          <a:p>
            <a:pPr marL="457200" indent="-457200" algn="just">
              <a:buFont typeface="Wingdings" panose="05000000000000000000" pitchFamily="2" charset="2"/>
              <a:buChar char="q"/>
            </a:pPr>
            <a:r>
              <a:rPr lang="en-US" sz="2800" dirty="0"/>
              <a:t>Crystal-Phase </a:t>
            </a:r>
            <a:r>
              <a:rPr lang="en-US" sz="2800" dirty="0" smtClean="0"/>
              <a:t>Identification-One </a:t>
            </a:r>
            <a:r>
              <a:rPr lang="en-US" sz="2800" dirty="0"/>
              <a:t>of the most important uses of XRD</a:t>
            </a:r>
          </a:p>
          <a:p>
            <a:pPr algn="just"/>
            <a:endParaRPr lang="en-US" sz="2800" dirty="0"/>
          </a:p>
          <a:p>
            <a:pPr marL="1371600" lvl="2" indent="-457200" algn="just">
              <a:buFont typeface="Arial" panose="020B0604020202020204" pitchFamily="34" charset="0"/>
              <a:buChar char="•"/>
            </a:pPr>
            <a:r>
              <a:rPr lang="en-US" sz="2800" dirty="0"/>
              <a:t>Obtain XRD pattern</a:t>
            </a:r>
          </a:p>
          <a:p>
            <a:pPr marL="1371600" lvl="2" indent="-457200" algn="just">
              <a:buFont typeface="Arial" panose="020B0604020202020204" pitchFamily="34" charset="0"/>
              <a:buChar char="•"/>
            </a:pPr>
            <a:r>
              <a:rPr lang="en-US" sz="2800" dirty="0"/>
              <a:t>Measure d-</a:t>
            </a:r>
            <a:r>
              <a:rPr lang="en-US" sz="2800" dirty="0" err="1"/>
              <a:t>spacings</a:t>
            </a:r>
            <a:endParaRPr lang="en-US" sz="2800" dirty="0"/>
          </a:p>
          <a:p>
            <a:pPr marL="1371600" lvl="2" indent="-457200" algn="just">
              <a:buFont typeface="Arial" panose="020B0604020202020204" pitchFamily="34" charset="0"/>
              <a:buChar char="•"/>
            </a:pPr>
            <a:r>
              <a:rPr lang="en-US" sz="2800" dirty="0"/>
              <a:t>Obtain integrated intensities</a:t>
            </a:r>
          </a:p>
          <a:p>
            <a:pPr marL="1371600" lvl="2" indent="-457200" algn="just">
              <a:buFont typeface="Arial" panose="020B0604020202020204" pitchFamily="34" charset="0"/>
              <a:buChar char="•"/>
            </a:pPr>
            <a:r>
              <a:rPr lang="en-US" sz="2800" dirty="0"/>
              <a:t>Compare data with known standards in the JCPDS file, which are for random orientations (there are more than 50,000 JCPDS cards of inorganic materials</a:t>
            </a:r>
            <a:r>
              <a:rPr lang="en-US" sz="2800" dirty="0" smtClean="0"/>
              <a:t>).</a:t>
            </a:r>
          </a:p>
          <a:p>
            <a:pPr marL="1371600" lvl="2" indent="-457200" algn="just">
              <a:buFont typeface="Arial" panose="020B0604020202020204" pitchFamily="34" charset="0"/>
              <a:buChar char="•"/>
            </a:pPr>
            <a:r>
              <a:rPr lang="en-US" sz="2800" dirty="0"/>
              <a:t>Compare data with known standards in the </a:t>
            </a:r>
            <a:r>
              <a:rPr lang="en-US" sz="2800" dirty="0" smtClean="0"/>
              <a:t>ICSD data </a:t>
            </a:r>
            <a:r>
              <a:rPr lang="en-US" sz="2800" dirty="0"/>
              <a:t>file</a:t>
            </a:r>
          </a:p>
        </p:txBody>
      </p:sp>
    </p:spTree>
    <p:extLst>
      <p:ext uri="{BB962C8B-B14F-4D97-AF65-F5344CB8AC3E}">
        <p14:creationId xmlns:p14="http://schemas.microsoft.com/office/powerpoint/2010/main" val="1121143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AUT0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332" y="496956"/>
            <a:ext cx="9726305" cy="54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2453185" y="0"/>
            <a:ext cx="7086600" cy="762000"/>
          </a:xfrm>
        </p:spPr>
        <p:txBody>
          <a:bodyPr/>
          <a:lstStyle/>
          <a:p>
            <a:pPr algn="ctr" eaLnBrk="1" hangingPunct="1"/>
            <a:r>
              <a:rPr lang="en-US" altLang="en-US" sz="3200" dirty="0" smtClean="0">
                <a:solidFill>
                  <a:schemeClr val="accent2"/>
                </a:solidFill>
                <a:latin typeface="Verdana" panose="020B0604030504040204" pitchFamily="34" charset="0"/>
              </a:rPr>
              <a:t>JCPDS Card</a:t>
            </a:r>
          </a:p>
        </p:txBody>
      </p:sp>
      <p:sp>
        <p:nvSpPr>
          <p:cNvPr id="7" name="Text Box 5"/>
          <p:cNvSpPr txBox="1">
            <a:spLocks noChangeArrowheads="1"/>
          </p:cNvSpPr>
          <p:nvPr/>
        </p:nvSpPr>
        <p:spPr bwMode="auto">
          <a:xfrm>
            <a:off x="277504" y="5939135"/>
            <a:ext cx="116551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latin typeface="Verdana" panose="020B0604030504040204" pitchFamily="34" charset="0"/>
              </a:rPr>
              <a:t>1.file number 2.three strongest </a:t>
            </a:r>
            <a:r>
              <a:rPr lang="en-US" altLang="en-US" sz="1800" dirty="0" smtClean="0">
                <a:latin typeface="Verdana" panose="020B0604030504040204" pitchFamily="34" charset="0"/>
              </a:rPr>
              <a:t>lines 3.lowest-angle </a:t>
            </a:r>
            <a:r>
              <a:rPr lang="en-US" altLang="en-US" sz="1800" dirty="0">
                <a:latin typeface="Verdana" panose="020B0604030504040204" pitchFamily="34" charset="0"/>
              </a:rPr>
              <a:t>line 4.chemical formula and name 5.data on </a:t>
            </a:r>
            <a:r>
              <a:rPr lang="en-US" altLang="en-US" sz="1800" dirty="0" smtClean="0">
                <a:latin typeface="Verdana" panose="020B0604030504040204" pitchFamily="34" charset="0"/>
              </a:rPr>
              <a:t>diffraction </a:t>
            </a:r>
            <a:r>
              <a:rPr lang="en-US" altLang="en-US" sz="1800" dirty="0">
                <a:latin typeface="Verdana" panose="020B0604030504040204" pitchFamily="34" charset="0"/>
              </a:rPr>
              <a:t>method </a:t>
            </a:r>
            <a:r>
              <a:rPr lang="en-US" altLang="en-US" sz="1800" dirty="0" smtClean="0">
                <a:latin typeface="Verdana" panose="020B0604030504040204" pitchFamily="34" charset="0"/>
              </a:rPr>
              <a:t>used 6.crystallographic </a:t>
            </a:r>
            <a:r>
              <a:rPr lang="en-US" altLang="en-US" sz="1800" dirty="0">
                <a:latin typeface="Verdana" panose="020B0604030504040204" pitchFamily="34" charset="0"/>
              </a:rPr>
              <a:t>data 7.optical and </a:t>
            </a:r>
            <a:r>
              <a:rPr lang="en-US" altLang="en-US" sz="1800" dirty="0" smtClean="0">
                <a:latin typeface="Verdana" panose="020B0604030504040204" pitchFamily="34" charset="0"/>
              </a:rPr>
              <a:t>other data </a:t>
            </a:r>
            <a:r>
              <a:rPr lang="en-US" altLang="en-US" sz="1800" dirty="0">
                <a:latin typeface="Verdana" panose="020B0604030504040204" pitchFamily="34" charset="0"/>
              </a:rPr>
              <a:t>8.data on specimen 9.data on diffraction pattern. </a:t>
            </a:r>
          </a:p>
        </p:txBody>
      </p:sp>
    </p:spTree>
    <p:extLst>
      <p:ext uri="{BB962C8B-B14F-4D97-AF65-F5344CB8AC3E}">
        <p14:creationId xmlns:p14="http://schemas.microsoft.com/office/powerpoint/2010/main" val="2116609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639" t="9139" r="12393" b="2842"/>
          <a:stretch/>
        </p:blipFill>
        <p:spPr>
          <a:xfrm>
            <a:off x="0" y="122830"/>
            <a:ext cx="6591870" cy="5527343"/>
          </a:xfrm>
          <a:prstGeom prst="rect">
            <a:avLst/>
          </a:prstGeom>
        </p:spPr>
      </p:pic>
      <p:sp>
        <p:nvSpPr>
          <p:cNvPr id="7" name="TextBox 6"/>
          <p:cNvSpPr txBox="1"/>
          <p:nvPr/>
        </p:nvSpPr>
        <p:spPr>
          <a:xfrm>
            <a:off x="609506" y="5650173"/>
            <a:ext cx="5908797" cy="584775"/>
          </a:xfrm>
          <a:prstGeom prst="rect">
            <a:avLst/>
          </a:prstGeom>
          <a:noFill/>
        </p:spPr>
        <p:txBody>
          <a:bodyPr wrap="none" rtlCol="0">
            <a:spAutoFit/>
          </a:bodyPr>
          <a:lstStyle/>
          <a:p>
            <a:r>
              <a:rPr lang="en-US" sz="3200" dirty="0" smtClean="0">
                <a:solidFill>
                  <a:schemeClr val="accent2"/>
                </a:solidFill>
              </a:rPr>
              <a:t>XRD pattern of NiO (experimental)</a:t>
            </a:r>
            <a:endParaRPr lang="en-US" sz="3200" dirty="0">
              <a:solidFill>
                <a:schemeClr val="accent2"/>
              </a:solidFill>
            </a:endParaRPr>
          </a:p>
        </p:txBody>
      </p:sp>
      <p:pic>
        <p:nvPicPr>
          <p:cNvPr id="4" name="Picture 3"/>
          <p:cNvPicPr>
            <a:picLocks noChangeAspect="1"/>
          </p:cNvPicPr>
          <p:nvPr/>
        </p:nvPicPr>
        <p:blipFill>
          <a:blip r:embed="rId3"/>
          <a:stretch>
            <a:fillRect/>
          </a:stretch>
        </p:blipFill>
        <p:spPr>
          <a:xfrm>
            <a:off x="6752509" y="1091038"/>
            <a:ext cx="5162550" cy="3590925"/>
          </a:xfrm>
          <a:prstGeom prst="rect">
            <a:avLst/>
          </a:prstGeom>
          <a:ln>
            <a:solidFill>
              <a:schemeClr val="tx1"/>
            </a:solidFill>
          </a:ln>
        </p:spPr>
      </p:pic>
      <p:sp>
        <p:nvSpPr>
          <p:cNvPr id="5" name="TextBox 4"/>
          <p:cNvSpPr txBox="1"/>
          <p:nvPr/>
        </p:nvSpPr>
        <p:spPr>
          <a:xfrm>
            <a:off x="6752509" y="5126953"/>
            <a:ext cx="5323189" cy="523220"/>
          </a:xfrm>
          <a:prstGeom prst="rect">
            <a:avLst/>
          </a:prstGeom>
          <a:noFill/>
        </p:spPr>
        <p:txBody>
          <a:bodyPr wrap="none" rtlCol="0">
            <a:spAutoFit/>
          </a:bodyPr>
          <a:lstStyle/>
          <a:p>
            <a:r>
              <a:rPr lang="en-US" sz="2800" dirty="0" smtClean="0"/>
              <a:t>XRD pattern of NiO (Standard ICSD)</a:t>
            </a:r>
            <a:endParaRPr lang="en-US" sz="2800" dirty="0"/>
          </a:p>
        </p:txBody>
      </p:sp>
    </p:spTree>
    <p:extLst>
      <p:ext uri="{BB962C8B-B14F-4D97-AF65-F5344CB8AC3E}">
        <p14:creationId xmlns:p14="http://schemas.microsoft.com/office/powerpoint/2010/main" val="2876554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01437" y="124519"/>
            <a:ext cx="6780574" cy="646331"/>
          </a:xfrm>
          <a:prstGeom prst="rect">
            <a:avLst/>
          </a:prstGeom>
          <a:noFill/>
        </p:spPr>
        <p:txBody>
          <a:bodyPr wrap="none" rtlCol="0">
            <a:spAutoFit/>
          </a:bodyPr>
          <a:lstStyle/>
          <a:p>
            <a:r>
              <a:rPr lang="en-US" sz="3600" dirty="0" smtClean="0">
                <a:solidFill>
                  <a:schemeClr val="accent2"/>
                </a:solidFill>
              </a:rPr>
              <a:t>XRD pattern of NiO (Standard ICSD)</a:t>
            </a:r>
            <a:endParaRPr lang="en-US" sz="3600" dirty="0">
              <a:solidFill>
                <a:schemeClr val="accent2"/>
              </a:solidFill>
            </a:endParaRPr>
          </a:p>
        </p:txBody>
      </p:sp>
      <p:pic>
        <p:nvPicPr>
          <p:cNvPr id="2" name="Picture 1"/>
          <p:cNvPicPr>
            <a:picLocks noChangeAspect="1"/>
          </p:cNvPicPr>
          <p:nvPr/>
        </p:nvPicPr>
        <p:blipFill>
          <a:blip r:embed="rId2"/>
          <a:stretch>
            <a:fillRect/>
          </a:stretch>
        </p:blipFill>
        <p:spPr>
          <a:xfrm>
            <a:off x="780115" y="4166830"/>
            <a:ext cx="7991475" cy="2400300"/>
          </a:xfrm>
          <a:prstGeom prst="rect">
            <a:avLst/>
          </a:prstGeom>
        </p:spPr>
      </p:pic>
      <p:pic>
        <p:nvPicPr>
          <p:cNvPr id="3" name="Picture 2"/>
          <p:cNvPicPr>
            <a:picLocks noChangeAspect="1"/>
          </p:cNvPicPr>
          <p:nvPr/>
        </p:nvPicPr>
        <p:blipFill>
          <a:blip r:embed="rId3"/>
          <a:stretch>
            <a:fillRect/>
          </a:stretch>
        </p:blipFill>
        <p:spPr>
          <a:xfrm>
            <a:off x="6354088" y="910205"/>
            <a:ext cx="5162550" cy="3590925"/>
          </a:xfrm>
          <a:prstGeom prst="rect">
            <a:avLst/>
          </a:prstGeom>
          <a:ln>
            <a:solidFill>
              <a:schemeClr val="tx1"/>
            </a:solidFill>
          </a:ln>
        </p:spPr>
      </p:pic>
      <p:sp>
        <p:nvSpPr>
          <p:cNvPr id="4" name="Rectangle 3"/>
          <p:cNvSpPr/>
          <p:nvPr/>
        </p:nvSpPr>
        <p:spPr>
          <a:xfrm>
            <a:off x="941516" y="1347196"/>
            <a:ext cx="5173852" cy="1077218"/>
          </a:xfrm>
          <a:prstGeom prst="rect">
            <a:avLst/>
          </a:prstGeom>
          <a:ln>
            <a:solidFill>
              <a:schemeClr val="accent1"/>
            </a:solidFill>
          </a:ln>
        </p:spPr>
        <p:txBody>
          <a:bodyPr wrap="none">
            <a:spAutoFit/>
          </a:bodyPr>
          <a:lstStyle/>
          <a:p>
            <a:r>
              <a:rPr lang="en-US" sz="3200" dirty="0" smtClean="0"/>
              <a:t>According to ICSD data</a:t>
            </a:r>
          </a:p>
          <a:p>
            <a:r>
              <a:rPr lang="en-US" sz="3200" dirty="0" smtClean="0"/>
              <a:t>Reference code: 01-073-1519 </a:t>
            </a:r>
            <a:endParaRPr lang="en-US" sz="3200" dirty="0"/>
          </a:p>
        </p:txBody>
      </p:sp>
    </p:spTree>
    <p:extLst>
      <p:ext uri="{BB962C8B-B14F-4D97-AF65-F5344CB8AC3E}">
        <p14:creationId xmlns:p14="http://schemas.microsoft.com/office/powerpoint/2010/main" val="903645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sp>
        <p:nvSpPr>
          <p:cNvPr id="4" name="Rectangle 3"/>
          <p:cNvSpPr/>
          <p:nvPr/>
        </p:nvSpPr>
        <p:spPr>
          <a:xfrm>
            <a:off x="1029269" y="1704336"/>
            <a:ext cx="10181798" cy="2062103"/>
          </a:xfrm>
          <a:prstGeom prst="rect">
            <a:avLst/>
          </a:prstGeom>
        </p:spPr>
        <p:txBody>
          <a:bodyPr wrap="square">
            <a:spAutoFit/>
          </a:bodyPr>
          <a:lstStyle/>
          <a:p>
            <a:pPr marL="457200" indent="-457200" algn="just">
              <a:buFont typeface="Wingdings" panose="05000000000000000000" pitchFamily="2" charset="2"/>
              <a:buChar char="q"/>
            </a:pPr>
            <a:r>
              <a:rPr lang="en-US" sz="3200" dirty="0"/>
              <a:t>Significance of Peak Shape in XRD</a:t>
            </a:r>
            <a:endParaRPr lang="en-US" sz="3200" dirty="0"/>
          </a:p>
          <a:p>
            <a:pPr marL="1371600" lvl="2" indent="-457200" algn="just">
              <a:buFont typeface="Arial" panose="020B0604020202020204" pitchFamily="34" charset="0"/>
              <a:buChar char="•"/>
            </a:pPr>
            <a:r>
              <a:rPr lang="en-US" sz="3200" dirty="0"/>
              <a:t>Peak position</a:t>
            </a:r>
          </a:p>
          <a:p>
            <a:pPr marL="1371600" lvl="2" indent="-457200" algn="just">
              <a:buFont typeface="Arial" panose="020B0604020202020204" pitchFamily="34" charset="0"/>
              <a:buChar char="•"/>
            </a:pPr>
            <a:r>
              <a:rPr lang="en-US" sz="3200" dirty="0"/>
              <a:t>Peak width</a:t>
            </a:r>
          </a:p>
          <a:p>
            <a:pPr marL="1371600" lvl="2" indent="-457200" algn="just">
              <a:buFont typeface="Arial" panose="020B0604020202020204" pitchFamily="34" charset="0"/>
              <a:buChar char="•"/>
            </a:pPr>
            <a:r>
              <a:rPr lang="en-US" sz="3200" dirty="0"/>
              <a:t>Peak intensity</a:t>
            </a:r>
            <a:endParaRPr lang="en-US" sz="3200" dirty="0"/>
          </a:p>
        </p:txBody>
      </p:sp>
    </p:spTree>
    <p:extLst>
      <p:ext uri="{BB962C8B-B14F-4D97-AF65-F5344CB8AC3E}">
        <p14:creationId xmlns:p14="http://schemas.microsoft.com/office/powerpoint/2010/main" val="3926189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pic>
        <p:nvPicPr>
          <p:cNvPr id="8" name="Picture 7"/>
          <p:cNvPicPr>
            <a:picLocks noChangeAspect="1"/>
          </p:cNvPicPr>
          <p:nvPr/>
        </p:nvPicPr>
        <p:blipFill>
          <a:blip r:embed="rId2"/>
          <a:stretch>
            <a:fillRect/>
          </a:stretch>
        </p:blipFill>
        <p:spPr>
          <a:xfrm>
            <a:off x="7206017" y="404504"/>
            <a:ext cx="4135273" cy="6142351"/>
          </a:xfrm>
          <a:prstGeom prst="rect">
            <a:avLst/>
          </a:prstGeom>
        </p:spPr>
      </p:pic>
      <p:sp>
        <p:nvSpPr>
          <p:cNvPr id="9" name="Rectangle 8"/>
          <p:cNvSpPr/>
          <p:nvPr/>
        </p:nvSpPr>
        <p:spPr>
          <a:xfrm>
            <a:off x="1710518" y="1943753"/>
            <a:ext cx="5604682" cy="2677656"/>
          </a:xfrm>
          <a:prstGeom prst="rect">
            <a:avLst/>
          </a:prstGeom>
        </p:spPr>
        <p:txBody>
          <a:bodyPr wrap="square">
            <a:spAutoFit/>
          </a:bodyPr>
          <a:lstStyle/>
          <a:p>
            <a:r>
              <a:rPr lang="en-US" sz="2800" dirty="0"/>
              <a:t>Effects of residual stress and strain on diffraction peak position and shape: </a:t>
            </a:r>
            <a:endParaRPr lang="en-US" sz="2800" dirty="0" smtClean="0"/>
          </a:p>
          <a:p>
            <a:pPr marL="457200" indent="-457200">
              <a:buAutoNum type="alphaLcParenBoth"/>
            </a:pPr>
            <a:r>
              <a:rPr lang="en-US" sz="2800" dirty="0" smtClean="0"/>
              <a:t>No strain; </a:t>
            </a:r>
          </a:p>
          <a:p>
            <a:pPr marL="457200" indent="-457200">
              <a:buAutoNum type="alphaLcParenBoth"/>
            </a:pPr>
            <a:r>
              <a:rPr lang="en-US" sz="2800" dirty="0" smtClean="0"/>
              <a:t>Uniform strain; </a:t>
            </a:r>
          </a:p>
          <a:p>
            <a:pPr marL="457200" indent="-457200">
              <a:buAutoNum type="alphaLcParenBoth"/>
            </a:pPr>
            <a:r>
              <a:rPr lang="en-US" sz="2800" dirty="0" err="1" smtClean="0"/>
              <a:t>Nonuniform</a:t>
            </a:r>
            <a:r>
              <a:rPr lang="en-US" sz="2800" dirty="0" smtClean="0"/>
              <a:t> strain.</a:t>
            </a:r>
            <a:endParaRPr lang="en-US" sz="2800" dirty="0"/>
          </a:p>
        </p:txBody>
      </p:sp>
      <p:sp>
        <p:nvSpPr>
          <p:cNvPr id="10" name="Rectangle 9"/>
          <p:cNvSpPr/>
          <p:nvPr/>
        </p:nvSpPr>
        <p:spPr>
          <a:xfrm>
            <a:off x="1710518" y="5051895"/>
            <a:ext cx="5713864" cy="1323439"/>
          </a:xfrm>
          <a:prstGeom prst="rect">
            <a:avLst/>
          </a:prstGeom>
        </p:spPr>
        <p:txBody>
          <a:bodyPr wrap="square">
            <a:spAutoFit/>
          </a:bodyPr>
          <a:lstStyle/>
          <a:p>
            <a:r>
              <a:rPr lang="en-US" sz="2000" dirty="0">
                <a:solidFill>
                  <a:srgbClr val="242021"/>
                </a:solidFill>
                <a:latin typeface="ScalaLF-Regular"/>
              </a:rPr>
              <a:t>The tensile stress of increasing the spacing shifts a peak to lower 2</a:t>
            </a:r>
            <a:r>
              <a:rPr lang="en-US" sz="2000" i="1" dirty="0">
                <a:solidFill>
                  <a:srgbClr val="242021"/>
                </a:solidFill>
                <a:latin typeface="MTMI"/>
              </a:rPr>
              <a:t>θ</a:t>
            </a:r>
            <a:r>
              <a:rPr lang="en-US" sz="2000" dirty="0">
                <a:solidFill>
                  <a:srgbClr val="242021"/>
                </a:solidFill>
                <a:latin typeface="ScalaLF-Regular"/>
              </a:rPr>
              <a:t>, while the compression stress of decreasing the spacing shifts a peak to higher 2</a:t>
            </a:r>
            <a:r>
              <a:rPr lang="en-US" sz="2000" i="1" dirty="0">
                <a:solidFill>
                  <a:srgbClr val="242021"/>
                </a:solidFill>
                <a:latin typeface="MTMI"/>
              </a:rPr>
              <a:t>θ </a:t>
            </a:r>
            <a:r>
              <a:rPr lang="en-US" sz="2000" dirty="0">
                <a:solidFill>
                  <a:srgbClr val="242021"/>
                </a:solidFill>
                <a:latin typeface="ScalaLF-Regular"/>
              </a:rPr>
              <a:t>in the spectrum. </a:t>
            </a:r>
            <a:endParaRPr lang="en-US" sz="2000" dirty="0"/>
          </a:p>
        </p:txBody>
      </p:sp>
      <p:sp>
        <p:nvSpPr>
          <p:cNvPr id="11" name="Rectangle 10"/>
          <p:cNvSpPr/>
          <p:nvPr/>
        </p:nvSpPr>
        <p:spPr>
          <a:xfrm>
            <a:off x="1710518" y="1402900"/>
            <a:ext cx="2476575" cy="584775"/>
          </a:xfrm>
          <a:prstGeom prst="rect">
            <a:avLst/>
          </a:prstGeom>
        </p:spPr>
        <p:txBody>
          <a:bodyPr wrap="none">
            <a:spAutoFit/>
          </a:bodyPr>
          <a:lstStyle/>
          <a:p>
            <a:r>
              <a:rPr lang="en-US" altLang="en-US" sz="3200" b="1" dirty="0">
                <a:solidFill>
                  <a:schemeClr val="accent2"/>
                </a:solidFill>
              </a:rPr>
              <a:t>Peak </a:t>
            </a:r>
            <a:r>
              <a:rPr lang="en-US" altLang="en-US" sz="3200" b="1" dirty="0" smtClean="0">
                <a:solidFill>
                  <a:schemeClr val="accent2"/>
                </a:solidFill>
              </a:rPr>
              <a:t>Position</a:t>
            </a:r>
            <a:endParaRPr lang="en-US" sz="3200" dirty="0"/>
          </a:p>
        </p:txBody>
      </p:sp>
    </p:spTree>
    <p:extLst>
      <p:ext uri="{BB962C8B-B14F-4D97-AF65-F5344CB8AC3E}">
        <p14:creationId xmlns:p14="http://schemas.microsoft.com/office/powerpoint/2010/main" val="2715089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pic>
        <p:nvPicPr>
          <p:cNvPr id="5" name="Picture 3" descr="~AUT00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510" y="2254577"/>
            <a:ext cx="6547512" cy="43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324818" y="1513267"/>
            <a:ext cx="7443448" cy="584775"/>
          </a:xfrm>
          <a:prstGeom prst="rect">
            <a:avLst/>
          </a:prstGeom>
        </p:spPr>
        <p:txBody>
          <a:bodyPr wrap="none">
            <a:spAutoFit/>
          </a:bodyPr>
          <a:lstStyle/>
          <a:p>
            <a:r>
              <a:rPr lang="en-US" altLang="en-US" sz="2800" b="1" dirty="0">
                <a:solidFill>
                  <a:schemeClr val="accent2"/>
                </a:solidFill>
              </a:rPr>
              <a:t>Peak Width</a:t>
            </a:r>
            <a:r>
              <a:rPr lang="en-US" altLang="en-US" sz="3200" b="1" dirty="0">
                <a:solidFill>
                  <a:schemeClr val="accent2"/>
                </a:solidFill>
              </a:rPr>
              <a:t>-</a:t>
            </a:r>
            <a:r>
              <a:rPr lang="en-US" altLang="en-US" sz="2800" dirty="0">
                <a:solidFill>
                  <a:schemeClr val="accent2"/>
                </a:solidFill>
              </a:rPr>
              <a:t>Full Width at Half </a:t>
            </a:r>
            <a:r>
              <a:rPr lang="en-US" altLang="en-US" sz="2800" dirty="0" smtClean="0">
                <a:solidFill>
                  <a:schemeClr val="accent2"/>
                </a:solidFill>
              </a:rPr>
              <a:t>Maximum (FWHM)</a:t>
            </a:r>
            <a:endParaRPr lang="en-US" sz="2800" dirty="0">
              <a:solidFill>
                <a:schemeClr val="accent2"/>
              </a:solidFill>
            </a:endParaRPr>
          </a:p>
        </p:txBody>
      </p:sp>
      <p:sp>
        <p:nvSpPr>
          <p:cNvPr id="7" name="Text Box 5"/>
          <p:cNvSpPr txBox="1">
            <a:spLocks noChangeArrowheads="1"/>
          </p:cNvSpPr>
          <p:nvPr/>
        </p:nvSpPr>
        <p:spPr bwMode="auto">
          <a:xfrm>
            <a:off x="1570478" y="2254577"/>
            <a:ext cx="30690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pPr>
            <a:r>
              <a:rPr lang="en-US" altLang="en-US" sz="2000" dirty="0" smtClean="0">
                <a:latin typeface="Verdana" panose="020B0604030504040204" pitchFamily="34" charset="0"/>
              </a:rPr>
              <a:t>Crystallite Size</a:t>
            </a:r>
            <a:endParaRPr lang="en-US" altLang="en-US" sz="2000" dirty="0">
              <a:latin typeface="Verdana" panose="020B0604030504040204" pitchFamily="34" charset="0"/>
            </a:endParaRPr>
          </a:p>
          <a:p>
            <a:pPr eaLnBrk="1" hangingPunct="1">
              <a:spcBef>
                <a:spcPct val="0"/>
              </a:spcBef>
              <a:buFontTx/>
              <a:buNone/>
            </a:pPr>
            <a:r>
              <a:rPr lang="en-US" altLang="en-US" sz="2000" dirty="0">
                <a:latin typeface="Verdana" panose="020B0604030504040204" pitchFamily="34" charset="0"/>
              </a:rPr>
              <a:t>2.	</a:t>
            </a:r>
            <a:r>
              <a:rPr lang="en-US" altLang="en-US" sz="2000" dirty="0" smtClean="0">
                <a:latin typeface="Verdana" panose="020B0604030504040204" pitchFamily="34" charset="0"/>
              </a:rPr>
              <a:t>Residual strain</a:t>
            </a:r>
            <a:endParaRPr lang="en-US" altLang="en-US" sz="2000" dirty="0">
              <a:latin typeface="Verdana" panose="020B0604030504040204" pitchFamily="34" charset="0"/>
            </a:endParaRPr>
          </a:p>
        </p:txBody>
      </p:sp>
      <mc:AlternateContent xmlns:mc="http://schemas.openxmlformats.org/markup-compatibility/2006">
        <mc:Choice xmlns:a14="http://schemas.microsoft.com/office/drawing/2010/main" Requires="a14">
          <p:sp>
            <p:nvSpPr>
              <p:cNvPr id="3" name="Rectangle 2"/>
              <p:cNvSpPr/>
              <p:nvPr/>
            </p:nvSpPr>
            <p:spPr>
              <a:xfrm>
                <a:off x="1343914" y="3889535"/>
                <a:ext cx="3702628" cy="1520160"/>
              </a:xfrm>
              <a:prstGeom prst="rect">
                <a:avLst/>
              </a:prstGeom>
              <a:solidFill>
                <a:schemeClr val="accent1">
                  <a:lumMod val="20000"/>
                  <a:lumOff val="80000"/>
                </a:schemeClr>
              </a:solidFill>
              <a:ln>
                <a:solidFill>
                  <a:schemeClr val="accent1">
                    <a:lumMod val="50000"/>
                  </a:schemeClr>
                </a:solidFill>
              </a:ln>
            </p:spPr>
            <p:txBody>
              <a:bodyPr wrap="square">
                <a:spAutoFit/>
              </a:bodyPr>
              <a:lstStyle/>
              <a:p>
                <a:r>
                  <a:rPr lang="en-US" sz="3200" dirty="0" smtClean="0">
                    <a:latin typeface="Times New Roman" panose="02020603050405020304" pitchFamily="18" charset="0"/>
                    <a:ea typeface="Times New Roman" panose="02020603050405020304" pitchFamily="18" charset="0"/>
                  </a:rPr>
                  <a:t>Scherer's formula</a:t>
                </a:r>
              </a:p>
              <a:p>
                <a14:m>
                  <m:oMathPara xmlns:m="http://schemas.openxmlformats.org/officeDocument/2006/math">
                    <m:oMathParaPr>
                      <m:jc m:val="centerGroup"/>
                    </m:oMathParaPr>
                    <m:oMath xmlns:m="http://schemas.openxmlformats.org/officeDocument/2006/math">
                      <m:r>
                        <a:rPr lang="en-US" sz="3200" i="1"/>
                        <m:t>𝐷</m:t>
                      </m:r>
                      <m:r>
                        <a:rPr lang="en-US" sz="3200" i="1"/>
                        <m:t>=</m:t>
                      </m:r>
                      <m:f>
                        <m:fPr>
                          <m:ctrlPr>
                            <a:rPr lang="en-US" sz="3200" i="1"/>
                          </m:ctrlPr>
                        </m:fPr>
                        <m:num>
                          <m:r>
                            <a:rPr lang="en-US" sz="3200" i="1"/>
                            <m:t>𝑘</m:t>
                          </m:r>
                          <m:r>
                            <a:rPr lang="en-US" sz="3200" i="1"/>
                            <m:t>𝜆</m:t>
                          </m:r>
                        </m:num>
                        <m:den>
                          <m:r>
                            <a:rPr lang="en-US" sz="3200" b="0" i="1" smtClean="0">
                              <a:latin typeface="Cambria Math" panose="02040503050406030204" pitchFamily="18" charset="0"/>
                            </a:rPr>
                            <m:t>𝐹𝑊𝐻𝑀</m:t>
                          </m:r>
                          <m:r>
                            <a:rPr lang="en-US" sz="3200" i="1"/>
                            <m:t>𝑐𝑜𝑠</m:t>
                          </m:r>
                          <m:r>
                            <a:rPr lang="en-US" sz="3200" i="1"/>
                            <m:t>𝜃</m:t>
                          </m:r>
                        </m:den>
                      </m:f>
                    </m:oMath>
                  </m:oMathPara>
                </a14:m>
                <a:endParaRPr lang="en-US" sz="3200" dirty="0"/>
              </a:p>
            </p:txBody>
          </p:sp>
        </mc:Choice>
        <mc:Fallback>
          <p:sp>
            <p:nvSpPr>
              <p:cNvPr id="3" name="Rectangle 2"/>
              <p:cNvSpPr>
                <a:spLocks noRot="1" noChangeAspect="1" noMove="1" noResize="1" noEditPoints="1" noAdjustHandles="1" noChangeArrowheads="1" noChangeShapeType="1" noTextEdit="1"/>
              </p:cNvSpPr>
              <p:nvPr/>
            </p:nvSpPr>
            <p:spPr>
              <a:xfrm>
                <a:off x="1343914" y="3889535"/>
                <a:ext cx="3702628" cy="1520160"/>
              </a:xfrm>
              <a:prstGeom prst="rect">
                <a:avLst/>
              </a:prstGeom>
              <a:blipFill rotWithShape="0">
                <a:blip r:embed="rId3"/>
                <a:stretch>
                  <a:fillRect l="-3934" t="-5179"/>
                </a:stretch>
              </a:blipFill>
              <a:ln>
                <a:solidFill>
                  <a:schemeClr val="accent1">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366005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187704"/>
            <a:ext cx="10515600" cy="1325563"/>
          </a:xfrm>
        </p:spPr>
        <p:txBody>
          <a:bodyPr>
            <a:normAutofit/>
          </a:bodyPr>
          <a:lstStyle/>
          <a:p>
            <a:pPr marL="457200" lvl="1" algn="just">
              <a:lnSpc>
                <a:spcPct val="150000"/>
              </a:lnSpc>
            </a:pPr>
            <a:r>
              <a:rPr lang="en-US" sz="4400" dirty="0" smtClean="0"/>
              <a:t>X-ray Diffraction Data</a:t>
            </a:r>
          </a:p>
        </p:txBody>
      </p:sp>
      <p:sp>
        <p:nvSpPr>
          <p:cNvPr id="6" name="Rectangle 5"/>
          <p:cNvSpPr/>
          <p:nvPr/>
        </p:nvSpPr>
        <p:spPr>
          <a:xfrm>
            <a:off x="1379409" y="1895674"/>
            <a:ext cx="2585003" cy="584775"/>
          </a:xfrm>
          <a:prstGeom prst="rect">
            <a:avLst/>
          </a:prstGeom>
        </p:spPr>
        <p:txBody>
          <a:bodyPr wrap="none">
            <a:spAutoFit/>
          </a:bodyPr>
          <a:lstStyle/>
          <a:p>
            <a:r>
              <a:rPr lang="en-US" altLang="en-US" sz="3200" b="1" dirty="0">
                <a:solidFill>
                  <a:schemeClr val="accent2"/>
                </a:solidFill>
              </a:rPr>
              <a:t>Peak </a:t>
            </a:r>
            <a:r>
              <a:rPr lang="en-US" altLang="en-US" sz="3200" b="1" dirty="0" smtClean="0">
                <a:solidFill>
                  <a:schemeClr val="accent2"/>
                </a:solidFill>
              </a:rPr>
              <a:t>Intensity</a:t>
            </a:r>
            <a:endParaRPr lang="en-US" sz="3200" dirty="0">
              <a:solidFill>
                <a:schemeClr val="accent2"/>
              </a:solidFill>
            </a:endParaRPr>
          </a:p>
        </p:txBody>
      </p:sp>
      <p:sp>
        <p:nvSpPr>
          <p:cNvPr id="7" name="Text Box 5"/>
          <p:cNvSpPr txBox="1">
            <a:spLocks noChangeArrowheads="1"/>
          </p:cNvSpPr>
          <p:nvPr/>
        </p:nvSpPr>
        <p:spPr bwMode="auto">
          <a:xfrm>
            <a:off x="1584126" y="2838830"/>
            <a:ext cx="63452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pPr>
            <a:r>
              <a:rPr lang="en-US" altLang="en-US" sz="2000" dirty="0" smtClean="0">
                <a:latin typeface="Verdana" panose="020B0604030504040204" pitchFamily="34" charset="0"/>
              </a:rPr>
              <a:t>Preferential Orientation</a:t>
            </a:r>
            <a:endParaRPr lang="en-US" altLang="en-US" sz="2000" dirty="0">
              <a:latin typeface="Verdana" panose="020B0604030504040204" pitchFamily="34" charset="0"/>
            </a:endParaRPr>
          </a:p>
        </p:txBody>
      </p:sp>
    </p:spTree>
    <p:extLst>
      <p:ext uri="{BB962C8B-B14F-4D97-AF65-F5344CB8AC3E}">
        <p14:creationId xmlns:p14="http://schemas.microsoft.com/office/powerpoint/2010/main" val="315180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7256" y="614149"/>
                <a:ext cx="10515600" cy="5358097"/>
              </a:xfrm>
            </p:spPr>
            <p:txBody>
              <a:bodyPr>
                <a:normAutofit/>
              </a:bodyPr>
              <a:lstStyle/>
              <a:p>
                <a:pPr algn="just"/>
                <a:r>
                  <a:rPr lang="en-US" sz="2400" dirty="0" smtClean="0"/>
                  <a:t>X-rays are produced when any electrically charged particle of sufficient kinetic energy rapidly decelerates. Electrons are usually used for this purpose, the radiation being produced in an x-ray tube which contains a source of electrons and two metal electrodes. The high voltage maintained across these electrodes, some tens of thousands of volts, rapidly draws the electrons to the anode, or target, which they strike with very high velocity. X-rays are produced at the point of impact and radiate in all directions. If e is the charge on the electron (1.60</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10</a:t>
                </a:r>
                <a:r>
                  <a:rPr lang="en-US" sz="2400" baseline="30000" dirty="0"/>
                  <a:t>-</a:t>
                </a:r>
                <a:r>
                  <a:rPr lang="en-US" sz="2400" baseline="30000" dirty="0" smtClean="0"/>
                  <a:t>19</a:t>
                </a:r>
                <a:r>
                  <a:rPr lang="en-US" sz="2400" dirty="0" smtClean="0"/>
                  <a:t> coulomb) and V the voltage across the electrodes, then the kinetic energy (in joules) of the electrons on impact is given by the equation:</a:t>
                </a:r>
              </a:p>
              <a:p>
                <a:pPr marL="0" indent="0" algn="ctr">
                  <a:buNone/>
                </a:pPr>
                <a:r>
                  <a:rPr lang="en-US" sz="2400" dirty="0" smtClean="0"/>
                  <a:t>K.E= eV = ½ mV</a:t>
                </a:r>
                <a:r>
                  <a:rPr lang="en-US" sz="2400" baseline="30000" dirty="0" smtClean="0"/>
                  <a:t>2</a:t>
                </a:r>
                <a:endParaRPr lang="en-US" sz="2400" baseline="30000" dirty="0"/>
              </a:p>
              <a:p>
                <a:pPr algn="just"/>
                <a:r>
                  <a:rPr lang="en-US" sz="2400" dirty="0" smtClean="0"/>
                  <a:t>Where </a:t>
                </a:r>
                <a:r>
                  <a:rPr lang="en-US" sz="2400" dirty="0"/>
                  <a:t>m is the mass of the electron (</a:t>
                </a:r>
                <a:r>
                  <a:rPr lang="en-US" sz="2400" dirty="0" smtClean="0"/>
                  <a:t>9.11</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10</a:t>
                </a:r>
                <a:r>
                  <a:rPr lang="en-US" sz="2400" baseline="30000" dirty="0"/>
                  <a:t>-31</a:t>
                </a:r>
                <a:r>
                  <a:rPr lang="en-US" sz="2400" dirty="0"/>
                  <a:t> kg) and v its velocity in m/sec just before impact. At a tube voltage of 30,000 volts, this velocity is about one-third that of light. Most of the kinetic energy of the electrons striking the target is converted into heat, less than 1 percent being transformed into </a:t>
                </a:r>
                <a:r>
                  <a:rPr lang="en-US" sz="2400" dirty="0" smtClean="0"/>
                  <a:t>x-rays.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7256" y="614149"/>
                <a:ext cx="10515600" cy="5358097"/>
              </a:xfrm>
              <a:blipFill rotWithShape="0">
                <a:blip r:embed="rId2"/>
                <a:stretch>
                  <a:fillRect l="-812" t="-1593" r="-870"/>
                </a:stretch>
              </a:blipFill>
            </p:spPr>
            <p:txBody>
              <a:bodyPr/>
              <a:lstStyle/>
              <a:p>
                <a:r>
                  <a:rPr lang="en-US">
                    <a:noFill/>
                  </a:rPr>
                  <a:t> </a:t>
                </a:r>
              </a:p>
            </p:txBody>
          </p:sp>
        </mc:Fallback>
      </mc:AlternateContent>
    </p:spTree>
    <p:extLst>
      <p:ext uri="{BB962C8B-B14F-4D97-AF65-F5344CB8AC3E}">
        <p14:creationId xmlns:p14="http://schemas.microsoft.com/office/powerpoint/2010/main" val="16539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of X-rays</a:t>
            </a:r>
            <a:endParaRPr lang="en-US" dirty="0"/>
          </a:p>
        </p:txBody>
      </p:sp>
      <p:sp>
        <p:nvSpPr>
          <p:cNvPr id="3" name="Content Placeholder 2"/>
          <p:cNvSpPr>
            <a:spLocks noGrp="1"/>
          </p:cNvSpPr>
          <p:nvPr>
            <p:ph idx="1"/>
          </p:nvPr>
        </p:nvSpPr>
        <p:spPr/>
        <p:txBody>
          <a:bodyPr>
            <a:normAutofit/>
          </a:bodyPr>
          <a:lstStyle/>
          <a:p>
            <a:pPr algn="just"/>
            <a:r>
              <a:rPr lang="en-US" sz="2400" dirty="0" smtClean="0"/>
              <a:t>X-rays can be generated by an X-ray tube, a vacuum tube that uses a high voltage to accelerate the electrons released by a hot cathode to a high velocity. The high velocity electrons collide with a metal target, the anode, creating the X-rays.</a:t>
            </a:r>
          </a:p>
          <a:p>
            <a:pPr algn="just"/>
            <a:r>
              <a:rPr lang="en-US" sz="2400" dirty="0" smtClean="0"/>
              <a:t>As x-rays are produced whenever high-speed electrons collide with a metal target, any x-ray tube must contain </a:t>
            </a:r>
          </a:p>
          <a:p>
            <a:pPr marL="914400" lvl="1" indent="-457200" algn="just">
              <a:buFont typeface="+mj-lt"/>
              <a:buAutoNum type="arabicPeriod"/>
            </a:pPr>
            <a:r>
              <a:rPr lang="en-US" b="1" dirty="0" smtClean="0"/>
              <a:t>A source of </a:t>
            </a:r>
            <a:r>
              <a:rPr lang="en-US" b="1" dirty="0"/>
              <a:t>electrons (hot W </a:t>
            </a:r>
            <a:r>
              <a:rPr lang="en-US" b="1" dirty="0" smtClean="0"/>
              <a:t>filament), </a:t>
            </a:r>
          </a:p>
          <a:p>
            <a:pPr marL="914400" lvl="1" indent="-457200" algn="just">
              <a:buFont typeface="+mj-lt"/>
              <a:buAutoNum type="arabicPeriod"/>
            </a:pPr>
            <a:r>
              <a:rPr lang="en-US" b="1" dirty="0" smtClean="0"/>
              <a:t>A high accelerating voltage, and </a:t>
            </a:r>
          </a:p>
          <a:p>
            <a:pPr marL="914400" lvl="1" indent="-457200" algn="just">
              <a:buFont typeface="+mj-lt"/>
              <a:buAutoNum type="arabicPeriod"/>
            </a:pPr>
            <a:r>
              <a:rPr lang="en-US" b="1" dirty="0" smtClean="0"/>
              <a:t>A metal </a:t>
            </a:r>
            <a:r>
              <a:rPr lang="en-US" b="1" dirty="0"/>
              <a:t>target (Cu, Al, </a:t>
            </a:r>
            <a:r>
              <a:rPr lang="en-US" b="1" dirty="0" err="1" smtClean="0"/>
              <a:t>Mo,Mg</a:t>
            </a:r>
            <a:r>
              <a:rPr lang="en-US" b="1" dirty="0" smtClean="0"/>
              <a:t>)</a:t>
            </a:r>
          </a:p>
          <a:p>
            <a:pPr algn="just"/>
            <a:r>
              <a:rPr lang="en-US" sz="2400" dirty="0" smtClean="0"/>
              <a:t>Furthermore, since most of the kinetic energy of the electrons is converted into heat in the target, the latter is almost always </a:t>
            </a:r>
            <a:r>
              <a:rPr lang="en-US" sz="2400" b="1" dirty="0" err="1" smtClean="0"/>
              <a:t>watercooled</a:t>
            </a:r>
            <a:r>
              <a:rPr lang="en-US" sz="2400" dirty="0" smtClean="0"/>
              <a:t> to prevent its melting.</a:t>
            </a:r>
            <a:endParaRPr lang="en-US" sz="2400" dirty="0"/>
          </a:p>
        </p:txBody>
      </p:sp>
    </p:spTree>
    <p:extLst>
      <p:ext uri="{BB962C8B-B14F-4D97-AF65-F5344CB8AC3E}">
        <p14:creationId xmlns:p14="http://schemas.microsoft.com/office/powerpoint/2010/main" val="28157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1" dirty="0" smtClean="0"/>
              <a:t>X-ray tubes </a:t>
            </a:r>
          </a:p>
          <a:p>
            <a:pPr marL="0" indent="0" algn="just">
              <a:buNone/>
            </a:pPr>
            <a:r>
              <a:rPr lang="en-US" sz="2400" dirty="0" smtClean="0"/>
              <a:t>X-ray tubes may be divided into two basic types, according to the way in which electrons are provided: gas tubes, in which electrons are produced by the ionization of a small quantity of gas (residual air in a partly evacuated tube), and filament tubes, in which the source of electrons is a hot filament. But the gas tubes are now obsolete.</a:t>
            </a:r>
            <a:endParaRPr lang="en-US" sz="2400" dirty="0"/>
          </a:p>
        </p:txBody>
      </p:sp>
      <p:sp>
        <p:nvSpPr>
          <p:cNvPr id="4" name="Title 1"/>
          <p:cNvSpPr>
            <a:spLocks noGrp="1"/>
          </p:cNvSpPr>
          <p:nvPr>
            <p:ph type="title"/>
          </p:nvPr>
        </p:nvSpPr>
        <p:spPr/>
        <p:txBody>
          <a:bodyPr/>
          <a:lstStyle/>
          <a:p>
            <a:r>
              <a:rPr lang="en-US" dirty="0"/>
              <a:t>Production of X-rays</a:t>
            </a:r>
          </a:p>
        </p:txBody>
      </p:sp>
    </p:spTree>
    <p:extLst>
      <p:ext uri="{BB962C8B-B14F-4D97-AF65-F5344CB8AC3E}">
        <p14:creationId xmlns:p14="http://schemas.microsoft.com/office/powerpoint/2010/main" val="325301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of </a:t>
            </a:r>
            <a:r>
              <a:rPr lang="en-US" dirty="0" smtClean="0"/>
              <a:t>X-rays: Filament Tube</a:t>
            </a:r>
            <a:endParaRPr lang="en-US" dirty="0"/>
          </a:p>
        </p:txBody>
      </p:sp>
      <p:pic>
        <p:nvPicPr>
          <p:cNvPr id="5" name="Content Placeholder 4"/>
          <p:cNvPicPr>
            <a:picLocks noGrp="1" noChangeAspect="1"/>
          </p:cNvPicPr>
          <p:nvPr>
            <p:ph idx="1"/>
          </p:nvPr>
        </p:nvPicPr>
        <p:blipFill>
          <a:blip r:embed="rId2"/>
          <a:stretch>
            <a:fillRect/>
          </a:stretch>
        </p:blipFill>
        <p:spPr>
          <a:xfrm>
            <a:off x="1676543" y="1935507"/>
            <a:ext cx="8020050" cy="3067050"/>
          </a:xfrm>
          <a:prstGeom prst="rect">
            <a:avLst/>
          </a:prstGeom>
        </p:spPr>
      </p:pic>
      <p:sp>
        <p:nvSpPr>
          <p:cNvPr id="6" name="TextBox 5"/>
          <p:cNvSpPr txBox="1"/>
          <p:nvPr/>
        </p:nvSpPr>
        <p:spPr>
          <a:xfrm>
            <a:off x="3386772" y="5404513"/>
            <a:ext cx="5022785" cy="400110"/>
          </a:xfrm>
          <a:prstGeom prst="rect">
            <a:avLst/>
          </a:prstGeom>
          <a:noFill/>
        </p:spPr>
        <p:txBody>
          <a:bodyPr wrap="none" rtlCol="0">
            <a:spAutoFit/>
          </a:bodyPr>
          <a:lstStyle/>
          <a:p>
            <a:r>
              <a:rPr lang="en-US" sz="2000" b="1" dirty="0" smtClean="0"/>
              <a:t>Cross section of sealed x-ray tube (schematic)</a:t>
            </a:r>
            <a:endParaRPr lang="en-US" sz="2000" b="1" dirty="0"/>
          </a:p>
        </p:txBody>
      </p:sp>
    </p:spTree>
    <p:extLst>
      <p:ext uri="{BB962C8B-B14F-4D97-AF65-F5344CB8AC3E}">
        <p14:creationId xmlns:p14="http://schemas.microsoft.com/office/powerpoint/2010/main" val="124031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normAutofit/>
          </a:bodyPr>
          <a:lstStyle/>
          <a:p>
            <a:pPr marL="0" indent="0" algn="just">
              <a:buNone/>
            </a:pPr>
            <a:r>
              <a:rPr lang="en-US" sz="2400" dirty="0" smtClean="0"/>
              <a:t>All X-ray tubes contain two electrodes, an anode (the metal target) and a cathode. In filament tubes, an evacuated glass envelope which insulates the anode at one end from the cathode at the other, the cathode being a tungsten filament and the anode a water-cooled block of copper containing the desired target metal as a small insert at one end. One lead of the high-voltage transformer is connected to the filament and the other to ground, the target being grounded by its own cooling-water connection. The filament is heated by a filament current of about 3 amp and emits electrons which are rapidly drawn to the target by the high voltage across the tube. Surrounding the filament is a small metal cup maintained at the same high (negative) voltage as the filament: it therefore repels the electrons and tends to focus them into a narrow region of the target, called the focal spot. X-rays are emitted from the focal spot in all directions and escape from the tube through two or more windows in the tube housing. Since these windows must be vacuum tight and yet highly transparent to x-rays, they are usually made of beryllium.</a:t>
            </a:r>
            <a:endParaRPr lang="en-US" sz="2400" dirty="0"/>
          </a:p>
        </p:txBody>
      </p:sp>
    </p:spTree>
    <p:extLst>
      <p:ext uri="{BB962C8B-B14F-4D97-AF65-F5344CB8AC3E}">
        <p14:creationId xmlns:p14="http://schemas.microsoft.com/office/powerpoint/2010/main" val="244024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8326" y="1811977"/>
            <a:ext cx="10515600" cy="4351338"/>
          </a:xfrm>
        </p:spPr>
        <p:txBody>
          <a:bodyPr>
            <a:normAutofit/>
          </a:bodyPr>
          <a:lstStyle/>
          <a:p>
            <a:pPr marL="0" indent="0" algn="just">
              <a:buNone/>
            </a:pPr>
            <a:r>
              <a:rPr lang="en-US" sz="2400" dirty="0" smtClean="0"/>
              <a:t>The target is always water-cooled to prevent its heating since most of the kinetic energy of the electrons is converted into heat in the target, less than 1 percent being transformed into x-rays. The filament is heated by a filament current of ~3 amp and emits electrons which are rapidly drawn to the target by the high negative voltage between the cathode and anode. A small metal cup maintained at the same negative voltage as the filament repels the electrons and tends to focus them into a narrow region of the target. X-rays are emitted from the focal spot in all directions and escape from the tube through windows in the tube housing.</a:t>
            </a:r>
          </a:p>
        </p:txBody>
      </p:sp>
    </p:spTree>
    <p:extLst>
      <p:ext uri="{BB962C8B-B14F-4D97-AF65-F5344CB8AC3E}">
        <p14:creationId xmlns:p14="http://schemas.microsoft.com/office/powerpoint/2010/main" val="32693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2142</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Gulim</vt:lpstr>
      <vt:lpstr>Arial</vt:lpstr>
      <vt:lpstr>Calibri</vt:lpstr>
      <vt:lpstr>Calibri Light</vt:lpstr>
      <vt:lpstr>Cambria Math</vt:lpstr>
      <vt:lpstr>MTMI</vt:lpstr>
      <vt:lpstr>ScalaLF-Regular</vt:lpstr>
      <vt:lpstr>Symbol</vt:lpstr>
      <vt:lpstr>Times New Roman</vt:lpstr>
      <vt:lpstr>Verdana</vt:lpstr>
      <vt:lpstr>Wingdings</vt:lpstr>
      <vt:lpstr>Office Theme</vt:lpstr>
      <vt:lpstr>GCE2231 Materials Characterizations</vt:lpstr>
      <vt:lpstr>X-Rays</vt:lpstr>
      <vt:lpstr>Properties and Generation of X-Rays</vt:lpstr>
      <vt:lpstr>PowerPoint Presentation</vt:lpstr>
      <vt:lpstr>Production of X-rays</vt:lpstr>
      <vt:lpstr>Production of X-rays</vt:lpstr>
      <vt:lpstr>Production of X-rays: Filament Tube</vt:lpstr>
      <vt:lpstr>PowerPoint Presentation</vt:lpstr>
      <vt:lpstr>PowerPoint Presentation</vt:lpstr>
      <vt:lpstr>X-ray Spectrum</vt:lpstr>
      <vt:lpstr>The Continuous x-ray Spectra</vt:lpstr>
      <vt:lpstr>Characteristic x-ray Spectra</vt:lpstr>
      <vt:lpstr>Characteristic x-ray Spectra</vt:lpstr>
      <vt:lpstr>PowerPoint Presentation</vt:lpstr>
      <vt:lpstr>Diffraction</vt:lpstr>
      <vt:lpstr>Constructive and Destructive Interference of Waves</vt:lpstr>
      <vt:lpstr>X-ray Diffraction (XRD)</vt:lpstr>
      <vt:lpstr>X-ray Diffraction</vt:lpstr>
      <vt:lpstr>Bragg’s Law and X-ray Diffraction</vt:lpstr>
      <vt:lpstr>Bragg’s Law and X-ray Diffraction</vt:lpstr>
      <vt:lpstr>Bragg’s Law and X-ray Diffraction</vt:lpstr>
      <vt:lpstr>Bragg’s Law and X-ray Diffraction</vt:lpstr>
      <vt:lpstr>X-ray Diffraction Methods</vt:lpstr>
      <vt:lpstr>XRD Methods- Determination of crystal structure</vt:lpstr>
      <vt:lpstr>Laue Method</vt:lpstr>
      <vt:lpstr>Laue Method</vt:lpstr>
      <vt:lpstr>Rotating Crystal Method</vt:lpstr>
      <vt:lpstr>Powder Method</vt:lpstr>
      <vt:lpstr>Summary of the XRD Methods</vt:lpstr>
      <vt:lpstr>X-ray Diffraction Data</vt:lpstr>
      <vt:lpstr>X-ray Diffraction Data</vt:lpstr>
      <vt:lpstr>X-ray Diffraction Data</vt:lpstr>
      <vt:lpstr>JCPDS Card</vt:lpstr>
      <vt:lpstr>PowerPoint Presentation</vt:lpstr>
      <vt:lpstr>PowerPoint Presentation</vt:lpstr>
      <vt:lpstr>X-ray Diffraction Data</vt:lpstr>
      <vt:lpstr>X-ray Diffraction Data</vt:lpstr>
      <vt:lpstr>X-ray Diffraction Data</vt:lpstr>
      <vt:lpstr>X-ray Diffraction Data</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104</cp:revision>
  <dcterms:created xsi:type="dcterms:W3CDTF">2022-11-10T13:36:28Z</dcterms:created>
  <dcterms:modified xsi:type="dcterms:W3CDTF">2023-12-06T06:36:10Z</dcterms:modified>
</cp:coreProperties>
</file>