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81" r:id="rId4"/>
    <p:sldId id="282" r:id="rId5"/>
    <p:sldId id="283" r:id="rId6"/>
    <p:sldId id="285" r:id="rId7"/>
    <p:sldId id="286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D7B43B1-E22A-4612-BC5E-7546D8D3DC87}">
          <p14:sldIdLst>
            <p14:sldId id="256"/>
            <p14:sldId id="265"/>
            <p14:sldId id="281"/>
            <p14:sldId id="282"/>
            <p14:sldId id="28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6E0E1-627B-443F-BE4C-A8A9BF49F1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A93A3-B22E-478F-8AC1-D298968E7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5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A93A3-B22E-478F-8AC1-D298968E7D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6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A93A3-B22E-478F-8AC1-D298968E7D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6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A93A3-B22E-478F-8AC1-D298968E7D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6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A93A3-B22E-478F-8AC1-D298968E7D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2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A93A3-B22E-478F-8AC1-D298968E7D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A93A3-B22E-478F-8AC1-D298968E7D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0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632520" y="2664563"/>
            <a:ext cx="8712968" cy="45719"/>
          </a:xfrm>
          <a:prstGeom prst="rect">
            <a:avLst/>
          </a:prstGeom>
          <a:gradFill flip="none" rotWithShape="1">
            <a:gsLst>
              <a:gs pos="0">
                <a:srgbClr val="000066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89073" y="2082392"/>
            <a:ext cx="8858250" cy="480131"/>
          </a:xfrm>
          <a:ln/>
        </p:spPr>
        <p:txBody>
          <a:bodyPr>
            <a:spAutoFit/>
          </a:bodyPr>
          <a:lstStyle>
            <a:lvl1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89073" y="2776862"/>
            <a:ext cx="8858250" cy="369332"/>
          </a:xfrm>
          <a:ln/>
        </p:spPr>
        <p:txBody>
          <a:bodyPr/>
          <a:lstStyle>
            <a:lvl1pPr>
              <a:spcBef>
                <a:spcPct val="20000"/>
              </a:spcBef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180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69219"/>
            <a:ext cx="9906000" cy="309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898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107315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900" y="742635"/>
            <a:ext cx="8748713" cy="1346010"/>
          </a:xfrm>
        </p:spPr>
        <p:txBody>
          <a:bodyPr/>
          <a:lstStyle>
            <a:lvl1pPr>
              <a:defRPr sz="1600" b="1"/>
            </a:lvl1pPr>
            <a:lvl2pPr marL="685800" indent="-228600">
              <a:buFont typeface="Wingdings" panose="05000000000000000000" pitchFamily="2" charset="2"/>
              <a:buChar char="§"/>
              <a:defRPr sz="1400" b="1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1400" b="1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600200" indent="-228600">
              <a:buFont typeface="D2Coding" panose="020B0609020101020101" pitchFamily="49" charset="-127"/>
              <a:buChar char="-"/>
              <a:defRPr sz="1400" b="1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2114550" indent="-285750">
              <a:buFont typeface="D2Coding" panose="020B0609020101020101" pitchFamily="49" charset="-127"/>
              <a:buChar char="‣"/>
              <a:defRPr sz="1400" b="1"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DA3AAF9-AA5E-48EE-9720-977CA8CF84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633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9217025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492" y="750471"/>
            <a:ext cx="9181020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0113" y="6616700"/>
            <a:ext cx="305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 i="0">
                <a:latin typeface="Futura Lt" pitchFamily="34" charset="0"/>
                <a:ea typeface="+mn-ea"/>
              </a:defRPr>
            </a:lvl1pPr>
          </a:lstStyle>
          <a:p>
            <a:pPr>
              <a:defRPr/>
            </a:pPr>
            <a:fld id="{2571246A-7166-4591-97B5-7AD8149768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344488" y="620713"/>
            <a:ext cx="9217025" cy="36512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701644" y="0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i="1" u="sng" baseline="0" dirty="0" err="1" smtClean="0">
                <a:latin typeface="맑은 고딕" pitchFamily="50" charset="-127"/>
                <a:ea typeface="맑은 고딕" pitchFamily="50" charset="-127"/>
              </a:rPr>
              <a:t>타사크롤링</a:t>
            </a:r>
            <a:r>
              <a:rPr lang="ko-KR" altLang="en-US" sz="1200" b="1" i="1" u="sng" baseline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i="1" u="sng" dirty="0" smtClean="0">
                <a:latin typeface="맑은 고딕" pitchFamily="50" charset="-127"/>
                <a:ea typeface="맑은 고딕" pitchFamily="50" charset="-127"/>
              </a:rPr>
              <a:t>ver.1</a:t>
            </a:r>
            <a:endParaRPr lang="ko-KR" altLang="en-US" sz="1200" b="1" i="1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581001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u="none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en-US" altLang="ko-KR" sz="1200" b="1" i="0" u="none" dirty="0">
                <a:latin typeface="맑은 고딕" pitchFamily="50" charset="-127"/>
                <a:ea typeface="맑은 고딕" pitchFamily="50" charset="-127"/>
              </a:rPr>
              <a:t>etworking ‘</a:t>
            </a:r>
            <a:r>
              <a:rPr lang="en-US" altLang="ko-KR" sz="1200" b="1" i="0" u="none" dirty="0" err="1">
                <a:solidFill>
                  <a:srgbClr val="FF6600"/>
                </a:solidFill>
                <a:latin typeface="궁서체" pitchFamily="17" charset="-127"/>
                <a:ea typeface="궁서체" pitchFamily="17" charset="-127"/>
              </a:rPr>
              <a:t>i</a:t>
            </a:r>
            <a:r>
              <a:rPr lang="en-US" altLang="ko-KR" sz="1200" b="1" i="0" u="none" dirty="0">
                <a:latin typeface="맑은 고딕" pitchFamily="50" charset="-127"/>
                <a:ea typeface="맑은 고딕" pitchFamily="50" charset="-127"/>
              </a:rPr>
              <a:t>’ for </a:t>
            </a:r>
            <a:r>
              <a:rPr lang="en-US" altLang="ko-KR" sz="1200" b="1" i="0" u="none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200" b="1" i="0" u="none" dirty="0">
                <a:latin typeface="맑은 고딕" pitchFamily="50" charset="-127"/>
                <a:ea typeface="맑은 고딕" pitchFamily="50" charset="-127"/>
              </a:rPr>
              <a:t>reating </a:t>
            </a:r>
            <a:r>
              <a:rPr lang="en-US" altLang="ko-KR" sz="1200" b="1" i="0" u="none" dirty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200" b="1" i="0" u="none" dirty="0">
                <a:latin typeface="맑은 고딕" pitchFamily="50" charset="-127"/>
                <a:ea typeface="맑은 고딕" pitchFamily="50" charset="-127"/>
              </a:rPr>
              <a:t>very Value</a:t>
            </a:r>
            <a:endParaRPr lang="ko-KR" altLang="en-US" sz="1200" b="1" i="0" u="none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83" y="6581001"/>
            <a:ext cx="1461703" cy="24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489073" y="2189486"/>
            <a:ext cx="8858250" cy="480131"/>
          </a:xfrm>
        </p:spPr>
        <p:txBody>
          <a:bodyPr/>
          <a:lstStyle/>
          <a:p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타사크롤링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메뉴얼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489073" y="2776862"/>
            <a:ext cx="8858250" cy="313932"/>
          </a:xfrm>
        </p:spPr>
        <p:txBody>
          <a:bodyPr/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NICE</a:t>
            </a:r>
            <a:r>
              <a:rPr lang="ko-KR" altLang="en-US" sz="1600" smtClean="0"/>
              <a:t> 신용평가</a:t>
            </a:r>
            <a:endParaRPr lang="ko-KR" altLang="en-US" sz="160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861212" y="2740918"/>
            <a:ext cx="25202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en-US" altLang="ko-KR" sz="1600" dirty="0" smtClean="0"/>
              <a:t>ver.1</a:t>
            </a:r>
          </a:p>
          <a:p>
            <a:pPr algn="r">
              <a:buFont typeface="Wingdings" pitchFamily="2" charset="2"/>
              <a:buNone/>
            </a:pPr>
            <a:r>
              <a:rPr lang="en-US" altLang="ko-KR" sz="1600" dirty="0" smtClean="0"/>
              <a:t>2022.07.13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6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88" y="188913"/>
            <a:ext cx="9219642" cy="4318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타사크롤링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인덱스 페이지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44488" y="742635"/>
            <a:ext cx="9219642" cy="60837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주소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othercrawling.nicerating.com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주간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사 평정자료를 받기 위해</a:t>
            </a:r>
            <a:r>
              <a:rPr lang="en-US" altLang="ko-KR" sz="1400" dirty="0" smtClean="0">
                <a:latin typeface="+mn-ea"/>
              </a:rPr>
              <a:t>, 3</a:t>
            </a:r>
            <a:r>
              <a:rPr lang="ko-KR" altLang="en-US" sz="1400" dirty="0" smtClean="0">
                <a:latin typeface="+mn-ea"/>
              </a:rPr>
              <a:t>사</a:t>
            </a:r>
            <a:r>
              <a:rPr lang="en-US" altLang="ko-KR" sz="1400" dirty="0" smtClean="0">
                <a:latin typeface="+mn-ea"/>
              </a:rPr>
              <a:t>(KIS, KR, SCRI) </a:t>
            </a:r>
            <a:r>
              <a:rPr lang="ko-KR" altLang="en-US" sz="1400" dirty="0" err="1" smtClean="0">
                <a:latin typeface="+mn-ea"/>
              </a:rPr>
              <a:t>크롤링</a:t>
            </a:r>
            <a:r>
              <a:rPr lang="ko-KR" altLang="en-US" sz="1400" dirty="0" smtClean="0">
                <a:latin typeface="+mn-ea"/>
              </a:rPr>
              <a:t> 버튼을 클릭한다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25" y="1472929"/>
            <a:ext cx="7382604" cy="4982852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723761" y="2660565"/>
            <a:ext cx="2429904" cy="346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88" y="188913"/>
            <a:ext cx="9219642" cy="4318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타사크롤링</a:t>
            </a:r>
            <a:r>
              <a:rPr lang="ko-KR" altLang="en-US" dirty="0" smtClean="0">
                <a:latin typeface="+mj-ea"/>
                <a:ea typeface="+mj-ea"/>
              </a:rPr>
              <a:t> 로그인 페이지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44488" y="742635"/>
            <a:ext cx="9219642" cy="118904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로그인을</a:t>
            </a:r>
            <a:r>
              <a:rPr lang="ko-KR" altLang="en-US" sz="1400" dirty="0" smtClean="0">
                <a:latin typeface="+mn-ea"/>
              </a:rPr>
              <a:t> 하기 위해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통합평가시스템의 </a:t>
            </a:r>
            <a:r>
              <a:rPr lang="ko-KR" altLang="en-US" sz="1400" dirty="0" err="1" smtClean="0">
                <a:latin typeface="+mn-ea"/>
              </a:rPr>
              <a:t>사번과</a:t>
            </a:r>
            <a:r>
              <a:rPr lang="ko-KR" altLang="en-US" sz="1400" dirty="0" smtClean="0">
                <a:latin typeface="+mn-ea"/>
              </a:rPr>
              <a:t> 비밀번호를 입력한다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(5</a:t>
            </a:r>
            <a:r>
              <a:rPr lang="ko-KR" altLang="en-US" sz="1400" dirty="0" err="1" smtClean="0">
                <a:latin typeface="+mn-ea"/>
              </a:rPr>
              <a:t>회이상</a:t>
            </a:r>
            <a:r>
              <a:rPr lang="ko-KR" altLang="en-US" sz="1400" dirty="0" smtClean="0">
                <a:latin typeface="+mn-ea"/>
              </a:rPr>
              <a:t> 비밀번호 오류가 발생할 경우 통합평가시스템에서 비밀번호 변경을 수행한다</a:t>
            </a:r>
            <a:r>
              <a:rPr lang="en-US" altLang="ko-KR" sz="1400" dirty="0" smtClean="0">
                <a:latin typeface="+mn-ea"/>
              </a:rPr>
              <a:t>.)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사번</a:t>
            </a:r>
            <a:r>
              <a:rPr lang="ko-KR" altLang="en-US" sz="1400" dirty="0" smtClean="0">
                <a:latin typeface="+mn-ea"/>
              </a:rPr>
              <a:t> 저장하기 체크박스를 클릭하면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다음 로그인시 </a:t>
            </a:r>
            <a:r>
              <a:rPr lang="ko-KR" altLang="en-US" sz="1400" dirty="0" err="1" smtClean="0">
                <a:latin typeface="+mn-ea"/>
              </a:rPr>
              <a:t>사번을</a:t>
            </a:r>
            <a:r>
              <a:rPr lang="ko-KR" altLang="en-US" sz="1400" dirty="0" smtClean="0">
                <a:latin typeface="+mn-ea"/>
              </a:rPr>
              <a:t> 입력하지 않아도 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244600" y="1615804"/>
            <a:ext cx="7419418" cy="4980528"/>
            <a:chOff x="1244600" y="1472929"/>
            <a:chExt cx="7419418" cy="49805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4600" y="1472929"/>
              <a:ext cx="7419418" cy="4980528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3419474" y="1609724"/>
              <a:ext cx="3095625" cy="24860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88" y="188913"/>
            <a:ext cx="9219642" cy="4318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타사크롤링</a:t>
            </a:r>
            <a:r>
              <a:rPr lang="ko-KR" altLang="en-US" dirty="0" smtClean="0">
                <a:latin typeface="+mj-ea"/>
                <a:ea typeface="+mj-ea"/>
              </a:rPr>
              <a:t> 로그아웃 기능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44488" y="742635"/>
            <a:ext cx="9219642" cy="52322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로그인 후 우측 상단 아이콘을 </a:t>
            </a:r>
            <a:r>
              <a:rPr lang="ko-KR" altLang="en-US" sz="1400" dirty="0" err="1" smtClean="0">
                <a:latin typeface="+mn-ea"/>
              </a:rPr>
              <a:t>클릭시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로그아웃 </a:t>
            </a:r>
            <a:r>
              <a:rPr lang="ko-KR" altLang="en-US" sz="1400" dirty="0" smtClean="0">
                <a:latin typeface="+mn-ea"/>
              </a:rPr>
              <a:t>메뉴가 보이며 로그아웃을 클릭할 경우 </a:t>
            </a:r>
            <a:r>
              <a:rPr lang="ko-KR" altLang="en-US" sz="1400" dirty="0" smtClean="0">
                <a:latin typeface="+mn-ea"/>
              </a:rPr>
              <a:t>인덱스 </a:t>
            </a:r>
            <a:r>
              <a:rPr lang="ko-KR" altLang="en-US" sz="1400" dirty="0" smtClean="0">
                <a:latin typeface="+mn-ea"/>
              </a:rPr>
              <a:t>페이지로 이동하게 된다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 smtClean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2065" y="1461294"/>
            <a:ext cx="7784757" cy="4535852"/>
            <a:chOff x="1333386" y="1664494"/>
            <a:chExt cx="7241846" cy="4168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386" y="1664494"/>
              <a:ext cx="7241846" cy="4168975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 flipH="1">
              <a:off x="7858896" y="1664494"/>
              <a:ext cx="685027" cy="5952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7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88" y="188913"/>
            <a:ext cx="9219642" cy="4318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타사크롤링</a:t>
            </a:r>
            <a:r>
              <a:rPr lang="ko-KR" altLang="en-US" dirty="0" smtClean="0">
                <a:latin typeface="+mj-ea"/>
                <a:ea typeface="+mj-ea"/>
              </a:rPr>
              <a:t> 조회 기능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44488" y="742635"/>
            <a:ext cx="9219642" cy="62068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회사유형과 시작일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종료일을 선택 후 검색하기 버튼을 클릭하면 일자에 해당하는 데이터가 나오게 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엑셀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Export</a:t>
            </a:r>
            <a:r>
              <a:rPr lang="ko-KR" altLang="en-US" sz="1200" smtClean="0">
                <a:solidFill>
                  <a:srgbClr val="0070C0"/>
                </a:solidFill>
                <a:latin typeface="+mn-ea"/>
              </a:rPr>
              <a:t>의 경우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0070C0"/>
                </a:solidFill>
                <a:latin typeface="+mn-ea"/>
              </a:rPr>
              <a:t>해당 기간의 등록되어있는 모든 회사유형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(KIS, KR, SCRI) </a:t>
            </a:r>
            <a:r>
              <a:rPr lang="ko-KR" altLang="en-US" sz="1200" smtClean="0">
                <a:solidFill>
                  <a:srgbClr val="0070C0"/>
                </a:solidFill>
                <a:latin typeface="+mn-ea"/>
              </a:rPr>
              <a:t>정보를 기반으로 파일을 생성한다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.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99908" y="1721967"/>
            <a:ext cx="6908802" cy="4699206"/>
            <a:chOff x="1499908" y="1524255"/>
            <a:chExt cx="6908802" cy="46992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9908" y="1524255"/>
              <a:ext cx="6908802" cy="4699206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 flipH="1">
              <a:off x="2705096" y="2222500"/>
              <a:ext cx="5632453" cy="1244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96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88" y="188913"/>
            <a:ext cx="9219642" cy="4318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타사크롤링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수동처리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기능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44488" y="742635"/>
            <a:ext cx="9219642" cy="2113399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수동처리의 경우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현재 시점의 데이터를 </a:t>
            </a:r>
            <a:r>
              <a:rPr lang="ko-KR" altLang="en-US" sz="1400" err="1" smtClean="0">
                <a:latin typeface="+mn-ea"/>
              </a:rPr>
              <a:t>크롤링하고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싶거나 크롤링이 정상 작동하지 않았을 경우에 </a:t>
            </a:r>
            <a:r>
              <a:rPr lang="ko-KR" altLang="en-US" sz="1400" dirty="0" smtClean="0">
                <a:latin typeface="+mn-ea"/>
              </a:rPr>
              <a:t>사용하며 </a:t>
            </a:r>
            <a:r>
              <a:rPr lang="ko-KR" altLang="en-US" sz="1400" dirty="0" smtClean="0">
                <a:solidFill>
                  <a:srgbClr val="C00000"/>
                </a:solidFill>
                <a:latin typeface="+mn-ea"/>
              </a:rPr>
              <a:t>수동처리 중 조회를 할 수 </a:t>
            </a:r>
            <a:r>
              <a:rPr lang="ko-KR" altLang="en-US" sz="1400" smtClean="0">
                <a:solidFill>
                  <a:srgbClr val="C00000"/>
                </a:solidFill>
                <a:latin typeface="+mn-ea"/>
              </a:rPr>
              <a:t>없다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1400" smtClean="0">
                <a:solidFill>
                  <a:srgbClr val="C00000"/>
                </a:solidFill>
                <a:latin typeface="+mn-ea"/>
              </a:rPr>
              <a:t>또한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smtClean="0">
                <a:solidFill>
                  <a:srgbClr val="C00000"/>
                </a:solidFill>
                <a:latin typeface="+mn-ea"/>
              </a:rPr>
              <a:t>다른 사람이 수동처리하는 도중에 수동처리를 할 수 없다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.</a:t>
            </a:r>
            <a:endParaRPr lang="en-US" altLang="ko-KR" sz="1400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조회 버튼을 누르면 좌측에는 기존에 </a:t>
            </a:r>
            <a:r>
              <a:rPr lang="ko-KR" altLang="en-US" sz="1400" dirty="0" err="1" smtClean="0">
                <a:latin typeface="+mn-ea"/>
              </a:rPr>
              <a:t>크롤링했던</a:t>
            </a:r>
            <a:r>
              <a:rPr lang="ko-KR" altLang="en-US" sz="1400" dirty="0" smtClean="0">
                <a:latin typeface="+mn-ea"/>
              </a:rPr>
              <a:t> 원본 정보를 표시하고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우측에는 수동처리 후 결과를 보여준다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엑셀 </a:t>
            </a:r>
            <a:r>
              <a:rPr lang="en-US" altLang="ko-KR" sz="1400" dirty="0" smtClean="0">
                <a:latin typeface="+mn-ea"/>
              </a:rPr>
              <a:t>Export</a:t>
            </a:r>
            <a:r>
              <a:rPr lang="ko-KR" altLang="en-US" sz="1400" dirty="0" smtClean="0">
                <a:latin typeface="+mn-ea"/>
              </a:rPr>
              <a:t>를 할 경우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수동처리한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데이터</a:t>
            </a:r>
            <a:r>
              <a:rPr lang="ko-KR" altLang="en-US" sz="1400" dirty="0" smtClean="0">
                <a:latin typeface="+mn-ea"/>
              </a:rPr>
              <a:t>를 기반으로 엑셀 파일을 </a:t>
            </a:r>
            <a:r>
              <a:rPr lang="ko-KR" altLang="en-US" sz="1400" smtClean="0">
                <a:latin typeface="+mn-ea"/>
              </a:rPr>
              <a:t>생성해준다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수동처리는 현재일로부터 최대 </a:t>
            </a:r>
            <a:r>
              <a:rPr lang="en-US" altLang="ko-KR" sz="1400" dirty="0" smtClean="0">
                <a:latin typeface="+mn-ea"/>
              </a:rPr>
              <a:t>14</a:t>
            </a:r>
            <a:r>
              <a:rPr lang="ko-KR" altLang="en-US" sz="1400" smtClean="0">
                <a:latin typeface="+mn-ea"/>
              </a:rPr>
              <a:t>일을 할 수 있으며</a:t>
            </a:r>
            <a:r>
              <a:rPr lang="en-US" altLang="ko-KR" sz="1400" dirty="0" smtClean="0">
                <a:latin typeface="+mn-ea"/>
              </a:rPr>
              <a:t>, KIS</a:t>
            </a:r>
            <a:r>
              <a:rPr lang="ko-KR" altLang="en-US" sz="1400" smtClean="0">
                <a:latin typeface="+mn-ea"/>
              </a:rPr>
              <a:t>의 경우 일주일이 지난 취소 채권은 보이지 않습니다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C00000"/>
                </a:solidFill>
                <a:latin typeface="+mn-ea"/>
              </a:rPr>
              <a:t>수동처리의 경우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smtClean="0">
                <a:solidFill>
                  <a:srgbClr val="C00000"/>
                </a:solidFill>
                <a:latin typeface="+mn-ea"/>
              </a:rPr>
              <a:t>빈번히 사용하시면 타사 사이트가 막힐 수 있으니 주의해서 사용해주시기 바랍니다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71926" y="3270889"/>
            <a:ext cx="7036615" cy="2759207"/>
            <a:chOff x="1571926" y="2290588"/>
            <a:chExt cx="7036615" cy="275920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-1" r="117" b="42395"/>
            <a:stretch/>
          </p:blipFill>
          <p:spPr>
            <a:xfrm>
              <a:off x="1571926" y="2290588"/>
              <a:ext cx="7036615" cy="2759207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 flipH="1">
              <a:off x="2814914" y="2994336"/>
              <a:ext cx="5725791" cy="12593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91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88" y="188913"/>
            <a:ext cx="9219642" cy="4318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금감원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다트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ko-KR" altLang="en-US" dirty="0" err="1" smtClean="0">
                <a:latin typeface="+mj-ea"/>
                <a:ea typeface="+mj-ea"/>
              </a:rPr>
              <a:t>크롤링</a:t>
            </a:r>
            <a:r>
              <a:rPr lang="ko-KR" altLang="en-US" dirty="0" smtClean="0">
                <a:latin typeface="+mj-ea"/>
                <a:ea typeface="+mj-ea"/>
              </a:rPr>
              <a:t> 페이지 이동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44488" y="742635"/>
            <a:ext cx="9219642" cy="30777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금감원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크롤링</a:t>
            </a:r>
            <a:r>
              <a:rPr lang="ko-KR" altLang="en-US" sz="1400" dirty="0" smtClean="0">
                <a:latin typeface="+mn-ea"/>
              </a:rPr>
              <a:t> 이동하기 버튼을 클릭할 경우 </a:t>
            </a:r>
            <a:r>
              <a:rPr lang="ko-KR" altLang="en-US" sz="1400" dirty="0" err="1" smtClean="0">
                <a:latin typeface="+mn-ea"/>
              </a:rPr>
              <a:t>금감원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크롤링</a:t>
            </a:r>
            <a:r>
              <a:rPr lang="ko-KR" altLang="en-US" sz="1400" dirty="0" smtClean="0">
                <a:latin typeface="+mn-ea"/>
              </a:rPr>
              <a:t> 페이지로 이동한다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21" y="1172334"/>
            <a:ext cx="7887376" cy="537272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 flipH="1">
            <a:off x="1010621" y="2406359"/>
            <a:ext cx="1263022" cy="435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26378</TotalTime>
  <Words>250</Words>
  <Application>Microsoft Office PowerPoint</Application>
  <PresentationFormat>A4 용지(210x297mm)</PresentationFormat>
  <Paragraphs>29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D2Coding</vt:lpstr>
      <vt:lpstr>Futura Lt</vt:lpstr>
      <vt:lpstr>궁서체</vt:lpstr>
      <vt:lpstr>맑은 고딕</vt:lpstr>
      <vt:lpstr>Arial</vt:lpstr>
      <vt:lpstr>Calibri</vt:lpstr>
      <vt:lpstr>Wingdings</vt:lpstr>
      <vt:lpstr>Office 테마</vt:lpstr>
      <vt:lpstr>타사크롤링 메뉴얼</vt:lpstr>
      <vt:lpstr>타사크롤링 인덱스 페이지</vt:lpstr>
      <vt:lpstr>타사크롤링 로그인 페이지</vt:lpstr>
      <vt:lpstr>타사크롤링 로그아웃 기능</vt:lpstr>
      <vt:lpstr>타사크롤링 조회 기능</vt:lpstr>
      <vt:lpstr>타사크롤링 수동처리 기능</vt:lpstr>
      <vt:lpstr>금감원(다트) 크롤링 페이지 이동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송현수-PC</dc:creator>
  <cp:lastModifiedBy>송현수-PC</cp:lastModifiedBy>
  <cp:revision>173</cp:revision>
  <dcterms:created xsi:type="dcterms:W3CDTF">2022-01-05T00:37:59Z</dcterms:created>
  <dcterms:modified xsi:type="dcterms:W3CDTF">2022-08-22T06:15:17Z</dcterms:modified>
</cp:coreProperties>
</file>