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86" r:id="rId2"/>
    <p:sldId id="276" r:id="rId3"/>
    <p:sldId id="280" r:id="rId4"/>
    <p:sldId id="281" r:id="rId5"/>
    <p:sldId id="283" r:id="rId6"/>
    <p:sldId id="277" r:id="rId7"/>
    <p:sldId id="287" r:id="rId8"/>
    <p:sldId id="288" r:id="rId9"/>
    <p:sldId id="278" r:id="rId10"/>
    <p:sldId id="282" r:id="rId11"/>
    <p:sldId id="284" r:id="rId12"/>
    <p:sldId id="279" r:id="rId13"/>
    <p:sldId id="285" r:id="rId14"/>
    <p:sldId id="265" r:id="rId1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E4ECF6"/>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2384" autoAdjust="0"/>
  </p:normalViewPr>
  <p:slideViewPr>
    <p:cSldViewPr>
      <p:cViewPr varScale="1">
        <p:scale>
          <a:sx n="116" d="100"/>
          <a:sy n="116" d="100"/>
        </p:scale>
        <p:origin x="38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2022-07-25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 xmlns:a16="http://schemas.microsoft.com/office/drawing/2014/main" val="20000"/>
                    </a:ext>
                  </a:extLst>
                </a:gridCol>
                <a:gridCol w="956719">
                  <a:extLst>
                    <a:ext uri="{9D8B030D-6E8A-4147-A177-3AD203B41FA5}">
                      <a16:colId xmlns="" xmlns:a16="http://schemas.microsoft.com/office/drawing/2014/main" val="20001"/>
                    </a:ext>
                  </a:extLst>
                </a:gridCol>
                <a:gridCol w="956719">
                  <a:extLst>
                    <a:ext uri="{9D8B030D-6E8A-4147-A177-3AD203B41FA5}">
                      <a16:colId xmlns="" xmlns:a16="http://schemas.microsoft.com/office/drawing/2014/main" val="748956557"/>
                    </a:ext>
                  </a:extLst>
                </a:gridCol>
                <a:gridCol w="956719">
                  <a:extLst>
                    <a:ext uri="{9D8B030D-6E8A-4147-A177-3AD203B41FA5}">
                      <a16:colId xmlns="" xmlns:a16="http://schemas.microsoft.com/office/drawing/2014/main" val="2052663771"/>
                    </a:ext>
                  </a:extLst>
                </a:gridCol>
                <a:gridCol w="956719">
                  <a:extLst>
                    <a:ext uri="{9D8B030D-6E8A-4147-A177-3AD203B41FA5}">
                      <a16:colId xmlns="" xmlns:a16="http://schemas.microsoft.com/office/drawing/2014/main" val="1774092345"/>
                    </a:ext>
                  </a:extLst>
                </a:gridCol>
                <a:gridCol w="956719">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전산수정사유서 시스템 개발 </a:t>
            </a:r>
            <a:r>
              <a:rPr lang="ko-KR" altLang="en-US" b="1" dirty="0" err="1" smtClean="0"/>
              <a:t>기획안</a:t>
            </a:r>
            <a:endParaRPr lang="ko-KR" altLang="en-US" b="1" dirty="0"/>
          </a:p>
        </p:txBody>
      </p:sp>
    </p:spTree>
    <p:extLst>
      <p:ext uri="{BB962C8B-B14F-4D97-AF65-F5344CB8AC3E}">
        <p14:creationId xmlns:p14="http://schemas.microsoft.com/office/powerpoint/2010/main" val="87998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2. </a:t>
            </a:r>
            <a:r>
              <a:rPr lang="ko-KR" altLang="en-US" b="1" smtClean="0"/>
              <a:t>프로젝트 </a:t>
            </a:r>
            <a:r>
              <a:rPr lang="ko-KR" altLang="en-US" b="1" dirty="0" smtClean="0"/>
              <a:t>정보 변경</a:t>
            </a:r>
            <a:endParaRPr lang="ko-KR" altLang="en-US" b="1" dirty="0"/>
          </a:p>
        </p:txBody>
      </p:sp>
    </p:spTree>
    <p:extLst>
      <p:ext uri="{BB962C8B-B14F-4D97-AF65-F5344CB8AC3E}">
        <p14:creationId xmlns:p14="http://schemas.microsoft.com/office/powerpoint/2010/main" val="276144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ko-KR" altLang="en-US" b="1" dirty="0" smtClean="0">
                <a:solidFill>
                  <a:schemeClr val="tx1">
                    <a:lumMod val="85000"/>
                    <a:lumOff val="15000"/>
                  </a:schemeClr>
                </a:solidFill>
              </a:rPr>
              <a:t>  </a:t>
            </a:r>
            <a:endParaRPr lang="ko-KR" altLang="en-US" b="1" dirty="0">
              <a:solidFill>
                <a:schemeClr val="tx1">
                  <a:lumMod val="85000"/>
                  <a:lumOff val="15000"/>
                </a:schemeClr>
              </a:solidFill>
            </a:endParaRPr>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700050528"/>
              </p:ext>
            </p:extLst>
          </p:nvPr>
        </p:nvGraphicFramePr>
        <p:xfrm>
          <a:off x="456854" y="1196752"/>
          <a:ext cx="11421086" cy="4831728"/>
        </p:xfrm>
        <a:graphic>
          <a:graphicData uri="http://schemas.openxmlformats.org/drawingml/2006/table">
            <a:tbl>
              <a:tblPr>
                <a:tableStyleId>{5C22544A-7EE6-4342-B048-85BDC9FD1C3A}</a:tableStyleId>
              </a:tblPr>
              <a:tblGrid>
                <a:gridCol w="11421086">
                  <a:extLst>
                    <a:ext uri="{9D8B030D-6E8A-4147-A177-3AD203B41FA5}">
                      <a16:colId xmlns="" xmlns:a16="http://schemas.microsoft.com/office/drawing/2014/main" val="554055183"/>
                    </a:ext>
                  </a:extLst>
                </a:gridCol>
              </a:tblGrid>
              <a:tr h="4831728">
                <a:tc>
                  <a:txBody>
                    <a:bodyPr/>
                    <a:lstStyle/>
                    <a:p>
                      <a:pPr algn="ctr" latinLnBrk="1"/>
                      <a:endParaRPr lang="ko-KR" altLang="en-US" sz="1200" b="1" dirty="0">
                        <a:solidFill>
                          <a:schemeClr val="tx1">
                            <a:lumMod val="85000"/>
                            <a:lumOff val="15000"/>
                          </a:schemeClr>
                        </a:solidFill>
                        <a:latin typeface="+mn-ea"/>
                        <a:ea typeface="+mn-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2"/>
                      <a:stretch>
                        <a:fillRect/>
                      </a:stretch>
                    </a:blipFill>
                  </a:tcPr>
                </a:tc>
                <a:extLst>
                  <a:ext uri="{0D108BD9-81ED-4DB2-BD59-A6C34878D82A}">
                    <a16:rowId xmlns="" xmlns:a16="http://schemas.microsoft.com/office/drawing/2014/main" val="10001"/>
                  </a:ext>
                </a:extLst>
              </a:tr>
            </a:tbl>
          </a:graphicData>
        </a:graphic>
      </p:graphicFrame>
      <p:sp>
        <p:nvSpPr>
          <p:cNvPr id="36" name="제목 1">
            <a:extLst>
              <a:ext uri="{FF2B5EF4-FFF2-40B4-BE49-F238E27FC236}">
                <a16:creationId xmlns="" xmlns:a16="http://schemas.microsoft.com/office/drawing/2014/main" id="{719F2D03-4DCC-42DA-95ED-B3FF360D7F63}"/>
              </a:ext>
            </a:extLst>
          </p:cNvPr>
          <p:cNvSpPr txBox="1">
            <a:spLocks/>
          </p:cNvSpPr>
          <p:nvPr/>
        </p:nvSpPr>
        <p:spPr>
          <a:xfrm>
            <a:off x="452672" y="371730"/>
            <a:ext cx="11425269"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b="1" dirty="0" smtClean="0">
                <a:solidFill>
                  <a:schemeClr val="tx1">
                    <a:lumMod val="85000"/>
                    <a:lumOff val="15000"/>
                  </a:schemeClr>
                </a:solidFill>
              </a:rPr>
              <a:t>평가 메뉴 내에서 시스템으로 수정할 부분</a:t>
            </a:r>
            <a:endParaRPr lang="ko-KR" altLang="en-US" b="1" dirty="0">
              <a:solidFill>
                <a:schemeClr val="tx1">
                  <a:lumMod val="85000"/>
                  <a:lumOff val="15000"/>
                </a:schemeClr>
              </a:solidFill>
            </a:endParaRPr>
          </a:p>
        </p:txBody>
      </p:sp>
      <p:sp>
        <p:nvSpPr>
          <p:cNvPr id="4" name="직사각형 3"/>
          <p:cNvSpPr/>
          <p:nvPr/>
        </p:nvSpPr>
        <p:spPr>
          <a:xfrm>
            <a:off x="5663952" y="1700808"/>
            <a:ext cx="604867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51384" y="1916832"/>
            <a:ext cx="496855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3784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cstate="print">
            <a:extLst>
              <a:ext uri="{28A0092B-C50C-407E-A947-70E740481C1C}">
                <a14:useLocalDpi xmlns:a14="http://schemas.microsoft.com/office/drawing/2010/main" val="0"/>
              </a:ext>
            </a:extLst>
          </a:blip>
          <a:srcRect l="3341" t="2750" r="4522" b="2750"/>
          <a:stretch/>
        </p:blipFill>
        <p:spPr>
          <a:xfrm>
            <a:off x="47328" y="1445898"/>
            <a:ext cx="8514045" cy="4366177"/>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4211707930"/>
              </p:ext>
            </p:extLst>
          </p:nvPr>
        </p:nvGraphicFramePr>
        <p:xfrm>
          <a:off x="47328" y="1061763"/>
          <a:ext cx="12095665" cy="5508165"/>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2976331">
                  <a:extLst>
                    <a:ext uri="{9D8B030D-6E8A-4147-A177-3AD203B41FA5}">
                      <a16:colId xmlns="" xmlns:a16="http://schemas.microsoft.com/office/drawing/2014/main" val="20001"/>
                    </a:ext>
                  </a:extLst>
                </a:gridCol>
                <a:gridCol w="1055397">
                  <a:extLst>
                    <a:ext uri="{9D8B030D-6E8A-4147-A177-3AD203B41FA5}">
                      <a16:colId xmlns="" xmlns:a16="http://schemas.microsoft.com/office/drawing/2014/main" val="20002"/>
                    </a:ext>
                  </a:extLst>
                </a:gridCol>
                <a:gridCol w="3361093">
                  <a:extLst>
                    <a:ext uri="{9D8B030D-6E8A-4147-A177-3AD203B41FA5}">
                      <a16:colId xmlns="" xmlns:a16="http://schemas.microsoft.com/office/drawing/2014/main" val="20003"/>
                    </a:ext>
                  </a:extLst>
                </a:gridCol>
                <a:gridCol w="2370770">
                  <a:extLst>
                    <a:ext uri="{9D8B030D-6E8A-4147-A177-3AD203B41FA5}">
                      <a16:colId xmlns="" xmlns:a16="http://schemas.microsoft.com/office/drawing/2014/main" val="20004"/>
                    </a:ext>
                  </a:extLst>
                </a:gridCol>
                <a:gridCol w="555955">
                  <a:extLst>
                    <a:ext uri="{9D8B030D-6E8A-4147-A177-3AD203B41FA5}">
                      <a16:colId xmlns="" xmlns:a16="http://schemas.microsoft.com/office/drawing/2014/main" val="20006"/>
                    </a:ext>
                  </a:extLst>
                </a:gridCol>
                <a:gridCol w="623991">
                  <a:extLst>
                    <a:ext uri="{9D8B030D-6E8A-4147-A177-3AD203B41FA5}">
                      <a16:colId xmlns="" xmlns:a16="http://schemas.microsoft.com/office/drawing/2014/main" val="20007"/>
                    </a:ext>
                  </a:extLst>
                </a:gridCol>
              </a:tblGrid>
              <a:tr h="260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520336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graphicFrame>
        <p:nvGraphicFramePr>
          <p:cNvPr id="7" name="표 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09117071"/>
              </p:ext>
            </p:extLst>
          </p:nvPr>
        </p:nvGraphicFramePr>
        <p:xfrm>
          <a:off x="8659994" y="1439215"/>
          <a:ext cx="3384376" cy="1941269"/>
        </p:xfrm>
        <a:graphic>
          <a:graphicData uri="http://schemas.openxmlformats.org/drawingml/2006/table">
            <a:tbl>
              <a:tblPr firstRow="1" bandRow="1">
                <a:tableStyleId>{5C22544A-7EE6-4342-B048-85BDC9FD1C3A}</a:tableStyleId>
              </a:tblPr>
              <a:tblGrid>
                <a:gridCol w="403256">
                  <a:extLst>
                    <a:ext uri="{9D8B030D-6E8A-4147-A177-3AD203B41FA5}">
                      <a16:colId xmlns="" xmlns:a16="http://schemas.microsoft.com/office/drawing/2014/main" val="74772085"/>
                    </a:ext>
                  </a:extLst>
                </a:gridCol>
                <a:gridCol w="2981120">
                  <a:extLst>
                    <a:ext uri="{9D8B030D-6E8A-4147-A177-3AD203B41FA5}">
                      <a16:colId xmlns=""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dirty="0" smtClean="0">
                          <a:solidFill>
                            <a:srgbClr val="4E5263"/>
                          </a:solidFill>
                          <a:latin typeface="+mn-ea"/>
                          <a:ea typeface="+mn-ea"/>
                          <a:sym typeface="맑은 고딕"/>
                        </a:rPr>
                        <a:t>프로젝트 정보 수정 및 수정 이력 확인</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a:t>
                      </a:r>
                      <a:r>
                        <a:rPr lang="en-US" altLang="ko-KR" sz="800" b="0" dirty="0">
                          <a:solidFill>
                            <a:schemeClr val="tx1"/>
                          </a:solidFill>
                          <a:latin typeface="+mn-ea"/>
                          <a:ea typeface="+mn-ea"/>
                          <a:sym typeface="맑은 고딕"/>
                        </a:rPr>
                        <a:t>ID</a:t>
                      </a:r>
                      <a:r>
                        <a:rPr lang="ko-KR" altLang="en-US" sz="800" b="0" dirty="0">
                          <a:solidFill>
                            <a:schemeClr val="tx1"/>
                          </a:solidFill>
                          <a:latin typeface="+mn-ea"/>
                          <a:ea typeface="+mn-ea"/>
                          <a:sym typeface="맑은 고딕"/>
                        </a:rPr>
                        <a:t>를 사용하여 해당 </a:t>
                      </a:r>
                      <a:r>
                        <a:rPr lang="ko-KR" altLang="en-US" sz="800" b="0">
                          <a:solidFill>
                            <a:schemeClr val="tx1"/>
                          </a:solidFill>
                          <a:latin typeface="+mn-ea"/>
                          <a:ea typeface="+mn-ea"/>
                          <a:sym typeface="맑은 고딕"/>
                        </a:rPr>
                        <a:t>프로젝트의 </a:t>
                      </a:r>
                      <a:r>
                        <a:rPr lang="ko-KR" altLang="en-US" sz="800" b="0" smtClean="0">
                          <a:solidFill>
                            <a:schemeClr val="tx1"/>
                          </a:solidFill>
                          <a:latin typeface="+mn-ea"/>
                          <a:ea typeface="+mn-ea"/>
                          <a:sym typeface="맑은 고딕"/>
                        </a:rPr>
                        <a:t>정보를 조회</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부담당자</a:t>
                      </a:r>
                      <a:r>
                        <a:rPr lang="en-US" altLang="ko-KR" sz="800" b="0" dirty="0" smtClean="0">
                          <a:solidFill>
                            <a:schemeClr val="tx1"/>
                          </a:solidFill>
                          <a:latin typeface="+mn-ea"/>
                          <a:ea typeface="+mn-ea"/>
                          <a:sym typeface="맑은 고딕"/>
                        </a:rPr>
                        <a:t>, </a:t>
                      </a:r>
                      <a:r>
                        <a:rPr lang="ko-KR" altLang="en-US" sz="800" b="0" smtClean="0">
                          <a:solidFill>
                            <a:schemeClr val="tx1"/>
                          </a:solidFill>
                          <a:latin typeface="+mn-ea"/>
                          <a:ea typeface="+mn-ea"/>
                          <a:sym typeface="맑은 고딕"/>
                        </a:rPr>
                        <a:t>산업업종코드</a:t>
                      </a:r>
                      <a:r>
                        <a:rPr lang="en-US" altLang="ko-KR" sz="800" b="0" dirty="0" smtClean="0">
                          <a:solidFill>
                            <a:schemeClr val="tx1"/>
                          </a:solidFill>
                          <a:latin typeface="+mn-ea"/>
                          <a:ea typeface="+mn-ea"/>
                          <a:sym typeface="맑은 고딕"/>
                        </a:rPr>
                        <a:t>, </a:t>
                      </a:r>
                      <a:r>
                        <a:rPr lang="ko-KR" altLang="en-US" sz="800" b="0" smtClean="0">
                          <a:solidFill>
                            <a:schemeClr val="tx1"/>
                          </a:solidFill>
                          <a:latin typeface="+mn-ea"/>
                          <a:ea typeface="+mn-ea"/>
                          <a:sym typeface="맑은 고딕"/>
                        </a:rPr>
                        <a:t>결산기준일</a:t>
                      </a:r>
                      <a:r>
                        <a:rPr lang="en-US" altLang="ko-KR" sz="800" b="0" dirty="0" smtClean="0">
                          <a:solidFill>
                            <a:schemeClr val="tx1"/>
                          </a:solidFill>
                          <a:latin typeface="+mn-ea"/>
                          <a:ea typeface="+mn-ea"/>
                          <a:sym typeface="맑은 고딕"/>
                        </a:rPr>
                        <a:t>, </a:t>
                      </a:r>
                      <a:r>
                        <a:rPr lang="ko-KR" altLang="en-US" sz="800" b="0" smtClean="0">
                          <a:solidFill>
                            <a:schemeClr val="tx1"/>
                          </a:solidFill>
                          <a:latin typeface="+mn-ea"/>
                          <a:ea typeface="+mn-ea"/>
                          <a:sym typeface="맑은 고딕"/>
                        </a:rPr>
                        <a:t>사용재무제표 정보 수정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정보를 수정한 후</a:t>
                      </a:r>
                      <a:r>
                        <a:rPr lang="en-US" altLang="ko-KR" sz="800" b="0" dirty="0" smtClean="0">
                          <a:solidFill>
                            <a:schemeClr val="tx1"/>
                          </a:solidFill>
                          <a:latin typeface="+mn-ea"/>
                          <a:ea typeface="+mn-ea"/>
                          <a:sym typeface="맑은 고딕"/>
                        </a:rPr>
                        <a:t>, </a:t>
                      </a:r>
                      <a:r>
                        <a:rPr lang="ko-KR" altLang="en-US" sz="800" b="0" smtClean="0">
                          <a:solidFill>
                            <a:schemeClr val="tx1"/>
                          </a:solidFill>
                          <a:latin typeface="+mn-ea"/>
                          <a:ea typeface="+mn-ea"/>
                          <a:sym typeface="맑은 고딕"/>
                        </a:rPr>
                        <a:t>이력을 남기기 위해 </a:t>
                      </a:r>
                      <a:r>
                        <a:rPr lang="en-US" altLang="ko-KR" sz="800" b="0" dirty="0" smtClean="0">
                          <a:solidFill>
                            <a:schemeClr val="tx1"/>
                          </a:solidFill>
                          <a:latin typeface="+mn-ea"/>
                          <a:ea typeface="+mn-ea"/>
                          <a:sym typeface="맑은 고딕"/>
                        </a:rPr>
                        <a:t>TCRPR26A</a:t>
                      </a:r>
                      <a:r>
                        <a:rPr lang="en-US" altLang="ko-KR" sz="800" b="0" baseline="0" dirty="0" smtClean="0">
                          <a:solidFill>
                            <a:schemeClr val="tx1"/>
                          </a:solidFill>
                          <a:latin typeface="+mn-ea"/>
                          <a:ea typeface="+mn-ea"/>
                          <a:sym typeface="맑은 고딕"/>
                        </a:rPr>
                        <a:t> </a:t>
                      </a:r>
                      <a:r>
                        <a:rPr lang="ko-KR" altLang="en-US" sz="800" b="0" baseline="0" smtClean="0">
                          <a:solidFill>
                            <a:schemeClr val="tx1"/>
                          </a:solidFill>
                          <a:latin typeface="+mn-ea"/>
                          <a:ea typeface="+mn-ea"/>
                          <a:sym typeface="맑은 고딕"/>
                        </a:rPr>
                        <a:t>테이블 생성</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프로젝트 </a:t>
                      </a:r>
                      <a:r>
                        <a:rPr lang="en-US" altLang="ko-KR" sz="850" b="0" dirty="0">
                          <a:latin typeface="+mn-ea"/>
                          <a:ea typeface="+mn-ea"/>
                        </a:rPr>
                        <a:t>ID</a:t>
                      </a:r>
                      <a:r>
                        <a:rPr lang="ko-KR" altLang="en-US" sz="850" b="0" dirty="0">
                          <a:latin typeface="+mn-ea"/>
                          <a:ea typeface="+mn-ea"/>
                        </a:rPr>
                        <a:t>를 입력하여 조회 클릭 시 해당 </a:t>
                      </a:r>
                      <a:r>
                        <a:rPr lang="ko-KR" altLang="en-US" sz="850" b="0">
                          <a:latin typeface="+mn-ea"/>
                          <a:ea typeface="+mn-ea"/>
                        </a:rPr>
                        <a:t>프로젝트의 </a:t>
                      </a:r>
                      <a:endParaRPr lang="en-US" altLang="ko-KR" sz="850" b="0" dirty="0" smtClean="0">
                        <a:latin typeface="+mn-ea"/>
                        <a:ea typeface="+mn-ea"/>
                      </a:endParaRPr>
                    </a:p>
                    <a:p>
                      <a:pPr algn="just" latinLnBrk="1">
                        <a:lnSpc>
                          <a:spcPct val="120000"/>
                        </a:lnSpc>
                      </a:pPr>
                      <a:r>
                        <a:rPr lang="ko-KR" altLang="en-US" sz="850" b="0" smtClean="0">
                          <a:latin typeface="+mn-ea"/>
                          <a:ea typeface="+mn-ea"/>
                        </a:rPr>
                        <a:t>정보 </a:t>
                      </a:r>
                      <a:r>
                        <a:rPr lang="ko-KR" altLang="en-US" sz="850" b="0" dirty="0">
                          <a:latin typeface="+mn-ea"/>
                          <a:ea typeface="+mn-ea"/>
                        </a:rPr>
                        <a:t>조회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프로젝트 정보 수정</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수정한 프로젝트 정보 저장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bl>
          </a:graphicData>
        </a:graphic>
      </p:graphicFrame>
      <p:sp>
        <p:nvSpPr>
          <p:cNvPr id="15" name="TextBox 14"/>
          <p:cNvSpPr txBox="1"/>
          <p:nvPr/>
        </p:nvSpPr>
        <p:spPr>
          <a:xfrm>
            <a:off x="2711624" y="1772816"/>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a:solidFill>
                  <a:srgbClr val="FF0000"/>
                </a:solidFill>
              </a:rPr>
              <a:t>1</a:t>
            </a:r>
            <a:endParaRPr lang="ko-KR" altLang="en-US" sz="1000" b="1" dirty="0">
              <a:solidFill>
                <a:srgbClr val="FF0000"/>
              </a:solidFill>
            </a:endParaRPr>
          </a:p>
        </p:txBody>
      </p:sp>
      <p:sp>
        <p:nvSpPr>
          <p:cNvPr id="70" name="TextBox 69"/>
          <p:cNvSpPr txBox="1"/>
          <p:nvPr/>
        </p:nvSpPr>
        <p:spPr>
          <a:xfrm>
            <a:off x="4367808" y="2492896"/>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2</a:t>
            </a:r>
            <a:endParaRPr lang="ko-KR" altLang="en-US" sz="1000" b="1" dirty="0">
              <a:solidFill>
                <a:srgbClr val="FF0000"/>
              </a:solidFill>
            </a:endParaRPr>
          </a:p>
        </p:txBody>
      </p:sp>
      <p:sp>
        <p:nvSpPr>
          <p:cNvPr id="71" name="TextBox 70"/>
          <p:cNvSpPr txBox="1"/>
          <p:nvPr/>
        </p:nvSpPr>
        <p:spPr>
          <a:xfrm>
            <a:off x="8184232" y="2163629"/>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3</a:t>
            </a:r>
            <a:endParaRPr lang="ko-KR" altLang="en-US" sz="1000" b="1" dirty="0">
              <a:solidFill>
                <a:srgbClr val="FF0000"/>
              </a:solidFill>
            </a:endParaRPr>
          </a:p>
        </p:txBody>
      </p:sp>
      <p:sp>
        <p:nvSpPr>
          <p:cNvPr id="10" name="텍스트 개체 틀 3">
            <a:extLst>
              <a:ext uri="{FF2B5EF4-FFF2-40B4-BE49-F238E27FC236}">
                <a16:creationId xmlns="" xmlns:a16="http://schemas.microsoft.com/office/drawing/2014/main" id="{32E285E0-25D1-4806-B9DF-3590BD92D435}"/>
              </a:ext>
            </a:extLst>
          </p:cNvPr>
          <p:cNvSpPr txBox="1">
            <a:spLocks/>
          </p:cNvSpPr>
          <p:nvPr/>
        </p:nvSpPr>
        <p:spPr>
          <a:xfrm>
            <a:off x="1199457" y="1112430"/>
            <a:ext cx="3035888" cy="22102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000" b="1" dirty="0" smtClean="0">
                <a:solidFill>
                  <a:schemeClr val="tx1">
                    <a:lumMod val="85000"/>
                    <a:lumOff val="15000"/>
                  </a:schemeClr>
                </a:solidFill>
                <a:latin typeface="+mn-ea"/>
              </a:rPr>
              <a:t>전산수정사유서 </a:t>
            </a:r>
            <a:r>
              <a:rPr lang="ko-KR" altLang="en-US" sz="1000" b="1" dirty="0" err="1" smtClean="0">
                <a:solidFill>
                  <a:schemeClr val="tx1">
                    <a:lumMod val="85000"/>
                    <a:lumOff val="15000"/>
                  </a:schemeClr>
                </a:solidFill>
                <a:latin typeface="+mn-ea"/>
              </a:rPr>
              <a:t>기획안</a:t>
            </a:r>
            <a:r>
              <a:rPr lang="ko-KR" altLang="en-US" sz="1000" b="1" dirty="0" smtClean="0">
                <a:solidFill>
                  <a:schemeClr val="tx1">
                    <a:lumMod val="85000"/>
                    <a:lumOff val="15000"/>
                  </a:schemeClr>
                </a:solidFill>
                <a:latin typeface="+mn-ea"/>
              </a:rPr>
              <a:t> </a:t>
            </a:r>
            <a:r>
              <a:rPr lang="en-US" altLang="ko-KR" sz="1000" b="1" dirty="0" smtClean="0">
                <a:solidFill>
                  <a:schemeClr val="tx1">
                    <a:lumMod val="85000"/>
                    <a:lumOff val="15000"/>
                  </a:schemeClr>
                </a:solidFill>
                <a:latin typeface="+mn-ea"/>
              </a:rPr>
              <a:t>– </a:t>
            </a:r>
            <a:r>
              <a:rPr lang="ko-KR" altLang="en-US" sz="1000" b="1" smtClean="0">
                <a:solidFill>
                  <a:schemeClr val="tx1">
                    <a:lumMod val="85000"/>
                    <a:lumOff val="15000"/>
                  </a:schemeClr>
                </a:solidFill>
                <a:latin typeface="+mn-ea"/>
              </a:rPr>
              <a:t>프로젝트 정보 변경</a:t>
            </a:r>
            <a:endParaRPr lang="ko-KR" altLang="en-US" sz="1000" b="1" dirty="0">
              <a:solidFill>
                <a:schemeClr val="tx1">
                  <a:lumMod val="85000"/>
                  <a:lumOff val="15000"/>
                </a:schemeClr>
              </a:solidFill>
              <a:latin typeface="+mn-ea"/>
            </a:endParaRPr>
          </a:p>
        </p:txBody>
      </p:sp>
      <p:sp>
        <p:nvSpPr>
          <p:cNvPr id="11" name="텍스트 개체 틀 4">
            <a:extLst>
              <a:ext uri="{FF2B5EF4-FFF2-40B4-BE49-F238E27FC236}">
                <a16:creationId xmlns="" xmlns:a16="http://schemas.microsoft.com/office/drawing/2014/main" id="{181CE6EC-43A5-4409-9C12-1C3782E8CB22}"/>
              </a:ext>
            </a:extLst>
          </p:cNvPr>
          <p:cNvSpPr txBox="1">
            <a:spLocks/>
          </p:cNvSpPr>
          <p:nvPr/>
        </p:nvSpPr>
        <p:spPr>
          <a:xfrm>
            <a:off x="5231904" y="1112430"/>
            <a:ext cx="3329469" cy="22102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000" b="1" smtClean="0">
                <a:solidFill>
                  <a:schemeClr val="tx1">
                    <a:lumMod val="85000"/>
                    <a:lumOff val="15000"/>
                  </a:schemeClr>
                </a:solidFill>
              </a:rPr>
              <a:t>전산수정사유서 시스템화</a:t>
            </a:r>
            <a:endParaRPr lang="ko-KR" altLang="en-US" sz="1000" b="1" dirty="0">
              <a:solidFill>
                <a:schemeClr val="tx1">
                  <a:lumMod val="85000"/>
                  <a:lumOff val="15000"/>
                </a:schemeClr>
              </a:solidFill>
            </a:endParaRPr>
          </a:p>
        </p:txBody>
      </p:sp>
      <p:sp>
        <p:nvSpPr>
          <p:cNvPr id="12" name="TextBox 11">
            <a:extLst>
              <a:ext uri="{FF2B5EF4-FFF2-40B4-BE49-F238E27FC236}">
                <a16:creationId xmlns="" xmlns:a16="http://schemas.microsoft.com/office/drawing/2014/main" id="{DDF58C48-5157-4FFA-B714-C02B198B9885}"/>
              </a:ext>
            </a:extLst>
          </p:cNvPr>
          <p:cNvSpPr txBox="1"/>
          <p:nvPr/>
        </p:nvSpPr>
        <p:spPr>
          <a:xfrm>
            <a:off x="11780252" y="1108662"/>
            <a:ext cx="251992" cy="230832"/>
          </a:xfrm>
          <a:prstGeom prst="rect">
            <a:avLst/>
          </a:prstGeom>
          <a:noFill/>
        </p:spPr>
        <p:txBody>
          <a:bodyPr wrap="none" rtlCol="0">
            <a:spAutoFit/>
          </a:bodyPr>
          <a:lstStyle/>
          <a:p>
            <a:r>
              <a:rPr lang="en-US" altLang="ko-KR" sz="900" b="1" dirty="0">
                <a:solidFill>
                  <a:schemeClr val="tx1">
                    <a:lumMod val="85000"/>
                    <a:lumOff val="15000"/>
                  </a:schemeClr>
                </a:solidFill>
              </a:rPr>
              <a:t>3</a:t>
            </a:r>
            <a:endParaRPr lang="ko-KR" altLang="en-US" sz="900" b="1" dirty="0">
              <a:solidFill>
                <a:schemeClr val="tx1">
                  <a:lumMod val="85000"/>
                  <a:lumOff val="15000"/>
                </a:schemeClr>
              </a:solidFill>
            </a:endParaRPr>
          </a:p>
        </p:txBody>
      </p:sp>
      <p:sp>
        <p:nvSpPr>
          <p:cNvPr id="16" name="제목 1">
            <a:extLst>
              <a:ext uri="{FF2B5EF4-FFF2-40B4-BE49-F238E27FC236}">
                <a16:creationId xmlns="" xmlns:a16="http://schemas.microsoft.com/office/drawing/2014/main" id="{719F2D03-4DCC-42DA-95ED-B3FF360D7F63}"/>
              </a:ext>
            </a:extLst>
          </p:cNvPr>
          <p:cNvSpPr txBox="1">
            <a:spLocks/>
          </p:cNvSpPr>
          <p:nvPr/>
        </p:nvSpPr>
        <p:spPr>
          <a:xfrm>
            <a:off x="191344" y="261685"/>
            <a:ext cx="11425269" cy="611352"/>
          </a:xfrm>
          <a:prstGeom prst="rect">
            <a:avLst/>
          </a:prstGeom>
        </p:spPr>
        <p:txBody>
          <a:bodyPr/>
          <a:lstStyle>
            <a:lvl1pPr algn="l" defTabSz="914400" rtl="0" eaLnBrk="1" latinLnBrk="1" hangingPunct="1">
              <a:spcBef>
                <a:spcPct val="0"/>
              </a:spcBef>
              <a:buNone/>
              <a:defRPr sz="3000" kern="1200">
                <a:solidFill>
                  <a:schemeClr val="tx1"/>
                </a:solidFill>
                <a:latin typeface="+mj-lt"/>
                <a:ea typeface="+mj-ea"/>
                <a:cs typeface="+mj-cs"/>
              </a:defRPr>
            </a:lvl1pPr>
          </a:lstStyle>
          <a:p>
            <a:r>
              <a:rPr lang="ko-KR" altLang="en-US" b="1" dirty="0" smtClean="0">
                <a:solidFill>
                  <a:schemeClr val="tx1">
                    <a:lumMod val="85000"/>
                    <a:lumOff val="15000"/>
                  </a:schemeClr>
                </a:solidFill>
              </a:rPr>
              <a:t>화면 기획 </a:t>
            </a:r>
            <a:r>
              <a:rPr lang="en-US" altLang="ko-KR" b="1" dirty="0" smtClean="0">
                <a:solidFill>
                  <a:schemeClr val="tx1">
                    <a:lumMod val="85000"/>
                    <a:lumOff val="15000"/>
                  </a:schemeClr>
                </a:solidFill>
              </a:rPr>
              <a:t>– </a:t>
            </a:r>
            <a:r>
              <a:rPr lang="ko-KR" altLang="en-US" b="1" smtClean="0">
                <a:solidFill>
                  <a:schemeClr val="tx1">
                    <a:lumMod val="85000"/>
                    <a:lumOff val="15000"/>
                  </a:schemeClr>
                </a:solidFill>
              </a:rPr>
              <a:t>프로젝트 정보 변경</a:t>
            </a:r>
            <a:endParaRPr lang="ko-KR" altLang="en-US" b="1" dirty="0">
              <a:solidFill>
                <a:schemeClr val="tx1">
                  <a:lumMod val="85000"/>
                  <a:lumOff val="15000"/>
                </a:schemeClr>
              </a:solidFill>
            </a:endParaRPr>
          </a:p>
        </p:txBody>
      </p:sp>
    </p:spTree>
    <p:extLst>
      <p:ext uri="{BB962C8B-B14F-4D97-AF65-F5344CB8AC3E}">
        <p14:creationId xmlns:p14="http://schemas.microsoft.com/office/powerpoint/2010/main" val="51302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 xmlns:a16="http://schemas.microsoft.com/office/drawing/2014/main" id="{719F2D03-4DCC-42DA-95ED-B3FF360D7F63}"/>
              </a:ext>
            </a:extLst>
          </p:cNvPr>
          <p:cNvSpPr txBox="1">
            <a:spLocks/>
          </p:cNvSpPr>
          <p:nvPr/>
        </p:nvSpPr>
        <p:spPr>
          <a:xfrm>
            <a:off x="191344" y="261685"/>
            <a:ext cx="11425269" cy="611352"/>
          </a:xfrm>
          <a:prstGeom prst="rect">
            <a:avLst/>
          </a:prstGeom>
        </p:spPr>
        <p:txBody>
          <a:bodyPr/>
          <a:lstStyle>
            <a:lvl1pPr algn="l" defTabSz="914400" rtl="0" eaLnBrk="1" latinLnBrk="1" hangingPunct="1">
              <a:spcBef>
                <a:spcPct val="0"/>
              </a:spcBef>
              <a:buNone/>
              <a:defRPr sz="3000" kern="1200">
                <a:solidFill>
                  <a:schemeClr val="tx1"/>
                </a:solidFill>
                <a:latin typeface="+mj-lt"/>
                <a:ea typeface="+mj-ea"/>
                <a:cs typeface="+mj-cs"/>
              </a:defRPr>
            </a:lvl1pPr>
          </a:lstStyle>
          <a:p>
            <a:r>
              <a:rPr lang="ko-KR" altLang="en-US" b="1" dirty="0" smtClean="0">
                <a:solidFill>
                  <a:schemeClr val="tx1">
                    <a:lumMod val="85000"/>
                    <a:lumOff val="15000"/>
                  </a:schemeClr>
                </a:solidFill>
              </a:rPr>
              <a:t>프로젝트 수정 이력 테이블 </a:t>
            </a:r>
            <a:r>
              <a:rPr lang="en-US" altLang="ko-KR" b="1" dirty="0" smtClean="0">
                <a:solidFill>
                  <a:schemeClr val="tx1">
                    <a:lumMod val="85000"/>
                    <a:lumOff val="15000"/>
                  </a:schemeClr>
                </a:solidFill>
              </a:rPr>
              <a:t>(TCRPR26M)</a:t>
            </a:r>
            <a:r>
              <a:rPr lang="ko-KR" altLang="en-US" b="1" dirty="0" smtClean="0">
                <a:solidFill>
                  <a:schemeClr val="tx1">
                    <a:lumMod val="85000"/>
                    <a:lumOff val="15000"/>
                  </a:schemeClr>
                </a:solidFill>
              </a:rPr>
              <a:t> 정의</a:t>
            </a:r>
            <a:endParaRPr lang="ko-KR" altLang="en-US" b="1" dirty="0">
              <a:solidFill>
                <a:schemeClr val="tx1">
                  <a:lumMod val="85000"/>
                  <a:lumOff val="15000"/>
                </a:schemeClr>
              </a:solidFill>
            </a:endParaRPr>
          </a:p>
        </p:txBody>
      </p:sp>
      <p:graphicFrame>
        <p:nvGraphicFramePr>
          <p:cNvPr id="2" name="표 1"/>
          <p:cNvGraphicFramePr>
            <a:graphicFrameLocks noGrp="1"/>
          </p:cNvGraphicFramePr>
          <p:nvPr>
            <p:extLst>
              <p:ext uri="{D42A27DB-BD31-4B8C-83A1-F6EECF244321}">
                <p14:modId xmlns:p14="http://schemas.microsoft.com/office/powerpoint/2010/main" val="2208294725"/>
              </p:ext>
            </p:extLst>
          </p:nvPr>
        </p:nvGraphicFramePr>
        <p:xfrm>
          <a:off x="335359" y="980728"/>
          <a:ext cx="11281254" cy="5472606"/>
        </p:xfrm>
        <a:graphic>
          <a:graphicData uri="http://schemas.openxmlformats.org/drawingml/2006/table">
            <a:tbl>
              <a:tblPr firstRow="1" bandRow="1">
                <a:tableStyleId>{2D5ABB26-0587-4C30-8999-92F81FD0307C}</a:tableStyleId>
              </a:tblPr>
              <a:tblGrid>
                <a:gridCol w="3193039"/>
                <a:gridCol w="3193039"/>
                <a:gridCol w="2447588"/>
                <a:gridCol w="2447588"/>
              </a:tblGrid>
              <a:tr h="498032">
                <a:tc>
                  <a:txBody>
                    <a:bodyPr/>
                    <a:lstStyle/>
                    <a:p>
                      <a:pPr algn="ctr" latinLnBrk="1"/>
                      <a:r>
                        <a:rPr lang="ko-KR" altLang="en-US" sz="1400" b="1" dirty="0" smtClean="0">
                          <a:latin typeface="나눔고딕" panose="020D0604000000000000" pitchFamily="50" charset="-127"/>
                          <a:ea typeface="나눔고딕" panose="020D0604000000000000" pitchFamily="50" charset="-127"/>
                        </a:rPr>
                        <a:t>영문 </a:t>
                      </a:r>
                      <a:r>
                        <a:rPr lang="ko-KR" altLang="en-US" sz="1400" b="1" dirty="0" err="1" smtClean="0">
                          <a:latin typeface="나눔고딕" panose="020D0604000000000000" pitchFamily="50" charset="-127"/>
                          <a:ea typeface="나눔고딕" panose="020D0604000000000000" pitchFamily="50" charset="-127"/>
                        </a:rPr>
                        <a:t>컬럼명</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latinLnBrk="1"/>
                      <a:r>
                        <a:rPr lang="ko-KR" altLang="en-US" sz="1400" b="1" dirty="0" smtClean="0">
                          <a:latin typeface="나눔고딕" panose="020D0604000000000000" pitchFamily="50" charset="-127"/>
                          <a:ea typeface="나눔고딕" panose="020D0604000000000000" pitchFamily="50" charset="-127"/>
                        </a:rPr>
                        <a:t>한글 </a:t>
                      </a:r>
                      <a:r>
                        <a:rPr lang="ko-KR" altLang="en-US" sz="1400" b="1" dirty="0" err="1" smtClean="0">
                          <a:latin typeface="나눔고딕" panose="020D0604000000000000" pitchFamily="50" charset="-127"/>
                          <a:ea typeface="나눔고딕" panose="020D0604000000000000" pitchFamily="50" charset="-127"/>
                        </a:rPr>
                        <a:t>컬럼명</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latinLnBrk="1"/>
                      <a:r>
                        <a:rPr lang="ko-KR" altLang="en-US" sz="1400" b="1" dirty="0" smtClean="0">
                          <a:latin typeface="나눔고딕" panose="020D0604000000000000" pitchFamily="50" charset="-127"/>
                          <a:ea typeface="나눔고딕" panose="020D0604000000000000" pitchFamily="50" charset="-127"/>
                        </a:rPr>
                        <a:t>유형</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latinLnBrk="1"/>
                      <a:r>
                        <a:rPr lang="ko-KR" altLang="en-US" sz="1400" b="1" dirty="0" smtClean="0">
                          <a:latin typeface="나눔고딕" panose="020D0604000000000000" pitchFamily="50" charset="-127"/>
                          <a:ea typeface="나눔고딕" panose="020D0604000000000000" pitchFamily="50" charset="-127"/>
                        </a:rPr>
                        <a:t>예시</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PROJ_ID (PK)</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smtClean="0">
                          <a:latin typeface="나눔고딕" panose="020D0604000000000000" pitchFamily="50" charset="-127"/>
                          <a:ea typeface="나눔고딕" panose="020D0604000000000000" pitchFamily="50" charset="-127"/>
                        </a:rPr>
                        <a:t>프로젝트</a:t>
                      </a:r>
                      <a:r>
                        <a:rPr lang="en-US" altLang="ko-KR" sz="1200" b="1" dirty="0" smtClean="0">
                          <a:latin typeface="나눔고딕" panose="020D0604000000000000" pitchFamily="50" charset="-127"/>
                          <a:ea typeface="나눔고딕" panose="020D0604000000000000" pitchFamily="50" charset="-127"/>
                        </a:rPr>
                        <a:t>ID</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VARCHAR2(10 CHAR)</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aseline="0" dirty="0" smtClean="0">
                          <a:latin typeface="나눔고딕" panose="020D0604000000000000" pitchFamily="50" charset="-127"/>
                          <a:ea typeface="나눔고딕" panose="020D0604000000000000" pitchFamily="50" charset="-127"/>
                        </a:rPr>
                        <a:t>CRP1000183</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SNO (PK)</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순번</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NUMBER</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aseline="0" dirty="0" smtClean="0">
                          <a:latin typeface="나눔고딕" panose="020D0604000000000000" pitchFamily="50" charset="-127"/>
                          <a:ea typeface="나눔고딕" panose="020D0604000000000000" pitchFamily="50" charset="-127"/>
                        </a:rPr>
                        <a:t>1</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CHNG_CLMN_EN</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변경 영문 </a:t>
                      </a:r>
                      <a:r>
                        <a:rPr lang="ko-KR" altLang="en-US" sz="1200" b="1" dirty="0" err="1" smtClean="0">
                          <a:latin typeface="나눔고딕" panose="020D0604000000000000" pitchFamily="50" charset="-127"/>
                          <a:ea typeface="나눔고딕" panose="020D0604000000000000" pitchFamily="50" charset="-127"/>
                        </a:rPr>
                        <a:t>컬럼명</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VARCHAR2(50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IDST_BUSI_TYPE_CODE</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CHNG_CLMN_KO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변경 한글 </a:t>
                      </a:r>
                      <a:r>
                        <a:rPr lang="ko-KR" altLang="en-US" sz="1200" b="1" dirty="0" err="1" smtClean="0">
                          <a:latin typeface="나눔고딕" panose="020D0604000000000000" pitchFamily="50" charset="-127"/>
                          <a:ea typeface="나눔고딕" panose="020D0604000000000000" pitchFamily="50" charset="-127"/>
                        </a:rPr>
                        <a:t>컬럼명</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VARCHAR2(30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aseline="0" dirty="0" smtClean="0">
                          <a:latin typeface="나눔고딕" panose="020D0604000000000000" pitchFamily="50" charset="-127"/>
                          <a:ea typeface="나눔고딕" panose="020D0604000000000000" pitchFamily="50" charset="-127"/>
                        </a:rPr>
                        <a:t>산업업종코드</a:t>
                      </a:r>
                      <a:endParaRPr lang="ko-KR" altLang="en-US" sz="1200" dirty="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BEF_CLMN_VALUE</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변경 전 </a:t>
                      </a:r>
                      <a:r>
                        <a:rPr lang="ko-KR" altLang="en-US" sz="1200" b="1" dirty="0" err="1" smtClean="0">
                          <a:latin typeface="나눔고딕" panose="020D0604000000000000" pitchFamily="50" charset="-127"/>
                          <a:ea typeface="나눔고딕" panose="020D0604000000000000" pitchFamily="50" charset="-127"/>
                        </a:rPr>
                        <a:t>컬럼</a:t>
                      </a:r>
                      <a:r>
                        <a:rPr lang="ko-KR" altLang="en-US" sz="1200" b="1" dirty="0" smtClean="0">
                          <a:latin typeface="나눔고딕" panose="020D0604000000000000" pitchFamily="50" charset="-127"/>
                          <a:ea typeface="나눔고딕" panose="020D0604000000000000" pitchFamily="50" charset="-127"/>
                        </a:rPr>
                        <a:t> 값</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VARCHAR2(1000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CMAJ042</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AFT_CLMN_VALUE</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변경 후 </a:t>
                      </a:r>
                      <a:r>
                        <a:rPr lang="ko-KR" altLang="en-US" sz="1200" b="1" dirty="0" err="1" smtClean="0">
                          <a:latin typeface="나눔고딕" panose="020D0604000000000000" pitchFamily="50" charset="-127"/>
                          <a:ea typeface="나눔고딕" panose="020D0604000000000000" pitchFamily="50" charset="-127"/>
                        </a:rPr>
                        <a:t>컬럼</a:t>
                      </a:r>
                      <a:r>
                        <a:rPr lang="ko-KR" altLang="en-US" sz="1200" b="1" dirty="0" smtClean="0">
                          <a:latin typeface="나눔고딕" panose="020D0604000000000000" pitchFamily="50" charset="-127"/>
                          <a:ea typeface="나눔고딕" panose="020D0604000000000000" pitchFamily="50" charset="-127"/>
                        </a:rPr>
                        <a:t> 값</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VARCHAR2(1000 CHAR) </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CMAJ013</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CREA_DTME</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err="1" smtClean="0">
                          <a:latin typeface="나눔고딕" panose="020D0604000000000000" pitchFamily="50" charset="-127"/>
                          <a:ea typeface="나눔고딕" panose="020D0604000000000000" pitchFamily="50" charset="-127"/>
                        </a:rPr>
                        <a:t>생성일시</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TIMESTAMP(6)</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2022/01/18 15:22:53.969611</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CREA_ID</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smtClean="0">
                          <a:latin typeface="나눔고딕" panose="020D0604000000000000" pitchFamily="50" charset="-127"/>
                          <a:ea typeface="나눔고딕" panose="020D0604000000000000" pitchFamily="50" charset="-127"/>
                        </a:rPr>
                        <a:t>생성</a:t>
                      </a:r>
                      <a:r>
                        <a:rPr lang="en-US" altLang="ko-KR" sz="1200" b="1" dirty="0" smtClean="0">
                          <a:latin typeface="나눔고딕" panose="020D0604000000000000" pitchFamily="50" charset="-127"/>
                          <a:ea typeface="나눔고딕" panose="020D0604000000000000" pitchFamily="50" charset="-127"/>
                        </a:rPr>
                        <a:t>ID</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VARCHAR2(7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2120027</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UPDT_DTME</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err="1" smtClean="0">
                          <a:latin typeface="나눔고딕" panose="020D0604000000000000" pitchFamily="50" charset="-127"/>
                          <a:ea typeface="나눔고딕" panose="020D0604000000000000" pitchFamily="50" charset="-127"/>
                        </a:rPr>
                        <a:t>수정일시</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TIMESTAMP(6)</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2022/01/18 15:40:31.528561</a:t>
                      </a:r>
                      <a:endParaRPr lang="ko-KR" altLang="en-US" sz="1200" dirty="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UPDT_ID</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smtClean="0">
                          <a:latin typeface="나눔고딕" panose="020D0604000000000000" pitchFamily="50" charset="-127"/>
                          <a:ea typeface="나눔고딕" panose="020D0604000000000000" pitchFamily="50" charset="-127"/>
                        </a:rPr>
                        <a:t>수정</a:t>
                      </a:r>
                      <a:r>
                        <a:rPr lang="en-US" altLang="ko-KR" sz="1200" b="1" dirty="0" smtClean="0">
                          <a:latin typeface="나눔고딕" panose="020D0604000000000000" pitchFamily="50" charset="-127"/>
                          <a:ea typeface="나눔고딕" panose="020D0604000000000000" pitchFamily="50" charset="-127"/>
                        </a:rPr>
                        <a:t>ID</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VARCHAR2(7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2120027</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34">
                <a:tc>
                  <a:txBody>
                    <a:bodyPr/>
                    <a:lstStyle/>
                    <a:p>
                      <a:pPr algn="ctr" latinLnBrk="1"/>
                      <a:r>
                        <a:rPr lang="en-US" altLang="ko-KR" sz="1200" b="1" dirty="0" smtClean="0">
                          <a:latin typeface="나눔고딕" panose="020D0604000000000000" pitchFamily="50" charset="-127"/>
                          <a:ea typeface="나눔고딕" panose="020D0604000000000000" pitchFamily="50" charset="-127"/>
                        </a:rPr>
                        <a:t>DEL_YN (DEFAULT</a:t>
                      </a:r>
                      <a:r>
                        <a:rPr lang="en-US" altLang="ko-KR" sz="1200" b="1" baseline="0" dirty="0" smtClean="0">
                          <a:latin typeface="나눔고딕" panose="020D0604000000000000" pitchFamily="50" charset="-127"/>
                          <a:ea typeface="나눔고딕" panose="020D0604000000000000" pitchFamily="50" charset="-127"/>
                        </a:rPr>
                        <a:t> ‘N’)</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200" b="1" dirty="0" smtClean="0">
                          <a:latin typeface="나눔고딕" panose="020D0604000000000000" pitchFamily="50" charset="-127"/>
                          <a:ea typeface="나눔고딕" panose="020D0604000000000000" pitchFamily="50" charset="-127"/>
                        </a:rPr>
                        <a:t>삭제여부</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VARCHAR2(1 CHAR)</a:t>
                      </a:r>
                      <a:endParaRPr lang="ko-KR" altLang="en-US" sz="120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나눔고딕" panose="020D0604000000000000" pitchFamily="50" charset="-127"/>
                          <a:ea typeface="나눔고딕" panose="020D0604000000000000" pitchFamily="50" charset="-127"/>
                        </a:rPr>
                        <a:t>N</a:t>
                      </a:r>
                      <a:endParaRPr lang="ko-KR" altLang="en-US" sz="1200" dirty="0" smtClean="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2772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b="1" dirty="0">
                <a:solidFill>
                  <a:schemeClr val="tx1">
                    <a:lumMod val="85000"/>
                    <a:lumOff val="15000"/>
                  </a:schemeClr>
                </a:solidFill>
              </a:rPr>
              <a:t>Version</a:t>
            </a:r>
            <a:r>
              <a:rPr lang="ko-KR" altLang="en-US" b="1" dirty="0">
                <a:solidFill>
                  <a:schemeClr val="tx1">
                    <a:lumMod val="85000"/>
                    <a:lumOff val="15000"/>
                  </a:schemeClr>
                </a:solidFill>
              </a:rPr>
              <a:t> 관리</a:t>
            </a:r>
          </a:p>
        </p:txBody>
      </p:sp>
      <p:graphicFrame>
        <p:nvGraphicFramePr>
          <p:cNvPr id="3" name="표 2"/>
          <p:cNvGraphicFramePr>
            <a:graphicFrameLocks noGrp="1"/>
          </p:cNvGraphicFramePr>
          <p:nvPr>
            <p:extLst>
              <p:ext uri="{D42A27DB-BD31-4B8C-83A1-F6EECF244321}">
                <p14:modId xmlns:p14="http://schemas.microsoft.com/office/powerpoint/2010/main" val="3480123316"/>
              </p:ext>
            </p:extLst>
          </p:nvPr>
        </p:nvGraphicFramePr>
        <p:xfrm>
          <a:off x="433829" y="1196752"/>
          <a:ext cx="11324341" cy="3600401"/>
        </p:xfrm>
        <a:graphic>
          <a:graphicData uri="http://schemas.openxmlformats.org/drawingml/2006/table">
            <a:tbl>
              <a:tblPr>
                <a:tableStyleId>{5C22544A-7EE6-4342-B048-85BDC9FD1C3A}</a:tableStyleId>
              </a:tblPr>
              <a:tblGrid>
                <a:gridCol w="1132429">
                  <a:extLst>
                    <a:ext uri="{9D8B030D-6E8A-4147-A177-3AD203B41FA5}">
                      <a16:colId xmlns="" xmlns:a16="http://schemas.microsoft.com/office/drawing/2014/main" val="20000"/>
                    </a:ext>
                  </a:extLst>
                </a:gridCol>
                <a:gridCol w="1441282">
                  <a:extLst>
                    <a:ext uri="{9D8B030D-6E8A-4147-A177-3AD203B41FA5}">
                      <a16:colId xmlns="" xmlns:a16="http://schemas.microsoft.com/office/drawing/2014/main" val="20001"/>
                    </a:ext>
                  </a:extLst>
                </a:gridCol>
                <a:gridCol w="6382812">
                  <a:extLst>
                    <a:ext uri="{9D8B030D-6E8A-4147-A177-3AD203B41FA5}">
                      <a16:colId xmlns="" xmlns:a16="http://schemas.microsoft.com/office/drawing/2014/main" val="20002"/>
                    </a:ext>
                  </a:extLst>
                </a:gridCol>
                <a:gridCol w="1235381">
                  <a:extLst>
                    <a:ext uri="{9D8B030D-6E8A-4147-A177-3AD203B41FA5}">
                      <a16:colId xmlns="" xmlns:a16="http://schemas.microsoft.com/office/drawing/2014/main" val="20004"/>
                    </a:ext>
                  </a:extLst>
                </a:gridCol>
                <a:gridCol w="1132437">
                  <a:extLst>
                    <a:ext uri="{9D8B030D-6E8A-4147-A177-3AD203B41FA5}">
                      <a16:colId xmlns="" xmlns:a16="http://schemas.microsoft.com/office/drawing/2014/main" val="20005"/>
                    </a:ext>
                  </a:extLst>
                </a:gridCol>
              </a:tblGrid>
              <a:tr h="423577">
                <a:tc>
                  <a:txBody>
                    <a:bodyPr/>
                    <a:lstStyle/>
                    <a:p>
                      <a:pPr algn="ctr" latinLnBrk="1"/>
                      <a:r>
                        <a:rPr lang="en-US" altLang="ko-KR" sz="1200" b="1" dirty="0">
                          <a:solidFill>
                            <a:schemeClr val="tx1">
                              <a:lumMod val="85000"/>
                              <a:lumOff val="15000"/>
                            </a:schemeClr>
                          </a:solidFill>
                          <a:latin typeface="+mn-lt"/>
                        </a:rPr>
                        <a:t>Version</a:t>
                      </a:r>
                      <a:endParaRPr lang="ko-KR" altLang="en-US" sz="1200" b="1" dirty="0">
                        <a:solidFill>
                          <a:schemeClr val="tx1">
                            <a:lumMod val="85000"/>
                            <a:lumOff val="15000"/>
                          </a:schemeClr>
                        </a:solidFill>
                        <a:latin typeface="+mn-lt"/>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lumMod val="85000"/>
                              <a:lumOff val="15000"/>
                            </a:schemeClr>
                          </a:solidFill>
                          <a:latin typeface="+mn-lt"/>
                        </a:rPr>
                        <a:t>날짜</a:t>
                      </a: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lumMod val="85000"/>
                              <a:lumOff val="15000"/>
                            </a:schemeClr>
                          </a:solidFill>
                          <a:latin typeface="+mn-lt"/>
                        </a:rPr>
                        <a:t>내용</a:t>
                      </a: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lumMod val="85000"/>
                              <a:lumOff val="15000"/>
                            </a:schemeClr>
                          </a:solidFill>
                          <a:latin typeface="+mn-lt"/>
                        </a:rPr>
                        <a:t>페이지</a:t>
                      </a: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lumMod val="85000"/>
                              <a:lumOff val="15000"/>
                            </a:schemeClr>
                          </a:solidFill>
                          <a:latin typeface="+mn-lt"/>
                        </a:rPr>
                        <a:t>작성자</a:t>
                      </a: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97103">
                <a:tc>
                  <a:txBody>
                    <a:bodyPr/>
                    <a:lstStyle/>
                    <a:p>
                      <a:pPr algn="ctr" latinLnBrk="1"/>
                      <a:r>
                        <a:rPr lang="en-US" altLang="ko-KR" sz="1100" dirty="0">
                          <a:solidFill>
                            <a:schemeClr val="tx1">
                              <a:lumMod val="85000"/>
                              <a:lumOff val="15000"/>
                            </a:schemeClr>
                          </a:solidFill>
                          <a:latin typeface="+mn-lt"/>
                          <a:ea typeface="+mn-ea"/>
                        </a:rPr>
                        <a:t>ver1.0</a:t>
                      </a:r>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100" dirty="0">
                          <a:solidFill>
                            <a:schemeClr val="tx1">
                              <a:lumMod val="85000"/>
                              <a:lumOff val="15000"/>
                            </a:schemeClr>
                          </a:solidFill>
                          <a:latin typeface="+mn-lt"/>
                          <a:ea typeface="+mn-ea"/>
                        </a:rPr>
                        <a:t>2022.07.10</a:t>
                      </a: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1100" dirty="0">
                          <a:solidFill>
                            <a:schemeClr val="tx1">
                              <a:lumMod val="85000"/>
                              <a:lumOff val="15000"/>
                            </a:schemeClr>
                          </a:solidFill>
                          <a:latin typeface="+mn-lt"/>
                        </a:rPr>
                        <a:t>서비스개요</a:t>
                      </a:r>
                      <a:r>
                        <a:rPr lang="en-US" altLang="ko-KR" sz="1100" dirty="0">
                          <a:solidFill>
                            <a:schemeClr val="tx1">
                              <a:lumMod val="85000"/>
                              <a:lumOff val="15000"/>
                            </a:schemeClr>
                          </a:solidFill>
                          <a:latin typeface="+mn-lt"/>
                        </a:rPr>
                        <a:t>, </a:t>
                      </a:r>
                      <a:r>
                        <a:rPr lang="ko-KR" altLang="en-US" sz="1100" dirty="0">
                          <a:solidFill>
                            <a:schemeClr val="tx1">
                              <a:lumMod val="85000"/>
                              <a:lumOff val="15000"/>
                            </a:schemeClr>
                          </a:solidFill>
                          <a:latin typeface="+mn-lt"/>
                        </a:rPr>
                        <a:t>일정</a:t>
                      </a:r>
                      <a:r>
                        <a:rPr lang="en-US" altLang="ko-KR" sz="1100" dirty="0">
                          <a:solidFill>
                            <a:schemeClr val="tx1">
                              <a:lumMod val="85000"/>
                              <a:lumOff val="15000"/>
                            </a:schemeClr>
                          </a:solidFill>
                          <a:latin typeface="+mn-lt"/>
                        </a:rPr>
                        <a:t>, </a:t>
                      </a:r>
                      <a:r>
                        <a:rPr lang="ko-KR" altLang="en-US" sz="1100" dirty="0">
                          <a:solidFill>
                            <a:schemeClr val="tx1">
                              <a:lumMod val="85000"/>
                              <a:lumOff val="15000"/>
                            </a:schemeClr>
                          </a:solidFill>
                          <a:latin typeface="+mn-lt"/>
                        </a:rPr>
                        <a:t>업무 흐름도</a:t>
                      </a:r>
                      <a:r>
                        <a:rPr lang="en-US" altLang="ko-KR" sz="1100" dirty="0">
                          <a:solidFill>
                            <a:schemeClr val="tx1">
                              <a:lumMod val="85000"/>
                              <a:lumOff val="15000"/>
                            </a:schemeClr>
                          </a:solidFill>
                          <a:latin typeface="+mn-lt"/>
                        </a:rPr>
                        <a:t>, </a:t>
                      </a:r>
                      <a:r>
                        <a:rPr lang="ko-KR" altLang="en-US" sz="1100" dirty="0">
                          <a:solidFill>
                            <a:schemeClr val="tx1">
                              <a:lumMod val="85000"/>
                              <a:lumOff val="15000"/>
                            </a:schemeClr>
                          </a:solidFill>
                          <a:latin typeface="+mn-lt"/>
                        </a:rPr>
                        <a:t>화면 설계서 작성</a:t>
                      </a: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100" smtClean="0">
                          <a:solidFill>
                            <a:schemeClr val="tx1">
                              <a:lumMod val="85000"/>
                              <a:lumOff val="15000"/>
                            </a:schemeClr>
                          </a:solidFill>
                          <a:latin typeface="+mn-lt"/>
                          <a:ea typeface="+mn-ea"/>
                        </a:rPr>
                        <a:t>2,</a:t>
                      </a:r>
                      <a:r>
                        <a:rPr lang="en-US" altLang="ko-KR" sz="1100" baseline="0" smtClean="0">
                          <a:solidFill>
                            <a:schemeClr val="tx1">
                              <a:lumMod val="85000"/>
                              <a:lumOff val="15000"/>
                            </a:schemeClr>
                          </a:solidFill>
                          <a:latin typeface="+mn-lt"/>
                          <a:ea typeface="+mn-ea"/>
                        </a:rPr>
                        <a:t> 5, 6, 7, 8, 9</a:t>
                      </a: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100" dirty="0">
                          <a:solidFill>
                            <a:schemeClr val="tx1">
                              <a:lumMod val="85000"/>
                              <a:lumOff val="15000"/>
                            </a:schemeClr>
                          </a:solidFill>
                          <a:latin typeface="+mn-lt"/>
                        </a:rPr>
                        <a:t>고지훈</a:t>
                      </a: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397103">
                <a:tc>
                  <a:txBody>
                    <a:bodyPr/>
                    <a:lstStyle/>
                    <a:p>
                      <a:pPr algn="ctr" latinLnBrk="1"/>
                      <a:r>
                        <a:rPr lang="en-US" altLang="ko-KR" sz="1100" dirty="0" smtClean="0">
                          <a:solidFill>
                            <a:schemeClr val="tx1">
                              <a:lumMod val="85000"/>
                              <a:lumOff val="15000"/>
                            </a:schemeClr>
                          </a:solidFill>
                          <a:latin typeface="+mn-lt"/>
                          <a:ea typeface="+mn-ea"/>
                        </a:rPr>
                        <a:t>ver1.1</a:t>
                      </a:r>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100" dirty="0" smtClean="0">
                          <a:solidFill>
                            <a:schemeClr val="tx1">
                              <a:lumMod val="85000"/>
                              <a:lumOff val="15000"/>
                            </a:schemeClr>
                          </a:solidFill>
                          <a:latin typeface="+mn-lt"/>
                          <a:ea typeface="+mn-ea"/>
                        </a:rPr>
                        <a:t>2022.07.21</a:t>
                      </a: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100" dirty="0" smtClean="0">
                          <a:solidFill>
                            <a:schemeClr val="tx1">
                              <a:lumMod val="85000"/>
                              <a:lumOff val="15000"/>
                            </a:schemeClr>
                          </a:solidFill>
                          <a:latin typeface="+mn-lt"/>
                        </a:rPr>
                        <a:t>전반적인 내용 정리 및 내용 취합</a:t>
                      </a:r>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100" dirty="0" smtClean="0">
                          <a:solidFill>
                            <a:schemeClr val="tx1">
                              <a:lumMod val="85000"/>
                              <a:lumOff val="15000"/>
                            </a:schemeClr>
                          </a:solidFill>
                          <a:latin typeface="+mn-lt"/>
                        </a:rPr>
                        <a:t>1 - 12</a:t>
                      </a:r>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100" dirty="0" smtClean="0">
                          <a:solidFill>
                            <a:schemeClr val="tx1">
                              <a:lumMod val="85000"/>
                              <a:lumOff val="15000"/>
                            </a:schemeClr>
                          </a:solidFill>
                          <a:latin typeface="+mn-lt"/>
                        </a:rPr>
                        <a:t>송현수</a:t>
                      </a:r>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0014"/>
                  </a:ext>
                </a:extLst>
              </a:tr>
              <a:tr h="397103">
                <a:tc>
                  <a:txBody>
                    <a:bodyPr/>
                    <a:lstStyle/>
                    <a:p>
                      <a:pPr algn="ctr" latinLnBrk="1"/>
                      <a:endParaRPr lang="ko-KR" altLang="en-US" sz="1100" dirty="0">
                        <a:solidFill>
                          <a:schemeClr val="tx1">
                            <a:lumMod val="85000"/>
                            <a:lumOff val="15000"/>
                          </a:schemeClr>
                        </a:solidFill>
                        <a:latin typeface="+mn-lt"/>
                        <a:ea typeface="+mn-ea"/>
                      </a:endParaRPr>
                    </a:p>
                  </a:txBody>
                  <a:tcPr marL="100480" marR="100480" marT="50240" marB="50240"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1"/>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1100" dirty="0">
                        <a:solidFill>
                          <a:schemeClr val="tx1">
                            <a:lumMod val="85000"/>
                            <a:lumOff val="15000"/>
                          </a:schemeClr>
                        </a:solidFill>
                        <a:latin typeface="+mn-lt"/>
                        <a:ea typeface="+mn-ea"/>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endParaRPr lang="ko-KR" altLang="en-US" sz="1100" dirty="0">
                        <a:solidFill>
                          <a:schemeClr val="tx1">
                            <a:lumMod val="85000"/>
                            <a:lumOff val="15000"/>
                          </a:schemeClr>
                        </a:solidFill>
                        <a:latin typeface="+mn-lt"/>
                      </a:endParaRPr>
                    </a:p>
                  </a:txBody>
                  <a:tcPr marL="100480" marR="100480" marT="50240" marB="50240"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4FE7BD8-CFC6-4079-BAE3-BDDFC826F1C7}"/>
              </a:ext>
            </a:extLst>
          </p:cNvPr>
          <p:cNvSpPr>
            <a:spLocks noGrp="1"/>
          </p:cNvSpPr>
          <p:nvPr>
            <p:ph type="title"/>
          </p:nvPr>
        </p:nvSpPr>
        <p:spPr/>
        <p:txBody>
          <a:bodyPr/>
          <a:lstStyle/>
          <a:p>
            <a:r>
              <a:rPr lang="ko-KR" altLang="en-US" b="1" dirty="0" smtClean="0">
                <a:solidFill>
                  <a:schemeClr val="tx1">
                    <a:lumMod val="85000"/>
                    <a:lumOff val="15000"/>
                  </a:schemeClr>
                </a:solidFill>
              </a:rPr>
              <a:t>프로젝트 </a:t>
            </a:r>
            <a:r>
              <a:rPr lang="ko-KR" altLang="en-US" b="1" dirty="0">
                <a:solidFill>
                  <a:schemeClr val="tx1">
                    <a:lumMod val="85000"/>
                    <a:lumOff val="15000"/>
                  </a:schemeClr>
                </a:solidFill>
              </a:rPr>
              <a:t>개요</a:t>
            </a:r>
          </a:p>
        </p:txBody>
      </p:sp>
      <p:graphicFrame>
        <p:nvGraphicFramePr>
          <p:cNvPr id="3" name="표 2">
            <a:extLst>
              <a:ext uri="{FF2B5EF4-FFF2-40B4-BE49-F238E27FC236}">
                <a16:creationId xmlns=""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294494092"/>
              </p:ext>
            </p:extLst>
          </p:nvPr>
        </p:nvGraphicFramePr>
        <p:xfrm>
          <a:off x="423952" y="1196752"/>
          <a:ext cx="11425260" cy="5256582"/>
        </p:xfrm>
        <a:graphic>
          <a:graphicData uri="http://schemas.openxmlformats.org/drawingml/2006/table">
            <a:tbl>
              <a:tblPr>
                <a:tableStyleId>{5C22544A-7EE6-4342-B048-85BDC9FD1C3A}</a:tableStyleId>
              </a:tblPr>
              <a:tblGrid>
                <a:gridCol w="1537260">
                  <a:extLst>
                    <a:ext uri="{9D8B030D-6E8A-4147-A177-3AD203B41FA5}">
                      <a16:colId xmlns="" xmlns:a16="http://schemas.microsoft.com/office/drawing/2014/main" val="20000"/>
                    </a:ext>
                  </a:extLst>
                </a:gridCol>
                <a:gridCol w="494400">
                  <a:extLst>
                    <a:ext uri="{9D8B030D-6E8A-4147-A177-3AD203B41FA5}">
                      <a16:colId xmlns="" xmlns:a16="http://schemas.microsoft.com/office/drawing/2014/main" val="20005"/>
                    </a:ext>
                  </a:extLst>
                </a:gridCol>
                <a:gridCol w="494400">
                  <a:extLst>
                    <a:ext uri="{9D8B030D-6E8A-4147-A177-3AD203B41FA5}">
                      <a16:colId xmlns="" xmlns:a16="http://schemas.microsoft.com/office/drawing/2014/main" val="1932864301"/>
                    </a:ext>
                  </a:extLst>
                </a:gridCol>
                <a:gridCol w="494400">
                  <a:extLst>
                    <a:ext uri="{9D8B030D-6E8A-4147-A177-3AD203B41FA5}">
                      <a16:colId xmlns="" xmlns:a16="http://schemas.microsoft.com/office/drawing/2014/main" val="627806087"/>
                    </a:ext>
                  </a:extLst>
                </a:gridCol>
                <a:gridCol w="494400">
                  <a:extLst>
                    <a:ext uri="{9D8B030D-6E8A-4147-A177-3AD203B41FA5}">
                      <a16:colId xmlns="" xmlns:a16="http://schemas.microsoft.com/office/drawing/2014/main" val="371778404"/>
                    </a:ext>
                  </a:extLst>
                </a:gridCol>
                <a:gridCol w="494400">
                  <a:extLst>
                    <a:ext uri="{9D8B030D-6E8A-4147-A177-3AD203B41FA5}">
                      <a16:colId xmlns="" xmlns:a16="http://schemas.microsoft.com/office/drawing/2014/main" val="305405284"/>
                    </a:ext>
                  </a:extLst>
                </a:gridCol>
                <a:gridCol w="494400">
                  <a:extLst>
                    <a:ext uri="{9D8B030D-6E8A-4147-A177-3AD203B41FA5}">
                      <a16:colId xmlns="" xmlns:a16="http://schemas.microsoft.com/office/drawing/2014/main" val="844272191"/>
                    </a:ext>
                  </a:extLst>
                </a:gridCol>
                <a:gridCol w="494400">
                  <a:extLst>
                    <a:ext uri="{9D8B030D-6E8A-4147-A177-3AD203B41FA5}">
                      <a16:colId xmlns="" xmlns:a16="http://schemas.microsoft.com/office/drawing/2014/main" val="1347387674"/>
                    </a:ext>
                  </a:extLst>
                </a:gridCol>
                <a:gridCol w="494400">
                  <a:extLst>
                    <a:ext uri="{9D8B030D-6E8A-4147-A177-3AD203B41FA5}">
                      <a16:colId xmlns="" xmlns:a16="http://schemas.microsoft.com/office/drawing/2014/main" val="1781131391"/>
                    </a:ext>
                  </a:extLst>
                </a:gridCol>
                <a:gridCol w="494400">
                  <a:extLst>
                    <a:ext uri="{9D8B030D-6E8A-4147-A177-3AD203B41FA5}">
                      <a16:colId xmlns="" xmlns:a16="http://schemas.microsoft.com/office/drawing/2014/main" val="384615516"/>
                    </a:ext>
                  </a:extLst>
                </a:gridCol>
                <a:gridCol w="494400">
                  <a:extLst>
                    <a:ext uri="{9D8B030D-6E8A-4147-A177-3AD203B41FA5}">
                      <a16:colId xmlns="" xmlns:a16="http://schemas.microsoft.com/office/drawing/2014/main" val="2585931872"/>
                    </a:ext>
                  </a:extLst>
                </a:gridCol>
                <a:gridCol w="494400">
                  <a:extLst>
                    <a:ext uri="{9D8B030D-6E8A-4147-A177-3AD203B41FA5}">
                      <a16:colId xmlns="" xmlns:a16="http://schemas.microsoft.com/office/drawing/2014/main" val="3233058977"/>
                    </a:ext>
                  </a:extLst>
                </a:gridCol>
                <a:gridCol w="494400">
                  <a:extLst>
                    <a:ext uri="{9D8B030D-6E8A-4147-A177-3AD203B41FA5}">
                      <a16:colId xmlns="" xmlns:a16="http://schemas.microsoft.com/office/drawing/2014/main" val="2889151618"/>
                    </a:ext>
                  </a:extLst>
                </a:gridCol>
                <a:gridCol w="494400">
                  <a:extLst>
                    <a:ext uri="{9D8B030D-6E8A-4147-A177-3AD203B41FA5}">
                      <a16:colId xmlns="" xmlns:a16="http://schemas.microsoft.com/office/drawing/2014/main" val="560411669"/>
                    </a:ext>
                  </a:extLst>
                </a:gridCol>
                <a:gridCol w="494400">
                  <a:extLst>
                    <a:ext uri="{9D8B030D-6E8A-4147-A177-3AD203B41FA5}">
                      <a16:colId xmlns="" xmlns:a16="http://schemas.microsoft.com/office/drawing/2014/main" val="3884846165"/>
                    </a:ext>
                  </a:extLst>
                </a:gridCol>
                <a:gridCol w="494400">
                  <a:extLst>
                    <a:ext uri="{9D8B030D-6E8A-4147-A177-3AD203B41FA5}">
                      <a16:colId xmlns="" xmlns:a16="http://schemas.microsoft.com/office/drawing/2014/main" val="1129982004"/>
                    </a:ext>
                  </a:extLst>
                </a:gridCol>
                <a:gridCol w="494400">
                  <a:extLst>
                    <a:ext uri="{9D8B030D-6E8A-4147-A177-3AD203B41FA5}">
                      <a16:colId xmlns="" xmlns:a16="http://schemas.microsoft.com/office/drawing/2014/main" val="3555641462"/>
                    </a:ext>
                  </a:extLst>
                </a:gridCol>
                <a:gridCol w="494400">
                  <a:extLst>
                    <a:ext uri="{9D8B030D-6E8A-4147-A177-3AD203B41FA5}">
                      <a16:colId xmlns="" xmlns:a16="http://schemas.microsoft.com/office/drawing/2014/main" val="2046748408"/>
                    </a:ext>
                  </a:extLst>
                </a:gridCol>
                <a:gridCol w="494400">
                  <a:extLst>
                    <a:ext uri="{9D8B030D-6E8A-4147-A177-3AD203B41FA5}">
                      <a16:colId xmlns="" xmlns:a16="http://schemas.microsoft.com/office/drawing/2014/main" val="61301162"/>
                    </a:ext>
                  </a:extLst>
                </a:gridCol>
                <a:gridCol w="494400">
                  <a:extLst>
                    <a:ext uri="{9D8B030D-6E8A-4147-A177-3AD203B41FA5}">
                      <a16:colId xmlns="" xmlns:a16="http://schemas.microsoft.com/office/drawing/2014/main" val="151961678"/>
                    </a:ext>
                  </a:extLst>
                </a:gridCol>
                <a:gridCol w="494400">
                  <a:extLst>
                    <a:ext uri="{9D8B030D-6E8A-4147-A177-3AD203B41FA5}">
                      <a16:colId xmlns="" xmlns:a16="http://schemas.microsoft.com/office/drawing/2014/main" val="3307757913"/>
                    </a:ext>
                  </a:extLst>
                </a:gridCol>
              </a:tblGrid>
              <a:tr h="393043">
                <a:tc>
                  <a:txBody>
                    <a:bodyPr/>
                    <a:lstStyle/>
                    <a:p>
                      <a:pPr algn="ctr" latinLnBrk="1"/>
                      <a:r>
                        <a:rPr lang="ko-KR" altLang="en-US" sz="1200" b="1" dirty="0">
                          <a:solidFill>
                            <a:schemeClr val="tx1">
                              <a:lumMod val="85000"/>
                              <a:lumOff val="15000"/>
                            </a:schemeClr>
                          </a:solidFill>
                        </a:rPr>
                        <a:t>구분</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2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lumMod val="85000"/>
                              <a:lumOff val="15000"/>
                            </a:schemeClr>
                          </a:solidFill>
                        </a:rPr>
                        <a:t>내용</a:t>
                      </a:r>
                    </a:p>
                  </a:txBody>
                  <a:tcPr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721417">
                <a:tc>
                  <a:txBody>
                    <a:bodyPr/>
                    <a:lstStyle/>
                    <a:p>
                      <a:pPr algn="ctr" latinLnBrk="1">
                        <a:lnSpc>
                          <a:spcPct val="120000"/>
                        </a:lnSpc>
                      </a:pPr>
                      <a:r>
                        <a:rPr lang="ko-KR" altLang="en-US" sz="1000" dirty="0">
                          <a:solidFill>
                            <a:schemeClr val="tx1"/>
                          </a:solidFill>
                          <a:latin typeface="+mn-ea"/>
                          <a:ea typeface="+mn-ea"/>
                        </a:rPr>
                        <a:t>기획배경</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0">
                  <a:txBody>
                    <a:bodyPr/>
                    <a:lstStyle/>
                    <a:p>
                      <a:pPr marL="171450" indent="-171450" algn="just" latinLnBrk="1">
                        <a:lnSpc>
                          <a:spcPct val="130000"/>
                        </a:lnSpc>
                        <a:buFont typeface="Arial" panose="020B0604020202020204" pitchFamily="34" charset="0"/>
                        <a:buChar char="•"/>
                      </a:pPr>
                      <a:r>
                        <a:rPr lang="ko-KR" altLang="en-US" sz="1050" dirty="0" smtClean="0">
                          <a:solidFill>
                            <a:schemeClr val="tx1"/>
                          </a:solidFill>
                          <a:latin typeface="+mn-ea"/>
                          <a:ea typeface="+mn-ea"/>
                        </a:rPr>
                        <a:t>전산수정사유서 작업 </a:t>
                      </a:r>
                      <a:r>
                        <a:rPr lang="ko-KR" altLang="en-US" sz="1050" dirty="0">
                          <a:solidFill>
                            <a:schemeClr val="tx1"/>
                          </a:solidFill>
                          <a:latin typeface="+mn-ea"/>
                          <a:ea typeface="+mn-ea"/>
                        </a:rPr>
                        <a:t>시 코드 변경 또는 쿼리문을 작성하여 내용 및 파일을 변경시켜주어야 하는 불편함이 발생</a:t>
                      </a:r>
                      <a:endParaRPr lang="en-US" altLang="ko-KR" sz="105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050" dirty="0">
                          <a:solidFill>
                            <a:schemeClr val="tx1"/>
                          </a:solidFill>
                          <a:latin typeface="+mn-ea"/>
                          <a:ea typeface="+mn-ea"/>
                        </a:rPr>
                        <a:t>이를 해결하기 위해</a:t>
                      </a:r>
                      <a:r>
                        <a:rPr lang="en-US" altLang="ko-KR" sz="1050" dirty="0">
                          <a:solidFill>
                            <a:schemeClr val="tx1"/>
                          </a:solidFill>
                          <a:latin typeface="+mn-ea"/>
                          <a:ea typeface="+mn-ea"/>
                        </a:rPr>
                        <a:t>, </a:t>
                      </a:r>
                      <a:r>
                        <a:rPr lang="ko-KR" altLang="en-US" sz="1050" dirty="0">
                          <a:solidFill>
                            <a:schemeClr val="tx1"/>
                          </a:solidFill>
                          <a:latin typeface="+mn-ea"/>
                          <a:ea typeface="+mn-ea"/>
                        </a:rPr>
                        <a:t>전산수정사유서 항목 </a:t>
                      </a:r>
                      <a:r>
                        <a:rPr lang="ko-KR" altLang="en-US" sz="1050">
                          <a:solidFill>
                            <a:schemeClr val="tx1"/>
                          </a:solidFill>
                          <a:latin typeface="+mn-ea"/>
                          <a:ea typeface="+mn-ea"/>
                        </a:rPr>
                        <a:t>중 </a:t>
                      </a:r>
                      <a:r>
                        <a:rPr lang="ko-KR" altLang="en-US" sz="1050" smtClean="0">
                          <a:solidFill>
                            <a:schemeClr val="tx1"/>
                          </a:solidFill>
                          <a:latin typeface="+mn-ea"/>
                          <a:ea typeface="+mn-ea"/>
                        </a:rPr>
                        <a:t>빈번히 발생하는 </a:t>
                      </a:r>
                      <a:r>
                        <a:rPr lang="ko-KR" altLang="en-US" sz="1050" dirty="0">
                          <a:solidFill>
                            <a:schemeClr val="tx1"/>
                          </a:solidFill>
                          <a:latin typeface="+mn-ea"/>
                          <a:ea typeface="+mn-ea"/>
                        </a:rPr>
                        <a:t>건에 </a:t>
                      </a:r>
                      <a:r>
                        <a:rPr lang="ko-KR" altLang="en-US" sz="1050">
                          <a:solidFill>
                            <a:schemeClr val="tx1"/>
                          </a:solidFill>
                          <a:latin typeface="+mn-ea"/>
                          <a:ea typeface="+mn-ea"/>
                        </a:rPr>
                        <a:t>대해 </a:t>
                      </a:r>
                      <a:r>
                        <a:rPr lang="ko-KR" altLang="en-US" sz="1050" smtClean="0">
                          <a:solidFill>
                            <a:schemeClr val="tx1"/>
                          </a:solidFill>
                          <a:latin typeface="+mn-ea"/>
                          <a:ea typeface="+mn-ea"/>
                        </a:rPr>
                        <a:t>시스템화하여 </a:t>
                      </a:r>
                      <a:r>
                        <a:rPr lang="ko-KR" altLang="en-US" sz="1050" dirty="0">
                          <a:solidFill>
                            <a:schemeClr val="tx1"/>
                          </a:solidFill>
                          <a:latin typeface="+mn-ea"/>
                          <a:ea typeface="+mn-ea"/>
                        </a:rPr>
                        <a:t>편리성과 작업 효율성을 증가시키기 위한 목표가 있음</a:t>
                      </a:r>
                    </a:p>
                  </a:txBody>
                  <a:tcPr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1"/>
                  </a:ext>
                </a:extLst>
              </a:tr>
              <a:tr h="658859">
                <a:tc>
                  <a:txBody>
                    <a:bodyPr/>
                    <a:lstStyle/>
                    <a:p>
                      <a:pPr algn="ctr" latinLnBrk="1">
                        <a:lnSpc>
                          <a:spcPct val="120000"/>
                        </a:lnSpc>
                      </a:pPr>
                      <a:r>
                        <a:rPr lang="ko-KR" altLang="en-US" sz="1000" dirty="0">
                          <a:solidFill>
                            <a:schemeClr val="tx1"/>
                          </a:solidFill>
                          <a:latin typeface="+mn-ea"/>
                          <a:ea typeface="+mn-ea"/>
                        </a:rPr>
                        <a:t>기획목적</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0">
                  <a:txBody>
                    <a:bodyPr/>
                    <a:lstStyle/>
                    <a:p>
                      <a:pPr marL="171450" indent="-171450" algn="just" latinLnBrk="1">
                        <a:lnSpc>
                          <a:spcPct val="130000"/>
                        </a:lnSpc>
                        <a:buFont typeface="Arial" panose="020B0604020202020204" pitchFamily="34" charset="0"/>
                        <a:buChar char="•"/>
                      </a:pPr>
                      <a:r>
                        <a:rPr lang="ko-KR" altLang="en-US" sz="1050" dirty="0">
                          <a:solidFill>
                            <a:schemeClr val="tx1"/>
                          </a:solidFill>
                          <a:latin typeface="+mn-ea"/>
                          <a:ea typeface="+mn-ea"/>
                        </a:rPr>
                        <a:t>전산수정사유서 </a:t>
                      </a:r>
                      <a:r>
                        <a:rPr lang="ko-KR" altLang="en-US" sz="1050" dirty="0" smtClean="0">
                          <a:solidFill>
                            <a:schemeClr val="tx1"/>
                          </a:solidFill>
                          <a:latin typeface="+mn-ea"/>
                          <a:ea typeface="+mn-ea"/>
                        </a:rPr>
                        <a:t>일부 작업 항목에 </a:t>
                      </a:r>
                      <a:r>
                        <a:rPr lang="ko-KR" altLang="en-US" sz="1050" dirty="0">
                          <a:solidFill>
                            <a:schemeClr val="tx1"/>
                          </a:solidFill>
                          <a:latin typeface="+mn-ea"/>
                          <a:ea typeface="+mn-ea"/>
                        </a:rPr>
                        <a:t>대해 통합평가시스템 내에서 작업을 할 수 있도록 화면 및 서비스를 개발하여 유지보수시 시간절약과 업무효율성을 증가시키기 위한 목적이 있음</a:t>
                      </a:r>
                      <a:endParaRPr lang="en-US" altLang="ko-KR" sz="105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2"/>
                  </a:ext>
                </a:extLst>
              </a:tr>
              <a:tr h="658859">
                <a:tc>
                  <a:txBody>
                    <a:bodyPr/>
                    <a:lstStyle/>
                    <a:p>
                      <a:pPr algn="ctr" latinLnBrk="1">
                        <a:lnSpc>
                          <a:spcPct val="120000"/>
                        </a:lnSpc>
                      </a:pPr>
                      <a:r>
                        <a:rPr lang="ko-KR" altLang="en-US" sz="1000" dirty="0">
                          <a:solidFill>
                            <a:schemeClr val="tx1"/>
                          </a:solidFill>
                          <a:latin typeface="+mn-ea"/>
                          <a:ea typeface="+mn-ea"/>
                        </a:rPr>
                        <a:t>기대효과</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0">
                  <a:txBody>
                    <a:bodyPr/>
                    <a:lstStyle/>
                    <a:p>
                      <a:pPr marL="171450" indent="-171450" algn="just" latinLnBrk="1">
                        <a:lnSpc>
                          <a:spcPct val="130000"/>
                        </a:lnSpc>
                        <a:buFont typeface="Arial" panose="020B0604020202020204" pitchFamily="34" charset="0"/>
                        <a:buChar char="•"/>
                      </a:pPr>
                      <a:r>
                        <a:rPr lang="en-US" altLang="ko-KR" sz="1050" dirty="0" smtClean="0">
                          <a:solidFill>
                            <a:schemeClr val="tx1"/>
                          </a:solidFill>
                          <a:latin typeface="+mn-ea"/>
                          <a:ea typeface="+mn-ea"/>
                        </a:rPr>
                        <a:t>NCP</a:t>
                      </a:r>
                      <a:r>
                        <a:rPr lang="ko-KR" altLang="en-US" sz="1050" smtClean="0">
                          <a:solidFill>
                            <a:schemeClr val="tx1"/>
                          </a:solidFill>
                          <a:latin typeface="+mn-ea"/>
                          <a:ea typeface="+mn-ea"/>
                        </a:rPr>
                        <a:t> </a:t>
                      </a:r>
                      <a:r>
                        <a:rPr lang="ko-KR" altLang="en-US" sz="1050" dirty="0">
                          <a:solidFill>
                            <a:schemeClr val="tx1"/>
                          </a:solidFill>
                          <a:latin typeface="+mn-ea"/>
                          <a:ea typeface="+mn-ea"/>
                        </a:rPr>
                        <a:t>내용 및 </a:t>
                      </a:r>
                      <a:r>
                        <a:rPr lang="ko-KR" altLang="en-US" sz="1050">
                          <a:solidFill>
                            <a:schemeClr val="tx1"/>
                          </a:solidFill>
                          <a:latin typeface="+mn-ea"/>
                          <a:ea typeface="+mn-ea"/>
                        </a:rPr>
                        <a:t>파일 </a:t>
                      </a:r>
                      <a:r>
                        <a:rPr lang="ko-KR" altLang="en-US" sz="1050" smtClean="0">
                          <a:solidFill>
                            <a:schemeClr val="tx1"/>
                          </a:solidFill>
                          <a:latin typeface="+mn-ea"/>
                          <a:ea typeface="+mn-ea"/>
                        </a:rPr>
                        <a:t>변경건과 프로젝트 정보 수정의 경우</a:t>
                      </a:r>
                      <a:r>
                        <a:rPr lang="en-US" altLang="ko-KR" sz="1050" dirty="0" smtClean="0">
                          <a:solidFill>
                            <a:schemeClr val="tx1"/>
                          </a:solidFill>
                          <a:latin typeface="+mn-ea"/>
                          <a:ea typeface="+mn-ea"/>
                        </a:rPr>
                        <a:t>,</a:t>
                      </a:r>
                      <a:r>
                        <a:rPr lang="ko-KR" altLang="en-US" sz="1050" smtClean="0">
                          <a:solidFill>
                            <a:schemeClr val="tx1"/>
                          </a:solidFill>
                          <a:latin typeface="+mn-ea"/>
                          <a:ea typeface="+mn-ea"/>
                        </a:rPr>
                        <a:t> 화면 및 </a:t>
                      </a:r>
                      <a:r>
                        <a:rPr lang="ko-KR" altLang="en-US" sz="1050" dirty="0">
                          <a:solidFill>
                            <a:schemeClr val="tx1"/>
                          </a:solidFill>
                          <a:latin typeface="+mn-ea"/>
                          <a:ea typeface="+mn-ea"/>
                        </a:rPr>
                        <a:t>서비스단의 코드 수정 또는 </a:t>
                      </a:r>
                      <a:r>
                        <a:rPr lang="ko-KR" altLang="en-US" sz="1050" dirty="0" err="1">
                          <a:solidFill>
                            <a:schemeClr val="tx1"/>
                          </a:solidFill>
                          <a:latin typeface="+mn-ea"/>
                          <a:ea typeface="+mn-ea"/>
                        </a:rPr>
                        <a:t>쿼리문</a:t>
                      </a:r>
                      <a:r>
                        <a:rPr lang="ko-KR" altLang="en-US" sz="1050" dirty="0">
                          <a:solidFill>
                            <a:schemeClr val="tx1"/>
                          </a:solidFill>
                          <a:latin typeface="+mn-ea"/>
                          <a:ea typeface="+mn-ea"/>
                        </a:rPr>
                        <a:t> 작성을 통해 </a:t>
                      </a:r>
                      <a:r>
                        <a:rPr lang="ko-KR" altLang="en-US" sz="1050">
                          <a:solidFill>
                            <a:schemeClr val="tx1"/>
                          </a:solidFill>
                          <a:latin typeface="+mn-ea"/>
                          <a:ea typeface="+mn-ea"/>
                        </a:rPr>
                        <a:t>작업이 </a:t>
                      </a:r>
                      <a:r>
                        <a:rPr lang="ko-KR" altLang="en-US" sz="1050" smtClean="0">
                          <a:solidFill>
                            <a:schemeClr val="tx1"/>
                          </a:solidFill>
                          <a:latin typeface="+mn-ea"/>
                          <a:ea typeface="+mn-ea"/>
                        </a:rPr>
                        <a:t>이루어짐</a:t>
                      </a:r>
                      <a:r>
                        <a:rPr lang="en-US" altLang="ko-KR" sz="1050" dirty="0" smtClean="0">
                          <a:solidFill>
                            <a:schemeClr val="tx1"/>
                          </a:solidFill>
                          <a:latin typeface="+mn-ea"/>
                          <a:ea typeface="+mn-ea"/>
                        </a:rPr>
                        <a:t>.</a:t>
                      </a:r>
                    </a:p>
                    <a:p>
                      <a:pPr marL="0" indent="0" algn="just" latinLnBrk="1">
                        <a:lnSpc>
                          <a:spcPct val="130000"/>
                        </a:lnSpc>
                        <a:buFont typeface="Arial" panose="020B0604020202020204" pitchFamily="34" charset="0"/>
                        <a:buNone/>
                      </a:pPr>
                      <a:r>
                        <a:rPr lang="en-US" altLang="ko-KR" sz="1050" baseline="0" dirty="0" smtClean="0">
                          <a:solidFill>
                            <a:schemeClr val="tx1"/>
                          </a:solidFill>
                          <a:latin typeface="+mn-ea"/>
                          <a:ea typeface="+mn-ea"/>
                        </a:rPr>
                        <a:t>   </a:t>
                      </a:r>
                      <a:r>
                        <a:rPr lang="ko-KR" altLang="en-US" sz="1050" smtClean="0">
                          <a:solidFill>
                            <a:schemeClr val="tx1"/>
                          </a:solidFill>
                          <a:latin typeface="+mn-ea"/>
                          <a:ea typeface="+mn-ea"/>
                        </a:rPr>
                        <a:t>이때 </a:t>
                      </a:r>
                      <a:r>
                        <a:rPr lang="ko-KR" altLang="en-US" sz="1050" dirty="0">
                          <a:solidFill>
                            <a:schemeClr val="tx1"/>
                          </a:solidFill>
                          <a:latin typeface="+mn-ea"/>
                          <a:ea typeface="+mn-ea"/>
                        </a:rPr>
                        <a:t>평균적으로 이루어지는 작업시간이 </a:t>
                      </a:r>
                      <a:r>
                        <a:rPr lang="en-US" altLang="ko-KR" sz="1050" dirty="0">
                          <a:solidFill>
                            <a:schemeClr val="tx1"/>
                          </a:solidFill>
                          <a:latin typeface="+mn-ea"/>
                          <a:ea typeface="+mn-ea"/>
                        </a:rPr>
                        <a:t>20</a:t>
                      </a:r>
                      <a:r>
                        <a:rPr lang="ko-KR" altLang="en-US" sz="1050" dirty="0">
                          <a:solidFill>
                            <a:schemeClr val="tx1"/>
                          </a:solidFill>
                          <a:latin typeface="+mn-ea"/>
                          <a:ea typeface="+mn-ea"/>
                        </a:rPr>
                        <a:t>분이라면</a:t>
                      </a:r>
                      <a:r>
                        <a:rPr lang="en-US" altLang="ko-KR" sz="1050" dirty="0">
                          <a:solidFill>
                            <a:schemeClr val="tx1"/>
                          </a:solidFill>
                          <a:latin typeface="+mn-ea"/>
                          <a:ea typeface="+mn-ea"/>
                        </a:rPr>
                        <a:t>, </a:t>
                      </a:r>
                      <a:r>
                        <a:rPr lang="ko-KR" altLang="en-US" sz="1050" dirty="0">
                          <a:solidFill>
                            <a:schemeClr val="tx1"/>
                          </a:solidFill>
                          <a:latin typeface="+mn-ea"/>
                          <a:ea typeface="+mn-ea"/>
                        </a:rPr>
                        <a:t>시스템화를 통해 작업을 할 </a:t>
                      </a:r>
                      <a:r>
                        <a:rPr lang="ko-KR" altLang="en-US" sz="1050">
                          <a:solidFill>
                            <a:schemeClr val="tx1"/>
                          </a:solidFill>
                          <a:latin typeface="+mn-ea"/>
                          <a:ea typeface="+mn-ea"/>
                        </a:rPr>
                        <a:t>경우 </a:t>
                      </a:r>
                      <a:r>
                        <a:rPr lang="en-US" altLang="ko-KR" sz="1050" dirty="0" smtClean="0">
                          <a:solidFill>
                            <a:schemeClr val="tx1"/>
                          </a:solidFill>
                          <a:latin typeface="+mn-ea"/>
                          <a:ea typeface="+mn-ea"/>
                        </a:rPr>
                        <a:t>5</a:t>
                      </a:r>
                      <a:r>
                        <a:rPr lang="ko-KR" altLang="en-US" sz="1050" dirty="0">
                          <a:solidFill>
                            <a:schemeClr val="tx1"/>
                          </a:solidFill>
                          <a:latin typeface="+mn-ea"/>
                          <a:ea typeface="+mn-ea"/>
                        </a:rPr>
                        <a:t>분 이내로 작업을 완료 시킬 수 있음</a:t>
                      </a:r>
                      <a:endParaRPr lang="en-US" altLang="ko-KR" sz="105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3"/>
                  </a:ext>
                </a:extLst>
              </a:tr>
              <a:tr h="658859">
                <a:tc>
                  <a:txBody>
                    <a:bodyPr/>
                    <a:lstStyle/>
                    <a:p>
                      <a:pPr algn="ctr" latinLnBrk="1">
                        <a:lnSpc>
                          <a:spcPct val="120000"/>
                        </a:lnSpc>
                      </a:pPr>
                      <a:r>
                        <a:rPr lang="ko-KR" altLang="en-US" sz="1000" dirty="0" smtClean="0">
                          <a:solidFill>
                            <a:schemeClr val="tx1"/>
                          </a:solidFill>
                          <a:latin typeface="+mn-ea"/>
                          <a:ea typeface="+mn-ea"/>
                        </a:rPr>
                        <a:t>개발사항</a:t>
                      </a:r>
                      <a:endParaRPr lang="ko-KR" altLang="en-US" sz="10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20">
                  <a:txBody>
                    <a:bodyPr/>
                    <a:lstStyle/>
                    <a:p>
                      <a:pPr marL="171450" indent="-171450" algn="just" latinLnBrk="1">
                        <a:lnSpc>
                          <a:spcPct val="130000"/>
                        </a:lnSpc>
                        <a:buFont typeface="Arial" panose="020B0604020202020204" pitchFamily="34" charset="0"/>
                        <a:buChar char="•"/>
                      </a:pPr>
                      <a:r>
                        <a:rPr lang="ko-KR" altLang="en-US" sz="1050" dirty="0" smtClean="0">
                          <a:solidFill>
                            <a:schemeClr val="tx1"/>
                          </a:solidFill>
                          <a:latin typeface="+mn-ea"/>
                          <a:ea typeface="+mn-ea"/>
                        </a:rPr>
                        <a:t>고지훈 주임 </a:t>
                      </a:r>
                      <a:r>
                        <a:rPr lang="en-US" altLang="ko-KR" sz="1050" dirty="0" smtClean="0">
                          <a:solidFill>
                            <a:schemeClr val="tx1"/>
                          </a:solidFill>
                          <a:latin typeface="+mn-ea"/>
                          <a:ea typeface="+mn-ea"/>
                        </a:rPr>
                        <a:t>: </a:t>
                      </a:r>
                      <a:r>
                        <a:rPr lang="ko-KR" altLang="en-US" sz="1050" smtClean="0">
                          <a:solidFill>
                            <a:schemeClr val="tx1"/>
                          </a:solidFill>
                          <a:latin typeface="+mn-ea"/>
                          <a:ea typeface="+mn-ea"/>
                        </a:rPr>
                        <a:t>전산수정사유서 </a:t>
                      </a:r>
                      <a:r>
                        <a:rPr lang="ko-KR" altLang="en-US" sz="1050" dirty="0">
                          <a:solidFill>
                            <a:schemeClr val="tx1"/>
                          </a:solidFill>
                          <a:latin typeface="+mn-ea"/>
                          <a:ea typeface="+mn-ea"/>
                        </a:rPr>
                        <a:t>내 변경 요청에 따라 </a:t>
                      </a:r>
                      <a:r>
                        <a:rPr lang="en-US" altLang="ko-KR" sz="1050" dirty="0">
                          <a:solidFill>
                            <a:schemeClr val="tx1"/>
                          </a:solidFill>
                          <a:latin typeface="+mn-ea"/>
                          <a:ea typeface="+mn-ea"/>
                        </a:rPr>
                        <a:t>NCP </a:t>
                      </a:r>
                      <a:r>
                        <a:rPr lang="ko-KR" altLang="en-US" sz="1050" dirty="0">
                          <a:solidFill>
                            <a:schemeClr val="tx1"/>
                          </a:solidFill>
                          <a:latin typeface="+mn-ea"/>
                          <a:ea typeface="+mn-ea"/>
                        </a:rPr>
                        <a:t>내용 및 파일을 변경할 </a:t>
                      </a:r>
                      <a:r>
                        <a:rPr lang="ko-KR" altLang="en-US" sz="1050">
                          <a:solidFill>
                            <a:schemeClr val="tx1"/>
                          </a:solidFill>
                          <a:latin typeface="+mn-ea"/>
                          <a:ea typeface="+mn-ea"/>
                        </a:rPr>
                        <a:t>수 </a:t>
                      </a:r>
                      <a:r>
                        <a:rPr lang="ko-KR" altLang="en-US" sz="1050" smtClean="0">
                          <a:solidFill>
                            <a:schemeClr val="tx1"/>
                          </a:solidFill>
                          <a:latin typeface="+mn-ea"/>
                          <a:ea typeface="+mn-ea"/>
                        </a:rPr>
                        <a:t>있음</a:t>
                      </a:r>
                      <a:endParaRPr lang="en-US" altLang="ko-KR" sz="1050" dirty="0" smtClean="0">
                        <a:solidFill>
                          <a:schemeClr val="tx1"/>
                        </a:solidFill>
                        <a:latin typeface="+mn-ea"/>
                        <a:ea typeface="+mn-ea"/>
                      </a:endParaRPr>
                    </a:p>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1050" dirty="0" smtClean="0">
                          <a:solidFill>
                            <a:schemeClr val="tx1"/>
                          </a:solidFill>
                          <a:latin typeface="+mn-ea"/>
                          <a:ea typeface="+mn-ea"/>
                        </a:rPr>
                        <a:t>송현수 주임 </a:t>
                      </a:r>
                      <a:r>
                        <a:rPr lang="en-US" altLang="ko-KR" sz="1050" dirty="0" smtClean="0">
                          <a:solidFill>
                            <a:schemeClr val="tx1"/>
                          </a:solidFill>
                          <a:latin typeface="+mn-ea"/>
                          <a:ea typeface="+mn-ea"/>
                        </a:rPr>
                        <a:t>: </a:t>
                      </a:r>
                      <a:r>
                        <a:rPr lang="ko-KR" altLang="en-US" sz="1050" smtClean="0">
                          <a:solidFill>
                            <a:schemeClr val="tx1"/>
                          </a:solidFill>
                          <a:latin typeface="+mn-ea"/>
                          <a:ea typeface="+mn-ea"/>
                        </a:rPr>
                        <a:t>전산수정사유서 내 변경 요청에 따라 프로젝트 정보를 변경할 수 있음</a:t>
                      </a:r>
                      <a:endParaRPr lang="en-US" altLang="ko-KR" sz="105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6350" cap="flat" cmpd="sng" algn="ctr">
                      <a:solidFill>
                        <a:schemeClr val="tx1"/>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921827172"/>
                  </a:ext>
                </a:extLst>
              </a:tr>
              <a:tr h="368755">
                <a:tc>
                  <a:txBody>
                    <a:bodyPr/>
                    <a:lstStyle/>
                    <a:p>
                      <a:pPr algn="ctr" latinLnBrk="1">
                        <a:lnSpc>
                          <a:spcPct val="120000"/>
                        </a:lnSpc>
                      </a:pPr>
                      <a:r>
                        <a:rPr lang="ko-KR" altLang="en-US" sz="1200" b="1" dirty="0">
                          <a:solidFill>
                            <a:schemeClr val="tx1">
                              <a:lumMod val="85000"/>
                              <a:lumOff val="15000"/>
                            </a:schemeClr>
                          </a:solidFill>
                          <a:latin typeface="+mn-ea"/>
                          <a:ea typeface="+mn-ea"/>
                        </a:rPr>
                        <a:t>기획일정</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5">
                  <a:txBody>
                    <a:bodyPr/>
                    <a:lstStyle/>
                    <a:p>
                      <a:pPr marL="0" indent="0" algn="just" latinLnBrk="1">
                        <a:lnSpc>
                          <a:spcPct val="130000"/>
                        </a:lnSpc>
                        <a:buFont typeface="Arial" panose="020B0604020202020204" pitchFamily="34" charset="0"/>
                        <a:buNone/>
                      </a:pPr>
                      <a:r>
                        <a:rPr lang="en-US" altLang="ko-KR" sz="1200" b="1" dirty="0">
                          <a:solidFill>
                            <a:schemeClr val="tx1">
                              <a:lumMod val="85000"/>
                              <a:lumOff val="15000"/>
                            </a:schemeClr>
                          </a:solidFill>
                          <a:latin typeface="+mn-ea"/>
                          <a:ea typeface="+mn-ea"/>
                        </a:rPr>
                        <a:t>1</a:t>
                      </a:r>
                      <a:r>
                        <a:rPr lang="ko-KR" altLang="en-US" sz="1200" b="1" dirty="0">
                          <a:solidFill>
                            <a:schemeClr val="tx1">
                              <a:lumMod val="85000"/>
                              <a:lumOff val="15000"/>
                            </a:schemeClr>
                          </a:solidFill>
                          <a:latin typeface="+mn-ea"/>
                          <a:ea typeface="+mn-ea"/>
                        </a:rPr>
                        <a:t>주차</a:t>
                      </a:r>
                      <a:endParaRPr lang="en-US" altLang="ko-KR" sz="1200" b="1" dirty="0">
                        <a:solidFill>
                          <a:schemeClr val="tx1">
                            <a:lumMod val="85000"/>
                            <a:lumOff val="15000"/>
                          </a:schemeClr>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1200" b="1" dirty="0">
                          <a:solidFill>
                            <a:schemeClr val="tx1">
                              <a:lumMod val="85000"/>
                              <a:lumOff val="15000"/>
                            </a:schemeClr>
                          </a:solidFill>
                          <a:latin typeface="+mn-ea"/>
                          <a:ea typeface="+mn-ea"/>
                        </a:rPr>
                        <a:t>2</a:t>
                      </a:r>
                      <a:r>
                        <a:rPr lang="ko-KR" altLang="en-US" sz="1200" b="1" dirty="0">
                          <a:solidFill>
                            <a:schemeClr val="tx1">
                              <a:lumMod val="85000"/>
                              <a:lumOff val="15000"/>
                            </a:schemeClr>
                          </a:solidFill>
                          <a:latin typeface="+mn-ea"/>
                          <a:ea typeface="+mn-ea"/>
                        </a:rPr>
                        <a:t>주차</a:t>
                      </a:r>
                      <a:endParaRPr lang="en-US" altLang="ko-KR" sz="1200" b="1" dirty="0">
                        <a:solidFill>
                          <a:schemeClr val="tx1">
                            <a:lumMod val="85000"/>
                            <a:lumOff val="15000"/>
                          </a:schemeClr>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1200" b="1" dirty="0">
                          <a:solidFill>
                            <a:schemeClr val="tx1">
                              <a:lumMod val="85000"/>
                              <a:lumOff val="15000"/>
                            </a:schemeClr>
                          </a:solidFill>
                          <a:latin typeface="+mn-ea"/>
                          <a:ea typeface="+mn-ea"/>
                        </a:rPr>
                        <a:t>3</a:t>
                      </a:r>
                      <a:r>
                        <a:rPr lang="ko-KR" altLang="en-US" sz="1200" b="1" dirty="0">
                          <a:solidFill>
                            <a:schemeClr val="tx1">
                              <a:lumMod val="85000"/>
                              <a:lumOff val="15000"/>
                            </a:schemeClr>
                          </a:solidFill>
                          <a:latin typeface="+mn-ea"/>
                          <a:ea typeface="+mn-ea"/>
                        </a:rPr>
                        <a:t>주차</a:t>
                      </a:r>
                      <a:endParaRPr lang="en-US" altLang="ko-KR" sz="1200" b="1" dirty="0">
                        <a:solidFill>
                          <a:schemeClr val="tx1">
                            <a:lumMod val="85000"/>
                            <a:lumOff val="15000"/>
                          </a:schemeClr>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1200" b="1" dirty="0">
                          <a:solidFill>
                            <a:schemeClr val="tx1">
                              <a:lumMod val="85000"/>
                              <a:lumOff val="15000"/>
                            </a:schemeClr>
                          </a:solidFill>
                          <a:latin typeface="+mn-ea"/>
                          <a:ea typeface="+mn-ea"/>
                        </a:rPr>
                        <a:t>4</a:t>
                      </a:r>
                      <a:r>
                        <a:rPr lang="ko-KR" altLang="en-US" sz="1200" b="1" dirty="0">
                          <a:solidFill>
                            <a:schemeClr val="tx1">
                              <a:lumMod val="85000"/>
                              <a:lumOff val="15000"/>
                            </a:schemeClr>
                          </a:solidFill>
                          <a:latin typeface="+mn-ea"/>
                          <a:ea typeface="+mn-ea"/>
                        </a:rPr>
                        <a:t>주차</a:t>
                      </a: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 xmlns:a16="http://schemas.microsoft.com/office/drawing/2014/main" val="3209983131"/>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화면 설계 및 디자인</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6">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807584751"/>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업무 및 테이블 분석 </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5">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009021828"/>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화면 구현</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4">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82463912"/>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서비스 구현</a:t>
                      </a: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3">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73015604"/>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테스트</a:t>
                      </a:r>
                      <a:endParaRPr lang="en-US" altLang="ko-KR" sz="10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502992516"/>
                  </a:ext>
                </a:extLst>
              </a:tr>
              <a:tr h="299465">
                <a:tc>
                  <a:txBody>
                    <a:bodyPr/>
                    <a:lstStyle/>
                    <a:p>
                      <a:pPr marL="0" indent="0" algn="r" latinLnBrk="1">
                        <a:lnSpc>
                          <a:spcPct val="120000"/>
                        </a:lnSpc>
                        <a:buFont typeface="Arial" panose="020B0604020202020204" pitchFamily="34" charset="0"/>
                        <a:buNone/>
                      </a:pPr>
                      <a:r>
                        <a:rPr lang="ko-KR" altLang="en-US" sz="1000" dirty="0">
                          <a:solidFill>
                            <a:schemeClr val="tx1"/>
                          </a:solidFill>
                          <a:latin typeface="+mn-ea"/>
                          <a:ea typeface="+mn-ea"/>
                        </a:rPr>
                        <a:t>시스템 반영</a:t>
                      </a:r>
                      <a:endParaRPr lang="en-US" altLang="ko-KR" sz="10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 xmlns:a16="http://schemas.microsoft.com/office/drawing/2014/main" val="2990935818"/>
                  </a:ext>
                </a:extLst>
              </a:tr>
            </a:tbl>
          </a:graphicData>
        </a:graphic>
      </p:graphicFrame>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4FE7BD8-CFC6-4079-BAE3-BDDFC826F1C7}"/>
              </a:ext>
            </a:extLst>
          </p:cNvPr>
          <p:cNvSpPr>
            <a:spLocks noGrp="1"/>
          </p:cNvSpPr>
          <p:nvPr>
            <p:ph type="title"/>
          </p:nvPr>
        </p:nvSpPr>
        <p:spPr>
          <a:xfrm>
            <a:off x="431371" y="371730"/>
            <a:ext cx="11425269" cy="611352"/>
          </a:xfrm>
        </p:spPr>
        <p:txBody>
          <a:bodyPr/>
          <a:lstStyle/>
          <a:p>
            <a:r>
              <a:rPr lang="ko-KR" altLang="en-US" b="1" dirty="0" smtClean="0">
                <a:solidFill>
                  <a:schemeClr val="tx1">
                    <a:lumMod val="85000"/>
                    <a:lumOff val="15000"/>
                  </a:schemeClr>
                </a:solidFill>
              </a:rPr>
              <a:t>개발 사항 선정 이유</a:t>
            </a:r>
            <a:endParaRPr lang="ko-KR" altLang="en-US" b="1" dirty="0">
              <a:solidFill>
                <a:schemeClr val="tx1">
                  <a:lumMod val="85000"/>
                  <a:lumOff val="1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71" y="1196752"/>
            <a:ext cx="7133935" cy="3217660"/>
          </a:xfrm>
          <a:prstGeom prst="rect">
            <a:avLst/>
          </a:prstGeom>
        </p:spPr>
      </p:pic>
      <p:graphicFrame>
        <p:nvGraphicFramePr>
          <p:cNvPr id="7" name="표 6"/>
          <p:cNvGraphicFramePr>
            <a:graphicFrameLocks noGrp="1"/>
          </p:cNvGraphicFramePr>
          <p:nvPr>
            <p:extLst>
              <p:ext uri="{D42A27DB-BD31-4B8C-83A1-F6EECF244321}">
                <p14:modId xmlns:p14="http://schemas.microsoft.com/office/powerpoint/2010/main" val="643382564"/>
              </p:ext>
            </p:extLst>
          </p:nvPr>
        </p:nvGraphicFramePr>
        <p:xfrm>
          <a:off x="7658873" y="1124740"/>
          <a:ext cx="4197766" cy="5472612"/>
        </p:xfrm>
        <a:graphic>
          <a:graphicData uri="http://schemas.openxmlformats.org/drawingml/2006/table">
            <a:tbl>
              <a:tblPr firstRow="1" bandRow="1">
                <a:tableStyleId>{2D5ABB26-0587-4C30-8999-92F81FD0307C}</a:tableStyleId>
              </a:tblPr>
              <a:tblGrid>
                <a:gridCol w="2376266"/>
                <a:gridCol w="1821500"/>
              </a:tblGrid>
              <a:tr h="456051">
                <a:tc>
                  <a:txBody>
                    <a:bodyPr/>
                    <a:lstStyle/>
                    <a:p>
                      <a:pPr algn="ctr" latinLnBrk="1"/>
                      <a:r>
                        <a:rPr lang="ko-KR" altLang="en-US" sz="1400" b="1" dirty="0" smtClean="0">
                          <a:latin typeface="나눔고딕" panose="020D0604000000000000" pitchFamily="50" charset="-127"/>
                          <a:ea typeface="나눔고딕" panose="020D0604000000000000" pitchFamily="50" charset="-127"/>
                        </a:rPr>
                        <a:t>전산수정사유서 유형</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latinLnBrk="1"/>
                      <a:r>
                        <a:rPr lang="ko-KR" altLang="en-US" sz="1400" b="1" dirty="0" smtClean="0">
                          <a:latin typeface="나눔고딕" panose="020D0604000000000000" pitchFamily="50" charset="-127"/>
                          <a:ea typeface="나눔고딕" panose="020D0604000000000000" pitchFamily="50" charset="-127"/>
                        </a:rPr>
                        <a:t>개수</a:t>
                      </a:r>
                      <a:endParaRPr lang="ko-KR" altLang="en-US" sz="14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평가방법론</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47</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채권 삭제</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20</a:t>
                      </a:r>
                      <a:endParaRPr lang="ko-KR" altLang="en-US" sz="120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en-US" altLang="ko-KR" sz="1200" b="1" dirty="0" smtClean="0">
                          <a:latin typeface="나눔고딕" panose="020D0604000000000000" pitchFamily="50" charset="-127"/>
                          <a:ea typeface="나눔고딕" panose="020D0604000000000000" pitchFamily="50" charset="-127"/>
                        </a:rPr>
                        <a:t>DROP</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8</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en-US" altLang="ko-KR" sz="1200" b="1" dirty="0" smtClean="0">
                          <a:latin typeface="나눔고딕" panose="020D0604000000000000" pitchFamily="50" charset="-127"/>
                          <a:ea typeface="나눔고딕" panose="020D0604000000000000" pitchFamily="50" charset="-127"/>
                        </a:rPr>
                        <a:t>NCP</a:t>
                      </a:r>
                      <a:r>
                        <a:rPr lang="ko-KR" altLang="en-US" sz="1200" b="1" smtClean="0">
                          <a:latin typeface="나눔고딕" panose="020D0604000000000000" pitchFamily="50" charset="-127"/>
                          <a:ea typeface="나눔고딕" panose="020D0604000000000000" pitchFamily="50" charset="-127"/>
                        </a:rPr>
                        <a:t>값</a:t>
                      </a:r>
                      <a:r>
                        <a:rPr lang="en-US" altLang="ko-KR" sz="1200" b="1" dirty="0" smtClean="0">
                          <a:latin typeface="나눔고딕" panose="020D0604000000000000" pitchFamily="50" charset="-127"/>
                          <a:ea typeface="나눔고딕" panose="020D0604000000000000" pitchFamily="50" charset="-127"/>
                        </a:rPr>
                        <a:t>, </a:t>
                      </a:r>
                      <a:r>
                        <a:rPr lang="ko-KR" altLang="en-US" sz="1200" b="1" smtClean="0">
                          <a:latin typeface="나눔고딕" panose="020D0604000000000000" pitchFamily="50" charset="-127"/>
                          <a:ea typeface="나눔고딕" panose="020D0604000000000000" pitchFamily="50" charset="-127"/>
                        </a:rPr>
                        <a:t>파일 수정</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7</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결산기준일</a:t>
                      </a:r>
                      <a:r>
                        <a:rPr lang="en-US" altLang="ko-KR" sz="1200" b="1" dirty="0" smtClean="0">
                          <a:latin typeface="나눔고딕" panose="020D0604000000000000" pitchFamily="50" charset="-127"/>
                          <a:ea typeface="나눔고딕" panose="020D0604000000000000" pitchFamily="50" charset="-127"/>
                        </a:rPr>
                        <a:t>, </a:t>
                      </a:r>
                      <a:r>
                        <a:rPr lang="ko-KR" altLang="en-US" sz="1200" b="1" smtClean="0">
                          <a:latin typeface="나눔고딕" panose="020D0604000000000000" pitchFamily="50" charset="-127"/>
                          <a:ea typeface="나눔고딕" panose="020D0604000000000000" pitchFamily="50" charset="-127"/>
                        </a:rPr>
                        <a:t>사용재무제표 변경</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rowSpan="2">
                  <a:txBody>
                    <a:bodyPr/>
                    <a:lstStyle/>
                    <a:p>
                      <a:pPr algn="ctr" latinLnBrk="1"/>
                      <a:r>
                        <a:rPr lang="en-US" altLang="ko-KR" sz="1200" dirty="0" smtClean="0">
                          <a:latin typeface="나눔고딕" panose="020D0604000000000000" pitchFamily="50" charset="-127"/>
                          <a:ea typeface="나눔고딕" panose="020D0604000000000000" pitchFamily="50" charset="-127"/>
                        </a:rPr>
                        <a:t>7</a:t>
                      </a:r>
                      <a:r>
                        <a:rPr lang="en-US" altLang="ko-KR" sz="1200" baseline="0" dirty="0" smtClean="0">
                          <a:latin typeface="나눔고딕" panose="020D0604000000000000" pitchFamily="50" charset="-127"/>
                          <a:ea typeface="나눔고딕" panose="020D0604000000000000" pitchFamily="50" charset="-127"/>
                        </a:rPr>
                        <a:t> + 3 = 10</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프로젝트 부담당자 변경</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vMerge="1">
                  <a:txBody>
                    <a:bodyPr/>
                    <a:lstStyle/>
                    <a:p>
                      <a:pPr algn="ctr" latinLnBrk="1"/>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등급통보대상자</a:t>
                      </a:r>
                      <a:r>
                        <a:rPr lang="en-US" altLang="ko-KR" sz="1200" b="1" dirty="0" smtClean="0">
                          <a:latin typeface="나눔고딕" panose="020D0604000000000000" pitchFamily="50" charset="-127"/>
                          <a:ea typeface="나눔고딕" panose="020D0604000000000000" pitchFamily="50" charset="-127"/>
                        </a:rPr>
                        <a:t>, </a:t>
                      </a:r>
                      <a:r>
                        <a:rPr lang="ko-KR" altLang="en-US" sz="1200" b="1" smtClean="0">
                          <a:latin typeface="나눔고딕" panose="020D0604000000000000" pitchFamily="50" charset="-127"/>
                          <a:ea typeface="나눔고딕" panose="020D0604000000000000" pitchFamily="50" charset="-127"/>
                        </a:rPr>
                        <a:t>방식 변경</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5</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등급 변경</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4</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ko-KR" altLang="en-US" sz="1200" b="1" dirty="0" err="1" smtClean="0">
                          <a:latin typeface="나눔고딕" panose="020D0604000000000000" pitchFamily="50" charset="-127"/>
                          <a:ea typeface="나눔고딕" panose="020D0604000000000000" pitchFamily="50" charset="-127"/>
                        </a:rPr>
                        <a:t>심의록</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4</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프로젝트 진행상태 변경</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2</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051">
                <a:tc>
                  <a:txBody>
                    <a:bodyPr/>
                    <a:lstStyle/>
                    <a:p>
                      <a:pPr algn="ctr" latinLnBrk="1"/>
                      <a:r>
                        <a:rPr lang="ko-KR" altLang="en-US" sz="1200" b="1" dirty="0" smtClean="0">
                          <a:latin typeface="나눔고딕" panose="020D0604000000000000" pitchFamily="50" charset="-127"/>
                          <a:ea typeface="나눔고딕" panose="020D0604000000000000" pitchFamily="50" charset="-127"/>
                        </a:rPr>
                        <a:t>내부 </a:t>
                      </a:r>
                      <a:r>
                        <a:rPr lang="en-US" altLang="ko-KR" sz="1200" b="1" dirty="0" smtClean="0">
                          <a:latin typeface="나눔고딕" panose="020D0604000000000000" pitchFamily="50" charset="-127"/>
                          <a:ea typeface="나눔고딕" panose="020D0604000000000000" pitchFamily="50" charset="-127"/>
                        </a:rPr>
                        <a:t>ICR </a:t>
                      </a:r>
                      <a:r>
                        <a:rPr lang="ko-KR" altLang="en-US" sz="1200" b="1" smtClean="0">
                          <a:latin typeface="나눔고딕" panose="020D0604000000000000" pitchFamily="50" charset="-127"/>
                          <a:ea typeface="나눔고딕" panose="020D0604000000000000" pitchFamily="50" charset="-127"/>
                        </a:rPr>
                        <a:t>만기일</a:t>
                      </a:r>
                      <a:endParaRPr lang="ko-KR" altLang="en-US" sz="1200" b="1"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smtClean="0">
                          <a:latin typeface="나눔고딕" panose="020D0604000000000000" pitchFamily="50" charset="-127"/>
                          <a:ea typeface="나눔고딕" panose="020D0604000000000000" pitchFamily="50" charset="-127"/>
                        </a:rPr>
                        <a:t>1</a:t>
                      </a:r>
                      <a:endParaRPr lang="ko-KR" altLang="en-US" sz="1200" dirty="0">
                        <a:latin typeface="나눔고딕" panose="020D0604000000000000" pitchFamily="50" charset="-127"/>
                        <a:ea typeface="나눔고딕" panose="020D0604000000000000"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직사각형 7"/>
          <p:cNvSpPr/>
          <p:nvPr/>
        </p:nvSpPr>
        <p:spPr>
          <a:xfrm>
            <a:off x="1250163" y="3356992"/>
            <a:ext cx="1224136" cy="1008112"/>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922571" y="3356992"/>
            <a:ext cx="720080" cy="100811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1116780" y="4797152"/>
            <a:ext cx="5763116" cy="369332"/>
          </a:xfrm>
          <a:prstGeom prst="rect">
            <a:avLst/>
          </a:prstGeom>
          <a:noFill/>
        </p:spPr>
        <p:txBody>
          <a:bodyPr wrap="none" rtlCol="0">
            <a:spAutoFit/>
          </a:bodyPr>
          <a:lstStyle/>
          <a:p>
            <a:r>
              <a:rPr lang="ko-KR" altLang="en-US" dirty="0" smtClean="0">
                <a:latin typeface="나눔고딕" panose="020D0604000000000000" pitchFamily="50" charset="-127"/>
                <a:ea typeface="나눔고딕" panose="020D0604000000000000" pitchFamily="50" charset="-127"/>
              </a:rPr>
              <a:t>변경할 데이터가 </a:t>
            </a:r>
            <a:r>
              <a:rPr lang="ko-KR" altLang="en-US" b="1" dirty="0" smtClean="0">
                <a:latin typeface="나눔고딕" panose="020D0604000000000000" pitchFamily="50" charset="-127"/>
                <a:ea typeface="나눔고딕" panose="020D0604000000000000" pitchFamily="50" charset="-127"/>
              </a:rPr>
              <a:t>명확</a:t>
            </a:r>
            <a:r>
              <a:rPr lang="ko-KR" altLang="en-US" dirty="0" smtClean="0">
                <a:latin typeface="나눔고딕" panose="020D0604000000000000" pitchFamily="50" charset="-127"/>
                <a:ea typeface="나눔고딕" panose="020D0604000000000000" pitchFamily="50" charset="-127"/>
              </a:rPr>
              <a:t>하고 </a:t>
            </a:r>
            <a:r>
              <a:rPr lang="ko-KR" altLang="en-US" b="1" dirty="0" smtClean="0">
                <a:latin typeface="나눔고딕" panose="020D0604000000000000" pitchFamily="50" charset="-127"/>
                <a:ea typeface="나눔고딕" panose="020D0604000000000000" pitchFamily="50" charset="-127"/>
              </a:rPr>
              <a:t>빈번하게 발생</a:t>
            </a:r>
            <a:r>
              <a:rPr lang="ko-KR" altLang="en-US" dirty="0" smtClean="0">
                <a:latin typeface="나눔고딕" panose="020D0604000000000000" pitchFamily="50" charset="-127"/>
                <a:ea typeface="나눔고딕" panose="020D0604000000000000" pitchFamily="50" charset="-127"/>
              </a:rPr>
              <a:t>하는 유형을 선정</a:t>
            </a:r>
            <a:endParaRPr lang="ko-KR" altLang="en-US" dirty="0">
              <a:latin typeface="나눔고딕" panose="020D0604000000000000" pitchFamily="50" charset="-127"/>
              <a:ea typeface="나눔고딕" panose="020D0604000000000000" pitchFamily="50" charset="-127"/>
            </a:endParaRPr>
          </a:p>
        </p:txBody>
      </p:sp>
      <p:sp>
        <p:nvSpPr>
          <p:cNvPr id="11" name="TextBox 10"/>
          <p:cNvSpPr txBox="1"/>
          <p:nvPr/>
        </p:nvSpPr>
        <p:spPr>
          <a:xfrm>
            <a:off x="5472732" y="1268760"/>
            <a:ext cx="1983236" cy="400110"/>
          </a:xfrm>
          <a:prstGeom prst="rect">
            <a:avLst/>
          </a:prstGeom>
          <a:noFill/>
        </p:spPr>
        <p:txBody>
          <a:bodyPr wrap="none" rtlCol="0">
            <a:spAutoFit/>
          </a:bodyPr>
          <a:lstStyle/>
          <a:p>
            <a:pPr algn="r"/>
            <a:r>
              <a:rPr lang="ko-KR" altLang="en-US" sz="1000" dirty="0" smtClean="0"/>
              <a:t>기간 </a:t>
            </a:r>
            <a:r>
              <a:rPr lang="en-US" altLang="ko-KR" sz="1000" dirty="0" smtClean="0"/>
              <a:t>: 2021.12.27 ~ 2022.07.20</a:t>
            </a:r>
          </a:p>
          <a:p>
            <a:pPr algn="r"/>
            <a:r>
              <a:rPr lang="ko-KR" altLang="en-US" sz="1000" dirty="0" smtClean="0"/>
              <a:t>대상 </a:t>
            </a:r>
            <a:r>
              <a:rPr lang="en-US" altLang="ko-KR" sz="1000" dirty="0" smtClean="0"/>
              <a:t>: </a:t>
            </a:r>
            <a:r>
              <a:rPr lang="ko-KR" altLang="en-US" sz="1000" smtClean="0"/>
              <a:t>송현수</a:t>
            </a:r>
            <a:r>
              <a:rPr lang="en-US" altLang="ko-KR" sz="1000" dirty="0" smtClean="0"/>
              <a:t>, </a:t>
            </a:r>
            <a:r>
              <a:rPr lang="ko-KR" altLang="en-US" sz="1000" smtClean="0"/>
              <a:t>고지훈</a:t>
            </a:r>
            <a:endParaRPr lang="ko-KR" altLang="en-US" sz="1000"/>
          </a:p>
        </p:txBody>
      </p:sp>
      <p:sp>
        <p:nvSpPr>
          <p:cNvPr id="12" name="TextBox 11"/>
          <p:cNvSpPr txBox="1"/>
          <p:nvPr/>
        </p:nvSpPr>
        <p:spPr>
          <a:xfrm>
            <a:off x="479586" y="5661248"/>
            <a:ext cx="7037504" cy="646331"/>
          </a:xfrm>
          <a:prstGeom prst="rect">
            <a:avLst/>
          </a:prstGeom>
          <a:noFill/>
        </p:spPr>
        <p:txBody>
          <a:bodyPr wrap="none" rtlCol="0">
            <a:spAutoFit/>
          </a:bodyPr>
          <a:lstStyle/>
          <a:p>
            <a:pPr algn="ctr"/>
            <a:r>
              <a:rPr lang="ko-KR" altLang="en-US" dirty="0" smtClean="0">
                <a:solidFill>
                  <a:srgbClr val="0070C0"/>
                </a:solidFill>
                <a:latin typeface="나눔고딕" panose="020D0604000000000000" pitchFamily="50" charset="-127"/>
                <a:ea typeface="나눔고딕" panose="020D0604000000000000" pitchFamily="50" charset="-127"/>
              </a:rPr>
              <a:t>결산기준일</a:t>
            </a:r>
            <a:r>
              <a:rPr lang="en-US" altLang="ko-KR" dirty="0" smtClean="0">
                <a:solidFill>
                  <a:srgbClr val="0070C0"/>
                </a:solidFill>
                <a:latin typeface="나눔고딕" panose="020D0604000000000000" pitchFamily="50" charset="-127"/>
                <a:ea typeface="나눔고딕" panose="020D0604000000000000" pitchFamily="50" charset="-127"/>
              </a:rPr>
              <a:t>, </a:t>
            </a:r>
            <a:r>
              <a:rPr lang="ko-KR" altLang="en-US" smtClean="0">
                <a:solidFill>
                  <a:srgbClr val="0070C0"/>
                </a:solidFill>
                <a:latin typeface="나눔고딕" panose="020D0604000000000000" pitchFamily="50" charset="-127"/>
                <a:ea typeface="나눔고딕" panose="020D0604000000000000" pitchFamily="50" charset="-127"/>
              </a:rPr>
              <a:t>사용재무제표 변경과 프로젝트 부담당자 변경은 </a:t>
            </a:r>
            <a:endParaRPr lang="en-US" altLang="ko-KR" dirty="0" smtClean="0">
              <a:solidFill>
                <a:srgbClr val="0070C0"/>
              </a:solidFill>
              <a:latin typeface="나눔고딕" panose="020D0604000000000000" pitchFamily="50" charset="-127"/>
              <a:ea typeface="나눔고딕" panose="020D0604000000000000" pitchFamily="50" charset="-127"/>
            </a:endParaRPr>
          </a:p>
          <a:p>
            <a:pPr algn="ctr"/>
            <a:r>
              <a:rPr lang="ko-KR" altLang="en-US" dirty="0" smtClean="0">
                <a:solidFill>
                  <a:srgbClr val="0070C0"/>
                </a:solidFill>
                <a:latin typeface="나눔고딕" panose="020D0604000000000000" pitchFamily="50" charset="-127"/>
                <a:ea typeface="나눔고딕" panose="020D0604000000000000" pitchFamily="50" charset="-127"/>
              </a:rPr>
              <a:t>같은 화면에 있는 정보와 같은 테이블을 수정하기 때문에 통합해서 개발</a:t>
            </a:r>
            <a:endParaRPr lang="ko-KR" altLang="en-US" dirty="0">
              <a:solidFill>
                <a:srgbClr val="0070C0"/>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09601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1. NCP </a:t>
            </a:r>
            <a:r>
              <a:rPr lang="ko-KR" altLang="en-US" b="1" smtClean="0"/>
              <a:t>값 수정 및 파일 수정</a:t>
            </a:r>
            <a:endParaRPr lang="ko-KR" altLang="en-US" b="1" dirty="0"/>
          </a:p>
        </p:txBody>
      </p:sp>
    </p:spTree>
    <p:extLst>
      <p:ext uri="{BB962C8B-B14F-4D97-AF65-F5344CB8AC3E}">
        <p14:creationId xmlns:p14="http://schemas.microsoft.com/office/powerpoint/2010/main" val="385881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ko-KR" altLang="en-US" b="1" dirty="0" smtClean="0">
                <a:solidFill>
                  <a:schemeClr val="tx1">
                    <a:lumMod val="85000"/>
                    <a:lumOff val="15000"/>
                  </a:schemeClr>
                </a:solidFill>
              </a:rPr>
              <a:t>  </a:t>
            </a:r>
            <a:endParaRPr lang="ko-KR" altLang="en-US" b="1" dirty="0">
              <a:solidFill>
                <a:schemeClr val="tx1">
                  <a:lumMod val="85000"/>
                  <a:lumOff val="15000"/>
                </a:schemeClr>
              </a:solidFill>
            </a:endParaRPr>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481416452"/>
              </p:ext>
            </p:extLst>
          </p:nvPr>
        </p:nvGraphicFramePr>
        <p:xfrm>
          <a:off x="456854" y="1196752"/>
          <a:ext cx="11421086" cy="4831728"/>
        </p:xfrm>
        <a:graphic>
          <a:graphicData uri="http://schemas.openxmlformats.org/drawingml/2006/table">
            <a:tbl>
              <a:tblPr>
                <a:tableStyleId>{5C22544A-7EE6-4342-B048-85BDC9FD1C3A}</a:tableStyleId>
              </a:tblPr>
              <a:tblGrid>
                <a:gridCol w="11421086">
                  <a:extLst>
                    <a:ext uri="{9D8B030D-6E8A-4147-A177-3AD203B41FA5}">
                      <a16:colId xmlns="" xmlns:a16="http://schemas.microsoft.com/office/drawing/2014/main" val="554055183"/>
                    </a:ext>
                  </a:extLst>
                </a:gridCol>
              </a:tblGrid>
              <a:tr h="4831728">
                <a:tc>
                  <a:txBody>
                    <a:bodyPr/>
                    <a:lstStyle/>
                    <a:p>
                      <a:pPr algn="ctr" latinLnBrk="1"/>
                      <a:endParaRPr lang="ko-KR" altLang="en-US" sz="1200" b="1" dirty="0">
                        <a:solidFill>
                          <a:schemeClr val="tx1">
                            <a:lumMod val="85000"/>
                            <a:lumOff val="15000"/>
                          </a:schemeClr>
                        </a:solidFill>
                        <a:latin typeface="+mn-ea"/>
                        <a:ea typeface="+mn-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blipFill>
                      <a:blip r:embed="rId2"/>
                      <a:stretch>
                        <a:fillRect/>
                      </a:stretch>
                    </a:blipFill>
                  </a:tcPr>
                </a:tc>
                <a:extLst>
                  <a:ext uri="{0D108BD9-81ED-4DB2-BD59-A6C34878D82A}">
                    <a16:rowId xmlns="" xmlns:a16="http://schemas.microsoft.com/office/drawing/2014/main" val="10001"/>
                  </a:ext>
                </a:extLst>
              </a:tr>
            </a:tbl>
          </a:graphicData>
        </a:graphic>
      </p:graphicFrame>
      <p:sp>
        <p:nvSpPr>
          <p:cNvPr id="36" name="제목 1">
            <a:extLst>
              <a:ext uri="{FF2B5EF4-FFF2-40B4-BE49-F238E27FC236}">
                <a16:creationId xmlns="" xmlns:a16="http://schemas.microsoft.com/office/drawing/2014/main" id="{719F2D03-4DCC-42DA-95ED-B3FF360D7F63}"/>
              </a:ext>
            </a:extLst>
          </p:cNvPr>
          <p:cNvSpPr txBox="1">
            <a:spLocks/>
          </p:cNvSpPr>
          <p:nvPr/>
        </p:nvSpPr>
        <p:spPr>
          <a:xfrm>
            <a:off x="452672" y="371730"/>
            <a:ext cx="11425269" cy="6113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b="1" dirty="0" smtClean="0">
                <a:solidFill>
                  <a:schemeClr val="tx1">
                    <a:lumMod val="85000"/>
                    <a:lumOff val="15000"/>
                  </a:schemeClr>
                </a:solidFill>
              </a:rPr>
              <a:t>평가 메뉴 내에서 시스템으로 수정할 부분</a:t>
            </a:r>
            <a:endParaRPr lang="ko-KR" altLang="en-US" b="1" dirty="0">
              <a:solidFill>
                <a:schemeClr val="tx1">
                  <a:lumMod val="85000"/>
                  <a:lumOff val="15000"/>
                </a:schemeClr>
              </a:solidFill>
            </a:endParaRPr>
          </a:p>
        </p:txBody>
      </p:sp>
      <p:sp>
        <p:nvSpPr>
          <p:cNvPr id="5" name="직사각형 4"/>
          <p:cNvSpPr/>
          <p:nvPr/>
        </p:nvSpPr>
        <p:spPr>
          <a:xfrm>
            <a:off x="524680" y="1412776"/>
            <a:ext cx="4059152"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52672" y="2060848"/>
            <a:ext cx="2618992" cy="3384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6074700" y="1988840"/>
            <a:ext cx="3189652"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452671" y="5445224"/>
            <a:ext cx="7659553" cy="583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7221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ko-KR" altLang="en-US" b="1" dirty="0" smtClean="0">
                <a:solidFill>
                  <a:schemeClr val="tx1">
                    <a:lumMod val="85000"/>
                    <a:lumOff val="15000"/>
                  </a:schemeClr>
                </a:solidFill>
              </a:rPr>
              <a:t>업무 흐름도 </a:t>
            </a:r>
            <a:r>
              <a:rPr lang="en-US" altLang="ko-KR" b="1" dirty="0">
                <a:solidFill>
                  <a:schemeClr val="tx1">
                    <a:lumMod val="85000"/>
                    <a:lumOff val="15000"/>
                  </a:schemeClr>
                </a:solidFill>
              </a:rPr>
              <a:t>- NCP </a:t>
            </a:r>
            <a:r>
              <a:rPr lang="ko-KR" altLang="en-US" b="1">
                <a:solidFill>
                  <a:schemeClr val="tx1">
                    <a:lumMod val="85000"/>
                    <a:lumOff val="15000"/>
                  </a:schemeClr>
                </a:solidFill>
              </a:rPr>
              <a:t>내용 및 파일 변경</a:t>
            </a:r>
            <a:endParaRPr lang="ko-KR" altLang="en-US" b="1" dirty="0">
              <a:solidFill>
                <a:schemeClr val="tx1">
                  <a:lumMod val="85000"/>
                  <a:lumOff val="15000"/>
                </a:schemeClr>
              </a:solidFill>
            </a:endParaRPr>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nvGraphicFramePr>
        <p:xfrm>
          <a:off x="456854" y="1196752"/>
          <a:ext cx="11421086" cy="4831728"/>
        </p:xfrm>
        <a:graphic>
          <a:graphicData uri="http://schemas.openxmlformats.org/drawingml/2006/table">
            <a:tbl>
              <a:tblPr>
                <a:tableStyleId>{5C22544A-7EE6-4342-B048-85BDC9FD1C3A}</a:tableStyleId>
              </a:tblPr>
              <a:tblGrid>
                <a:gridCol w="1376462">
                  <a:extLst>
                    <a:ext uri="{9D8B030D-6E8A-4147-A177-3AD203B41FA5}">
                      <a16:colId xmlns="" xmlns:a16="http://schemas.microsoft.com/office/drawing/2014/main" val="554055183"/>
                    </a:ext>
                  </a:extLst>
                </a:gridCol>
                <a:gridCol w="10044624">
                  <a:extLst>
                    <a:ext uri="{9D8B030D-6E8A-4147-A177-3AD203B41FA5}">
                      <a16:colId xmlns="" xmlns:a16="http://schemas.microsoft.com/office/drawing/2014/main" val="20000"/>
                    </a:ext>
                  </a:extLst>
                </a:gridCol>
              </a:tblGrid>
              <a:tr h="4831728">
                <a:tc>
                  <a:txBody>
                    <a:bodyPr/>
                    <a:lstStyle/>
                    <a:p>
                      <a:pPr algn="ctr" latinLnBrk="1"/>
                      <a:r>
                        <a:rPr lang="en-US" altLang="ko-KR" sz="1200" b="1" dirty="0">
                          <a:solidFill>
                            <a:schemeClr val="tx1">
                              <a:lumMod val="85000"/>
                              <a:lumOff val="15000"/>
                            </a:schemeClr>
                          </a:solidFill>
                          <a:latin typeface="+mn-ea"/>
                          <a:ea typeface="+mn-ea"/>
                        </a:rPr>
                        <a:t>NCP </a:t>
                      </a:r>
                      <a:r>
                        <a:rPr lang="ko-KR" altLang="en-US" sz="1200" b="1" dirty="0">
                          <a:solidFill>
                            <a:schemeClr val="tx1">
                              <a:lumMod val="85000"/>
                              <a:lumOff val="15000"/>
                            </a:schemeClr>
                          </a:solidFill>
                          <a:latin typeface="+mn-ea"/>
                          <a:ea typeface="+mn-ea"/>
                        </a:rPr>
                        <a:t>내용 변경</a:t>
                      </a:r>
                      <a:endParaRPr lang="en-US" altLang="ko-KR" sz="1200" b="1" dirty="0">
                        <a:solidFill>
                          <a:schemeClr val="tx1">
                            <a:lumMod val="85000"/>
                            <a:lumOff val="15000"/>
                          </a:schemeClr>
                        </a:solidFill>
                        <a:latin typeface="+mn-ea"/>
                        <a:ea typeface="+mn-ea"/>
                      </a:endParaRPr>
                    </a:p>
                    <a:p>
                      <a:pPr algn="ctr" latinLnBrk="1"/>
                      <a:r>
                        <a:rPr lang="ko-KR" altLang="en-US" sz="1200" b="1" dirty="0">
                          <a:solidFill>
                            <a:schemeClr val="tx1">
                              <a:lumMod val="85000"/>
                              <a:lumOff val="15000"/>
                            </a:schemeClr>
                          </a:solidFill>
                          <a:latin typeface="+mn-ea"/>
                          <a:ea typeface="+mn-ea"/>
                        </a:rPr>
                        <a:t>시스템 흐름도</a:t>
                      </a:r>
                    </a:p>
                  </a:txBody>
                  <a:tcPr anchor="ctr">
                    <a:lnL w="6350" cap="flat" cmpd="sng" algn="ctr">
                      <a:solidFill>
                        <a:schemeClr val="tx1"/>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cxnSp>
        <p:nvCxnSpPr>
          <p:cNvPr id="16" name="직선 화살표 연결선 15">
            <a:extLst>
              <a:ext uri="{FF2B5EF4-FFF2-40B4-BE49-F238E27FC236}">
                <a16:creationId xmlns="" xmlns:a16="http://schemas.microsoft.com/office/drawing/2014/main" id="{CE91D1FC-6AC8-4858-8642-44C8273A5620}"/>
              </a:ext>
            </a:extLst>
          </p:cNvPr>
          <p:cNvCxnSpPr>
            <a:cxnSpLocks/>
            <a:stCxn id="7" idx="2"/>
            <a:endCxn id="27" idx="0"/>
          </p:cNvCxnSpPr>
          <p:nvPr/>
        </p:nvCxnSpPr>
        <p:spPr>
          <a:xfrm>
            <a:off x="6210507" y="2428184"/>
            <a:ext cx="0" cy="28075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 xmlns:a16="http://schemas.microsoft.com/office/drawing/2014/main" id="{C8C94C72-50E0-4FEE-B332-62829B1B172C}"/>
              </a:ext>
            </a:extLst>
          </p:cNvPr>
          <p:cNvCxnSpPr>
            <a:cxnSpLocks/>
            <a:stCxn id="27" idx="2"/>
            <a:endCxn id="9" idx="0"/>
          </p:cNvCxnSpPr>
          <p:nvPr/>
        </p:nvCxnSpPr>
        <p:spPr>
          <a:xfrm>
            <a:off x="6210507" y="3151900"/>
            <a:ext cx="4549" cy="33591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99" name="그룹 98">
            <a:extLst>
              <a:ext uri="{FF2B5EF4-FFF2-40B4-BE49-F238E27FC236}">
                <a16:creationId xmlns="" xmlns:a16="http://schemas.microsoft.com/office/drawing/2014/main" id="{2B1360AC-046F-9DDD-5F8F-5195F0E8EB2C}"/>
              </a:ext>
            </a:extLst>
          </p:cNvPr>
          <p:cNvGrpSpPr/>
          <p:nvPr/>
        </p:nvGrpSpPr>
        <p:grpSpPr>
          <a:xfrm>
            <a:off x="4872001" y="1484784"/>
            <a:ext cx="4464359" cy="4209923"/>
            <a:chOff x="3832986" y="1484784"/>
            <a:chExt cx="4464359" cy="4209923"/>
          </a:xfrm>
        </p:grpSpPr>
        <p:sp>
          <p:nvSpPr>
            <p:cNvPr id="10" name="순서도: 판단 9">
              <a:extLst>
                <a:ext uri="{FF2B5EF4-FFF2-40B4-BE49-F238E27FC236}">
                  <a16:creationId xmlns="" xmlns:a16="http://schemas.microsoft.com/office/drawing/2014/main" id="{C07A0973-7A51-4E56-927B-66B2A3E6F2B9}"/>
                </a:ext>
              </a:extLst>
            </p:cNvPr>
            <p:cNvSpPr/>
            <p:nvPr/>
          </p:nvSpPr>
          <p:spPr>
            <a:xfrm>
              <a:off x="6143820" y="4074766"/>
              <a:ext cx="1588780" cy="44295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파일을 </a:t>
              </a:r>
              <a:r>
                <a:rPr lang="ko-KR" altLang="en-US" sz="800" dirty="0" err="1">
                  <a:solidFill>
                    <a:schemeClr val="tx1"/>
                  </a:solidFill>
                </a:rPr>
                <a:t>변경하시겠습니까</a:t>
              </a:r>
              <a:r>
                <a:rPr lang="en-US" altLang="ko-KR" sz="800" dirty="0">
                  <a:solidFill>
                    <a:schemeClr val="tx1"/>
                  </a:solidFill>
                </a:rPr>
                <a:t>?</a:t>
              </a:r>
              <a:endParaRPr lang="ko-KR" altLang="en-US" sz="800" dirty="0">
                <a:solidFill>
                  <a:schemeClr val="tx1"/>
                </a:solidFill>
              </a:endParaRPr>
            </a:p>
          </p:txBody>
        </p:sp>
        <p:sp>
          <p:nvSpPr>
            <p:cNvPr id="25" name="순서도: 처리 24">
              <a:extLst>
                <a:ext uri="{FF2B5EF4-FFF2-40B4-BE49-F238E27FC236}">
                  <a16:creationId xmlns="" xmlns:a16="http://schemas.microsoft.com/office/drawing/2014/main" id="{7D62639A-401C-41AD-AF3F-5BB6DF0C766F}"/>
                </a:ext>
              </a:extLst>
            </p:cNvPr>
            <p:cNvSpPr/>
            <p:nvPr/>
          </p:nvSpPr>
          <p:spPr>
            <a:xfrm>
              <a:off x="4588381" y="4799405"/>
              <a:ext cx="1175320" cy="3276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NCP </a:t>
              </a:r>
              <a:r>
                <a:rPr lang="ko-KR" altLang="en-US" sz="800" dirty="0">
                  <a:solidFill>
                    <a:schemeClr val="tx1"/>
                  </a:solidFill>
                </a:rPr>
                <a:t>파일 및 내용 변경 화면조회</a:t>
              </a:r>
            </a:p>
          </p:txBody>
        </p:sp>
        <p:cxnSp>
          <p:nvCxnSpPr>
            <p:cNvPr id="33" name="직선 화살표 연결선 32">
              <a:extLst>
                <a:ext uri="{FF2B5EF4-FFF2-40B4-BE49-F238E27FC236}">
                  <a16:creationId xmlns="" xmlns:a16="http://schemas.microsoft.com/office/drawing/2014/main" id="{A93E967B-041B-401A-BD32-2734A2D55AD9}"/>
                </a:ext>
              </a:extLst>
            </p:cNvPr>
            <p:cNvCxnSpPr>
              <a:cxnSpLocks/>
              <a:stCxn id="9" idx="2"/>
              <a:endCxn id="87" idx="0"/>
            </p:cNvCxnSpPr>
            <p:nvPr/>
          </p:nvCxnSpPr>
          <p:spPr>
            <a:xfrm flipH="1">
              <a:off x="5171492" y="3815498"/>
              <a:ext cx="4549" cy="2592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 xmlns:a16="http://schemas.microsoft.com/office/drawing/2014/main" id="{8B0FC8EB-06DE-4FF4-9373-5A2D117A6FFE}"/>
                </a:ext>
              </a:extLst>
            </p:cNvPr>
            <p:cNvSpPr/>
            <p:nvPr/>
          </p:nvSpPr>
          <p:spPr>
            <a:xfrm>
              <a:off x="4592576" y="5367023"/>
              <a:ext cx="1175320" cy="32768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완료</a:t>
              </a:r>
            </a:p>
          </p:txBody>
        </p:sp>
        <p:sp>
          <p:nvSpPr>
            <p:cNvPr id="77" name="직사각형 76">
              <a:extLst>
                <a:ext uri="{FF2B5EF4-FFF2-40B4-BE49-F238E27FC236}">
                  <a16:creationId xmlns="" xmlns:a16="http://schemas.microsoft.com/office/drawing/2014/main" id="{A9428C8F-F6B1-42F6-AF7E-64F4E0684A90}"/>
                </a:ext>
              </a:extLst>
            </p:cNvPr>
            <p:cNvSpPr/>
            <p:nvPr/>
          </p:nvSpPr>
          <p:spPr>
            <a:xfrm>
              <a:off x="5133153" y="4517724"/>
              <a:ext cx="409658" cy="215444"/>
            </a:xfrm>
            <a:prstGeom prst="rect">
              <a:avLst/>
            </a:prstGeom>
          </p:spPr>
          <p:txBody>
            <a:bodyPr wrap="square">
              <a:spAutoFit/>
            </a:bodyPr>
            <a:lstStyle/>
            <a:p>
              <a:r>
                <a:rPr lang="en-US" altLang="ko-KR" sz="800" dirty="0"/>
                <a:t>YES</a:t>
              </a:r>
              <a:endParaRPr lang="ko-KR" altLang="en-US" sz="800" dirty="0"/>
            </a:p>
          </p:txBody>
        </p:sp>
        <p:sp>
          <p:nvSpPr>
            <p:cNvPr id="87" name="순서도: 판단 86">
              <a:extLst>
                <a:ext uri="{FF2B5EF4-FFF2-40B4-BE49-F238E27FC236}">
                  <a16:creationId xmlns="" xmlns:a16="http://schemas.microsoft.com/office/drawing/2014/main" id="{90BEFC66-7958-3D4C-A34C-7A1D6F675AE7}"/>
                </a:ext>
              </a:extLst>
            </p:cNvPr>
            <p:cNvSpPr/>
            <p:nvPr/>
          </p:nvSpPr>
          <p:spPr>
            <a:xfrm>
              <a:off x="4377102" y="4074766"/>
              <a:ext cx="1588780" cy="44295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NCP</a:t>
              </a:r>
              <a:r>
                <a:rPr lang="ko-KR" altLang="en-US" sz="800" dirty="0">
                  <a:solidFill>
                    <a:schemeClr val="tx1"/>
                  </a:solidFill>
                </a:rPr>
                <a:t>를 </a:t>
              </a:r>
              <a:r>
                <a:rPr lang="ko-KR" altLang="en-US" sz="800" dirty="0" err="1">
                  <a:solidFill>
                    <a:schemeClr val="tx1"/>
                  </a:solidFill>
                </a:rPr>
                <a:t>변경하시겠습니까</a:t>
              </a:r>
              <a:r>
                <a:rPr lang="en-US" altLang="ko-KR" sz="800" dirty="0">
                  <a:solidFill>
                    <a:schemeClr val="tx1"/>
                  </a:solidFill>
                </a:rPr>
                <a:t>?</a:t>
              </a:r>
              <a:endParaRPr lang="ko-KR" altLang="en-US" sz="800" dirty="0">
                <a:solidFill>
                  <a:schemeClr val="tx1"/>
                </a:solidFill>
              </a:endParaRPr>
            </a:p>
          </p:txBody>
        </p:sp>
        <p:cxnSp>
          <p:nvCxnSpPr>
            <p:cNvPr id="88" name="직선 화살표 연결선 87">
              <a:extLst>
                <a:ext uri="{FF2B5EF4-FFF2-40B4-BE49-F238E27FC236}">
                  <a16:creationId xmlns="" xmlns:a16="http://schemas.microsoft.com/office/drawing/2014/main" id="{D350C4B3-98E0-28DA-831F-C81F7928D75D}"/>
                </a:ext>
              </a:extLst>
            </p:cNvPr>
            <p:cNvCxnSpPr>
              <a:cxnSpLocks/>
              <a:endCxn id="25" idx="0"/>
            </p:cNvCxnSpPr>
            <p:nvPr/>
          </p:nvCxnSpPr>
          <p:spPr>
            <a:xfrm>
              <a:off x="5173766" y="4517724"/>
              <a:ext cx="2275" cy="28168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0" name="직선 화살표 연결선 99">
              <a:extLst>
                <a:ext uri="{FF2B5EF4-FFF2-40B4-BE49-F238E27FC236}">
                  <a16:creationId xmlns="" xmlns:a16="http://schemas.microsoft.com/office/drawing/2014/main" id="{517167DD-781C-BCFE-3D47-77B75311CF1E}"/>
                </a:ext>
              </a:extLst>
            </p:cNvPr>
            <p:cNvCxnSpPr>
              <a:cxnSpLocks/>
              <a:stCxn id="25" idx="2"/>
              <a:endCxn id="41" idx="0"/>
            </p:cNvCxnSpPr>
            <p:nvPr/>
          </p:nvCxnSpPr>
          <p:spPr>
            <a:xfrm>
              <a:off x="5176041" y="5127089"/>
              <a:ext cx="4195" cy="23993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97" name="그룹 96">
              <a:extLst>
                <a:ext uri="{FF2B5EF4-FFF2-40B4-BE49-F238E27FC236}">
                  <a16:creationId xmlns="" xmlns:a16="http://schemas.microsoft.com/office/drawing/2014/main" id="{E288C2DB-47AE-357B-CB4C-1571167FF63D}"/>
                </a:ext>
              </a:extLst>
            </p:cNvPr>
            <p:cNvGrpSpPr/>
            <p:nvPr/>
          </p:nvGrpSpPr>
          <p:grpSpPr>
            <a:xfrm>
              <a:off x="4377102" y="1484784"/>
              <a:ext cx="2943034" cy="2330714"/>
              <a:chOff x="4377102" y="1484784"/>
              <a:chExt cx="2943034" cy="2330714"/>
            </a:xfrm>
          </p:grpSpPr>
          <p:sp>
            <p:nvSpPr>
              <p:cNvPr id="9" name="순서도: 처리 8">
                <a:extLst>
                  <a:ext uri="{FF2B5EF4-FFF2-40B4-BE49-F238E27FC236}">
                    <a16:creationId xmlns="" xmlns:a16="http://schemas.microsoft.com/office/drawing/2014/main" id="{96A6B14E-E90E-4B43-A3BD-28851575D769}"/>
                  </a:ext>
                </a:extLst>
              </p:cNvPr>
              <p:cNvSpPr/>
              <p:nvPr/>
            </p:nvSpPr>
            <p:spPr>
              <a:xfrm>
                <a:off x="4588381" y="3487814"/>
                <a:ext cx="1175320" cy="3276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NCP </a:t>
                </a:r>
                <a:r>
                  <a:rPr lang="ko-KR" altLang="en-US" sz="800" dirty="0">
                    <a:solidFill>
                      <a:schemeClr val="tx1"/>
                    </a:solidFill>
                  </a:rPr>
                  <a:t>파일 및 내용을 포함한 조회</a:t>
                </a:r>
              </a:p>
            </p:txBody>
          </p:sp>
          <p:sp>
            <p:nvSpPr>
              <p:cNvPr id="78" name="직사각형 77">
                <a:extLst>
                  <a:ext uri="{FF2B5EF4-FFF2-40B4-BE49-F238E27FC236}">
                    <a16:creationId xmlns="" xmlns:a16="http://schemas.microsoft.com/office/drawing/2014/main" id="{E7885C91-2F84-405C-B940-A7637DEC73CE}"/>
                  </a:ext>
                </a:extLst>
              </p:cNvPr>
              <p:cNvSpPr/>
              <p:nvPr/>
            </p:nvSpPr>
            <p:spPr>
              <a:xfrm>
                <a:off x="6190302" y="2899966"/>
                <a:ext cx="362742" cy="215444"/>
              </a:xfrm>
              <a:prstGeom prst="rect">
                <a:avLst/>
              </a:prstGeom>
            </p:spPr>
            <p:txBody>
              <a:bodyPr wrap="square">
                <a:spAutoFit/>
              </a:bodyPr>
              <a:lstStyle/>
              <a:p>
                <a:r>
                  <a:rPr lang="en-US" altLang="ko-KR" sz="800" dirty="0"/>
                  <a:t>NO</a:t>
                </a:r>
                <a:endParaRPr lang="ko-KR" altLang="en-US" sz="800" dirty="0"/>
              </a:p>
            </p:txBody>
          </p:sp>
          <p:sp>
            <p:nvSpPr>
              <p:cNvPr id="93" name="직사각형 92">
                <a:extLst>
                  <a:ext uri="{FF2B5EF4-FFF2-40B4-BE49-F238E27FC236}">
                    <a16:creationId xmlns="" xmlns:a16="http://schemas.microsoft.com/office/drawing/2014/main" id="{22216ED5-0E3F-EE49-3E67-E91B2B12B82E}"/>
                  </a:ext>
                </a:extLst>
              </p:cNvPr>
              <p:cNvSpPr/>
              <p:nvPr/>
            </p:nvSpPr>
            <p:spPr>
              <a:xfrm>
                <a:off x="5110278" y="3165535"/>
                <a:ext cx="409658" cy="215444"/>
              </a:xfrm>
              <a:prstGeom prst="rect">
                <a:avLst/>
              </a:prstGeom>
            </p:spPr>
            <p:txBody>
              <a:bodyPr wrap="square">
                <a:spAutoFit/>
              </a:bodyPr>
              <a:lstStyle/>
              <a:p>
                <a:r>
                  <a:rPr lang="en-US" altLang="ko-KR" sz="800" dirty="0"/>
                  <a:t>YES</a:t>
                </a:r>
                <a:endParaRPr lang="ko-KR" altLang="en-US" sz="800" dirty="0"/>
              </a:p>
            </p:txBody>
          </p:sp>
          <p:sp>
            <p:nvSpPr>
              <p:cNvPr id="27" name="순서도: 판단 26">
                <a:extLst>
                  <a:ext uri="{FF2B5EF4-FFF2-40B4-BE49-F238E27FC236}">
                    <a16:creationId xmlns="" xmlns:a16="http://schemas.microsoft.com/office/drawing/2014/main" id="{BE71FEB9-51D4-A3D3-B18B-2D13B3C1904C}"/>
                  </a:ext>
                </a:extLst>
              </p:cNvPr>
              <p:cNvSpPr/>
              <p:nvPr/>
            </p:nvSpPr>
            <p:spPr>
              <a:xfrm>
                <a:off x="4377102" y="2708942"/>
                <a:ext cx="1588780" cy="44295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프로젝트</a:t>
                </a:r>
                <a:r>
                  <a:rPr lang="en-US" altLang="ko-KR" sz="800" dirty="0">
                    <a:solidFill>
                      <a:schemeClr val="tx1"/>
                    </a:solidFill>
                  </a:rPr>
                  <a:t>ID</a:t>
                </a:r>
                <a:r>
                  <a:rPr lang="ko-KR" altLang="en-US" sz="800" dirty="0">
                    <a:solidFill>
                      <a:schemeClr val="tx1"/>
                    </a:solidFill>
                  </a:rPr>
                  <a:t>로</a:t>
                </a:r>
                <a:r>
                  <a:rPr lang="en-US" altLang="ko-KR" sz="800" dirty="0">
                    <a:solidFill>
                      <a:schemeClr val="tx1"/>
                    </a:solidFill>
                  </a:rPr>
                  <a:t>NCP </a:t>
                </a:r>
                <a:r>
                  <a:rPr lang="ko-KR" altLang="en-US" sz="800" dirty="0">
                    <a:solidFill>
                      <a:schemeClr val="tx1"/>
                    </a:solidFill>
                  </a:rPr>
                  <a:t>조회</a:t>
                </a:r>
              </a:p>
            </p:txBody>
          </p:sp>
          <p:grpSp>
            <p:nvGrpSpPr>
              <p:cNvPr id="96" name="그룹 95">
                <a:extLst>
                  <a:ext uri="{FF2B5EF4-FFF2-40B4-BE49-F238E27FC236}">
                    <a16:creationId xmlns="" xmlns:a16="http://schemas.microsoft.com/office/drawing/2014/main" id="{F109277E-7570-43FB-F185-244B95571698}"/>
                  </a:ext>
                </a:extLst>
              </p:cNvPr>
              <p:cNvGrpSpPr/>
              <p:nvPr/>
            </p:nvGrpSpPr>
            <p:grpSpPr>
              <a:xfrm>
                <a:off x="4583832" y="1484784"/>
                <a:ext cx="2736304" cy="1281745"/>
                <a:chOff x="4583832" y="1484784"/>
                <a:chExt cx="2736304" cy="1281745"/>
              </a:xfrm>
            </p:grpSpPr>
            <p:sp>
              <p:nvSpPr>
                <p:cNvPr id="83" name="순서도: 처리 82">
                  <a:extLst>
                    <a:ext uri="{FF2B5EF4-FFF2-40B4-BE49-F238E27FC236}">
                      <a16:creationId xmlns="" xmlns:a16="http://schemas.microsoft.com/office/drawing/2014/main" id="{A8036E8D-DF79-A74E-B578-DCA7E535D295}"/>
                    </a:ext>
                  </a:extLst>
                </p:cNvPr>
                <p:cNvSpPr/>
                <p:nvPr/>
              </p:nvSpPr>
              <p:spPr>
                <a:xfrm>
                  <a:off x="6144816" y="2438845"/>
                  <a:ext cx="1175320" cy="3276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t>
                  </a:r>
                  <a:r>
                    <a:rPr lang="ko-KR" altLang="en-US" sz="800" dirty="0">
                      <a:solidFill>
                        <a:schemeClr val="tx1"/>
                      </a:solidFill>
                    </a:rPr>
                    <a:t>프로젝트 </a:t>
                  </a:r>
                  <a:r>
                    <a:rPr lang="en-US" altLang="ko-KR" sz="800" dirty="0">
                      <a:solidFill>
                        <a:schemeClr val="tx1"/>
                      </a:solidFill>
                    </a:rPr>
                    <a:t>ID</a:t>
                  </a:r>
                  <a:r>
                    <a:rPr lang="ko-KR" altLang="en-US" sz="800" dirty="0">
                      <a:solidFill>
                        <a:schemeClr val="tx1"/>
                      </a:solidFill>
                    </a:rPr>
                    <a:t>를 </a:t>
                  </a:r>
                  <a:endParaRPr lang="en-US" altLang="ko-KR" sz="800" dirty="0">
                    <a:solidFill>
                      <a:schemeClr val="tx1"/>
                    </a:solidFill>
                  </a:endParaRPr>
                </a:p>
                <a:p>
                  <a:pPr algn="ctr"/>
                  <a:r>
                    <a:rPr lang="ko-KR" altLang="en-US" sz="800" dirty="0">
                      <a:solidFill>
                        <a:schemeClr val="tx1"/>
                      </a:solidFill>
                    </a:rPr>
                    <a:t>확인해주세요</a:t>
                  </a:r>
                  <a:r>
                    <a:rPr lang="en-US" altLang="ko-KR" sz="800" dirty="0">
                      <a:solidFill>
                        <a:schemeClr val="tx1"/>
                      </a:solidFill>
                    </a:rPr>
                    <a:t>”</a:t>
                  </a:r>
                  <a:r>
                    <a:rPr lang="ko-KR" altLang="en-US" sz="800" dirty="0">
                      <a:solidFill>
                        <a:schemeClr val="tx1"/>
                      </a:solidFill>
                    </a:rPr>
                    <a:t> 알람</a:t>
                  </a:r>
                </a:p>
              </p:txBody>
            </p:sp>
            <p:grpSp>
              <p:nvGrpSpPr>
                <p:cNvPr id="92" name="그룹 91">
                  <a:extLst>
                    <a:ext uri="{FF2B5EF4-FFF2-40B4-BE49-F238E27FC236}">
                      <a16:creationId xmlns="" xmlns:a16="http://schemas.microsoft.com/office/drawing/2014/main" id="{9A43DFDB-8DD2-9017-E705-22AA6F65BCA7}"/>
                    </a:ext>
                  </a:extLst>
                </p:cNvPr>
                <p:cNvGrpSpPr/>
                <p:nvPr/>
              </p:nvGrpSpPr>
              <p:grpSpPr>
                <a:xfrm>
                  <a:off x="4583832" y="1484784"/>
                  <a:ext cx="2148645" cy="954061"/>
                  <a:chOff x="4583832" y="1484784"/>
                  <a:chExt cx="2148645" cy="954061"/>
                </a:xfrm>
              </p:grpSpPr>
              <p:grpSp>
                <p:nvGrpSpPr>
                  <p:cNvPr id="91" name="그룹 90">
                    <a:extLst>
                      <a:ext uri="{FF2B5EF4-FFF2-40B4-BE49-F238E27FC236}">
                        <a16:creationId xmlns="" xmlns:a16="http://schemas.microsoft.com/office/drawing/2014/main" id="{12187AA0-09E4-1FDC-6F15-97A2EFB154A9}"/>
                      </a:ext>
                    </a:extLst>
                  </p:cNvPr>
                  <p:cNvGrpSpPr/>
                  <p:nvPr/>
                </p:nvGrpSpPr>
                <p:grpSpPr>
                  <a:xfrm>
                    <a:off x="4583832" y="1484784"/>
                    <a:ext cx="1175320" cy="943400"/>
                    <a:chOff x="4583832" y="1484784"/>
                    <a:chExt cx="1175320" cy="943400"/>
                  </a:xfrm>
                </p:grpSpPr>
                <p:sp>
                  <p:nvSpPr>
                    <p:cNvPr id="6" name="순서도: 수행의 시작/종료 5">
                      <a:extLst>
                        <a:ext uri="{FF2B5EF4-FFF2-40B4-BE49-F238E27FC236}">
                          <a16:creationId xmlns="" xmlns:a16="http://schemas.microsoft.com/office/drawing/2014/main" id="{B7D46F69-1CA3-4F48-B383-30D303FFEABB}"/>
                        </a:ext>
                      </a:extLst>
                    </p:cNvPr>
                    <p:cNvSpPr/>
                    <p:nvPr/>
                  </p:nvSpPr>
                  <p:spPr>
                    <a:xfrm>
                      <a:off x="4583832" y="1484784"/>
                      <a:ext cx="1175320" cy="32768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시작</a:t>
                      </a:r>
                    </a:p>
                  </p:txBody>
                </p:sp>
                <p:sp>
                  <p:nvSpPr>
                    <p:cNvPr id="7" name="순서도: 처리 6">
                      <a:extLst>
                        <a:ext uri="{FF2B5EF4-FFF2-40B4-BE49-F238E27FC236}">
                          <a16:creationId xmlns="" xmlns:a16="http://schemas.microsoft.com/office/drawing/2014/main" id="{B61B2F31-1FAE-4B5E-9F16-9334C3015BAC}"/>
                        </a:ext>
                      </a:extLst>
                    </p:cNvPr>
                    <p:cNvSpPr/>
                    <p:nvPr/>
                  </p:nvSpPr>
                  <p:spPr>
                    <a:xfrm>
                      <a:off x="4583832" y="2100500"/>
                      <a:ext cx="1175320" cy="32768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NCP </a:t>
                      </a:r>
                      <a:r>
                        <a:rPr lang="ko-KR" altLang="en-US" sz="800" dirty="0">
                          <a:solidFill>
                            <a:schemeClr val="tx1"/>
                          </a:solidFill>
                        </a:rPr>
                        <a:t>파일 및 내용</a:t>
                      </a:r>
                      <a:endParaRPr lang="en-US" altLang="ko-KR" sz="800" dirty="0">
                        <a:solidFill>
                          <a:schemeClr val="tx1"/>
                        </a:solidFill>
                      </a:endParaRPr>
                    </a:p>
                    <a:p>
                      <a:pPr algn="ctr"/>
                      <a:r>
                        <a:rPr lang="ko-KR" altLang="en-US" sz="800" dirty="0">
                          <a:solidFill>
                            <a:schemeClr val="tx1"/>
                          </a:solidFill>
                        </a:rPr>
                        <a:t>변경 화면조회</a:t>
                      </a:r>
                    </a:p>
                  </p:txBody>
                </p:sp>
                <p:cxnSp>
                  <p:nvCxnSpPr>
                    <p:cNvPr id="15" name="직선 화살표 연결선 14">
                      <a:extLst>
                        <a:ext uri="{FF2B5EF4-FFF2-40B4-BE49-F238E27FC236}">
                          <a16:creationId xmlns="" xmlns:a16="http://schemas.microsoft.com/office/drawing/2014/main" id="{3EDA3593-F331-4B43-B8B1-68EE7CADE1D7}"/>
                        </a:ext>
                      </a:extLst>
                    </p:cNvPr>
                    <p:cNvCxnSpPr>
                      <a:stCxn id="6" idx="2"/>
                      <a:endCxn id="7" idx="0"/>
                    </p:cNvCxnSpPr>
                    <p:nvPr/>
                  </p:nvCxnSpPr>
                  <p:spPr>
                    <a:xfrm>
                      <a:off x="5171492" y="1812468"/>
                      <a:ext cx="0" cy="2880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cxnSp>
                <p:nvCxnSpPr>
                  <p:cNvPr id="24" name="연결선: 꺾임 23">
                    <a:extLst>
                      <a:ext uri="{FF2B5EF4-FFF2-40B4-BE49-F238E27FC236}">
                        <a16:creationId xmlns="" xmlns:a16="http://schemas.microsoft.com/office/drawing/2014/main" id="{E3131CB0-334E-17C4-0375-EFEFEFD63285}"/>
                      </a:ext>
                    </a:extLst>
                  </p:cNvPr>
                  <p:cNvCxnSpPr>
                    <a:stCxn id="83" idx="0"/>
                    <a:endCxn id="7" idx="3"/>
                  </p:cNvCxnSpPr>
                  <p:nvPr/>
                </p:nvCxnSpPr>
                <p:spPr>
                  <a:xfrm rot="16200000" flipV="1">
                    <a:off x="6158563" y="1864932"/>
                    <a:ext cx="174503" cy="9733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9" name="연결선: 꺾임 28">
                <a:extLst>
                  <a:ext uri="{FF2B5EF4-FFF2-40B4-BE49-F238E27FC236}">
                    <a16:creationId xmlns="" xmlns:a16="http://schemas.microsoft.com/office/drawing/2014/main" id="{A85B1EC6-E41D-7F9C-19D5-A157C9406EFD}"/>
                  </a:ext>
                </a:extLst>
              </p:cNvPr>
              <p:cNvCxnSpPr>
                <a:cxnSpLocks/>
                <a:stCxn id="27" idx="3"/>
                <a:endCxn id="83" idx="2"/>
              </p:cNvCxnSpPr>
              <p:nvPr/>
            </p:nvCxnSpPr>
            <p:spPr>
              <a:xfrm flipV="1">
                <a:off x="5965882" y="2766529"/>
                <a:ext cx="766594" cy="163892"/>
              </a:xfrm>
              <a:prstGeom prst="bentConnector2">
                <a:avLst/>
              </a:prstGeom>
            </p:spPr>
            <p:style>
              <a:lnRef idx="1">
                <a:schemeClr val="dk1"/>
              </a:lnRef>
              <a:fillRef idx="0">
                <a:schemeClr val="dk1"/>
              </a:fillRef>
              <a:effectRef idx="0">
                <a:schemeClr val="dk1"/>
              </a:effectRef>
              <a:fontRef idx="minor">
                <a:schemeClr val="tx1"/>
              </a:fontRef>
            </p:style>
          </p:cxnSp>
        </p:grpSp>
        <p:sp>
          <p:nvSpPr>
            <p:cNvPr id="61" name="직사각형 60">
              <a:extLst>
                <a:ext uri="{FF2B5EF4-FFF2-40B4-BE49-F238E27FC236}">
                  <a16:creationId xmlns="" xmlns:a16="http://schemas.microsoft.com/office/drawing/2014/main" id="{001378EB-864B-F83A-82BC-DE9ABEF72F5C}"/>
                </a:ext>
              </a:extLst>
            </p:cNvPr>
            <p:cNvSpPr/>
            <p:nvPr/>
          </p:nvSpPr>
          <p:spPr>
            <a:xfrm>
              <a:off x="3832986" y="3867562"/>
              <a:ext cx="362742" cy="215444"/>
            </a:xfrm>
            <a:prstGeom prst="rect">
              <a:avLst/>
            </a:prstGeom>
          </p:spPr>
          <p:txBody>
            <a:bodyPr wrap="square">
              <a:spAutoFit/>
            </a:bodyPr>
            <a:lstStyle/>
            <a:p>
              <a:r>
                <a:rPr lang="en-US" altLang="ko-KR" sz="800" dirty="0"/>
                <a:t>NO</a:t>
              </a:r>
              <a:endParaRPr lang="ko-KR" altLang="en-US" sz="800" dirty="0"/>
            </a:p>
          </p:txBody>
        </p:sp>
        <p:cxnSp>
          <p:nvCxnSpPr>
            <p:cNvPr id="63" name="연결선: 꺾임 62">
              <a:extLst>
                <a:ext uri="{FF2B5EF4-FFF2-40B4-BE49-F238E27FC236}">
                  <a16:creationId xmlns="" xmlns:a16="http://schemas.microsoft.com/office/drawing/2014/main" id="{D89836E4-88D3-577B-0702-D11BCCE2C27D}"/>
                </a:ext>
              </a:extLst>
            </p:cNvPr>
            <p:cNvCxnSpPr>
              <a:cxnSpLocks/>
              <a:stCxn id="87" idx="1"/>
              <a:endCxn id="9" idx="1"/>
            </p:cNvCxnSpPr>
            <p:nvPr/>
          </p:nvCxnSpPr>
          <p:spPr>
            <a:xfrm rot="10800000" flipH="1">
              <a:off x="4377101" y="3651657"/>
              <a:ext cx="211279" cy="644589"/>
            </a:xfrm>
            <a:prstGeom prst="bentConnector3">
              <a:avLst>
                <a:gd name="adj1" fmla="val -108198"/>
              </a:avLst>
            </a:prstGeom>
            <a:ln>
              <a:tailEnd type="triangle"/>
            </a:ln>
          </p:spPr>
          <p:style>
            <a:lnRef idx="1">
              <a:schemeClr val="dk1"/>
            </a:lnRef>
            <a:fillRef idx="0">
              <a:schemeClr val="dk1"/>
            </a:fillRef>
            <a:effectRef idx="0">
              <a:schemeClr val="dk1"/>
            </a:effectRef>
            <a:fontRef idx="minor">
              <a:schemeClr val="tx1"/>
            </a:fontRef>
          </p:style>
        </p:cxnSp>
        <p:sp>
          <p:nvSpPr>
            <p:cNvPr id="86" name="직사각형 85">
              <a:extLst>
                <a:ext uri="{FF2B5EF4-FFF2-40B4-BE49-F238E27FC236}">
                  <a16:creationId xmlns="" xmlns:a16="http://schemas.microsoft.com/office/drawing/2014/main" id="{E67D5A5C-1C8F-B865-E79E-658122B38473}"/>
                </a:ext>
              </a:extLst>
            </p:cNvPr>
            <p:cNvSpPr/>
            <p:nvPr/>
          </p:nvSpPr>
          <p:spPr>
            <a:xfrm>
              <a:off x="6888088" y="4610001"/>
              <a:ext cx="409658" cy="215444"/>
            </a:xfrm>
            <a:prstGeom prst="rect">
              <a:avLst/>
            </a:prstGeom>
          </p:spPr>
          <p:txBody>
            <a:bodyPr wrap="square">
              <a:spAutoFit/>
            </a:bodyPr>
            <a:lstStyle/>
            <a:p>
              <a:r>
                <a:rPr lang="en-US" altLang="ko-KR" sz="800" dirty="0"/>
                <a:t>YES</a:t>
              </a:r>
              <a:endParaRPr lang="ko-KR" altLang="en-US" sz="800" dirty="0"/>
            </a:p>
          </p:txBody>
        </p:sp>
        <p:cxnSp>
          <p:nvCxnSpPr>
            <p:cNvPr id="79" name="연결선: 꺾임 78">
              <a:extLst>
                <a:ext uri="{FF2B5EF4-FFF2-40B4-BE49-F238E27FC236}">
                  <a16:creationId xmlns="" xmlns:a16="http://schemas.microsoft.com/office/drawing/2014/main" id="{268C8040-B4CE-87C6-B67D-416CE261BEBD}"/>
                </a:ext>
              </a:extLst>
            </p:cNvPr>
            <p:cNvCxnSpPr>
              <a:stCxn id="10" idx="2"/>
              <a:endCxn id="25" idx="3"/>
            </p:cNvCxnSpPr>
            <p:nvPr/>
          </p:nvCxnSpPr>
          <p:spPr>
            <a:xfrm rot="5400000">
              <a:off x="6128195" y="4153231"/>
              <a:ext cx="445523" cy="11745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4" name="연결선: 꺾임 83">
              <a:extLst>
                <a:ext uri="{FF2B5EF4-FFF2-40B4-BE49-F238E27FC236}">
                  <a16:creationId xmlns="" xmlns:a16="http://schemas.microsoft.com/office/drawing/2014/main" id="{F93BA944-CEE6-ADAE-AA0A-CD1622F36157}"/>
                </a:ext>
              </a:extLst>
            </p:cNvPr>
            <p:cNvCxnSpPr>
              <a:stCxn id="9" idx="2"/>
              <a:endCxn id="10" idx="0"/>
            </p:cNvCxnSpPr>
            <p:nvPr/>
          </p:nvCxnSpPr>
          <p:spPr>
            <a:xfrm rot="16200000" flipH="1">
              <a:off x="5927491" y="3064047"/>
              <a:ext cx="259268" cy="17621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9" name="연결선: 꺾임 88">
              <a:extLst>
                <a:ext uri="{FF2B5EF4-FFF2-40B4-BE49-F238E27FC236}">
                  <a16:creationId xmlns="" xmlns:a16="http://schemas.microsoft.com/office/drawing/2014/main" id="{C428E5F2-33CA-9DF8-AF5C-6D865A5521FB}"/>
                </a:ext>
              </a:extLst>
            </p:cNvPr>
            <p:cNvCxnSpPr>
              <a:cxnSpLocks/>
              <a:stCxn id="10" idx="3"/>
            </p:cNvCxnSpPr>
            <p:nvPr/>
          </p:nvCxnSpPr>
          <p:spPr>
            <a:xfrm flipH="1" flipV="1">
              <a:off x="5779967" y="3620915"/>
              <a:ext cx="1952633" cy="675330"/>
            </a:xfrm>
            <a:prstGeom prst="bentConnector3">
              <a:avLst>
                <a:gd name="adj1" fmla="val -11707"/>
              </a:avLst>
            </a:prstGeom>
            <a:ln>
              <a:tailEnd type="triangle"/>
            </a:ln>
          </p:spPr>
          <p:style>
            <a:lnRef idx="1">
              <a:schemeClr val="dk1"/>
            </a:lnRef>
            <a:fillRef idx="0">
              <a:schemeClr val="dk1"/>
            </a:fillRef>
            <a:effectRef idx="0">
              <a:schemeClr val="dk1"/>
            </a:effectRef>
            <a:fontRef idx="minor">
              <a:schemeClr val="tx1"/>
            </a:fontRef>
          </p:style>
        </p:cxnSp>
        <p:sp>
          <p:nvSpPr>
            <p:cNvPr id="95" name="직사각형 94">
              <a:extLst>
                <a:ext uri="{FF2B5EF4-FFF2-40B4-BE49-F238E27FC236}">
                  <a16:creationId xmlns="" xmlns:a16="http://schemas.microsoft.com/office/drawing/2014/main" id="{22B742C7-89FB-9DB3-9388-B354A7824AC2}"/>
                </a:ext>
              </a:extLst>
            </p:cNvPr>
            <p:cNvSpPr/>
            <p:nvPr/>
          </p:nvSpPr>
          <p:spPr>
            <a:xfrm>
              <a:off x="7934603" y="3837409"/>
              <a:ext cx="362742" cy="215444"/>
            </a:xfrm>
            <a:prstGeom prst="rect">
              <a:avLst/>
            </a:prstGeom>
          </p:spPr>
          <p:txBody>
            <a:bodyPr wrap="square">
              <a:spAutoFit/>
            </a:bodyPr>
            <a:lstStyle/>
            <a:p>
              <a:r>
                <a:rPr lang="en-US" altLang="ko-KR" sz="800" dirty="0"/>
                <a:t>NO</a:t>
              </a:r>
              <a:endParaRPr lang="ko-KR" altLang="en-US" sz="800" dirty="0"/>
            </a:p>
          </p:txBody>
        </p:sp>
      </p:grpSp>
    </p:spTree>
    <p:extLst>
      <p:ext uri="{BB962C8B-B14F-4D97-AF65-F5344CB8AC3E}">
        <p14:creationId xmlns:p14="http://schemas.microsoft.com/office/powerpoint/2010/main" val="2929861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b="1" dirty="0" smtClean="0">
                <a:solidFill>
                  <a:schemeClr val="tx1">
                    <a:lumMod val="85000"/>
                    <a:lumOff val="15000"/>
                  </a:schemeClr>
                </a:solidFill>
              </a:rPr>
              <a:t>NCP </a:t>
            </a:r>
            <a:r>
              <a:rPr lang="ko-KR" altLang="en-US" b="1" dirty="0" smtClean="0">
                <a:solidFill>
                  <a:schemeClr val="tx1">
                    <a:lumMod val="85000"/>
                    <a:lumOff val="15000"/>
                  </a:schemeClr>
                </a:solidFill>
              </a:rPr>
              <a:t>내용 변경 이력 테이블 구조</a:t>
            </a:r>
            <a:r>
              <a:rPr lang="en-US" altLang="ko-KR" b="1" dirty="0" smtClean="0">
                <a:solidFill>
                  <a:schemeClr val="tx1">
                    <a:lumMod val="85000"/>
                    <a:lumOff val="15000"/>
                  </a:schemeClr>
                </a:solidFill>
              </a:rPr>
              <a:t>(TCRPR17M)</a:t>
            </a:r>
            <a:endParaRPr lang="ko-KR" altLang="en-US" b="1" dirty="0">
              <a:solidFill>
                <a:schemeClr val="tx1">
                  <a:lumMod val="85000"/>
                  <a:lumOff val="15000"/>
                </a:schemeClr>
              </a:solidFill>
            </a:endParaRPr>
          </a:p>
        </p:txBody>
      </p:sp>
      <p:graphicFrame>
        <p:nvGraphicFramePr>
          <p:cNvPr id="5" name="표 4"/>
          <p:cNvGraphicFramePr>
            <a:graphicFrameLocks noGrp="1"/>
          </p:cNvGraphicFramePr>
          <p:nvPr>
            <p:extLst>
              <p:ext uri="{D42A27DB-BD31-4B8C-83A1-F6EECF244321}">
                <p14:modId xmlns:p14="http://schemas.microsoft.com/office/powerpoint/2010/main" val="2522998271"/>
              </p:ext>
            </p:extLst>
          </p:nvPr>
        </p:nvGraphicFramePr>
        <p:xfrm>
          <a:off x="452672" y="1124744"/>
          <a:ext cx="11377264" cy="5328598"/>
        </p:xfrm>
        <a:graphic>
          <a:graphicData uri="http://schemas.openxmlformats.org/drawingml/2006/table">
            <a:tbl>
              <a:tblPr/>
              <a:tblGrid>
                <a:gridCol w="3005034"/>
                <a:gridCol w="2705168"/>
                <a:gridCol w="2962197"/>
                <a:gridCol w="2704865"/>
              </a:tblGrid>
              <a:tr h="370356">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effectLst/>
                          <a:ea typeface="맑은 고딕" panose="020B0503020000020004" pitchFamily="50" charset="-127"/>
                        </a:rPr>
                        <a:t>영문이름</a:t>
                      </a:r>
                      <a:endParaRPr lang="ko-KR" altLang="en-US" sz="1200" kern="0" spc="0" dirty="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ea typeface="맑은 고딕" panose="020B0503020000020004" pitchFamily="50" charset="-127"/>
                        </a:rPr>
                        <a:t>한글이름</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ea typeface="맑은 고딕" panose="020B0503020000020004" pitchFamily="50" charset="-127"/>
                        </a:rPr>
                        <a:t>유형</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ea typeface="맑은 고딕" panose="020B0503020000020004" pitchFamily="50" charset="-127"/>
                        </a:rPr>
                        <a:t>예시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r>
              <a:tr h="370356">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PROJ_ID</a:t>
                      </a:r>
                      <a:endParaRPr lang="en-US" sz="1200" kern="0" spc="0" dirty="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프로젝트</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VARCHAR2(10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CRP1015890</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NCP_ITEM_CODE</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a:t>
                      </a:r>
                      <a:r>
                        <a:rPr lang="ko-KR" altLang="en-US" sz="1200" kern="0" spc="0">
                          <a:solidFill>
                            <a:srgbClr val="000000"/>
                          </a:solidFill>
                          <a:effectLst/>
                          <a:ea typeface="맑은 고딕" panose="020B0503020000020004" pitchFamily="50" charset="-127"/>
                        </a:rPr>
                        <a:t>항목코드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CRNC003</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NCP_GRP_CODE </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a:t>
                      </a:r>
                      <a:r>
                        <a:rPr lang="ko-KR" altLang="en-US" sz="1200" kern="0" spc="0">
                          <a:solidFill>
                            <a:srgbClr val="000000"/>
                          </a:solidFill>
                          <a:effectLst/>
                          <a:ea typeface="맑은 고딕" panose="020B0503020000020004" pitchFamily="50" charset="-127"/>
                        </a:rPr>
                        <a:t>그룹코드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VARCHAR2(4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CRDG</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STND_VAL_CODE </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기준값코드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CRDG001</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DETL_DESC</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상세설명</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VARCHAR2(4000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CORP_SHPE_DIVD_CODE</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기업형태구분코드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CRDY001</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AFTER_STND_VAL_CODE</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변경후 기준값코드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CRDG003</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AFTER_DETL_DESC</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변경후 상세설명</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VARCHAR2(4000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DEL_YN</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삭제여부</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VARCHAR2(1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442163">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CREA_DTME</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생성일시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TIMESTAMP(6)</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2022/06/23 14:03:05.982288</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CREA_ID</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생성</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2010014</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442163">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UPDT_DTME</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수정일시</a:t>
                      </a:r>
                      <a:endParaRPr lang="ko-KR" alt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TIMESTAMP(6)</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2022/06/23 14:03:05.982288</a:t>
                      </a:r>
                      <a:endParaRPr lang="en-US" sz="1200" kern="0" spc="0" dirty="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70356">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UPDT_ID</a:t>
                      </a:r>
                      <a:endParaRPr lang="en-US" sz="1200" kern="0" spc="0">
                        <a:solidFill>
                          <a:srgbClr val="000000"/>
                        </a:solidFill>
                        <a:effectLst/>
                      </a:endParaRPr>
                    </a:p>
                  </a:txBody>
                  <a:tcPr marL="75734" marR="75734" marT="20939" marB="20939"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수정</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2010014</a:t>
                      </a:r>
                      <a:endParaRPr lang="en-US" sz="1200" kern="0" spc="0" dirty="0">
                        <a:solidFill>
                          <a:srgbClr val="000000"/>
                        </a:solidFill>
                        <a:effectLst/>
                      </a:endParaRPr>
                    </a:p>
                  </a:txBody>
                  <a:tcPr marL="75734" marR="75734" marT="20939" marB="20939"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Rectangle 1"/>
          <p:cNvSpPr>
            <a:spLocks noChangeArrowheads="1"/>
          </p:cNvSpPr>
          <p:nvPr/>
        </p:nvSpPr>
        <p:spPr bwMode="auto">
          <a:xfrm>
            <a:off x="406812" y="11967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985492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b="1" dirty="0" smtClean="0">
                <a:solidFill>
                  <a:schemeClr val="tx1">
                    <a:lumMod val="85000"/>
                    <a:lumOff val="15000"/>
                  </a:schemeClr>
                </a:solidFill>
              </a:rPr>
              <a:t>NCP </a:t>
            </a:r>
            <a:r>
              <a:rPr lang="ko-KR" altLang="en-US" b="1" dirty="0" smtClean="0">
                <a:solidFill>
                  <a:schemeClr val="tx1">
                    <a:lumMod val="85000"/>
                    <a:lumOff val="15000"/>
                  </a:schemeClr>
                </a:solidFill>
              </a:rPr>
              <a:t>내용 변경 이력 테이블 구조</a:t>
            </a:r>
            <a:r>
              <a:rPr lang="en-US" altLang="ko-KR" b="1" dirty="0" smtClean="0">
                <a:solidFill>
                  <a:schemeClr val="tx1">
                    <a:lumMod val="85000"/>
                    <a:lumOff val="15000"/>
                  </a:schemeClr>
                </a:solidFill>
              </a:rPr>
              <a:t>(TCRPR17D)</a:t>
            </a:r>
            <a:endParaRPr lang="ko-KR" altLang="en-US" b="1" dirty="0">
              <a:solidFill>
                <a:schemeClr val="tx1">
                  <a:lumMod val="85000"/>
                  <a:lumOff val="15000"/>
                </a:schemeClr>
              </a:solidFill>
            </a:endParaRPr>
          </a:p>
        </p:txBody>
      </p:sp>
      <p:graphicFrame>
        <p:nvGraphicFramePr>
          <p:cNvPr id="5" name="표 4"/>
          <p:cNvGraphicFramePr>
            <a:graphicFrameLocks noGrp="1"/>
          </p:cNvGraphicFramePr>
          <p:nvPr>
            <p:extLst>
              <p:ext uri="{D42A27DB-BD31-4B8C-83A1-F6EECF244321}">
                <p14:modId xmlns:p14="http://schemas.microsoft.com/office/powerpoint/2010/main" val="2038171348"/>
              </p:ext>
            </p:extLst>
          </p:nvPr>
        </p:nvGraphicFramePr>
        <p:xfrm>
          <a:off x="443966" y="1124744"/>
          <a:ext cx="11268658" cy="5328592"/>
        </p:xfrm>
        <a:graphic>
          <a:graphicData uri="http://schemas.openxmlformats.org/drawingml/2006/table">
            <a:tbl>
              <a:tblPr/>
              <a:tblGrid>
                <a:gridCol w="3078803"/>
                <a:gridCol w="2590641"/>
                <a:gridCol w="3009066"/>
                <a:gridCol w="2590148"/>
              </a:tblGrid>
              <a:tr h="358574">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effectLst/>
                          <a:ea typeface="맑은 고딕" panose="020B0503020000020004" pitchFamily="50" charset="-127"/>
                        </a:rPr>
                        <a:t>영문이름</a:t>
                      </a:r>
                      <a:endParaRPr lang="ko-KR" altLang="en-US" sz="1200" kern="0" spc="0" dirty="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ea typeface="맑은 고딕" panose="020B0503020000020004" pitchFamily="50" charset="-127"/>
                        </a:rPr>
                        <a:t>한글이름</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a:solidFill>
                            <a:srgbClr val="000000"/>
                          </a:solidFill>
                          <a:effectLst/>
                          <a:ea typeface="맑은 고딕" panose="020B0503020000020004" pitchFamily="50" charset="-127"/>
                        </a:rPr>
                        <a:t>유형</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effectLst/>
                          <a:ea typeface="맑은 고딕" panose="020B0503020000020004" pitchFamily="50" charset="-127"/>
                        </a:rPr>
                        <a:t>예시</a:t>
                      </a:r>
                      <a:endParaRPr lang="ko-KR" alt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21590" cap="flat" cmpd="sng" algn="ctr">
                      <a:solidFill>
                        <a:srgbClr val="000000"/>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999999"/>
                    </a:solidFill>
                  </a:tcPr>
                </a:tc>
              </a:tr>
              <a:tr h="358574">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PROJ_ID</a:t>
                      </a:r>
                      <a:endParaRPr lang="en-US" sz="1200" kern="0" spc="0" dirty="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프로젝트</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VARCHAR2(10 CHAR)</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CRP1001170</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NCP_ITEM_CODE</a:t>
                      </a:r>
                      <a:endParaRPr lang="en-US" sz="1200" kern="0" spc="0" dirty="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a:t>
                      </a:r>
                      <a:r>
                        <a:rPr lang="ko-KR" altLang="en-US" sz="1200" kern="0" spc="0">
                          <a:solidFill>
                            <a:srgbClr val="000000"/>
                          </a:solidFill>
                          <a:effectLst/>
                          <a:ea typeface="맑은 고딕" panose="020B0503020000020004" pitchFamily="50" charset="-127"/>
                        </a:rPr>
                        <a:t>항목코드</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CRNC009</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NCP_GRP_CODE </a:t>
                      </a:r>
                      <a:endParaRPr lang="en-US" sz="1200" kern="0" spc="0" dirty="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a:t>
                      </a:r>
                      <a:r>
                        <a:rPr lang="ko-KR" altLang="en-US" sz="1200" kern="0" spc="0">
                          <a:solidFill>
                            <a:srgbClr val="000000"/>
                          </a:solidFill>
                          <a:effectLst/>
                          <a:ea typeface="맑은 고딕" panose="020B0503020000020004" pitchFamily="50" charset="-127"/>
                        </a:rPr>
                        <a:t>그룹코드</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VARCHAR2(4 CHAR)</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CRFA</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NCP_ITEM_DETL_CODE </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altLang="ko-KR" sz="1200" kern="0" spc="0" dirty="0">
                          <a:solidFill>
                            <a:srgbClr val="000000"/>
                          </a:solidFill>
                          <a:effectLst/>
                          <a:latin typeface="맑은 고딕" panose="020B0503020000020004" pitchFamily="50" charset="-127"/>
                        </a:rPr>
                        <a:t>NCP</a:t>
                      </a:r>
                      <a:r>
                        <a:rPr lang="ko-KR" altLang="en-US" sz="1200" kern="0" spc="0" dirty="0">
                          <a:solidFill>
                            <a:srgbClr val="000000"/>
                          </a:solidFill>
                          <a:effectLst/>
                          <a:ea typeface="맑은 고딕" panose="020B0503020000020004" pitchFamily="50" charset="-127"/>
                        </a:rPr>
                        <a:t>항목상세코드 </a:t>
                      </a:r>
                      <a:endParaRPr lang="ko-KR" alt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 </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CRFA004</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STND_VAL </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dirty="0" err="1">
                          <a:solidFill>
                            <a:srgbClr val="000000"/>
                          </a:solidFill>
                          <a:effectLst/>
                          <a:ea typeface="맑은 고딕" panose="020B0503020000020004" pitchFamily="50" charset="-127"/>
                        </a:rPr>
                        <a:t>기준값</a:t>
                      </a:r>
                      <a:r>
                        <a:rPr lang="ko-KR" altLang="en-US" sz="1200" kern="0" spc="0" dirty="0">
                          <a:solidFill>
                            <a:srgbClr val="000000"/>
                          </a:solidFill>
                          <a:effectLst/>
                          <a:ea typeface="맑은 고딕" panose="020B0503020000020004" pitchFamily="50" charset="-127"/>
                        </a:rPr>
                        <a:t> </a:t>
                      </a:r>
                      <a:endParaRPr lang="ko-KR" alt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NUMBER(7) </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1</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DETL_DESC </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상세내용 </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VARCHAR2(500 CHAR) </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내용</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AFTER_STND_VAL</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변경후 기준값</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NUMBER(7) </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2</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AFTER_DETL_DESC</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dirty="0" err="1">
                          <a:solidFill>
                            <a:srgbClr val="000000"/>
                          </a:solidFill>
                          <a:effectLst/>
                          <a:ea typeface="맑은 고딕" panose="020B0503020000020004" pitchFamily="50" charset="-127"/>
                        </a:rPr>
                        <a:t>변경후</a:t>
                      </a:r>
                      <a:r>
                        <a:rPr lang="ko-KR" altLang="en-US" sz="1200" kern="0" spc="0" dirty="0">
                          <a:solidFill>
                            <a:srgbClr val="000000"/>
                          </a:solidFill>
                          <a:effectLst/>
                          <a:ea typeface="맑은 고딕" panose="020B0503020000020004" pitchFamily="50" charset="-127"/>
                        </a:rPr>
                        <a:t> 상세내용</a:t>
                      </a:r>
                      <a:endParaRPr lang="ko-KR" alt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VARCHAR2(500 CHAR) </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변경후 내용</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DEL_YN</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dirty="0">
                          <a:solidFill>
                            <a:srgbClr val="000000"/>
                          </a:solidFill>
                          <a:effectLst/>
                          <a:ea typeface="맑은 고딕" panose="020B0503020000020004" pitchFamily="50" charset="-127"/>
                        </a:rPr>
                        <a:t>삭제여부</a:t>
                      </a:r>
                      <a:endParaRPr lang="ko-KR" alt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VARCHAR2(1 CHAR)</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N</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512852">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CREA_DTME</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생성일시</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TIMESTAMP(6)</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2020/06/15 10:41:32.081669</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CREA_ID</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생성</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VARCHAR2(7 CHAR)</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0910011</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512852">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UPDT_DTME</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수정일시</a:t>
                      </a:r>
                      <a:endParaRPr lang="ko-KR" alt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TIMESTAMP(6)</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2020/06/15 10:41:32.081669</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3556" cap="flat" cmpd="sng" algn="ctr">
                      <a:solidFill>
                        <a:srgbClr val="BBBBBB"/>
                      </a:solidFill>
                      <a:prstDash val="solid"/>
                      <a:round/>
                      <a:headEnd type="none" w="med" len="med"/>
                      <a:tailEnd type="none" w="med" len="med"/>
                    </a:lnB>
                    <a:solidFill>
                      <a:srgbClr val="FFFFFF"/>
                    </a:solidFill>
                  </a:tcPr>
                </a:tc>
              </a:tr>
              <a:tr h="358574">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UPDT_ID</a:t>
                      </a:r>
                      <a:endParaRPr lang="en-US" sz="1200" kern="0" spc="0">
                        <a:solidFill>
                          <a:srgbClr val="000000"/>
                        </a:solidFill>
                        <a:effectLst/>
                      </a:endParaRPr>
                    </a:p>
                  </a:txBody>
                  <a:tcPr marL="51816" marR="51816" marT="14326" marB="14326" anchor="ctr">
                    <a:lnL w="21590" cap="flat" cmpd="sng" algn="ctr">
                      <a:solidFill>
                        <a:srgbClr val="000000"/>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ea typeface="맑은 고딕" panose="020B0503020000020004" pitchFamily="50" charset="-127"/>
                        </a:rPr>
                        <a:t>수정</a:t>
                      </a:r>
                      <a:r>
                        <a:rPr lang="en-US" sz="1200" kern="0" spc="0">
                          <a:solidFill>
                            <a:srgbClr val="000000"/>
                          </a:solidFill>
                          <a:effectLst/>
                          <a:latin typeface="맑은 고딕" panose="020B0503020000020004" pitchFamily="50" charset="-127"/>
                        </a:rPr>
                        <a:t>ID</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a:solidFill>
                            <a:srgbClr val="000000"/>
                          </a:solidFill>
                          <a:effectLst/>
                          <a:latin typeface="맑은 고딕" panose="020B0503020000020004" pitchFamily="50" charset="-127"/>
                        </a:rPr>
                        <a:t>VARCHAR2(7 CHAR)</a:t>
                      </a:r>
                      <a:endParaRPr lang="en-US" sz="1200" kern="0" spc="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3556" cap="flat" cmpd="sng" algn="ctr">
                      <a:solidFill>
                        <a:srgbClr val="BBBBBB"/>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a:txBody>
                    <a:bodyPr/>
                    <a:lstStyle/>
                    <a:p>
                      <a:pPr marL="0" marR="0" indent="0" algn="ctr" fontAlgn="base" latinLnBrk="0">
                        <a:lnSpc>
                          <a:spcPct val="160000"/>
                        </a:lnSpc>
                        <a:spcBef>
                          <a:spcPts val="0"/>
                        </a:spcBef>
                        <a:spcAft>
                          <a:spcPts val="0"/>
                        </a:spcAft>
                      </a:pPr>
                      <a:r>
                        <a:rPr lang="en-US" sz="1200" kern="0" spc="0" dirty="0">
                          <a:solidFill>
                            <a:srgbClr val="000000"/>
                          </a:solidFill>
                          <a:effectLst/>
                          <a:latin typeface="맑은 고딕" panose="020B0503020000020004" pitchFamily="50" charset="-127"/>
                        </a:rPr>
                        <a:t>0910011</a:t>
                      </a:r>
                      <a:endParaRPr lang="en-US" sz="1200" kern="0" spc="0" dirty="0">
                        <a:solidFill>
                          <a:srgbClr val="000000"/>
                        </a:solidFill>
                        <a:effectLst/>
                      </a:endParaRPr>
                    </a:p>
                  </a:txBody>
                  <a:tcPr marL="51816" marR="51816" marT="14326" marB="14326" anchor="ctr">
                    <a:lnL w="3556" cap="flat" cmpd="sng" algn="ctr">
                      <a:solidFill>
                        <a:srgbClr val="BBBBBB"/>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BBBBBB"/>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9271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표 77"/>
          <p:cNvGraphicFramePr>
            <a:graphicFrameLocks noGrp="1"/>
          </p:cNvGraphicFramePr>
          <p:nvPr>
            <p:extLst>
              <p:ext uri="{D42A27DB-BD31-4B8C-83A1-F6EECF244321}">
                <p14:modId xmlns:p14="http://schemas.microsoft.com/office/powerpoint/2010/main" val="3302199098"/>
              </p:ext>
            </p:extLst>
          </p:nvPr>
        </p:nvGraphicFramePr>
        <p:xfrm>
          <a:off x="47328" y="1061763"/>
          <a:ext cx="12095665" cy="5508165"/>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2976331">
                  <a:extLst>
                    <a:ext uri="{9D8B030D-6E8A-4147-A177-3AD203B41FA5}">
                      <a16:colId xmlns="" xmlns:a16="http://schemas.microsoft.com/office/drawing/2014/main" val="20001"/>
                    </a:ext>
                  </a:extLst>
                </a:gridCol>
                <a:gridCol w="1055397">
                  <a:extLst>
                    <a:ext uri="{9D8B030D-6E8A-4147-A177-3AD203B41FA5}">
                      <a16:colId xmlns="" xmlns:a16="http://schemas.microsoft.com/office/drawing/2014/main" val="20002"/>
                    </a:ext>
                  </a:extLst>
                </a:gridCol>
                <a:gridCol w="3361093">
                  <a:extLst>
                    <a:ext uri="{9D8B030D-6E8A-4147-A177-3AD203B41FA5}">
                      <a16:colId xmlns="" xmlns:a16="http://schemas.microsoft.com/office/drawing/2014/main" val="20003"/>
                    </a:ext>
                  </a:extLst>
                </a:gridCol>
                <a:gridCol w="2370770">
                  <a:extLst>
                    <a:ext uri="{9D8B030D-6E8A-4147-A177-3AD203B41FA5}">
                      <a16:colId xmlns="" xmlns:a16="http://schemas.microsoft.com/office/drawing/2014/main" val="20004"/>
                    </a:ext>
                  </a:extLst>
                </a:gridCol>
                <a:gridCol w="555955">
                  <a:extLst>
                    <a:ext uri="{9D8B030D-6E8A-4147-A177-3AD203B41FA5}">
                      <a16:colId xmlns="" xmlns:a16="http://schemas.microsoft.com/office/drawing/2014/main" val="20006"/>
                    </a:ext>
                  </a:extLst>
                </a:gridCol>
                <a:gridCol w="623991">
                  <a:extLst>
                    <a:ext uri="{9D8B030D-6E8A-4147-A177-3AD203B41FA5}">
                      <a16:colId xmlns="" xmlns:a16="http://schemas.microsoft.com/office/drawing/2014/main" val="20007"/>
                    </a:ext>
                  </a:extLst>
                </a:gridCol>
              </a:tblGrid>
              <a:tr h="26021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520336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4294967295"/>
          </p:nvPr>
        </p:nvSpPr>
        <p:spPr>
          <a:xfrm>
            <a:off x="1199457" y="1112430"/>
            <a:ext cx="3035888" cy="221025"/>
          </a:xfrm>
          <a:prstGeom prst="rect">
            <a:avLst/>
          </a:prstGeom>
        </p:spPr>
        <p:txBody>
          <a:bodyPr/>
          <a:lstStyle/>
          <a:p>
            <a:r>
              <a:rPr lang="ko-KR" altLang="en-US" sz="1000" b="1" dirty="0" smtClean="0">
                <a:solidFill>
                  <a:schemeClr val="tx1">
                    <a:lumMod val="85000"/>
                    <a:lumOff val="15000"/>
                  </a:schemeClr>
                </a:solidFill>
                <a:latin typeface="+mn-ea"/>
              </a:rPr>
              <a:t>전산수정사유서 </a:t>
            </a:r>
            <a:r>
              <a:rPr lang="ko-KR" altLang="en-US" sz="1000" b="1" dirty="0" err="1" smtClean="0">
                <a:solidFill>
                  <a:schemeClr val="tx1">
                    <a:lumMod val="85000"/>
                    <a:lumOff val="15000"/>
                  </a:schemeClr>
                </a:solidFill>
                <a:latin typeface="+mn-ea"/>
              </a:rPr>
              <a:t>기획안</a:t>
            </a:r>
            <a:r>
              <a:rPr lang="ko-KR" altLang="en-US" sz="1000" b="1" dirty="0" smtClean="0">
                <a:solidFill>
                  <a:schemeClr val="tx1">
                    <a:lumMod val="85000"/>
                    <a:lumOff val="15000"/>
                  </a:schemeClr>
                </a:solidFill>
                <a:latin typeface="+mn-ea"/>
              </a:rPr>
              <a:t> </a:t>
            </a:r>
            <a:r>
              <a:rPr lang="en-US" altLang="ko-KR" sz="1000" b="1" dirty="0" smtClean="0">
                <a:solidFill>
                  <a:schemeClr val="tx1">
                    <a:lumMod val="85000"/>
                    <a:lumOff val="15000"/>
                  </a:schemeClr>
                </a:solidFill>
                <a:latin typeface="+mn-ea"/>
              </a:rPr>
              <a:t>- NCP </a:t>
            </a:r>
            <a:r>
              <a:rPr lang="ko-KR" altLang="en-US" sz="1000" b="1" dirty="0">
                <a:solidFill>
                  <a:schemeClr val="tx1">
                    <a:lumMod val="85000"/>
                    <a:lumOff val="15000"/>
                  </a:schemeClr>
                </a:solidFill>
                <a:latin typeface="+mn-ea"/>
              </a:rPr>
              <a:t>내용 및 파일 변경</a:t>
            </a:r>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4294967295"/>
          </p:nvPr>
        </p:nvSpPr>
        <p:spPr>
          <a:xfrm>
            <a:off x="5231904" y="1112430"/>
            <a:ext cx="3329469" cy="221025"/>
          </a:xfrm>
          <a:prstGeom prst="rect">
            <a:avLst/>
          </a:prstGeom>
        </p:spPr>
        <p:txBody>
          <a:bodyPr/>
          <a:lstStyle/>
          <a:p>
            <a:r>
              <a:rPr lang="ko-KR" altLang="en-US" sz="1000" b="1" dirty="0">
                <a:solidFill>
                  <a:schemeClr val="tx1">
                    <a:lumMod val="85000"/>
                    <a:lumOff val="15000"/>
                  </a:schemeClr>
                </a:solidFill>
              </a:rPr>
              <a:t>전산수정사유서 시스템화</a:t>
            </a:r>
          </a:p>
        </p:txBody>
      </p:sp>
      <p:graphicFrame>
        <p:nvGraphicFramePr>
          <p:cNvPr id="7" name="표 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23455860"/>
              </p:ext>
            </p:extLst>
          </p:nvPr>
        </p:nvGraphicFramePr>
        <p:xfrm>
          <a:off x="8688288" y="1478354"/>
          <a:ext cx="3384376" cy="2928821"/>
        </p:xfrm>
        <a:graphic>
          <a:graphicData uri="http://schemas.openxmlformats.org/drawingml/2006/table">
            <a:tbl>
              <a:tblPr firstRow="1" bandRow="1">
                <a:tableStyleId>{5C22544A-7EE6-4342-B048-85BDC9FD1C3A}</a:tableStyleId>
              </a:tblPr>
              <a:tblGrid>
                <a:gridCol w="403256">
                  <a:extLst>
                    <a:ext uri="{9D8B030D-6E8A-4147-A177-3AD203B41FA5}">
                      <a16:colId xmlns="" xmlns:a16="http://schemas.microsoft.com/office/drawing/2014/main" val="74772085"/>
                    </a:ext>
                  </a:extLst>
                </a:gridCol>
                <a:gridCol w="2981120">
                  <a:extLst>
                    <a:ext uri="{9D8B030D-6E8A-4147-A177-3AD203B41FA5}">
                      <a16:colId xmlns=""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1" dirty="0" smtClean="0">
                          <a:solidFill>
                            <a:srgbClr val="4E5263"/>
                          </a:solidFill>
                          <a:latin typeface="+mn-ea"/>
                          <a:ea typeface="+mn-ea"/>
                          <a:sym typeface="맑은 고딕"/>
                        </a:rPr>
                        <a:t>요약 시스템으로 </a:t>
                      </a:r>
                      <a:r>
                        <a:rPr lang="en-US" altLang="ko-KR" sz="900" b="1" dirty="0" smtClean="0">
                          <a:solidFill>
                            <a:srgbClr val="4E5263"/>
                          </a:solidFill>
                          <a:latin typeface="+mn-ea"/>
                          <a:ea typeface="+mn-ea"/>
                          <a:sym typeface="맑은 고딕"/>
                        </a:rPr>
                        <a:t>NCP </a:t>
                      </a:r>
                      <a:r>
                        <a:rPr lang="ko-KR" altLang="en-US" sz="900" b="1" dirty="0" smtClean="0">
                          <a:solidFill>
                            <a:srgbClr val="4E5263"/>
                          </a:solidFill>
                          <a:latin typeface="+mn-ea"/>
                          <a:ea typeface="+mn-ea"/>
                          <a:sym typeface="맑은 고딕"/>
                        </a:rPr>
                        <a:t>항목 및 파일을 변경할 수 있음</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프로젝트 </a:t>
                      </a:r>
                      <a:r>
                        <a:rPr lang="en-US" altLang="ko-KR" sz="800" b="0" dirty="0">
                          <a:solidFill>
                            <a:schemeClr val="tx1"/>
                          </a:solidFill>
                          <a:latin typeface="+mn-ea"/>
                          <a:ea typeface="+mn-ea"/>
                          <a:sym typeface="맑은 고딕"/>
                        </a:rPr>
                        <a:t>ID</a:t>
                      </a:r>
                      <a:r>
                        <a:rPr lang="ko-KR" altLang="en-US" sz="800" b="0" dirty="0">
                          <a:solidFill>
                            <a:schemeClr val="tx1"/>
                          </a:solidFill>
                          <a:latin typeface="+mn-ea"/>
                          <a:ea typeface="+mn-ea"/>
                          <a:sym typeface="맑은 고딕"/>
                        </a:rPr>
                        <a:t>를 사용하여 해당 프로젝트의 </a:t>
                      </a:r>
                      <a:r>
                        <a:rPr lang="en-US" altLang="ko-KR" sz="800" b="0" dirty="0">
                          <a:solidFill>
                            <a:schemeClr val="tx1"/>
                          </a:solidFill>
                          <a:latin typeface="+mn-ea"/>
                          <a:ea typeface="+mn-ea"/>
                          <a:sym typeface="맑은 고딕"/>
                        </a:rPr>
                        <a:t>NCP </a:t>
                      </a:r>
                      <a:r>
                        <a:rPr lang="ko-KR" altLang="en-US" sz="800" b="0" dirty="0">
                          <a:solidFill>
                            <a:schemeClr val="tx1"/>
                          </a:solidFill>
                          <a:latin typeface="+mn-ea"/>
                          <a:ea typeface="+mn-ea"/>
                          <a:sym typeface="맑은 고딕"/>
                        </a:rPr>
                        <a:t>정보를 조회 가능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NCP </a:t>
                      </a:r>
                      <a:r>
                        <a:rPr lang="ko-KR" altLang="en-US" sz="800" b="0" dirty="0">
                          <a:solidFill>
                            <a:schemeClr val="tx1"/>
                          </a:solidFill>
                          <a:latin typeface="+mn-ea"/>
                          <a:ea typeface="+mn-ea"/>
                          <a:sym typeface="맑은 고딕"/>
                        </a:rPr>
                        <a:t>내용을 변경할 수 있음</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NCP </a:t>
                      </a:r>
                      <a:r>
                        <a:rPr lang="ko-KR" altLang="en-US" sz="800" b="0" dirty="0">
                          <a:solidFill>
                            <a:schemeClr val="tx1"/>
                          </a:solidFill>
                          <a:latin typeface="+mn-ea"/>
                          <a:ea typeface="+mn-ea"/>
                          <a:sym typeface="맑은 고딕"/>
                        </a:rPr>
                        <a:t>상세 내용을 변경할 수 있음</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NCP </a:t>
                      </a:r>
                      <a:r>
                        <a:rPr lang="ko-KR" altLang="en-US" sz="800" b="0" dirty="0">
                          <a:solidFill>
                            <a:schemeClr val="tx1"/>
                          </a:solidFill>
                          <a:latin typeface="+mn-ea"/>
                          <a:ea typeface="+mn-ea"/>
                          <a:sym typeface="맑은 고딕"/>
                        </a:rPr>
                        <a:t>파일을 변경할 수 있음</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프로젝트 </a:t>
                      </a:r>
                      <a:r>
                        <a:rPr lang="en-US" altLang="ko-KR" sz="850" b="0" dirty="0">
                          <a:latin typeface="+mn-ea"/>
                          <a:ea typeface="+mn-ea"/>
                        </a:rPr>
                        <a:t>ID</a:t>
                      </a:r>
                      <a:r>
                        <a:rPr lang="ko-KR" altLang="en-US" sz="850" b="0" dirty="0">
                          <a:latin typeface="+mn-ea"/>
                          <a:ea typeface="+mn-ea"/>
                        </a:rPr>
                        <a:t>를 입력하여 조회 클릭 시 해당 프로젝트의 </a:t>
                      </a:r>
                      <a:r>
                        <a:rPr lang="en-US" altLang="ko-KR" sz="850" b="0" dirty="0">
                          <a:latin typeface="+mn-ea"/>
                          <a:ea typeface="+mn-ea"/>
                        </a:rPr>
                        <a:t>NCP</a:t>
                      </a:r>
                      <a:r>
                        <a:rPr lang="ko-KR" altLang="en-US" sz="850" b="0" dirty="0">
                          <a:latin typeface="+mn-ea"/>
                          <a:ea typeface="+mn-ea"/>
                        </a:rPr>
                        <a:t> 내용 및 파일 조회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NCP </a:t>
                      </a:r>
                      <a:r>
                        <a:rPr kumimoji="1" lang="ko-KR" altLang="en-US" sz="850" dirty="0">
                          <a:solidFill>
                            <a:schemeClr val="tx1"/>
                          </a:solidFill>
                          <a:latin typeface="+mn-ea"/>
                        </a:rPr>
                        <a:t>내용 수정 화면</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NCP </a:t>
                      </a:r>
                      <a:r>
                        <a:rPr lang="ko-KR" altLang="en-US" sz="850" b="0" dirty="0">
                          <a:latin typeface="+mn-ea"/>
                          <a:ea typeface="+mn-ea"/>
                        </a:rPr>
                        <a:t>상세 내용 수정 화면</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NCP </a:t>
                      </a:r>
                      <a:r>
                        <a:rPr kumimoji="1" lang="ko-KR" altLang="en-US" sz="850" dirty="0">
                          <a:solidFill>
                            <a:schemeClr val="tx1"/>
                          </a:solidFill>
                          <a:latin typeface="+mn-ea"/>
                        </a:rPr>
                        <a:t>파일 삭제</a:t>
                      </a:r>
                      <a:r>
                        <a:rPr kumimoji="1" lang="en-US" altLang="ko-KR" sz="850" dirty="0">
                          <a:solidFill>
                            <a:schemeClr val="tx1"/>
                          </a:solidFill>
                          <a:latin typeface="+mn-ea"/>
                        </a:rPr>
                        <a:t>,</a:t>
                      </a:r>
                      <a:r>
                        <a:rPr kumimoji="1" lang="ko-KR" altLang="en-US" sz="850" dirty="0">
                          <a:solidFill>
                            <a:schemeClr val="tx1"/>
                          </a:solidFill>
                          <a:latin typeface="+mn-ea"/>
                        </a:rPr>
                        <a:t> 저장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NCP </a:t>
                      </a:r>
                      <a:r>
                        <a:rPr lang="ko-KR" altLang="en-US" sz="850" b="0" dirty="0">
                          <a:latin typeface="+mn-ea"/>
                          <a:ea typeface="+mn-ea"/>
                        </a:rPr>
                        <a:t>내용</a:t>
                      </a:r>
                      <a:r>
                        <a:rPr lang="en-US" altLang="ko-KR" sz="850" b="0" dirty="0">
                          <a:latin typeface="+mn-ea"/>
                          <a:ea typeface="+mn-ea"/>
                        </a:rPr>
                        <a:t>, </a:t>
                      </a:r>
                      <a:r>
                        <a:rPr lang="ko-KR" altLang="en-US" sz="850" b="0" dirty="0">
                          <a:latin typeface="+mn-ea"/>
                          <a:ea typeface="+mn-ea"/>
                        </a:rPr>
                        <a:t>상세내용 저장 버튼</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8" name="TextBox 7">
            <a:extLst>
              <a:ext uri="{FF2B5EF4-FFF2-40B4-BE49-F238E27FC236}">
                <a16:creationId xmlns="" xmlns:a16="http://schemas.microsoft.com/office/drawing/2014/main" id="{DDF58C48-5157-4FFA-B714-C02B198B9885}"/>
              </a:ext>
            </a:extLst>
          </p:cNvPr>
          <p:cNvSpPr txBox="1"/>
          <p:nvPr/>
        </p:nvSpPr>
        <p:spPr>
          <a:xfrm>
            <a:off x="11780252" y="1108662"/>
            <a:ext cx="251992" cy="230832"/>
          </a:xfrm>
          <a:prstGeom prst="rect">
            <a:avLst/>
          </a:prstGeom>
          <a:noFill/>
        </p:spPr>
        <p:txBody>
          <a:bodyPr wrap="none" rtlCol="0">
            <a:spAutoFit/>
          </a:bodyPr>
          <a:lstStyle/>
          <a:p>
            <a:r>
              <a:rPr lang="en-US" altLang="ko-KR" sz="900" b="1" dirty="0">
                <a:solidFill>
                  <a:schemeClr val="tx1">
                    <a:lumMod val="85000"/>
                    <a:lumOff val="15000"/>
                  </a:schemeClr>
                </a:solidFill>
              </a:rPr>
              <a:t>3</a:t>
            </a:r>
            <a:endParaRPr lang="ko-KR" altLang="en-US" sz="900" b="1" dirty="0">
              <a:solidFill>
                <a:schemeClr val="tx1">
                  <a:lumMod val="85000"/>
                  <a:lumOff val="15000"/>
                </a:schemeClr>
              </a:solidFill>
            </a:endParaRPr>
          </a:p>
        </p:txBody>
      </p:sp>
      <p:sp>
        <p:nvSpPr>
          <p:cNvPr id="15" name="TextBox 14"/>
          <p:cNvSpPr txBox="1"/>
          <p:nvPr/>
        </p:nvSpPr>
        <p:spPr>
          <a:xfrm>
            <a:off x="120678" y="1571042"/>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a:solidFill>
                  <a:srgbClr val="FF0000"/>
                </a:solidFill>
              </a:rPr>
              <a:t>1</a:t>
            </a:r>
            <a:endParaRPr lang="ko-KR" altLang="en-US" sz="1000" b="1" dirty="0">
              <a:solidFill>
                <a:srgbClr val="FF0000"/>
              </a:solidFill>
            </a:endParaRPr>
          </a:p>
        </p:txBody>
      </p:sp>
      <p:grpSp>
        <p:nvGrpSpPr>
          <p:cNvPr id="24" name="그룹 23"/>
          <p:cNvGrpSpPr/>
          <p:nvPr/>
        </p:nvGrpSpPr>
        <p:grpSpPr>
          <a:xfrm>
            <a:off x="47328" y="1550362"/>
            <a:ext cx="8424936" cy="4729420"/>
            <a:chOff x="897924" y="749643"/>
            <a:chExt cx="9934833" cy="5577016"/>
          </a:xfrm>
        </p:grpSpPr>
        <p:sp>
          <p:nvSpPr>
            <p:cNvPr id="25" name="직사각형 24"/>
            <p:cNvSpPr/>
            <p:nvPr/>
          </p:nvSpPr>
          <p:spPr>
            <a:xfrm>
              <a:off x="897924" y="749643"/>
              <a:ext cx="9934833" cy="55770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963827" y="807310"/>
              <a:ext cx="9811265" cy="6425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959707" y="1515763"/>
              <a:ext cx="9811265" cy="7002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963827" y="2281881"/>
              <a:ext cx="4810897" cy="39706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5840627" y="2281882"/>
              <a:ext cx="4934465" cy="275143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5836508" y="5099222"/>
              <a:ext cx="4934465" cy="11532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1042085" y="948037"/>
              <a:ext cx="1371601" cy="381082"/>
            </a:xfrm>
            <a:prstGeom prst="rect">
              <a:avLst/>
            </a:prstGeom>
            <a:noFill/>
          </p:spPr>
          <p:txBody>
            <a:bodyPr wrap="square" rtlCol="0">
              <a:spAutoFit/>
            </a:bodyPr>
            <a:lstStyle/>
            <a:p>
              <a:r>
                <a:rPr lang="ko-KR" altLang="en-US" sz="1500" dirty="0" smtClean="0"/>
                <a:t>프로젝트</a:t>
              </a:r>
              <a:r>
                <a:rPr lang="en-US" altLang="ko-KR" sz="1500" dirty="0" smtClean="0"/>
                <a:t>ID</a:t>
              </a:r>
              <a:endParaRPr lang="ko-KR" altLang="en-US" sz="1500" dirty="0"/>
            </a:p>
          </p:txBody>
        </p:sp>
        <p:sp>
          <p:nvSpPr>
            <p:cNvPr id="32" name="직사각형 31"/>
            <p:cNvSpPr/>
            <p:nvPr/>
          </p:nvSpPr>
          <p:spPr>
            <a:xfrm>
              <a:off x="2413686" y="948037"/>
              <a:ext cx="234778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1042085" y="1681204"/>
              <a:ext cx="1626974" cy="381082"/>
            </a:xfrm>
            <a:prstGeom prst="rect">
              <a:avLst/>
            </a:prstGeom>
            <a:noFill/>
          </p:spPr>
          <p:txBody>
            <a:bodyPr wrap="square" rtlCol="0">
              <a:spAutoFit/>
            </a:bodyPr>
            <a:lstStyle/>
            <a:p>
              <a:r>
                <a:rPr lang="ko-KR" altLang="en-US" sz="1500" dirty="0" smtClean="0"/>
                <a:t>기업형태구분</a:t>
              </a:r>
              <a:endParaRPr lang="ko-KR" altLang="en-US" sz="1500" dirty="0"/>
            </a:p>
          </p:txBody>
        </p:sp>
        <p:sp>
          <p:nvSpPr>
            <p:cNvPr id="34" name="타원 33"/>
            <p:cNvSpPr/>
            <p:nvPr/>
          </p:nvSpPr>
          <p:spPr>
            <a:xfrm>
              <a:off x="2660820" y="1820561"/>
              <a:ext cx="90617" cy="906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5" name="TextBox 34"/>
            <p:cNvSpPr txBox="1"/>
            <p:nvPr/>
          </p:nvSpPr>
          <p:spPr>
            <a:xfrm>
              <a:off x="2788506" y="1727369"/>
              <a:ext cx="1046205" cy="326642"/>
            </a:xfrm>
            <a:prstGeom prst="rect">
              <a:avLst/>
            </a:prstGeom>
            <a:noFill/>
          </p:spPr>
          <p:txBody>
            <a:bodyPr wrap="square" rtlCol="0">
              <a:spAutoFit/>
            </a:bodyPr>
            <a:lstStyle/>
            <a:p>
              <a:r>
                <a:rPr lang="ko-KR" altLang="en-US" sz="1200" dirty="0" smtClean="0"/>
                <a:t>일반기업</a:t>
              </a:r>
              <a:endParaRPr lang="ko-KR" altLang="en-US" sz="1200" dirty="0"/>
            </a:p>
          </p:txBody>
        </p:sp>
        <p:sp>
          <p:nvSpPr>
            <p:cNvPr id="36" name="타원 35"/>
            <p:cNvSpPr/>
            <p:nvPr/>
          </p:nvSpPr>
          <p:spPr>
            <a:xfrm>
              <a:off x="3707025" y="1820561"/>
              <a:ext cx="90617" cy="9061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7" name="TextBox 36"/>
            <p:cNvSpPr txBox="1"/>
            <p:nvPr/>
          </p:nvSpPr>
          <p:spPr>
            <a:xfrm>
              <a:off x="3834711" y="1727369"/>
              <a:ext cx="799072" cy="276999"/>
            </a:xfrm>
            <a:prstGeom prst="rect">
              <a:avLst/>
            </a:prstGeom>
            <a:noFill/>
          </p:spPr>
          <p:txBody>
            <a:bodyPr wrap="square" rtlCol="0">
              <a:spAutoFit/>
            </a:bodyPr>
            <a:lstStyle/>
            <a:p>
              <a:r>
                <a:rPr lang="ko-KR" altLang="en-US" sz="1200" dirty="0" smtClean="0"/>
                <a:t>공기업</a:t>
              </a:r>
              <a:endParaRPr lang="ko-KR" altLang="en-US" dirty="0"/>
            </a:p>
          </p:txBody>
        </p:sp>
        <p:sp>
          <p:nvSpPr>
            <p:cNvPr id="38" name="타원 37"/>
            <p:cNvSpPr/>
            <p:nvPr/>
          </p:nvSpPr>
          <p:spPr>
            <a:xfrm>
              <a:off x="4747052" y="1820561"/>
              <a:ext cx="90617" cy="9061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9" name="TextBox 38"/>
            <p:cNvSpPr txBox="1"/>
            <p:nvPr/>
          </p:nvSpPr>
          <p:spPr>
            <a:xfrm>
              <a:off x="4874738" y="1727369"/>
              <a:ext cx="1008106" cy="326642"/>
            </a:xfrm>
            <a:prstGeom prst="rect">
              <a:avLst/>
            </a:prstGeom>
            <a:noFill/>
          </p:spPr>
          <p:txBody>
            <a:bodyPr wrap="square" rtlCol="0">
              <a:spAutoFit/>
            </a:bodyPr>
            <a:lstStyle/>
            <a:p>
              <a:r>
                <a:rPr lang="ko-KR" altLang="en-US" sz="1200" dirty="0" smtClean="0"/>
                <a:t>지주회사</a:t>
              </a:r>
              <a:endParaRPr lang="ko-KR" altLang="en-US" dirty="0"/>
            </a:p>
          </p:txBody>
        </p:sp>
        <p:sp>
          <p:nvSpPr>
            <p:cNvPr id="40" name="타원 39"/>
            <p:cNvSpPr/>
            <p:nvPr/>
          </p:nvSpPr>
          <p:spPr>
            <a:xfrm>
              <a:off x="5792227" y="1820561"/>
              <a:ext cx="90617" cy="9061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1" name="TextBox 40"/>
            <p:cNvSpPr txBox="1"/>
            <p:nvPr/>
          </p:nvSpPr>
          <p:spPr>
            <a:xfrm>
              <a:off x="5919913" y="1727369"/>
              <a:ext cx="799072" cy="276999"/>
            </a:xfrm>
            <a:prstGeom prst="rect">
              <a:avLst/>
            </a:prstGeom>
            <a:noFill/>
          </p:spPr>
          <p:txBody>
            <a:bodyPr wrap="square" rtlCol="0">
              <a:spAutoFit/>
            </a:bodyPr>
            <a:lstStyle/>
            <a:p>
              <a:r>
                <a:rPr lang="ko-KR" altLang="en-US" sz="1200" dirty="0" err="1" smtClean="0"/>
                <a:t>지자체</a:t>
              </a:r>
              <a:endParaRPr lang="ko-KR" altLang="en-US" dirty="0"/>
            </a:p>
          </p:txBody>
        </p:sp>
        <p:sp>
          <p:nvSpPr>
            <p:cNvPr id="42" name="타원 41"/>
            <p:cNvSpPr/>
            <p:nvPr/>
          </p:nvSpPr>
          <p:spPr>
            <a:xfrm>
              <a:off x="6837402" y="1820561"/>
              <a:ext cx="90617" cy="9061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3" name="TextBox 42"/>
            <p:cNvSpPr txBox="1"/>
            <p:nvPr/>
          </p:nvSpPr>
          <p:spPr>
            <a:xfrm>
              <a:off x="6965088" y="1727369"/>
              <a:ext cx="799072" cy="276999"/>
            </a:xfrm>
            <a:prstGeom prst="rect">
              <a:avLst/>
            </a:prstGeom>
            <a:noFill/>
          </p:spPr>
          <p:txBody>
            <a:bodyPr wrap="square" rtlCol="0">
              <a:spAutoFit/>
            </a:bodyPr>
            <a:lstStyle/>
            <a:p>
              <a:r>
                <a:rPr lang="ko-KR" altLang="en-US" sz="1200" dirty="0" smtClean="0"/>
                <a:t>정부</a:t>
              </a:r>
              <a:endParaRPr lang="ko-KR" altLang="en-US" dirty="0"/>
            </a:p>
          </p:txBody>
        </p:sp>
        <p:sp>
          <p:nvSpPr>
            <p:cNvPr id="44" name="타원 43"/>
            <p:cNvSpPr/>
            <p:nvPr/>
          </p:nvSpPr>
          <p:spPr>
            <a:xfrm>
              <a:off x="7877429" y="1820561"/>
              <a:ext cx="90617" cy="90617"/>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5" name="TextBox 44"/>
            <p:cNvSpPr txBox="1"/>
            <p:nvPr/>
          </p:nvSpPr>
          <p:spPr>
            <a:xfrm>
              <a:off x="8005115" y="1727369"/>
              <a:ext cx="1384120" cy="326642"/>
            </a:xfrm>
            <a:prstGeom prst="rect">
              <a:avLst/>
            </a:prstGeom>
            <a:noFill/>
          </p:spPr>
          <p:txBody>
            <a:bodyPr wrap="square" rtlCol="0">
              <a:spAutoFit/>
            </a:bodyPr>
            <a:lstStyle/>
            <a:p>
              <a:r>
                <a:rPr lang="ko-KR" altLang="en-US" sz="1200" dirty="0" err="1" smtClean="0"/>
                <a:t>해당없음</a:t>
              </a:r>
              <a:endParaRPr lang="ko-KR" altLang="en-US" dirty="0"/>
            </a:p>
          </p:txBody>
        </p:sp>
        <p:sp>
          <p:nvSpPr>
            <p:cNvPr id="46" name="직사각형 45"/>
            <p:cNvSpPr/>
            <p:nvPr/>
          </p:nvSpPr>
          <p:spPr>
            <a:xfrm>
              <a:off x="1058560" y="2360139"/>
              <a:ext cx="4631725"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1058560" y="2856467"/>
              <a:ext cx="4631725" cy="32889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1097688" y="2389659"/>
              <a:ext cx="4551409" cy="381082"/>
            </a:xfrm>
            <a:prstGeom prst="rect">
              <a:avLst/>
            </a:prstGeom>
            <a:noFill/>
          </p:spPr>
          <p:txBody>
            <a:bodyPr wrap="square" rtlCol="0">
              <a:spAutoFit/>
            </a:bodyPr>
            <a:lstStyle/>
            <a:p>
              <a:r>
                <a:rPr lang="en-US" altLang="ko-KR" sz="1500" dirty="0" smtClean="0"/>
                <a:t>NCP</a:t>
              </a:r>
              <a:r>
                <a:rPr lang="ko-KR" altLang="en-US" sz="1500" dirty="0" smtClean="0"/>
                <a:t>항목          </a:t>
              </a:r>
              <a:r>
                <a:rPr lang="en-US" altLang="ko-KR" sz="1500" dirty="0" smtClean="0"/>
                <a:t>NCP</a:t>
              </a:r>
              <a:r>
                <a:rPr lang="ko-KR" altLang="en-US" sz="1500" dirty="0" smtClean="0"/>
                <a:t>값           설명</a:t>
              </a:r>
              <a:endParaRPr lang="ko-KR" altLang="en-US" sz="1500" dirty="0"/>
            </a:p>
          </p:txBody>
        </p:sp>
        <p:sp>
          <p:nvSpPr>
            <p:cNvPr id="49" name="TextBox 48"/>
            <p:cNvSpPr txBox="1"/>
            <p:nvPr/>
          </p:nvSpPr>
          <p:spPr>
            <a:xfrm>
              <a:off x="1097688" y="2870885"/>
              <a:ext cx="4551409" cy="381082"/>
            </a:xfrm>
            <a:prstGeom prst="rect">
              <a:avLst/>
            </a:prstGeom>
            <a:noFill/>
          </p:spPr>
          <p:txBody>
            <a:bodyPr wrap="square" rtlCol="0">
              <a:spAutoFit/>
            </a:bodyPr>
            <a:lstStyle/>
            <a:p>
              <a:r>
                <a:rPr lang="ko-KR" altLang="en-US" sz="1500" dirty="0" err="1" smtClean="0"/>
                <a:t>작성재무재표</a:t>
              </a:r>
              <a:r>
                <a:rPr lang="ko-KR" altLang="en-US" sz="1500" dirty="0" smtClean="0"/>
                <a:t>      값           </a:t>
              </a:r>
              <a:endParaRPr lang="ko-KR" altLang="en-US" sz="1500" dirty="0"/>
            </a:p>
          </p:txBody>
        </p:sp>
        <p:sp>
          <p:nvSpPr>
            <p:cNvPr id="50" name="TextBox 49"/>
            <p:cNvSpPr txBox="1"/>
            <p:nvPr/>
          </p:nvSpPr>
          <p:spPr>
            <a:xfrm>
              <a:off x="1097688" y="3239929"/>
              <a:ext cx="4551409" cy="381082"/>
            </a:xfrm>
            <a:prstGeom prst="rect">
              <a:avLst/>
            </a:prstGeom>
            <a:noFill/>
          </p:spPr>
          <p:txBody>
            <a:bodyPr wrap="square" rtlCol="0">
              <a:spAutoFit/>
            </a:bodyPr>
            <a:lstStyle/>
            <a:p>
              <a:r>
                <a:rPr lang="ko-KR" altLang="en-US" sz="1500" dirty="0" smtClean="0"/>
                <a:t>모델 </a:t>
              </a:r>
              <a:r>
                <a:rPr lang="en-US" altLang="ko-KR" sz="1500" dirty="0" smtClean="0"/>
                <a:t>Profile</a:t>
              </a:r>
              <a:r>
                <a:rPr lang="ko-KR" altLang="en-US" sz="1500" dirty="0" smtClean="0"/>
                <a:t>        값           </a:t>
              </a:r>
              <a:endParaRPr lang="ko-KR" altLang="en-US" sz="1500" dirty="0"/>
            </a:p>
          </p:txBody>
        </p:sp>
        <p:sp>
          <p:nvSpPr>
            <p:cNvPr id="51" name="TextBox 50"/>
            <p:cNvSpPr txBox="1"/>
            <p:nvPr/>
          </p:nvSpPr>
          <p:spPr>
            <a:xfrm>
              <a:off x="1097688" y="3641017"/>
              <a:ext cx="4551409" cy="381082"/>
            </a:xfrm>
            <a:prstGeom prst="rect">
              <a:avLst/>
            </a:prstGeom>
            <a:noFill/>
          </p:spPr>
          <p:txBody>
            <a:bodyPr wrap="square" rtlCol="0">
              <a:spAutoFit/>
            </a:bodyPr>
            <a:lstStyle/>
            <a:p>
              <a:r>
                <a:rPr lang="ko-KR" altLang="en-US" sz="1500" dirty="0" smtClean="0"/>
                <a:t>전망 </a:t>
              </a:r>
              <a:r>
                <a:rPr lang="en-US" altLang="ko-KR" sz="1500" dirty="0" smtClean="0"/>
                <a:t>Profile</a:t>
              </a:r>
              <a:r>
                <a:rPr lang="ko-KR" altLang="en-US" sz="1500" dirty="0" smtClean="0"/>
                <a:t>        값           </a:t>
              </a:r>
              <a:endParaRPr lang="ko-KR" altLang="en-US" sz="1500" dirty="0"/>
            </a:p>
          </p:txBody>
        </p:sp>
        <p:sp>
          <p:nvSpPr>
            <p:cNvPr id="52" name="TextBox 51"/>
            <p:cNvSpPr txBox="1"/>
            <p:nvPr/>
          </p:nvSpPr>
          <p:spPr>
            <a:xfrm>
              <a:off x="1097688" y="4042433"/>
              <a:ext cx="4551409" cy="381082"/>
            </a:xfrm>
            <a:prstGeom prst="rect">
              <a:avLst/>
            </a:prstGeom>
            <a:noFill/>
          </p:spPr>
          <p:txBody>
            <a:bodyPr wrap="square" rtlCol="0">
              <a:spAutoFit/>
            </a:bodyPr>
            <a:lstStyle/>
            <a:p>
              <a:r>
                <a:rPr lang="ko-KR" altLang="en-US" sz="1500" dirty="0" smtClean="0"/>
                <a:t>자체신용도         값           </a:t>
              </a:r>
              <a:endParaRPr lang="ko-KR" altLang="en-US" sz="1500" dirty="0"/>
            </a:p>
          </p:txBody>
        </p:sp>
        <p:sp>
          <p:nvSpPr>
            <p:cNvPr id="53" name="TextBox 52"/>
            <p:cNvSpPr txBox="1"/>
            <p:nvPr/>
          </p:nvSpPr>
          <p:spPr>
            <a:xfrm>
              <a:off x="1097688" y="4443521"/>
              <a:ext cx="4551409" cy="381082"/>
            </a:xfrm>
            <a:prstGeom prst="rect">
              <a:avLst/>
            </a:prstGeom>
            <a:noFill/>
          </p:spPr>
          <p:txBody>
            <a:bodyPr wrap="square" rtlCol="0">
              <a:spAutoFit/>
            </a:bodyPr>
            <a:lstStyle/>
            <a:p>
              <a:r>
                <a:rPr lang="ko-KR" altLang="en-US" sz="1500" dirty="0" smtClean="0"/>
                <a:t>계열통합등급      값           </a:t>
              </a:r>
              <a:endParaRPr lang="ko-KR" altLang="en-US" sz="1500" dirty="0"/>
            </a:p>
          </p:txBody>
        </p:sp>
        <p:sp>
          <p:nvSpPr>
            <p:cNvPr id="54" name="TextBox 53"/>
            <p:cNvSpPr txBox="1"/>
            <p:nvPr/>
          </p:nvSpPr>
          <p:spPr>
            <a:xfrm>
              <a:off x="1097688" y="4836292"/>
              <a:ext cx="4551409" cy="381082"/>
            </a:xfrm>
            <a:prstGeom prst="rect">
              <a:avLst/>
            </a:prstGeom>
            <a:noFill/>
          </p:spPr>
          <p:txBody>
            <a:bodyPr wrap="square" rtlCol="0">
              <a:spAutoFit/>
            </a:bodyPr>
            <a:lstStyle/>
            <a:p>
              <a:r>
                <a:rPr lang="ko-KR" altLang="en-US" sz="1500" dirty="0" smtClean="0"/>
                <a:t>신용의존성         값           </a:t>
              </a:r>
              <a:endParaRPr lang="ko-KR" altLang="en-US" sz="1500" dirty="0"/>
            </a:p>
          </p:txBody>
        </p:sp>
        <p:sp>
          <p:nvSpPr>
            <p:cNvPr id="55" name="TextBox 54"/>
            <p:cNvSpPr txBox="1"/>
            <p:nvPr/>
          </p:nvSpPr>
          <p:spPr>
            <a:xfrm>
              <a:off x="1097688" y="5237708"/>
              <a:ext cx="4551409" cy="381082"/>
            </a:xfrm>
            <a:prstGeom prst="rect">
              <a:avLst/>
            </a:prstGeom>
            <a:noFill/>
          </p:spPr>
          <p:txBody>
            <a:bodyPr wrap="square" rtlCol="0">
              <a:spAutoFit/>
            </a:bodyPr>
            <a:lstStyle/>
            <a:p>
              <a:r>
                <a:rPr lang="ko-KR" altLang="en-US" sz="1500" dirty="0" smtClean="0"/>
                <a:t>정부지원가능성   값           </a:t>
              </a:r>
              <a:endParaRPr lang="ko-KR" altLang="en-US" sz="1500" dirty="0"/>
            </a:p>
          </p:txBody>
        </p:sp>
        <p:sp>
          <p:nvSpPr>
            <p:cNvPr id="56" name="TextBox 55"/>
            <p:cNvSpPr txBox="1"/>
            <p:nvPr/>
          </p:nvSpPr>
          <p:spPr>
            <a:xfrm>
              <a:off x="1097688" y="5638797"/>
              <a:ext cx="4551409" cy="381082"/>
            </a:xfrm>
            <a:prstGeom prst="rect">
              <a:avLst/>
            </a:prstGeom>
            <a:noFill/>
          </p:spPr>
          <p:txBody>
            <a:bodyPr wrap="square" rtlCol="0">
              <a:spAutoFit/>
            </a:bodyPr>
            <a:lstStyle/>
            <a:p>
              <a:r>
                <a:rPr lang="en-US" altLang="ko-KR" sz="1500" dirty="0" smtClean="0"/>
                <a:t>TLAC</a:t>
              </a:r>
              <a:r>
                <a:rPr lang="ko-KR" altLang="en-US" sz="1500" dirty="0" smtClean="0"/>
                <a:t>조정수준      값           </a:t>
              </a:r>
              <a:endParaRPr lang="ko-KR" altLang="en-US" sz="1500" dirty="0"/>
            </a:p>
          </p:txBody>
        </p:sp>
        <p:sp>
          <p:nvSpPr>
            <p:cNvPr id="57" name="TextBox 56"/>
            <p:cNvSpPr txBox="1"/>
            <p:nvPr/>
          </p:nvSpPr>
          <p:spPr>
            <a:xfrm>
              <a:off x="5930969" y="2373868"/>
              <a:ext cx="4737032" cy="381082"/>
            </a:xfrm>
            <a:prstGeom prst="rect">
              <a:avLst/>
            </a:prstGeom>
            <a:noFill/>
          </p:spPr>
          <p:txBody>
            <a:bodyPr wrap="square" rtlCol="0">
              <a:spAutoFit/>
            </a:bodyPr>
            <a:lstStyle/>
            <a:p>
              <a:r>
                <a:rPr lang="ko-KR" altLang="en-US" sz="1500" dirty="0" err="1" smtClean="0"/>
                <a:t>전망외기타고려요소</a:t>
              </a:r>
              <a:r>
                <a:rPr lang="ko-KR" altLang="en-US" sz="1500" dirty="0" smtClean="0"/>
                <a:t>     조정수준       근거</a:t>
              </a:r>
              <a:endParaRPr lang="ko-KR" altLang="en-US" sz="1500" dirty="0"/>
            </a:p>
          </p:txBody>
        </p:sp>
        <p:sp>
          <p:nvSpPr>
            <p:cNvPr id="58" name="직사각형 57"/>
            <p:cNvSpPr/>
            <p:nvPr/>
          </p:nvSpPr>
          <p:spPr>
            <a:xfrm>
              <a:off x="5930970" y="2341603"/>
              <a:ext cx="4737030"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p:cNvSpPr txBox="1"/>
            <p:nvPr/>
          </p:nvSpPr>
          <p:spPr>
            <a:xfrm>
              <a:off x="5930969" y="2794056"/>
              <a:ext cx="4551409" cy="381082"/>
            </a:xfrm>
            <a:prstGeom prst="rect">
              <a:avLst/>
            </a:prstGeom>
            <a:noFill/>
          </p:spPr>
          <p:txBody>
            <a:bodyPr wrap="square" rtlCol="0">
              <a:spAutoFit/>
            </a:bodyPr>
            <a:lstStyle/>
            <a:p>
              <a:r>
                <a:rPr lang="en-US" altLang="ko-KR" sz="1500" dirty="0" smtClean="0"/>
                <a:t>1. </a:t>
              </a:r>
              <a:r>
                <a:rPr lang="ko-KR" altLang="en-US" sz="1500" dirty="0" smtClean="0"/>
                <a:t>재무 및 회계정책          값           </a:t>
              </a:r>
              <a:endParaRPr lang="ko-KR" altLang="en-US" sz="1500" dirty="0"/>
            </a:p>
          </p:txBody>
        </p:sp>
        <p:sp>
          <p:nvSpPr>
            <p:cNvPr id="60" name="TextBox 59"/>
            <p:cNvSpPr txBox="1"/>
            <p:nvPr/>
          </p:nvSpPr>
          <p:spPr>
            <a:xfrm>
              <a:off x="5930969" y="3212870"/>
              <a:ext cx="4551409" cy="381082"/>
            </a:xfrm>
            <a:prstGeom prst="rect">
              <a:avLst/>
            </a:prstGeom>
            <a:noFill/>
          </p:spPr>
          <p:txBody>
            <a:bodyPr wrap="square" rtlCol="0">
              <a:spAutoFit/>
            </a:bodyPr>
            <a:lstStyle/>
            <a:p>
              <a:r>
                <a:rPr lang="en-US" altLang="ko-KR" sz="1500" dirty="0"/>
                <a:t>2</a:t>
              </a:r>
              <a:r>
                <a:rPr lang="en-US" altLang="ko-KR" sz="1500" dirty="0" smtClean="0"/>
                <a:t>. </a:t>
              </a:r>
              <a:r>
                <a:rPr lang="ko-KR" altLang="en-US" sz="1500" dirty="0" err="1" smtClean="0"/>
                <a:t>비주력사업</a:t>
              </a:r>
              <a:r>
                <a:rPr lang="ko-KR" altLang="en-US" sz="1500" dirty="0" smtClean="0"/>
                <a:t> 효과           값           </a:t>
              </a:r>
              <a:endParaRPr lang="ko-KR" altLang="en-US" sz="1500" dirty="0"/>
            </a:p>
          </p:txBody>
        </p:sp>
        <p:sp>
          <p:nvSpPr>
            <p:cNvPr id="61" name="TextBox 60"/>
            <p:cNvSpPr txBox="1"/>
            <p:nvPr/>
          </p:nvSpPr>
          <p:spPr>
            <a:xfrm>
              <a:off x="5930969" y="3648104"/>
              <a:ext cx="4551409" cy="381082"/>
            </a:xfrm>
            <a:prstGeom prst="rect">
              <a:avLst/>
            </a:prstGeom>
            <a:noFill/>
          </p:spPr>
          <p:txBody>
            <a:bodyPr wrap="square" rtlCol="0">
              <a:spAutoFit/>
            </a:bodyPr>
            <a:lstStyle/>
            <a:p>
              <a:r>
                <a:rPr lang="en-US" altLang="ko-KR" sz="1500" dirty="0" smtClean="0"/>
                <a:t>3. </a:t>
              </a:r>
              <a:r>
                <a:rPr lang="ko-KR" altLang="en-US" sz="1500" dirty="0" smtClean="0"/>
                <a:t>기타 특수성                 값           </a:t>
              </a:r>
              <a:endParaRPr lang="ko-KR" altLang="en-US" sz="1500" dirty="0"/>
            </a:p>
          </p:txBody>
        </p:sp>
        <p:sp>
          <p:nvSpPr>
            <p:cNvPr id="62" name="TextBox 61"/>
            <p:cNvSpPr txBox="1"/>
            <p:nvPr/>
          </p:nvSpPr>
          <p:spPr>
            <a:xfrm>
              <a:off x="5930969" y="4077122"/>
              <a:ext cx="4551409" cy="381082"/>
            </a:xfrm>
            <a:prstGeom prst="rect">
              <a:avLst/>
            </a:prstGeom>
            <a:noFill/>
          </p:spPr>
          <p:txBody>
            <a:bodyPr wrap="square" rtlCol="0">
              <a:spAutoFit/>
            </a:bodyPr>
            <a:lstStyle/>
            <a:p>
              <a:r>
                <a:rPr lang="en-US" altLang="ko-KR" sz="1500" dirty="0" smtClean="0"/>
                <a:t>4. Event Risk                   </a:t>
              </a:r>
              <a:r>
                <a:rPr lang="ko-KR" altLang="en-US" sz="1500" dirty="0" smtClean="0"/>
                <a:t>값           </a:t>
              </a:r>
              <a:endParaRPr lang="ko-KR" altLang="en-US" sz="1500" dirty="0"/>
            </a:p>
          </p:txBody>
        </p:sp>
        <p:sp>
          <p:nvSpPr>
            <p:cNvPr id="63" name="TextBox 62"/>
            <p:cNvSpPr txBox="1"/>
            <p:nvPr/>
          </p:nvSpPr>
          <p:spPr>
            <a:xfrm>
              <a:off x="5930969" y="4512356"/>
              <a:ext cx="4551409" cy="381082"/>
            </a:xfrm>
            <a:prstGeom prst="rect">
              <a:avLst/>
            </a:prstGeom>
            <a:noFill/>
          </p:spPr>
          <p:txBody>
            <a:bodyPr wrap="square" rtlCol="0">
              <a:spAutoFit/>
            </a:bodyPr>
            <a:lstStyle/>
            <a:p>
              <a:r>
                <a:rPr lang="en-US" altLang="ko-KR" sz="1500" dirty="0" smtClean="0"/>
                <a:t>5. </a:t>
              </a:r>
              <a:r>
                <a:rPr lang="ko-KR" altLang="en-US" sz="1500" dirty="0" smtClean="0"/>
                <a:t>경영관리                     값           </a:t>
              </a:r>
              <a:endParaRPr lang="ko-KR" altLang="en-US" sz="1500" dirty="0"/>
            </a:p>
          </p:txBody>
        </p:sp>
        <p:sp>
          <p:nvSpPr>
            <p:cNvPr id="64" name="직사각형 63"/>
            <p:cNvSpPr/>
            <p:nvPr/>
          </p:nvSpPr>
          <p:spPr>
            <a:xfrm>
              <a:off x="5919024" y="5730446"/>
              <a:ext cx="4764215"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사각형 64"/>
            <p:cNvSpPr/>
            <p:nvPr/>
          </p:nvSpPr>
          <p:spPr>
            <a:xfrm>
              <a:off x="8884920" y="5205624"/>
              <a:ext cx="697744"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8913684" y="5250408"/>
              <a:ext cx="751495" cy="381082"/>
            </a:xfrm>
            <a:prstGeom prst="rect">
              <a:avLst/>
            </a:prstGeom>
            <a:noFill/>
          </p:spPr>
          <p:txBody>
            <a:bodyPr wrap="square" rtlCol="0">
              <a:spAutoFit/>
            </a:bodyPr>
            <a:lstStyle/>
            <a:p>
              <a:r>
                <a:rPr lang="ko-KR" altLang="en-US" sz="1500" dirty="0" smtClean="0"/>
                <a:t>찾기</a:t>
              </a:r>
              <a:endParaRPr lang="ko-KR" altLang="en-US" sz="1500" dirty="0"/>
            </a:p>
          </p:txBody>
        </p:sp>
        <p:sp>
          <p:nvSpPr>
            <p:cNvPr id="67" name="직사각형 66"/>
            <p:cNvSpPr/>
            <p:nvPr/>
          </p:nvSpPr>
          <p:spPr>
            <a:xfrm>
              <a:off x="9644448" y="5205624"/>
              <a:ext cx="697744"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p:cNvSpPr txBox="1"/>
            <p:nvPr/>
          </p:nvSpPr>
          <p:spPr>
            <a:xfrm>
              <a:off x="9673212" y="5250408"/>
              <a:ext cx="751495" cy="381082"/>
            </a:xfrm>
            <a:prstGeom prst="rect">
              <a:avLst/>
            </a:prstGeom>
            <a:noFill/>
          </p:spPr>
          <p:txBody>
            <a:bodyPr wrap="square" rtlCol="0">
              <a:spAutoFit/>
            </a:bodyPr>
            <a:lstStyle/>
            <a:p>
              <a:r>
                <a:rPr lang="ko-KR" altLang="en-US" sz="1500" dirty="0" smtClean="0"/>
                <a:t>저장</a:t>
              </a:r>
              <a:endParaRPr lang="ko-KR" altLang="en-US" sz="1500" dirty="0"/>
            </a:p>
          </p:txBody>
        </p:sp>
        <p:sp>
          <p:nvSpPr>
            <p:cNvPr id="69" name="TextBox 68"/>
            <p:cNvSpPr txBox="1"/>
            <p:nvPr/>
          </p:nvSpPr>
          <p:spPr>
            <a:xfrm>
              <a:off x="5999340" y="5776094"/>
              <a:ext cx="3292381" cy="381082"/>
            </a:xfrm>
            <a:prstGeom prst="rect">
              <a:avLst/>
            </a:prstGeom>
            <a:noFill/>
          </p:spPr>
          <p:txBody>
            <a:bodyPr wrap="square" rtlCol="0">
              <a:spAutoFit/>
            </a:bodyPr>
            <a:lstStyle/>
            <a:p>
              <a:r>
                <a:rPr lang="ko-KR" altLang="en-US" sz="1500" dirty="0" smtClean="0"/>
                <a:t>파일명</a:t>
              </a:r>
              <a:r>
                <a:rPr lang="en-US" altLang="ko-KR" sz="1500" dirty="0" smtClean="0"/>
                <a:t>.txt</a:t>
              </a:r>
              <a:endParaRPr lang="ko-KR" altLang="en-US" sz="1500" dirty="0"/>
            </a:p>
          </p:txBody>
        </p:sp>
        <p:sp>
          <p:nvSpPr>
            <p:cNvPr id="74" name="직사각형 73"/>
            <p:cNvSpPr/>
            <p:nvPr/>
          </p:nvSpPr>
          <p:spPr>
            <a:xfrm>
              <a:off x="9062760" y="931608"/>
              <a:ext cx="697744"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p:cNvSpPr txBox="1"/>
            <p:nvPr/>
          </p:nvSpPr>
          <p:spPr>
            <a:xfrm>
              <a:off x="9091524" y="976392"/>
              <a:ext cx="751495" cy="381082"/>
            </a:xfrm>
            <a:prstGeom prst="rect">
              <a:avLst/>
            </a:prstGeom>
            <a:noFill/>
          </p:spPr>
          <p:txBody>
            <a:bodyPr wrap="square" rtlCol="0">
              <a:spAutoFit/>
            </a:bodyPr>
            <a:lstStyle/>
            <a:p>
              <a:r>
                <a:rPr lang="ko-KR" altLang="en-US" sz="1500" dirty="0" smtClean="0"/>
                <a:t>조회</a:t>
              </a:r>
              <a:endParaRPr lang="ko-KR" altLang="en-US" sz="1500" dirty="0"/>
            </a:p>
          </p:txBody>
        </p:sp>
        <p:sp>
          <p:nvSpPr>
            <p:cNvPr id="76" name="직사각형 75"/>
            <p:cNvSpPr/>
            <p:nvPr/>
          </p:nvSpPr>
          <p:spPr>
            <a:xfrm>
              <a:off x="9822288" y="931608"/>
              <a:ext cx="697744" cy="432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p:cNvSpPr txBox="1"/>
            <p:nvPr/>
          </p:nvSpPr>
          <p:spPr>
            <a:xfrm>
              <a:off x="9851052" y="976392"/>
              <a:ext cx="751495" cy="381082"/>
            </a:xfrm>
            <a:prstGeom prst="rect">
              <a:avLst/>
            </a:prstGeom>
            <a:noFill/>
          </p:spPr>
          <p:txBody>
            <a:bodyPr wrap="square" rtlCol="0">
              <a:spAutoFit/>
            </a:bodyPr>
            <a:lstStyle/>
            <a:p>
              <a:r>
                <a:rPr lang="ko-KR" altLang="en-US" sz="1500" dirty="0" smtClean="0"/>
                <a:t>저장</a:t>
              </a:r>
              <a:endParaRPr lang="ko-KR" altLang="en-US" sz="1500" dirty="0"/>
            </a:p>
          </p:txBody>
        </p:sp>
      </p:grpSp>
      <p:sp>
        <p:nvSpPr>
          <p:cNvPr id="70" name="TextBox 69"/>
          <p:cNvSpPr txBox="1"/>
          <p:nvPr/>
        </p:nvSpPr>
        <p:spPr>
          <a:xfrm>
            <a:off x="120678" y="2878256"/>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2</a:t>
            </a:r>
            <a:endParaRPr lang="ko-KR" altLang="en-US" sz="1000" b="1" dirty="0">
              <a:solidFill>
                <a:srgbClr val="FF0000"/>
              </a:solidFill>
            </a:endParaRPr>
          </a:p>
        </p:txBody>
      </p:sp>
      <p:sp>
        <p:nvSpPr>
          <p:cNvPr id="71" name="TextBox 70"/>
          <p:cNvSpPr txBox="1"/>
          <p:nvPr/>
        </p:nvSpPr>
        <p:spPr>
          <a:xfrm>
            <a:off x="4259564" y="2853252"/>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3</a:t>
            </a:r>
            <a:endParaRPr lang="ko-KR" altLang="en-US" sz="1000" b="1" dirty="0">
              <a:solidFill>
                <a:srgbClr val="FF0000"/>
              </a:solidFill>
            </a:endParaRPr>
          </a:p>
        </p:txBody>
      </p:sp>
      <p:sp>
        <p:nvSpPr>
          <p:cNvPr id="72" name="TextBox 71"/>
          <p:cNvSpPr txBox="1"/>
          <p:nvPr/>
        </p:nvSpPr>
        <p:spPr>
          <a:xfrm>
            <a:off x="4285166" y="5215975"/>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4</a:t>
            </a:r>
            <a:endParaRPr lang="ko-KR" altLang="en-US" sz="1000" b="1" dirty="0">
              <a:solidFill>
                <a:srgbClr val="FF0000"/>
              </a:solidFill>
            </a:endParaRPr>
          </a:p>
        </p:txBody>
      </p:sp>
      <p:sp>
        <p:nvSpPr>
          <p:cNvPr id="73" name="TextBox 72"/>
          <p:cNvSpPr txBox="1"/>
          <p:nvPr/>
        </p:nvSpPr>
        <p:spPr>
          <a:xfrm>
            <a:off x="7501422" y="1620034"/>
            <a:ext cx="216024" cy="246221"/>
          </a:xfrm>
          <a:prstGeom prst="rect">
            <a:avLst/>
          </a:prstGeom>
          <a:solidFill>
            <a:schemeClr val="bg1"/>
          </a:solidFill>
          <a:ln w="57150">
            <a:solidFill>
              <a:srgbClr val="FF0000"/>
            </a:solidFill>
          </a:ln>
        </p:spPr>
        <p:txBody>
          <a:bodyPr wrap="square" rtlCol="0">
            <a:spAutoFit/>
          </a:bodyPr>
          <a:lstStyle/>
          <a:p>
            <a:r>
              <a:rPr lang="en-US" altLang="ko-KR" sz="1000" b="1" dirty="0" smtClean="0">
                <a:solidFill>
                  <a:srgbClr val="FF0000"/>
                </a:solidFill>
              </a:rPr>
              <a:t>5</a:t>
            </a:r>
            <a:endParaRPr lang="ko-KR" altLang="en-US" sz="1000" b="1" dirty="0">
              <a:solidFill>
                <a:srgbClr val="FF0000"/>
              </a:solidFill>
            </a:endParaRPr>
          </a:p>
        </p:txBody>
      </p:sp>
      <p:sp>
        <p:nvSpPr>
          <p:cNvPr id="80" name="제목 1">
            <a:extLst>
              <a:ext uri="{FF2B5EF4-FFF2-40B4-BE49-F238E27FC236}">
                <a16:creationId xmlns="" xmlns:a16="http://schemas.microsoft.com/office/drawing/2014/main" id="{719F2D03-4DCC-42DA-95ED-B3FF360D7F63}"/>
              </a:ext>
            </a:extLst>
          </p:cNvPr>
          <p:cNvSpPr txBox="1">
            <a:spLocks/>
          </p:cNvSpPr>
          <p:nvPr/>
        </p:nvSpPr>
        <p:spPr>
          <a:xfrm>
            <a:off x="191344" y="261685"/>
            <a:ext cx="11425269" cy="611352"/>
          </a:xfrm>
          <a:prstGeom prst="rect">
            <a:avLst/>
          </a:prstGeom>
        </p:spPr>
        <p:txBody>
          <a:bodyPr/>
          <a:lstStyle>
            <a:lvl1pPr algn="l" defTabSz="914400" rtl="0" eaLnBrk="1" latinLnBrk="1" hangingPunct="1">
              <a:spcBef>
                <a:spcPct val="0"/>
              </a:spcBef>
              <a:buNone/>
              <a:defRPr sz="3000" kern="1200">
                <a:solidFill>
                  <a:schemeClr val="tx1"/>
                </a:solidFill>
                <a:latin typeface="+mj-lt"/>
                <a:ea typeface="+mj-ea"/>
                <a:cs typeface="+mj-cs"/>
              </a:defRPr>
            </a:lvl1pPr>
          </a:lstStyle>
          <a:p>
            <a:r>
              <a:rPr lang="ko-KR" altLang="en-US" b="1" dirty="0" smtClean="0">
                <a:solidFill>
                  <a:schemeClr val="tx1">
                    <a:lumMod val="85000"/>
                    <a:lumOff val="15000"/>
                  </a:schemeClr>
                </a:solidFill>
              </a:rPr>
              <a:t>화면 기획 </a:t>
            </a:r>
            <a:r>
              <a:rPr lang="en-US" altLang="ko-KR" b="1" dirty="0" smtClean="0">
                <a:solidFill>
                  <a:schemeClr val="tx1">
                    <a:lumMod val="85000"/>
                    <a:lumOff val="15000"/>
                  </a:schemeClr>
                </a:solidFill>
              </a:rPr>
              <a:t>– NCP </a:t>
            </a:r>
            <a:r>
              <a:rPr lang="ko-KR" altLang="en-US" b="1" smtClean="0">
                <a:solidFill>
                  <a:schemeClr val="tx1">
                    <a:lumMod val="85000"/>
                    <a:lumOff val="15000"/>
                  </a:schemeClr>
                </a:solidFill>
              </a:rPr>
              <a:t>내용 및 파일 변경</a:t>
            </a:r>
            <a:endParaRPr lang="ko-KR" altLang="en-US" b="1" dirty="0">
              <a:solidFill>
                <a:schemeClr val="tx1">
                  <a:lumMod val="85000"/>
                  <a:lumOff val="15000"/>
                </a:schemeClr>
              </a:solidFill>
            </a:endParaRPr>
          </a:p>
        </p:txBody>
      </p:sp>
    </p:spTree>
    <p:extLst>
      <p:ext uri="{BB962C8B-B14F-4D97-AF65-F5344CB8AC3E}">
        <p14:creationId xmlns:p14="http://schemas.microsoft.com/office/powerpoint/2010/main" val="3726404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4020</TotalTime>
  <Words>934</Words>
  <Application>Microsoft Office PowerPoint</Application>
  <PresentationFormat>와이드스크린</PresentationFormat>
  <Paragraphs>338</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SF Pro Text Medium</vt:lpstr>
      <vt:lpstr>SF Pro Text Regular</vt:lpstr>
      <vt:lpstr>나눔고딕</vt:lpstr>
      <vt:lpstr>맑은 고딕</vt:lpstr>
      <vt:lpstr>Arial</vt:lpstr>
      <vt:lpstr>Office 테마</vt:lpstr>
      <vt:lpstr>전산수정사유서 시스템 개발 기획안</vt:lpstr>
      <vt:lpstr>프로젝트 개요</vt:lpstr>
      <vt:lpstr>개발 사항 선정 이유</vt:lpstr>
      <vt:lpstr>1. NCP 값 수정 및 파일 수정</vt:lpstr>
      <vt:lpstr>  </vt:lpstr>
      <vt:lpstr>업무 흐름도 - NCP 내용 및 파일 변경</vt:lpstr>
      <vt:lpstr>NCP 내용 변경 이력 테이블 구조(TCRPR17M)</vt:lpstr>
      <vt:lpstr>NCP 내용 변경 이력 테이블 구조(TCRPR17D)</vt:lpstr>
      <vt:lpstr>PowerPoint 프레젠테이션</vt:lpstr>
      <vt:lpstr>2. 프로젝트 정보 변경</vt:lpstr>
      <vt:lpstr>  </vt:lpstr>
      <vt:lpstr>PowerPoint 프레젠테이션</vt:lpstr>
      <vt:lpstr>PowerPoint 프레젠테이션</vt:lpstr>
      <vt:lpstr>Version 관리</vt:lpstr>
    </vt:vector>
  </TitlesOfParts>
  <LinksUpToDate>false</LinksUpToDate>
  <SharedDoc>false</SharedDoc>
  <HyperlinkBase>http://www.yamestyle.com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user</cp:lastModifiedBy>
  <cp:revision>189</cp:revision>
  <cp:lastPrinted>2019-05-29T05:54:36Z</cp:lastPrinted>
  <dcterms:created xsi:type="dcterms:W3CDTF">2019-03-11T07:43:12Z</dcterms:created>
  <dcterms:modified xsi:type="dcterms:W3CDTF">2022-07-25T00:40:09Z</dcterms:modified>
</cp:coreProperties>
</file>