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1011" r:id="rId2"/>
    <p:sldId id="1028" r:id="rId3"/>
    <p:sldId id="1040" r:id="rId4"/>
    <p:sldId id="1041" r:id="rId5"/>
    <p:sldId id="1042" r:id="rId6"/>
    <p:sldId id="1043" r:id="rId7"/>
    <p:sldId id="1044" r:id="rId8"/>
    <p:sldId id="1045" r:id="rId9"/>
    <p:sldId id="1047" r:id="rId10"/>
    <p:sldId id="1046" r:id="rId11"/>
    <p:sldId id="1048" r:id="rId12"/>
    <p:sldId id="1049" r:id="rId13"/>
    <p:sldId id="1030" r:id="rId14"/>
  </p:sldIdLst>
  <p:sldSz cx="12192000" cy="6858000"/>
  <p:notesSz cx="6797675" cy="9874250"/>
  <p:embeddedFontLst>
    <p:embeddedFont>
      <p:font typeface="AppleSDGothicNeoM00" panose="02000503000000000000" pitchFamily="2" charset="-128"/>
      <p:regular r:id="rId17"/>
    </p:embeddedFont>
    <p:embeddedFont>
      <p:font typeface="맑은 고딕" panose="020B0503020000020004" pitchFamily="34" charset="-127"/>
      <p:regular r:id="rId18"/>
      <p:bold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 Q" initials="LQ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2DEEF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44" autoAdjust="0"/>
    <p:restoredTop sz="89758" autoAdjust="0"/>
  </p:normalViewPr>
  <p:slideViewPr>
    <p:cSldViewPr snapToGrid="0">
      <p:cViewPr varScale="1">
        <p:scale>
          <a:sx n="124" d="100"/>
          <a:sy n="124" d="100"/>
        </p:scale>
        <p:origin x="144" y="1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6"/>
            <a:ext cx="2946400" cy="495300"/>
          </a:xfrm>
          <a:prstGeom prst="rect">
            <a:avLst/>
          </a:prstGeom>
        </p:spPr>
        <p:txBody>
          <a:bodyPr vert="horz" lIns="91396" tIns="45697" rIns="91396" bIns="4569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93" y="6"/>
            <a:ext cx="2946400" cy="495300"/>
          </a:xfrm>
          <a:prstGeom prst="rect">
            <a:avLst/>
          </a:prstGeom>
        </p:spPr>
        <p:txBody>
          <a:bodyPr vert="horz" lIns="91396" tIns="45697" rIns="91396" bIns="45697" rtlCol="0"/>
          <a:lstStyle>
            <a:lvl1pPr algn="r">
              <a:defRPr sz="1200"/>
            </a:lvl1pPr>
          </a:lstStyle>
          <a:p>
            <a:fld id="{C8A70624-B060-4711-BA11-82B64BA65F8D}" type="datetimeFigureOut">
              <a:rPr lang="en-US" smtClean="0"/>
              <a:t>9/29/22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378956"/>
            <a:ext cx="2946400" cy="495300"/>
          </a:xfrm>
          <a:prstGeom prst="rect">
            <a:avLst/>
          </a:prstGeom>
        </p:spPr>
        <p:txBody>
          <a:bodyPr vert="horz" lIns="91396" tIns="45697" rIns="91396" bIns="4569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93" y="9378956"/>
            <a:ext cx="2946400" cy="495300"/>
          </a:xfrm>
          <a:prstGeom prst="rect">
            <a:avLst/>
          </a:prstGeom>
        </p:spPr>
        <p:txBody>
          <a:bodyPr vert="horz" lIns="91396" tIns="45697" rIns="91396" bIns="45697" rtlCol="0" anchor="b"/>
          <a:lstStyle>
            <a:lvl1pPr algn="r">
              <a:defRPr sz="1200"/>
            </a:lvl1pPr>
          </a:lstStyle>
          <a:p>
            <a:fld id="{9A3BE401-3BB1-4598-8906-067904390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7818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7" y="1"/>
            <a:ext cx="2945659" cy="495427"/>
          </a:xfrm>
          <a:prstGeom prst="rect">
            <a:avLst/>
          </a:prstGeom>
        </p:spPr>
        <p:txBody>
          <a:bodyPr vert="horz" lIns="91396" tIns="45697" rIns="91396" bIns="4569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50" y="1"/>
            <a:ext cx="2945659" cy="495427"/>
          </a:xfrm>
          <a:prstGeom prst="rect">
            <a:avLst/>
          </a:prstGeom>
        </p:spPr>
        <p:txBody>
          <a:bodyPr vert="horz" lIns="91396" tIns="45697" rIns="91396" bIns="45697" rtlCol="0"/>
          <a:lstStyle>
            <a:lvl1pPr algn="r">
              <a:defRPr sz="1200"/>
            </a:lvl1pPr>
          </a:lstStyle>
          <a:p>
            <a:fld id="{D0C2F34C-BA6D-4CE7-8420-80E0E04E6688}" type="datetimeFigureOut">
              <a:rPr lang="ko-KR" altLang="en-US" smtClean="0"/>
              <a:t>2022. 9. 29.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96" tIns="45697" rIns="91396" bIns="4569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396" tIns="45697" rIns="91396" bIns="45697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7" y="9378826"/>
            <a:ext cx="2945659" cy="495426"/>
          </a:xfrm>
          <a:prstGeom prst="rect">
            <a:avLst/>
          </a:prstGeom>
        </p:spPr>
        <p:txBody>
          <a:bodyPr vert="horz" lIns="91396" tIns="45697" rIns="91396" bIns="4569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50" y="9378826"/>
            <a:ext cx="2945659" cy="495426"/>
          </a:xfrm>
          <a:prstGeom prst="rect">
            <a:avLst/>
          </a:prstGeom>
        </p:spPr>
        <p:txBody>
          <a:bodyPr vert="horz" lIns="91396" tIns="45697" rIns="91396" bIns="45697" rtlCol="0" anchor="b"/>
          <a:lstStyle>
            <a:lvl1pPr algn="r">
              <a:defRPr sz="1200"/>
            </a:lvl1pPr>
          </a:lstStyle>
          <a:p>
            <a:fld id="{E17B8EF6-0D65-4B83-BD7A-4BE40D090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6667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339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9330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61519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71610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2886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3866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0589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9336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7009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9200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163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3624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2197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0E86E-9E78-4362-920F-2B440D6560FD}" type="datetime1">
              <a:rPr lang="ko-KR" altLang="en-US" smtClean="0"/>
              <a:t>2022. 9. 29.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DD85-4092-4882-9CFC-61D26946C15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7C2E5-2B8D-48DE-9D89-8910F053C7E8}" type="datetime1">
              <a:rPr lang="ko-KR" altLang="en-US" smtClean="0"/>
              <a:t>2022. 9. 29.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DD85-4092-4882-9CFC-61D26946C15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B63D-363A-41C2-8CEE-8D7FA91551B6}" type="datetime1">
              <a:rPr lang="ko-KR" altLang="en-US" smtClean="0"/>
              <a:t>2022. 9. 29.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DD85-4092-4882-9CFC-61D26946C15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10CD5-36F9-4A65-968F-3EF12D6E6CBA}" type="datetime1">
              <a:rPr lang="ko-KR" altLang="en-US" smtClean="0"/>
              <a:t>2022. 9. 29.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DD85-4092-4882-9CFC-61D26946C15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9196B-D3F0-4B48-A848-B7D103EC52AE}" type="datetime1">
              <a:rPr lang="ko-KR" altLang="en-US" smtClean="0"/>
              <a:t>2022. 9. 29.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DD85-4092-4882-9CFC-61D26946C15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EFFCB-2CE7-42C0-8070-4A1511B6AB19}" type="datetime1">
              <a:rPr lang="ko-KR" altLang="en-US" smtClean="0"/>
              <a:t>2022. 9. 29.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DD85-4092-4882-9CFC-61D26946C15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5EAE-D8E8-41A3-B6CC-AC5D4495F42D}" type="datetime1">
              <a:rPr lang="ko-KR" altLang="en-US" smtClean="0"/>
              <a:t>2022. 9. 29.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DD85-4092-4882-9CFC-61D26946C15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96F4-3350-4220-BA23-DDF36F8D82A6}" type="datetime1">
              <a:rPr lang="ko-KR" altLang="en-US" smtClean="0"/>
              <a:t>2022. 9. 29.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DD85-4092-4882-9CFC-61D26946C15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D4F5-306B-41FF-975D-F694AE68F44E}" type="datetime1">
              <a:rPr lang="ko-KR" altLang="en-US" smtClean="0"/>
              <a:t>2022. 9. 29.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DD85-4092-4882-9CFC-61D26946C15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ACE4F-770C-4E34-9216-2E3A18D5A9AC}" type="datetime1">
              <a:rPr lang="ko-KR" altLang="en-US" smtClean="0"/>
              <a:t>2022. 9. 29.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DD85-4092-4882-9CFC-61D26946C15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FC07D-44DF-4443-922A-6119A4DFF172}" type="datetime1">
              <a:rPr lang="ko-KR" altLang="en-US" smtClean="0"/>
              <a:t>2022. 9. 29.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DD85-4092-4882-9CFC-61D26946C15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89310-41CD-45F0-945A-918918E0F044}" type="datetime1">
              <a:rPr lang="ko-KR" altLang="en-US" smtClean="0"/>
              <a:t>2022. 9. 29.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FDD85-4092-4882-9CFC-61D26946C15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54511" y="1919293"/>
            <a:ext cx="1146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ko-KR" altLang="en-US" sz="32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  <a:cs typeface="Times New Roman" panose="02020603050405020304" pitchFamily="18" charset="0"/>
              </a:rPr>
              <a:t>사출 공정 </a:t>
            </a:r>
            <a:r>
              <a:rPr lang="ko-KR" altLang="en-US" sz="3200" b="1" dirty="0" err="1">
                <a:latin typeface="Apple SD Gothic Neo SemiBold" panose="02000300000000000000" pitchFamily="2" charset="-127"/>
                <a:ea typeface="Apple SD Gothic Neo SemiBold" panose="02000300000000000000" pitchFamily="2" charset="-127"/>
                <a:cs typeface="Times New Roman" panose="02020603050405020304" pitchFamily="18" charset="0"/>
              </a:rPr>
              <a:t>결함품</a:t>
            </a:r>
            <a:r>
              <a:rPr lang="ko-KR" altLang="en-US" sz="32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  <a:cs typeface="Times New Roman" panose="02020603050405020304" pitchFamily="18" charset="0"/>
              </a:rPr>
              <a:t> 분류 모델</a:t>
            </a:r>
            <a:endParaRPr lang="en-US" altLang="ko-KR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  <a:cs typeface="Times New Roman" panose="02020603050405020304" pitchFamily="18" charset="0"/>
            </a:endParaRPr>
          </a:p>
        </p:txBody>
      </p:sp>
      <p:cxnSp>
        <p:nvCxnSpPr>
          <p:cNvPr id="10" name="직선 연결선 7">
            <a:extLst>
              <a:ext uri="{FF2B5EF4-FFF2-40B4-BE49-F238E27FC236}">
                <a16:creationId xmlns:a16="http://schemas.microsoft.com/office/drawing/2014/main" id="{FF475159-EF21-490D-950C-5D3FBB02A08D}"/>
              </a:ext>
            </a:extLst>
          </p:cNvPr>
          <p:cNvCxnSpPr/>
          <p:nvPr/>
        </p:nvCxnSpPr>
        <p:spPr>
          <a:xfrm>
            <a:off x="341084" y="6450548"/>
            <a:ext cx="1146048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91002-5F24-4F70-BEF0-C82672676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2880" y="6476097"/>
            <a:ext cx="2743200" cy="365125"/>
          </a:xfrm>
        </p:spPr>
        <p:txBody>
          <a:bodyPr/>
          <a:lstStyle/>
          <a:p>
            <a:fld id="{1C5FDD85-4092-4882-9CFC-61D26946C151}" type="slidenum">
              <a:rPr lang="ko-KR" altLang="en-US" sz="1800" b="1" smtClean="0">
                <a:solidFill>
                  <a:schemeClr val="tx1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1</a:t>
            </a:fld>
            <a:endParaRPr lang="ko-KR" altLang="en-US" sz="1800" b="1" dirty="0">
              <a:solidFill>
                <a:schemeClr val="tx1"/>
              </a:solidFill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03FB3A-05FC-43FD-8C32-A8E4678BF2DC}"/>
              </a:ext>
            </a:extLst>
          </p:cNvPr>
          <p:cNvSpPr txBox="1"/>
          <p:nvPr/>
        </p:nvSpPr>
        <p:spPr>
          <a:xfrm>
            <a:off x="3761619" y="4488241"/>
            <a:ext cx="4619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  <a:cs typeface="Times New Roman" panose="02020603050405020304" pitchFamily="18" charset="0"/>
              </a:rPr>
              <a:t>Section </a:t>
            </a:r>
            <a:r>
              <a:rPr kumimoji="1" lang="en-US" altLang="ko-KR" sz="24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  <a:cs typeface="Times New Roman" panose="02020603050405020304" pitchFamily="18" charset="0"/>
              </a:rPr>
              <a:t>2</a:t>
            </a:r>
            <a:endParaRPr kumimoji="1" lang="ko-Kore-KR" altLang="en-US" sz="2400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592241-DDFE-483F-AFBA-566BD9933D0C}"/>
              </a:ext>
            </a:extLst>
          </p:cNvPr>
          <p:cNvSpPr txBox="1"/>
          <p:nvPr/>
        </p:nvSpPr>
        <p:spPr>
          <a:xfrm>
            <a:off x="8679255" y="5904578"/>
            <a:ext cx="3135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  <a:cs typeface="Times New Roman" panose="02020603050405020304" pitchFamily="18" charset="0"/>
              </a:rPr>
              <a:t>2022. 09. 29. (Thu)</a:t>
            </a:r>
          </a:p>
        </p:txBody>
      </p:sp>
      <p:pic>
        <p:nvPicPr>
          <p:cNvPr id="13" name="그림 21">
            <a:extLst>
              <a:ext uri="{FF2B5EF4-FFF2-40B4-BE49-F238E27FC236}">
                <a16:creationId xmlns:a16="http://schemas.microsoft.com/office/drawing/2014/main" id="{E943B4DC-3F54-4343-BBB3-6BB811D4F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3776" y="154096"/>
            <a:ext cx="237199" cy="224377"/>
          </a:xfrm>
          <a:prstGeom prst="rect">
            <a:avLst/>
          </a:prstGeom>
        </p:spPr>
      </p:pic>
      <p:cxnSp>
        <p:nvCxnSpPr>
          <p:cNvPr id="19" name="직선 연결선 10">
            <a:extLst>
              <a:ext uri="{FF2B5EF4-FFF2-40B4-BE49-F238E27FC236}">
                <a16:creationId xmlns:a16="http://schemas.microsoft.com/office/drawing/2014/main" id="{AA9B26A6-CB19-4451-853B-C27376663D4C}"/>
              </a:ext>
            </a:extLst>
          </p:cNvPr>
          <p:cNvCxnSpPr>
            <a:cxnSpLocks/>
          </p:cNvCxnSpPr>
          <p:nvPr/>
        </p:nvCxnSpPr>
        <p:spPr>
          <a:xfrm>
            <a:off x="355600" y="502709"/>
            <a:ext cx="11472877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9DDB1FCD-04B5-BA86-89BB-877240074D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23" y="22873"/>
            <a:ext cx="1045552" cy="4538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E73D43-7E5E-6076-0A22-79E6DC8152E0}"/>
              </a:ext>
            </a:extLst>
          </p:cNvPr>
          <p:cNvSpPr txBox="1"/>
          <p:nvPr/>
        </p:nvSpPr>
        <p:spPr>
          <a:xfrm>
            <a:off x="10689513" y="109126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  <a:cs typeface="Times New Roman" panose="02020603050405020304" pitchFamily="18" charset="0"/>
              </a:rPr>
              <a:t>AIB 15</a:t>
            </a:r>
            <a:r>
              <a:rPr kumimoji="1" lang="en-US" altLang="ko-Kore-KR" b="1" baseline="30000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  <a:cs typeface="Times New Roman" panose="02020603050405020304" pitchFamily="18" charset="0"/>
              </a:rPr>
              <a:t>th</a:t>
            </a:r>
            <a:endParaRPr kumimoji="1" lang="ko-Kore-KR" altLang="en-US" b="1" baseline="30000" dirty="0">
              <a:latin typeface="Apple SD Gothic Neo SemiBold" panose="02000300000000000000" pitchFamily="2" charset="-127"/>
              <a:ea typeface="Apple SD Gothic Neo SemiBold" panose="020003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1532EC-3DDE-ABFF-F2DC-3FB531F13280}"/>
              </a:ext>
            </a:extLst>
          </p:cNvPr>
          <p:cNvSpPr txBox="1"/>
          <p:nvPr/>
        </p:nvSpPr>
        <p:spPr>
          <a:xfrm>
            <a:off x="9785124" y="5469453"/>
            <a:ext cx="2884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ko-KR" altLang="en-US" sz="24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  <a:cs typeface="Times New Roman" panose="02020603050405020304" pitchFamily="18" charset="0"/>
              </a:rPr>
              <a:t>송현석</a:t>
            </a:r>
            <a:endParaRPr lang="en-GB" altLang="ko-KR" sz="2400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143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7593575-B6EB-4F13-8236-6E0B43C26D0E}"/>
              </a:ext>
            </a:extLst>
          </p:cNvPr>
          <p:cNvSpPr txBox="1">
            <a:spLocks/>
          </p:cNvSpPr>
          <p:nvPr/>
        </p:nvSpPr>
        <p:spPr>
          <a:xfrm>
            <a:off x="9072880" y="647609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C5FDD85-4092-4882-9CFC-61D26946C151}" type="slidenum">
              <a:rPr lang="ko-KR" altLang="en-US" sz="1800" b="1" smtClean="0">
                <a:solidFill>
                  <a:schemeClr val="tx1"/>
                </a:solidFill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</a:rPr>
              <a:pPr/>
              <a:t>10</a:t>
            </a:fld>
            <a:endParaRPr lang="ko-KR" altLang="en-US" sz="1800" b="1" dirty="0">
              <a:solidFill>
                <a:schemeClr val="tx1"/>
              </a:solidFill>
              <a:latin typeface="Times New Roman" panose="02020603050405020304" pitchFamily="18" charset="0"/>
              <a:ea typeface="Apple SD Gothic Neo" panose="02000300000000000000" pitchFamily="2" charset="-127"/>
              <a:cs typeface="Times New Roman" panose="02020603050405020304" pitchFamily="18" charset="0"/>
            </a:endParaRPr>
          </a:p>
        </p:txBody>
      </p:sp>
      <p:cxnSp>
        <p:nvCxnSpPr>
          <p:cNvPr id="20" name="직선 연결선 7">
            <a:extLst>
              <a:ext uri="{FF2B5EF4-FFF2-40B4-BE49-F238E27FC236}">
                <a16:creationId xmlns:a16="http://schemas.microsoft.com/office/drawing/2014/main" id="{83A6B1FA-F5E2-456A-B0E8-D38369E178BE}"/>
              </a:ext>
            </a:extLst>
          </p:cNvPr>
          <p:cNvCxnSpPr/>
          <p:nvPr/>
        </p:nvCxnSpPr>
        <p:spPr>
          <a:xfrm>
            <a:off x="341084" y="6450548"/>
            <a:ext cx="1146048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32">
            <a:extLst>
              <a:ext uri="{FF2B5EF4-FFF2-40B4-BE49-F238E27FC236}">
                <a16:creationId xmlns:a16="http://schemas.microsoft.com/office/drawing/2014/main" id="{E4B2D0D1-3113-4B62-A89E-84EC3AF4F94A}"/>
              </a:ext>
            </a:extLst>
          </p:cNvPr>
          <p:cNvSpPr/>
          <p:nvPr/>
        </p:nvSpPr>
        <p:spPr>
          <a:xfrm>
            <a:off x="355600" y="135862"/>
            <a:ext cx="1146048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9525" algn="ctr" defTabSz="956945">
              <a:buClr>
                <a:srgbClr val="808080"/>
              </a:buClr>
              <a:buSzPct val="80000"/>
              <a:defRPr/>
            </a:pPr>
            <a:r>
              <a:rPr lang="en-US" altLang="ko-KR" sz="2800" b="1" dirty="0"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  <a:sym typeface="Wingdings" panose="05000000000000000000" pitchFamily="2" charset="2"/>
              </a:rPr>
              <a:t>6. </a:t>
            </a:r>
            <a:r>
              <a:rPr lang="ko-KR" altLang="en-US" sz="2800" b="1" dirty="0"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  <a:sym typeface="Wingdings" panose="05000000000000000000" pitchFamily="2" charset="2"/>
              </a:rPr>
              <a:t>모델링</a:t>
            </a:r>
            <a:endParaRPr lang="en-US" altLang="ko-KR" sz="2800" b="1" dirty="0">
              <a:latin typeface="Times New Roman" panose="02020603050405020304" pitchFamily="18" charset="0"/>
              <a:ea typeface="Apple SD Gothic Neo" panose="02000300000000000000" pitchFamily="2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cxnSp>
        <p:nvCxnSpPr>
          <p:cNvPr id="49" name="직선 연결선 2">
            <a:extLst>
              <a:ext uri="{FF2B5EF4-FFF2-40B4-BE49-F238E27FC236}">
                <a16:creationId xmlns:a16="http://schemas.microsoft.com/office/drawing/2014/main" id="{4FCFB4A0-FCB4-4A5F-B952-9B9A80F3B682}"/>
              </a:ext>
            </a:extLst>
          </p:cNvPr>
          <p:cNvCxnSpPr/>
          <p:nvPr/>
        </p:nvCxnSpPr>
        <p:spPr>
          <a:xfrm>
            <a:off x="355600" y="635473"/>
            <a:ext cx="1146048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0">
            <a:extLst>
              <a:ext uri="{FF2B5EF4-FFF2-40B4-BE49-F238E27FC236}">
                <a16:creationId xmlns:a16="http://schemas.microsoft.com/office/drawing/2014/main" id="{1BE1A7EC-6B32-4AF5-98F8-16DC7E0106DC}"/>
              </a:ext>
            </a:extLst>
          </p:cNvPr>
          <p:cNvCxnSpPr>
            <a:cxnSpLocks/>
          </p:cNvCxnSpPr>
          <p:nvPr/>
        </p:nvCxnSpPr>
        <p:spPr>
          <a:xfrm>
            <a:off x="355600" y="125204"/>
            <a:ext cx="11472877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9DE7014-71AE-C9B4-237B-F0742FD11466}"/>
              </a:ext>
            </a:extLst>
          </p:cNvPr>
          <p:cNvSpPr txBox="1"/>
          <p:nvPr/>
        </p:nvSpPr>
        <p:spPr>
          <a:xfrm>
            <a:off x="641531" y="831540"/>
            <a:ext cx="10877679" cy="180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Wingdings" pitchFamily="2" charset="2"/>
              <a:buChar char="§"/>
            </a:pPr>
            <a:r>
              <a:rPr kumimoji="1" lang="ko-Kore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모델 선정</a:t>
            </a:r>
            <a:endParaRPr kumimoji="1" lang="en-US" altLang="ko-Kore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ko-Kore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분류 문제에 강한 </a:t>
            </a:r>
            <a:r>
              <a:rPr kumimoji="1" lang="en-US" altLang="ko-Kore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Tree </a:t>
            </a:r>
            <a:r>
              <a:rPr kumimoji="1" lang="ko-Kore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계열 모델인 </a:t>
            </a:r>
            <a:r>
              <a:rPr kumimoji="1" lang="en-US" altLang="ko-Kore-KR" dirty="0" err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DecisionTreeClassifier</a:t>
            </a:r>
            <a:r>
              <a:rPr kumimoji="1" lang="en-US" altLang="ko-Kore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, </a:t>
            </a:r>
            <a:r>
              <a:rPr kumimoji="1" lang="en-US" altLang="ko-Kore-KR" dirty="0" err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RandomForestClassifier</a:t>
            </a:r>
            <a:r>
              <a:rPr kumimoji="1" lang="en-US" altLang="ko-Kore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, </a:t>
            </a:r>
            <a:r>
              <a:rPr kumimoji="1" lang="en-US" altLang="ko-Kore-KR" dirty="0" err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XGBClassifier</a:t>
            </a:r>
            <a:r>
              <a:rPr kumimoji="1" lang="en-US" altLang="ko-Kore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3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개 모델 비교</a:t>
            </a: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 err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Smoteen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변환 한 데이터를 학습하여 비교</a:t>
            </a: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세 모델 중 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accuracy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는 가장 떨어지나 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, recall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이 가장 높은 </a:t>
            </a:r>
            <a:r>
              <a:rPr kumimoji="1" lang="en-US" altLang="ko-KR" dirty="0" err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XGBoost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</a:t>
            </a:r>
            <a:r>
              <a:rPr kumimoji="1" lang="ko-KR" altLang="en-US" dirty="0" err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를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선정</a:t>
            </a: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D14F71-8BE0-7E95-3999-FC3F24C712EE}"/>
              </a:ext>
            </a:extLst>
          </p:cNvPr>
          <p:cNvSpPr txBox="1"/>
          <p:nvPr/>
        </p:nvSpPr>
        <p:spPr>
          <a:xfrm>
            <a:off x="5418571" y="5089959"/>
            <a:ext cx="13548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kumimoji="1" lang="en-US" altLang="ko-Kore-KR" sz="12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Times New Roman" panose="02020603050405020304" pitchFamily="18" charset="0"/>
              </a:rPr>
              <a:t>Baseline Score</a:t>
            </a:r>
            <a:r>
              <a:rPr kumimoji="1" lang="en-US" altLang="ko-Kore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kumimoji="1" lang="ko-Kore-KR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31F5F16-FA7F-F446-BBDF-986326CA4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687924"/>
              </p:ext>
            </p:extLst>
          </p:nvPr>
        </p:nvGraphicFramePr>
        <p:xfrm>
          <a:off x="3671344" y="3375145"/>
          <a:ext cx="4841388" cy="1636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554">
                  <a:extLst>
                    <a:ext uri="{9D8B030D-6E8A-4147-A177-3AD203B41FA5}">
                      <a16:colId xmlns:a16="http://schemas.microsoft.com/office/drawing/2014/main" val="3245605364"/>
                    </a:ext>
                  </a:extLst>
                </a:gridCol>
                <a:gridCol w="1686417">
                  <a:extLst>
                    <a:ext uri="{9D8B030D-6E8A-4147-A177-3AD203B41FA5}">
                      <a16:colId xmlns:a16="http://schemas.microsoft.com/office/drawing/2014/main" val="1863553114"/>
                    </a:ext>
                  </a:extLst>
                </a:gridCol>
                <a:gridCol w="1686417">
                  <a:extLst>
                    <a:ext uri="{9D8B030D-6E8A-4147-A177-3AD203B41FA5}">
                      <a16:colId xmlns:a16="http://schemas.microsoft.com/office/drawing/2014/main" val="1237361707"/>
                    </a:ext>
                  </a:extLst>
                </a:gridCol>
              </a:tblGrid>
              <a:tr h="3191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Model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Recall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Accuracy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043924"/>
                  </a:ext>
                </a:extLst>
              </a:tr>
              <a:tr h="499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Decision Tree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0.4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0.98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736986"/>
                  </a:ext>
                </a:extLst>
              </a:tr>
              <a:tr h="499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Random Forest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0.4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0.99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245331"/>
                  </a:ext>
                </a:extLst>
              </a:tr>
              <a:tr h="3191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XGBoost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0.8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0.97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525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9506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7593575-B6EB-4F13-8236-6E0B43C26D0E}"/>
              </a:ext>
            </a:extLst>
          </p:cNvPr>
          <p:cNvSpPr txBox="1">
            <a:spLocks/>
          </p:cNvSpPr>
          <p:nvPr/>
        </p:nvSpPr>
        <p:spPr>
          <a:xfrm>
            <a:off x="9072880" y="647609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C5FDD85-4092-4882-9CFC-61D26946C151}" type="slidenum">
              <a:rPr lang="ko-KR" altLang="en-US" sz="1800" b="1" smtClean="0">
                <a:solidFill>
                  <a:schemeClr val="tx1"/>
                </a:solidFill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</a:rPr>
              <a:pPr/>
              <a:t>11</a:t>
            </a:fld>
            <a:endParaRPr lang="ko-KR" altLang="en-US" sz="1800" b="1" dirty="0">
              <a:solidFill>
                <a:schemeClr val="tx1"/>
              </a:solidFill>
              <a:latin typeface="Times New Roman" panose="02020603050405020304" pitchFamily="18" charset="0"/>
              <a:ea typeface="Apple SD Gothic Neo" panose="02000300000000000000" pitchFamily="2" charset="-127"/>
              <a:cs typeface="Times New Roman" panose="02020603050405020304" pitchFamily="18" charset="0"/>
            </a:endParaRPr>
          </a:p>
        </p:txBody>
      </p:sp>
      <p:cxnSp>
        <p:nvCxnSpPr>
          <p:cNvPr id="20" name="직선 연결선 7">
            <a:extLst>
              <a:ext uri="{FF2B5EF4-FFF2-40B4-BE49-F238E27FC236}">
                <a16:creationId xmlns:a16="http://schemas.microsoft.com/office/drawing/2014/main" id="{83A6B1FA-F5E2-456A-B0E8-D38369E178BE}"/>
              </a:ext>
            </a:extLst>
          </p:cNvPr>
          <p:cNvCxnSpPr/>
          <p:nvPr/>
        </p:nvCxnSpPr>
        <p:spPr>
          <a:xfrm>
            <a:off x="341084" y="6450548"/>
            <a:ext cx="1146048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32">
            <a:extLst>
              <a:ext uri="{FF2B5EF4-FFF2-40B4-BE49-F238E27FC236}">
                <a16:creationId xmlns:a16="http://schemas.microsoft.com/office/drawing/2014/main" id="{E4B2D0D1-3113-4B62-A89E-84EC3AF4F94A}"/>
              </a:ext>
            </a:extLst>
          </p:cNvPr>
          <p:cNvSpPr/>
          <p:nvPr/>
        </p:nvSpPr>
        <p:spPr>
          <a:xfrm>
            <a:off x="355600" y="135862"/>
            <a:ext cx="1146048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9525" algn="ctr" defTabSz="956945">
              <a:buClr>
                <a:srgbClr val="808080"/>
              </a:buClr>
              <a:buSzPct val="80000"/>
              <a:defRPr/>
            </a:pPr>
            <a:r>
              <a:rPr lang="en-US" altLang="ko-KR" sz="2800" b="1" dirty="0"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  <a:sym typeface="Wingdings" panose="05000000000000000000" pitchFamily="2" charset="2"/>
              </a:rPr>
              <a:t>6. </a:t>
            </a:r>
            <a:r>
              <a:rPr lang="ko-KR" altLang="en-US" sz="2800" b="1" dirty="0"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  <a:sym typeface="Wingdings" panose="05000000000000000000" pitchFamily="2" charset="2"/>
              </a:rPr>
              <a:t>모델링</a:t>
            </a:r>
            <a:endParaRPr lang="en-US" altLang="ko-KR" sz="2800" b="1" dirty="0">
              <a:latin typeface="Times New Roman" panose="02020603050405020304" pitchFamily="18" charset="0"/>
              <a:ea typeface="Apple SD Gothic Neo" panose="02000300000000000000" pitchFamily="2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cxnSp>
        <p:nvCxnSpPr>
          <p:cNvPr id="49" name="직선 연결선 2">
            <a:extLst>
              <a:ext uri="{FF2B5EF4-FFF2-40B4-BE49-F238E27FC236}">
                <a16:creationId xmlns:a16="http://schemas.microsoft.com/office/drawing/2014/main" id="{4FCFB4A0-FCB4-4A5F-B952-9B9A80F3B682}"/>
              </a:ext>
            </a:extLst>
          </p:cNvPr>
          <p:cNvCxnSpPr/>
          <p:nvPr/>
        </p:nvCxnSpPr>
        <p:spPr>
          <a:xfrm>
            <a:off x="355600" y="635473"/>
            <a:ext cx="1146048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0">
            <a:extLst>
              <a:ext uri="{FF2B5EF4-FFF2-40B4-BE49-F238E27FC236}">
                <a16:creationId xmlns:a16="http://schemas.microsoft.com/office/drawing/2014/main" id="{1BE1A7EC-6B32-4AF5-98F8-16DC7E0106DC}"/>
              </a:ext>
            </a:extLst>
          </p:cNvPr>
          <p:cNvCxnSpPr>
            <a:cxnSpLocks/>
          </p:cNvCxnSpPr>
          <p:nvPr/>
        </p:nvCxnSpPr>
        <p:spPr>
          <a:xfrm>
            <a:off x="355600" y="125204"/>
            <a:ext cx="11472877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9DE7014-71AE-C9B4-237B-F0742FD11466}"/>
              </a:ext>
            </a:extLst>
          </p:cNvPr>
          <p:cNvSpPr txBox="1"/>
          <p:nvPr/>
        </p:nvSpPr>
        <p:spPr>
          <a:xfrm>
            <a:off x="641531" y="831540"/>
            <a:ext cx="10877679" cy="3883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Wingdings" pitchFamily="2" charset="2"/>
              <a:buChar char="§"/>
            </a:pPr>
            <a:r>
              <a:rPr kumimoji="1" lang="ko-Kore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학습</a:t>
            </a:r>
            <a:endParaRPr kumimoji="1" lang="en-US" altLang="ko-Kore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ko-Kore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데이터는 학습</a:t>
            </a:r>
            <a:r>
              <a:rPr kumimoji="1" lang="en-US" altLang="ko-Kore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:</a:t>
            </a:r>
            <a:r>
              <a:rPr kumimoji="1" lang="ko-Kore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검증</a:t>
            </a:r>
            <a:r>
              <a:rPr kumimoji="1" lang="en-US" altLang="ko-Kore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:Test -&gt; 7:1:2 </a:t>
            </a:r>
            <a:r>
              <a:rPr kumimoji="1" lang="ko-Kore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비율로 나누어 주었으며 상기 과정들을 거침</a:t>
            </a:r>
            <a:endParaRPr kumimoji="1" lang="en-US" altLang="ko-Kore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ko-Kore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카테고리형 데이터를 학습할수 있게 만들어주는 </a:t>
            </a:r>
            <a:r>
              <a:rPr kumimoji="1" lang="en-US" altLang="ko-Kore-KR" dirty="0" err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OrdinalEncoder</a:t>
            </a:r>
            <a:r>
              <a:rPr kumimoji="1" lang="en-US" altLang="ko-Kore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</a:t>
            </a:r>
            <a:r>
              <a:rPr kumimoji="1" lang="ko-Kore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사용</a:t>
            </a:r>
            <a:endParaRPr kumimoji="1" lang="en-US" altLang="ko-Kore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ko-Kore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모델 하이퍼파라미터 탐색은</a:t>
            </a:r>
            <a:r>
              <a:rPr kumimoji="1" lang="en-US" altLang="ko-Kore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Bayesian Search </a:t>
            </a:r>
            <a:r>
              <a:rPr kumimoji="1" lang="ko-Kore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기법을 사용하여 탐색을 진행함</a:t>
            </a:r>
            <a:endParaRPr kumimoji="1" lang="en-US" altLang="ko-Kore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1200150" lvl="2" indent="-285750">
              <a:lnSpc>
                <a:spcPct val="125000"/>
              </a:lnSpc>
              <a:buFont typeface="Wingdings" pitchFamily="2" charset="2"/>
              <a:buChar char="ü"/>
            </a:pPr>
            <a:r>
              <a:rPr kumimoji="1" lang="en-US" altLang="ko-Kore-KR" dirty="0" err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colsample_bytree</a:t>
            </a:r>
            <a:r>
              <a:rPr kumimoji="1" lang="en-US" altLang="ko-Kore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=0.2289</a:t>
            </a:r>
          </a:p>
          <a:p>
            <a:pPr marL="1200150" lvl="2" indent="-285750">
              <a:lnSpc>
                <a:spcPct val="125000"/>
              </a:lnSpc>
              <a:buFont typeface="Wingdings" pitchFamily="2" charset="2"/>
              <a:buChar char="ü"/>
            </a:pPr>
            <a:r>
              <a:rPr kumimoji="1" lang="en-US" altLang="ko-Kore-KR" dirty="0" err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learning_rate</a:t>
            </a:r>
            <a:r>
              <a:rPr kumimoji="1" lang="en-US" altLang="ko-Kore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=0.166</a:t>
            </a:r>
          </a:p>
          <a:p>
            <a:pPr marL="1200150" lvl="2" indent="-285750">
              <a:lnSpc>
                <a:spcPct val="125000"/>
              </a:lnSpc>
              <a:buFont typeface="Wingdings" pitchFamily="2" charset="2"/>
              <a:buChar char="ü"/>
            </a:pPr>
            <a:r>
              <a:rPr kumimoji="1" lang="en-US" altLang="ko-Kore-KR" dirty="0" err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max_depth</a:t>
            </a:r>
            <a:r>
              <a:rPr kumimoji="1" lang="en-US" altLang="ko-Kore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=14</a:t>
            </a:r>
          </a:p>
          <a:p>
            <a:pPr marL="1200150" lvl="2" indent="-285750">
              <a:lnSpc>
                <a:spcPct val="125000"/>
              </a:lnSpc>
              <a:buFont typeface="Wingdings" pitchFamily="2" charset="2"/>
              <a:buChar char="ü"/>
            </a:pPr>
            <a:r>
              <a:rPr kumimoji="1" lang="en-US" altLang="ko-Kore-KR" dirty="0" err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min_child_weight</a:t>
            </a:r>
            <a:r>
              <a:rPr kumimoji="1" lang="en-US" altLang="ko-Kore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=14</a:t>
            </a:r>
          </a:p>
          <a:p>
            <a:pPr marL="1200150" lvl="2" indent="-285750">
              <a:lnSpc>
                <a:spcPct val="125000"/>
              </a:lnSpc>
              <a:buFont typeface="Wingdings" pitchFamily="2" charset="2"/>
              <a:buChar char="ü"/>
            </a:pPr>
            <a:r>
              <a:rPr kumimoji="1" lang="en-US" altLang="ko-Kore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subsample = 0.1</a:t>
            </a:r>
          </a:p>
          <a:p>
            <a:pPr marL="1200150" lvl="2" indent="-285750">
              <a:lnSpc>
                <a:spcPct val="125000"/>
              </a:lnSpc>
              <a:buFont typeface="Wingdings" pitchFamily="2" charset="2"/>
              <a:buChar char="ü"/>
            </a:pPr>
            <a:endParaRPr kumimoji="1" lang="en-US" altLang="ko-Kore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en-US" altLang="ko-Kore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Early stop</a:t>
            </a:r>
            <a:r>
              <a:rPr kumimoji="1" lang="ko-Kore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을 걸어 </a:t>
            </a:r>
            <a:r>
              <a:rPr kumimoji="1" lang="en-US" altLang="ko-Kore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5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0 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회 동안 성능이 개선되지 않으면 중단이 되도록 학습을 진행함</a:t>
            </a:r>
            <a:endParaRPr kumimoji="1" lang="en-US" altLang="ko-Kore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1116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7593575-B6EB-4F13-8236-6E0B43C26D0E}"/>
              </a:ext>
            </a:extLst>
          </p:cNvPr>
          <p:cNvSpPr txBox="1">
            <a:spLocks/>
          </p:cNvSpPr>
          <p:nvPr/>
        </p:nvSpPr>
        <p:spPr>
          <a:xfrm>
            <a:off x="9072880" y="647609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C5FDD85-4092-4882-9CFC-61D26946C151}" type="slidenum">
              <a:rPr lang="ko-KR" altLang="en-US" sz="1800" b="1" smtClean="0">
                <a:solidFill>
                  <a:schemeClr val="tx1"/>
                </a:solidFill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</a:rPr>
              <a:pPr/>
              <a:t>12</a:t>
            </a:fld>
            <a:endParaRPr lang="ko-KR" altLang="en-US" sz="1800" b="1" dirty="0">
              <a:solidFill>
                <a:schemeClr val="tx1"/>
              </a:solidFill>
              <a:latin typeface="Times New Roman" panose="02020603050405020304" pitchFamily="18" charset="0"/>
              <a:ea typeface="Apple SD Gothic Neo" panose="02000300000000000000" pitchFamily="2" charset="-127"/>
              <a:cs typeface="Times New Roman" panose="02020603050405020304" pitchFamily="18" charset="0"/>
            </a:endParaRPr>
          </a:p>
        </p:txBody>
      </p:sp>
      <p:cxnSp>
        <p:nvCxnSpPr>
          <p:cNvPr id="20" name="직선 연결선 7">
            <a:extLst>
              <a:ext uri="{FF2B5EF4-FFF2-40B4-BE49-F238E27FC236}">
                <a16:creationId xmlns:a16="http://schemas.microsoft.com/office/drawing/2014/main" id="{83A6B1FA-F5E2-456A-B0E8-D38369E178BE}"/>
              </a:ext>
            </a:extLst>
          </p:cNvPr>
          <p:cNvCxnSpPr/>
          <p:nvPr/>
        </p:nvCxnSpPr>
        <p:spPr>
          <a:xfrm>
            <a:off x="341084" y="6450548"/>
            <a:ext cx="1146048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32">
            <a:extLst>
              <a:ext uri="{FF2B5EF4-FFF2-40B4-BE49-F238E27FC236}">
                <a16:creationId xmlns:a16="http://schemas.microsoft.com/office/drawing/2014/main" id="{E4B2D0D1-3113-4B62-A89E-84EC3AF4F94A}"/>
              </a:ext>
            </a:extLst>
          </p:cNvPr>
          <p:cNvSpPr/>
          <p:nvPr/>
        </p:nvSpPr>
        <p:spPr>
          <a:xfrm>
            <a:off x="355600" y="135862"/>
            <a:ext cx="1146048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9525" algn="ctr" defTabSz="956945">
              <a:buClr>
                <a:srgbClr val="808080"/>
              </a:buClr>
              <a:buSzPct val="80000"/>
              <a:defRPr/>
            </a:pPr>
            <a:r>
              <a:rPr lang="en-US" altLang="ko-KR" sz="2800" b="1" dirty="0"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  <a:sym typeface="Wingdings" panose="05000000000000000000" pitchFamily="2" charset="2"/>
              </a:rPr>
              <a:t>6. </a:t>
            </a:r>
            <a:r>
              <a:rPr lang="ko-KR" altLang="en-US" sz="2800" b="1" dirty="0"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  <a:sym typeface="Wingdings" panose="05000000000000000000" pitchFamily="2" charset="2"/>
              </a:rPr>
              <a:t>모델 해석</a:t>
            </a:r>
            <a:endParaRPr lang="en-US" altLang="ko-KR" sz="2800" b="1" dirty="0">
              <a:latin typeface="Times New Roman" panose="02020603050405020304" pitchFamily="18" charset="0"/>
              <a:ea typeface="Apple SD Gothic Neo" panose="02000300000000000000" pitchFamily="2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cxnSp>
        <p:nvCxnSpPr>
          <p:cNvPr id="49" name="직선 연결선 2">
            <a:extLst>
              <a:ext uri="{FF2B5EF4-FFF2-40B4-BE49-F238E27FC236}">
                <a16:creationId xmlns:a16="http://schemas.microsoft.com/office/drawing/2014/main" id="{4FCFB4A0-FCB4-4A5F-B952-9B9A80F3B682}"/>
              </a:ext>
            </a:extLst>
          </p:cNvPr>
          <p:cNvCxnSpPr/>
          <p:nvPr/>
        </p:nvCxnSpPr>
        <p:spPr>
          <a:xfrm>
            <a:off x="355600" y="635473"/>
            <a:ext cx="1146048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0">
            <a:extLst>
              <a:ext uri="{FF2B5EF4-FFF2-40B4-BE49-F238E27FC236}">
                <a16:creationId xmlns:a16="http://schemas.microsoft.com/office/drawing/2014/main" id="{1BE1A7EC-6B32-4AF5-98F8-16DC7E0106DC}"/>
              </a:ext>
            </a:extLst>
          </p:cNvPr>
          <p:cNvCxnSpPr>
            <a:cxnSpLocks/>
          </p:cNvCxnSpPr>
          <p:nvPr/>
        </p:nvCxnSpPr>
        <p:spPr>
          <a:xfrm>
            <a:off x="355600" y="125204"/>
            <a:ext cx="11472877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9DE7014-71AE-C9B4-237B-F0742FD11466}"/>
              </a:ext>
            </a:extLst>
          </p:cNvPr>
          <p:cNvSpPr txBox="1"/>
          <p:nvPr/>
        </p:nvSpPr>
        <p:spPr>
          <a:xfrm>
            <a:off x="641531" y="831540"/>
            <a:ext cx="10877679" cy="421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Wingdings" pitchFamily="2" charset="2"/>
              <a:buChar char="§"/>
            </a:pPr>
            <a:r>
              <a:rPr kumimoji="1" lang="ko-Kore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특성 중요도</a:t>
            </a:r>
            <a:endParaRPr kumimoji="1" lang="en-US" altLang="ko-Kore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C216E72-F4B6-7243-3CE3-910D8ABBA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775" y="1252809"/>
            <a:ext cx="3541506" cy="50626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7CB19C5-BDE6-F7A1-9DE9-6283A68FF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8624" y="1359024"/>
            <a:ext cx="3541505" cy="506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387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7593575-B6EB-4F13-8236-6E0B43C26D0E}"/>
              </a:ext>
            </a:extLst>
          </p:cNvPr>
          <p:cNvSpPr txBox="1">
            <a:spLocks/>
          </p:cNvSpPr>
          <p:nvPr/>
        </p:nvSpPr>
        <p:spPr>
          <a:xfrm>
            <a:off x="9072880" y="647609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C5FDD85-4092-4882-9CFC-61D26946C151}" type="slidenum">
              <a:rPr lang="ko-KR" altLang="en-US" sz="1800" b="1" smtClean="0">
                <a:solidFill>
                  <a:schemeClr val="tx1"/>
                </a:solidFill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</a:rPr>
              <a:pPr/>
              <a:t>13</a:t>
            </a:fld>
            <a:endParaRPr lang="ko-KR" altLang="en-US" sz="1800" b="1" dirty="0">
              <a:solidFill>
                <a:schemeClr val="tx1"/>
              </a:solidFill>
              <a:latin typeface="Times New Roman" panose="02020603050405020304" pitchFamily="18" charset="0"/>
              <a:ea typeface="Apple SD Gothic Neo" panose="02000300000000000000" pitchFamily="2" charset="-127"/>
              <a:cs typeface="Times New Roman" panose="02020603050405020304" pitchFamily="18" charset="0"/>
            </a:endParaRPr>
          </a:p>
        </p:txBody>
      </p:sp>
      <p:cxnSp>
        <p:nvCxnSpPr>
          <p:cNvPr id="20" name="직선 연결선 7">
            <a:extLst>
              <a:ext uri="{FF2B5EF4-FFF2-40B4-BE49-F238E27FC236}">
                <a16:creationId xmlns:a16="http://schemas.microsoft.com/office/drawing/2014/main" id="{83A6B1FA-F5E2-456A-B0E8-D38369E178BE}"/>
              </a:ext>
            </a:extLst>
          </p:cNvPr>
          <p:cNvCxnSpPr/>
          <p:nvPr/>
        </p:nvCxnSpPr>
        <p:spPr>
          <a:xfrm>
            <a:off x="341084" y="6450548"/>
            <a:ext cx="1146048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32">
            <a:extLst>
              <a:ext uri="{FF2B5EF4-FFF2-40B4-BE49-F238E27FC236}">
                <a16:creationId xmlns:a16="http://schemas.microsoft.com/office/drawing/2014/main" id="{E4B2D0D1-3113-4B62-A89E-84EC3AF4F94A}"/>
              </a:ext>
            </a:extLst>
          </p:cNvPr>
          <p:cNvSpPr/>
          <p:nvPr/>
        </p:nvSpPr>
        <p:spPr>
          <a:xfrm>
            <a:off x="355600" y="135862"/>
            <a:ext cx="1146048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9525" algn="ctr" defTabSz="956945">
              <a:buClr>
                <a:srgbClr val="808080"/>
              </a:buClr>
              <a:buSzPct val="80000"/>
              <a:defRPr/>
            </a:pPr>
            <a:r>
              <a:rPr lang="en-US" altLang="ko-KR" sz="2800" b="1" dirty="0"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  <a:sym typeface="Wingdings" panose="05000000000000000000" pitchFamily="2" charset="2"/>
              </a:rPr>
              <a:t>6. </a:t>
            </a:r>
            <a:r>
              <a:rPr lang="ko-KR" altLang="en-US" sz="2800" b="1" dirty="0"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  <a:sym typeface="Wingdings" panose="05000000000000000000" pitchFamily="2" charset="2"/>
              </a:rPr>
              <a:t>결론</a:t>
            </a:r>
            <a:endParaRPr lang="en-US" altLang="ko-KR" sz="2800" b="1" dirty="0">
              <a:latin typeface="Times New Roman" panose="02020603050405020304" pitchFamily="18" charset="0"/>
              <a:ea typeface="Apple SD Gothic Neo" panose="02000300000000000000" pitchFamily="2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cxnSp>
        <p:nvCxnSpPr>
          <p:cNvPr id="49" name="직선 연결선 2">
            <a:extLst>
              <a:ext uri="{FF2B5EF4-FFF2-40B4-BE49-F238E27FC236}">
                <a16:creationId xmlns:a16="http://schemas.microsoft.com/office/drawing/2014/main" id="{4FCFB4A0-FCB4-4A5F-B952-9B9A80F3B682}"/>
              </a:ext>
            </a:extLst>
          </p:cNvPr>
          <p:cNvCxnSpPr/>
          <p:nvPr/>
        </p:nvCxnSpPr>
        <p:spPr>
          <a:xfrm>
            <a:off x="355600" y="635473"/>
            <a:ext cx="1146048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0">
            <a:extLst>
              <a:ext uri="{FF2B5EF4-FFF2-40B4-BE49-F238E27FC236}">
                <a16:creationId xmlns:a16="http://schemas.microsoft.com/office/drawing/2014/main" id="{1BE1A7EC-6B32-4AF5-98F8-16DC7E0106DC}"/>
              </a:ext>
            </a:extLst>
          </p:cNvPr>
          <p:cNvCxnSpPr>
            <a:cxnSpLocks/>
          </p:cNvCxnSpPr>
          <p:nvPr/>
        </p:nvCxnSpPr>
        <p:spPr>
          <a:xfrm>
            <a:off x="355600" y="125204"/>
            <a:ext cx="11472877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DFF939C-D2D6-D29F-2539-E0F560905D1D}"/>
              </a:ext>
            </a:extLst>
          </p:cNvPr>
          <p:cNvSpPr txBox="1"/>
          <p:nvPr/>
        </p:nvSpPr>
        <p:spPr>
          <a:xfrm>
            <a:off x="897244" y="863495"/>
            <a:ext cx="9198352" cy="1460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5000"/>
              </a:lnSpc>
              <a:buFont typeface="Wingdings" pitchFamily="2" charset="2"/>
              <a:buChar char="§"/>
            </a:pPr>
            <a:r>
              <a:rPr kumimoji="1" lang="ko-Kore-KR" altLang="en-US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결함품 </a:t>
            </a:r>
            <a:r>
              <a:rPr kumimoji="1" lang="en-US" altLang="ko-Kore-KR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8 </a:t>
            </a:r>
            <a:r>
              <a:rPr kumimoji="1" lang="ko-Kore-KR" altLang="en-US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개 중 </a:t>
            </a:r>
            <a:r>
              <a:rPr kumimoji="1" lang="en-US" altLang="ko-KR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7</a:t>
            </a:r>
            <a:r>
              <a:rPr kumimoji="1" lang="ko-KR" altLang="en-US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개를 정확하게 예측 함을 확인</a:t>
            </a:r>
            <a:endParaRPr kumimoji="1" lang="en-US" altLang="ko-KR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285750" indent="-285750">
              <a:lnSpc>
                <a:spcPct val="125000"/>
              </a:lnSpc>
              <a:buFont typeface="Wingdings" pitchFamily="2" charset="2"/>
              <a:buChar char="§"/>
            </a:pPr>
            <a:r>
              <a:rPr kumimoji="1" lang="ko-Kore-KR" altLang="en-US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양품인데 불량품으로 판정한 수가 매우 높아졌으며 해결해야 할 문제</a:t>
            </a:r>
            <a:endParaRPr kumimoji="1" lang="en-US" altLang="ko-Kore-KR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285750" indent="-285750">
              <a:lnSpc>
                <a:spcPct val="125000"/>
              </a:lnSpc>
              <a:buFont typeface="Wingdings" pitchFamily="2" charset="2"/>
              <a:buChar char="§"/>
            </a:pPr>
            <a:r>
              <a:rPr kumimoji="1" lang="ko-Kore-KR" altLang="en-US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생산된 시간은 불량품 판정에 중요 특성</a:t>
            </a:r>
            <a:endParaRPr kumimoji="1" lang="en-US" altLang="ko-Kore-KR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285750" indent="-285750">
              <a:lnSpc>
                <a:spcPct val="125000"/>
              </a:lnSpc>
              <a:buFont typeface="Wingdings" pitchFamily="2" charset="2"/>
              <a:buChar char="§"/>
            </a:pPr>
            <a:r>
              <a:rPr kumimoji="1" lang="ko-Kore-KR" altLang="en-US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온도 관련 특성들이 결함에 영향을 주긴하나</a:t>
            </a:r>
            <a:r>
              <a:rPr kumimoji="1" lang="en-US" altLang="ko-Kore-KR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, </a:t>
            </a:r>
            <a:r>
              <a:rPr kumimoji="1" lang="ko-Kore-KR" altLang="en-US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시간 과 관련된 변수들 또한 결함에 영향을 많이 줌</a:t>
            </a:r>
            <a:endParaRPr kumimoji="1" lang="en-US" altLang="ko-Kore-KR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C3DD48B-F972-364B-50C0-31C113811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425" y="2895127"/>
            <a:ext cx="3962400" cy="3327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42B8AF-D2AD-98E6-989F-36C575711C21}"/>
              </a:ext>
            </a:extLst>
          </p:cNvPr>
          <p:cNvSpPr txBox="1"/>
          <p:nvPr/>
        </p:nvSpPr>
        <p:spPr>
          <a:xfrm>
            <a:off x="2432382" y="6198038"/>
            <a:ext cx="1372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kumimoji="1" lang="ko-Kore-KR" altLang="en-US" sz="12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Times New Roman" panose="02020603050405020304" pitchFamily="18" charset="0"/>
              </a:rPr>
              <a:t>일반화 성능 검증</a:t>
            </a:r>
            <a:r>
              <a:rPr kumimoji="1" lang="en-US" altLang="ko-Kore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kumimoji="1" lang="ko-Kore-KR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BE38419-8D5D-B890-FF6D-18684620C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308386"/>
              </p:ext>
            </p:extLst>
          </p:nvPr>
        </p:nvGraphicFramePr>
        <p:xfrm>
          <a:off x="6421615" y="3816415"/>
          <a:ext cx="4389121" cy="1137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367">
                  <a:extLst>
                    <a:ext uri="{9D8B030D-6E8A-4147-A177-3AD203B41FA5}">
                      <a16:colId xmlns:a16="http://schemas.microsoft.com/office/drawing/2014/main" val="3245605364"/>
                    </a:ext>
                  </a:extLst>
                </a:gridCol>
                <a:gridCol w="1528877">
                  <a:extLst>
                    <a:ext uri="{9D8B030D-6E8A-4147-A177-3AD203B41FA5}">
                      <a16:colId xmlns:a16="http://schemas.microsoft.com/office/drawing/2014/main" val="1863553114"/>
                    </a:ext>
                  </a:extLst>
                </a:gridCol>
                <a:gridCol w="1528877">
                  <a:extLst>
                    <a:ext uri="{9D8B030D-6E8A-4147-A177-3AD203B41FA5}">
                      <a16:colId xmlns:a16="http://schemas.microsoft.com/office/drawing/2014/main" val="264572786"/>
                    </a:ext>
                  </a:extLst>
                </a:gridCol>
              </a:tblGrid>
              <a:tr h="3191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Metric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Baseline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분류 모델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043924"/>
                  </a:ext>
                </a:extLst>
              </a:tr>
              <a:tr h="499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Accuracy_score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0.99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0.9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736986"/>
                  </a:ext>
                </a:extLst>
              </a:tr>
              <a:tr h="3191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Recall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0.88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525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8804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7593575-B6EB-4F13-8236-6E0B43C26D0E}"/>
              </a:ext>
            </a:extLst>
          </p:cNvPr>
          <p:cNvSpPr txBox="1">
            <a:spLocks/>
          </p:cNvSpPr>
          <p:nvPr/>
        </p:nvSpPr>
        <p:spPr>
          <a:xfrm>
            <a:off x="9072880" y="647609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C5FDD85-4092-4882-9CFC-61D26946C151}" type="slidenum">
              <a:rPr lang="ko-KR" altLang="en-US" sz="1800" b="1" smtClean="0">
                <a:solidFill>
                  <a:schemeClr val="tx1"/>
                </a:solidFill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</a:rPr>
              <a:pPr/>
              <a:t>2</a:t>
            </a:fld>
            <a:endParaRPr lang="ko-KR" altLang="en-US" sz="1800" b="1" dirty="0">
              <a:solidFill>
                <a:schemeClr val="tx1"/>
              </a:solidFill>
              <a:latin typeface="Times New Roman" panose="02020603050405020304" pitchFamily="18" charset="0"/>
              <a:ea typeface="Apple SD Gothic Neo" panose="02000300000000000000" pitchFamily="2" charset="-127"/>
              <a:cs typeface="Times New Roman" panose="02020603050405020304" pitchFamily="18" charset="0"/>
            </a:endParaRPr>
          </a:p>
        </p:txBody>
      </p:sp>
      <p:cxnSp>
        <p:nvCxnSpPr>
          <p:cNvPr id="20" name="직선 연결선 7">
            <a:extLst>
              <a:ext uri="{FF2B5EF4-FFF2-40B4-BE49-F238E27FC236}">
                <a16:creationId xmlns:a16="http://schemas.microsoft.com/office/drawing/2014/main" id="{83A6B1FA-F5E2-456A-B0E8-D38369E178BE}"/>
              </a:ext>
            </a:extLst>
          </p:cNvPr>
          <p:cNvCxnSpPr/>
          <p:nvPr/>
        </p:nvCxnSpPr>
        <p:spPr>
          <a:xfrm>
            <a:off x="341084" y="6450548"/>
            <a:ext cx="1146048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32">
            <a:extLst>
              <a:ext uri="{FF2B5EF4-FFF2-40B4-BE49-F238E27FC236}">
                <a16:creationId xmlns:a16="http://schemas.microsoft.com/office/drawing/2014/main" id="{E4B2D0D1-3113-4B62-A89E-84EC3AF4F94A}"/>
              </a:ext>
            </a:extLst>
          </p:cNvPr>
          <p:cNvSpPr/>
          <p:nvPr/>
        </p:nvSpPr>
        <p:spPr>
          <a:xfrm>
            <a:off x="355600" y="135862"/>
            <a:ext cx="1146048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9525" algn="ctr" defTabSz="956945">
              <a:buClr>
                <a:srgbClr val="808080"/>
              </a:buClr>
              <a:buSzPct val="80000"/>
              <a:defRPr/>
            </a:pPr>
            <a:r>
              <a:rPr lang="en-US" altLang="ko-KR" sz="2800" b="1" dirty="0"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  <a:sym typeface="Wingdings" panose="05000000000000000000" pitchFamily="2" charset="2"/>
              </a:rPr>
              <a:t>1. </a:t>
            </a:r>
            <a:r>
              <a:rPr lang="ko-KR" altLang="en-US" sz="2800" b="1" dirty="0"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  <a:sym typeface="Wingdings" panose="05000000000000000000" pitchFamily="2" charset="2"/>
              </a:rPr>
              <a:t>사출 공정이란</a:t>
            </a:r>
            <a:endParaRPr lang="en-US" altLang="ko-KR" sz="2800" b="1" dirty="0">
              <a:latin typeface="Times New Roman" panose="02020603050405020304" pitchFamily="18" charset="0"/>
              <a:ea typeface="Apple SD Gothic Neo" panose="02000300000000000000" pitchFamily="2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cxnSp>
        <p:nvCxnSpPr>
          <p:cNvPr id="49" name="직선 연결선 2">
            <a:extLst>
              <a:ext uri="{FF2B5EF4-FFF2-40B4-BE49-F238E27FC236}">
                <a16:creationId xmlns:a16="http://schemas.microsoft.com/office/drawing/2014/main" id="{4FCFB4A0-FCB4-4A5F-B952-9B9A80F3B682}"/>
              </a:ext>
            </a:extLst>
          </p:cNvPr>
          <p:cNvCxnSpPr/>
          <p:nvPr/>
        </p:nvCxnSpPr>
        <p:spPr>
          <a:xfrm>
            <a:off x="355600" y="635473"/>
            <a:ext cx="1146048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0">
            <a:extLst>
              <a:ext uri="{FF2B5EF4-FFF2-40B4-BE49-F238E27FC236}">
                <a16:creationId xmlns:a16="http://schemas.microsoft.com/office/drawing/2014/main" id="{1BE1A7EC-6B32-4AF5-98F8-16DC7E0106DC}"/>
              </a:ext>
            </a:extLst>
          </p:cNvPr>
          <p:cNvCxnSpPr>
            <a:cxnSpLocks/>
          </p:cNvCxnSpPr>
          <p:nvPr/>
        </p:nvCxnSpPr>
        <p:spPr>
          <a:xfrm>
            <a:off x="355600" y="125204"/>
            <a:ext cx="11472877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0006306-2859-E1BB-0475-E25328C341F2}"/>
              </a:ext>
            </a:extLst>
          </p:cNvPr>
          <p:cNvSpPr txBox="1"/>
          <p:nvPr/>
        </p:nvSpPr>
        <p:spPr>
          <a:xfrm>
            <a:off x="5722509" y="6045659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kumimoji="1"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Times New Roman" panose="02020603050405020304" pitchFamily="18" charset="0"/>
              </a:rPr>
              <a:t>사출</a:t>
            </a:r>
            <a:r>
              <a:rPr kumimoji="1" lang="en-US" altLang="ko-Kore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kumimoji="1" lang="ko-Kore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DE7014-71AE-C9B4-237B-F0742FD11466}"/>
              </a:ext>
            </a:extLst>
          </p:cNvPr>
          <p:cNvSpPr txBox="1"/>
          <p:nvPr/>
        </p:nvSpPr>
        <p:spPr>
          <a:xfrm>
            <a:off x="641530" y="831540"/>
            <a:ext cx="11160034" cy="2845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Wingdings" pitchFamily="2" charset="2"/>
              <a:buChar char="§"/>
            </a:pP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주조 공정</a:t>
            </a: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742950" lvl="1" indent="-285750">
              <a:lnSpc>
                <a:spcPct val="125000"/>
              </a:lnSpc>
              <a:buFontTx/>
              <a:buChar char="-"/>
            </a:pP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주조 공정은 용융된 소재를 금형에 부어 굳히는 생산 기술이다</a:t>
            </a: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742950" lvl="1" indent="-285750">
              <a:lnSpc>
                <a:spcPct val="125000"/>
              </a:lnSpc>
              <a:buFontTx/>
              <a:buChar char="-"/>
            </a:pP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주조 공정은 대량 생산에 매우 유리하다</a:t>
            </a: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742950" lvl="1" indent="-285750">
              <a:lnSpc>
                <a:spcPct val="125000"/>
              </a:lnSpc>
              <a:buFontTx/>
              <a:buChar char="-"/>
            </a:pP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사출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,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</a:t>
            </a:r>
            <a:r>
              <a:rPr kumimoji="1" lang="ko-KR" altLang="en-US" dirty="0" err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다이케스팅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등이 현대의 대표적인 주조 공정 중 하나이다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.</a:t>
            </a:r>
          </a:p>
          <a:p>
            <a:pPr marL="742950" lvl="1" indent="-285750">
              <a:lnSpc>
                <a:spcPct val="125000"/>
              </a:lnSpc>
              <a:buFontTx/>
              <a:buChar char="-"/>
            </a:pP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285750" indent="-285750">
              <a:lnSpc>
                <a:spcPct val="125000"/>
              </a:lnSpc>
              <a:buFont typeface="Wingdings" pitchFamily="2" charset="2"/>
              <a:buChar char="§"/>
            </a:pP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사출 공정</a:t>
            </a: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lvl="1">
              <a:lnSpc>
                <a:spcPct val="125000"/>
              </a:lnSpc>
            </a:pP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-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주조 공정 중 하나로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,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폴리머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&amp;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복합 소재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(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플라스틱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,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휴대전화 케이스 등등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)</a:t>
            </a:r>
            <a:r>
              <a:rPr kumimoji="1" lang="ko-KR" altLang="en-US" dirty="0" err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를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</a:t>
            </a:r>
            <a:r>
              <a:rPr kumimoji="1" lang="ko-KR" altLang="en-US" dirty="0" err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용융시켜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고압으로 금형에 밀어 넣어 생산하는 생산 기술</a:t>
            </a: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13DA48-30B0-79EC-3E88-304695685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467" y="3262166"/>
            <a:ext cx="5598160" cy="27244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0AB046-7BD9-A5F8-341C-D326225CB782}"/>
              </a:ext>
            </a:extLst>
          </p:cNvPr>
          <p:cNvSpPr txBox="1"/>
          <p:nvPr/>
        </p:nvSpPr>
        <p:spPr>
          <a:xfrm>
            <a:off x="448490" y="6506260"/>
            <a:ext cx="11460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*이미지</a:t>
            </a:r>
            <a:r>
              <a:rPr kumimoji="1" lang="ko-KR" altLang="en-US" sz="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출처 </a:t>
            </a:r>
            <a:r>
              <a:rPr kumimoji="1" lang="en-US" altLang="ko-KR" sz="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kumimoji="1" lang="ko-KR" altLang="en-US" sz="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" altLang="ko-KR" sz="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https://</a:t>
            </a:r>
            <a:r>
              <a:rPr kumimoji="1" lang="en" altLang="ko-KR" sz="7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blog.capa.ai</a:t>
            </a:r>
            <a:r>
              <a:rPr kumimoji="1" lang="en" altLang="ko-KR" sz="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/entry/%EC%82%AC%EC%B6%9C-%EA%B8%88%ED%98%95-%EC%B4%9D%EC%A0%95%EB%A6%AC-%EC%96%91%EC%82%B0%EC%9D%84-%EC%9C%84%ED%95%9C-%EA%B8%B0%EA%B5%AC-%EC%84%A4%EA%B3%84%EC%99%80-%EC%82%AC%EC%B6%9C-%EC%84%B1%ED%98%95</a:t>
            </a:r>
            <a:endParaRPr kumimoji="1" lang="ko-Kore-KR" altLang="en-US" sz="7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8493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7593575-B6EB-4F13-8236-6E0B43C26D0E}"/>
              </a:ext>
            </a:extLst>
          </p:cNvPr>
          <p:cNvSpPr txBox="1">
            <a:spLocks/>
          </p:cNvSpPr>
          <p:nvPr/>
        </p:nvSpPr>
        <p:spPr>
          <a:xfrm>
            <a:off x="9072880" y="647609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C5FDD85-4092-4882-9CFC-61D26946C151}" type="slidenum">
              <a:rPr lang="ko-KR" altLang="en-US" sz="1800" b="1" smtClean="0">
                <a:solidFill>
                  <a:schemeClr val="tx1"/>
                </a:solidFill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</a:rPr>
              <a:pPr/>
              <a:t>3</a:t>
            </a:fld>
            <a:endParaRPr lang="ko-KR" altLang="en-US" sz="1800" b="1" dirty="0">
              <a:solidFill>
                <a:schemeClr val="tx1"/>
              </a:solidFill>
              <a:latin typeface="Times New Roman" panose="02020603050405020304" pitchFamily="18" charset="0"/>
              <a:ea typeface="Apple SD Gothic Neo" panose="02000300000000000000" pitchFamily="2" charset="-127"/>
              <a:cs typeface="Times New Roman" panose="02020603050405020304" pitchFamily="18" charset="0"/>
            </a:endParaRPr>
          </a:p>
        </p:txBody>
      </p:sp>
      <p:cxnSp>
        <p:nvCxnSpPr>
          <p:cNvPr id="20" name="직선 연결선 7">
            <a:extLst>
              <a:ext uri="{FF2B5EF4-FFF2-40B4-BE49-F238E27FC236}">
                <a16:creationId xmlns:a16="http://schemas.microsoft.com/office/drawing/2014/main" id="{83A6B1FA-F5E2-456A-B0E8-D38369E178BE}"/>
              </a:ext>
            </a:extLst>
          </p:cNvPr>
          <p:cNvCxnSpPr/>
          <p:nvPr/>
        </p:nvCxnSpPr>
        <p:spPr>
          <a:xfrm>
            <a:off x="341084" y="6450548"/>
            <a:ext cx="1146048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32">
            <a:extLst>
              <a:ext uri="{FF2B5EF4-FFF2-40B4-BE49-F238E27FC236}">
                <a16:creationId xmlns:a16="http://schemas.microsoft.com/office/drawing/2014/main" id="{E4B2D0D1-3113-4B62-A89E-84EC3AF4F94A}"/>
              </a:ext>
            </a:extLst>
          </p:cNvPr>
          <p:cNvSpPr/>
          <p:nvPr/>
        </p:nvSpPr>
        <p:spPr>
          <a:xfrm>
            <a:off x="355600" y="135862"/>
            <a:ext cx="1146048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9525" algn="ctr" defTabSz="956945">
              <a:buClr>
                <a:srgbClr val="808080"/>
              </a:buClr>
              <a:buSzPct val="80000"/>
              <a:defRPr/>
            </a:pPr>
            <a:r>
              <a:rPr lang="en-US" altLang="ko-KR" sz="2800" b="1" dirty="0"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  <a:sym typeface="Wingdings" panose="05000000000000000000" pitchFamily="2" charset="2"/>
              </a:rPr>
              <a:t>2. </a:t>
            </a:r>
            <a:r>
              <a:rPr lang="ko-KR" altLang="en-US" sz="2800" b="1" dirty="0"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  <a:sym typeface="Wingdings" panose="05000000000000000000" pitchFamily="2" charset="2"/>
              </a:rPr>
              <a:t>데이터 </a:t>
            </a:r>
            <a:r>
              <a:rPr lang="en-US" altLang="ko-KR" sz="2800" b="1" dirty="0"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  <a:sym typeface="Wingdings" panose="05000000000000000000" pitchFamily="2" charset="2"/>
              </a:rPr>
              <a:t>&amp;</a:t>
            </a:r>
            <a:r>
              <a:rPr lang="ko-KR" altLang="en-US" sz="2800" b="1" dirty="0"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  <a:sym typeface="Wingdings" panose="05000000000000000000" pitchFamily="2" charset="2"/>
              </a:rPr>
              <a:t> 문제 정의</a:t>
            </a:r>
            <a:endParaRPr lang="en-US" altLang="ko-KR" sz="2800" b="1" dirty="0">
              <a:latin typeface="Times New Roman" panose="02020603050405020304" pitchFamily="18" charset="0"/>
              <a:ea typeface="Apple SD Gothic Neo" panose="02000300000000000000" pitchFamily="2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cxnSp>
        <p:nvCxnSpPr>
          <p:cNvPr id="49" name="직선 연결선 2">
            <a:extLst>
              <a:ext uri="{FF2B5EF4-FFF2-40B4-BE49-F238E27FC236}">
                <a16:creationId xmlns:a16="http://schemas.microsoft.com/office/drawing/2014/main" id="{4FCFB4A0-FCB4-4A5F-B952-9B9A80F3B682}"/>
              </a:ext>
            </a:extLst>
          </p:cNvPr>
          <p:cNvCxnSpPr/>
          <p:nvPr/>
        </p:nvCxnSpPr>
        <p:spPr>
          <a:xfrm>
            <a:off x="355600" y="635473"/>
            <a:ext cx="1146048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0">
            <a:extLst>
              <a:ext uri="{FF2B5EF4-FFF2-40B4-BE49-F238E27FC236}">
                <a16:creationId xmlns:a16="http://schemas.microsoft.com/office/drawing/2014/main" id="{1BE1A7EC-6B32-4AF5-98F8-16DC7E0106DC}"/>
              </a:ext>
            </a:extLst>
          </p:cNvPr>
          <p:cNvCxnSpPr>
            <a:cxnSpLocks/>
          </p:cNvCxnSpPr>
          <p:nvPr/>
        </p:nvCxnSpPr>
        <p:spPr>
          <a:xfrm>
            <a:off x="355600" y="125204"/>
            <a:ext cx="11472877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9DE7014-71AE-C9B4-237B-F0742FD11466}"/>
              </a:ext>
            </a:extLst>
          </p:cNvPr>
          <p:cNvSpPr txBox="1"/>
          <p:nvPr/>
        </p:nvSpPr>
        <p:spPr>
          <a:xfrm>
            <a:off x="641530" y="831540"/>
            <a:ext cx="11056099" cy="4576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Wingdings" pitchFamily="2" charset="2"/>
              <a:buChar char="§"/>
            </a:pP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데이터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:</a:t>
            </a:r>
          </a:p>
          <a:p>
            <a:pPr marL="742950" lvl="1" indent="-285750">
              <a:lnSpc>
                <a:spcPct val="125000"/>
              </a:lnSpc>
              <a:buFontTx/>
              <a:buChar char="-"/>
            </a:pP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2020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년 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10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월 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16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일 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~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11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월 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19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일 까지 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1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개월 간의 자동차 앞 유리 사이드 </a:t>
            </a:r>
            <a:r>
              <a:rPr kumimoji="1" lang="ko-KR" altLang="en-US" dirty="0" err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몰딩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사출 생산 데이터</a:t>
            </a: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742950" lvl="1" indent="-285750">
              <a:lnSpc>
                <a:spcPct val="125000"/>
              </a:lnSpc>
              <a:buFontTx/>
              <a:buChar char="-"/>
            </a:pP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데이터 수 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: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Labeled data – 7996, Unlabeled data – 795316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(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중소벤처기업부 자료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)</a:t>
            </a:r>
          </a:p>
          <a:p>
            <a:pPr marL="742950" lvl="1" indent="-285750">
              <a:lnSpc>
                <a:spcPct val="125000"/>
              </a:lnSpc>
              <a:buFontTx/>
              <a:buChar char="-"/>
            </a:pP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285750" indent="-285750">
              <a:lnSpc>
                <a:spcPct val="125000"/>
              </a:lnSpc>
              <a:buFont typeface="Wingdings" pitchFamily="2" charset="2"/>
              <a:buChar char="§"/>
            </a:pP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문제 정의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: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제품을 생산할 때 마다 생성되는 머신 데이터를 학습하여 제품의 양품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/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불량품 여부를 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“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분류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”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하는 </a:t>
            </a:r>
            <a:r>
              <a:rPr kumimoji="1" lang="ko-KR" altLang="en-US" dirty="0" err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머신러닝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모델을 만들어 실시간으로 결함품을 걸러내는 시스템을 만들고자 함</a:t>
            </a: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lvl="1">
              <a:lnSpc>
                <a:spcPct val="125000"/>
              </a:lnSpc>
            </a:pP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1.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생산 단계에서 불량품을 잡아내지 못하고 후에 이를 수습할 경우 채찍 효과에 의해 훨씬 더 큰 비용이 지출이 됨 </a:t>
            </a: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742950" lvl="1" indent="-285750">
              <a:lnSpc>
                <a:spcPct val="125000"/>
              </a:lnSpc>
              <a:buFontTx/>
              <a:buChar char="-"/>
            </a:pP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통상적으로 불량품 검사는 생산 시 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2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대당 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1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명 정도 배정된 작업자가 육안으로 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1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차 검수</a:t>
            </a: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742950" lvl="1" indent="-285750">
              <a:lnSpc>
                <a:spcPct val="125000"/>
              </a:lnSpc>
              <a:buFontTx/>
              <a:buChar char="-"/>
            </a:pP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일부 표본을 뽑아 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CT 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검사 등 표본 검사 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2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차 적으로 진행</a:t>
            </a: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1200150" lvl="2" indent="-285750">
              <a:lnSpc>
                <a:spcPct val="125000"/>
              </a:lnSpc>
              <a:buFont typeface="Wingdings" pitchFamily="2" charset="2"/>
              <a:buChar char="Ø"/>
            </a:pP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완전하지 못함</a:t>
            </a: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lvl="1">
              <a:lnSpc>
                <a:spcPct val="125000"/>
              </a:lnSpc>
            </a:pP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5692E0B-1621-9B83-EB8F-C83D472ED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4160" y="4850154"/>
            <a:ext cx="5850776" cy="146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501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7593575-B6EB-4F13-8236-6E0B43C26D0E}"/>
              </a:ext>
            </a:extLst>
          </p:cNvPr>
          <p:cNvSpPr txBox="1">
            <a:spLocks/>
          </p:cNvSpPr>
          <p:nvPr/>
        </p:nvSpPr>
        <p:spPr>
          <a:xfrm>
            <a:off x="9072880" y="647609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C5FDD85-4092-4882-9CFC-61D26946C151}" type="slidenum">
              <a:rPr lang="ko-KR" altLang="en-US" sz="1800" b="1" smtClean="0">
                <a:solidFill>
                  <a:schemeClr val="tx1"/>
                </a:solidFill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</a:rPr>
              <a:pPr/>
              <a:t>4</a:t>
            </a:fld>
            <a:endParaRPr lang="ko-KR" altLang="en-US" sz="1800" b="1" dirty="0">
              <a:solidFill>
                <a:schemeClr val="tx1"/>
              </a:solidFill>
              <a:latin typeface="Times New Roman" panose="02020603050405020304" pitchFamily="18" charset="0"/>
              <a:ea typeface="Apple SD Gothic Neo" panose="02000300000000000000" pitchFamily="2" charset="-127"/>
              <a:cs typeface="Times New Roman" panose="02020603050405020304" pitchFamily="18" charset="0"/>
            </a:endParaRPr>
          </a:p>
        </p:txBody>
      </p:sp>
      <p:cxnSp>
        <p:nvCxnSpPr>
          <p:cNvPr id="20" name="직선 연결선 7">
            <a:extLst>
              <a:ext uri="{FF2B5EF4-FFF2-40B4-BE49-F238E27FC236}">
                <a16:creationId xmlns:a16="http://schemas.microsoft.com/office/drawing/2014/main" id="{83A6B1FA-F5E2-456A-B0E8-D38369E178BE}"/>
              </a:ext>
            </a:extLst>
          </p:cNvPr>
          <p:cNvCxnSpPr/>
          <p:nvPr/>
        </p:nvCxnSpPr>
        <p:spPr>
          <a:xfrm>
            <a:off x="341084" y="6450548"/>
            <a:ext cx="1146048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32">
            <a:extLst>
              <a:ext uri="{FF2B5EF4-FFF2-40B4-BE49-F238E27FC236}">
                <a16:creationId xmlns:a16="http://schemas.microsoft.com/office/drawing/2014/main" id="{E4B2D0D1-3113-4B62-A89E-84EC3AF4F94A}"/>
              </a:ext>
            </a:extLst>
          </p:cNvPr>
          <p:cNvSpPr/>
          <p:nvPr/>
        </p:nvSpPr>
        <p:spPr>
          <a:xfrm>
            <a:off x="355600" y="135862"/>
            <a:ext cx="1146048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9525" algn="ctr" defTabSz="956945">
              <a:buClr>
                <a:srgbClr val="808080"/>
              </a:buClr>
              <a:buSzPct val="80000"/>
              <a:defRPr/>
            </a:pPr>
            <a:r>
              <a:rPr lang="en-US" altLang="ko-KR" sz="2800" b="1" dirty="0"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  <a:sym typeface="Wingdings" panose="05000000000000000000" pitchFamily="2" charset="2"/>
              </a:rPr>
              <a:t>2. </a:t>
            </a:r>
            <a:r>
              <a:rPr lang="ko-KR" altLang="en-US" sz="2800" b="1" dirty="0"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  <a:sym typeface="Wingdings" panose="05000000000000000000" pitchFamily="2" charset="2"/>
              </a:rPr>
              <a:t>데이터 </a:t>
            </a:r>
            <a:r>
              <a:rPr lang="en-US" altLang="ko-KR" sz="2800" b="1" dirty="0"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  <a:sym typeface="Wingdings" panose="05000000000000000000" pitchFamily="2" charset="2"/>
              </a:rPr>
              <a:t>&amp;</a:t>
            </a:r>
            <a:r>
              <a:rPr lang="ko-KR" altLang="en-US" sz="2800" b="1" dirty="0"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  <a:sym typeface="Wingdings" panose="05000000000000000000" pitchFamily="2" charset="2"/>
              </a:rPr>
              <a:t> 문제 정의</a:t>
            </a:r>
            <a:endParaRPr lang="en-US" altLang="ko-KR" sz="2800" b="1" dirty="0">
              <a:latin typeface="Times New Roman" panose="02020603050405020304" pitchFamily="18" charset="0"/>
              <a:ea typeface="Apple SD Gothic Neo" panose="02000300000000000000" pitchFamily="2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cxnSp>
        <p:nvCxnSpPr>
          <p:cNvPr id="49" name="직선 연결선 2">
            <a:extLst>
              <a:ext uri="{FF2B5EF4-FFF2-40B4-BE49-F238E27FC236}">
                <a16:creationId xmlns:a16="http://schemas.microsoft.com/office/drawing/2014/main" id="{4FCFB4A0-FCB4-4A5F-B952-9B9A80F3B682}"/>
              </a:ext>
            </a:extLst>
          </p:cNvPr>
          <p:cNvCxnSpPr/>
          <p:nvPr/>
        </p:nvCxnSpPr>
        <p:spPr>
          <a:xfrm>
            <a:off x="355600" y="635473"/>
            <a:ext cx="1146048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0">
            <a:extLst>
              <a:ext uri="{FF2B5EF4-FFF2-40B4-BE49-F238E27FC236}">
                <a16:creationId xmlns:a16="http://schemas.microsoft.com/office/drawing/2014/main" id="{1BE1A7EC-6B32-4AF5-98F8-16DC7E0106DC}"/>
              </a:ext>
            </a:extLst>
          </p:cNvPr>
          <p:cNvCxnSpPr>
            <a:cxnSpLocks/>
          </p:cNvCxnSpPr>
          <p:nvPr/>
        </p:nvCxnSpPr>
        <p:spPr>
          <a:xfrm>
            <a:off x="355600" y="125204"/>
            <a:ext cx="11472877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9DE7014-71AE-C9B4-237B-F0742FD11466}"/>
              </a:ext>
            </a:extLst>
          </p:cNvPr>
          <p:cNvSpPr txBox="1"/>
          <p:nvPr/>
        </p:nvSpPr>
        <p:spPr>
          <a:xfrm>
            <a:off x="641531" y="831540"/>
            <a:ext cx="10877679" cy="4230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Wingdings" pitchFamily="2" charset="2"/>
              <a:buChar char="§"/>
            </a:pP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문제 정의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: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제품을 생산할 때 마다 생성되는 머신 데이터를 학습하여 제품의 양품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/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불량품 여부를 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“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분류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”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하는 </a:t>
            </a:r>
            <a:r>
              <a:rPr kumimoji="1" lang="ko-KR" altLang="en-US" dirty="0" err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머신러닝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모델을 만들어 실시간으로 결함품을 걸러내는 시스템을 만들고자 함</a:t>
            </a: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lvl="1">
              <a:lnSpc>
                <a:spcPct val="125000"/>
              </a:lnSpc>
            </a:pP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2.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자동차 산업에서는 현대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,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기아차와 같은 </a:t>
            </a:r>
            <a:r>
              <a:rPr kumimoji="1" lang="ko-KR" altLang="en-US" dirty="0" err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완성차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업체 아래 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n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차 벤더 사들이 부품을 제작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/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납품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,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납품 불량률은 추후 </a:t>
            </a:r>
            <a:r>
              <a:rPr kumimoji="1" lang="ko-KR" altLang="en-US" dirty="0" err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발주량에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영향을 줌</a:t>
            </a: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742950" lvl="1" indent="-285750">
              <a:lnSpc>
                <a:spcPct val="125000"/>
              </a:lnSpc>
              <a:buFontTx/>
              <a:buChar char="-"/>
            </a:pP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불량을 잡아내지 못하여 생기는 실질적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/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잠재적 비용이 결함 탐지 </a:t>
            </a:r>
            <a:r>
              <a:rPr kumimoji="1" lang="ko-KR" altLang="en-US" dirty="0" err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머신러닝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시스템을 구축하고 유지하는데 드는 비용에 비하여 현저히 높음</a:t>
            </a: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742950" lvl="1" indent="-285750">
              <a:lnSpc>
                <a:spcPct val="125000"/>
              </a:lnSpc>
              <a:buFontTx/>
              <a:buChar char="-"/>
            </a:pP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lvl="1">
              <a:lnSpc>
                <a:spcPct val="125000"/>
              </a:lnSpc>
            </a:pP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3.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결함 감지 시스템이 충분한 신뢰를 확보한다면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,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불량품 검수에 대한 인건비 등의 비용 감소 가능</a:t>
            </a: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1200150" lvl="2" indent="-285750">
              <a:lnSpc>
                <a:spcPct val="125000"/>
              </a:lnSpc>
              <a:buFont typeface="Wingdings" pitchFamily="2" charset="2"/>
              <a:buChar char="Ø"/>
            </a:pP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회사의 가격 경쟁력에 기여</a:t>
            </a: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1200150" lvl="2" indent="-285750">
              <a:lnSpc>
                <a:spcPct val="125000"/>
              </a:lnSpc>
              <a:buFont typeface="Wingdings" pitchFamily="2" charset="2"/>
              <a:buChar char="Ø"/>
            </a:pP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220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7593575-B6EB-4F13-8236-6E0B43C26D0E}"/>
              </a:ext>
            </a:extLst>
          </p:cNvPr>
          <p:cNvSpPr txBox="1">
            <a:spLocks/>
          </p:cNvSpPr>
          <p:nvPr/>
        </p:nvSpPr>
        <p:spPr>
          <a:xfrm>
            <a:off x="9072880" y="647609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C5FDD85-4092-4882-9CFC-61D26946C151}" type="slidenum">
              <a:rPr lang="ko-KR" altLang="en-US" sz="1800" b="1" smtClean="0">
                <a:solidFill>
                  <a:schemeClr val="tx1"/>
                </a:solidFill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</a:rPr>
              <a:pPr/>
              <a:t>5</a:t>
            </a:fld>
            <a:endParaRPr lang="ko-KR" altLang="en-US" sz="1800" b="1" dirty="0">
              <a:solidFill>
                <a:schemeClr val="tx1"/>
              </a:solidFill>
              <a:latin typeface="Times New Roman" panose="02020603050405020304" pitchFamily="18" charset="0"/>
              <a:ea typeface="Apple SD Gothic Neo" panose="02000300000000000000" pitchFamily="2" charset="-127"/>
              <a:cs typeface="Times New Roman" panose="02020603050405020304" pitchFamily="18" charset="0"/>
            </a:endParaRPr>
          </a:p>
        </p:txBody>
      </p:sp>
      <p:cxnSp>
        <p:nvCxnSpPr>
          <p:cNvPr id="20" name="직선 연결선 7">
            <a:extLst>
              <a:ext uri="{FF2B5EF4-FFF2-40B4-BE49-F238E27FC236}">
                <a16:creationId xmlns:a16="http://schemas.microsoft.com/office/drawing/2014/main" id="{83A6B1FA-F5E2-456A-B0E8-D38369E178BE}"/>
              </a:ext>
            </a:extLst>
          </p:cNvPr>
          <p:cNvCxnSpPr/>
          <p:nvPr/>
        </p:nvCxnSpPr>
        <p:spPr>
          <a:xfrm>
            <a:off x="341084" y="6450548"/>
            <a:ext cx="1146048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32">
            <a:extLst>
              <a:ext uri="{FF2B5EF4-FFF2-40B4-BE49-F238E27FC236}">
                <a16:creationId xmlns:a16="http://schemas.microsoft.com/office/drawing/2014/main" id="{E4B2D0D1-3113-4B62-A89E-84EC3AF4F94A}"/>
              </a:ext>
            </a:extLst>
          </p:cNvPr>
          <p:cNvSpPr/>
          <p:nvPr/>
        </p:nvSpPr>
        <p:spPr>
          <a:xfrm>
            <a:off x="355600" y="135862"/>
            <a:ext cx="1146048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9525" algn="ctr" defTabSz="956945">
              <a:buClr>
                <a:srgbClr val="808080"/>
              </a:buClr>
              <a:buSzPct val="80000"/>
              <a:defRPr/>
            </a:pPr>
            <a:r>
              <a:rPr lang="en-US" altLang="ko-KR" sz="2800" b="1" dirty="0"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  <a:sym typeface="Wingdings" panose="05000000000000000000" pitchFamily="2" charset="2"/>
              </a:rPr>
              <a:t>3. </a:t>
            </a:r>
            <a:r>
              <a:rPr lang="ko-KR" altLang="en-US" sz="2800" b="1" dirty="0"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  <a:sym typeface="Wingdings" panose="05000000000000000000" pitchFamily="2" charset="2"/>
              </a:rPr>
              <a:t>가설 </a:t>
            </a:r>
            <a:r>
              <a:rPr lang="en-US" altLang="ko-KR" sz="2800" b="1" dirty="0"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  <a:sym typeface="Wingdings" panose="05000000000000000000" pitchFamily="2" charset="2"/>
              </a:rPr>
              <a:t>&amp;</a:t>
            </a:r>
            <a:r>
              <a:rPr lang="ko-KR" altLang="en-US" sz="2800" b="1" dirty="0"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ko-KR" sz="2800" b="1" dirty="0"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  <a:sym typeface="Wingdings" panose="05000000000000000000" pitchFamily="2" charset="2"/>
              </a:rPr>
              <a:t>EDA</a:t>
            </a:r>
          </a:p>
        </p:txBody>
      </p:sp>
      <p:cxnSp>
        <p:nvCxnSpPr>
          <p:cNvPr id="49" name="직선 연결선 2">
            <a:extLst>
              <a:ext uri="{FF2B5EF4-FFF2-40B4-BE49-F238E27FC236}">
                <a16:creationId xmlns:a16="http://schemas.microsoft.com/office/drawing/2014/main" id="{4FCFB4A0-FCB4-4A5F-B952-9B9A80F3B682}"/>
              </a:ext>
            </a:extLst>
          </p:cNvPr>
          <p:cNvCxnSpPr/>
          <p:nvPr/>
        </p:nvCxnSpPr>
        <p:spPr>
          <a:xfrm>
            <a:off x="355600" y="635473"/>
            <a:ext cx="1146048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0">
            <a:extLst>
              <a:ext uri="{FF2B5EF4-FFF2-40B4-BE49-F238E27FC236}">
                <a16:creationId xmlns:a16="http://schemas.microsoft.com/office/drawing/2014/main" id="{1BE1A7EC-6B32-4AF5-98F8-16DC7E0106DC}"/>
              </a:ext>
            </a:extLst>
          </p:cNvPr>
          <p:cNvCxnSpPr>
            <a:cxnSpLocks/>
          </p:cNvCxnSpPr>
          <p:nvPr/>
        </p:nvCxnSpPr>
        <p:spPr>
          <a:xfrm>
            <a:off x="355600" y="125204"/>
            <a:ext cx="11472877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9DE7014-71AE-C9B4-237B-F0742FD11466}"/>
              </a:ext>
            </a:extLst>
          </p:cNvPr>
          <p:cNvSpPr txBox="1"/>
          <p:nvPr/>
        </p:nvSpPr>
        <p:spPr>
          <a:xfrm>
            <a:off x="641531" y="831540"/>
            <a:ext cx="10877679" cy="5268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Wingdings" pitchFamily="2" charset="2"/>
              <a:buChar char="§"/>
            </a:pP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가설 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:</a:t>
            </a:r>
          </a:p>
          <a:p>
            <a:pPr marL="800100" lvl="1" indent="-342900">
              <a:lnSpc>
                <a:spcPct val="125000"/>
              </a:lnSpc>
              <a:buFont typeface="+mj-lt"/>
              <a:buAutoNum type="arabicPeriod"/>
            </a:pP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분류 문제를 통하여 결함품을 분류 해 낼 수 있음</a:t>
            </a: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800100" lvl="1" indent="-342900">
              <a:lnSpc>
                <a:spcPct val="125000"/>
              </a:lnSpc>
              <a:buFont typeface="+mj-lt"/>
              <a:buAutoNum type="arabicPeriod"/>
            </a:pP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사출 공정은 주조 공정의 일부로 온도가 결함 발생에 영향을 줄 것</a:t>
            </a: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800100" lvl="1" indent="-342900">
              <a:lnSpc>
                <a:spcPct val="125000"/>
              </a:lnSpc>
              <a:buFont typeface="+mj-lt"/>
              <a:buAutoNum type="arabicPeriod"/>
            </a:pP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사슬 효과에 의해 불량품을 양품으로 잘못 판단하는 것이 양품을 불량품으로 잘못 판단 하는 것 보다 치명적임 </a:t>
            </a: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800100" lvl="1" indent="-342900">
              <a:lnSpc>
                <a:spcPct val="125000"/>
              </a:lnSpc>
              <a:buFont typeface="+mj-lt"/>
              <a:buAutoNum type="arabicPeriod"/>
            </a:pP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생산 시간대에 따른 불량률의 차이가 존재할 것 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(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온도 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,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노동자에 따른 변수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)</a:t>
            </a:r>
          </a:p>
          <a:p>
            <a:pPr>
              <a:lnSpc>
                <a:spcPct val="125000"/>
              </a:lnSpc>
            </a:pP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285750" indent="-285750">
              <a:lnSpc>
                <a:spcPct val="125000"/>
              </a:lnSpc>
              <a:buFont typeface="Wingdings" pitchFamily="2" charset="2"/>
              <a:buChar char="§"/>
            </a:pP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EDA:</a:t>
            </a:r>
          </a:p>
          <a:p>
            <a:pPr marL="742950" lvl="1" indent="-285750">
              <a:lnSpc>
                <a:spcPct val="125000"/>
              </a:lnSpc>
              <a:buFontTx/>
              <a:buChar char="-"/>
            </a:pP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label 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된 데이터만 사용함</a:t>
            </a: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742950" lvl="1" indent="-285750">
              <a:lnSpc>
                <a:spcPct val="125000"/>
              </a:lnSpc>
              <a:buFontTx/>
              <a:buChar char="-"/>
            </a:pP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7996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개의 데이터와 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45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개의 컬럼으로 구성되어 있음</a:t>
            </a: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742950" lvl="1" indent="-285750">
              <a:lnSpc>
                <a:spcPct val="125000"/>
              </a:lnSpc>
              <a:buFontTx/>
              <a:buChar char="-"/>
            </a:pPr>
            <a:r>
              <a:rPr kumimoji="1" lang="ko-KR" altLang="en-US" dirty="0" err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결측치는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없으며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,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중복된 데이터가 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2764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개 있음</a:t>
            </a: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742950" lvl="1" indent="-285750">
              <a:lnSpc>
                <a:spcPct val="125000"/>
              </a:lnSpc>
              <a:buFontTx/>
              <a:buChar char="-"/>
            </a:pP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Target 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은 결함 유무를 나타내는 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label 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인 </a:t>
            </a:r>
            <a:r>
              <a:rPr kumimoji="1" lang="en-US" altLang="ko-KR" dirty="0" err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PassOrFail</a:t>
            </a: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742950" lvl="1" indent="-285750">
              <a:lnSpc>
                <a:spcPct val="125000"/>
              </a:lnSpc>
              <a:buFontTx/>
              <a:buChar char="-"/>
            </a:pP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Pass Fail 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비율은 극히 치중되어 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sampling 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혹은 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weight 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조절이 필요함</a:t>
            </a: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742950" lvl="1" indent="-285750">
              <a:lnSpc>
                <a:spcPct val="125000"/>
              </a:lnSpc>
              <a:buFontTx/>
              <a:buChar char="-"/>
            </a:pP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데이터가 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10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~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11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월로 한정되어 온도 변화가 크지 않을 것으로 가정</a:t>
            </a: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1200150" lvl="2" indent="-285750">
              <a:lnSpc>
                <a:spcPct val="125000"/>
              </a:lnSpc>
              <a:buFont typeface="Wingdings" pitchFamily="2" charset="2"/>
              <a:buChar char="Ø"/>
            </a:pP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4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계절의 데이터 누적 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x</a:t>
            </a:r>
          </a:p>
          <a:p>
            <a:pPr marL="1200150" lvl="2" indent="-285750">
              <a:lnSpc>
                <a:spcPct val="125000"/>
              </a:lnSpc>
              <a:buFont typeface="Wingdings" pitchFamily="2" charset="2"/>
              <a:buChar char="Ø"/>
            </a:pP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날짜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,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시기를 학습하게 된다면 기간을 벗어나는 데이터 예측 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x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530FE71-35C3-9EF0-E1C7-7B0956C24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1235" y="2822346"/>
            <a:ext cx="3111500" cy="2933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D14F71-8BE0-7E95-3999-FC3F24C712EE}"/>
              </a:ext>
            </a:extLst>
          </p:cNvPr>
          <p:cNvSpPr txBox="1"/>
          <p:nvPr/>
        </p:nvSpPr>
        <p:spPr>
          <a:xfrm>
            <a:off x="9260305" y="5632502"/>
            <a:ext cx="1938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kumimoji="1"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Times New Roman" panose="02020603050405020304" pitchFamily="18" charset="0"/>
              </a:rPr>
              <a:t>Pass &amp; Fail label </a:t>
            </a:r>
            <a:r>
              <a:rPr kumimoji="1"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Times New Roman" panose="02020603050405020304" pitchFamily="18" charset="0"/>
              </a:rPr>
              <a:t>비율</a:t>
            </a:r>
            <a:r>
              <a:rPr kumimoji="1" lang="en-US" altLang="ko-Kore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kumimoji="1" lang="ko-Kore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13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7593575-B6EB-4F13-8236-6E0B43C26D0E}"/>
              </a:ext>
            </a:extLst>
          </p:cNvPr>
          <p:cNvSpPr txBox="1">
            <a:spLocks/>
          </p:cNvSpPr>
          <p:nvPr/>
        </p:nvSpPr>
        <p:spPr>
          <a:xfrm>
            <a:off x="9072880" y="647609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C5FDD85-4092-4882-9CFC-61D26946C151}" type="slidenum">
              <a:rPr lang="ko-KR" altLang="en-US" sz="1800" b="1" smtClean="0">
                <a:solidFill>
                  <a:schemeClr val="tx1"/>
                </a:solidFill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</a:rPr>
              <a:pPr/>
              <a:t>6</a:t>
            </a:fld>
            <a:endParaRPr lang="ko-KR" altLang="en-US" sz="1800" b="1" dirty="0">
              <a:solidFill>
                <a:schemeClr val="tx1"/>
              </a:solidFill>
              <a:latin typeface="Times New Roman" panose="02020603050405020304" pitchFamily="18" charset="0"/>
              <a:ea typeface="Apple SD Gothic Neo" panose="02000300000000000000" pitchFamily="2" charset="-127"/>
              <a:cs typeface="Times New Roman" panose="02020603050405020304" pitchFamily="18" charset="0"/>
            </a:endParaRPr>
          </a:p>
        </p:txBody>
      </p:sp>
      <p:cxnSp>
        <p:nvCxnSpPr>
          <p:cNvPr id="20" name="직선 연결선 7">
            <a:extLst>
              <a:ext uri="{FF2B5EF4-FFF2-40B4-BE49-F238E27FC236}">
                <a16:creationId xmlns:a16="http://schemas.microsoft.com/office/drawing/2014/main" id="{83A6B1FA-F5E2-456A-B0E8-D38369E178BE}"/>
              </a:ext>
            </a:extLst>
          </p:cNvPr>
          <p:cNvCxnSpPr/>
          <p:nvPr/>
        </p:nvCxnSpPr>
        <p:spPr>
          <a:xfrm>
            <a:off x="341084" y="6450548"/>
            <a:ext cx="1146048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32">
            <a:extLst>
              <a:ext uri="{FF2B5EF4-FFF2-40B4-BE49-F238E27FC236}">
                <a16:creationId xmlns:a16="http://schemas.microsoft.com/office/drawing/2014/main" id="{E4B2D0D1-3113-4B62-A89E-84EC3AF4F94A}"/>
              </a:ext>
            </a:extLst>
          </p:cNvPr>
          <p:cNvSpPr/>
          <p:nvPr/>
        </p:nvSpPr>
        <p:spPr>
          <a:xfrm>
            <a:off x="355600" y="135862"/>
            <a:ext cx="1146048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9525" algn="ctr" defTabSz="956945">
              <a:buClr>
                <a:srgbClr val="808080"/>
              </a:buClr>
              <a:buSzPct val="80000"/>
              <a:defRPr/>
            </a:pPr>
            <a:r>
              <a:rPr lang="en-US" altLang="ko-KR" sz="2800" b="1" dirty="0"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  <a:sym typeface="Wingdings" panose="05000000000000000000" pitchFamily="2" charset="2"/>
              </a:rPr>
              <a:t>3. </a:t>
            </a:r>
            <a:r>
              <a:rPr lang="ko-KR" altLang="en-US" sz="2800" b="1" dirty="0"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  <a:sym typeface="Wingdings" panose="05000000000000000000" pitchFamily="2" charset="2"/>
              </a:rPr>
              <a:t>가설 </a:t>
            </a:r>
            <a:r>
              <a:rPr lang="en-US" altLang="ko-KR" sz="2800" b="1" dirty="0"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  <a:sym typeface="Wingdings" panose="05000000000000000000" pitchFamily="2" charset="2"/>
              </a:rPr>
              <a:t>&amp;</a:t>
            </a:r>
            <a:r>
              <a:rPr lang="ko-KR" altLang="en-US" sz="2800" b="1" dirty="0"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ko-KR" sz="2800" b="1" dirty="0"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  <a:sym typeface="Wingdings" panose="05000000000000000000" pitchFamily="2" charset="2"/>
              </a:rPr>
              <a:t>EDA</a:t>
            </a:r>
          </a:p>
        </p:txBody>
      </p:sp>
      <p:cxnSp>
        <p:nvCxnSpPr>
          <p:cNvPr id="49" name="직선 연결선 2">
            <a:extLst>
              <a:ext uri="{FF2B5EF4-FFF2-40B4-BE49-F238E27FC236}">
                <a16:creationId xmlns:a16="http://schemas.microsoft.com/office/drawing/2014/main" id="{4FCFB4A0-FCB4-4A5F-B952-9B9A80F3B682}"/>
              </a:ext>
            </a:extLst>
          </p:cNvPr>
          <p:cNvCxnSpPr/>
          <p:nvPr/>
        </p:nvCxnSpPr>
        <p:spPr>
          <a:xfrm>
            <a:off x="355600" y="635473"/>
            <a:ext cx="1146048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0">
            <a:extLst>
              <a:ext uri="{FF2B5EF4-FFF2-40B4-BE49-F238E27FC236}">
                <a16:creationId xmlns:a16="http://schemas.microsoft.com/office/drawing/2014/main" id="{1BE1A7EC-6B32-4AF5-98F8-16DC7E0106DC}"/>
              </a:ext>
            </a:extLst>
          </p:cNvPr>
          <p:cNvCxnSpPr>
            <a:cxnSpLocks/>
          </p:cNvCxnSpPr>
          <p:nvPr/>
        </p:nvCxnSpPr>
        <p:spPr>
          <a:xfrm>
            <a:off x="355600" y="125204"/>
            <a:ext cx="11472877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9DE7014-71AE-C9B4-237B-F0742FD11466}"/>
              </a:ext>
            </a:extLst>
          </p:cNvPr>
          <p:cNvSpPr txBox="1"/>
          <p:nvPr/>
        </p:nvSpPr>
        <p:spPr>
          <a:xfrm>
            <a:off x="641531" y="831540"/>
            <a:ext cx="10877679" cy="3537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Wingdings" pitchFamily="2" charset="2"/>
              <a:buChar char="§"/>
            </a:pP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EDA:</a:t>
            </a:r>
          </a:p>
          <a:p>
            <a:pPr marL="285750" indent="-285750">
              <a:lnSpc>
                <a:spcPct val="125000"/>
              </a:lnSpc>
              <a:buFont typeface="Wingdings" pitchFamily="2" charset="2"/>
              <a:buChar char="§"/>
            </a:pP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742950" lvl="1" indent="-285750">
              <a:lnSpc>
                <a:spcPct val="125000"/>
              </a:lnSpc>
              <a:buFontTx/>
              <a:buChar char="-"/>
            </a:pP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_id column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은 고유치로 데이터 분석에는 무의미함</a:t>
            </a: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742950" lvl="1" indent="-285750">
              <a:lnSpc>
                <a:spcPct val="125000"/>
              </a:lnSpc>
              <a:buFontTx/>
              <a:buChar char="-"/>
            </a:pP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센서 값이 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0</a:t>
            </a:r>
            <a:r>
              <a:rPr kumimoji="1" lang="ko-KR" altLang="en-US" dirty="0" err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으로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구성된 </a:t>
            </a:r>
            <a:r>
              <a:rPr kumimoji="1" lang="en-US" altLang="ko-KR" dirty="0" err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mold_temperature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특성 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drop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필요</a:t>
            </a: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742950" lvl="1" indent="-285750">
              <a:lnSpc>
                <a:spcPct val="125000"/>
              </a:lnSpc>
              <a:buFontTx/>
              <a:buChar char="-"/>
            </a:pP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EQUIP_CD 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와 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EQUIP_NAME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은 같은 기계를 의미함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(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하나 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drop)</a:t>
            </a:r>
          </a:p>
          <a:p>
            <a:pPr marL="742950" lvl="1" indent="-285750">
              <a:lnSpc>
                <a:spcPct val="125000"/>
              </a:lnSpc>
              <a:buFontTx/>
              <a:buChar char="-"/>
            </a:pP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Reason 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이 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None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이 아닌 데이터 중 결함이 아닌 데이터는 없음</a:t>
            </a: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1200150" lvl="2" indent="-285750">
              <a:lnSpc>
                <a:spcPct val="125000"/>
              </a:lnSpc>
              <a:buFont typeface="Wingdings" pitchFamily="2" charset="2"/>
              <a:buChar char="Ø"/>
            </a:pP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Reason 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학습하게 되면 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data leakage 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발생</a:t>
            </a: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742950" lvl="1" indent="-285750">
              <a:lnSpc>
                <a:spcPct val="125000"/>
              </a:lnSpc>
              <a:buFontTx/>
              <a:buChar char="-"/>
            </a:pPr>
            <a:r>
              <a:rPr kumimoji="1" lang="en-US" altLang="ko-KR" dirty="0" err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Switch_Over_Position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특성은 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5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개 데이터만 다른 값을 가짐</a:t>
            </a: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1200150" lvl="2" indent="-285750">
              <a:lnSpc>
                <a:spcPct val="125000"/>
              </a:lnSpc>
              <a:buFont typeface="Wingdings" pitchFamily="2" charset="2"/>
              <a:buChar char="Ø"/>
            </a:pP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5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개의 데이터도 모두 양품이므로 분류에 충분한 기준 제공 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x</a:t>
            </a:r>
          </a:p>
          <a:p>
            <a:pPr marL="742950" lvl="1" indent="-285750">
              <a:lnSpc>
                <a:spcPct val="125000"/>
              </a:lnSpc>
              <a:buFontTx/>
              <a:buChar char="-"/>
            </a:pP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D14F71-8BE0-7E95-3999-FC3F24C712EE}"/>
              </a:ext>
            </a:extLst>
          </p:cNvPr>
          <p:cNvSpPr txBox="1"/>
          <p:nvPr/>
        </p:nvSpPr>
        <p:spPr>
          <a:xfrm>
            <a:off x="9715561" y="6116601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kumimoji="1" lang="en-US" altLang="ko-KR" sz="12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Times New Roman" panose="02020603050405020304" pitchFamily="18" charset="0"/>
              </a:rPr>
              <a:t>Feature#1</a:t>
            </a:r>
            <a:r>
              <a:rPr kumimoji="1" lang="en-US" altLang="ko-Kore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kumimoji="1" lang="ko-Kore-KR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5EE86F2-F8B5-B057-849A-584D43B84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341138"/>
              </p:ext>
            </p:extLst>
          </p:nvPr>
        </p:nvGraphicFramePr>
        <p:xfrm>
          <a:off x="7885354" y="917721"/>
          <a:ext cx="4066391" cy="5156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278">
                  <a:extLst>
                    <a:ext uri="{9D8B030D-6E8A-4147-A177-3AD203B41FA5}">
                      <a16:colId xmlns:a16="http://schemas.microsoft.com/office/drawing/2014/main" val="3245605364"/>
                    </a:ext>
                  </a:extLst>
                </a:gridCol>
                <a:gridCol w="2351113">
                  <a:extLst>
                    <a:ext uri="{9D8B030D-6E8A-4147-A177-3AD203B41FA5}">
                      <a16:colId xmlns:a16="http://schemas.microsoft.com/office/drawing/2014/main" val="1863553114"/>
                    </a:ext>
                  </a:extLst>
                </a:gridCol>
              </a:tblGrid>
              <a:tr h="331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Feature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043924"/>
                  </a:ext>
                </a:extLst>
              </a:tr>
              <a:tr h="331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id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제조 공정 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id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736986"/>
                  </a:ext>
                </a:extLst>
              </a:tr>
              <a:tr h="331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TimeStamp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생산 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060708"/>
                  </a:ext>
                </a:extLst>
              </a:tr>
              <a:tr h="331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PART_FACT_PLAN_DATE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생산 지시 날짜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794198"/>
                  </a:ext>
                </a:extLst>
              </a:tr>
              <a:tr h="331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PART_FACT_SERIAL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생산 품목 코드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253243"/>
                  </a:ext>
                </a:extLst>
              </a:tr>
              <a:tr h="331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PART_NAME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제품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213095"/>
                  </a:ext>
                </a:extLst>
              </a:tr>
              <a:tr h="331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PART_NO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모델 코드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664572"/>
                  </a:ext>
                </a:extLst>
              </a:tr>
              <a:tr h="331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EQIUIP_CD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생산 사출기 호기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774823"/>
                  </a:ext>
                </a:extLst>
              </a:tr>
              <a:tr h="331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EQUIP_NAME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생산 사출기 모델명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240190"/>
                  </a:ext>
                </a:extLst>
              </a:tr>
              <a:tr h="331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PassOrFail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검수자가 양품 선별하여 붙임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161656"/>
                  </a:ext>
                </a:extLst>
              </a:tr>
              <a:tr h="331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Reason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검수자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 불량 유형 표기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542729"/>
                  </a:ext>
                </a:extLst>
              </a:tr>
              <a:tr h="331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Injection_Time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사출 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897039"/>
                  </a:ext>
                </a:extLst>
              </a:tr>
              <a:tr h="331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Plasticizing_Time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재료 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회분 용융 저장 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624240"/>
                  </a:ext>
                </a:extLst>
              </a:tr>
              <a:tr h="331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Cycle_Time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1cycle 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생산시간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365375"/>
                  </a:ext>
                </a:extLst>
              </a:tr>
              <a:tr h="331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Filling_Time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충진시간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525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1869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7593575-B6EB-4F13-8236-6E0B43C26D0E}"/>
              </a:ext>
            </a:extLst>
          </p:cNvPr>
          <p:cNvSpPr txBox="1">
            <a:spLocks/>
          </p:cNvSpPr>
          <p:nvPr/>
        </p:nvSpPr>
        <p:spPr>
          <a:xfrm>
            <a:off x="9072880" y="647609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C5FDD85-4092-4882-9CFC-61D26946C151}" type="slidenum">
              <a:rPr lang="ko-KR" altLang="en-US" sz="1800" b="1" smtClean="0">
                <a:solidFill>
                  <a:schemeClr val="tx1"/>
                </a:solidFill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</a:rPr>
              <a:pPr/>
              <a:t>7</a:t>
            </a:fld>
            <a:endParaRPr lang="ko-KR" altLang="en-US" sz="1800" b="1" dirty="0">
              <a:solidFill>
                <a:schemeClr val="tx1"/>
              </a:solidFill>
              <a:latin typeface="Times New Roman" panose="02020603050405020304" pitchFamily="18" charset="0"/>
              <a:ea typeface="Apple SD Gothic Neo" panose="02000300000000000000" pitchFamily="2" charset="-127"/>
              <a:cs typeface="Times New Roman" panose="02020603050405020304" pitchFamily="18" charset="0"/>
            </a:endParaRPr>
          </a:p>
        </p:txBody>
      </p:sp>
      <p:cxnSp>
        <p:nvCxnSpPr>
          <p:cNvPr id="20" name="직선 연결선 7">
            <a:extLst>
              <a:ext uri="{FF2B5EF4-FFF2-40B4-BE49-F238E27FC236}">
                <a16:creationId xmlns:a16="http://schemas.microsoft.com/office/drawing/2014/main" id="{83A6B1FA-F5E2-456A-B0E8-D38369E178BE}"/>
              </a:ext>
            </a:extLst>
          </p:cNvPr>
          <p:cNvCxnSpPr/>
          <p:nvPr/>
        </p:nvCxnSpPr>
        <p:spPr>
          <a:xfrm>
            <a:off x="341084" y="6450548"/>
            <a:ext cx="1146048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32">
            <a:extLst>
              <a:ext uri="{FF2B5EF4-FFF2-40B4-BE49-F238E27FC236}">
                <a16:creationId xmlns:a16="http://schemas.microsoft.com/office/drawing/2014/main" id="{E4B2D0D1-3113-4B62-A89E-84EC3AF4F94A}"/>
              </a:ext>
            </a:extLst>
          </p:cNvPr>
          <p:cNvSpPr/>
          <p:nvPr/>
        </p:nvSpPr>
        <p:spPr>
          <a:xfrm>
            <a:off x="355600" y="135862"/>
            <a:ext cx="1146048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9525" algn="ctr" defTabSz="956945">
              <a:buClr>
                <a:srgbClr val="808080"/>
              </a:buClr>
              <a:buSzPct val="80000"/>
              <a:defRPr/>
            </a:pPr>
            <a:r>
              <a:rPr lang="en-US" altLang="ko-KR" sz="2800" b="1" dirty="0"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  <a:sym typeface="Wingdings" panose="05000000000000000000" pitchFamily="2" charset="2"/>
              </a:rPr>
              <a:t>4. </a:t>
            </a:r>
            <a:r>
              <a:rPr lang="ko-KR" altLang="en-US" sz="2800" b="1" dirty="0" err="1"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  <a:sym typeface="Wingdings" panose="05000000000000000000" pitchFamily="2" charset="2"/>
              </a:rPr>
              <a:t>전처리</a:t>
            </a:r>
            <a:endParaRPr lang="en-US" altLang="ko-KR" sz="2800" b="1" dirty="0">
              <a:latin typeface="Times New Roman" panose="02020603050405020304" pitchFamily="18" charset="0"/>
              <a:ea typeface="Apple SD Gothic Neo" panose="02000300000000000000" pitchFamily="2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cxnSp>
        <p:nvCxnSpPr>
          <p:cNvPr id="49" name="직선 연결선 2">
            <a:extLst>
              <a:ext uri="{FF2B5EF4-FFF2-40B4-BE49-F238E27FC236}">
                <a16:creationId xmlns:a16="http://schemas.microsoft.com/office/drawing/2014/main" id="{4FCFB4A0-FCB4-4A5F-B952-9B9A80F3B682}"/>
              </a:ext>
            </a:extLst>
          </p:cNvPr>
          <p:cNvCxnSpPr/>
          <p:nvPr/>
        </p:nvCxnSpPr>
        <p:spPr>
          <a:xfrm>
            <a:off x="355600" y="635473"/>
            <a:ext cx="1146048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0">
            <a:extLst>
              <a:ext uri="{FF2B5EF4-FFF2-40B4-BE49-F238E27FC236}">
                <a16:creationId xmlns:a16="http://schemas.microsoft.com/office/drawing/2014/main" id="{1BE1A7EC-6B32-4AF5-98F8-16DC7E0106DC}"/>
              </a:ext>
            </a:extLst>
          </p:cNvPr>
          <p:cNvCxnSpPr>
            <a:cxnSpLocks/>
          </p:cNvCxnSpPr>
          <p:nvPr/>
        </p:nvCxnSpPr>
        <p:spPr>
          <a:xfrm>
            <a:off x="355600" y="125204"/>
            <a:ext cx="11472877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9DE7014-71AE-C9B4-237B-F0742FD11466}"/>
              </a:ext>
            </a:extLst>
          </p:cNvPr>
          <p:cNvSpPr txBox="1"/>
          <p:nvPr/>
        </p:nvSpPr>
        <p:spPr>
          <a:xfrm>
            <a:off x="641531" y="831540"/>
            <a:ext cx="10877679" cy="2845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Wingdings" pitchFamily="2" charset="2"/>
              <a:buChar char="§"/>
            </a:pP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Preprocessing:</a:t>
            </a:r>
          </a:p>
          <a:p>
            <a:pPr marL="742950" lvl="1" indent="-285750">
              <a:lnSpc>
                <a:spcPct val="125000"/>
              </a:lnSpc>
              <a:buFontTx/>
              <a:buChar char="-"/>
            </a:pP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id 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및 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cardinality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가 너무 낮은 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column 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삭제</a:t>
            </a: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742950" lvl="1" indent="-285750">
              <a:lnSpc>
                <a:spcPct val="125000"/>
              </a:lnSpc>
              <a:buFontTx/>
              <a:buChar char="-"/>
            </a:pP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같은 것을 의미하는 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column 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삭제</a:t>
            </a: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742950" lvl="1" indent="-285750">
              <a:lnSpc>
                <a:spcPct val="125000"/>
              </a:lnSpc>
              <a:buFontTx/>
              <a:buChar char="-"/>
            </a:pP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생산 일자로부터 생산 시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(Hour) 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만 추출하여 </a:t>
            </a:r>
            <a:r>
              <a:rPr kumimoji="1" lang="en-US" altLang="ko-KR" dirty="0" err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Production_Hour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생성</a:t>
            </a: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742950" lvl="1" indent="-285750">
              <a:lnSpc>
                <a:spcPct val="125000"/>
              </a:lnSpc>
              <a:buFontTx/>
              <a:buChar char="-"/>
            </a:pPr>
            <a:r>
              <a:rPr kumimoji="1" lang="en-US" altLang="ko-KR" dirty="0" err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PassOrFail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(y/n)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</a:t>
            </a:r>
            <a:r>
              <a:rPr kumimoji="1" lang="ko-KR" altLang="en-US" dirty="0" err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를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Defect(0/1) column </a:t>
            </a:r>
            <a:r>
              <a:rPr kumimoji="1" lang="ko-KR" altLang="en-US" dirty="0" err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으로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변경</a:t>
            </a: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742950" lvl="1" indent="-285750">
              <a:lnSpc>
                <a:spcPct val="125000"/>
              </a:lnSpc>
              <a:buFontTx/>
              <a:buChar char="-"/>
            </a:pP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Data leakage 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우려가 있는 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Reason column 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제거</a:t>
            </a: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742950" lvl="1" indent="-285750">
              <a:lnSpc>
                <a:spcPct val="125000"/>
              </a:lnSpc>
              <a:buFontTx/>
              <a:buChar char="-"/>
            </a:pP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45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개의 특성에서 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32 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개의 특성으로 차원이 낮아짐</a:t>
            </a: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lvl="1">
              <a:lnSpc>
                <a:spcPct val="125000"/>
              </a:lnSpc>
            </a:pP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D14F71-8BE0-7E95-3999-FC3F24C712EE}"/>
              </a:ext>
            </a:extLst>
          </p:cNvPr>
          <p:cNvSpPr txBox="1"/>
          <p:nvPr/>
        </p:nvSpPr>
        <p:spPr>
          <a:xfrm>
            <a:off x="9316261" y="6116601"/>
            <a:ext cx="1051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kumimoji="1" lang="en-US" altLang="ko-KR" sz="12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Times New Roman" panose="02020603050405020304" pitchFamily="18" charset="0"/>
              </a:rPr>
              <a:t>Feature#2</a:t>
            </a:r>
            <a:r>
              <a:rPr kumimoji="1" lang="en-US" altLang="ko-Kore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kumimoji="1" lang="ko-Kore-KR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5EE86F2-F8B5-B057-849A-584D43B84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201703"/>
              </p:ext>
            </p:extLst>
          </p:nvPr>
        </p:nvGraphicFramePr>
        <p:xfrm>
          <a:off x="7541110" y="732337"/>
          <a:ext cx="4389120" cy="5384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3018">
                  <a:extLst>
                    <a:ext uri="{9D8B030D-6E8A-4147-A177-3AD203B41FA5}">
                      <a16:colId xmlns:a16="http://schemas.microsoft.com/office/drawing/2014/main" val="3245605364"/>
                    </a:ext>
                  </a:extLst>
                </a:gridCol>
                <a:gridCol w="2346102">
                  <a:extLst>
                    <a:ext uri="{9D8B030D-6E8A-4147-A177-3AD203B41FA5}">
                      <a16:colId xmlns:a16="http://schemas.microsoft.com/office/drawing/2014/main" val="1863553114"/>
                    </a:ext>
                  </a:extLst>
                </a:gridCol>
              </a:tblGrid>
              <a:tr h="3191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Feature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043924"/>
                  </a:ext>
                </a:extLst>
              </a:tr>
              <a:tr h="499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Clamp_Close_Time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고정축과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400" dirty="0" err="1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이동축을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 잡아주는데 걸리는 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736986"/>
                  </a:ext>
                </a:extLst>
              </a:tr>
              <a:tr h="3191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Cushion_Position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보압을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 위한 스크류 위치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060708"/>
                  </a:ext>
                </a:extLst>
              </a:tr>
              <a:tr h="3191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Switch_Over_Position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고압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400" dirty="0" err="1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보압절환위치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794198"/>
                  </a:ext>
                </a:extLst>
              </a:tr>
              <a:tr h="3191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Plasticizing_Position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계량완료위치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253243"/>
                  </a:ext>
                </a:extLst>
              </a:tr>
              <a:tr h="3191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Clamp_Open_Position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제품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213095"/>
                  </a:ext>
                </a:extLst>
              </a:tr>
              <a:tr h="3191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Max_Injection_Speed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용융수지가 흘러가는 최대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664572"/>
                  </a:ext>
                </a:extLst>
              </a:tr>
              <a:tr h="3191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Max_Screw_RPM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스크류의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 최대속도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774823"/>
                  </a:ext>
                </a:extLst>
              </a:tr>
              <a:tr h="3191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Average_Screw_RPM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스크류의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 평균속도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240190"/>
                  </a:ext>
                </a:extLst>
              </a:tr>
              <a:tr h="3191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Max_Injection_Pressure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최대 압력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161656"/>
                  </a:ext>
                </a:extLst>
              </a:tr>
              <a:tr h="499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Max_Switch_Over_Pressure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보압으로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 변환되는 압력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542729"/>
                  </a:ext>
                </a:extLst>
              </a:tr>
              <a:tr h="499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Average_Back_Pressure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(Max)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스크류 밀림 방지 평균압력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최대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897039"/>
                  </a:ext>
                </a:extLst>
              </a:tr>
              <a:tr h="3191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Barrel_Temperature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 1~7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스크류 안 수지 온도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624240"/>
                  </a:ext>
                </a:extLst>
              </a:tr>
              <a:tr h="3191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Hopper_Temperature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ore-KR" altLang="en-US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재료 주입구 온도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365375"/>
                  </a:ext>
                </a:extLst>
              </a:tr>
              <a:tr h="3191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Mold_Temperature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 1~12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금형 온도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525070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DC0EFF87-E084-DE38-D38F-37D4C79AB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215" y="3318333"/>
            <a:ext cx="3567337" cy="27665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C5D47E-CF0F-B9FF-BB1A-ECB069E06F96}"/>
              </a:ext>
            </a:extLst>
          </p:cNvPr>
          <p:cNvSpPr txBox="1"/>
          <p:nvPr/>
        </p:nvSpPr>
        <p:spPr>
          <a:xfrm>
            <a:off x="3386682" y="6116113"/>
            <a:ext cx="12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kumimoji="1" lang="ko-KR" altLang="en-US" sz="12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Times New Roman" panose="02020603050405020304" pitchFamily="18" charset="0"/>
              </a:rPr>
              <a:t>특성 상관 관계</a:t>
            </a:r>
            <a:r>
              <a:rPr kumimoji="1" lang="en-US" altLang="ko-Kore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kumimoji="1" lang="ko-Kore-KR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67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7593575-B6EB-4F13-8236-6E0B43C26D0E}"/>
              </a:ext>
            </a:extLst>
          </p:cNvPr>
          <p:cNvSpPr txBox="1">
            <a:spLocks/>
          </p:cNvSpPr>
          <p:nvPr/>
        </p:nvSpPr>
        <p:spPr>
          <a:xfrm>
            <a:off x="9072880" y="647609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C5FDD85-4092-4882-9CFC-61D26946C151}" type="slidenum">
              <a:rPr lang="ko-KR" altLang="en-US" sz="1800" b="1" smtClean="0">
                <a:solidFill>
                  <a:schemeClr val="tx1"/>
                </a:solidFill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</a:rPr>
              <a:pPr/>
              <a:t>8</a:t>
            </a:fld>
            <a:endParaRPr lang="ko-KR" altLang="en-US" sz="1800" b="1" dirty="0">
              <a:solidFill>
                <a:schemeClr val="tx1"/>
              </a:solidFill>
              <a:latin typeface="Times New Roman" panose="02020603050405020304" pitchFamily="18" charset="0"/>
              <a:ea typeface="Apple SD Gothic Neo" panose="02000300000000000000" pitchFamily="2" charset="-127"/>
              <a:cs typeface="Times New Roman" panose="02020603050405020304" pitchFamily="18" charset="0"/>
            </a:endParaRPr>
          </a:p>
        </p:txBody>
      </p:sp>
      <p:cxnSp>
        <p:nvCxnSpPr>
          <p:cNvPr id="20" name="직선 연결선 7">
            <a:extLst>
              <a:ext uri="{FF2B5EF4-FFF2-40B4-BE49-F238E27FC236}">
                <a16:creationId xmlns:a16="http://schemas.microsoft.com/office/drawing/2014/main" id="{83A6B1FA-F5E2-456A-B0E8-D38369E178BE}"/>
              </a:ext>
            </a:extLst>
          </p:cNvPr>
          <p:cNvCxnSpPr/>
          <p:nvPr/>
        </p:nvCxnSpPr>
        <p:spPr>
          <a:xfrm>
            <a:off x="341084" y="6450548"/>
            <a:ext cx="1146048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32">
            <a:extLst>
              <a:ext uri="{FF2B5EF4-FFF2-40B4-BE49-F238E27FC236}">
                <a16:creationId xmlns:a16="http://schemas.microsoft.com/office/drawing/2014/main" id="{E4B2D0D1-3113-4B62-A89E-84EC3AF4F94A}"/>
              </a:ext>
            </a:extLst>
          </p:cNvPr>
          <p:cNvSpPr/>
          <p:nvPr/>
        </p:nvSpPr>
        <p:spPr>
          <a:xfrm>
            <a:off x="355600" y="135862"/>
            <a:ext cx="1146048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9525" algn="ctr" defTabSz="956945">
              <a:buClr>
                <a:srgbClr val="808080"/>
              </a:buClr>
              <a:buSzPct val="80000"/>
              <a:defRPr/>
            </a:pPr>
            <a:r>
              <a:rPr lang="en-US" altLang="ko-KR" sz="2800" b="1" dirty="0"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  <a:sym typeface="Wingdings" panose="05000000000000000000" pitchFamily="2" charset="2"/>
              </a:rPr>
              <a:t>5. </a:t>
            </a:r>
            <a:r>
              <a:rPr lang="ko-KR" altLang="en-US" sz="2800" b="1" dirty="0"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  <a:sym typeface="Wingdings" panose="05000000000000000000" pitchFamily="2" charset="2"/>
              </a:rPr>
              <a:t>기준모델</a:t>
            </a:r>
            <a:endParaRPr lang="en-US" altLang="ko-KR" sz="2800" b="1" dirty="0">
              <a:latin typeface="Times New Roman" panose="02020603050405020304" pitchFamily="18" charset="0"/>
              <a:ea typeface="Apple SD Gothic Neo" panose="02000300000000000000" pitchFamily="2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cxnSp>
        <p:nvCxnSpPr>
          <p:cNvPr id="49" name="직선 연결선 2">
            <a:extLst>
              <a:ext uri="{FF2B5EF4-FFF2-40B4-BE49-F238E27FC236}">
                <a16:creationId xmlns:a16="http://schemas.microsoft.com/office/drawing/2014/main" id="{4FCFB4A0-FCB4-4A5F-B952-9B9A80F3B682}"/>
              </a:ext>
            </a:extLst>
          </p:cNvPr>
          <p:cNvCxnSpPr/>
          <p:nvPr/>
        </p:nvCxnSpPr>
        <p:spPr>
          <a:xfrm>
            <a:off x="355600" y="635473"/>
            <a:ext cx="1146048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0">
            <a:extLst>
              <a:ext uri="{FF2B5EF4-FFF2-40B4-BE49-F238E27FC236}">
                <a16:creationId xmlns:a16="http://schemas.microsoft.com/office/drawing/2014/main" id="{1BE1A7EC-6B32-4AF5-98F8-16DC7E0106DC}"/>
              </a:ext>
            </a:extLst>
          </p:cNvPr>
          <p:cNvCxnSpPr>
            <a:cxnSpLocks/>
          </p:cNvCxnSpPr>
          <p:nvPr/>
        </p:nvCxnSpPr>
        <p:spPr>
          <a:xfrm>
            <a:off x="355600" y="125204"/>
            <a:ext cx="11472877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9DE7014-71AE-C9B4-237B-F0742FD11466}"/>
              </a:ext>
            </a:extLst>
          </p:cNvPr>
          <p:cNvSpPr txBox="1"/>
          <p:nvPr/>
        </p:nvSpPr>
        <p:spPr>
          <a:xfrm>
            <a:off x="641531" y="831540"/>
            <a:ext cx="10877679" cy="180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Wingdings" pitchFamily="2" charset="2"/>
              <a:buChar char="§"/>
            </a:pP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기준 모델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:</a:t>
            </a:r>
          </a:p>
          <a:p>
            <a:pPr marL="742950" lvl="1" indent="-285750">
              <a:lnSpc>
                <a:spcPct val="125000"/>
              </a:lnSpc>
              <a:buFontTx/>
              <a:buChar char="-"/>
            </a:pPr>
            <a:r>
              <a:rPr kumimoji="1" lang="ko-Kore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분류 문제 이므로 최빈 값을 기준 모델로 삼음</a:t>
            </a:r>
            <a:endParaRPr kumimoji="1" lang="en-US" altLang="ko-Kore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742950" lvl="1" indent="-285750">
              <a:lnSpc>
                <a:spcPct val="125000"/>
              </a:lnSpc>
              <a:buFontTx/>
              <a:buChar char="-"/>
            </a:pPr>
            <a:r>
              <a:rPr kumimoji="1" lang="ko-Kore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데이터가 불균형하여 정확도는 매우 높게 나옴</a:t>
            </a:r>
            <a:endParaRPr kumimoji="1" lang="en-US" altLang="ko-Kore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742950" lvl="1" indent="-285750">
              <a:lnSpc>
                <a:spcPct val="125000"/>
              </a:lnSpc>
              <a:buFontTx/>
              <a:buChar char="-"/>
            </a:pPr>
            <a:r>
              <a:rPr kumimoji="1" lang="ko-Kore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결함 분류 시 불량품을 양품으로 분류하는 것이 가장 큰 문제 이므로</a:t>
            </a:r>
            <a:r>
              <a:rPr kumimoji="1" lang="en-US" altLang="ko-Kore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recall </a:t>
            </a:r>
            <a:r>
              <a:rPr kumimoji="1" lang="ko-Kore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이 가장 중요한 평가 지표</a:t>
            </a:r>
            <a:endParaRPr kumimoji="1" lang="en-US" altLang="ko-Kore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1200150" lvl="2" indent="-285750">
              <a:lnSpc>
                <a:spcPct val="125000"/>
              </a:lnSpc>
              <a:buFont typeface="Wingdings" pitchFamily="2" charset="2"/>
              <a:buChar char="ü"/>
            </a:pP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recall : 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결함품을 결함으로 분류 한 경우 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/ 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실제 </a:t>
            </a:r>
            <a:r>
              <a:rPr kumimoji="1" lang="ko-KR" altLang="en-US" dirty="0" err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결함품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수</a:t>
            </a: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D14F71-8BE0-7E95-3999-FC3F24C712EE}"/>
              </a:ext>
            </a:extLst>
          </p:cNvPr>
          <p:cNvSpPr txBox="1"/>
          <p:nvPr/>
        </p:nvSpPr>
        <p:spPr>
          <a:xfrm>
            <a:off x="5418571" y="5089959"/>
            <a:ext cx="13548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kumimoji="1" lang="en-US" altLang="ko-Kore-KR" sz="12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Times New Roman" panose="02020603050405020304" pitchFamily="18" charset="0"/>
              </a:rPr>
              <a:t>Baseline Score</a:t>
            </a:r>
            <a:r>
              <a:rPr kumimoji="1" lang="en-US" altLang="ko-Kore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kumimoji="1" lang="ko-Kore-KR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5EE86F2-F8B5-B057-849A-584D43B84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95349"/>
              </p:ext>
            </p:extLst>
          </p:nvPr>
        </p:nvGraphicFramePr>
        <p:xfrm>
          <a:off x="3901440" y="3721394"/>
          <a:ext cx="4389120" cy="1137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3018">
                  <a:extLst>
                    <a:ext uri="{9D8B030D-6E8A-4147-A177-3AD203B41FA5}">
                      <a16:colId xmlns:a16="http://schemas.microsoft.com/office/drawing/2014/main" val="3245605364"/>
                    </a:ext>
                  </a:extLst>
                </a:gridCol>
                <a:gridCol w="2346102">
                  <a:extLst>
                    <a:ext uri="{9D8B030D-6E8A-4147-A177-3AD203B41FA5}">
                      <a16:colId xmlns:a16="http://schemas.microsoft.com/office/drawing/2014/main" val="1863553114"/>
                    </a:ext>
                  </a:extLst>
                </a:gridCol>
              </a:tblGrid>
              <a:tr h="3191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Metric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Score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043924"/>
                  </a:ext>
                </a:extLst>
              </a:tr>
              <a:tr h="499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Accuracy_score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0.99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736986"/>
                  </a:ext>
                </a:extLst>
              </a:tr>
              <a:tr h="3191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Recall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525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2919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7593575-B6EB-4F13-8236-6E0B43C26D0E}"/>
              </a:ext>
            </a:extLst>
          </p:cNvPr>
          <p:cNvSpPr txBox="1">
            <a:spLocks/>
          </p:cNvSpPr>
          <p:nvPr/>
        </p:nvSpPr>
        <p:spPr>
          <a:xfrm>
            <a:off x="9072880" y="647609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C5FDD85-4092-4882-9CFC-61D26946C151}" type="slidenum">
              <a:rPr lang="ko-KR" altLang="en-US" sz="1800" b="1" smtClean="0">
                <a:solidFill>
                  <a:schemeClr val="tx1"/>
                </a:solidFill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</a:rPr>
              <a:pPr/>
              <a:t>9</a:t>
            </a:fld>
            <a:endParaRPr lang="ko-KR" altLang="en-US" sz="1800" b="1" dirty="0">
              <a:solidFill>
                <a:schemeClr val="tx1"/>
              </a:solidFill>
              <a:latin typeface="Times New Roman" panose="02020603050405020304" pitchFamily="18" charset="0"/>
              <a:ea typeface="Apple SD Gothic Neo" panose="02000300000000000000" pitchFamily="2" charset="-127"/>
              <a:cs typeface="Times New Roman" panose="02020603050405020304" pitchFamily="18" charset="0"/>
            </a:endParaRPr>
          </a:p>
        </p:txBody>
      </p:sp>
      <p:cxnSp>
        <p:nvCxnSpPr>
          <p:cNvPr id="20" name="직선 연결선 7">
            <a:extLst>
              <a:ext uri="{FF2B5EF4-FFF2-40B4-BE49-F238E27FC236}">
                <a16:creationId xmlns:a16="http://schemas.microsoft.com/office/drawing/2014/main" id="{83A6B1FA-F5E2-456A-B0E8-D38369E178BE}"/>
              </a:ext>
            </a:extLst>
          </p:cNvPr>
          <p:cNvCxnSpPr/>
          <p:nvPr/>
        </p:nvCxnSpPr>
        <p:spPr>
          <a:xfrm>
            <a:off x="341084" y="6450548"/>
            <a:ext cx="1146048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32">
            <a:extLst>
              <a:ext uri="{FF2B5EF4-FFF2-40B4-BE49-F238E27FC236}">
                <a16:creationId xmlns:a16="http://schemas.microsoft.com/office/drawing/2014/main" id="{E4B2D0D1-3113-4B62-A89E-84EC3AF4F94A}"/>
              </a:ext>
            </a:extLst>
          </p:cNvPr>
          <p:cNvSpPr/>
          <p:nvPr/>
        </p:nvSpPr>
        <p:spPr>
          <a:xfrm>
            <a:off x="355600" y="135862"/>
            <a:ext cx="1146048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9525" algn="ctr" defTabSz="956945">
              <a:buClr>
                <a:srgbClr val="808080"/>
              </a:buClr>
              <a:buSzPct val="80000"/>
              <a:defRPr/>
            </a:pPr>
            <a:r>
              <a:rPr lang="en-US" altLang="ko-KR" sz="2800" b="1" dirty="0"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  <a:sym typeface="Wingdings" panose="05000000000000000000" pitchFamily="2" charset="2"/>
              </a:rPr>
              <a:t>6. </a:t>
            </a:r>
            <a:r>
              <a:rPr lang="ko-KR" altLang="en-US" sz="2800" b="1" dirty="0"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  <a:sym typeface="Wingdings" panose="05000000000000000000" pitchFamily="2" charset="2"/>
              </a:rPr>
              <a:t>모델링</a:t>
            </a:r>
            <a:endParaRPr lang="en-US" altLang="ko-KR" sz="2800" b="1" dirty="0">
              <a:latin typeface="Times New Roman" panose="02020603050405020304" pitchFamily="18" charset="0"/>
              <a:ea typeface="Apple SD Gothic Neo" panose="02000300000000000000" pitchFamily="2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cxnSp>
        <p:nvCxnSpPr>
          <p:cNvPr id="49" name="직선 연결선 2">
            <a:extLst>
              <a:ext uri="{FF2B5EF4-FFF2-40B4-BE49-F238E27FC236}">
                <a16:creationId xmlns:a16="http://schemas.microsoft.com/office/drawing/2014/main" id="{4FCFB4A0-FCB4-4A5F-B952-9B9A80F3B682}"/>
              </a:ext>
            </a:extLst>
          </p:cNvPr>
          <p:cNvCxnSpPr/>
          <p:nvPr/>
        </p:nvCxnSpPr>
        <p:spPr>
          <a:xfrm>
            <a:off x="355600" y="635473"/>
            <a:ext cx="1146048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0">
            <a:extLst>
              <a:ext uri="{FF2B5EF4-FFF2-40B4-BE49-F238E27FC236}">
                <a16:creationId xmlns:a16="http://schemas.microsoft.com/office/drawing/2014/main" id="{1BE1A7EC-6B32-4AF5-98F8-16DC7E0106DC}"/>
              </a:ext>
            </a:extLst>
          </p:cNvPr>
          <p:cNvCxnSpPr>
            <a:cxnSpLocks/>
          </p:cNvCxnSpPr>
          <p:nvPr/>
        </p:nvCxnSpPr>
        <p:spPr>
          <a:xfrm>
            <a:off x="355600" y="125204"/>
            <a:ext cx="11472877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9DE7014-71AE-C9B4-237B-F0742FD11466}"/>
              </a:ext>
            </a:extLst>
          </p:cNvPr>
          <p:cNvSpPr txBox="1"/>
          <p:nvPr/>
        </p:nvSpPr>
        <p:spPr>
          <a:xfrm>
            <a:off x="641531" y="831540"/>
            <a:ext cx="10877679" cy="2498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Wingdings" pitchFamily="2" charset="2"/>
              <a:buChar char="§"/>
            </a:pPr>
            <a:r>
              <a:rPr kumimoji="1" lang="ko-Kore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불균형 문제 해결</a:t>
            </a:r>
            <a:endParaRPr kumimoji="1" lang="en-US" altLang="ko-Kore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Target 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이 매우 불균형 하므로 원본 데이터 그대로 학습 할 경우 제대로 학습 하지 못하는 문제가 있음</a:t>
            </a: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가중치를 조절하는 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weight, 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부족한 데이터를 증폭시키는 </a:t>
            </a:r>
            <a:r>
              <a:rPr kumimoji="1" lang="en-US" altLang="ko-KR" dirty="0" err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Upsampling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(SMOTE), </a:t>
            </a:r>
            <a:r>
              <a:rPr kumimoji="1" lang="en-US" altLang="ko-KR" dirty="0" err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Upsampling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&amp; </a:t>
            </a:r>
            <a:r>
              <a:rPr kumimoji="1" lang="en-US" altLang="ko-KR" dirty="0" err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Downsampling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(SMOTEEN) 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기법을 사용하여 비교 진행</a:t>
            </a: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많은 데이터를 부족한 데이터 만큼 줄이는 </a:t>
            </a:r>
            <a:r>
              <a:rPr kumimoji="1" lang="en-US" altLang="ko-KR" dirty="0" err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Downsampling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은 부족한 데이터의 절대적인 수가 매우 적으므로 고려하지 않음</a:t>
            </a: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Accuracy 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는 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weight 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가 좋으나 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recall 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성능 또한 좋은 </a:t>
            </a:r>
            <a:r>
              <a:rPr kumimoji="1" lang="en-US" altLang="ko-KR" dirty="0" err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Smoteen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기법 사용</a:t>
            </a: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D14F71-8BE0-7E95-3999-FC3F24C712EE}"/>
              </a:ext>
            </a:extLst>
          </p:cNvPr>
          <p:cNvSpPr txBox="1"/>
          <p:nvPr/>
        </p:nvSpPr>
        <p:spPr>
          <a:xfrm>
            <a:off x="837199" y="5994783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kumimoji="1" lang="en-US" altLang="ko-Kore-KR" sz="12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Times New Roman" panose="02020603050405020304" pitchFamily="18" charset="0"/>
              </a:rPr>
              <a:t>Weight </a:t>
            </a:r>
            <a:r>
              <a:rPr kumimoji="1" lang="ko-Kore-KR" altLang="en-US" sz="12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Times New Roman" panose="02020603050405020304" pitchFamily="18" charset="0"/>
              </a:rPr>
              <a:t>조절</a:t>
            </a:r>
            <a:r>
              <a:rPr kumimoji="1" lang="en-US" altLang="ko-Kore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kumimoji="1" lang="ko-Kore-KR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5EE86F2-F8B5-B057-849A-584D43B84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283247"/>
              </p:ext>
            </p:extLst>
          </p:nvPr>
        </p:nvGraphicFramePr>
        <p:xfrm>
          <a:off x="8136946" y="3734315"/>
          <a:ext cx="3740862" cy="1636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728">
                  <a:extLst>
                    <a:ext uri="{9D8B030D-6E8A-4147-A177-3AD203B41FA5}">
                      <a16:colId xmlns:a16="http://schemas.microsoft.com/office/drawing/2014/main" val="3245605364"/>
                    </a:ext>
                  </a:extLst>
                </a:gridCol>
                <a:gridCol w="1303067">
                  <a:extLst>
                    <a:ext uri="{9D8B030D-6E8A-4147-A177-3AD203B41FA5}">
                      <a16:colId xmlns:a16="http://schemas.microsoft.com/office/drawing/2014/main" val="1863553114"/>
                    </a:ext>
                  </a:extLst>
                </a:gridCol>
                <a:gridCol w="1303067">
                  <a:extLst>
                    <a:ext uri="{9D8B030D-6E8A-4147-A177-3AD203B41FA5}">
                      <a16:colId xmlns:a16="http://schemas.microsoft.com/office/drawing/2014/main" val="1237361707"/>
                    </a:ext>
                  </a:extLst>
                </a:gridCol>
              </a:tblGrid>
              <a:tr h="3191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Metric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Recall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Accuracy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043924"/>
                  </a:ext>
                </a:extLst>
              </a:tr>
              <a:tr h="499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Weight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0.4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0.99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736986"/>
                  </a:ext>
                </a:extLst>
              </a:tr>
              <a:tr h="499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Smote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0.8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0.98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245331"/>
                  </a:ext>
                </a:extLst>
              </a:tr>
              <a:tr h="3191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Smoteen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0.8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0.99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525070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E0D0CCBA-B7A0-033F-C8C7-E03236EF6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247" y="3575623"/>
            <a:ext cx="2570619" cy="21586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AF2D31C-F2F7-4E6C-4F73-A53018A98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9104" y="3575622"/>
            <a:ext cx="2560845" cy="21586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93037F-78BF-1FEB-5DE9-E479561DC0AA}"/>
              </a:ext>
            </a:extLst>
          </p:cNvPr>
          <p:cNvSpPr txBox="1"/>
          <p:nvPr/>
        </p:nvSpPr>
        <p:spPr>
          <a:xfrm>
            <a:off x="3811432" y="5994782"/>
            <a:ext cx="798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kumimoji="1" lang="en-US" altLang="ko-Kore-KR" sz="12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Times New Roman" panose="02020603050405020304" pitchFamily="18" charset="0"/>
              </a:rPr>
              <a:t>Smote</a:t>
            </a:r>
            <a:r>
              <a:rPr kumimoji="1" lang="en-US" altLang="ko-Kore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kumimoji="1" lang="ko-Kore-KR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E43D31A-D369-31A7-002B-DE1F76C1D6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6187" y="3580740"/>
            <a:ext cx="2564521" cy="21535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605164A-4E73-9780-780D-74350151DB67}"/>
              </a:ext>
            </a:extLst>
          </p:cNvPr>
          <p:cNvSpPr txBox="1"/>
          <p:nvPr/>
        </p:nvSpPr>
        <p:spPr>
          <a:xfrm>
            <a:off x="6314982" y="6007132"/>
            <a:ext cx="966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kumimoji="1" lang="en-US" altLang="ko-Kore-KR" sz="1200" b="1" dirty="0" err="1">
                <a:latin typeface="Apple SD Gothic Neo" panose="02000300000000000000" pitchFamily="2" charset="-127"/>
                <a:ea typeface="Apple SD Gothic Neo" panose="02000300000000000000" pitchFamily="2" charset="-127"/>
                <a:cs typeface="Times New Roman" panose="02020603050405020304" pitchFamily="18" charset="0"/>
              </a:rPr>
              <a:t>Smoteen</a:t>
            </a:r>
            <a:r>
              <a:rPr kumimoji="1" lang="en-US" altLang="ko-Kore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kumimoji="1" lang="ko-Kore-KR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730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ppleSDGothicNeoM00">
      <a:majorFont>
        <a:latin typeface="AppleSDGothicNeoM00"/>
        <a:ea typeface="AppleSDGothicNeoM00"/>
        <a:cs typeface=""/>
      </a:majorFont>
      <a:minorFont>
        <a:latin typeface="AppleSDGothicNeoM00"/>
        <a:ea typeface="AppleSDGothicNeoM0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27778</TotalTime>
  <Words>1275</Words>
  <Application>Microsoft Macintosh PowerPoint</Application>
  <PresentationFormat>와이드스크린</PresentationFormat>
  <Paragraphs>228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Apple SD Gothic Neo SemiBold</vt:lpstr>
      <vt:lpstr>맑은 고딕</vt:lpstr>
      <vt:lpstr>Apple SD Gothic Neo</vt:lpstr>
      <vt:lpstr>Times New Roman</vt:lpstr>
      <vt:lpstr>AppleSDGothicNeoM00</vt:lpstr>
      <vt:lpstr>Calibri</vt:lpstr>
      <vt:lpstr>Wingdings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송현석</cp:lastModifiedBy>
  <cp:revision>2482</cp:revision>
  <cp:lastPrinted>2020-08-07T05:23:36Z</cp:lastPrinted>
  <dcterms:created xsi:type="dcterms:W3CDTF">2018-08-10T06:26:00Z</dcterms:created>
  <dcterms:modified xsi:type="dcterms:W3CDTF">2022-09-30T09:03:46Z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