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011" r:id="rId2"/>
    <p:sldId id="1028" r:id="rId3"/>
    <p:sldId id="1040" r:id="rId4"/>
    <p:sldId id="1041" r:id="rId5"/>
    <p:sldId id="1042" r:id="rId6"/>
    <p:sldId id="1043" r:id="rId7"/>
    <p:sldId id="1044" r:id="rId8"/>
    <p:sldId id="1045" r:id="rId9"/>
    <p:sldId id="1047" r:id="rId10"/>
    <p:sldId id="1046" r:id="rId11"/>
    <p:sldId id="1048" r:id="rId12"/>
    <p:sldId id="1049" r:id="rId13"/>
    <p:sldId id="1050" r:id="rId14"/>
    <p:sldId id="1051" r:id="rId15"/>
    <p:sldId id="1052" r:id="rId16"/>
    <p:sldId id="1030" r:id="rId17"/>
  </p:sldIdLst>
  <p:sldSz cx="12192000" cy="6858000"/>
  <p:notesSz cx="6797675" cy="9874250"/>
  <p:embeddedFontLst>
    <p:embeddedFont>
      <p:font typeface="AppleSDGothicNeoM00" panose="02000503000000000000" pitchFamily="2" charset="-128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Q" initials="L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 autoAdjust="0"/>
    <p:restoredTop sz="89758" autoAdjust="0"/>
  </p:normalViewPr>
  <p:slideViewPr>
    <p:cSldViewPr snapToGrid="0">
      <p:cViewPr varScale="1">
        <p:scale>
          <a:sx n="112" d="100"/>
          <a:sy n="112" d="100"/>
        </p:scale>
        <p:origin x="216" y="4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3" y="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r">
              <a:defRPr sz="1200"/>
            </a:lvl1pPr>
          </a:lstStyle>
          <a:p>
            <a:fld id="{C8A70624-B060-4711-BA11-82B64BA65F8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3" y="9378956"/>
            <a:ext cx="2946400" cy="495300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r">
              <a:defRPr sz="1200"/>
            </a:lvl1pPr>
          </a:lstStyle>
          <a:p>
            <a:fld id="{9A3BE401-3BB1-4598-8906-067904390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8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59" cy="495427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59" cy="495427"/>
          </a:xfrm>
          <a:prstGeom prst="rect">
            <a:avLst/>
          </a:prstGeom>
        </p:spPr>
        <p:txBody>
          <a:bodyPr vert="horz" lIns="91396" tIns="45697" rIns="91396" bIns="45697" rtlCol="0"/>
          <a:lstStyle>
            <a:lvl1pPr algn="r">
              <a:defRPr sz="1200"/>
            </a:lvl1pPr>
          </a:lstStyle>
          <a:p>
            <a:fld id="{D0C2F34C-BA6D-4CE7-8420-80E0E04E6688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7" rIns="91396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396" tIns="45697" rIns="91396" bIns="4569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378826"/>
            <a:ext cx="2945659" cy="495426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378826"/>
            <a:ext cx="2945659" cy="495426"/>
          </a:xfrm>
          <a:prstGeom prst="rect">
            <a:avLst/>
          </a:prstGeom>
        </p:spPr>
        <p:txBody>
          <a:bodyPr vert="horz" lIns="91396" tIns="45697" rIns="91396" bIns="45697" rtlCol="0" anchor="b"/>
          <a:lstStyle>
            <a:lvl1pPr algn="r">
              <a:defRPr sz="1200"/>
            </a:lvl1pPr>
          </a:lstStyle>
          <a:p>
            <a:fld id="{E17B8EF6-0D65-4B83-BD7A-4BE40D090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667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3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15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16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5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62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70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88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86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5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33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0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20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6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62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E86E-9E78-4362-920F-2B440D6560FD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C2E5-2B8D-48DE-9D89-8910F053C7E8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B63D-363A-41C2-8CEE-8D7FA91551B6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CD5-36F9-4A65-968F-3EF12D6E6CBA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196B-D3F0-4B48-A848-B7D103EC52AE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CB-2CE7-42C0-8070-4A1511B6AB19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5EAE-D8E8-41A3-B6CC-AC5D4495F42D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96F4-3350-4220-BA23-DDF36F8D82A6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4F5-306B-41FF-975D-F694AE68F44E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E4F-770C-4E34-9216-2E3A18D5A9AC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C07D-44DF-4443-922A-6119A4DFF172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9310-41CD-45F0-945A-918918E0F044}" type="datetime1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DD85-4092-4882-9CFC-61D26946C1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4511" y="1919293"/>
            <a:ext cx="11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3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사출 공정 </a:t>
            </a:r>
            <a:r>
              <a:rPr lang="ko-KR" altLang="en-US" sz="32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결함품</a:t>
            </a:r>
            <a:r>
              <a:rPr lang="ko-KR" altLang="en-US" sz="3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 분류 모델</a:t>
            </a:r>
            <a:endParaRPr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FF475159-EF21-490D-950C-5D3FBB02A08D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1002-5F24-4F70-BEF0-C826726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476097"/>
            <a:ext cx="2743200" cy="365125"/>
          </a:xfrm>
        </p:spPr>
        <p:txBody>
          <a:bodyPr/>
          <a:lstStyle/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fld>
            <a:endParaRPr lang="ko-KR" altLang="en-US" sz="1800" b="1" dirty="0">
              <a:solidFill>
                <a:schemeClr val="tx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3FB3A-05FC-43FD-8C32-A8E4678BF2DC}"/>
              </a:ext>
            </a:extLst>
          </p:cNvPr>
          <p:cNvSpPr txBox="1"/>
          <p:nvPr/>
        </p:nvSpPr>
        <p:spPr>
          <a:xfrm>
            <a:off x="3761619" y="4488241"/>
            <a:ext cx="461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Section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2</a:t>
            </a:r>
            <a:endParaRPr kumimoji="1" lang="ko-Kore-KR" altLang="en-US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92241-DDFE-483F-AFBA-566BD9933D0C}"/>
              </a:ext>
            </a:extLst>
          </p:cNvPr>
          <p:cNvSpPr txBox="1"/>
          <p:nvPr/>
        </p:nvSpPr>
        <p:spPr>
          <a:xfrm>
            <a:off x="8679255" y="5904578"/>
            <a:ext cx="313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2022. 09. 29. (Thu)</a:t>
            </a:r>
          </a:p>
        </p:txBody>
      </p:sp>
      <p:pic>
        <p:nvPicPr>
          <p:cNvPr id="13" name="그림 21">
            <a:extLst>
              <a:ext uri="{FF2B5EF4-FFF2-40B4-BE49-F238E27FC236}">
                <a16:creationId xmlns:a16="http://schemas.microsoft.com/office/drawing/2014/main" id="{E943B4DC-3F54-4343-BBB3-6BB811D4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776" y="154096"/>
            <a:ext cx="237199" cy="224377"/>
          </a:xfrm>
          <a:prstGeom prst="rect">
            <a:avLst/>
          </a:prstGeom>
        </p:spPr>
      </p:pic>
      <p:cxnSp>
        <p:nvCxnSpPr>
          <p:cNvPr id="19" name="직선 연결선 10">
            <a:extLst>
              <a:ext uri="{FF2B5EF4-FFF2-40B4-BE49-F238E27FC236}">
                <a16:creationId xmlns:a16="http://schemas.microsoft.com/office/drawing/2014/main" id="{AA9B26A6-CB19-4451-853B-C27376663D4C}"/>
              </a:ext>
            </a:extLst>
          </p:cNvPr>
          <p:cNvCxnSpPr>
            <a:cxnSpLocks/>
          </p:cNvCxnSpPr>
          <p:nvPr/>
        </p:nvCxnSpPr>
        <p:spPr>
          <a:xfrm>
            <a:off x="355600" y="502709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DB1FCD-04B5-BA86-89BB-87724007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23" y="22873"/>
            <a:ext cx="1045552" cy="45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73D43-7E5E-6076-0A22-79E6DC8152E0}"/>
              </a:ext>
            </a:extLst>
          </p:cNvPr>
          <p:cNvSpPr txBox="1"/>
          <p:nvPr/>
        </p:nvSpPr>
        <p:spPr>
          <a:xfrm>
            <a:off x="10689513" y="1091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AIB 15</a:t>
            </a:r>
            <a:r>
              <a:rPr kumimoji="1" lang="en-US" altLang="ko-Kore-KR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th</a:t>
            </a:r>
            <a:endParaRPr kumimoji="1" lang="ko-Kore-KR" altLang="en-US" b="1" baseline="30000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532EC-3DDE-ABFF-F2DC-3FB531F13280}"/>
              </a:ext>
            </a:extLst>
          </p:cNvPr>
          <p:cNvSpPr txBox="1"/>
          <p:nvPr/>
        </p:nvSpPr>
        <p:spPr>
          <a:xfrm>
            <a:off x="9785124" y="5469453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Times New Roman" panose="02020603050405020304" pitchFamily="18" charset="0"/>
              </a:rPr>
              <a:t>송현석</a:t>
            </a:r>
            <a:endParaRPr lang="en-GB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2"/>
    </mc:Choice>
    <mc:Fallback xmlns="">
      <p:transition spd="slow" advTm="146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10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180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모델 선정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문제에 강한 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Tree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계열 모델인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DecisionTreeClassifier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RandomForestClassifier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XGBClassifier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모델 비교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Smoteen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변환 한 데이터를 학습하여 비교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세 모델 중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accuracy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는 가장 떨어지나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recall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가장 높은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XGBoost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선정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5418571" y="508995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Baseline Score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1F5F16-FA7F-F446-BBDF-986326CA4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87924"/>
              </p:ext>
            </p:extLst>
          </p:nvPr>
        </p:nvGraphicFramePr>
        <p:xfrm>
          <a:off x="3671344" y="3375145"/>
          <a:ext cx="4841388" cy="16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54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68641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686417">
                  <a:extLst>
                    <a:ext uri="{9D8B030D-6E8A-4147-A177-3AD203B41FA5}">
                      <a16:colId xmlns:a16="http://schemas.microsoft.com/office/drawing/2014/main" val="1237361707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Model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Decision Tree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Random Forest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45331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XGBoost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0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11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데이터는 학습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검증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:Test -&gt; 7:1:2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비율로 나누어 주었으며 상기 과정들을 거침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카테고리형 데이터를 학습할수 있게 만들어주는 </a:t>
            </a: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OrdinalEncoder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사용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모델 하이퍼파라미터 탐색은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Bayesian Search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기법을 사용하여 탐색을 진행함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colsample_bytree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=0.2289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learning_rate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=0.166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max_depth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=14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min_child_weight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=14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subsample = 0.1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Early stop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걸어 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 동안 성능이 개선되지 않으면 중단이 되도록 학습을 진행함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1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12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7.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 해석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4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특성 중요도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A220F-B647-9C25-E8AB-8CFC2715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" y="1177763"/>
            <a:ext cx="4098217" cy="5087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71B66-53CC-106C-D468-7CFB83682071}"/>
              </a:ext>
            </a:extLst>
          </p:cNvPr>
          <p:cNvSpPr txBox="1"/>
          <p:nvPr/>
        </p:nvSpPr>
        <p:spPr>
          <a:xfrm>
            <a:off x="5496560" y="831540"/>
            <a:ext cx="6022650" cy="284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중요 특성 분석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스크루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밀림을 방지 하는 평균 압력인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Average_Back_pressure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특성이 가장 영향을 크게 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뒤를 이어 초기 가설과 맞게 온도 관련 특성들이 분류에 영향을 주는 특성이며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배럴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호퍼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금형 온도 순서임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3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13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7.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 해석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171B66-53CC-106C-D468-7CFB83682071}"/>
              </a:ext>
            </a:extLst>
          </p:cNvPr>
          <p:cNvSpPr txBox="1"/>
          <p:nvPr/>
        </p:nvSpPr>
        <p:spPr>
          <a:xfrm>
            <a:off x="1219200" y="5111788"/>
            <a:ext cx="8422640" cy="76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평균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Back Pressure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60[MPa]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이 넘으면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커질 수록  결함 발생 가능성이 높아짐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6DF18-8FE7-0A75-8B6F-E2440F1C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79" y="668489"/>
            <a:ext cx="9752443" cy="46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14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7.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 해석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171B66-53CC-106C-D468-7CFB83682071}"/>
              </a:ext>
            </a:extLst>
          </p:cNvPr>
          <p:cNvSpPr txBox="1"/>
          <p:nvPr/>
        </p:nvSpPr>
        <p:spPr>
          <a:xfrm>
            <a:off x="304800" y="5975388"/>
            <a:ext cx="11572240" cy="4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Barrel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온도가 일정 이상 커지면 커질수록 결함 발생가능성이 높아지며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Hopper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온도는 높을수록 양품 가능성이 높음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7CA96-ABD6-9754-4472-9466CB45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917464"/>
            <a:ext cx="4147238" cy="2562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BF7F60-04FA-0ACD-ADC7-70CCF861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84" y="917464"/>
            <a:ext cx="4147238" cy="2562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5DDCC0-A4E6-2D44-4C46-C1F650D9B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284" y="3403449"/>
            <a:ext cx="3951308" cy="2425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DCFCF3-C850-4C32-BF6A-BDA58F724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090" y="3403449"/>
            <a:ext cx="4328190" cy="24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15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7.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 해석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171B66-53CC-106C-D468-7CFB83682071}"/>
              </a:ext>
            </a:extLst>
          </p:cNvPr>
          <p:cNvSpPr txBox="1"/>
          <p:nvPr/>
        </p:nvSpPr>
        <p:spPr>
          <a:xfrm>
            <a:off x="2204720" y="5657482"/>
            <a:ext cx="7559040" cy="42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3~6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시 사이 생산된 제품의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결함률이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그 외 시간대 보다 높음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A2855A-CCCD-4A89-CDC0-B4FB0CF4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2446"/>
            <a:ext cx="7772400" cy="48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16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8.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결론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FF939C-D2D6-D29F-2539-E0F560905D1D}"/>
              </a:ext>
            </a:extLst>
          </p:cNvPr>
          <p:cNvSpPr txBox="1"/>
          <p:nvPr/>
        </p:nvSpPr>
        <p:spPr>
          <a:xfrm>
            <a:off x="897244" y="863495"/>
            <a:ext cx="11101116" cy="1806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Test set </a:t>
            </a: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 </a:t>
            </a:r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8 </a:t>
            </a: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중 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7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개를 정확하게 예측 함을 확인</a:t>
            </a: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양품인데 불량품으로 판정한 수가 매우 높아졌으며 해결해야 할 문제</a:t>
            </a:r>
            <a:endParaRPr kumimoji="1" lang="en-US" altLang="ko-Kore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 관련 특성들이 결함에 영향을</a:t>
            </a:r>
            <a:r>
              <a:rPr kumimoji="1" lang="en-US" altLang="ko-Kore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줌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특히 배럴에서 측정된 센서 값이 영향을 줌</a:t>
            </a: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 시간에 따른 결함 발생 요인은 존재 하나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24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시간에 대한 데이터를 확보하지 못하였으므로 확실히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실뢰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할 순 없음</a:t>
            </a: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결론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머신에서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측정되는 데이터 만으로 결함 품을 분류하는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시스템 구축이 가능하나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추가적인 보완이 필요함</a:t>
            </a:r>
            <a:endParaRPr kumimoji="1" lang="en-US" altLang="ko-Kore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3DD48B-F972-364B-50C0-31C11381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2895127"/>
            <a:ext cx="3962400" cy="332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2B8AF-D2AD-98E6-989F-36C575711C21}"/>
              </a:ext>
            </a:extLst>
          </p:cNvPr>
          <p:cNvSpPr txBox="1"/>
          <p:nvPr/>
        </p:nvSpPr>
        <p:spPr>
          <a:xfrm>
            <a:off x="2432382" y="61980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ore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일반화 성능 검증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E38419-8D5D-B890-FF6D-18684620C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08386"/>
              </p:ext>
            </p:extLst>
          </p:nvPr>
        </p:nvGraphicFramePr>
        <p:xfrm>
          <a:off x="6421615" y="3816415"/>
          <a:ext cx="4389121" cy="113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67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52887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528877">
                  <a:extLst>
                    <a:ext uri="{9D8B030D-6E8A-4147-A177-3AD203B41FA5}">
                      <a16:colId xmlns:a16="http://schemas.microsoft.com/office/drawing/2014/main" val="264572786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Baseline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분류 모델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Accuracy_score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2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사출 공정이란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006306-2859-E1BB-0475-E25328C341F2}"/>
              </a:ext>
            </a:extLst>
          </p:cNvPr>
          <p:cNvSpPr txBox="1"/>
          <p:nvPr/>
        </p:nvSpPr>
        <p:spPr>
          <a:xfrm>
            <a:off x="5722509" y="604565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사출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0" y="831540"/>
            <a:ext cx="11160034" cy="284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공정은 용융된 소재를 금형에 부어 굳히는 생산 기술이다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주조 공정은 대량 생산에 매우 유리하다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다이케스팅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등이 현대의 대표적인 주조 공정 중 하나이다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 공정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주조 공정 중 하나로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폴리머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&amp;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복합 소재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플라스틱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휴대전화 케이스 등등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용융시켜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고압으로 금형에 밀어 넣어 생산하는 생산 기술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3DA48-30B0-79EC-3E88-30469568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67" y="3262166"/>
            <a:ext cx="5598160" cy="272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AB046-7BD9-A5F8-341C-D326225CB782}"/>
              </a:ext>
            </a:extLst>
          </p:cNvPr>
          <p:cNvSpPr txBox="1"/>
          <p:nvPr/>
        </p:nvSpPr>
        <p:spPr>
          <a:xfrm>
            <a:off x="448490" y="6506260"/>
            <a:ext cx="1146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*이미지</a:t>
            </a:r>
            <a:r>
              <a:rPr kumimoji="1" lang="ko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출처 </a:t>
            </a:r>
            <a:r>
              <a:rPr kumimoji="1" lang="en-US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" altLang="ko-KR" sz="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blog.capa.ai</a:t>
            </a:r>
            <a:r>
              <a:rPr kumimoji="1" lang="en" altLang="ko-KR" sz="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/entry/%EC%82%AC%EC%B6%9C-%EA%B8%88%ED%98%95-%EC%B4%9D%EC%A0%95%EB%A6%AC-%EC%96%91%EC%82%B0%EC%9D%84-%EC%9C%84%ED%95%9C-%EA%B8%B0%EA%B5%AC-%EC%84%A4%EA%B3%84%EC%99%80-%EC%82%AC%EC%B6%9C-%EC%84%B1%ED%98%95</a:t>
            </a:r>
            <a:endParaRPr kumimoji="1" lang="ko-Kore-KR" altLang="en-US" sz="7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4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7"/>
    </mc:Choice>
    <mc:Fallback xmlns="">
      <p:transition spd="slow" advTm="49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3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문제 정의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0" y="831540"/>
            <a:ext cx="11056099" cy="457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2020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~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19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 까지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개월 간의 자동차 앞 유리 사이드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몰딩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사출 생산 데이터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 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Labeled data – 7996, Unlabeled data – 795316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중소벤처기업부 자료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문제 정의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제품을 생산할 때 마다 생성되는 머신 데이터를 학습하여 제품의 양품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불량품 여부를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하는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모델을 만들어 실시간으로 결함품을 걸러내는 시스템을 만들고자 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생산 단계에서 불량품을 잡아내지 못하고 후에 이를 수습할 경우 채찍 효과에 의해 훨씬 더 큰 비용이 지출이 됨 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통상적으로 불량품 검사는 생산 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대당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명 정도 배정된 작업자가 육안으로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차 검수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일부 표본을 뽑아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검사 등 표본 검사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차 적으로 진행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완전하지 못함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92E0B-1621-9B83-EB8F-C83D472E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60" y="4850154"/>
            <a:ext cx="5850776" cy="14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4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문제 정의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423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문제 정의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제품을 생산할 때 마다 생성되는 머신 데이터를 학습하여 제품의 양품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불량품 여부를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하는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모델을 만들어 실시간으로 결함품을 걸러내는 시스템을 만들고자 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자동차 산업에서는 현대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기아차와 같은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완성차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업체 아래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차 벤더 사들이 부품을 제작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납품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납품 불량률은 추후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발주량에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영향을 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불량을 잡아내지 못하여 생기는 실질적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잠재적 비용이 결함 탐지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머신러닝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시스템을 구축하고 유지하는데 드는 비용에 비하여 현저히 높음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3.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결함 감지 시스템이 충분한 신뢰를 확보한다면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불량품 검수에 대한 인건비 등의 비용 감소 가능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회사의 가격 경쟁력에 기여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2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5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가설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526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가설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문제를 통하여 결함품을 분류 해 낼 수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사출 공정은 주조 공정의 일부로 온도가 결함 발생에 영향을 줄 것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사슬 효과에 의해 불량품을 양품으로 잘못 판단하는 것이 양품을 불량품으로 잘못 판단 하는 것 보다 치명적임 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 시간대에 따른 불량률의 차이가 존재할 것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온도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노동자에 따른 변수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  <a:p>
            <a:pPr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EDA: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된 데이터만 사용함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7996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개의 데이터와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컬럼으로 구성되어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결측치는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없으며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중복된 데이터가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2764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Target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결함 유무를 나타내는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label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인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PassOrFail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 Fail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비율은 극히 치중되어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sampling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혹은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조절이 필요함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10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~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11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월로 한정되어 온도 변화가 크지 않을 것으로 가정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계절의 데이터 누적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날짜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시기를 학습하게 된다면 기간을 벗어나는 데이터 예측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30FE71-35C3-9EF0-E1C7-7B0956C2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235" y="2822346"/>
            <a:ext cx="3111500" cy="2933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260305" y="5632502"/>
            <a:ext cx="1938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Pass &amp; Fail label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비율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6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가설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&amp;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EDA</a:t>
            </a: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353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EDA: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_id column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고유치로 데이터 분석에는 무의미함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센서 값이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으로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구성된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mold_temperature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특성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drop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필요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EQUIP_CD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EQUIP_NAME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같은 기계를 의미함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하나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drop)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None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아닌 데이터 중 결함이 아닌 데이터는 없음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학습하게 되면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 leakage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발생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Switch_Over_Position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특성은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 데이터만 다른 값을 가짐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데이터도 모두 양품이므로 분류에 충분한 기준 제공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715561" y="6116601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Feature#1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41138"/>
              </p:ext>
            </p:extLst>
          </p:nvPr>
        </p:nvGraphicFramePr>
        <p:xfrm>
          <a:off x="7885354" y="917721"/>
          <a:ext cx="4066391" cy="515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7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51113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Feature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제조 공정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TimeStamp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60708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PART_FACT_PLAN_DATE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지시 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94198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PART_FACT_SERIAL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품목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53243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제품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3095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PART_NO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모델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64572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EQIUIP_CD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사출기 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74823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EQUIP_NAME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 사출기 모델명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40190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PassOrFail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검수자가 양품 선별하여 붙임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61656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Reason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검수자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불량 유형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42729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Injection_Time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사출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97039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Plasticizing_Time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재료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회분 용융 저장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4240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Cycle_Time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1cycle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생산시간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65375"/>
                  </a:ext>
                </a:extLst>
              </a:tr>
              <a:tr h="33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Filling_Time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충진시간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6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7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ko-KR" altLang="en-US" sz="2800" b="1" dirty="0" err="1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전처리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284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Preprocessing: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id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및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cardinality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 너무 낮은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삭제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같은 것을 의미하는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삭제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생산 일자로부터 생산 시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(Hour)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만 추출하여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Production_Hour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생성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PassOrFail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(y/n)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Defect(0/1) column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으로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변경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 leakage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우려가 있는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Reason column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제거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45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개의 특성에서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32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개의 특성으로 차원이 낮아짐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1">
              <a:lnSpc>
                <a:spcPct val="125000"/>
              </a:lnSpc>
            </a:pP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9316261" y="6116601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Feature#2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01703"/>
              </p:ext>
            </p:extLst>
          </p:nvPr>
        </p:nvGraphicFramePr>
        <p:xfrm>
          <a:off x="7541110" y="732337"/>
          <a:ext cx="4389120" cy="5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1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46102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Feature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Clamp_Close_Time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고정축과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이동축을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잡아주는데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Cushion_Position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보압을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위한 스크류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60708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Switch_Over_Position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고압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보압절환위치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94198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Plasticizing_Position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계량완료위치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53243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Clamp_Open_Position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제품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13095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Max_Injection_Speed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용융수지가 흘러가는 최대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64572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Max_Screw_RPM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스크류의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최대속도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74823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Average_Screw_RPM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스크류의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평균속도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4019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Max_Injection_Pressure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최대 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6165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Max_Switch_Over_Pressure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보압으로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변환되는 압력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42729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Average_Back_Pressure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(Max)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 밀림 방지 평균압력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최대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97039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Barrel_Temperature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1~7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스크류 안 수지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424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Hopper_Temperature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재료 주입구 온도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65375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Mold_Temperature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1~12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금형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C0EFF87-E084-DE38-D38F-37D4C79A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215" y="3318333"/>
            <a:ext cx="3567337" cy="2766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5D47E-CF0F-B9FF-BB1A-ECB069E06F96}"/>
              </a:ext>
            </a:extLst>
          </p:cNvPr>
          <p:cNvSpPr txBox="1"/>
          <p:nvPr/>
        </p:nvSpPr>
        <p:spPr>
          <a:xfrm>
            <a:off x="3386682" y="6116113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특성 상관 관계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8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5.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기준모델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180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기준 모델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분류 문제 이므로 최빈 값을 기준 모델로 삼음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데이터가 불균형하여 정확도는 매우 높게 나옴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Tx/>
              <a:buChar char="-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 분류 시 불량품을 양품으로 분류하는 것이 가장 큰 문제 이므로</a:t>
            </a:r>
            <a:r>
              <a:rPr kumimoji="1" lang="en-US" altLang="ko-Kore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recall </a:t>
            </a: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가장 중요한 평가 지표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200150" lvl="2" indent="-285750">
              <a:lnSpc>
                <a:spcPct val="125000"/>
              </a:lnSpc>
              <a:buFont typeface="Wingdings" pitchFamily="2" charset="2"/>
              <a:buChar char="ü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recall :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결함품을 결함으로 분류 한 경우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실제 </a:t>
            </a:r>
            <a:r>
              <a:rPr kumimoji="1" lang="ko-KR" altLang="en-US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결함품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수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5418571" y="508995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Baseline Score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5349"/>
              </p:ext>
            </p:extLst>
          </p:nvPr>
        </p:nvGraphicFramePr>
        <p:xfrm>
          <a:off x="3901440" y="3721394"/>
          <a:ext cx="4389120" cy="113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1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2346102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Accuracy_score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7593575-B6EB-4F13-8236-6E0B43C26D0E}"/>
              </a:ext>
            </a:extLst>
          </p:cNvPr>
          <p:cNvSpPr txBox="1">
            <a:spLocks/>
          </p:cNvSpPr>
          <p:nvPr/>
        </p:nvSpPr>
        <p:spPr>
          <a:xfrm>
            <a:off x="9072880" y="64760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5FDD85-4092-4882-9CFC-61D26946C151}" type="slidenum">
              <a:rPr lang="ko-KR" altLang="en-US" sz="1800" b="1" smtClean="0">
                <a:solidFill>
                  <a:schemeClr val="tx1"/>
                </a:solidFill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pPr/>
              <a:t>9</a:t>
            </a:fld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83A6B1FA-F5E2-456A-B0E8-D38369E178BE}"/>
              </a:ext>
            </a:extLst>
          </p:cNvPr>
          <p:cNvCxnSpPr/>
          <p:nvPr/>
        </p:nvCxnSpPr>
        <p:spPr>
          <a:xfrm>
            <a:off x="341084" y="6450548"/>
            <a:ext cx="114604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32">
            <a:extLst>
              <a:ext uri="{FF2B5EF4-FFF2-40B4-BE49-F238E27FC236}">
                <a16:creationId xmlns:a16="http://schemas.microsoft.com/office/drawing/2014/main" id="{E4B2D0D1-3113-4B62-A89E-84EC3AF4F94A}"/>
              </a:ext>
            </a:extLst>
          </p:cNvPr>
          <p:cNvSpPr/>
          <p:nvPr/>
        </p:nvSpPr>
        <p:spPr>
          <a:xfrm>
            <a:off x="355600" y="135862"/>
            <a:ext cx="11460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525" algn="ctr" defTabSz="956945">
              <a:buClr>
                <a:srgbClr val="808080"/>
              </a:buClr>
              <a:buSzPct val="80000"/>
              <a:defRPr/>
            </a:pPr>
            <a:r>
              <a:rPr lang="en-US" altLang="ko-KR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ko-KR" altLang="en-US" sz="28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  <a:sym typeface="Wingdings" panose="05000000000000000000" pitchFamily="2" charset="2"/>
              </a:rPr>
              <a:t>모델링</a:t>
            </a:r>
            <a:endParaRPr lang="en-US" altLang="ko-KR" sz="28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49" name="직선 연결선 2">
            <a:extLst>
              <a:ext uri="{FF2B5EF4-FFF2-40B4-BE49-F238E27FC236}">
                <a16:creationId xmlns:a16="http://schemas.microsoft.com/office/drawing/2014/main" id="{4FCFB4A0-FCB4-4A5F-B952-9B9A80F3B682}"/>
              </a:ext>
            </a:extLst>
          </p:cNvPr>
          <p:cNvCxnSpPr/>
          <p:nvPr/>
        </p:nvCxnSpPr>
        <p:spPr>
          <a:xfrm>
            <a:off x="355600" y="635473"/>
            <a:ext cx="1146048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>
            <a:extLst>
              <a:ext uri="{FF2B5EF4-FFF2-40B4-BE49-F238E27FC236}">
                <a16:creationId xmlns:a16="http://schemas.microsoft.com/office/drawing/2014/main" id="{1BE1A7EC-6B32-4AF5-98F8-16DC7E0106DC}"/>
              </a:ext>
            </a:extLst>
          </p:cNvPr>
          <p:cNvCxnSpPr>
            <a:cxnSpLocks/>
          </p:cNvCxnSpPr>
          <p:nvPr/>
        </p:nvCxnSpPr>
        <p:spPr>
          <a:xfrm>
            <a:off x="355600" y="125204"/>
            <a:ext cx="114728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E7014-71AE-C9B4-237B-F0742FD11466}"/>
              </a:ext>
            </a:extLst>
          </p:cNvPr>
          <p:cNvSpPr txBox="1"/>
          <p:nvPr/>
        </p:nvSpPr>
        <p:spPr>
          <a:xfrm>
            <a:off x="641531" y="831540"/>
            <a:ext cx="10877679" cy="249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kumimoji="1" lang="ko-Kore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불균형 문제 해결</a:t>
            </a:r>
            <a:endParaRPr kumimoji="1" lang="en-US" altLang="ko-Kore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Target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 매우 불균형 하므로 원본 데이터 그대로 학습 할 경우 제대로 학습 하지 못하는 문제가 있음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가중치를 조절하는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weight,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부족한 데이터를 증폭시키는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Upsampling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(SMOTE),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Upsampling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&amp;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Downsampling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(SMOTEEN)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기법을 사용하여 비교 진행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많은 데이터를 부족한 데이터 만큼 줄이는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Downsampling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은 부족한 데이터의 절대적인 수가 매우 적으므로 고려하지 않음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Accuracy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는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weight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가 좋으나 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recall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성능 또한 좋은 </a:t>
            </a:r>
            <a:r>
              <a:rPr kumimoji="1" lang="en-US" altLang="ko-KR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Smoteen</a:t>
            </a:r>
            <a:r>
              <a:rPr kumimoji="1"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기법 사용</a:t>
            </a:r>
            <a:endParaRPr kumimoji="1" lang="en-US" altLang="ko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14F71-8BE0-7E95-3999-FC3F24C712EE}"/>
              </a:ext>
            </a:extLst>
          </p:cNvPr>
          <p:cNvSpPr txBox="1"/>
          <p:nvPr/>
        </p:nvSpPr>
        <p:spPr>
          <a:xfrm>
            <a:off x="837199" y="599478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Weight </a:t>
            </a:r>
            <a:r>
              <a:rPr kumimoji="1" lang="ko-Kore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조절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EE86F2-F8B5-B057-849A-584D43B8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3247"/>
              </p:ext>
            </p:extLst>
          </p:nvPr>
        </p:nvGraphicFramePr>
        <p:xfrm>
          <a:off x="8136946" y="3734315"/>
          <a:ext cx="3740862" cy="16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28">
                  <a:extLst>
                    <a:ext uri="{9D8B030D-6E8A-4147-A177-3AD203B41FA5}">
                      <a16:colId xmlns:a16="http://schemas.microsoft.com/office/drawing/2014/main" val="3245605364"/>
                    </a:ext>
                  </a:extLst>
                </a:gridCol>
                <a:gridCol w="1303067">
                  <a:extLst>
                    <a:ext uri="{9D8B030D-6E8A-4147-A177-3AD203B41FA5}">
                      <a16:colId xmlns:a16="http://schemas.microsoft.com/office/drawing/2014/main" val="1863553114"/>
                    </a:ext>
                  </a:extLst>
                </a:gridCol>
                <a:gridCol w="1303067">
                  <a:extLst>
                    <a:ext uri="{9D8B030D-6E8A-4147-A177-3AD203B41FA5}">
                      <a16:colId xmlns:a16="http://schemas.microsoft.com/office/drawing/2014/main" val="1237361707"/>
                    </a:ext>
                  </a:extLst>
                </a:gridCol>
              </a:tblGrid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Metric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Recall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Accuracy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43924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Weight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36986"/>
                  </a:ext>
                </a:extLst>
              </a:tr>
              <a:tr h="4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Smote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45331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Smoteen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0.99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250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0D0CCBA-B7A0-033F-C8C7-E03236EF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7" y="3575623"/>
            <a:ext cx="2570619" cy="2158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F2D31C-F2F7-4E6C-4F73-A53018A9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4" y="3575622"/>
            <a:ext cx="2560845" cy="2158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3037F-78BF-1FEB-5DE9-E479561DC0AA}"/>
              </a:ext>
            </a:extLst>
          </p:cNvPr>
          <p:cNvSpPr txBox="1"/>
          <p:nvPr/>
        </p:nvSpPr>
        <p:spPr>
          <a:xfrm>
            <a:off x="3811432" y="5994782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Smote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43D31A-D369-31A7-002B-DE1F76C1D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187" y="3580740"/>
            <a:ext cx="2564521" cy="2153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5164A-4E73-9780-780D-74350151DB67}"/>
              </a:ext>
            </a:extLst>
          </p:cNvPr>
          <p:cNvSpPr txBox="1"/>
          <p:nvPr/>
        </p:nvSpPr>
        <p:spPr>
          <a:xfrm>
            <a:off x="6314982" y="600713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ko-Kore-KR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Smoteen</a:t>
            </a:r>
            <a:r>
              <a:rPr kumimoji="1" lang="en-US" altLang="ko-Kore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ko-Kore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pleSDGothicNeoM00">
      <a:majorFont>
        <a:latin typeface="AppleSDGothicNeoM00"/>
        <a:ea typeface="AppleSDGothicNeoM00"/>
        <a:cs typeface=""/>
      </a:majorFont>
      <a:minorFont>
        <a:latin typeface="AppleSDGothicNeoM00"/>
        <a:ea typeface="AppleSDGothicNeoM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27935</TotalTime>
  <Words>1404</Words>
  <Application>Microsoft Macintosh PowerPoint</Application>
  <PresentationFormat>와이드스크린</PresentationFormat>
  <Paragraphs>245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 SD Gothic Neo SemiBold</vt:lpstr>
      <vt:lpstr>Times New Roman</vt:lpstr>
      <vt:lpstr>Apple SD Gothic Neo</vt:lpstr>
      <vt:lpstr>Calibri</vt:lpstr>
      <vt:lpstr>Wingdings</vt:lpstr>
      <vt:lpstr>Arial</vt:lpstr>
      <vt:lpstr>맑은 고딕</vt:lpstr>
      <vt:lpstr>AppleSDGothicNeoM00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송현석</cp:lastModifiedBy>
  <cp:revision>2484</cp:revision>
  <cp:lastPrinted>2020-08-07T05:23:36Z</cp:lastPrinted>
  <dcterms:created xsi:type="dcterms:W3CDTF">2018-08-10T06:26:00Z</dcterms:created>
  <dcterms:modified xsi:type="dcterms:W3CDTF">2022-10-06T11:53:43Z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