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0" r:id="rId27"/>
    <p:sldId id="281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05750-B25B-4EC2-8604-0B0B5501C315}">
  <a:tblStyle styleId="{27E05750-B25B-4EC2-8604-0B0B5501C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6"/>
  </p:normalViewPr>
  <p:slideViewPr>
    <p:cSldViewPr snapToGrid="0">
      <p:cViewPr varScale="1">
        <p:scale>
          <a:sx n="140" d="100"/>
          <a:sy n="140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8723c2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8723c2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8723c29d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8723c29d_5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8723c29d_5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8723c29d_5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8723c29d_5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8723c29d_5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5bd040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5bd040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5bd0405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5bd0405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5bd0405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5bd0405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5bd0405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5bd0405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5bd0405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5bd0405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5bd0405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5bd0405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8723c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8723c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5bd040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5bd040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28723c29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28723c29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8723c29d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8723c29d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8723c29d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8723c29d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66031e62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66031e62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8723c2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8723c2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28723c29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28723c29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8723c29d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28723c29d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8723c29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28723c29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8723c29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8723c29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8723c2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8723c2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8723c2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8723c2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8723c29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8723c29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8723c29d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8723c29d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8723c2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8723c2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8723c29d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8723c29d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8723c29d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8723c29d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5bd040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5bd040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452343" TargetMode="External"/><Relationship Id="rId13" Type="http://schemas.openxmlformats.org/officeDocument/2006/relationships/hyperlink" Target="https://aip.scitation.org/doi/full/10.1063/1.4979832" TargetMode="External"/><Relationship Id="rId18" Type="http://schemas.openxmlformats.org/officeDocument/2006/relationships/hyperlink" Target="https://iopscience.iop.org/article/10.1088/1361-665X/aa7ada" TargetMode="External"/><Relationship Id="rId3" Type="http://schemas.openxmlformats.org/officeDocument/2006/relationships/hyperlink" Target="https://www.ti.com/solution/global-positioning-system-receiver?keyMatch=LOW%20POWER%20GPS" TargetMode="External"/><Relationship Id="rId21" Type="http://schemas.openxmlformats.org/officeDocument/2006/relationships/hyperlink" Target="https://docs.google.com/spreadsheets/d/1j-4QHK7VZDUeZYWvxjzCnCpMKH1LTHliNki_bjxST-Q/edit#gid=0" TargetMode="External"/><Relationship Id="rId7" Type="http://schemas.openxmlformats.org/officeDocument/2006/relationships/hyperlink" Target="https://ieeexplore.ieee.org/document/9258908" TargetMode="External"/><Relationship Id="rId12" Type="http://schemas.openxmlformats.org/officeDocument/2006/relationships/hyperlink" Target="https://www.sciencedirect.com/science/article/pii/S0360544219318353" TargetMode="External"/><Relationship Id="rId17" Type="http://schemas.openxmlformats.org/officeDocument/2006/relationships/hyperlink" Target="https://ieeexplore.ieee.org/stamp/stamp.jsp?tp=&amp;arnumber=8683962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s://ieeexplore.ieee.org/document/8410909" TargetMode="External"/><Relationship Id="rId20" Type="http://schemas.openxmlformats.org/officeDocument/2006/relationships/hyperlink" Target="https://www.mdpi.com/2072-666X/8/2/5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opscience.iop.org/article/10.1088/1742-6596/1052/1/012113/pdf" TargetMode="External"/><Relationship Id="rId11" Type="http://schemas.openxmlformats.org/officeDocument/2006/relationships/hyperlink" Target="https://ieeexplore.ieee.org/document/1355442" TargetMode="External"/><Relationship Id="rId5" Type="http://schemas.openxmlformats.org/officeDocument/2006/relationships/hyperlink" Target="https://ieeexplore.ieee.org/document/7742379" TargetMode="External"/><Relationship Id="rId15" Type="http://schemas.openxmlformats.org/officeDocument/2006/relationships/hyperlink" Target="https://ieeexplore.ieee.org/document/7360937" TargetMode="External"/><Relationship Id="rId10" Type="http://schemas.openxmlformats.org/officeDocument/2006/relationships/hyperlink" Target="https://ieeexplore.ieee.org/document/928763" TargetMode="External"/><Relationship Id="rId19" Type="http://schemas.openxmlformats.org/officeDocument/2006/relationships/hyperlink" Target="https://ieeexplore.ieee.org/document/8967362" TargetMode="External"/><Relationship Id="rId4" Type="http://schemas.openxmlformats.org/officeDocument/2006/relationships/hyperlink" Target="https://ieeexplore.ieee.org/document/9492851" TargetMode="External"/><Relationship Id="rId9" Type="http://schemas.openxmlformats.org/officeDocument/2006/relationships/hyperlink" Target="https://www.mdpi.com/1424-8220/14/7/12497" TargetMode="External"/><Relationship Id="rId14" Type="http://schemas.openxmlformats.org/officeDocument/2006/relationships/hyperlink" Target="https://iopscience.iop.org/article/10.1088/1361-6463/aa7b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 Wearable Self-powered System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95025"/>
            <a:ext cx="8520600" cy="1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/>
              <a:t>Zhenghong</a:t>
            </a:r>
            <a:r>
              <a:rPr lang="en" sz="2000" dirty="0"/>
              <a:t> Chen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Shan He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the Piezoelectric Energy Harvester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Angle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t="1104" b="1114"/>
          <a:stretch/>
        </p:blipFill>
        <p:spPr>
          <a:xfrm>
            <a:off x="311700" y="1706800"/>
            <a:ext cx="3966600" cy="20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t="806" b="806"/>
          <a:stretch/>
        </p:blipFill>
        <p:spPr>
          <a:xfrm>
            <a:off x="4779400" y="1017725"/>
            <a:ext cx="3966600" cy="20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5">
            <a:alphaModFix/>
          </a:blip>
          <a:srcRect t="768" b="768"/>
          <a:stretch/>
        </p:blipFill>
        <p:spPr>
          <a:xfrm>
            <a:off x="4779400" y="3042175"/>
            <a:ext cx="3966602" cy="20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99350" y="3977500"/>
            <a:ext cx="320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Blue-Slow (2.5 km/h)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Red-Normal (4.0 km/h)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Green-Fast (5.5  km/h)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the Piezoelectric Energy Harvester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strains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13" y="1017725"/>
            <a:ext cx="49625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14100" y="1819850"/>
            <a:ext cx="2353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of slider-crank mechanism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of bending beam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the Piezoelectric Energy Harvester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l="278" r="288"/>
          <a:stretch/>
        </p:blipFill>
        <p:spPr>
          <a:xfrm>
            <a:off x="311700" y="1559525"/>
            <a:ext cx="3966601" cy="202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l="347" r="347"/>
          <a:stretch/>
        </p:blipFill>
        <p:spPr>
          <a:xfrm>
            <a:off x="5016900" y="1017725"/>
            <a:ext cx="3729099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5">
            <a:alphaModFix/>
          </a:blip>
          <a:srcRect t="2107" b="2116"/>
          <a:stretch/>
        </p:blipFill>
        <p:spPr>
          <a:xfrm>
            <a:off x="5048475" y="3107550"/>
            <a:ext cx="3729099" cy="178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632050" y="358397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(4.0 km/h)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042350" y="2806475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Slow (2.5 km/h)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073925" y="4743300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the Piezoelectric Energy Harvester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Measured Output Voltage in the paper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30" y="1776250"/>
            <a:ext cx="5968950" cy="31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Full-Bridge Rectifier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and Current of PEH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t="268" b="278"/>
          <a:stretch/>
        </p:blipFill>
        <p:spPr>
          <a:xfrm>
            <a:off x="5016900" y="1017725"/>
            <a:ext cx="3729101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t="347" b="347"/>
          <a:stretch/>
        </p:blipFill>
        <p:spPr>
          <a:xfrm>
            <a:off x="5048475" y="3107550"/>
            <a:ext cx="3729097" cy="178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32050" y="358397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(4.0 km/h)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042350" y="2806475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Slow (2.5 km/h)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73925" y="4743300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5">
            <a:alphaModFix/>
          </a:blip>
          <a:srcRect t="59" b="49"/>
          <a:stretch/>
        </p:blipFill>
        <p:spPr>
          <a:xfrm>
            <a:off x="527075" y="1795225"/>
            <a:ext cx="3729101" cy="17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399" y="3984174"/>
            <a:ext cx="2751975" cy="11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Full-Bridge Rectifier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of Store Capacitor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5016900" y="1017725"/>
            <a:ext cx="3729101" cy="178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t="268" b="278"/>
          <a:stretch/>
        </p:blipFill>
        <p:spPr>
          <a:xfrm>
            <a:off x="5048475" y="3107550"/>
            <a:ext cx="3729096" cy="178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32050" y="358397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(4.0 km/h)_4.8V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042350" y="2806475"/>
            <a:ext cx="22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Slow (2.5 km/h)_3.1V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042350" y="4743300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km/h)_5.5V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5">
            <a:alphaModFix/>
          </a:blip>
          <a:srcRect t="219" b="219"/>
          <a:stretch/>
        </p:blipFill>
        <p:spPr>
          <a:xfrm>
            <a:off x="527075" y="1795225"/>
            <a:ext cx="3729101" cy="17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399" y="3984174"/>
            <a:ext cx="2751975" cy="11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Parallel-SSHI Rectifier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and Current of PEH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l="49" r="59"/>
          <a:stretch/>
        </p:blipFill>
        <p:spPr>
          <a:xfrm>
            <a:off x="5016900" y="1017725"/>
            <a:ext cx="3729101" cy="17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t="109" b="109"/>
          <a:stretch/>
        </p:blipFill>
        <p:spPr>
          <a:xfrm>
            <a:off x="5048475" y="3107550"/>
            <a:ext cx="3729095" cy="178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32050" y="358397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(4.0 km/h)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042350" y="2806475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Slow (2.5 km/h)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6073925" y="4743300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t="59" b="49"/>
          <a:stretch/>
        </p:blipFill>
        <p:spPr>
          <a:xfrm>
            <a:off x="527075" y="1795225"/>
            <a:ext cx="3729101" cy="17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6">
            <a:alphaModFix/>
          </a:blip>
          <a:srcRect l="2281" r="2271"/>
          <a:stretch/>
        </p:blipFill>
        <p:spPr>
          <a:xfrm>
            <a:off x="957399" y="3984174"/>
            <a:ext cx="2751976" cy="11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Parallel-SSHI Rectifier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of Store Capacitor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t="59" b="49"/>
          <a:stretch/>
        </p:blipFill>
        <p:spPr>
          <a:xfrm>
            <a:off x="5016900" y="1017725"/>
            <a:ext cx="3729101" cy="17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8475" y="3107550"/>
            <a:ext cx="3729096" cy="178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632050" y="358397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(4.0 km/h)_5.3V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042350" y="2806475"/>
            <a:ext cx="22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Slow (2.5 km/h)_3.5V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6042350" y="4743300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km/h)_4.9V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5">
            <a:alphaModFix/>
          </a:blip>
          <a:srcRect t="327" b="317"/>
          <a:stretch/>
        </p:blipFill>
        <p:spPr>
          <a:xfrm>
            <a:off x="527075" y="1795225"/>
            <a:ext cx="3729101" cy="178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6">
            <a:alphaModFix/>
          </a:blip>
          <a:srcRect l="2281" r="2271"/>
          <a:stretch/>
        </p:blipFill>
        <p:spPr>
          <a:xfrm>
            <a:off x="957399" y="3984174"/>
            <a:ext cx="2751976" cy="11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Parallel-SSHI Rectifier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Voltage of Store Capacitor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t="109" b="109"/>
          <a:stretch/>
        </p:blipFill>
        <p:spPr>
          <a:xfrm>
            <a:off x="5004875" y="2104250"/>
            <a:ext cx="3729096" cy="1788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632050" y="3845525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km/h)_4.9V_3.3mH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533375" y="3772700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 (5.5  km/h)_6.8V_3.6mH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075" y="2056775"/>
            <a:ext cx="3729101" cy="178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Full-Bridge Rectifier vs. parallel-SSHI rectifier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142"/>
            <a:ext cx="9143999" cy="114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1. How to balance the harvested energy from transducer with the load power consumption?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2. How to improve the output power efficiency of the energy harvesting system?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Trade-offs of the PEH System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Area – Cost, Comfort – Power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Material – Power density, Flexibility (less than 83°)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Rectifier – Output Power, Complexity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88" y="1017725"/>
            <a:ext cx="46370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Energy-Consuming Components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Bluetooth 4.0 AN120--Using CC2590 front end with CC2541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Voltage = 3.3 V, Transmit Current = 27.5 mA, Idle Current = 0.5 </a:t>
            </a:r>
            <a:r>
              <a:rPr lang="en" sz="900" dirty="0" err="1">
                <a:solidFill>
                  <a:schemeClr val="dk1"/>
                </a:solidFill>
              </a:rPr>
              <a:t>uA</a:t>
            </a:r>
            <a:endParaRPr sz="9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Throughput = 0.305 Mb/s, complete once  is estimated to be 1s.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Temperature Sensor TMP126-Q1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Voltage = 3.3 V, Current = 0.3 mA</a:t>
            </a:r>
            <a:endParaRPr sz="9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The time to complete a single test is 6 </a:t>
            </a:r>
            <a:r>
              <a:rPr lang="en" sz="900" dirty="0" err="1">
                <a:solidFill>
                  <a:schemeClr val="dk1"/>
                </a:solidFill>
              </a:rPr>
              <a:t>ms.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Microcontroller STM32H750VB</a:t>
            </a:r>
            <a:endParaRPr sz="9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	</a:t>
            </a:r>
            <a:r>
              <a:rPr lang="en" sz="900">
                <a:solidFill>
                  <a:schemeClr val="dk1"/>
                </a:solidFill>
              </a:rPr>
              <a:t>Voltage </a:t>
            </a:r>
            <a:r>
              <a:rPr lang="en" sz="900" dirty="0">
                <a:solidFill>
                  <a:schemeClr val="dk1"/>
                </a:solidFill>
              </a:rPr>
              <a:t>= 3.3 V, Active Power = 89</a:t>
            </a:r>
            <a:r>
              <a:rPr lang="en-US" sz="900" dirty="0">
                <a:solidFill>
                  <a:schemeClr val="dk1"/>
                </a:solidFill>
              </a:rPr>
              <a:t>.</a:t>
            </a:r>
            <a:r>
              <a:rPr lang="en" sz="900" dirty="0">
                <a:solidFill>
                  <a:schemeClr val="dk1"/>
                </a:solidFill>
              </a:rPr>
              <a:t>1 </a:t>
            </a:r>
            <a:r>
              <a:rPr lang="en" sz="900" dirty="0" err="1">
                <a:solidFill>
                  <a:schemeClr val="dk1"/>
                </a:solidFill>
              </a:rPr>
              <a:t>uW</a:t>
            </a:r>
            <a:r>
              <a:rPr lang="en" sz="900" dirty="0">
                <a:solidFill>
                  <a:schemeClr val="dk1"/>
                </a:solidFill>
              </a:rPr>
              <a:t>, Idle Power = 0.445 </a:t>
            </a:r>
            <a:r>
              <a:rPr lang="en" sz="900" dirty="0" err="1">
                <a:solidFill>
                  <a:schemeClr val="dk1"/>
                </a:solidFill>
              </a:rPr>
              <a:t>uW</a:t>
            </a:r>
            <a:r>
              <a:rPr lang="en" sz="900" dirty="0">
                <a:solidFill>
                  <a:schemeClr val="dk1"/>
                </a:solidFill>
              </a:rPr>
              <a:t>.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33333"/>
                </a:solidFill>
                <a:highlight>
                  <a:srgbClr val="FFFFFF"/>
                </a:highlight>
              </a:rPr>
              <a:t>Voltage comparator </a:t>
            </a:r>
            <a:r>
              <a:rPr lang="en" sz="900" b="1">
                <a:solidFill>
                  <a:srgbClr val="333333"/>
                </a:solidFill>
              </a:rPr>
              <a:t>TL391B-Q1</a:t>
            </a:r>
            <a:endParaRPr sz="9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33333"/>
                </a:solidFill>
              </a:rPr>
              <a:t>	</a:t>
            </a:r>
            <a:r>
              <a:rPr lang="en" sz="900">
                <a:solidFill>
                  <a:srgbClr val="333333"/>
                </a:solidFill>
              </a:rPr>
              <a:t>Voltage = 3.3 V，Current = 2 uA.</a:t>
            </a:r>
            <a:endParaRPr sz="9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highlight>
                  <a:srgbClr val="FFFFFF"/>
                </a:highlight>
              </a:rPr>
              <a:t>Photoplethysmography Heart-Rate Sensor</a:t>
            </a:r>
            <a:endParaRPr sz="9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	 Voltage = 3.3 V, Active Power = 547.4 uW, Idle Power = 38.2 uW.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	The time to complete a single test is 5 s.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highlight>
                  <a:srgbClr val="FFFFFF"/>
                </a:highlight>
              </a:rPr>
              <a:t>Regulator TPS7A4</a:t>
            </a:r>
            <a:endParaRPr sz="9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Input voltage = 1.6 V - 6.0 V, Output voltage = 0.8 V - 5.5 V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Current = 6.5 μA.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Energy-Consuming Model Running Times </a:t>
            </a:r>
            <a:endParaRPr/>
          </a:p>
        </p:txBody>
      </p:sp>
      <p:graphicFrame>
        <p:nvGraphicFramePr>
          <p:cNvPr id="238" name="Google Shape;238;p35"/>
          <p:cNvGraphicFramePr/>
          <p:nvPr>
            <p:extLst>
              <p:ext uri="{D42A27DB-BD31-4B8C-83A1-F6EECF244321}">
                <p14:modId xmlns:p14="http://schemas.microsoft.com/office/powerpoint/2010/main" val="1421190325"/>
              </p:ext>
            </p:extLst>
          </p:nvPr>
        </p:nvGraphicFramePr>
        <p:xfrm>
          <a:off x="311700" y="1570875"/>
          <a:ext cx="8112975" cy="2587317"/>
        </p:xfrm>
        <a:graphic>
          <a:graphicData uri="http://schemas.openxmlformats.org/drawingml/2006/table">
            <a:tbl>
              <a:tblPr>
                <a:noFill/>
                <a:tableStyleId>{27E05750-B25B-4EC2-8604-0B0B5501C315}</a:tableStyleId>
              </a:tblPr>
              <a:tblGrid>
                <a:gridCol w="16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Active Status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Light Activity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Walk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Fast Walk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Bluetooth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Never</a:t>
                      </a:r>
                      <a:endParaRPr sz="1200"/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2 hour</a:t>
                      </a:r>
                      <a:endParaRPr sz="1200"/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hour</a:t>
                      </a:r>
                      <a:endParaRPr sz="1200"/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30 mins</a:t>
                      </a:r>
                      <a:endParaRPr sz="1200"/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Per 30 mins</a:t>
                      </a:r>
                      <a:endParaRPr sz="1200" dirty="0"/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Temperature Sensor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hour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hour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hour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30 mins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Per 30 mins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Microcontroller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With Other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With Other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With Other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With Other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With Other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7647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Voltage comparator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Always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Always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Always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Always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Always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Photoplethysmograpy  Heart-Rate Sensor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hour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20 mins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10 mins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 5 mins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Per 2 mins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Energy-Consuming Model Duty Cycle </a:t>
            </a:r>
            <a:endParaRPr dirty="0"/>
          </a:p>
        </p:txBody>
      </p:sp>
      <p:graphicFrame>
        <p:nvGraphicFramePr>
          <p:cNvPr id="244" name="Google Shape;244;p36"/>
          <p:cNvGraphicFramePr/>
          <p:nvPr>
            <p:extLst>
              <p:ext uri="{D42A27DB-BD31-4B8C-83A1-F6EECF244321}">
                <p14:modId xmlns:p14="http://schemas.microsoft.com/office/powerpoint/2010/main" val="1946217989"/>
              </p:ext>
            </p:extLst>
          </p:nvPr>
        </p:nvGraphicFramePr>
        <p:xfrm>
          <a:off x="821125" y="1379429"/>
          <a:ext cx="7501750" cy="2968317"/>
        </p:xfrm>
        <a:graphic>
          <a:graphicData uri="http://schemas.openxmlformats.org/drawingml/2006/table">
            <a:tbl>
              <a:tblPr>
                <a:noFill/>
                <a:tableStyleId>{27E05750-B25B-4EC2-8604-0B0B5501C315}</a:tableStyleId>
              </a:tblPr>
              <a:tblGrid>
                <a:gridCol w="19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Active Status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Rest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Light Activity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Walk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Fast Walk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Run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Bluetooth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0.0006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0.0006</a:t>
                      </a:r>
                    </a:p>
                  </a:txBody>
                  <a:tcPr marL="91425" marR="91425" marT="91425" marB="914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Temperature Sensor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0.00000167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0.00000167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0.00000167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0.00000333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0.00000333</a:t>
                      </a:r>
                    </a:p>
                  </a:txBody>
                  <a:tcPr marL="91425" marR="91425" marT="91425" marB="91425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Microcontroller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0.0014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0.0042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0.0083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0.0168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0.042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7647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Voltage comparator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Photoplethysmograpy  Heart-Rate Sensor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0.0014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0.0042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0.0083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0.0168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0.042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Power (uW)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54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78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103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267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41B-C6FC-5A3C-C1CD-F8669E0D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Energy-Consuming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8951-344D-C419-BCD9-071EF57C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80A92EF4-F604-7252-1681-ED70B2BD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" y="1152474"/>
            <a:ext cx="4281554" cy="3702788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EA850FB9-C160-AB8D-12F9-BB167330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52" y="1152474"/>
            <a:ext cx="2296163" cy="2026660"/>
          </a:xfrm>
          <a:prstGeom prst="rect">
            <a:avLst/>
          </a:prstGeom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AD8B900C-4197-2FA5-46E2-6019747B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94" y="1152474"/>
            <a:ext cx="2384306" cy="2026660"/>
          </a:xfrm>
          <a:prstGeom prst="rect">
            <a:avLst/>
          </a:prstGeom>
        </p:spPr>
      </p:pic>
      <p:pic>
        <p:nvPicPr>
          <p:cNvPr id="11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CEAA6E01-8B66-B179-3746-99B4D84F6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33" y="3179134"/>
            <a:ext cx="2172036" cy="1962515"/>
          </a:xfrm>
          <a:prstGeom prst="rect">
            <a:avLst/>
          </a:prstGeom>
        </p:spPr>
      </p:pic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D16334DD-D58A-4823-EA55-AACEA72C5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994" y="3179134"/>
            <a:ext cx="2283006" cy="19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6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Status</a:t>
            </a:r>
            <a:endParaRPr/>
          </a:p>
        </p:txBody>
      </p:sp>
      <p:graphicFrame>
        <p:nvGraphicFramePr>
          <p:cNvPr id="250" name="Google Shape;250;p37"/>
          <p:cNvGraphicFramePr/>
          <p:nvPr>
            <p:extLst>
              <p:ext uri="{D42A27DB-BD31-4B8C-83A1-F6EECF244321}">
                <p14:modId xmlns:p14="http://schemas.microsoft.com/office/powerpoint/2010/main" val="2865661420"/>
              </p:ext>
            </p:extLst>
          </p:nvPr>
        </p:nvGraphicFramePr>
        <p:xfrm>
          <a:off x="564350" y="1206700"/>
          <a:ext cx="8015300" cy="1524000"/>
        </p:xfrm>
        <a:graphic>
          <a:graphicData uri="http://schemas.openxmlformats.org/drawingml/2006/table">
            <a:tbl>
              <a:tblPr>
                <a:noFill/>
                <a:tableStyleId>{27E05750-B25B-4EC2-8604-0B0B5501C315}</a:tableStyleId>
              </a:tblPr>
              <a:tblGrid>
                <a:gridCol w="27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 Status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 Activity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 Walk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Range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1- 40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41 - 80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81 - 1</a:t>
                      </a:r>
                      <a:r>
                        <a:rPr lang="en-US" altLang="zh-C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1</a:t>
                      </a:r>
                      <a:r>
                        <a:rPr lang="en-US" altLang="zh-C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Harvested Power / Step (</a:t>
                      </a:r>
                      <a:r>
                        <a:rPr lang="en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uW</a:t>
                      </a: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89.19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145.24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Consumption Power (uW)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>
                          <a:solidFill>
                            <a:schemeClr val="dk1"/>
                          </a:solidFill>
                        </a:rPr>
                        <a:t>54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78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103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267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50" y="2730700"/>
            <a:ext cx="3217077" cy="24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25" y="2730701"/>
            <a:ext cx="3217074" cy="24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Day steps and Energy Harvested Simulation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7400"/>
            <a:ext cx="4555200" cy="341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800" y="1247400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Day steps and Energy Harvested Simulation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6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7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Day Energy Change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ABF65D-FCC8-396D-4B90-637BA59F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456"/>
            <a:ext cx="4830725" cy="36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62715D8-DA83-C224-1D46-C1F3C29D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20456"/>
            <a:ext cx="4830725" cy="36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1. Choose the suitable energy harvesters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2. Use parallel-SSHI rectifier to increase the output power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model of Piezoelectric energy harvesting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Full Bridge Rectifier vs. Parallel SSHI Rectifier</a:t>
            </a:r>
          </a:p>
          <a:p>
            <a:pPr lvl="0">
              <a:buAutoNum type="arabicPeriod"/>
            </a:pPr>
            <a:r>
              <a:rPr lang="en-US" dirty="0"/>
              <a:t>Select the appropriate device to build the system.</a:t>
            </a:r>
            <a:endParaRPr lang="en" dirty="0"/>
          </a:p>
          <a:p>
            <a:pPr lvl="0">
              <a:buAutoNum type="arabicPeriod"/>
            </a:pPr>
            <a:r>
              <a:rPr lang="en-US" dirty="0"/>
              <a:t>Complete system analysis, delineate situation discussion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249382" y="1017725"/>
            <a:ext cx="8582918" cy="462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700" u="sng" dirty="0">
                <a:solidFill>
                  <a:schemeClr val="hlink"/>
                </a:solidFill>
                <a:hlinkClick r:id="rId3"/>
              </a:rPr>
              <a:t>https://www.ti.com/solution/global-positioning-system-receiver?keyMatch=LOW%20POWER%20GPS</a:t>
            </a:r>
            <a:endParaRPr sz="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700" u="sng" dirty="0">
                <a:solidFill>
                  <a:schemeClr val="hlink"/>
                </a:solidFill>
                <a:hlinkClick r:id="rId4"/>
              </a:rPr>
              <a:t>https://ieeexplore.ieee.org/document/9492851</a:t>
            </a:r>
            <a:endParaRPr sz="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700" u="sng" dirty="0">
                <a:solidFill>
                  <a:schemeClr val="hlink"/>
                </a:solidFill>
                <a:hlinkClick r:id="rId5"/>
              </a:rPr>
              <a:t>https://ieeexplore.ieee.org/document/7742379</a:t>
            </a:r>
            <a:endParaRPr lang="en" sz="700" u="sng" dirty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sz="700" dirty="0">
                <a:hlinkClick r:id="rId6"/>
              </a:rPr>
              <a:t>https://iopscience.iop.org/article/10.1088/1742-6596/1052/1/012113/pdf</a:t>
            </a:r>
            <a:endParaRPr lang="en-US" sz="700" dirty="0"/>
          </a:p>
          <a:p>
            <a:pPr lvl="0">
              <a:buAutoNum type="arabicPeriod"/>
            </a:pPr>
            <a:r>
              <a:rPr lang="en-US" sz="700" dirty="0">
                <a:hlinkClick r:id="rId7"/>
              </a:rPr>
              <a:t>https://ieeexplore.ieee.org/document/9258908</a:t>
            </a:r>
            <a:endParaRPr lang="en-US" sz="700" dirty="0"/>
          </a:p>
          <a:p>
            <a:pPr lvl="0">
              <a:buAutoNum type="arabicPeriod"/>
            </a:pPr>
            <a:r>
              <a:rPr lang="en-US" sz="700" dirty="0">
                <a:hlinkClick r:id="rId8"/>
              </a:rPr>
              <a:t>https://ieeexplore.ieee.org/document/8452343</a:t>
            </a:r>
            <a:endParaRPr lang="en-US" sz="700" dirty="0"/>
          </a:p>
          <a:p>
            <a:pPr lvl="0">
              <a:buAutoNum type="arabicPeriod"/>
            </a:pPr>
            <a:r>
              <a:rPr lang="en-US" sz="700" dirty="0">
                <a:hlinkClick r:id="rId9"/>
              </a:rPr>
              <a:t>https://www.mdpi.com/1424-8220/14/7/12497</a:t>
            </a:r>
            <a:r>
              <a:rPr lang="en-US" sz="700" dirty="0"/>
              <a:t> Inertial Kinetic Energy Harvesters for </a:t>
            </a:r>
            <a:r>
              <a:rPr lang="en-US" sz="700" dirty="0" err="1"/>
              <a:t>Wearables:The</a:t>
            </a:r>
            <a:r>
              <a:rPr lang="en-US" sz="700" dirty="0"/>
              <a:t> Benefits of Energy Harvesting at the Foot Christopher Beach_ IEEE Access_2014</a:t>
            </a:r>
          </a:p>
          <a:p>
            <a:pPr lvl="0">
              <a:buAutoNum type="arabicPeriod"/>
            </a:pPr>
            <a:r>
              <a:rPr lang="en-US" sz="700" dirty="0">
                <a:hlinkClick r:id="rId10"/>
              </a:rPr>
              <a:t>https://ieeexplore.ieee.org/document/928763</a:t>
            </a:r>
            <a:r>
              <a:rPr lang="en-US" sz="700" dirty="0"/>
              <a:t> A Shoe-Embedded Piezoelectric Energy Harvester for </a:t>
            </a:r>
            <a:r>
              <a:rPr lang="en-US" sz="700" dirty="0" err="1"/>
              <a:t>Shihao</a:t>
            </a:r>
            <a:r>
              <a:rPr lang="en-US" sz="700" dirty="0"/>
              <a:t> Wen_ IEEE/ASME International Conference on AIM_2018</a:t>
            </a:r>
            <a:br>
              <a:rPr lang="en-US" sz="700" dirty="0"/>
            </a:br>
            <a:r>
              <a:rPr lang="en-US" sz="700" dirty="0"/>
              <a:t>Wearable Sensors</a:t>
            </a:r>
          </a:p>
          <a:p>
            <a:pPr lvl="0">
              <a:buAutoNum type="arabicPeriod"/>
            </a:pPr>
            <a:r>
              <a:rPr lang="en-US" sz="700" dirty="0">
                <a:hlinkClick r:id="rId11"/>
              </a:rPr>
              <a:t>https://ieeexplore.ieee.org/document/1355442</a:t>
            </a:r>
            <a:r>
              <a:rPr lang="en-US" sz="700" dirty="0"/>
              <a:t> Design of a Novel Piezoelectric Energy Harvester for Scavenging Energy from Human Walking Design of a Novel Piezoelectric Energy Harvester for Scavenging Energy from Human Walking</a:t>
            </a:r>
          </a:p>
          <a:p>
            <a:pPr lvl="0">
              <a:buAutoNum type="arabicPeriod"/>
            </a:pPr>
            <a:r>
              <a:rPr lang="en-US" sz="700" dirty="0">
                <a:hlinkClick r:id="rId12"/>
              </a:rPr>
              <a:t>https://www.sciencedirect.com/science/article/pii/S0360544219318353</a:t>
            </a:r>
            <a:r>
              <a:rPr lang="en-US" sz="700" dirty="0"/>
              <a:t> </a:t>
            </a:r>
            <a:r>
              <a:rPr lang="en-US" sz="700" dirty="0" err="1"/>
              <a:t>Shihao</a:t>
            </a:r>
            <a:r>
              <a:rPr lang="en-US" sz="700" dirty="0"/>
              <a:t> Wen_ IEEE/ASME International Conference on AIM_2018 </a:t>
            </a:r>
            <a:r>
              <a:rPr lang="en-US" sz="700" dirty="0" err="1"/>
              <a:t>Shihao</a:t>
            </a:r>
            <a:r>
              <a:rPr lang="en-US" sz="700" dirty="0"/>
              <a:t> Wen_ IEEE/ASME International Conference on AIM_2018</a:t>
            </a:r>
          </a:p>
          <a:p>
            <a:pPr lvl="0">
              <a:buAutoNum type="arabicPeriod"/>
            </a:pPr>
            <a:r>
              <a:rPr lang="en-US" sz="700" dirty="0">
                <a:hlinkClick r:id="rId13"/>
              </a:rPr>
              <a:t>https://aip.scitation.org/doi/full/10.1063/1.4979832</a:t>
            </a:r>
            <a:r>
              <a:rPr lang="en-US" sz="700" dirty="0"/>
              <a:t> Evaluation of motions and actuation methods for biomechanical energy harvesting N.S. </a:t>
            </a:r>
            <a:r>
              <a:rPr lang="en-US" sz="700" dirty="0" err="1"/>
              <a:t>Shenck_IEEE</a:t>
            </a:r>
            <a:r>
              <a:rPr lang="en-US" sz="700" dirty="0"/>
              <a:t> Micro_2001</a:t>
            </a:r>
          </a:p>
          <a:p>
            <a:pPr lvl="0">
              <a:buAutoNum type="arabicPeriod"/>
            </a:pPr>
            <a:r>
              <a:rPr lang="en-US" sz="700" dirty="0">
                <a:hlinkClick r:id="rId14"/>
              </a:rPr>
              <a:t>https://iopscience.iop.org/article/10.1088/1361-6463/aa7b28</a:t>
            </a:r>
            <a:r>
              <a:rPr lang="en-US" sz="700" dirty="0"/>
              <a:t> P. </a:t>
            </a:r>
            <a:r>
              <a:rPr lang="en-US" sz="700" dirty="0" err="1"/>
              <a:t>Niu_IEEE</a:t>
            </a:r>
            <a:r>
              <a:rPr lang="en-US" sz="700" dirty="0"/>
              <a:t> 35th Annual Power Electronics Specialists Conference_2004 ENERGY SCAVENGING WITH SHOE-MOUNTED PIEZOELECTRICS</a:t>
            </a:r>
          </a:p>
          <a:p>
            <a:pPr lvl="0">
              <a:buAutoNum type="arabicPeriod"/>
            </a:pPr>
            <a:r>
              <a:rPr lang="en-US" sz="700" dirty="0">
                <a:hlinkClick r:id="rId15"/>
              </a:rPr>
              <a:t>https://ieeexplore.ieee.org/document/7360937</a:t>
            </a:r>
            <a:r>
              <a:rPr lang="en-US" sz="700" dirty="0"/>
              <a:t> </a:t>
            </a:r>
            <a:r>
              <a:rPr lang="en-US" sz="700" dirty="0" err="1"/>
              <a:t>FengQian_ScienceDirect</a:t>
            </a:r>
            <a:r>
              <a:rPr lang="en-US" sz="700" dirty="0"/>
              <a:t> Energy_2019 Piezoelectric energy harvesting from human walking using a two-stage amplification mechanism</a:t>
            </a:r>
          </a:p>
          <a:p>
            <a:pPr lvl="0">
              <a:buAutoNum type="arabicPeriod"/>
            </a:pPr>
            <a:r>
              <a:rPr lang="en-US" sz="700" dirty="0">
                <a:hlinkClick r:id="rId16"/>
              </a:rPr>
              <a:t>https://ieeexplore.ieee.org/document/8410909</a:t>
            </a:r>
            <a:r>
              <a:rPr lang="en-US" sz="700" dirty="0"/>
              <a:t> Yang </a:t>
            </a:r>
            <a:r>
              <a:rPr lang="en-US" sz="700" dirty="0" err="1"/>
              <a:t>Kuang_Journal</a:t>
            </a:r>
            <a:r>
              <a:rPr lang="en-US" sz="700" dirty="0"/>
              <a:t> of Physics D: Applied Physics_2017 Scavenging energy from human walking through a shoe-mounted piezoelectric harvester</a:t>
            </a:r>
          </a:p>
          <a:p>
            <a:pPr lvl="0">
              <a:buAutoNum type="arabicPeriod"/>
            </a:pPr>
            <a:r>
              <a:rPr lang="en-US" sz="700" dirty="0">
                <a:hlinkClick r:id="rId17"/>
              </a:rPr>
              <a:t>https://ieeexplore.ieee.org/stamp/stamp.jsp?tp=&amp;arnumber=8683962</a:t>
            </a:r>
            <a:r>
              <a:rPr lang="en-US" sz="700" dirty="0"/>
              <a:t> Yang </a:t>
            </a:r>
            <a:r>
              <a:rPr lang="en-US" sz="700" dirty="0" err="1"/>
              <a:t>Kuang_Journal</a:t>
            </a:r>
            <a:r>
              <a:rPr lang="en-US" sz="700" dirty="0"/>
              <a:t> of Physics D: Applied Physics_2017 A sandwiched piezoelectric transducer with flex end-caps for energy harvesting in large force environments</a:t>
            </a:r>
          </a:p>
          <a:p>
            <a:pPr lvl="0">
              <a:buAutoNum type="arabicPeriod"/>
            </a:pPr>
            <a:r>
              <a:rPr lang="en-US" sz="700" dirty="0">
                <a:hlinkClick r:id="rId18"/>
              </a:rPr>
              <a:t>https://iopscience.iop.org/article/10.1088/1361-665X/aa7ada</a:t>
            </a:r>
            <a:r>
              <a:rPr lang="en-US" sz="700" dirty="0"/>
              <a:t> </a:t>
            </a:r>
            <a:r>
              <a:rPr lang="en-US" sz="700" dirty="0" err="1"/>
              <a:t>Qiaochu</a:t>
            </a:r>
            <a:r>
              <a:rPr lang="en-US" sz="700" dirty="0"/>
              <a:t> </a:t>
            </a:r>
            <a:r>
              <a:rPr lang="en-US" sz="700" dirty="0" err="1"/>
              <a:t>Tang_IEEE</a:t>
            </a:r>
            <a:r>
              <a:rPr lang="en-US" sz="700" dirty="0"/>
              <a:t> Transactions on Industrial Electronic_2015 Wireless Alarm Microsystem Self-Powered by Vibration-Threshold-Triggered Energy Harvester</a:t>
            </a:r>
          </a:p>
          <a:p>
            <a:pPr lvl="0">
              <a:buAutoNum type="arabicPeriod"/>
            </a:pPr>
            <a:r>
              <a:rPr lang="en-US" sz="700" dirty="0">
                <a:hlinkClick r:id="rId19"/>
              </a:rPr>
              <a:t>https://ieeexplore.ieee.org/document/8967362</a:t>
            </a:r>
            <a:r>
              <a:rPr lang="en-US" sz="700" dirty="0"/>
              <a:t> Umar Jamil_ICRAI_2019 A high-efficiency self-powered wireless sensor node for monitoring concerning vibratory events</a:t>
            </a:r>
          </a:p>
          <a:p>
            <a:pPr lvl="0">
              <a:buAutoNum type="arabicPeriod"/>
            </a:pPr>
            <a:r>
              <a:rPr lang="en-US" sz="700" dirty="0">
                <a:hlinkClick r:id="rId20"/>
              </a:rPr>
              <a:t>https://www.mdpi.com/2072-666X/8/2/51</a:t>
            </a:r>
            <a:r>
              <a:rPr lang="en-US" sz="700" dirty="0"/>
              <a:t> </a:t>
            </a:r>
            <a:r>
              <a:rPr lang="en-US" sz="700" dirty="0" err="1"/>
              <a:t>Bongwon</a:t>
            </a:r>
            <a:r>
              <a:rPr lang="en-US" sz="700" dirty="0"/>
              <a:t> Jeong_KITECH_2017 Development of MEMS Multi-Mode Electrostatic Energy Harvester Based on the SOI Process</a:t>
            </a:r>
          </a:p>
          <a:p>
            <a:pPr lvl="0">
              <a:buAutoNum type="arabicPeriod"/>
            </a:pPr>
            <a:r>
              <a:rPr lang="en-US" sz="700" dirty="0">
                <a:hlinkClick r:id="rId21"/>
              </a:rPr>
              <a:t>https://docs.google.com/spreadsheets/d/1j-4QHK7VZDUeZYWvxjzCnCpMKH1LTHliNki_bjxST-Q/edit#gid=0</a:t>
            </a:r>
            <a:r>
              <a:rPr lang="en-US" sz="700" dirty="0"/>
              <a:t> Li </a:t>
            </a:r>
            <a:r>
              <a:rPr lang="en-US" sz="700" dirty="0" err="1"/>
              <a:t>Yi_Journal</a:t>
            </a:r>
            <a:r>
              <a:rPr lang="en-US" sz="700" dirty="0"/>
              <a:t> of Micromechanics and Microengineering_2015 A hybrid electrostatic micro-harvester incorporating in-plane overlap and gap closing mechanisms</a:t>
            </a:r>
          </a:p>
          <a:p>
            <a:pPr lvl="0">
              <a:buAutoNum type="arabicPeriod"/>
            </a:pPr>
            <a:r>
              <a:rPr lang="en-US" sz="700" dirty="0"/>
              <a:t>https://</a:t>
            </a:r>
            <a:r>
              <a:rPr lang="en-US" sz="700" dirty="0" err="1"/>
              <a:t>www.tandfonline.com</a:t>
            </a:r>
            <a:r>
              <a:rPr lang="en-US" sz="700" dirty="0"/>
              <a:t>/</a:t>
            </a:r>
            <a:r>
              <a:rPr lang="en-US" sz="700" dirty="0" err="1"/>
              <a:t>doi</a:t>
            </a:r>
            <a:r>
              <a:rPr lang="en-US" sz="700" dirty="0"/>
              <a:t>/full/10.1080/14686996.2019.1569828 Hiroshi </a:t>
            </a:r>
            <a:r>
              <a:rPr lang="en-US" sz="700" dirty="0" err="1"/>
              <a:t>Toshiyoshi</a:t>
            </a:r>
            <a:r>
              <a:rPr lang="en-US" sz="700" dirty="0"/>
              <a:t>__Science and Technology of Advanced Materials_2019 MEMS vibrational energy harvesters</a:t>
            </a:r>
          </a:p>
          <a:p>
            <a:pPr lvl="0">
              <a:buAutoNum type="arabicPeriod"/>
            </a:pPr>
            <a:endParaRPr lang="en-US" sz="700" dirty="0"/>
          </a:p>
          <a:p>
            <a:pPr lvl="0">
              <a:buAutoNum type="arabicPeriod"/>
            </a:pPr>
            <a:endParaRPr sz="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Piezoelectric Energy Harvester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75" y="1017725"/>
            <a:ext cx="43318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Piezoelectric Energy Harvester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5503100" y="1152475"/>
            <a:ext cx="3329400" cy="3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energy harvester is put on the knees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MFC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Thin (0.3mm) and Light (290g)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Large output power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903900"/>
            <a:ext cx="5296050" cy="42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the Piezoelectric Energy Harvesting System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10006" r="10006"/>
          <a:stretch/>
        </p:blipFill>
        <p:spPr>
          <a:xfrm>
            <a:off x="2364075" y="1017725"/>
            <a:ext cx="43318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Full-Bridge Rectifier &amp; parallel-SSHI rectifier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996300"/>
            <a:ext cx="3427235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3"/>
            <a:ext cx="3998345" cy="40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1316</Words>
  <Application>Microsoft Macintosh PowerPoint</Application>
  <PresentationFormat>On-screen Show (16:9)</PresentationFormat>
  <Paragraphs>226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Simple Light</vt:lpstr>
      <vt:lpstr>A Wearable Self-powered System</vt:lpstr>
      <vt:lpstr>Research Questions</vt:lpstr>
      <vt:lpstr>Expected Outcome</vt:lpstr>
      <vt:lpstr>Approaches </vt:lpstr>
      <vt:lpstr>Choose the Piezoelectric Energy Harvester</vt:lpstr>
      <vt:lpstr>Choose the Piezoelectric Energy Harvester</vt:lpstr>
      <vt:lpstr>Model the Piezoelectric Energy Harvesting System</vt:lpstr>
      <vt:lpstr>Full-Bridge Rectifier &amp; parallel-SSHI rectifier</vt:lpstr>
      <vt:lpstr>Results </vt:lpstr>
      <vt:lpstr>Model the Piezoelectric Energy Harvester</vt:lpstr>
      <vt:lpstr>Model the Piezoelectric Energy Harvester</vt:lpstr>
      <vt:lpstr>Model the Piezoelectric Energy Harvester</vt:lpstr>
      <vt:lpstr>Model the Piezoelectric Energy Harvester</vt:lpstr>
      <vt:lpstr>Full-Bridge Rectifier</vt:lpstr>
      <vt:lpstr>Full-Bridge Rectifier</vt:lpstr>
      <vt:lpstr>Parallel-SSHI Rectifier</vt:lpstr>
      <vt:lpstr>Parallel-SSHI Rectifier</vt:lpstr>
      <vt:lpstr>Parallel-SSHI Rectifier</vt:lpstr>
      <vt:lpstr>Full-Bridge Rectifier vs. parallel-SSHI rectifier</vt:lpstr>
      <vt:lpstr>Trade-offs of the PEH System</vt:lpstr>
      <vt:lpstr>Block Diagram</vt:lpstr>
      <vt:lpstr>Energy-Consuming Components</vt:lpstr>
      <vt:lpstr>Energy-Consuming Model Running Times </vt:lpstr>
      <vt:lpstr>Energy-Consuming Model Duty Cycle </vt:lpstr>
      <vt:lpstr>Energy-Consuming Model</vt:lpstr>
      <vt:lpstr>Active Status</vt:lpstr>
      <vt:lpstr>1 Day steps and Energy Harvested Simulation</vt:lpstr>
      <vt:lpstr>7 Day steps and Energy Harvested Simulation</vt:lpstr>
      <vt:lpstr>7 Day Energy Change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Wearable Self-powered System</dc:title>
  <cp:lastModifiedBy>Chen, Zhenghong (qus9bh)</cp:lastModifiedBy>
  <cp:revision>7</cp:revision>
  <dcterms:modified xsi:type="dcterms:W3CDTF">2022-04-28T14:13:44Z</dcterms:modified>
</cp:coreProperties>
</file>