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76" r:id="rId9"/>
    <p:sldId id="265" r:id="rId10"/>
    <p:sldId id="268" r:id="rId11"/>
    <p:sldId id="277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08" y="4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61744-BE7C-4C6E-87AD-5F85406B0BDE}" type="datetimeFigureOut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07DDE-AB8F-49C3-B746-062A083C28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3110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00163-01A6-433B-8498-5F03B1299C22}" type="datetimeFigureOut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FB914-28A8-4413-A1CB-6650BAFB4B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61414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CFB914-28A8-4413-A1CB-6650BAFB4B4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0187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463AD-E1E7-4432-947C-513CDF44EFC0}" type="datetime1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2066-6979-4AE2-95C8-B5C636E5B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970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ADA9-D1D9-4B4C-AD50-9A3EC2F40FC9}" type="datetime1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2066-6979-4AE2-95C8-B5C636E5B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7966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790E2-8A01-44CC-8C9F-9833DC5D2611}" type="datetime1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2066-6979-4AE2-95C8-B5C636E5B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4467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99500-8C56-48C2-9369-2B0ECD4C3673}" type="datetime1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2066-6979-4AE2-95C8-B5C636E5B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2837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2F39-9DC0-4114-BE06-040CE762C275}" type="datetime1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2066-6979-4AE2-95C8-B5C636E5B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7593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9D64-9354-494D-974C-ED8E6977A732}" type="datetime1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2066-6979-4AE2-95C8-B5C636E5B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935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7D132-3380-4C4E-B821-165534ABDFAA}" type="datetime1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2066-6979-4AE2-95C8-B5C636E5B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3314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75401-4159-4477-BA64-0C61E46440E9}" type="datetime1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2066-6979-4AE2-95C8-B5C636E5B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1210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2AC0-0AA1-40D9-AD61-F43749B7AD72}" type="datetime1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2066-6979-4AE2-95C8-B5C636E5B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5087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0A65-56DC-4213-B660-AEA6EC98741B}" type="datetime1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2066-6979-4AE2-95C8-B5C636E5B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36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9D86-ACC9-4334-8240-A3A0322DFDA1}" type="datetime1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2066-6979-4AE2-95C8-B5C636E5B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7377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5E84D-CAE9-4BFF-B9FA-F4900D09950C}" type="datetime1">
              <a:rPr lang="zh-TW" altLang="en-US" smtClean="0"/>
              <a:t>2022/5/30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82066-6979-4AE2-95C8-B5C636E5B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116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9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vxr.com/cvx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58356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CVX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程式介紹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TW" sz="3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sz="3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國立中央大學 通訊工程學系</a:t>
            </a:r>
            <a:endParaRPr lang="en-US" altLang="zh-TW" sz="3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sz="3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古孟霖 教授</a:t>
            </a:r>
            <a:endParaRPr lang="zh-TW" altLang="en-US" sz="3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2066-6979-4AE2-95C8-B5C636E5B46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8723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sz="4900" dirty="0" smtClean="0">
                <a:latin typeface="+mn-lt"/>
              </a:rPr>
              <a:t>Project</a:t>
            </a:r>
            <a:r>
              <a:rPr lang="en-US" altLang="zh-TW" sz="4900" dirty="0" smtClean="0">
                <a:latin typeface="+mn-lt"/>
              </a:rPr>
              <a:t>: Support </a:t>
            </a:r>
            <a:r>
              <a:rPr lang="en-US" altLang="zh-TW" sz="4900" dirty="0">
                <a:latin typeface="+mn-lt"/>
              </a:rPr>
              <a:t>V</a:t>
            </a:r>
            <a:r>
              <a:rPr lang="en-US" altLang="zh-TW" sz="4900" dirty="0" smtClean="0">
                <a:latin typeface="+mn-lt"/>
              </a:rPr>
              <a:t>ector </a:t>
            </a:r>
            <a:r>
              <a:rPr lang="en-US" altLang="zh-TW" sz="4900" dirty="0">
                <a:latin typeface="+mn-lt"/>
              </a:rPr>
              <a:t>Machine </a:t>
            </a:r>
            <a:r>
              <a:rPr lang="en-US" altLang="zh-TW" sz="4900" dirty="0" smtClean="0">
                <a:latin typeface="+mn-lt"/>
              </a:rPr>
              <a:t>Design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8400" y="2578933"/>
            <a:ext cx="7512751" cy="427906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712" y="1584466"/>
            <a:ext cx="4042575" cy="1250667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2066-6979-4AE2-95C8-B5C636E5B46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6721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dirty="0">
                <a:latin typeface="+mn-lt"/>
              </a:rPr>
              <a:t/>
            </a:r>
            <a:br>
              <a:rPr lang="zh-TW" altLang="en-US" dirty="0">
                <a:latin typeface="+mn-lt"/>
              </a:rPr>
            </a:br>
            <a:r>
              <a:rPr lang="en-US" altLang="zh-TW" dirty="0">
                <a:latin typeface="+mn-lt"/>
              </a:rPr>
              <a:t>Project: </a:t>
            </a:r>
            <a:r>
              <a:rPr lang="en-US" altLang="zh-TW" dirty="0" smtClean="0">
                <a:latin typeface="+mn-lt"/>
              </a:rPr>
              <a:t>Filter </a:t>
            </a:r>
            <a:r>
              <a:rPr lang="en-US" altLang="zh-TW" dirty="0">
                <a:latin typeface="+mn-lt"/>
              </a:rPr>
              <a:t>Design</a:t>
            </a:r>
            <a:r>
              <a:rPr lang="en-US" altLang="zh-TW" dirty="0">
                <a:latin typeface="+mn-lt"/>
              </a:rPr>
              <a:t/>
            </a:r>
            <a:br>
              <a:rPr lang="en-US" altLang="zh-TW" dirty="0">
                <a:latin typeface="+mn-lt"/>
              </a:rPr>
            </a:br>
            <a:endParaRPr lang="zh-TW" alt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686320"/>
          </a:xfrm>
        </p:spPr>
        <p:txBody>
          <a:bodyPr>
            <a:normAutofit/>
          </a:bodyPr>
          <a:lstStyle/>
          <a:p>
            <a:r>
              <a:rPr lang="en-US" altLang="zh-TW" u="sng" dirty="0"/>
              <a:t>Problem</a:t>
            </a:r>
            <a:r>
              <a:rPr lang="en-US" altLang="zh-TW" dirty="0"/>
              <a:t>: Find the filter coefficients that satisfy a certain </a:t>
            </a:r>
            <a:r>
              <a:rPr lang="en-US" altLang="zh-TW" dirty="0" smtClean="0"/>
              <a:t>specifications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/>
              <a:t>It is a worst-case design criterion to minimize the absolute error between the desired and the actual channel frequency response.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4639493"/>
              </p:ext>
            </p:extLst>
          </p:nvPr>
        </p:nvGraphicFramePr>
        <p:xfrm>
          <a:off x="4251623" y="2697237"/>
          <a:ext cx="3454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3" imgW="3454200" imgH="622080" progId="Equation.DSMT4">
                  <p:embed/>
                </p:oleObj>
              </mc:Choice>
              <mc:Fallback>
                <p:oleObj name="Equation" r:id="rId3" imgW="3454200" imgH="622080" progId="Equation.DSMT4">
                  <p:embed/>
                  <p:pic>
                    <p:nvPicPr>
                      <p:cNvPr id="225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1623" y="2697237"/>
                        <a:ext cx="34544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2066-6979-4AE2-95C8-B5C636E5B46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823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lt"/>
              </a:rPr>
              <a:t>CVX </a:t>
            </a:r>
            <a:r>
              <a:rPr lang="en-US" altLang="zh-TW" dirty="0">
                <a:latin typeface="+mn-lt"/>
              </a:rPr>
              <a:t>T</a:t>
            </a:r>
            <a:r>
              <a:rPr lang="en-US" altLang="zh-TW" dirty="0" smtClean="0">
                <a:latin typeface="+mn-lt"/>
              </a:rPr>
              <a:t>ool </a:t>
            </a:r>
            <a:r>
              <a:rPr lang="en-US" altLang="zh-TW" dirty="0">
                <a:latin typeface="+mn-lt"/>
              </a:rPr>
              <a:t>S</a:t>
            </a:r>
            <a:r>
              <a:rPr lang="en-US" altLang="zh-TW" dirty="0" smtClean="0">
                <a:latin typeface="+mn-lt"/>
              </a:rPr>
              <a:t>etup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Search for </a:t>
            </a:r>
            <a:r>
              <a:rPr lang="en-US" altLang="zh-TW" sz="2000" i="1" u="sng" dirty="0"/>
              <a:t>CVX tool </a:t>
            </a:r>
            <a:r>
              <a:rPr lang="en-US" altLang="zh-TW" sz="2000" dirty="0"/>
              <a:t>( </a:t>
            </a:r>
            <a:r>
              <a:rPr lang="en-US" altLang="zh-TW" sz="2000" dirty="0">
                <a:hlinkClick r:id="rId3"/>
              </a:rPr>
              <a:t>http://cvxr.com/cvx/</a:t>
            </a:r>
            <a:r>
              <a:rPr lang="en-US" altLang="zh-TW" sz="2000" dirty="0"/>
              <a:t> )</a:t>
            </a:r>
          </a:p>
          <a:p>
            <a:r>
              <a:rPr lang="en-US" altLang="zh-TW" sz="2000" dirty="0" err="1"/>
              <a:t>Dezip</a:t>
            </a:r>
            <a:r>
              <a:rPr lang="en-US" altLang="zh-TW" sz="2000" dirty="0"/>
              <a:t> to your assigned directory</a:t>
            </a:r>
          </a:p>
          <a:p>
            <a:r>
              <a:rPr lang="en-US" altLang="zh-TW" sz="2000" dirty="0"/>
              <a:t>Key </a:t>
            </a:r>
            <a:r>
              <a:rPr lang="en-US" altLang="zh-TW" sz="2000" i="1" u="sng" dirty="0" err="1"/>
              <a:t>cvx_setup</a:t>
            </a:r>
            <a:r>
              <a:rPr lang="en-US" altLang="zh-TW" sz="2000" dirty="0"/>
              <a:t> in the </a:t>
            </a:r>
            <a:r>
              <a:rPr lang="en-US" altLang="zh-TW" sz="2000" dirty="0" err="1"/>
              <a:t>matlab</a:t>
            </a:r>
            <a:r>
              <a:rPr lang="en-US" altLang="zh-TW" sz="2000" dirty="0"/>
              <a:t> command window</a:t>
            </a:r>
            <a:endParaRPr lang="zh-TW" altLang="en-US" sz="2000" dirty="0"/>
          </a:p>
        </p:txBody>
      </p:sp>
      <p:pic>
        <p:nvPicPr>
          <p:cNvPr id="4" name="圖片 3" descr="未命名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91544" y="3055978"/>
            <a:ext cx="4752528" cy="380202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032104" y="6021289"/>
            <a:ext cx="35071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i="1" dirty="0">
                <a:solidFill>
                  <a:srgbClr val="FF0000"/>
                </a:solidFill>
              </a:rPr>
              <a:t>No errors! </a:t>
            </a:r>
            <a:r>
              <a:rPr lang="en-US" altLang="zh-TW" sz="1400" i="1" dirty="0" err="1">
                <a:solidFill>
                  <a:srgbClr val="FF0000"/>
                </a:solidFill>
              </a:rPr>
              <a:t>cvx</a:t>
            </a:r>
            <a:r>
              <a:rPr lang="en-US" altLang="zh-TW" sz="1400" i="1" dirty="0">
                <a:solidFill>
                  <a:srgbClr val="FF0000"/>
                </a:solidFill>
              </a:rPr>
              <a:t> has been successfully installed.</a:t>
            </a:r>
            <a:endParaRPr lang="zh-TW" altLang="en-US" sz="1400" i="1" dirty="0">
              <a:solidFill>
                <a:srgbClr val="FF0000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2066-6979-4AE2-95C8-B5C636E5B46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5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lt"/>
              </a:rPr>
              <a:t>CVX </a:t>
            </a:r>
            <a:r>
              <a:rPr lang="en-US" altLang="zh-TW" dirty="0">
                <a:latin typeface="+mn-lt"/>
              </a:rPr>
              <a:t>P</a:t>
            </a:r>
            <a:r>
              <a:rPr lang="en-US" altLang="zh-TW" dirty="0" smtClean="0">
                <a:latin typeface="+mn-lt"/>
              </a:rPr>
              <a:t>rogramming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/>
              <a:t>Between</a:t>
            </a:r>
            <a:r>
              <a:rPr lang="en-US" altLang="zh-TW" i="1" dirty="0"/>
              <a:t> </a:t>
            </a:r>
            <a:r>
              <a:rPr lang="en-US" altLang="zh-TW" i="1" dirty="0" err="1"/>
              <a:t>cvx_begin</a:t>
            </a:r>
            <a:r>
              <a:rPr lang="en-US" altLang="zh-TW" dirty="0"/>
              <a:t> &amp; </a:t>
            </a:r>
            <a:r>
              <a:rPr lang="en-US" altLang="zh-TW" i="1" dirty="0" err="1"/>
              <a:t>cvx_end</a:t>
            </a:r>
            <a:endParaRPr lang="en-US" altLang="zh-TW" i="1" dirty="0"/>
          </a:p>
          <a:p>
            <a:pPr>
              <a:buNone/>
            </a:pPr>
            <a:r>
              <a:rPr lang="en-US" altLang="zh-TW" i="1" dirty="0" err="1"/>
              <a:t>cvx_begin</a:t>
            </a:r>
            <a:endParaRPr lang="en-US" altLang="zh-TW" i="1" dirty="0"/>
          </a:p>
          <a:p>
            <a:pPr>
              <a:buNone/>
            </a:pPr>
            <a:r>
              <a:rPr lang="en-US" altLang="zh-TW" i="1" dirty="0"/>
              <a:t>variables w(</a:t>
            </a:r>
            <a:r>
              <a:rPr lang="en-US" altLang="zh-TW" i="1" dirty="0" err="1"/>
              <a:t>x,y</a:t>
            </a:r>
            <a:r>
              <a:rPr lang="en-US" altLang="zh-TW" i="1" dirty="0"/>
              <a:t>) (complex, symmetric,…..)(refer 3.2)</a:t>
            </a:r>
          </a:p>
          <a:p>
            <a:pPr>
              <a:buNone/>
            </a:pPr>
            <a:endParaRPr lang="en-US" altLang="zh-TW" i="1" dirty="0"/>
          </a:p>
          <a:p>
            <a:pPr>
              <a:buNone/>
            </a:pPr>
            <a:r>
              <a:rPr lang="en-US" altLang="zh-TW" i="1" dirty="0"/>
              <a:t>minimize (</a:t>
            </a:r>
            <a:r>
              <a:rPr lang="en-US" altLang="zh-TW" i="1" dirty="0">
                <a:sym typeface="Wingdings" pitchFamily="2" charset="2"/>
              </a:rPr>
              <a:t>convex function</a:t>
            </a:r>
            <a:r>
              <a:rPr lang="en-US" altLang="zh-TW" i="1" dirty="0"/>
              <a:t>) or </a:t>
            </a:r>
            <a:r>
              <a:rPr lang="en-US" altLang="zh-TW" i="1" dirty="0" smtClean="0"/>
              <a:t>m</a:t>
            </a:r>
            <a:r>
              <a:rPr lang="en-US" altLang="zh-TW" i="1" dirty="0" smtClean="0"/>
              <a:t>aximize </a:t>
            </a:r>
            <a:r>
              <a:rPr lang="en-US" altLang="zh-TW" i="1" dirty="0"/>
              <a:t>(concave function) (refer 3.3)</a:t>
            </a:r>
          </a:p>
          <a:p>
            <a:pPr>
              <a:buNone/>
            </a:pPr>
            <a:endParaRPr lang="en-US" altLang="zh-TW" i="1" dirty="0"/>
          </a:p>
          <a:p>
            <a:pPr>
              <a:buNone/>
            </a:pPr>
            <a:r>
              <a:rPr lang="en-US" altLang="zh-TW" i="1" dirty="0"/>
              <a:t>subject to  </a:t>
            </a:r>
          </a:p>
          <a:p>
            <a:pPr>
              <a:buNone/>
            </a:pPr>
            <a:r>
              <a:rPr lang="en-US" altLang="zh-TW" i="1" dirty="0"/>
              <a:t>…… constraints(refer to 3.4)</a:t>
            </a:r>
          </a:p>
          <a:p>
            <a:pPr>
              <a:buNone/>
            </a:pPr>
            <a:r>
              <a:rPr lang="en-US" altLang="zh-TW" i="1" dirty="0" err="1"/>
              <a:t>cvx_end</a:t>
            </a:r>
            <a:endParaRPr lang="en-US" altLang="zh-TW" i="1" dirty="0"/>
          </a:p>
          <a:p>
            <a:r>
              <a:rPr lang="en-US" altLang="zh-TW" i="1" dirty="0"/>
              <a:t>Some special variables</a:t>
            </a:r>
          </a:p>
          <a:p>
            <a:pPr lvl="1"/>
            <a:r>
              <a:rPr lang="en-US" altLang="zh-TW" i="1" dirty="0" err="1"/>
              <a:t>Cvx_optval</a:t>
            </a:r>
            <a:endParaRPr lang="en-US" altLang="zh-TW" i="1" dirty="0"/>
          </a:p>
          <a:p>
            <a:pPr lvl="1"/>
            <a:r>
              <a:rPr lang="en-US" altLang="zh-TW" i="1" dirty="0" err="1"/>
              <a:t>Cvx_status</a:t>
            </a:r>
            <a:r>
              <a:rPr lang="en-US" altLang="zh-TW" i="1" dirty="0"/>
              <a:t>  (refer to Appendix C)</a:t>
            </a:r>
          </a:p>
          <a:p>
            <a:pPr lvl="1"/>
            <a:r>
              <a:rPr lang="en-US" altLang="zh-TW" i="1" dirty="0" err="1"/>
              <a:t>Cvx_slvtol</a:t>
            </a:r>
            <a:endParaRPr lang="en-US" altLang="zh-TW" i="1" dirty="0"/>
          </a:p>
          <a:p>
            <a:pPr lvl="1"/>
            <a:r>
              <a:rPr lang="en-US" altLang="zh-TW" i="1" dirty="0" err="1"/>
              <a:t>Cvx_slvitr</a:t>
            </a:r>
            <a:endParaRPr lang="zh-TW" altLang="en-US" i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2066-6979-4AE2-95C8-B5C636E5B46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4055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lt"/>
              </a:rPr>
              <a:t>CVX </a:t>
            </a:r>
            <a:r>
              <a:rPr lang="en-US" altLang="zh-TW" dirty="0">
                <a:latin typeface="+mn-lt"/>
              </a:rPr>
              <a:t>F</a:t>
            </a:r>
            <a:r>
              <a:rPr lang="en-US" altLang="zh-TW" dirty="0" smtClean="0">
                <a:latin typeface="+mn-lt"/>
              </a:rPr>
              <a:t>unctions 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Quadprog</a:t>
            </a:r>
            <a:endParaRPr lang="en-US" altLang="zh-TW" dirty="0"/>
          </a:p>
          <a:p>
            <a:r>
              <a:rPr lang="en-US" altLang="zh-TW" dirty="0" err="1"/>
              <a:t>Linprog</a:t>
            </a:r>
            <a:endParaRPr lang="en-US" altLang="zh-TW" dirty="0"/>
          </a:p>
          <a:p>
            <a:r>
              <a:rPr lang="en-US" altLang="zh-TW" dirty="0"/>
              <a:t>Norm</a:t>
            </a:r>
          </a:p>
          <a:p>
            <a:pPr lvl="1"/>
            <a:r>
              <a:rPr lang="en-US" altLang="zh-TW" i="1" dirty="0"/>
              <a:t>norm(*,</a:t>
            </a:r>
            <a:r>
              <a:rPr lang="en-US" altLang="zh-TW" i="1" dirty="0" err="1"/>
              <a:t>Inf</a:t>
            </a:r>
            <a:r>
              <a:rPr lang="en-US" altLang="zh-TW" i="1" dirty="0"/>
              <a:t>)</a:t>
            </a:r>
          </a:p>
          <a:p>
            <a:pPr lvl="1"/>
            <a:r>
              <a:rPr lang="en-US" altLang="zh-TW" i="1" dirty="0"/>
              <a:t>norm(*,1)</a:t>
            </a:r>
          </a:p>
          <a:p>
            <a:pPr lvl="1"/>
            <a:r>
              <a:rPr lang="en-US" altLang="zh-TW" i="1" dirty="0" err="1"/>
              <a:t>n</a:t>
            </a:r>
            <a:r>
              <a:rPr lang="en-US" altLang="zh-TW" i="1" dirty="0" err="1" smtClean="0"/>
              <a:t>orm_largest</a:t>
            </a:r>
            <a:endParaRPr lang="en-US" altLang="zh-TW" i="1" dirty="0"/>
          </a:p>
          <a:p>
            <a:r>
              <a:rPr lang="en-US" altLang="zh-TW" i="1" dirty="0" err="1"/>
              <a:t>Quad_over_lin</a:t>
            </a:r>
            <a:r>
              <a:rPr lang="en-US" altLang="zh-TW" i="1" dirty="0"/>
              <a:t> </a:t>
            </a:r>
            <a:r>
              <a:rPr lang="en-US" altLang="zh-TW" i="1" dirty="0">
                <a:sym typeface="Wingdings" pitchFamily="2" charset="2"/>
              </a:rPr>
              <a:t> </a:t>
            </a:r>
            <a:endParaRPr lang="en-US" altLang="zh-TW" i="1" dirty="0"/>
          </a:p>
          <a:p>
            <a:r>
              <a:rPr lang="en-US" altLang="zh-TW" dirty="0"/>
              <a:t>Refer to  3.5 and appendix B</a:t>
            </a:r>
            <a:endParaRPr lang="zh-TW" altLang="en-US" dirty="0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88677" y="4470521"/>
            <a:ext cx="263858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2066-6979-4AE2-95C8-B5C636E5B46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9155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Constraint </a:t>
            </a:r>
            <a:r>
              <a:rPr lang="en-US" altLang="zh-TW" dirty="0" smtClean="0">
                <a:latin typeface="+mn-lt"/>
              </a:rPr>
              <a:t>Discipline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en-US" altLang="zh-TW" dirty="0"/>
              <a:t>Equality constraints</a:t>
            </a:r>
          </a:p>
          <a:p>
            <a:pPr marL="742950" lvl="2" indent="-342900"/>
            <a:r>
              <a:rPr lang="en-US" altLang="zh-TW" dirty="0"/>
              <a:t>The </a:t>
            </a:r>
            <a:r>
              <a:rPr lang="en-US" altLang="zh-TW" dirty="0" smtClean="0"/>
              <a:t>left-hand </a:t>
            </a:r>
            <a:r>
              <a:rPr lang="en-US" altLang="zh-TW" dirty="0"/>
              <a:t>and </a:t>
            </a:r>
            <a:r>
              <a:rPr lang="en-US" altLang="zh-TW" dirty="0" smtClean="0"/>
              <a:t>right-hand </a:t>
            </a:r>
            <a:r>
              <a:rPr lang="en-US" altLang="zh-TW" dirty="0"/>
              <a:t>sides of an equality constraint </a:t>
            </a:r>
            <a:r>
              <a:rPr lang="en-US" altLang="zh-TW" dirty="0" smtClean="0"/>
              <a:t>requires to </a:t>
            </a:r>
            <a:r>
              <a:rPr lang="en-US" altLang="zh-TW" dirty="0"/>
              <a:t>be affine</a:t>
            </a:r>
          </a:p>
          <a:p>
            <a:pPr marL="342900" lvl="1" indent="-342900"/>
            <a:r>
              <a:rPr lang="en-US" altLang="zh-TW" dirty="0"/>
              <a:t>Inequality constraints</a:t>
            </a:r>
          </a:p>
          <a:p>
            <a:pPr marL="342900" lvl="1" indent="-342900"/>
            <a:endParaRPr lang="en-US" altLang="zh-TW" dirty="0"/>
          </a:p>
          <a:p>
            <a:pPr marL="742950" lvl="2" indent="-342900"/>
            <a:r>
              <a:rPr lang="en-US" altLang="zh-TW" dirty="0"/>
              <a:t>f must be convex, but g must be concave.</a:t>
            </a:r>
          </a:p>
          <a:p>
            <a:pPr marL="342900" lvl="1" indent="-342900"/>
            <a:r>
              <a:rPr lang="en-US" altLang="zh-TW" dirty="0"/>
              <a:t>Refer to  2.4,3.4</a:t>
            </a:r>
          </a:p>
          <a:p>
            <a:pPr marL="742950" lvl="2" indent="-342900"/>
            <a:endParaRPr lang="en-US" altLang="zh-TW" dirty="0"/>
          </a:p>
          <a:p>
            <a:pPr marL="342900" lvl="1" indent="-342900"/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9012959"/>
              </p:ext>
            </p:extLst>
          </p:nvPr>
        </p:nvGraphicFramePr>
        <p:xfrm>
          <a:off x="4038573" y="2908826"/>
          <a:ext cx="3237453" cy="359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3" imgW="1828800" imgH="203040" progId="Equation.DSMT4">
                  <p:embed/>
                </p:oleObj>
              </mc:Choice>
              <mc:Fallback>
                <p:oleObj name="Equation" r:id="rId3" imgW="1828800" imgH="203040" progId="Equation.DSMT4">
                  <p:embed/>
                  <p:pic>
                    <p:nvPicPr>
                      <p:cNvPr id="4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573" y="2908826"/>
                        <a:ext cx="3237453" cy="3597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2066-6979-4AE2-95C8-B5C636E5B46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8998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Data </a:t>
            </a:r>
            <a:r>
              <a:rPr lang="en-US" altLang="zh-TW" dirty="0">
                <a:latin typeface="+mn-lt"/>
              </a:rPr>
              <a:t>T</a:t>
            </a:r>
            <a:r>
              <a:rPr lang="en-US" altLang="zh-TW" dirty="0" smtClean="0">
                <a:latin typeface="+mn-lt"/>
              </a:rPr>
              <a:t>ypes </a:t>
            </a:r>
            <a:r>
              <a:rPr lang="en-US" altLang="zh-TW" dirty="0">
                <a:latin typeface="+mn-lt"/>
              </a:rPr>
              <a:t>for </a:t>
            </a:r>
            <a:r>
              <a:rPr lang="en-US" altLang="zh-TW" dirty="0" smtClean="0">
                <a:latin typeface="+mn-lt"/>
              </a:rPr>
              <a:t>Variables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Real, complex, scalar, vector, matrix: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Currently supported structure keyword: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Refer to 3.2</a:t>
            </a:r>
          </a:p>
          <a:p>
            <a:endParaRPr lang="en-US" altLang="zh-TW" dirty="0"/>
          </a:p>
          <a:p>
            <a:endParaRPr lang="en-US" altLang="zh-TW" dirty="0"/>
          </a:p>
          <a:p>
            <a:pPr>
              <a:buNone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2482" y="2187704"/>
            <a:ext cx="4800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63552" y="3933056"/>
            <a:ext cx="8077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2066-6979-4AE2-95C8-B5C636E5B46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7850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Others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81200" y="1484785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/>
              <a:t>Set (refer to 3.6 and appendix B.3)</a:t>
            </a:r>
          </a:p>
          <a:p>
            <a:endParaRPr lang="en-US" altLang="zh-TW" dirty="0"/>
          </a:p>
          <a:p>
            <a:pPr>
              <a:buNone/>
            </a:pPr>
            <a:endParaRPr lang="en-US" altLang="zh-TW" dirty="0">
              <a:sym typeface="Wingdings" pitchFamily="2" charset="2"/>
            </a:endParaRPr>
          </a:p>
          <a:p>
            <a:pPr>
              <a:buNone/>
            </a:pPr>
            <a:r>
              <a:rPr lang="en-US" altLang="zh-TW" dirty="0">
                <a:sym typeface="Wingdings" pitchFamily="2" charset="2"/>
              </a:rPr>
              <a:t>                      </a:t>
            </a:r>
          </a:p>
          <a:p>
            <a:pPr>
              <a:buNone/>
            </a:pPr>
            <a:endParaRPr lang="en-US" altLang="zh-TW" dirty="0">
              <a:sym typeface="Wingdings" pitchFamily="2" charset="2"/>
            </a:endParaRPr>
          </a:p>
          <a:p>
            <a:pPr>
              <a:buNone/>
            </a:pPr>
            <a:endParaRPr lang="en-US" altLang="zh-TW" dirty="0">
              <a:sym typeface="Wingdings" pitchFamily="2" charset="2"/>
            </a:endParaRPr>
          </a:p>
          <a:p>
            <a:endParaRPr lang="en-US" altLang="zh-TW" dirty="0">
              <a:sym typeface="Wingdings" pitchFamily="2" charset="2"/>
            </a:endParaRPr>
          </a:p>
          <a:p>
            <a:endParaRPr lang="en-US" altLang="zh-TW" dirty="0">
              <a:sym typeface="Wingdings" pitchFamily="2" charset="2"/>
            </a:endParaRPr>
          </a:p>
          <a:p>
            <a:r>
              <a:rPr lang="en-US" altLang="zh-TW" dirty="0">
                <a:sym typeface="Wingdings" pitchFamily="2" charset="2"/>
              </a:rPr>
              <a:t>Dual variables (refer to </a:t>
            </a:r>
            <a:r>
              <a:rPr lang="en-US" altLang="zh-TW" dirty="0" smtClean="0">
                <a:sym typeface="Wingdings" pitchFamily="2" charset="2"/>
              </a:rPr>
              <a:t>4.7</a:t>
            </a:r>
            <a:r>
              <a:rPr lang="en-US" altLang="zh-TW" dirty="0">
                <a:sym typeface="Wingdings" pitchFamily="2" charset="2"/>
              </a:rPr>
              <a:t>)</a:t>
            </a:r>
          </a:p>
          <a:p>
            <a:r>
              <a:rPr lang="en-US" altLang="zh-TW" dirty="0">
                <a:sym typeface="Wingdings" pitchFamily="2" charset="2"/>
              </a:rPr>
              <a:t>Expression holders (refer to </a:t>
            </a:r>
            <a:r>
              <a:rPr lang="en-US" altLang="zh-TW" dirty="0" smtClean="0">
                <a:sym typeface="Wingdings" pitchFamily="2" charset="2"/>
              </a:rPr>
              <a:t>4.8</a:t>
            </a:r>
            <a:r>
              <a:rPr lang="en-US" altLang="zh-TW" dirty="0">
                <a:sym typeface="Wingdings" pitchFamily="2" charset="2"/>
              </a:rPr>
              <a:t>)</a:t>
            </a:r>
          </a:p>
          <a:p>
            <a:r>
              <a:rPr lang="en-US" altLang="zh-TW" dirty="0">
                <a:sym typeface="Wingdings" pitchFamily="2" charset="2"/>
              </a:rPr>
              <a:t>DCP ruleset (refer to </a:t>
            </a:r>
            <a:r>
              <a:rPr lang="en-US" altLang="zh-TW" dirty="0" smtClean="0">
                <a:sym typeface="Wingdings" pitchFamily="2" charset="2"/>
              </a:rPr>
              <a:t>5)</a:t>
            </a:r>
            <a:endParaRPr lang="en-US" altLang="zh-TW" dirty="0">
              <a:sym typeface="Wingdings" pitchFamily="2" charset="2"/>
            </a:endParaRPr>
          </a:p>
          <a:p>
            <a:r>
              <a:rPr lang="en-US" altLang="zh-TW" dirty="0" err="1">
                <a:sym typeface="Wingdings" pitchFamily="2" charset="2"/>
              </a:rPr>
              <a:t>Semidefinite</a:t>
            </a:r>
            <a:r>
              <a:rPr lang="en-US" altLang="zh-TW" dirty="0">
                <a:sym typeface="Wingdings" pitchFamily="2" charset="2"/>
              </a:rPr>
              <a:t> programming using </a:t>
            </a:r>
            <a:r>
              <a:rPr lang="en-US" altLang="zh-TW" dirty="0" err="1">
                <a:sym typeface="Wingdings" pitchFamily="2" charset="2"/>
              </a:rPr>
              <a:t>cvx</a:t>
            </a:r>
            <a:r>
              <a:rPr lang="en-US" altLang="zh-TW" dirty="0">
                <a:sym typeface="Wingdings" pitchFamily="2" charset="2"/>
              </a:rPr>
              <a:t> (refer to 6)</a:t>
            </a:r>
          </a:p>
          <a:p>
            <a:r>
              <a:rPr lang="en-US" altLang="zh-TW" dirty="0">
                <a:sym typeface="Wingdings" pitchFamily="2" charset="2"/>
              </a:rPr>
              <a:t>Geometric programming using </a:t>
            </a:r>
            <a:r>
              <a:rPr lang="en-US" altLang="zh-TW" dirty="0" err="1">
                <a:sym typeface="Wingdings" pitchFamily="2" charset="2"/>
              </a:rPr>
              <a:t>cvx</a:t>
            </a:r>
            <a:r>
              <a:rPr lang="en-US" altLang="zh-TW" dirty="0">
                <a:sym typeface="Wingdings" pitchFamily="2" charset="2"/>
              </a:rPr>
              <a:t>(refer to 7)</a:t>
            </a:r>
            <a:endParaRPr lang="en-US" altLang="zh-TW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35760" y="1916832"/>
            <a:ext cx="2229586" cy="498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35760" y="2636912"/>
            <a:ext cx="2766070" cy="1088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92145" y="2708920"/>
            <a:ext cx="260032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64153" y="1988841"/>
            <a:ext cx="23526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2066-6979-4AE2-95C8-B5C636E5B46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763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18494" cy="1325563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+mn-lt"/>
              </a:rPr>
              <a:t>Q1</a:t>
            </a:r>
            <a:r>
              <a:rPr lang="en-US" altLang="zh-TW" dirty="0" smtClean="0">
                <a:latin typeface="+mn-lt"/>
              </a:rPr>
              <a:t>: Bound-constrained </a:t>
            </a:r>
            <a:r>
              <a:rPr lang="en-US" altLang="zh-TW" dirty="0" smtClean="0">
                <a:latin typeface="+mn-lt"/>
              </a:rPr>
              <a:t>L</a:t>
            </a:r>
            <a:r>
              <a:rPr lang="en-US" altLang="zh-TW" dirty="0" smtClean="0">
                <a:latin typeface="+mn-lt"/>
              </a:rPr>
              <a:t>east-Square </a:t>
            </a:r>
            <a:r>
              <a:rPr lang="en-US" altLang="zh-TW" dirty="0">
                <a:latin typeface="+mn-lt"/>
              </a:rPr>
              <a:t>P</a:t>
            </a:r>
            <a:r>
              <a:rPr lang="en-US" altLang="zh-TW" dirty="0" smtClean="0">
                <a:latin typeface="+mn-lt"/>
              </a:rPr>
              <a:t>roblem</a:t>
            </a:r>
            <a:endParaRPr lang="zh-TW" altLang="en-US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4527512" y="2352554"/>
                <a:ext cx="2158476" cy="9404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TW" altLang="en-US" sz="2400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TW" altLang="en-US" sz="240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zh-TW" altLang="en-US" sz="2400" b="1" i="0">
                              <a:latin typeface="Cambria Math" panose="02040503050406030204" pitchFamily="18" charset="0"/>
                            </a:rPr>
                            <m:t>𝐱</m:t>
                          </m:r>
                        </m:lim>
                      </m:limLow>
                      <m:sSub>
                        <m:sSubPr>
                          <m:ctrlPr>
                            <a:rPr lang="zh-TW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b="0" i="0">
                              <a:latin typeface="Cambria Math" panose="02040503050406030204" pitchFamily="18" charset="0"/>
                            </a:rPr>
                            <m:t>‖</m:t>
                          </m:r>
                          <m:r>
                            <a:rPr lang="zh-TW" altLang="en-US" sz="2400" b="1" i="0">
                              <a:latin typeface="Cambria Math" panose="02040503050406030204" pitchFamily="18" charset="0"/>
                            </a:rPr>
                            <m:t>𝐀𝐱</m:t>
                          </m:r>
                          <m:r>
                            <a:rPr lang="zh-TW" altLang="en-US" sz="2400" b="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b="1" i="0">
                              <a:latin typeface="Cambria Math" panose="02040503050406030204" pitchFamily="18" charset="0"/>
                            </a:rPr>
                            <m:t>𝐛</m:t>
                          </m:r>
                          <m:r>
                            <a:rPr lang="zh-TW" altLang="en-US" sz="2400" b="0" i="0">
                              <a:latin typeface="Cambria Math" panose="02040503050406030204" pitchFamily="18" charset="0"/>
                            </a:rPr>
                            <m:t>‖</m:t>
                          </m:r>
                        </m:e>
                        <m:sub>
                          <m:r>
                            <a:rPr lang="zh-TW" altLang="en-US" sz="2400" b="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TW" sz="2400" dirty="0" smtClean="0"/>
              </a:p>
              <a:p>
                <a:r>
                  <a:rPr lang="en-US" altLang="zh-TW" sz="2400" dirty="0" smtClean="0"/>
                  <a:t> </a:t>
                </a:r>
                <a:r>
                  <a:rPr lang="en-US" altLang="zh-TW" sz="2400" dirty="0" err="1" smtClean="0"/>
                  <a:t>s.t.</a:t>
                </a:r>
                <a:r>
                  <a:rPr lang="en-US" altLang="zh-TW" sz="24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zh-TW" sz="2400" b="1" i="1" dirty="0">
                        <a:latin typeface="Cambria Math" panose="02040503050406030204" pitchFamily="18" charset="0"/>
                      </a:rPr>
                      <m:t>𝐥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zh-TW" altLang="en-US" sz="2400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sz="2400" b="1" i="0" smtClean="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512" y="2352554"/>
                <a:ext cx="2158476" cy="940450"/>
              </a:xfrm>
              <a:prstGeom prst="rect">
                <a:avLst/>
              </a:prstGeom>
              <a:blipFill>
                <a:blip r:embed="rId2"/>
                <a:stretch>
                  <a:fillRect l="-1412" b="-142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2593611" y="3640438"/>
                <a:ext cx="1734577" cy="708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b="1" smtClean="0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US" altLang="zh-TW" sz="2400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400" b="0" i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611" y="3640438"/>
                <a:ext cx="1734577" cy="7081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4527512" y="3632936"/>
                <a:ext cx="1234440" cy="7156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0" smtClean="0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altLang="zh-TW" sz="2400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512" y="3632936"/>
                <a:ext cx="1234440" cy="7156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6096000" y="3597047"/>
                <a:ext cx="1377108" cy="7156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0" smtClean="0">
                          <a:latin typeface="Cambria Math" panose="02040503050406030204" pitchFamily="18" charset="0"/>
                        </a:rPr>
                        <m:t>𝐥</m:t>
                      </m:r>
                      <m:r>
                        <a:rPr lang="en-US" altLang="zh-TW" sz="2400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97047"/>
                <a:ext cx="1377108" cy="7156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/>
              <p:nvPr/>
            </p:nvSpPr>
            <p:spPr>
              <a:xfrm>
                <a:off x="7807156" y="3597046"/>
                <a:ext cx="1236044" cy="7156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altLang="zh-TW" sz="2400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156" y="3597046"/>
                <a:ext cx="1236044" cy="7156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投影片編號版面配置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2066-6979-4AE2-95C8-B5C636E5B46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6675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Q2: </a:t>
            </a:r>
            <a:r>
              <a:rPr lang="en-US" altLang="zh-TW" dirty="0" err="1">
                <a:latin typeface="+mn-lt"/>
              </a:rPr>
              <a:t>Chebyshev</a:t>
            </a:r>
            <a:r>
              <a:rPr lang="en-US" altLang="zh-TW" dirty="0">
                <a:latin typeface="+mn-lt"/>
              </a:rPr>
              <a:t> </a:t>
            </a:r>
            <a:r>
              <a:rPr lang="en-US" altLang="zh-TW" dirty="0">
                <a:latin typeface="+mn-lt"/>
              </a:rPr>
              <a:t>C</a:t>
            </a:r>
            <a:r>
              <a:rPr lang="en-US" altLang="zh-TW" dirty="0" smtClean="0">
                <a:latin typeface="+mn-lt"/>
              </a:rPr>
              <a:t>enter</a:t>
            </a:r>
            <a:endParaRPr lang="zh-TW" alt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000" dirty="0"/>
                  <a:t>Consider a polyhedron composed of the half-spaces</a:t>
                </a:r>
                <a:r>
                  <a:rPr lang="en-US" altLang="zh-TW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</m:t>
                    </m:r>
                  </m:oMath>
                </a14:m>
                <a:r>
                  <a:rPr lang="en-US" altLang="zh-TW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altLang="zh-TW" sz="20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≥−6</m:t>
                    </m:r>
                  </m:oMath>
                </a14:m>
                <a:r>
                  <a:rPr lang="en-US" altLang="zh-TW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≥−2</m:t>
                    </m:r>
                  </m:oMath>
                </a14:m>
                <a:r>
                  <a:rPr lang="en-US" altLang="zh-TW" sz="2000" dirty="0"/>
                  <a:t>. Please plot the maximum norm </a:t>
                </a:r>
                <a:r>
                  <a:rPr lang="en-US" altLang="zh-TW" sz="2000" dirty="0" smtClean="0"/>
                  <a:t>ball inside </a:t>
                </a:r>
                <a:r>
                  <a:rPr lang="en-US" altLang="zh-TW" sz="2000"/>
                  <a:t>the </a:t>
                </a:r>
                <a:r>
                  <a:rPr lang="en-US" altLang="zh-TW" sz="2000" smtClean="0"/>
                  <a:t>polyhedron </a:t>
                </a:r>
                <a:r>
                  <a:rPr lang="en-US" altLang="zh-TW" sz="2000" dirty="0"/>
                  <a:t>and show the center and the radius </a:t>
                </a:r>
                <a:r>
                  <a:rPr lang="en-US" altLang="zh-TW" sz="2000"/>
                  <a:t>of </a:t>
                </a:r>
                <a:r>
                  <a:rPr lang="en-US" altLang="zh-TW" sz="2000" smtClean="0"/>
                  <a:t>it.</a:t>
                </a:r>
                <a:endParaRPr lang="zh-TW" altLang="en-US" sz="20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 r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020" y="2661209"/>
            <a:ext cx="5040560" cy="378228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7910" y="2646774"/>
            <a:ext cx="5040560" cy="3782282"/>
          </a:xfrm>
          <a:prstGeom prst="rect">
            <a:avLst/>
          </a:prstGeom>
        </p:spPr>
      </p:pic>
      <p:sp>
        <p:nvSpPr>
          <p:cNvPr id="14" name="向右箭號 13"/>
          <p:cNvSpPr/>
          <p:nvPr/>
        </p:nvSpPr>
        <p:spPr>
          <a:xfrm>
            <a:off x="5921524" y="3863181"/>
            <a:ext cx="504056" cy="8640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2066-6979-4AE2-95C8-B5C636E5B46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685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2693</TotalTime>
  <Words>322</Words>
  <Application>Microsoft Office PowerPoint</Application>
  <PresentationFormat>寬螢幕</PresentationFormat>
  <Paragraphs>98</Paragraphs>
  <Slides>11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1" baseType="lpstr">
      <vt:lpstr>新細明體</vt:lpstr>
      <vt:lpstr>標楷體</vt:lpstr>
      <vt:lpstr>Arial</vt:lpstr>
      <vt:lpstr>Calibri</vt:lpstr>
      <vt:lpstr>Calibri Light</vt:lpstr>
      <vt:lpstr>Cambria Math</vt:lpstr>
      <vt:lpstr>Times New Roman</vt:lpstr>
      <vt:lpstr>Wingdings</vt:lpstr>
      <vt:lpstr>Office 佈景主題</vt:lpstr>
      <vt:lpstr>Equation</vt:lpstr>
      <vt:lpstr>CVX程式介紹</vt:lpstr>
      <vt:lpstr>CVX Tool Setup</vt:lpstr>
      <vt:lpstr>CVX Programming</vt:lpstr>
      <vt:lpstr>CVX Functions </vt:lpstr>
      <vt:lpstr>Constraint Discipline</vt:lpstr>
      <vt:lpstr>Data Types for Variables</vt:lpstr>
      <vt:lpstr>Others</vt:lpstr>
      <vt:lpstr>Q1: Bound-constrained Least-Square Problem</vt:lpstr>
      <vt:lpstr>Q2: Chebyshev Center</vt:lpstr>
      <vt:lpstr> Project: Support Vector Machine Design </vt:lpstr>
      <vt:lpstr> Project: Filter Design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Meng-Lin Ku</cp:lastModifiedBy>
  <cp:revision>34</cp:revision>
  <dcterms:created xsi:type="dcterms:W3CDTF">2018-12-23T08:51:37Z</dcterms:created>
  <dcterms:modified xsi:type="dcterms:W3CDTF">2022-05-30T01:18:52Z</dcterms:modified>
</cp:coreProperties>
</file>