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Source Code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ab1c29c8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ab1c29c8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ab70d6498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ab70d6498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ab70d6498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ab70d6498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aada2ac63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aada2ac63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ab70d6498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ab70d6498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ab70d6498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ab70d6498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Dependence of runtime on initial state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ab70d6498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ab70d6498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ab70d649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ab70d649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ab1c29c8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ab1c29c8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ab70d649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ab70d649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ab70d6498_4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ab70d6498_4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ab70d6498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ab70d6498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ab1c29c8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ab1c29c8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ab70d649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ab70d649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aada2ac63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aada2ac63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ab1c29c8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ab1c29c8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pg.optica.org/ol/fulltext.cfm?uri=ol-37-14-2838&amp;id=239663" TargetMode="External"/><Relationship Id="rId4" Type="http://schemas.openxmlformats.org/officeDocument/2006/relationships/hyperlink" Target="https://www.aanda.org/articles/aa/full_html/2013/06/aa21381-13/aa21381-13.html" TargetMode="External"/><Relationship Id="rId5" Type="http://schemas.openxmlformats.org/officeDocument/2006/relationships/hyperlink" Target="https://doi.org/10.3847/1538-3881/ace903" TargetMode="External"/><Relationship Id="rId6" Type="http://schemas.openxmlformats.org/officeDocument/2006/relationships/hyperlink" Target="https://doi.org/10.3847/1538-3881/ace903" TargetMode="External"/><Relationship Id="rId7" Type="http://schemas.openxmlformats.org/officeDocument/2006/relationships/hyperlink" Target="https://science.nasa.gov/science-research/earth-science/atmospheric-composition/fourteen-years-of-carbon-monoxide-from-mopit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1458775"/>
            <a:ext cx="8520600" cy="1578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222">
                <a:latin typeface="Source Code Pro"/>
                <a:ea typeface="Source Code Pro"/>
                <a:cs typeface="Source Code Pro"/>
                <a:sym typeface="Source Code Pro"/>
              </a:rPr>
              <a:t>SC Quantathon V1 - 2024</a:t>
            </a:r>
            <a:br>
              <a:rPr lang="en" sz="5222">
                <a:latin typeface="Source Code Pro"/>
                <a:ea typeface="Source Code Pro"/>
                <a:cs typeface="Source Code Pro"/>
                <a:sym typeface="Source Code Pro"/>
              </a:rPr>
            </a:br>
            <a:r>
              <a:rPr lang="en" sz="5222">
                <a:latin typeface="Source Code Pro"/>
                <a:ea typeface="Source Code Pro"/>
                <a:cs typeface="Source Code Pro"/>
                <a:sym typeface="Source Code Pro"/>
              </a:rPr>
              <a:t>Xanadu </a:t>
            </a:r>
            <a:r>
              <a:rPr lang="en" sz="5222">
                <a:latin typeface="Source Code Pro"/>
                <a:ea typeface="Source Code Pro"/>
                <a:cs typeface="Source Code Pro"/>
                <a:sym typeface="Source Code Pro"/>
              </a:rPr>
              <a:t>Challenge</a:t>
            </a:r>
            <a:endParaRPr sz="5222">
              <a:latin typeface="Source Code Pro"/>
              <a:ea typeface="Source Code Pro"/>
              <a:cs typeface="Source Code Pro"/>
              <a:sym typeface="Source Code Pro"/>
            </a:endParaRPr>
          </a:p>
          <a:p>
            <a:pPr indent="0" lvl="0" marL="0" rtl="0" algn="ctr">
              <a:spcBef>
                <a:spcPts val="0"/>
              </a:spcBef>
              <a:spcAft>
                <a:spcPts val="0"/>
              </a:spcAft>
              <a:buNone/>
            </a:pPr>
            <a:r>
              <a:rPr lang="en"/>
              <a:t> </a:t>
            </a:r>
            <a:endParaRPr/>
          </a:p>
        </p:txBody>
      </p:sp>
      <p:sp>
        <p:nvSpPr>
          <p:cNvPr id="129" name="Google Shape;129;p13"/>
          <p:cNvSpPr txBox="1"/>
          <p:nvPr>
            <p:ph idx="1" type="subTitle"/>
          </p:nvPr>
        </p:nvSpPr>
        <p:spPr>
          <a:xfrm>
            <a:off x="4065550" y="2784450"/>
            <a:ext cx="4618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Up and Atom (Team 8)</a:t>
            </a:r>
            <a:endParaRPr/>
          </a:p>
        </p:txBody>
      </p:sp>
      <p:pic>
        <p:nvPicPr>
          <p:cNvPr id="130" name="Google Shape;130;p13"/>
          <p:cNvPicPr preferRelativeResize="0"/>
          <p:nvPr/>
        </p:nvPicPr>
        <p:blipFill>
          <a:blip r:embed="rId3">
            <a:alphaModFix/>
          </a:blip>
          <a:stretch>
            <a:fillRect/>
          </a:stretch>
        </p:blipFill>
        <p:spPr>
          <a:xfrm>
            <a:off x="2175300" y="3663675"/>
            <a:ext cx="6572633" cy="1211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271200" y="268200"/>
            <a:ext cx="8601600" cy="18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80">
                <a:latin typeface="Source Code Pro"/>
                <a:ea typeface="Source Code Pro"/>
                <a:cs typeface="Source Code Pro"/>
                <a:sym typeface="Source Code Pro"/>
              </a:rPr>
              <a:t>Performance</a:t>
            </a:r>
            <a:r>
              <a:rPr lang="en" sz="3380">
                <a:latin typeface="Source Code Pro"/>
                <a:ea typeface="Source Code Pro"/>
                <a:cs typeface="Source Code Pro"/>
                <a:sym typeface="Source Code Pro"/>
              </a:rPr>
              <a:t>: Energy vs. Beta</a:t>
            </a:r>
            <a:r>
              <a:rPr lang="en" sz="3380">
                <a:latin typeface="Source Code Pro"/>
                <a:ea typeface="Source Code Pro"/>
                <a:cs typeface="Source Code Pro"/>
                <a:sym typeface="Source Code Pro"/>
              </a:rPr>
              <a:t> </a:t>
            </a:r>
            <a:endParaRPr sz="3380">
              <a:latin typeface="Source Code Pro"/>
              <a:ea typeface="Source Code Pro"/>
              <a:cs typeface="Source Code Pro"/>
              <a:sym typeface="Source Code Pro"/>
            </a:endParaRPr>
          </a:p>
        </p:txBody>
      </p:sp>
      <p:sp>
        <p:nvSpPr>
          <p:cNvPr id="194" name="Google Shape;194;p22"/>
          <p:cNvSpPr txBox="1"/>
          <p:nvPr>
            <p:ph idx="1" type="body"/>
          </p:nvPr>
        </p:nvSpPr>
        <p:spPr>
          <a:xfrm>
            <a:off x="5474425" y="1794700"/>
            <a:ext cx="3398400" cy="19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Beta too low = slow convergence / convergence to ground state</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Beta too high = slow convergence / convergence to higher excited states</a:t>
            </a:r>
            <a:endParaRPr sz="1800"/>
          </a:p>
        </p:txBody>
      </p:sp>
      <p:pic>
        <p:nvPicPr>
          <p:cNvPr id="195" name="Google Shape;195;p22"/>
          <p:cNvPicPr preferRelativeResize="0"/>
          <p:nvPr/>
        </p:nvPicPr>
        <p:blipFill>
          <a:blip r:embed="rId3">
            <a:alphaModFix/>
          </a:blip>
          <a:stretch>
            <a:fillRect/>
          </a:stretch>
        </p:blipFill>
        <p:spPr>
          <a:xfrm>
            <a:off x="311700" y="1026350"/>
            <a:ext cx="5162736" cy="3744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311700" y="292850"/>
            <a:ext cx="8313300" cy="9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80">
                <a:latin typeface="Source Code Pro"/>
                <a:ea typeface="Source Code Pro"/>
                <a:cs typeface="Source Code Pro"/>
                <a:sym typeface="Source Code Pro"/>
              </a:rPr>
              <a:t>Performance: Spectral gap vs. Active Orbitals</a:t>
            </a:r>
            <a:endParaRPr sz="2880">
              <a:latin typeface="Source Code Pro"/>
              <a:ea typeface="Source Code Pro"/>
              <a:cs typeface="Source Code Pro"/>
              <a:sym typeface="Source Code Pro"/>
            </a:endParaRPr>
          </a:p>
        </p:txBody>
      </p:sp>
      <p:pic>
        <p:nvPicPr>
          <p:cNvPr id="201" name="Google Shape;201;p23"/>
          <p:cNvPicPr preferRelativeResize="0"/>
          <p:nvPr/>
        </p:nvPicPr>
        <p:blipFill>
          <a:blip r:embed="rId3">
            <a:alphaModFix/>
          </a:blip>
          <a:stretch>
            <a:fillRect/>
          </a:stretch>
        </p:blipFill>
        <p:spPr>
          <a:xfrm>
            <a:off x="935500" y="1383700"/>
            <a:ext cx="6835500" cy="346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819150" y="3532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Source Code Pro"/>
                <a:ea typeface="Source Code Pro"/>
                <a:cs typeface="Source Code Pro"/>
                <a:sym typeface="Source Code Pro"/>
              </a:rPr>
              <a:t>Performance: Runtime vs. active Orbitals</a:t>
            </a:r>
            <a:endParaRPr sz="3000">
              <a:latin typeface="Source Code Pro"/>
              <a:ea typeface="Source Code Pro"/>
              <a:cs typeface="Source Code Pro"/>
              <a:sym typeface="Source Code Pro"/>
            </a:endParaRPr>
          </a:p>
        </p:txBody>
      </p:sp>
      <p:pic>
        <p:nvPicPr>
          <p:cNvPr id="207" name="Google Shape;207;p24"/>
          <p:cNvPicPr preferRelativeResize="0"/>
          <p:nvPr/>
        </p:nvPicPr>
        <p:blipFill>
          <a:blip r:embed="rId3">
            <a:alphaModFix/>
          </a:blip>
          <a:stretch>
            <a:fillRect/>
          </a:stretch>
        </p:blipFill>
        <p:spPr>
          <a:xfrm>
            <a:off x="1470075" y="1368525"/>
            <a:ext cx="6172350" cy="348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529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ource Code Pro"/>
                <a:ea typeface="Source Code Pro"/>
                <a:cs typeface="Source Code Pro"/>
                <a:sym typeface="Source Code Pro"/>
              </a:rPr>
              <a:t>Energy vs Bond Length</a:t>
            </a:r>
            <a:endParaRPr>
              <a:latin typeface="Source Code Pro"/>
              <a:ea typeface="Source Code Pro"/>
              <a:cs typeface="Source Code Pro"/>
              <a:sym typeface="Source Code Pro"/>
            </a:endParaRPr>
          </a:p>
        </p:txBody>
      </p:sp>
      <p:pic>
        <p:nvPicPr>
          <p:cNvPr id="213" name="Google Shape;213;p25"/>
          <p:cNvPicPr preferRelativeResize="0"/>
          <p:nvPr/>
        </p:nvPicPr>
        <p:blipFill>
          <a:blip r:embed="rId3">
            <a:alphaModFix/>
          </a:blip>
          <a:stretch>
            <a:fillRect/>
          </a:stretch>
        </p:blipFill>
        <p:spPr>
          <a:xfrm>
            <a:off x="152400" y="1246250"/>
            <a:ext cx="4993133" cy="3744850"/>
          </a:xfrm>
          <a:prstGeom prst="rect">
            <a:avLst/>
          </a:prstGeom>
          <a:noFill/>
          <a:ln>
            <a:noFill/>
          </a:ln>
        </p:spPr>
      </p:pic>
      <p:pic>
        <p:nvPicPr>
          <p:cNvPr id="214" name="Google Shape;214;p25"/>
          <p:cNvPicPr preferRelativeResize="0"/>
          <p:nvPr/>
        </p:nvPicPr>
        <p:blipFill>
          <a:blip r:embed="rId4">
            <a:alphaModFix/>
          </a:blip>
          <a:stretch>
            <a:fillRect/>
          </a:stretch>
        </p:blipFill>
        <p:spPr>
          <a:xfrm>
            <a:off x="5297933" y="2070850"/>
            <a:ext cx="3693667" cy="2770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Source Code Pro"/>
                <a:ea typeface="Source Code Pro"/>
                <a:cs typeface="Source Code Pro"/>
                <a:sym typeface="Source Code Pro"/>
              </a:rPr>
              <a:t>Performance: Experimental Comparison</a:t>
            </a:r>
            <a:endParaRPr sz="3000">
              <a:latin typeface="Source Code Pro"/>
              <a:ea typeface="Source Code Pro"/>
              <a:cs typeface="Source Code Pro"/>
              <a:sym typeface="Source Code Pro"/>
            </a:endParaRPr>
          </a:p>
        </p:txBody>
      </p:sp>
      <p:sp>
        <p:nvSpPr>
          <p:cNvPr id="220" name="Google Shape;220;p26"/>
          <p:cNvSpPr txBox="1"/>
          <p:nvPr>
            <p:ph idx="1" type="body"/>
          </p:nvPr>
        </p:nvSpPr>
        <p:spPr>
          <a:xfrm>
            <a:off x="819150" y="18359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experimental band gap energy is </a:t>
            </a:r>
            <a:r>
              <a:rPr b="1" lang="en" sz="1800"/>
              <a:t>6.04 eV</a:t>
            </a:r>
            <a:endParaRPr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Our bandgap for R = 2.12, 4 active electrons and 4 active orbitals is 0.213 Hartree or </a:t>
            </a:r>
            <a:r>
              <a:rPr b="1" lang="en" sz="1800"/>
              <a:t>5.79 eV</a:t>
            </a:r>
            <a:endParaRPr b="1" sz="1800"/>
          </a:p>
          <a:p>
            <a:pPr indent="0" lvl="0" marL="0" rtl="0" algn="l">
              <a:spcBef>
                <a:spcPts val="1200"/>
              </a:spcBef>
              <a:spcAft>
                <a:spcPts val="0"/>
              </a:spcAft>
              <a:buNone/>
            </a:pPr>
            <a:r>
              <a:t/>
            </a:r>
            <a:endParaRPr b="1" sz="1800"/>
          </a:p>
          <a:p>
            <a:pPr indent="0" lvl="0" marL="0" rtl="0" algn="l">
              <a:spcBef>
                <a:spcPts val="1200"/>
              </a:spcBef>
              <a:spcAft>
                <a:spcPts val="0"/>
              </a:spcAft>
              <a:buNone/>
            </a:pPr>
            <a:r>
              <a:rPr b="1" lang="en" sz="1800"/>
              <a:t>A 4% error between experiment and theory!!</a:t>
            </a:r>
            <a:endParaRPr b="1" sz="1800"/>
          </a:p>
          <a:p>
            <a:pPr indent="0" lvl="0" marL="0" rtl="0" algn="l">
              <a:spcBef>
                <a:spcPts val="1200"/>
              </a:spcBef>
              <a:spcAft>
                <a:spcPts val="12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ource Code Pro"/>
                <a:ea typeface="Source Code Pro"/>
                <a:cs typeface="Source Code Pro"/>
                <a:sym typeface="Source Code Pro"/>
              </a:rPr>
              <a:t>Future Work / Improvements</a:t>
            </a:r>
            <a:endParaRPr>
              <a:latin typeface="Source Code Pro"/>
              <a:ea typeface="Source Code Pro"/>
              <a:cs typeface="Source Code Pro"/>
              <a:sym typeface="Source Code Pro"/>
            </a:endParaRPr>
          </a:p>
        </p:txBody>
      </p:sp>
      <p:sp>
        <p:nvSpPr>
          <p:cNvPr id="226" name="Google Shape;226;p27"/>
          <p:cNvSpPr txBox="1"/>
          <p:nvPr>
            <p:ph idx="1" type="body"/>
          </p:nvPr>
        </p:nvSpPr>
        <p:spPr>
          <a:xfrm>
            <a:off x="819150" y="17234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sz="1800"/>
              <a:t>Adjust the optimizer!</a:t>
            </a:r>
            <a:endParaRPr b="1" sz="1800"/>
          </a:p>
          <a:p>
            <a:pPr indent="-342900" lvl="1" marL="914400" rtl="0" algn="l">
              <a:spcBef>
                <a:spcPts val="0"/>
              </a:spcBef>
              <a:spcAft>
                <a:spcPts val="0"/>
              </a:spcAft>
              <a:buSzPts val="1800"/>
              <a:buAutoNum type="alphaLcPeriod"/>
            </a:pPr>
            <a:r>
              <a:rPr lang="en" sz="1800" u="sng"/>
              <a:t>Basin hopping</a:t>
            </a:r>
            <a:r>
              <a:rPr lang="en" sz="1800"/>
              <a:t> for better convergence at non-optimal beta</a:t>
            </a:r>
            <a:endParaRPr sz="1800"/>
          </a:p>
          <a:p>
            <a:pPr indent="-342900" lvl="1" marL="914400" rtl="0" algn="l">
              <a:spcBef>
                <a:spcPts val="0"/>
              </a:spcBef>
              <a:spcAft>
                <a:spcPts val="0"/>
              </a:spcAft>
              <a:buSzPts val="1800"/>
              <a:buAutoNum type="alphaLcPeriod"/>
            </a:pPr>
            <a:r>
              <a:rPr lang="en" sz="1800"/>
              <a:t>For real quantum hardware, a </a:t>
            </a:r>
            <a:r>
              <a:rPr lang="en" sz="1800" u="sng"/>
              <a:t>derivative- free</a:t>
            </a:r>
            <a:r>
              <a:rPr lang="en" sz="1800"/>
              <a:t> optimizer -&gt; better noise tolerance</a:t>
            </a:r>
            <a:br>
              <a:rPr lang="en" sz="1800"/>
            </a:br>
            <a:endParaRPr sz="1800"/>
          </a:p>
          <a:p>
            <a:pPr indent="-342900" lvl="0" marL="457200" rtl="0" algn="l">
              <a:spcBef>
                <a:spcPts val="0"/>
              </a:spcBef>
              <a:spcAft>
                <a:spcPts val="0"/>
              </a:spcAft>
              <a:buSzPts val="1800"/>
              <a:buAutoNum type="arabicPeriod"/>
            </a:pPr>
            <a:r>
              <a:rPr b="1" lang="en" sz="1800"/>
              <a:t>Adjust adaptive circuit for excited state</a:t>
            </a:r>
            <a:endParaRPr b="1" sz="1800"/>
          </a:p>
          <a:p>
            <a:pPr indent="-342900" lvl="1" marL="914400" rtl="0" algn="l">
              <a:spcBef>
                <a:spcPts val="0"/>
              </a:spcBef>
              <a:spcAft>
                <a:spcPts val="0"/>
              </a:spcAft>
              <a:buSzPts val="1800"/>
              <a:buAutoNum type="alphaLcPeriod"/>
            </a:pPr>
            <a:r>
              <a:rPr lang="en" sz="1800"/>
              <a:t>The excited </a:t>
            </a:r>
            <a:r>
              <a:rPr lang="en" sz="1800"/>
              <a:t>state’s</a:t>
            </a:r>
            <a:r>
              <a:rPr lang="en" sz="1800"/>
              <a:t> energy may depend on gates in a different way than the ground </a:t>
            </a:r>
            <a:r>
              <a:rPr lang="en" sz="1800"/>
              <a:t>state’s</a:t>
            </a:r>
            <a:r>
              <a:rPr lang="en" sz="1800"/>
              <a:t> energy. </a:t>
            </a:r>
            <a:r>
              <a:rPr lang="en" sz="1800" u="sng"/>
              <a:t>Circuit can be reoptimized for the excited state</a:t>
            </a:r>
            <a:r>
              <a:rPr lang="en" sz="1800"/>
              <a: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ource Code Pro"/>
                <a:ea typeface="Source Code Pro"/>
                <a:cs typeface="Source Code Pro"/>
                <a:sym typeface="Source Code Pro"/>
              </a:rPr>
              <a:t>Conclusions</a:t>
            </a:r>
            <a:endParaRPr>
              <a:latin typeface="Source Code Pro"/>
              <a:ea typeface="Source Code Pro"/>
              <a:cs typeface="Source Code Pro"/>
              <a:sym typeface="Source Code Pro"/>
            </a:endParaRPr>
          </a:p>
        </p:txBody>
      </p:sp>
      <p:sp>
        <p:nvSpPr>
          <p:cNvPr id="232" name="Google Shape;232;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We successfully calculated the band gap of Carbon Monoxide using an adaptive VQE and VQD algorithm</a:t>
            </a:r>
            <a:endParaRPr b="1"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Restricting the active electrons and orbitals accelerates calculations while maintaining accuracy</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ource Code Pro"/>
                <a:ea typeface="Source Code Pro"/>
                <a:cs typeface="Source Code Pro"/>
                <a:sym typeface="Source Code Pro"/>
              </a:rPr>
              <a:t>References</a:t>
            </a:r>
            <a:endParaRPr>
              <a:latin typeface="Source Code Pro"/>
              <a:ea typeface="Source Code Pro"/>
              <a:cs typeface="Source Code Pro"/>
              <a:sym typeface="Source Code Pro"/>
            </a:endParaRPr>
          </a:p>
        </p:txBody>
      </p:sp>
      <p:sp>
        <p:nvSpPr>
          <p:cNvPr id="238" name="Google Shape;238;p29"/>
          <p:cNvSpPr txBox="1"/>
          <p:nvPr>
            <p:ph idx="1" type="body"/>
          </p:nvPr>
        </p:nvSpPr>
        <p:spPr>
          <a:xfrm>
            <a:off x="243450" y="1439675"/>
            <a:ext cx="86571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chemeClr val="accent1"/>
                </a:solidFill>
              </a:rPr>
              <a:t>[1]</a:t>
            </a:r>
            <a:r>
              <a:rPr lang="en" sz="1000"/>
              <a:t> </a:t>
            </a:r>
            <a:r>
              <a:rPr lang="en" sz="1000" u="sng">
                <a:solidFill>
                  <a:schemeClr val="hlink"/>
                </a:solidFill>
                <a:hlinkClick r:id="rId3"/>
              </a:rPr>
              <a:t>https://opg.optica.org/ol/fulltext.cfm?uri=ol-37-14-2838&amp;id=239663</a:t>
            </a:r>
            <a:endParaRPr sz="1000"/>
          </a:p>
          <a:p>
            <a:pPr indent="0" lvl="0" marL="0" rtl="0" algn="l">
              <a:spcBef>
                <a:spcPts val="1200"/>
              </a:spcBef>
              <a:spcAft>
                <a:spcPts val="0"/>
              </a:spcAft>
              <a:buNone/>
            </a:pPr>
            <a:r>
              <a:rPr lang="en" sz="1000"/>
              <a:t>[2] </a:t>
            </a:r>
            <a:r>
              <a:rPr lang="en" sz="1000" u="sng">
                <a:solidFill>
                  <a:schemeClr val="hlink"/>
                </a:solidFill>
                <a:hlinkClick r:id="rId4"/>
              </a:rPr>
              <a:t>https://www.aanda.org/articles/aa/full_html/2013/06/aa21381-13/aa21381-13.html</a:t>
            </a:r>
            <a:r>
              <a:rPr lang="en" sz="1000"/>
              <a:t> </a:t>
            </a:r>
            <a:endParaRPr sz="1000"/>
          </a:p>
          <a:p>
            <a:pPr indent="0" lvl="0" marL="0" rtl="0" algn="l">
              <a:spcBef>
                <a:spcPts val="1200"/>
              </a:spcBef>
              <a:spcAft>
                <a:spcPts val="0"/>
              </a:spcAft>
              <a:buNone/>
            </a:pPr>
            <a:r>
              <a:rPr lang="en" sz="1000"/>
              <a:t>[3] </a:t>
            </a:r>
            <a:r>
              <a:rPr lang="en" sz="1100">
                <a:solidFill>
                  <a:srgbClr val="000000"/>
                </a:solidFill>
              </a:rPr>
              <a:t>Kozdon, J., Brittain, S. D., Fung, J., Kern, J., Jensen, S., Carr, J. S., Najita, J. R., &amp; Banzatti, A. (2023). Rovibrational Spectroscopy of CI Tau—Evidence of a Multicomponent Eccentric Disk Induced by a Planet. </a:t>
            </a:r>
            <a:r>
              <a:rPr i="1" lang="en" sz="1100">
                <a:solidFill>
                  <a:srgbClr val="000000"/>
                </a:solidFill>
              </a:rPr>
              <a:t>The Astronomical Journal</a:t>
            </a:r>
            <a:r>
              <a:rPr lang="en" sz="1100">
                <a:solidFill>
                  <a:srgbClr val="000000"/>
                </a:solidFill>
              </a:rPr>
              <a:t>, </a:t>
            </a:r>
            <a:r>
              <a:rPr i="1" lang="en" sz="1100">
                <a:solidFill>
                  <a:srgbClr val="000000"/>
                </a:solidFill>
              </a:rPr>
              <a:t>166</a:t>
            </a:r>
            <a:r>
              <a:rPr lang="en" sz="1100">
                <a:solidFill>
                  <a:srgbClr val="000000"/>
                </a:solidFill>
              </a:rPr>
              <a:t>(3), 119.</a:t>
            </a:r>
            <a:r>
              <a:rPr lang="en" sz="1100">
                <a:solidFill>
                  <a:srgbClr val="000000"/>
                </a:solidFill>
                <a:uFill>
                  <a:noFill/>
                </a:uFill>
                <a:hlinkClick r:id="rId5">
                  <a:extLst>
                    <a:ext uri="{A12FA001-AC4F-418D-AE19-62706E023703}">
                      <ahyp:hlinkClr val="tx"/>
                    </a:ext>
                  </a:extLst>
                </a:hlinkClick>
              </a:rPr>
              <a:t> </a:t>
            </a:r>
            <a:r>
              <a:rPr lang="en" sz="1100" u="sng">
                <a:solidFill>
                  <a:schemeClr val="hlink"/>
                </a:solidFill>
                <a:hlinkClick r:id="rId6"/>
              </a:rPr>
              <a:t>https://doi.org/10.3847/1538-3881/ace903</a:t>
            </a:r>
            <a:endParaRPr sz="1100">
              <a:solidFill>
                <a:schemeClr val="accent1"/>
              </a:solidFill>
            </a:endParaRPr>
          </a:p>
          <a:p>
            <a:pPr indent="0" lvl="0" marL="0" rtl="0" algn="l">
              <a:spcBef>
                <a:spcPts val="1200"/>
              </a:spcBef>
              <a:spcAft>
                <a:spcPts val="0"/>
              </a:spcAft>
              <a:buNone/>
            </a:pPr>
            <a:r>
              <a:rPr lang="en" sz="1100">
                <a:solidFill>
                  <a:schemeClr val="accent1"/>
                </a:solidFill>
              </a:rPr>
              <a:t>[4]</a:t>
            </a:r>
            <a:r>
              <a:rPr lang="en" sz="1100" u="sng">
                <a:solidFill>
                  <a:schemeClr val="hlink"/>
                </a:solidFill>
                <a:hlinkClick r:id="rId7"/>
              </a:rPr>
              <a:t>https://science.nasa.gov/science-research/earth-science/atmospheric-composition/fourteen-years-of-carbon-monoxide-from-mopitt/</a:t>
            </a:r>
            <a:endParaRPr sz="1100">
              <a:solidFill>
                <a:schemeClr val="accent1"/>
              </a:solidFill>
            </a:endParaRPr>
          </a:p>
          <a:p>
            <a:pPr indent="0" lvl="0" marL="0" rtl="0" algn="l">
              <a:spcBef>
                <a:spcPts val="1200"/>
              </a:spcBef>
              <a:spcAft>
                <a:spcPts val="0"/>
              </a:spcAft>
              <a:buNone/>
            </a:pPr>
            <a:r>
              <a:rPr lang="en" sz="1100">
                <a:solidFill>
                  <a:schemeClr val="accent1"/>
                </a:solidFill>
              </a:rPr>
              <a:t>[5] http://www.ghgonline.org/otherco.htm</a:t>
            </a:r>
            <a:endParaRPr sz="1100">
              <a:solidFill>
                <a:schemeClr val="accent1"/>
              </a:solidFill>
            </a:endParaRPr>
          </a:p>
          <a:p>
            <a:pPr indent="0" lvl="0" marL="0" rtl="0" algn="l">
              <a:spcBef>
                <a:spcPts val="1200"/>
              </a:spcBef>
              <a:spcAft>
                <a:spcPts val="120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ource Code Pro"/>
                <a:ea typeface="Source Code Pro"/>
                <a:cs typeface="Source Code Pro"/>
                <a:sym typeface="Source Code Pro"/>
              </a:rPr>
              <a:t>The Xanadu Challenge</a:t>
            </a:r>
            <a:endParaRPr>
              <a:latin typeface="Source Code Pro"/>
              <a:ea typeface="Source Code Pro"/>
              <a:cs typeface="Source Code Pro"/>
              <a:sym typeface="Source Code Pro"/>
            </a:endParaRPr>
          </a:p>
        </p:txBody>
      </p:sp>
      <p:sp>
        <p:nvSpPr>
          <p:cNvPr id="136" name="Google Shape;136;p14"/>
          <p:cNvSpPr txBox="1"/>
          <p:nvPr>
            <p:ph idx="1" type="body"/>
          </p:nvPr>
        </p:nvSpPr>
        <p:spPr>
          <a:xfrm>
            <a:off x="332800" y="1388500"/>
            <a:ext cx="34734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Find the spectral gap of a molecule using Pennylane as the main quantum framework.</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lang="en" sz="1800"/>
              <a:t>The spectral gap is the difference between the ground state and lowest excited state.</a:t>
            </a:r>
            <a:endParaRPr sz="1800"/>
          </a:p>
        </p:txBody>
      </p:sp>
      <p:pic>
        <p:nvPicPr>
          <p:cNvPr id="137" name="Google Shape;137;p14"/>
          <p:cNvPicPr preferRelativeResize="0"/>
          <p:nvPr/>
        </p:nvPicPr>
        <p:blipFill>
          <a:blip r:embed="rId3">
            <a:alphaModFix/>
          </a:blip>
          <a:stretch>
            <a:fillRect/>
          </a:stretch>
        </p:blipFill>
        <p:spPr>
          <a:xfrm>
            <a:off x="4479075" y="1228675"/>
            <a:ext cx="4353225" cy="3500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748800" y="428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680">
                <a:latin typeface="Source Code Pro"/>
                <a:ea typeface="Source Code Pro"/>
                <a:cs typeface="Source Code Pro"/>
                <a:sym typeface="Source Code Pro"/>
              </a:rPr>
              <a:t>Spectral Gap of CO</a:t>
            </a:r>
            <a:endParaRPr sz="3680">
              <a:latin typeface="Source Code Pro"/>
              <a:ea typeface="Source Code Pro"/>
              <a:cs typeface="Source Code Pro"/>
              <a:sym typeface="Source Code Pro"/>
            </a:endParaRPr>
          </a:p>
        </p:txBody>
      </p:sp>
      <p:sp>
        <p:nvSpPr>
          <p:cNvPr id="143" name="Google Shape;143;p15"/>
          <p:cNvSpPr txBox="1"/>
          <p:nvPr>
            <p:ph idx="1" type="body"/>
          </p:nvPr>
        </p:nvSpPr>
        <p:spPr>
          <a:xfrm>
            <a:off x="318750" y="1592575"/>
            <a:ext cx="4857300" cy="32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A large spectral gap limits the central wavelengths of CO lasers</a:t>
            </a:r>
            <a:r>
              <a:rPr baseline="30000" lang="en" sz="2000"/>
              <a:t>1</a:t>
            </a:r>
            <a:r>
              <a:rPr lang="en" sz="2000"/>
              <a:t> </a:t>
            </a:r>
            <a:br>
              <a:rPr lang="en" sz="2000"/>
            </a:b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rPr lang="en" sz="2000"/>
              <a:t>Calculation can help profile candidate materials for next generation lasers</a:t>
            </a:r>
            <a:endParaRPr sz="2000"/>
          </a:p>
        </p:txBody>
      </p:sp>
      <p:pic>
        <p:nvPicPr>
          <p:cNvPr id="144" name="Google Shape;144;p15"/>
          <p:cNvPicPr preferRelativeResize="0"/>
          <p:nvPr/>
        </p:nvPicPr>
        <p:blipFill>
          <a:blip r:embed="rId3">
            <a:alphaModFix/>
          </a:blip>
          <a:stretch>
            <a:fillRect/>
          </a:stretch>
        </p:blipFill>
        <p:spPr>
          <a:xfrm>
            <a:off x="5321400" y="1477800"/>
            <a:ext cx="3091076" cy="3091075"/>
          </a:xfrm>
          <a:prstGeom prst="rect">
            <a:avLst/>
          </a:prstGeom>
          <a:noFill/>
          <a:ln>
            <a:noFill/>
          </a:ln>
        </p:spPr>
      </p:pic>
      <p:sp>
        <p:nvSpPr>
          <p:cNvPr id="145" name="Google Shape;145;p15"/>
          <p:cNvSpPr txBox="1"/>
          <p:nvPr/>
        </p:nvSpPr>
        <p:spPr>
          <a:xfrm>
            <a:off x="5295725" y="4663750"/>
            <a:ext cx="3736500" cy="3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Source Code Pro"/>
                <a:ea typeface="Source Code Pro"/>
                <a:cs typeface="Source Code Pro"/>
                <a:sym typeface="Source Code Pro"/>
              </a:rPr>
              <a:t>Image Credit: Coherent Diamond Laser</a:t>
            </a:r>
            <a:endParaRPr sz="1000">
              <a:solidFill>
                <a:schemeClr val="dk2"/>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680">
                <a:latin typeface="Source Code Pro"/>
                <a:ea typeface="Source Code Pro"/>
                <a:cs typeface="Source Code Pro"/>
                <a:sym typeface="Source Code Pro"/>
              </a:rPr>
              <a:t>Spectral Gap of CO</a:t>
            </a:r>
            <a:endParaRPr sz="3680">
              <a:latin typeface="Source Code Pro"/>
              <a:ea typeface="Source Code Pro"/>
              <a:cs typeface="Source Code Pro"/>
              <a:sym typeface="Source Code Pro"/>
            </a:endParaRPr>
          </a:p>
        </p:txBody>
      </p:sp>
      <p:sp>
        <p:nvSpPr>
          <p:cNvPr id="151" name="Google Shape;151;p16"/>
          <p:cNvSpPr txBox="1"/>
          <p:nvPr>
            <p:ph idx="1" type="body"/>
          </p:nvPr>
        </p:nvSpPr>
        <p:spPr>
          <a:xfrm>
            <a:off x="4572000" y="1383600"/>
            <a:ext cx="42603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Astrophysicists use the state transitions of CO as a marker for dust distribution in protoplanetary disks in order to study the theory of planetary formation</a:t>
            </a:r>
            <a:r>
              <a:rPr baseline="30000" lang="en" sz="1800"/>
              <a:t>2,3</a:t>
            </a:r>
            <a:r>
              <a:rPr lang="en" sz="1800"/>
              <a:t>.</a:t>
            </a:r>
            <a:endParaRPr sz="1800"/>
          </a:p>
        </p:txBody>
      </p:sp>
      <p:pic>
        <p:nvPicPr>
          <p:cNvPr id="152" name="Google Shape;152;p16"/>
          <p:cNvPicPr preferRelativeResize="0"/>
          <p:nvPr/>
        </p:nvPicPr>
        <p:blipFill>
          <a:blip r:embed="rId3">
            <a:alphaModFix/>
          </a:blip>
          <a:stretch>
            <a:fillRect/>
          </a:stretch>
        </p:blipFill>
        <p:spPr>
          <a:xfrm>
            <a:off x="485700" y="1434900"/>
            <a:ext cx="3722599" cy="340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648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latin typeface="Source Code Pro"/>
                <a:ea typeface="Source Code Pro"/>
                <a:cs typeface="Source Code Pro"/>
                <a:sym typeface="Source Code Pro"/>
              </a:rPr>
              <a:t>Spectral Gap of CO</a:t>
            </a:r>
            <a:endParaRPr sz="3300">
              <a:latin typeface="Source Code Pro"/>
              <a:ea typeface="Source Code Pro"/>
              <a:cs typeface="Source Code Pro"/>
              <a:sym typeface="Source Code Pro"/>
            </a:endParaRPr>
          </a:p>
        </p:txBody>
      </p:sp>
      <p:sp>
        <p:nvSpPr>
          <p:cNvPr id="158" name="Google Shape;158;p17"/>
          <p:cNvSpPr txBox="1"/>
          <p:nvPr>
            <p:ph idx="1" type="body"/>
          </p:nvPr>
        </p:nvSpPr>
        <p:spPr>
          <a:xfrm>
            <a:off x="311700" y="1228675"/>
            <a:ext cx="42603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With its status as an indirect contributor to the greenhouse gas concentration in the atmosphere, understanding the spectral energies of Carbon Monoxide allows for more accurate estimations of its abundance in the atmosphere, allowing for more accurate predictions of climate change models</a:t>
            </a:r>
            <a:r>
              <a:rPr baseline="30000" lang="en" sz="1800"/>
              <a:t>5</a:t>
            </a:r>
            <a:r>
              <a:rPr lang="en" sz="1800"/>
              <a:t>.</a:t>
            </a:r>
            <a:endParaRPr sz="1800"/>
          </a:p>
        </p:txBody>
      </p:sp>
      <p:pic>
        <p:nvPicPr>
          <p:cNvPr id="159" name="Google Shape;159;p17"/>
          <p:cNvPicPr preferRelativeResize="0"/>
          <p:nvPr/>
        </p:nvPicPr>
        <p:blipFill>
          <a:blip r:embed="rId3">
            <a:alphaModFix/>
          </a:blip>
          <a:stretch>
            <a:fillRect/>
          </a:stretch>
        </p:blipFill>
        <p:spPr>
          <a:xfrm>
            <a:off x="5010325" y="1324275"/>
            <a:ext cx="2900275" cy="324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ource Code Pro"/>
                <a:ea typeface="Source Code Pro"/>
                <a:cs typeface="Source Code Pro"/>
                <a:sym typeface="Source Code Pro"/>
              </a:rPr>
              <a:t>The Algorithm</a:t>
            </a:r>
            <a:endParaRPr>
              <a:latin typeface="Source Code Pro"/>
              <a:ea typeface="Source Code Pro"/>
              <a:cs typeface="Source Code Pro"/>
              <a:sym typeface="Source Code Pro"/>
            </a:endParaRPr>
          </a:p>
        </p:txBody>
      </p:sp>
      <p:sp>
        <p:nvSpPr>
          <p:cNvPr id="165" name="Google Shape;165;p18"/>
          <p:cNvSpPr txBox="1"/>
          <p:nvPr>
            <p:ph idx="1" type="body"/>
          </p:nvPr>
        </p:nvSpPr>
        <p:spPr>
          <a:xfrm>
            <a:off x="819150" y="1610900"/>
            <a:ext cx="7505700" cy="24480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Char char="●"/>
            </a:pPr>
            <a:r>
              <a:rPr b="1" lang="en" sz="1800"/>
              <a:t>VQE:</a:t>
            </a:r>
            <a:r>
              <a:rPr lang="en" sz="1800"/>
              <a:t> </a:t>
            </a:r>
            <a:r>
              <a:rPr lang="en" sz="1800"/>
              <a:t>The Variational Quantum Eigensolver algorithm in PennyLane for finding the </a:t>
            </a:r>
            <a:r>
              <a:rPr lang="en" sz="1800"/>
              <a:t>the ground state energy</a:t>
            </a:r>
            <a:r>
              <a:rPr lang="en" sz="1800"/>
              <a:t> of CO.</a:t>
            </a:r>
            <a:endParaRPr sz="1800"/>
          </a:p>
          <a:p>
            <a:pPr indent="0" lvl="0" marL="0" rtl="0" algn="l">
              <a:lnSpc>
                <a:spcPct val="105000"/>
              </a:lnSpc>
              <a:spcBef>
                <a:spcPts val="1200"/>
              </a:spcBef>
              <a:spcAft>
                <a:spcPts val="0"/>
              </a:spcAft>
              <a:buNone/>
            </a:pPr>
            <a:r>
              <a:t/>
            </a:r>
            <a:endParaRPr sz="1800"/>
          </a:p>
          <a:p>
            <a:pPr indent="-342900" lvl="0" marL="457200" rtl="0" algn="l">
              <a:lnSpc>
                <a:spcPct val="105000"/>
              </a:lnSpc>
              <a:spcBef>
                <a:spcPts val="1200"/>
              </a:spcBef>
              <a:spcAft>
                <a:spcPts val="0"/>
              </a:spcAft>
              <a:buSzPts val="1800"/>
              <a:buChar char="●"/>
            </a:pPr>
            <a:r>
              <a:rPr b="1" lang="en" sz="1800"/>
              <a:t>VQD: </a:t>
            </a:r>
            <a:r>
              <a:rPr lang="en" sz="1800"/>
              <a:t>V</a:t>
            </a:r>
            <a:r>
              <a:rPr lang="en" sz="1800"/>
              <a:t>ariational Quantum Deflation algorithm in PennyLane to find the first excited state energy of CO.</a:t>
            </a:r>
            <a:endParaRPr sz="1800"/>
          </a:p>
          <a:p>
            <a:pPr indent="0" lvl="0" marL="457200" rtl="0" algn="l">
              <a:lnSpc>
                <a:spcPct val="105000"/>
              </a:lnSpc>
              <a:spcBef>
                <a:spcPts val="1200"/>
              </a:spcBef>
              <a:spcAft>
                <a:spcPts val="0"/>
              </a:spcAft>
              <a:buNone/>
            </a:pPr>
            <a:r>
              <a:t/>
            </a:r>
            <a:endParaRPr sz="1800"/>
          </a:p>
          <a:p>
            <a:pPr indent="-342900" lvl="0" marL="457200" rtl="0" algn="l">
              <a:lnSpc>
                <a:spcPct val="105000"/>
              </a:lnSpc>
              <a:spcBef>
                <a:spcPts val="1200"/>
              </a:spcBef>
              <a:spcAft>
                <a:spcPts val="0"/>
              </a:spcAft>
              <a:buSzPts val="1800"/>
              <a:buChar char="●"/>
            </a:pPr>
            <a:r>
              <a:rPr b="1" lang="en" sz="1800"/>
              <a:t>Adaptive Optimization:</a:t>
            </a:r>
            <a:r>
              <a:rPr lang="en" sz="1800"/>
              <a:t> Detecting and removing gates which do not significantly impact the molecule’s energy.</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6205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Source Code Pro"/>
                <a:ea typeface="Source Code Pro"/>
                <a:cs typeface="Source Code Pro"/>
                <a:sym typeface="Source Code Pro"/>
              </a:rPr>
              <a:t>VQE vs. VQD</a:t>
            </a:r>
            <a:endParaRPr>
              <a:latin typeface="Source Code Pro"/>
              <a:ea typeface="Source Code Pro"/>
              <a:cs typeface="Source Code Pro"/>
              <a:sym typeface="Source Code Pro"/>
            </a:endParaRPr>
          </a:p>
        </p:txBody>
      </p:sp>
      <p:sp>
        <p:nvSpPr>
          <p:cNvPr id="171" name="Google Shape;171;p19"/>
          <p:cNvSpPr txBox="1"/>
          <p:nvPr>
            <p:ph idx="1" type="body"/>
          </p:nvPr>
        </p:nvSpPr>
        <p:spPr>
          <a:xfrm>
            <a:off x="311700" y="1296250"/>
            <a:ext cx="4199700" cy="3272700"/>
          </a:xfrm>
          <a:prstGeom prst="rect">
            <a:avLst/>
          </a:prstGeom>
          <a:ln cap="flat" cmpd="sng" w="28575">
            <a:solidFill>
              <a:schemeClr val="accent4"/>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4000"/>
              <a:t>VQE</a:t>
            </a:r>
            <a:endParaRPr sz="4000"/>
          </a:p>
          <a:p>
            <a:pPr indent="0" lvl="0" marL="0" rtl="0" algn="ctr">
              <a:spcBef>
                <a:spcPts val="1200"/>
              </a:spcBef>
              <a:spcAft>
                <a:spcPts val="0"/>
              </a:spcAft>
              <a:buNone/>
            </a:pPr>
            <a:r>
              <a:rPr lang="en" sz="2400"/>
              <a:t>Minimize energy</a:t>
            </a:r>
            <a:endParaRPr sz="2400"/>
          </a:p>
          <a:p>
            <a:pPr indent="0" lvl="0" marL="0" rtl="0" algn="ctr">
              <a:spcBef>
                <a:spcPts val="1200"/>
              </a:spcBef>
              <a:spcAft>
                <a:spcPts val="1200"/>
              </a:spcAft>
              <a:buNone/>
            </a:pPr>
            <a:r>
              <a:t/>
            </a:r>
            <a:endParaRPr sz="2400"/>
          </a:p>
        </p:txBody>
      </p:sp>
      <p:sp>
        <p:nvSpPr>
          <p:cNvPr id="172" name="Google Shape;172;p19"/>
          <p:cNvSpPr txBox="1"/>
          <p:nvPr>
            <p:ph idx="1" type="body"/>
          </p:nvPr>
        </p:nvSpPr>
        <p:spPr>
          <a:xfrm>
            <a:off x="4632600" y="1296250"/>
            <a:ext cx="4199700" cy="3272700"/>
          </a:xfrm>
          <a:prstGeom prst="rect">
            <a:avLst/>
          </a:prstGeom>
          <a:ln cap="flat" cmpd="sng" w="28575">
            <a:solidFill>
              <a:schemeClr val="accent5"/>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4000"/>
              <a:t>VQD</a:t>
            </a:r>
            <a:endParaRPr sz="4000"/>
          </a:p>
          <a:p>
            <a:pPr indent="0" lvl="0" marL="0" rtl="0" algn="ctr">
              <a:spcBef>
                <a:spcPts val="1200"/>
              </a:spcBef>
              <a:spcAft>
                <a:spcPts val="0"/>
              </a:spcAft>
              <a:buNone/>
            </a:pPr>
            <a:r>
              <a:rPr lang="en" sz="2400"/>
              <a:t>Minimize energy and ground state overlap</a:t>
            </a:r>
            <a:endParaRPr sz="2400"/>
          </a:p>
          <a:p>
            <a:pPr indent="0" lvl="0" marL="0" rtl="0" algn="ctr">
              <a:spcBef>
                <a:spcPts val="1200"/>
              </a:spcBef>
              <a:spcAft>
                <a:spcPts val="1200"/>
              </a:spcAft>
              <a:buNone/>
            </a:pPr>
            <a:r>
              <a:t/>
            </a:r>
            <a:endParaRPr sz="2400"/>
          </a:p>
        </p:txBody>
      </p:sp>
      <p:pic>
        <p:nvPicPr>
          <p:cNvPr id="173" name="Google Shape;173;p19"/>
          <p:cNvPicPr preferRelativeResize="0"/>
          <p:nvPr/>
        </p:nvPicPr>
        <p:blipFill>
          <a:blip r:embed="rId3">
            <a:alphaModFix/>
          </a:blip>
          <a:stretch>
            <a:fillRect/>
          </a:stretch>
        </p:blipFill>
        <p:spPr>
          <a:xfrm>
            <a:off x="911992" y="3199125"/>
            <a:ext cx="2999125" cy="599825"/>
          </a:xfrm>
          <a:prstGeom prst="rect">
            <a:avLst/>
          </a:prstGeom>
          <a:noFill/>
          <a:ln>
            <a:noFill/>
          </a:ln>
        </p:spPr>
      </p:pic>
      <p:pic>
        <p:nvPicPr>
          <p:cNvPr id="174" name="Google Shape;174;p19"/>
          <p:cNvPicPr preferRelativeResize="0"/>
          <p:nvPr/>
        </p:nvPicPr>
        <p:blipFill>
          <a:blip r:embed="rId4">
            <a:alphaModFix/>
          </a:blip>
          <a:stretch>
            <a:fillRect/>
          </a:stretch>
        </p:blipFill>
        <p:spPr>
          <a:xfrm>
            <a:off x="4691200" y="3334000"/>
            <a:ext cx="4082500" cy="46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ource Code Pro"/>
                <a:ea typeface="Source Code Pro"/>
                <a:cs typeface="Source Code Pro"/>
                <a:sym typeface="Source Code Pro"/>
              </a:rPr>
              <a:t>Optimization</a:t>
            </a:r>
            <a:endParaRPr>
              <a:latin typeface="Source Code Pro"/>
              <a:ea typeface="Source Code Pro"/>
              <a:cs typeface="Source Code Pro"/>
              <a:sym typeface="Source Code Pro"/>
            </a:endParaRPr>
          </a:p>
        </p:txBody>
      </p:sp>
      <p:pic>
        <p:nvPicPr>
          <p:cNvPr id="180" name="Google Shape;180;p20"/>
          <p:cNvPicPr preferRelativeResize="0"/>
          <p:nvPr/>
        </p:nvPicPr>
        <p:blipFill rotWithShape="1">
          <a:blip r:embed="rId3">
            <a:alphaModFix/>
          </a:blip>
          <a:srcRect b="-14508" l="0" r="0" t="0"/>
          <a:stretch/>
        </p:blipFill>
        <p:spPr>
          <a:xfrm>
            <a:off x="426725" y="1404400"/>
            <a:ext cx="4074950" cy="3499950"/>
          </a:xfrm>
          <a:prstGeom prst="rect">
            <a:avLst/>
          </a:prstGeom>
          <a:noFill/>
          <a:ln>
            <a:noFill/>
          </a:ln>
        </p:spPr>
      </p:pic>
      <p:pic>
        <p:nvPicPr>
          <p:cNvPr id="181" name="Google Shape;181;p20"/>
          <p:cNvPicPr preferRelativeResize="0"/>
          <p:nvPr/>
        </p:nvPicPr>
        <p:blipFill>
          <a:blip r:embed="rId4">
            <a:alphaModFix/>
          </a:blip>
          <a:stretch>
            <a:fillRect/>
          </a:stretch>
        </p:blipFill>
        <p:spPr>
          <a:xfrm>
            <a:off x="6290669" y="2612249"/>
            <a:ext cx="2639257" cy="2342624"/>
          </a:xfrm>
          <a:prstGeom prst="rect">
            <a:avLst/>
          </a:prstGeom>
          <a:noFill/>
          <a:ln>
            <a:noFill/>
          </a:ln>
        </p:spPr>
      </p:pic>
      <p:pic>
        <p:nvPicPr>
          <p:cNvPr id="182" name="Google Shape;182;p20"/>
          <p:cNvPicPr preferRelativeResize="0"/>
          <p:nvPr/>
        </p:nvPicPr>
        <p:blipFill>
          <a:blip r:embed="rId5">
            <a:alphaModFix/>
          </a:blip>
          <a:stretch>
            <a:fillRect/>
          </a:stretch>
        </p:blipFill>
        <p:spPr>
          <a:xfrm>
            <a:off x="4219825" y="259600"/>
            <a:ext cx="3123501" cy="2342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776925" y="395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80">
                <a:latin typeface="Source Code Pro"/>
                <a:ea typeface="Source Code Pro"/>
                <a:cs typeface="Source Code Pro"/>
                <a:sym typeface="Source Code Pro"/>
              </a:rPr>
              <a:t>The Algorithm: Hyperparameters</a:t>
            </a:r>
            <a:endParaRPr sz="3580">
              <a:latin typeface="Source Code Pro"/>
              <a:ea typeface="Source Code Pro"/>
              <a:cs typeface="Source Code Pro"/>
              <a:sym typeface="Source Code Pro"/>
            </a:endParaRPr>
          </a:p>
        </p:txBody>
      </p:sp>
      <p:sp>
        <p:nvSpPr>
          <p:cNvPr id="188" name="Google Shape;188;p21"/>
          <p:cNvSpPr txBox="1"/>
          <p:nvPr>
            <p:ph idx="1" type="body"/>
          </p:nvPr>
        </p:nvSpPr>
        <p:spPr>
          <a:xfrm>
            <a:off x="819150" y="15898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 of active electrons: </a:t>
            </a:r>
            <a:endParaRPr sz="1800"/>
          </a:p>
          <a:p>
            <a:pPr indent="-342900" lvl="1" marL="914400" rtl="0" algn="l">
              <a:spcBef>
                <a:spcPts val="0"/>
              </a:spcBef>
              <a:spcAft>
                <a:spcPts val="0"/>
              </a:spcAft>
              <a:buSzPts val="1800"/>
              <a:buChar char="○"/>
            </a:pPr>
            <a:r>
              <a:rPr b="1" lang="en" sz="1800"/>
              <a:t>More electrons increase accuracy at the cost of increased runtime</a:t>
            </a:r>
            <a:r>
              <a:rPr lang="en" sz="1800"/>
              <a:t>. Generally, core electrons can be neglected.</a:t>
            </a:r>
            <a:endParaRPr sz="1800"/>
          </a:p>
          <a:p>
            <a:pPr indent="-342900" lvl="0" marL="457200" rtl="0" algn="l">
              <a:spcBef>
                <a:spcPts val="0"/>
              </a:spcBef>
              <a:spcAft>
                <a:spcPts val="0"/>
              </a:spcAft>
              <a:buSzPts val="1800"/>
              <a:buChar char="●"/>
            </a:pPr>
            <a:r>
              <a:rPr lang="en" sz="1800"/>
              <a:t>No. of active orbitals:</a:t>
            </a:r>
            <a:endParaRPr sz="1800"/>
          </a:p>
          <a:p>
            <a:pPr indent="-342900" lvl="1" marL="914400" rtl="0" algn="l">
              <a:spcBef>
                <a:spcPts val="0"/>
              </a:spcBef>
              <a:spcAft>
                <a:spcPts val="0"/>
              </a:spcAft>
              <a:buSzPts val="1800"/>
              <a:buChar char="○"/>
            </a:pPr>
            <a:r>
              <a:rPr b="1" lang="en" sz="1800"/>
              <a:t>More orbitals increases accuracy and the # of qubits</a:t>
            </a:r>
            <a:r>
              <a:rPr lang="en" sz="1800"/>
              <a:t>. For low excited states, the uppermost orbitals can be neglected.</a:t>
            </a:r>
            <a:endParaRPr sz="1800"/>
          </a:p>
          <a:p>
            <a:pPr indent="-342900" lvl="1" marL="914400" rtl="0" algn="l">
              <a:spcBef>
                <a:spcPts val="0"/>
              </a:spcBef>
              <a:spcAft>
                <a:spcPts val="0"/>
              </a:spcAft>
              <a:buSzPts val="1800"/>
              <a:buChar char="○"/>
            </a:pPr>
            <a:r>
              <a:rPr b="1" lang="en" sz="1800"/>
              <a:t># qubits = 2 * # orbitals</a:t>
            </a:r>
            <a:endParaRPr b="1" sz="1800"/>
          </a:p>
          <a:p>
            <a:pPr indent="-342900" lvl="0" marL="457200" rtl="0" algn="l">
              <a:spcBef>
                <a:spcPts val="0"/>
              </a:spcBef>
              <a:spcAft>
                <a:spcPts val="0"/>
              </a:spcAft>
              <a:buSzPts val="1800"/>
              <a:buChar char="●"/>
            </a:pPr>
            <a:r>
              <a:rPr lang="en" sz="1800"/>
              <a:t>Beta:</a:t>
            </a:r>
            <a:endParaRPr sz="1800"/>
          </a:p>
          <a:p>
            <a:pPr indent="-342900" lvl="1" marL="914400" rtl="0" algn="l">
              <a:spcBef>
                <a:spcPts val="0"/>
              </a:spcBef>
              <a:spcAft>
                <a:spcPts val="0"/>
              </a:spcAft>
              <a:buSzPts val="1800"/>
              <a:buChar char="○"/>
            </a:pPr>
            <a:r>
              <a:rPr lang="en" sz="1800"/>
              <a:t>Coefficient of penalty term in VQD, has to be tuned to be on the order of the bandgap.</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