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48" r:id="rId4"/>
  </p:sldMasterIdLst>
  <p:notesMasterIdLst>
    <p:notesMasterId r:id="rId20"/>
  </p:notesMasterIdLst>
  <p:sldIdLst>
    <p:sldId id="273" r:id="rId5"/>
    <p:sldId id="272" r:id="rId6"/>
    <p:sldId id="274" r:id="rId7"/>
    <p:sldId id="275" r:id="rId8"/>
    <p:sldId id="276" r:id="rId9"/>
    <p:sldId id="28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47CDD-CAF5-A1EC-94ED-D05FD8491F72}" v="3463" dt="2020-03-31T02:33:50.046"/>
    <p1510:client id="{5306D469-9438-4911-8CF3-D2EE50FEA0CA}" v="3219" dt="2020-03-31T16:12:06.263"/>
    <p1510:client id="{5B80C47C-2481-0158-D51A-B322E0CCC75A}" v="20" dt="2020-03-31T15:40:43.687"/>
    <p1510:client id="{802973FE-E9E0-0E69-23D4-F8CE60F26A9C}" v="353" dt="2020-04-01T18:03:46.252"/>
    <p1510:client id="{896118D7-CF58-4CD0-A155-8EEDC23C3E4E}" v="366" dt="2020-03-31T03:07:55.029"/>
    <p1510:client id="{CACCEB40-EA03-828A-A56A-16A6C22C0515}" v="15" dt="2020-03-30T17:11:23.3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12_99CB6639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_112_99CB6639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0" i="0" u="none" strike="noStrike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500">
                <a:solidFill>
                  <a:schemeClr val="tx2"/>
                </a:solidFill>
              </a:rPr>
              <a:t>Strikes vs. Balls</a:t>
            </a:r>
          </a:p>
        </c:rich>
      </c:tx>
      <c:layout>
        <c:manualLayout>
          <c:xMode val="edge"/>
          <c:yMode val="edge"/>
          <c:x val="0.34532643724357853"/>
          <c:y val="9.68399388677461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spc="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757-4C5E-8BB1-2CB5D9228567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57-4C5E-8BB1-2CB5D9228567}"/>
              </c:ext>
            </c:extLst>
          </c:dPt>
          <c:dLbls>
            <c:dLbl>
              <c:idx val="0"/>
              <c:layout>
                <c:manualLayout>
                  <c:x val="-0.15250252173730219"/>
                  <c:y val="1.046539451835837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757-4C5E-8BB1-2CB5D9228567}"/>
                </c:ext>
              </c:extLst>
            </c:dLbl>
            <c:dLbl>
              <c:idx val="1"/>
              <c:layout>
                <c:manualLayout>
                  <c:x val="0.14493682088502099"/>
                  <c:y val="1.370501182086317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757-4C5E-8BB1-2CB5D92285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Balls</c:v>
                </c:pt>
                <c:pt idx="1">
                  <c:v>Strikes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0.54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57-4C5E-8BB1-2CB5D92285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628468763950233"/>
          <c:y val="0.80418071124160295"/>
          <c:w val="0.27527353221184736"/>
          <c:h val="8.46872768818300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0" i="0" u="none" strike="noStrike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500">
                <a:solidFill>
                  <a:schemeClr val="tx2"/>
                </a:solidFill>
              </a:rPr>
              <a:t>Distribution of Pitch</a:t>
            </a:r>
            <a:r>
              <a:rPr lang="en-US" sz="1500" baseline="0">
                <a:solidFill>
                  <a:schemeClr val="tx2"/>
                </a:solidFill>
              </a:rPr>
              <a:t> Types</a:t>
            </a:r>
            <a:endParaRPr lang="en-US" sz="1500">
              <a:solidFill>
                <a:schemeClr val="tx2"/>
              </a:solidFill>
            </a:endParaRPr>
          </a:p>
        </c:rich>
      </c:tx>
      <c:layout>
        <c:manualLayout>
          <c:xMode val="edge"/>
          <c:yMode val="edge"/>
          <c:x val="0.37240132582618563"/>
          <c:y val="4.90297238752644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spc="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Splitter</c:v>
                </c:pt>
                <c:pt idx="1">
                  <c:v>Knuckle Curve</c:v>
                </c:pt>
                <c:pt idx="2">
                  <c:v>Cutter</c:v>
                </c:pt>
                <c:pt idx="3">
                  <c:v>Curveball</c:v>
                </c:pt>
                <c:pt idx="4">
                  <c:v>Two-Seam Fastball</c:v>
                </c:pt>
                <c:pt idx="5">
                  <c:v>Sinker</c:v>
                </c:pt>
                <c:pt idx="6">
                  <c:v>Change-Up</c:v>
                </c:pt>
                <c:pt idx="7">
                  <c:v>Slider</c:v>
                </c:pt>
                <c:pt idx="8">
                  <c:v>Four-Seam Fastball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0.02</c:v>
                </c:pt>
                <c:pt idx="1">
                  <c:v>0.03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0.09</c:v>
                </c:pt>
                <c:pt idx="6">
                  <c:v>0.12</c:v>
                </c:pt>
                <c:pt idx="7">
                  <c:v>0.16</c:v>
                </c:pt>
                <c:pt idx="8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A1-4AF6-9D34-160CB75028B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87930751"/>
        <c:axId val="1252680367"/>
      </c:barChart>
      <c:catAx>
        <c:axId val="9879307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680367"/>
        <c:crosses val="autoZero"/>
        <c:auto val="1"/>
        <c:lblAlgn val="ctr"/>
        <c:lblOffset val="100"/>
        <c:noMultiLvlLbl val="0"/>
      </c:catAx>
      <c:valAx>
        <c:axId val="125268036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987930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29F1E-C4FE-484C-BFEF-8A2FEF6276CF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C357A79-31F3-483E-A37F-2DAEEEB57754}">
      <dgm:prSet custT="1"/>
      <dgm:spPr/>
      <dgm:t>
        <a:bodyPr/>
        <a:lstStyle/>
        <a:p>
          <a:r>
            <a:rPr lang="en-US" sz="2000" b="1">
              <a:solidFill>
                <a:schemeClr val="bg1"/>
              </a:solidFill>
            </a:rPr>
            <a:t>More Frequently Strikes</a:t>
          </a:r>
          <a:endParaRPr lang="en-US" sz="2000" b="1" i="0" u="none" strike="noStrike" cap="none" baseline="0" noProof="0">
            <a:solidFill>
              <a:schemeClr val="bg1"/>
            </a:solidFill>
            <a:latin typeface="Corbel"/>
          </a:endParaRPr>
        </a:p>
      </dgm:t>
    </dgm:pt>
    <dgm:pt modelId="{BAC1A533-5C38-4D51-970E-01993B021FC9}" type="parTrans" cxnId="{7DBFB666-3991-474B-8E3F-579557B5DA48}">
      <dgm:prSet/>
      <dgm:spPr/>
      <dgm:t>
        <a:bodyPr/>
        <a:lstStyle/>
        <a:p>
          <a:endParaRPr lang="en-US" sz="1200"/>
        </a:p>
      </dgm:t>
    </dgm:pt>
    <dgm:pt modelId="{0A6E5EBE-FA65-44A2-B5BD-1DA83C9F14F4}" type="sibTrans" cxnId="{7DBFB666-3991-474B-8E3F-579557B5DA48}">
      <dgm:prSet/>
      <dgm:spPr/>
      <dgm:t>
        <a:bodyPr/>
        <a:lstStyle/>
        <a:p>
          <a:endParaRPr lang="en-US" sz="1200"/>
        </a:p>
      </dgm:t>
    </dgm:pt>
    <dgm:pt modelId="{CC2F25FE-5436-47BD-8BBF-F501E82E9E2F}">
      <dgm:prSet custT="1"/>
      <dgm:spPr/>
      <dgm:t>
        <a:bodyPr/>
        <a:lstStyle/>
        <a:p>
          <a:pPr algn="ctr"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200" b="1">
              <a:solidFill>
                <a:schemeClr val="tx1"/>
              </a:solidFill>
            </a:rPr>
            <a:t>Highest Significance</a:t>
          </a:r>
        </a:p>
      </dgm:t>
    </dgm:pt>
    <dgm:pt modelId="{0B4D2C55-0ABE-4A69-823E-89555135B3CF}" type="parTrans" cxnId="{7461B64E-FFC7-405B-97D6-17275E48E339}">
      <dgm:prSet/>
      <dgm:spPr/>
      <dgm:t>
        <a:bodyPr/>
        <a:lstStyle/>
        <a:p>
          <a:endParaRPr lang="en-US" sz="1200"/>
        </a:p>
      </dgm:t>
    </dgm:pt>
    <dgm:pt modelId="{0F3F317F-4CEB-42A9-A698-4C65C9408DB3}" type="sibTrans" cxnId="{7461B64E-FFC7-405B-97D6-17275E48E339}">
      <dgm:prSet/>
      <dgm:spPr/>
      <dgm:t>
        <a:bodyPr/>
        <a:lstStyle/>
        <a:p>
          <a:endParaRPr lang="en-US" sz="1200"/>
        </a:p>
      </dgm:t>
    </dgm:pt>
    <dgm:pt modelId="{10EB3725-6E67-4660-A983-7954546E3A57}">
      <dgm:prSet custT="1"/>
      <dgm:spPr/>
      <dgm:t>
        <a:bodyPr/>
        <a:lstStyle/>
        <a:p>
          <a:pPr algn="l"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050">
              <a:solidFill>
                <a:schemeClr val="tx1"/>
              </a:solidFill>
            </a:rPr>
            <a:t> Larger strike zone</a:t>
          </a:r>
        </a:p>
      </dgm:t>
    </dgm:pt>
    <dgm:pt modelId="{6C743F47-80A7-420E-97CD-0E86AEB22D89}" type="parTrans" cxnId="{AA942A05-DFA6-4039-BA82-B37BD5F73090}">
      <dgm:prSet/>
      <dgm:spPr/>
      <dgm:t>
        <a:bodyPr/>
        <a:lstStyle/>
        <a:p>
          <a:endParaRPr lang="en-US" sz="1200"/>
        </a:p>
      </dgm:t>
    </dgm:pt>
    <dgm:pt modelId="{C5A99819-20C1-4985-A4A1-11DC11DBF1AC}" type="sibTrans" cxnId="{AA942A05-DFA6-4039-BA82-B37BD5F73090}">
      <dgm:prSet/>
      <dgm:spPr/>
      <dgm:t>
        <a:bodyPr/>
        <a:lstStyle/>
        <a:p>
          <a:endParaRPr lang="en-US" sz="1200"/>
        </a:p>
      </dgm:t>
    </dgm:pt>
    <dgm:pt modelId="{6A2B42B9-2798-4486-B1D5-28B79F823CBA}">
      <dgm:prSet custT="1"/>
      <dgm:spPr/>
      <dgm:t>
        <a:bodyPr/>
        <a:lstStyle/>
        <a:p>
          <a:pPr algn="l"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050">
              <a:solidFill>
                <a:schemeClr val="tx1"/>
              </a:solidFill>
            </a:rPr>
            <a:t> Higher spin rate</a:t>
          </a:r>
        </a:p>
      </dgm:t>
    </dgm:pt>
    <dgm:pt modelId="{7C133412-0F7D-4200-8FC4-8AF0D85FA035}" type="parTrans" cxnId="{1A503D64-DFB9-447E-9125-92756A7398A8}">
      <dgm:prSet/>
      <dgm:spPr/>
      <dgm:t>
        <a:bodyPr/>
        <a:lstStyle/>
        <a:p>
          <a:endParaRPr lang="en-US" sz="1200"/>
        </a:p>
      </dgm:t>
    </dgm:pt>
    <dgm:pt modelId="{78B492DF-85F7-40A2-9DBF-8587A40E8A08}" type="sibTrans" cxnId="{1A503D64-DFB9-447E-9125-92756A7398A8}">
      <dgm:prSet/>
      <dgm:spPr/>
      <dgm:t>
        <a:bodyPr/>
        <a:lstStyle/>
        <a:p>
          <a:endParaRPr lang="en-US" sz="1200"/>
        </a:p>
      </dgm:t>
    </dgm:pt>
    <dgm:pt modelId="{C0160E0F-84B2-44B9-97E8-3E7D6E626F8B}">
      <dgm:prSet custT="1"/>
      <dgm:spPr/>
      <dgm:t>
        <a:bodyPr/>
        <a:lstStyle/>
        <a:p>
          <a:pPr algn="ctr"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100" b="1">
              <a:solidFill>
                <a:schemeClr val="tx1"/>
              </a:solidFill>
            </a:rPr>
            <a:t>Still Significant</a:t>
          </a:r>
        </a:p>
      </dgm:t>
    </dgm:pt>
    <dgm:pt modelId="{3CA04F58-1D4F-4EE3-B4CB-7CF1A73FDF79}" type="parTrans" cxnId="{A13C8EA3-658E-4444-8129-8489037FB737}">
      <dgm:prSet/>
      <dgm:spPr/>
      <dgm:t>
        <a:bodyPr/>
        <a:lstStyle/>
        <a:p>
          <a:endParaRPr lang="en-US" sz="1200"/>
        </a:p>
      </dgm:t>
    </dgm:pt>
    <dgm:pt modelId="{04F2A2D5-3309-4FF9-B49C-E42C309C3962}" type="sibTrans" cxnId="{A13C8EA3-658E-4444-8129-8489037FB737}">
      <dgm:prSet/>
      <dgm:spPr/>
      <dgm:t>
        <a:bodyPr/>
        <a:lstStyle/>
        <a:p>
          <a:endParaRPr lang="en-US" sz="1200"/>
        </a:p>
      </dgm:t>
    </dgm:pt>
    <dgm:pt modelId="{3A231C2C-745B-4C95-8115-29B4C6034199}">
      <dgm:prSet custT="1"/>
      <dgm:spPr/>
      <dgm:t>
        <a:bodyPr/>
        <a:lstStyle/>
        <a:p>
          <a:pPr algn="l"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000">
              <a:solidFill>
                <a:schemeClr val="tx1"/>
              </a:solidFill>
            </a:rPr>
            <a:t> More pitches into at-bat</a:t>
          </a:r>
        </a:p>
      </dgm:t>
    </dgm:pt>
    <dgm:pt modelId="{7ADCDA4A-7E58-4DEF-A40C-21C311ED33B4}" type="parTrans" cxnId="{4B0B8201-FB4C-4AD0-8348-77CA82E7848D}">
      <dgm:prSet/>
      <dgm:spPr/>
      <dgm:t>
        <a:bodyPr/>
        <a:lstStyle/>
        <a:p>
          <a:endParaRPr lang="en-US" sz="1200"/>
        </a:p>
      </dgm:t>
    </dgm:pt>
    <dgm:pt modelId="{1E08624D-974E-4644-9313-04EC6084852A}" type="sibTrans" cxnId="{4B0B8201-FB4C-4AD0-8348-77CA82E7848D}">
      <dgm:prSet/>
      <dgm:spPr/>
      <dgm:t>
        <a:bodyPr/>
        <a:lstStyle/>
        <a:p>
          <a:endParaRPr lang="en-US" sz="1200"/>
        </a:p>
      </dgm:t>
    </dgm:pt>
    <dgm:pt modelId="{954ACB86-1F6D-40AF-9930-111C857C8A97}">
      <dgm:prSet custT="1"/>
      <dgm:spPr/>
      <dgm:t>
        <a:bodyPr/>
        <a:lstStyle/>
        <a:p>
          <a:pPr algn="l"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000">
              <a:solidFill>
                <a:schemeClr val="tx1"/>
              </a:solidFill>
            </a:rPr>
            <a:t> Hitting team’s score</a:t>
          </a:r>
        </a:p>
      </dgm:t>
    </dgm:pt>
    <dgm:pt modelId="{5298FCE8-7BD6-47A1-A2D6-31DA89BF64BA}" type="parTrans" cxnId="{2A723085-940C-45A6-AE55-AD0E78641877}">
      <dgm:prSet/>
      <dgm:spPr/>
      <dgm:t>
        <a:bodyPr/>
        <a:lstStyle/>
        <a:p>
          <a:endParaRPr lang="en-US" sz="1200"/>
        </a:p>
      </dgm:t>
    </dgm:pt>
    <dgm:pt modelId="{E6CE6DDA-DA44-4187-B7E9-30F4AF336907}" type="sibTrans" cxnId="{2A723085-940C-45A6-AE55-AD0E78641877}">
      <dgm:prSet/>
      <dgm:spPr/>
      <dgm:t>
        <a:bodyPr/>
        <a:lstStyle/>
        <a:p>
          <a:endParaRPr lang="en-US" sz="1200"/>
        </a:p>
      </dgm:t>
    </dgm:pt>
    <dgm:pt modelId="{700D8F74-A6E6-42F8-B326-952CD749088C}">
      <dgm:prSet custT="1"/>
      <dgm:spPr/>
      <dgm:t>
        <a:bodyPr/>
        <a:lstStyle/>
        <a:p>
          <a:pPr algn="l"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000">
              <a:solidFill>
                <a:schemeClr val="tx1"/>
              </a:solidFill>
            </a:rPr>
            <a:t> “Intense situation”</a:t>
          </a:r>
        </a:p>
      </dgm:t>
    </dgm:pt>
    <dgm:pt modelId="{BB2862ED-A520-4535-9B15-FAEE494FC341}" type="parTrans" cxnId="{888DE7F0-11DF-4587-A54E-1DA9B47FFC98}">
      <dgm:prSet/>
      <dgm:spPr/>
      <dgm:t>
        <a:bodyPr/>
        <a:lstStyle/>
        <a:p>
          <a:endParaRPr lang="en-US" sz="1200"/>
        </a:p>
      </dgm:t>
    </dgm:pt>
    <dgm:pt modelId="{EA51522C-C28D-45BF-86F6-6DEE90C14312}" type="sibTrans" cxnId="{888DE7F0-11DF-4587-A54E-1DA9B47FFC98}">
      <dgm:prSet/>
      <dgm:spPr/>
      <dgm:t>
        <a:bodyPr/>
        <a:lstStyle/>
        <a:p>
          <a:endParaRPr lang="en-US" sz="1200"/>
        </a:p>
      </dgm:t>
    </dgm:pt>
    <dgm:pt modelId="{AA29FE7F-1DC0-4020-8B41-753AA9E01158}">
      <dgm:prSet custT="1"/>
      <dgm:spPr/>
      <dgm:t>
        <a:bodyPr/>
        <a:lstStyle/>
        <a:p>
          <a:pPr algn="l"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000">
              <a:solidFill>
                <a:schemeClr val="tx1"/>
              </a:solidFill>
            </a:rPr>
            <a:t> ERA</a:t>
          </a:r>
        </a:p>
      </dgm:t>
    </dgm:pt>
    <dgm:pt modelId="{A81883FA-A52A-4A5F-AD2D-D26A5D8B1116}" type="parTrans" cxnId="{FB166CB8-70E3-4F45-AE43-04B11757551D}">
      <dgm:prSet/>
      <dgm:spPr/>
      <dgm:t>
        <a:bodyPr/>
        <a:lstStyle/>
        <a:p>
          <a:endParaRPr lang="en-US" sz="1200"/>
        </a:p>
      </dgm:t>
    </dgm:pt>
    <dgm:pt modelId="{23739CF2-6F9C-40AE-A3FE-993E06BE6893}" type="sibTrans" cxnId="{FB166CB8-70E3-4F45-AE43-04B11757551D}">
      <dgm:prSet/>
      <dgm:spPr/>
      <dgm:t>
        <a:bodyPr/>
        <a:lstStyle/>
        <a:p>
          <a:endParaRPr lang="en-US" sz="1200"/>
        </a:p>
      </dgm:t>
    </dgm:pt>
    <dgm:pt modelId="{C876FF56-D8A9-4064-BD17-3D5B35039E5D}">
      <dgm:prSet custT="1"/>
      <dgm:spPr/>
      <dgm:t>
        <a:bodyPr/>
        <a:lstStyle/>
        <a:p>
          <a:r>
            <a:rPr lang="en-US" sz="2000" b="1">
              <a:solidFill>
                <a:schemeClr val="bg1"/>
              </a:solidFill>
            </a:rPr>
            <a:t>Less Frequently Strikes</a:t>
          </a:r>
        </a:p>
      </dgm:t>
    </dgm:pt>
    <dgm:pt modelId="{5EB6B8B1-253B-44A6-9421-1FA34883A5D1}" type="parTrans" cxnId="{FE339A3B-F358-46F3-826C-AFC027537B08}">
      <dgm:prSet/>
      <dgm:spPr/>
      <dgm:t>
        <a:bodyPr/>
        <a:lstStyle/>
        <a:p>
          <a:endParaRPr lang="en-US" sz="1200"/>
        </a:p>
      </dgm:t>
    </dgm:pt>
    <dgm:pt modelId="{D04880E5-0D19-4DDE-B2D7-46054B38C829}" type="sibTrans" cxnId="{FE339A3B-F358-46F3-826C-AFC027537B08}">
      <dgm:prSet/>
      <dgm:spPr/>
      <dgm:t>
        <a:bodyPr/>
        <a:lstStyle/>
        <a:p>
          <a:endParaRPr lang="en-US" sz="1200"/>
        </a:p>
      </dgm:t>
    </dgm:pt>
    <dgm:pt modelId="{81C25668-E269-4E3D-8338-76537CCE63E2}">
      <dgm:prSet custT="1"/>
      <dgm:spPr/>
      <dgm:t>
        <a:bodyPr/>
        <a:lstStyle/>
        <a:p>
          <a:pPr algn="ctr"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200" b="1">
              <a:solidFill>
                <a:schemeClr val="tx1"/>
              </a:solidFill>
            </a:rPr>
            <a:t>Highest Significance</a:t>
          </a:r>
        </a:p>
      </dgm:t>
    </dgm:pt>
    <dgm:pt modelId="{1DCB9A78-0324-40DF-B091-68DCB5414311}" type="parTrans" cxnId="{5BB7AE93-9EE9-4C10-A767-307579F00D2C}">
      <dgm:prSet/>
      <dgm:spPr/>
      <dgm:t>
        <a:bodyPr/>
        <a:lstStyle/>
        <a:p>
          <a:endParaRPr lang="en-US" sz="1200"/>
        </a:p>
      </dgm:t>
    </dgm:pt>
    <dgm:pt modelId="{74A7BC76-689B-4F74-9BB3-29A370109252}" type="sibTrans" cxnId="{5BB7AE93-9EE9-4C10-A767-307579F00D2C}">
      <dgm:prSet/>
      <dgm:spPr/>
      <dgm:t>
        <a:bodyPr/>
        <a:lstStyle/>
        <a:p>
          <a:endParaRPr lang="en-US" sz="1200"/>
        </a:p>
      </dgm:t>
    </dgm:pt>
    <dgm:pt modelId="{2DE00B3C-AFA5-412B-8A4C-4D1F3C6C6A9F}">
      <dgm:prSet custT="1"/>
      <dgm:spPr/>
      <dgm:t>
        <a:bodyPr/>
        <a:lstStyle/>
        <a:p>
          <a:pPr algn="l"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050">
              <a:solidFill>
                <a:schemeClr val="tx1"/>
              </a:solidFill>
            </a:rPr>
            <a:t> Cutters/Two-Seamers/Sinkers</a:t>
          </a:r>
        </a:p>
      </dgm:t>
    </dgm:pt>
    <dgm:pt modelId="{934A4032-129D-45AD-8EF8-6C392B8089A2}" type="parTrans" cxnId="{A4D5380A-ED76-430B-A6C9-5AF8836A5121}">
      <dgm:prSet/>
      <dgm:spPr/>
      <dgm:t>
        <a:bodyPr/>
        <a:lstStyle/>
        <a:p>
          <a:endParaRPr lang="en-US" sz="1200"/>
        </a:p>
      </dgm:t>
    </dgm:pt>
    <dgm:pt modelId="{2D3CD98D-4DE0-4FEB-92A1-8FC3B5299061}" type="sibTrans" cxnId="{A4D5380A-ED76-430B-A6C9-5AF8836A5121}">
      <dgm:prSet/>
      <dgm:spPr/>
      <dgm:t>
        <a:bodyPr/>
        <a:lstStyle/>
        <a:p>
          <a:endParaRPr lang="en-US" sz="1200"/>
        </a:p>
      </dgm:t>
    </dgm:pt>
    <dgm:pt modelId="{E89DF18F-A89B-4B40-B05E-5A8EEBB99A49}">
      <dgm:prSet custT="1"/>
      <dgm:spPr/>
      <dgm:t>
        <a:bodyPr/>
        <a:lstStyle/>
        <a:p>
          <a:pPr algn="l"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050">
              <a:solidFill>
                <a:schemeClr val="tx1"/>
              </a:solidFill>
            </a:rPr>
            <a:t> OPS</a:t>
          </a:r>
        </a:p>
      </dgm:t>
    </dgm:pt>
    <dgm:pt modelId="{5ACA6D8D-D4D2-4D31-AD63-46991C67E396}" type="parTrans" cxnId="{FFB763F3-5A5C-4FA1-BB4A-DB73D3C8E22C}">
      <dgm:prSet/>
      <dgm:spPr/>
      <dgm:t>
        <a:bodyPr/>
        <a:lstStyle/>
        <a:p>
          <a:endParaRPr lang="en-US" sz="1200"/>
        </a:p>
      </dgm:t>
    </dgm:pt>
    <dgm:pt modelId="{171313B6-F6B1-4268-92FB-31D94E99797E}" type="sibTrans" cxnId="{FFB763F3-5A5C-4FA1-BB4A-DB73D3C8E22C}">
      <dgm:prSet/>
      <dgm:spPr/>
      <dgm:t>
        <a:bodyPr/>
        <a:lstStyle/>
        <a:p>
          <a:endParaRPr lang="en-US" sz="1200"/>
        </a:p>
      </dgm:t>
    </dgm:pt>
    <dgm:pt modelId="{94DCE9DE-6148-4045-844D-5535F6962EFE}">
      <dgm:prSet custT="1"/>
      <dgm:spPr/>
      <dgm:t>
        <a:bodyPr/>
        <a:lstStyle/>
        <a:p>
          <a:pPr algn="l"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050">
              <a:solidFill>
                <a:schemeClr val="tx1"/>
              </a:solidFill>
            </a:rPr>
            <a:t> Strikes in the count</a:t>
          </a:r>
        </a:p>
      </dgm:t>
    </dgm:pt>
    <dgm:pt modelId="{0148610D-790B-494F-B361-6FCAC3FA0DA6}" type="parTrans" cxnId="{F36E7210-349F-43B9-BA08-CB2CECCC92A9}">
      <dgm:prSet/>
      <dgm:spPr/>
      <dgm:t>
        <a:bodyPr/>
        <a:lstStyle/>
        <a:p>
          <a:endParaRPr lang="en-US" sz="1200"/>
        </a:p>
      </dgm:t>
    </dgm:pt>
    <dgm:pt modelId="{24046DC1-AD96-485B-9ACB-FEDFEDD8A726}" type="sibTrans" cxnId="{F36E7210-349F-43B9-BA08-CB2CECCC92A9}">
      <dgm:prSet/>
      <dgm:spPr/>
      <dgm:t>
        <a:bodyPr/>
        <a:lstStyle/>
        <a:p>
          <a:endParaRPr lang="en-US" sz="1200"/>
        </a:p>
      </dgm:t>
    </dgm:pt>
    <dgm:pt modelId="{1B16923D-018B-4F6F-AA83-C28E7278E317}">
      <dgm:prSet custT="1"/>
      <dgm:spPr/>
      <dgm:t>
        <a:bodyPr/>
        <a:lstStyle/>
        <a:p>
          <a:pPr algn="ctr"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100" b="1">
              <a:solidFill>
                <a:schemeClr val="tx1"/>
              </a:solidFill>
            </a:rPr>
            <a:t>Still Significant</a:t>
          </a:r>
        </a:p>
      </dgm:t>
    </dgm:pt>
    <dgm:pt modelId="{DAFF0441-FBAA-4815-8BBF-EAD45718C040}" type="parTrans" cxnId="{D0D5B767-60A8-485A-8DE6-CB3A16925681}">
      <dgm:prSet/>
      <dgm:spPr/>
      <dgm:t>
        <a:bodyPr/>
        <a:lstStyle/>
        <a:p>
          <a:endParaRPr lang="en-US" sz="1200"/>
        </a:p>
      </dgm:t>
    </dgm:pt>
    <dgm:pt modelId="{27EB6BB5-AC79-44B5-A1AA-E40A442B541D}" type="sibTrans" cxnId="{D0D5B767-60A8-485A-8DE6-CB3A16925681}">
      <dgm:prSet/>
      <dgm:spPr/>
      <dgm:t>
        <a:bodyPr/>
        <a:lstStyle/>
        <a:p>
          <a:endParaRPr lang="en-US" sz="1200"/>
        </a:p>
      </dgm:t>
    </dgm:pt>
    <dgm:pt modelId="{A9C0D626-8DD3-495D-A9CC-F4FCCF6F5B49}">
      <dgm:prSet custT="1"/>
      <dgm:spPr/>
      <dgm:t>
        <a:bodyPr/>
        <a:lstStyle/>
        <a:p>
          <a:pPr algn="l"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050">
              <a:solidFill>
                <a:schemeClr val="tx1"/>
              </a:solidFill>
            </a:rPr>
            <a:t> Most other non-fastball pitches</a:t>
          </a:r>
        </a:p>
      </dgm:t>
    </dgm:pt>
    <dgm:pt modelId="{9F962B1F-79A5-4695-87FA-2485651A3EC0}" type="parTrans" cxnId="{DF62591D-63BD-4FB1-BE45-CFC470F45F8E}">
      <dgm:prSet/>
      <dgm:spPr/>
      <dgm:t>
        <a:bodyPr/>
        <a:lstStyle/>
        <a:p>
          <a:endParaRPr lang="en-US" sz="1200"/>
        </a:p>
      </dgm:t>
    </dgm:pt>
    <dgm:pt modelId="{B60D5818-B9AE-4B56-B1DC-6B441D0F2860}" type="sibTrans" cxnId="{DF62591D-63BD-4FB1-BE45-CFC470F45F8E}">
      <dgm:prSet/>
      <dgm:spPr/>
      <dgm:t>
        <a:bodyPr/>
        <a:lstStyle/>
        <a:p>
          <a:endParaRPr lang="en-US" sz="1200"/>
        </a:p>
      </dgm:t>
    </dgm:pt>
    <dgm:pt modelId="{733F77BE-F2BD-46FB-BDB7-B2BB91A9D665}">
      <dgm:prSet custT="1"/>
      <dgm:spPr/>
      <dgm:t>
        <a:bodyPr/>
        <a:lstStyle/>
        <a:p>
          <a:pPr algn="l"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050">
              <a:solidFill>
                <a:schemeClr val="tx1"/>
              </a:solidFill>
            </a:rPr>
            <a:t> Runner on 2</a:t>
          </a:r>
          <a:r>
            <a:rPr lang="en-US" sz="1050" baseline="30000">
              <a:solidFill>
                <a:schemeClr val="tx1"/>
              </a:solidFill>
            </a:rPr>
            <a:t>nd</a:t>
          </a:r>
          <a:endParaRPr lang="en-US" sz="1050">
            <a:solidFill>
              <a:schemeClr val="tx1"/>
            </a:solidFill>
          </a:endParaRPr>
        </a:p>
      </dgm:t>
    </dgm:pt>
    <dgm:pt modelId="{E23193A7-B537-4EDD-AE6D-7AAC371F9907}" type="parTrans" cxnId="{246D1AD6-8874-4C2C-AFF1-3F1BED0E2B80}">
      <dgm:prSet/>
      <dgm:spPr/>
      <dgm:t>
        <a:bodyPr/>
        <a:lstStyle/>
        <a:p>
          <a:endParaRPr lang="en-US" sz="1200"/>
        </a:p>
      </dgm:t>
    </dgm:pt>
    <dgm:pt modelId="{C88C3F38-C6D6-47AB-8B49-D5CAE7D6839B}" type="sibTrans" cxnId="{246D1AD6-8874-4C2C-AFF1-3F1BED0E2B80}">
      <dgm:prSet/>
      <dgm:spPr/>
      <dgm:t>
        <a:bodyPr/>
        <a:lstStyle/>
        <a:p>
          <a:endParaRPr lang="en-US" sz="1200"/>
        </a:p>
      </dgm:t>
    </dgm:pt>
    <dgm:pt modelId="{D6E180E5-6A08-4408-BC69-095DECFCEC55}">
      <dgm:prSet custT="1"/>
      <dgm:spPr/>
      <dgm:t>
        <a:bodyPr/>
        <a:lstStyle/>
        <a:p>
          <a:pPr algn="l"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000">
              <a:solidFill>
                <a:schemeClr val="tx1"/>
              </a:solidFill>
            </a:rPr>
            <a:t> Pitching Team is winning</a:t>
          </a:r>
        </a:p>
      </dgm:t>
    </dgm:pt>
    <dgm:pt modelId="{2FD6C080-9ADC-4A2C-807F-D6DCB68C72F1}" type="parTrans" cxnId="{5ED4C669-26CC-466F-904B-E85D651DB351}">
      <dgm:prSet/>
      <dgm:spPr/>
      <dgm:t>
        <a:bodyPr/>
        <a:lstStyle/>
        <a:p>
          <a:endParaRPr lang="en-US"/>
        </a:p>
      </dgm:t>
    </dgm:pt>
    <dgm:pt modelId="{2335564C-13CD-45AF-9F6C-20C34A87A7F7}" type="sibTrans" cxnId="{5ED4C669-26CC-466F-904B-E85D651DB351}">
      <dgm:prSet/>
      <dgm:spPr/>
      <dgm:t>
        <a:bodyPr/>
        <a:lstStyle/>
        <a:p>
          <a:endParaRPr lang="en-US"/>
        </a:p>
      </dgm:t>
    </dgm:pt>
    <dgm:pt modelId="{FD40EE6B-65F9-4087-B8AA-0434718ACF16}" type="pres">
      <dgm:prSet presAssocID="{5D229F1E-C4FE-484C-BFEF-8A2FEF6276C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5397D25-A969-4B02-A2A6-88DF35F4937A}" type="pres">
      <dgm:prSet presAssocID="{DC357A79-31F3-483E-A37F-2DAEEEB57754}" presName="horFlow" presStyleCnt="0"/>
      <dgm:spPr/>
    </dgm:pt>
    <dgm:pt modelId="{430B291C-E331-4FEE-92D6-22A53BB3A496}" type="pres">
      <dgm:prSet presAssocID="{DC357A79-31F3-483E-A37F-2DAEEEB57754}" presName="bigChev" presStyleLbl="node1" presStyleIdx="0" presStyleCnt="2"/>
      <dgm:spPr/>
    </dgm:pt>
    <dgm:pt modelId="{F1CB6D19-1E97-49F1-9574-DECB5FEDAF1A}" type="pres">
      <dgm:prSet presAssocID="{0B4D2C55-0ABE-4A69-823E-89555135B3CF}" presName="parTrans" presStyleCnt="0"/>
      <dgm:spPr/>
    </dgm:pt>
    <dgm:pt modelId="{C03B0036-2F5F-4FBE-BDC6-5C22395E0929}" type="pres">
      <dgm:prSet presAssocID="{CC2F25FE-5436-47BD-8BBF-F501E82E9E2F}" presName="node" presStyleLbl="alignAccFollowNode1" presStyleIdx="0" presStyleCnt="4">
        <dgm:presLayoutVars>
          <dgm:bulletEnabled val="1"/>
        </dgm:presLayoutVars>
      </dgm:prSet>
      <dgm:spPr/>
    </dgm:pt>
    <dgm:pt modelId="{6D34A6EC-DE85-4E50-BB9F-A525742E5774}" type="pres">
      <dgm:prSet presAssocID="{0F3F317F-4CEB-42A9-A698-4C65C9408DB3}" presName="sibTrans" presStyleCnt="0"/>
      <dgm:spPr/>
    </dgm:pt>
    <dgm:pt modelId="{2EFE5C77-5AA4-4B4E-BF84-9402C0BB4B9B}" type="pres">
      <dgm:prSet presAssocID="{C0160E0F-84B2-44B9-97E8-3E7D6E626F8B}" presName="node" presStyleLbl="alignAccFollowNode1" presStyleIdx="1" presStyleCnt="4">
        <dgm:presLayoutVars>
          <dgm:bulletEnabled val="1"/>
        </dgm:presLayoutVars>
      </dgm:prSet>
      <dgm:spPr/>
    </dgm:pt>
    <dgm:pt modelId="{D72039AA-E98F-49DE-88DF-9DE87047E589}" type="pres">
      <dgm:prSet presAssocID="{DC357A79-31F3-483E-A37F-2DAEEEB57754}" presName="vSp" presStyleCnt="0"/>
      <dgm:spPr/>
    </dgm:pt>
    <dgm:pt modelId="{B408566D-FC37-4E0D-B138-E5F715744DA4}" type="pres">
      <dgm:prSet presAssocID="{C876FF56-D8A9-4064-BD17-3D5B35039E5D}" presName="horFlow" presStyleCnt="0"/>
      <dgm:spPr/>
    </dgm:pt>
    <dgm:pt modelId="{17DDAF06-AA5A-4271-8944-35118E4FAAB5}" type="pres">
      <dgm:prSet presAssocID="{C876FF56-D8A9-4064-BD17-3D5B35039E5D}" presName="bigChev" presStyleLbl="node1" presStyleIdx="1" presStyleCnt="2"/>
      <dgm:spPr/>
    </dgm:pt>
    <dgm:pt modelId="{AAF979C6-4625-4243-84A4-175B4DA8477C}" type="pres">
      <dgm:prSet presAssocID="{1DCB9A78-0324-40DF-B091-68DCB5414311}" presName="parTrans" presStyleCnt="0"/>
      <dgm:spPr/>
    </dgm:pt>
    <dgm:pt modelId="{99043498-298F-46B9-962C-04236F2B78F0}" type="pres">
      <dgm:prSet presAssocID="{81C25668-E269-4E3D-8338-76537CCE63E2}" presName="node" presStyleLbl="alignAccFollowNode1" presStyleIdx="2" presStyleCnt="4">
        <dgm:presLayoutVars>
          <dgm:bulletEnabled val="1"/>
        </dgm:presLayoutVars>
      </dgm:prSet>
      <dgm:spPr/>
    </dgm:pt>
    <dgm:pt modelId="{091C079B-C0BD-4E5D-9A40-9CD7DB4150A0}" type="pres">
      <dgm:prSet presAssocID="{74A7BC76-689B-4F74-9BB3-29A370109252}" presName="sibTrans" presStyleCnt="0"/>
      <dgm:spPr/>
    </dgm:pt>
    <dgm:pt modelId="{A924C39C-CC33-4249-A1DF-FD1F72B655C1}" type="pres">
      <dgm:prSet presAssocID="{1B16923D-018B-4F6F-AA83-C28E7278E317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30693100-42B3-4EE2-870D-1FED1042D79D}" type="presOf" srcId="{3A231C2C-745B-4C95-8115-29B4C6034199}" destId="{2EFE5C77-5AA4-4B4E-BF84-9402C0BB4B9B}" srcOrd="0" destOrd="1" presId="urn:microsoft.com/office/officeart/2005/8/layout/lProcess3"/>
    <dgm:cxn modelId="{4B0B8201-FB4C-4AD0-8348-77CA82E7848D}" srcId="{C0160E0F-84B2-44B9-97E8-3E7D6E626F8B}" destId="{3A231C2C-745B-4C95-8115-29B4C6034199}" srcOrd="0" destOrd="0" parTransId="{7ADCDA4A-7E58-4DEF-A40C-21C311ED33B4}" sibTransId="{1E08624D-974E-4644-9313-04EC6084852A}"/>
    <dgm:cxn modelId="{915D5402-60DA-4E10-85CD-F8B383AAFC7C}" type="presOf" srcId="{2DE00B3C-AFA5-412B-8A4C-4D1F3C6C6A9F}" destId="{99043498-298F-46B9-962C-04236F2B78F0}" srcOrd="0" destOrd="1" presId="urn:microsoft.com/office/officeart/2005/8/layout/lProcess3"/>
    <dgm:cxn modelId="{65073304-9E78-4E12-82E4-4CC6E874FAF5}" type="presOf" srcId="{5D229F1E-C4FE-484C-BFEF-8A2FEF6276CF}" destId="{FD40EE6B-65F9-4087-B8AA-0434718ACF16}" srcOrd="0" destOrd="0" presId="urn:microsoft.com/office/officeart/2005/8/layout/lProcess3"/>
    <dgm:cxn modelId="{AA942A05-DFA6-4039-BA82-B37BD5F73090}" srcId="{CC2F25FE-5436-47BD-8BBF-F501E82E9E2F}" destId="{10EB3725-6E67-4660-A983-7954546E3A57}" srcOrd="0" destOrd="0" parTransId="{6C743F47-80A7-420E-97CD-0E86AEB22D89}" sibTransId="{C5A99819-20C1-4985-A4A1-11DC11DBF1AC}"/>
    <dgm:cxn modelId="{A4D5380A-ED76-430B-A6C9-5AF8836A5121}" srcId="{81C25668-E269-4E3D-8338-76537CCE63E2}" destId="{2DE00B3C-AFA5-412B-8A4C-4D1F3C6C6A9F}" srcOrd="0" destOrd="0" parTransId="{934A4032-129D-45AD-8EF8-6C392B8089A2}" sibTransId="{2D3CD98D-4DE0-4FEB-92A1-8FC3B5299061}"/>
    <dgm:cxn modelId="{F36E7210-349F-43B9-BA08-CB2CECCC92A9}" srcId="{81C25668-E269-4E3D-8338-76537CCE63E2}" destId="{94DCE9DE-6148-4045-844D-5535F6962EFE}" srcOrd="2" destOrd="0" parTransId="{0148610D-790B-494F-B361-6FCAC3FA0DA6}" sibTransId="{24046DC1-AD96-485B-9ACB-FEDFEDD8A726}"/>
    <dgm:cxn modelId="{EDFC3917-3ED5-4B0E-AA49-67F0211BA2DB}" type="presOf" srcId="{AA29FE7F-1DC0-4020-8B41-753AA9E01158}" destId="{2EFE5C77-5AA4-4B4E-BF84-9402C0BB4B9B}" srcOrd="0" destOrd="5" presId="urn:microsoft.com/office/officeart/2005/8/layout/lProcess3"/>
    <dgm:cxn modelId="{DF62591D-63BD-4FB1-BE45-CFC470F45F8E}" srcId="{1B16923D-018B-4F6F-AA83-C28E7278E317}" destId="{A9C0D626-8DD3-495D-A9CC-F4FCCF6F5B49}" srcOrd="0" destOrd="0" parTransId="{9F962B1F-79A5-4695-87FA-2485651A3EC0}" sibTransId="{B60D5818-B9AE-4B56-B1DC-6B441D0F2860}"/>
    <dgm:cxn modelId="{849F1526-8A18-44D0-9003-2F87FAEBF6A6}" type="presOf" srcId="{6A2B42B9-2798-4486-B1D5-28B79F823CBA}" destId="{C03B0036-2F5F-4FBE-BDC6-5C22395E0929}" srcOrd="0" destOrd="2" presId="urn:microsoft.com/office/officeart/2005/8/layout/lProcess3"/>
    <dgm:cxn modelId="{AB4DE42F-3C55-4CF3-B651-AA03E66443F6}" type="presOf" srcId="{DC357A79-31F3-483E-A37F-2DAEEEB57754}" destId="{430B291C-E331-4FEE-92D6-22A53BB3A496}" srcOrd="0" destOrd="0" presId="urn:microsoft.com/office/officeart/2005/8/layout/lProcess3"/>
    <dgm:cxn modelId="{A674EC39-0DEF-4A3D-A6D1-D220D9A308F6}" type="presOf" srcId="{A9C0D626-8DD3-495D-A9CC-F4FCCF6F5B49}" destId="{A924C39C-CC33-4249-A1DF-FD1F72B655C1}" srcOrd="0" destOrd="1" presId="urn:microsoft.com/office/officeart/2005/8/layout/lProcess3"/>
    <dgm:cxn modelId="{FE339A3B-F358-46F3-826C-AFC027537B08}" srcId="{5D229F1E-C4FE-484C-BFEF-8A2FEF6276CF}" destId="{C876FF56-D8A9-4064-BD17-3D5B35039E5D}" srcOrd="1" destOrd="0" parTransId="{5EB6B8B1-253B-44A6-9421-1FA34883A5D1}" sibTransId="{D04880E5-0D19-4DDE-B2D7-46054B38C829}"/>
    <dgm:cxn modelId="{AF10755B-2286-4C3E-A88D-E03C3B1F10D1}" type="presOf" srcId="{94DCE9DE-6148-4045-844D-5535F6962EFE}" destId="{99043498-298F-46B9-962C-04236F2B78F0}" srcOrd="0" destOrd="3" presId="urn:microsoft.com/office/officeart/2005/8/layout/lProcess3"/>
    <dgm:cxn modelId="{35001B43-A2BD-4DB7-B016-E0480DA5FAC3}" type="presOf" srcId="{733F77BE-F2BD-46FB-BDB7-B2BB91A9D665}" destId="{A924C39C-CC33-4249-A1DF-FD1F72B655C1}" srcOrd="0" destOrd="2" presId="urn:microsoft.com/office/officeart/2005/8/layout/lProcess3"/>
    <dgm:cxn modelId="{1A503D64-DFB9-447E-9125-92756A7398A8}" srcId="{CC2F25FE-5436-47BD-8BBF-F501E82E9E2F}" destId="{6A2B42B9-2798-4486-B1D5-28B79F823CBA}" srcOrd="1" destOrd="0" parTransId="{7C133412-0F7D-4200-8FC4-8AF0D85FA035}" sibTransId="{78B492DF-85F7-40A2-9DBF-8587A40E8A08}"/>
    <dgm:cxn modelId="{84AE7B45-524A-4C18-A5B9-2B8B0DC8B6D8}" type="presOf" srcId="{C876FF56-D8A9-4064-BD17-3D5B35039E5D}" destId="{17DDAF06-AA5A-4271-8944-35118E4FAAB5}" srcOrd="0" destOrd="0" presId="urn:microsoft.com/office/officeart/2005/8/layout/lProcess3"/>
    <dgm:cxn modelId="{7DBFB666-3991-474B-8E3F-579557B5DA48}" srcId="{5D229F1E-C4FE-484C-BFEF-8A2FEF6276CF}" destId="{DC357A79-31F3-483E-A37F-2DAEEEB57754}" srcOrd="0" destOrd="0" parTransId="{BAC1A533-5C38-4D51-970E-01993B021FC9}" sibTransId="{0A6E5EBE-FA65-44A2-B5BD-1DA83C9F14F4}"/>
    <dgm:cxn modelId="{D0D5B767-60A8-485A-8DE6-CB3A16925681}" srcId="{C876FF56-D8A9-4064-BD17-3D5B35039E5D}" destId="{1B16923D-018B-4F6F-AA83-C28E7278E317}" srcOrd="1" destOrd="0" parTransId="{DAFF0441-FBAA-4815-8BBF-EAD45718C040}" sibTransId="{27EB6BB5-AC79-44B5-A1AA-E40A442B541D}"/>
    <dgm:cxn modelId="{5ED4C669-26CC-466F-904B-E85D651DB351}" srcId="{C0160E0F-84B2-44B9-97E8-3E7D6E626F8B}" destId="{D6E180E5-6A08-4408-BC69-095DECFCEC55}" srcOrd="2" destOrd="0" parTransId="{2FD6C080-9ADC-4A2C-807F-D6DCB68C72F1}" sibTransId="{2335564C-13CD-45AF-9F6C-20C34A87A7F7}"/>
    <dgm:cxn modelId="{7461B64E-FFC7-405B-97D6-17275E48E339}" srcId="{DC357A79-31F3-483E-A37F-2DAEEEB57754}" destId="{CC2F25FE-5436-47BD-8BBF-F501E82E9E2F}" srcOrd="0" destOrd="0" parTransId="{0B4D2C55-0ABE-4A69-823E-89555135B3CF}" sibTransId="{0F3F317F-4CEB-42A9-A698-4C65C9408DB3}"/>
    <dgm:cxn modelId="{4AF4A776-9609-461A-A92C-F2A4B823731A}" type="presOf" srcId="{1B16923D-018B-4F6F-AA83-C28E7278E317}" destId="{A924C39C-CC33-4249-A1DF-FD1F72B655C1}" srcOrd="0" destOrd="0" presId="urn:microsoft.com/office/officeart/2005/8/layout/lProcess3"/>
    <dgm:cxn modelId="{5A53CF56-6BA8-4598-86AE-81244F0BAC5D}" type="presOf" srcId="{954ACB86-1F6D-40AF-9930-111C857C8A97}" destId="{2EFE5C77-5AA4-4B4E-BF84-9402C0BB4B9B}" srcOrd="0" destOrd="2" presId="urn:microsoft.com/office/officeart/2005/8/layout/lProcess3"/>
    <dgm:cxn modelId="{D1CFA67D-2BF0-4F24-B760-5105DBCFE29A}" type="presOf" srcId="{700D8F74-A6E6-42F8-B326-952CD749088C}" destId="{2EFE5C77-5AA4-4B4E-BF84-9402C0BB4B9B}" srcOrd="0" destOrd="4" presId="urn:microsoft.com/office/officeart/2005/8/layout/lProcess3"/>
    <dgm:cxn modelId="{2A723085-940C-45A6-AE55-AD0E78641877}" srcId="{C0160E0F-84B2-44B9-97E8-3E7D6E626F8B}" destId="{954ACB86-1F6D-40AF-9930-111C857C8A97}" srcOrd="1" destOrd="0" parTransId="{5298FCE8-7BD6-47A1-A2D6-31DA89BF64BA}" sibTransId="{E6CE6DDA-DA44-4187-B7E9-30F4AF336907}"/>
    <dgm:cxn modelId="{5BB7AE93-9EE9-4C10-A767-307579F00D2C}" srcId="{C876FF56-D8A9-4064-BD17-3D5B35039E5D}" destId="{81C25668-E269-4E3D-8338-76537CCE63E2}" srcOrd="0" destOrd="0" parTransId="{1DCB9A78-0324-40DF-B091-68DCB5414311}" sibTransId="{74A7BC76-689B-4F74-9BB3-29A370109252}"/>
    <dgm:cxn modelId="{E670E496-CC24-4534-82C9-7262D15E8CFE}" type="presOf" srcId="{10EB3725-6E67-4660-A983-7954546E3A57}" destId="{C03B0036-2F5F-4FBE-BDC6-5C22395E0929}" srcOrd="0" destOrd="1" presId="urn:microsoft.com/office/officeart/2005/8/layout/lProcess3"/>
    <dgm:cxn modelId="{060A9A98-BAAE-4B71-BE06-571773F47095}" type="presOf" srcId="{CC2F25FE-5436-47BD-8BBF-F501E82E9E2F}" destId="{C03B0036-2F5F-4FBE-BDC6-5C22395E0929}" srcOrd="0" destOrd="0" presId="urn:microsoft.com/office/officeart/2005/8/layout/lProcess3"/>
    <dgm:cxn modelId="{A13C8EA3-658E-4444-8129-8489037FB737}" srcId="{DC357A79-31F3-483E-A37F-2DAEEEB57754}" destId="{C0160E0F-84B2-44B9-97E8-3E7D6E626F8B}" srcOrd="1" destOrd="0" parTransId="{3CA04F58-1D4F-4EE3-B4CB-7CF1A73FDF79}" sibTransId="{04F2A2D5-3309-4FF9-B49C-E42C309C3962}"/>
    <dgm:cxn modelId="{FB166CB8-70E3-4F45-AE43-04B11757551D}" srcId="{C0160E0F-84B2-44B9-97E8-3E7D6E626F8B}" destId="{AA29FE7F-1DC0-4020-8B41-753AA9E01158}" srcOrd="4" destOrd="0" parTransId="{A81883FA-A52A-4A5F-AD2D-D26A5D8B1116}" sibTransId="{23739CF2-6F9C-40AE-A3FE-993E06BE6893}"/>
    <dgm:cxn modelId="{10A354CB-B047-4965-8FBD-F07FA0FE730F}" type="presOf" srcId="{C0160E0F-84B2-44B9-97E8-3E7D6E626F8B}" destId="{2EFE5C77-5AA4-4B4E-BF84-9402C0BB4B9B}" srcOrd="0" destOrd="0" presId="urn:microsoft.com/office/officeart/2005/8/layout/lProcess3"/>
    <dgm:cxn modelId="{246D1AD6-8874-4C2C-AFF1-3F1BED0E2B80}" srcId="{1B16923D-018B-4F6F-AA83-C28E7278E317}" destId="{733F77BE-F2BD-46FB-BDB7-B2BB91A9D665}" srcOrd="1" destOrd="0" parTransId="{E23193A7-B537-4EDD-AE6D-7AAC371F9907}" sibTransId="{C88C3F38-C6D6-47AB-8B49-D5CAE7D6839B}"/>
    <dgm:cxn modelId="{BAAF34E6-A26F-430E-99DE-414FB67F2C92}" type="presOf" srcId="{81C25668-E269-4E3D-8338-76537CCE63E2}" destId="{99043498-298F-46B9-962C-04236F2B78F0}" srcOrd="0" destOrd="0" presId="urn:microsoft.com/office/officeart/2005/8/layout/lProcess3"/>
    <dgm:cxn modelId="{888DE7F0-11DF-4587-A54E-1DA9B47FFC98}" srcId="{C0160E0F-84B2-44B9-97E8-3E7D6E626F8B}" destId="{700D8F74-A6E6-42F8-B326-952CD749088C}" srcOrd="3" destOrd="0" parTransId="{BB2862ED-A520-4535-9B15-FAEE494FC341}" sibTransId="{EA51522C-C28D-45BF-86F6-6DEE90C14312}"/>
    <dgm:cxn modelId="{7FDBFEF2-E649-4D6C-B69A-CCFDCA0A58BB}" type="presOf" srcId="{D6E180E5-6A08-4408-BC69-095DECFCEC55}" destId="{2EFE5C77-5AA4-4B4E-BF84-9402C0BB4B9B}" srcOrd="0" destOrd="3" presId="urn:microsoft.com/office/officeart/2005/8/layout/lProcess3"/>
    <dgm:cxn modelId="{FFB763F3-5A5C-4FA1-BB4A-DB73D3C8E22C}" srcId="{81C25668-E269-4E3D-8338-76537CCE63E2}" destId="{E89DF18F-A89B-4B40-B05E-5A8EEBB99A49}" srcOrd="1" destOrd="0" parTransId="{5ACA6D8D-D4D2-4D31-AD63-46991C67E396}" sibTransId="{171313B6-F6B1-4268-92FB-31D94E99797E}"/>
    <dgm:cxn modelId="{39FE57FA-9E62-4DD8-AA40-61C6988F0352}" type="presOf" srcId="{E89DF18F-A89B-4B40-B05E-5A8EEBB99A49}" destId="{99043498-298F-46B9-962C-04236F2B78F0}" srcOrd="0" destOrd="2" presId="urn:microsoft.com/office/officeart/2005/8/layout/lProcess3"/>
    <dgm:cxn modelId="{7D10048B-BC41-4A0C-819E-6E8EC91ADF49}" type="presParOf" srcId="{FD40EE6B-65F9-4087-B8AA-0434718ACF16}" destId="{95397D25-A969-4B02-A2A6-88DF35F4937A}" srcOrd="0" destOrd="0" presId="urn:microsoft.com/office/officeart/2005/8/layout/lProcess3"/>
    <dgm:cxn modelId="{3C2A377E-B299-463A-A190-1BE8E9FBDD62}" type="presParOf" srcId="{95397D25-A969-4B02-A2A6-88DF35F4937A}" destId="{430B291C-E331-4FEE-92D6-22A53BB3A496}" srcOrd="0" destOrd="0" presId="urn:microsoft.com/office/officeart/2005/8/layout/lProcess3"/>
    <dgm:cxn modelId="{B1B34238-85C9-4BC8-95E8-5C5172582458}" type="presParOf" srcId="{95397D25-A969-4B02-A2A6-88DF35F4937A}" destId="{F1CB6D19-1E97-49F1-9574-DECB5FEDAF1A}" srcOrd="1" destOrd="0" presId="urn:microsoft.com/office/officeart/2005/8/layout/lProcess3"/>
    <dgm:cxn modelId="{A514614A-C6A9-4C15-A095-43B50876F909}" type="presParOf" srcId="{95397D25-A969-4B02-A2A6-88DF35F4937A}" destId="{C03B0036-2F5F-4FBE-BDC6-5C22395E0929}" srcOrd="2" destOrd="0" presId="urn:microsoft.com/office/officeart/2005/8/layout/lProcess3"/>
    <dgm:cxn modelId="{4C20F894-15F5-4CE8-BA0D-59D3887C971B}" type="presParOf" srcId="{95397D25-A969-4B02-A2A6-88DF35F4937A}" destId="{6D34A6EC-DE85-4E50-BB9F-A525742E5774}" srcOrd="3" destOrd="0" presId="urn:microsoft.com/office/officeart/2005/8/layout/lProcess3"/>
    <dgm:cxn modelId="{4B5BA588-0D58-4D84-B5A3-1789E9A25D7C}" type="presParOf" srcId="{95397D25-A969-4B02-A2A6-88DF35F4937A}" destId="{2EFE5C77-5AA4-4B4E-BF84-9402C0BB4B9B}" srcOrd="4" destOrd="0" presId="urn:microsoft.com/office/officeart/2005/8/layout/lProcess3"/>
    <dgm:cxn modelId="{A61F1E90-C7CE-4A5F-B7B4-F3AAE4DB3238}" type="presParOf" srcId="{FD40EE6B-65F9-4087-B8AA-0434718ACF16}" destId="{D72039AA-E98F-49DE-88DF-9DE87047E589}" srcOrd="1" destOrd="0" presId="urn:microsoft.com/office/officeart/2005/8/layout/lProcess3"/>
    <dgm:cxn modelId="{D302805F-84D8-46FD-8773-974E59D3BC7C}" type="presParOf" srcId="{FD40EE6B-65F9-4087-B8AA-0434718ACF16}" destId="{B408566D-FC37-4E0D-B138-E5F715744DA4}" srcOrd="2" destOrd="0" presId="urn:microsoft.com/office/officeart/2005/8/layout/lProcess3"/>
    <dgm:cxn modelId="{D39F0D3D-B98F-457E-83A0-AA483ECBE92D}" type="presParOf" srcId="{B408566D-FC37-4E0D-B138-E5F715744DA4}" destId="{17DDAF06-AA5A-4271-8944-35118E4FAAB5}" srcOrd="0" destOrd="0" presId="urn:microsoft.com/office/officeart/2005/8/layout/lProcess3"/>
    <dgm:cxn modelId="{F7B8CF8A-0224-44E4-8DD8-26605C456556}" type="presParOf" srcId="{B408566D-FC37-4E0D-B138-E5F715744DA4}" destId="{AAF979C6-4625-4243-84A4-175B4DA8477C}" srcOrd="1" destOrd="0" presId="urn:microsoft.com/office/officeart/2005/8/layout/lProcess3"/>
    <dgm:cxn modelId="{F3DD9562-E2EA-4E72-BB49-A3B892474E45}" type="presParOf" srcId="{B408566D-FC37-4E0D-B138-E5F715744DA4}" destId="{99043498-298F-46B9-962C-04236F2B78F0}" srcOrd="2" destOrd="0" presId="urn:microsoft.com/office/officeart/2005/8/layout/lProcess3"/>
    <dgm:cxn modelId="{B1EBE10D-91A9-4326-A97C-6E84A6543F13}" type="presParOf" srcId="{B408566D-FC37-4E0D-B138-E5F715744DA4}" destId="{091C079B-C0BD-4E5D-9A40-9CD7DB4150A0}" srcOrd="3" destOrd="0" presId="urn:microsoft.com/office/officeart/2005/8/layout/lProcess3"/>
    <dgm:cxn modelId="{289A6721-4573-4443-83BF-FF47ACBEF053}" type="presParOf" srcId="{B408566D-FC37-4E0D-B138-E5F715744DA4}" destId="{A924C39C-CC33-4249-A1DF-FD1F72B655C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BFD17E-D7D8-45C6-91E2-897B475F2445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D623CAD-B686-4E6D-957B-82A656B35ED2}">
      <dgm:prSet/>
      <dgm:spPr/>
      <dgm:t>
        <a:bodyPr/>
        <a:lstStyle/>
        <a:p>
          <a:r>
            <a:rPr lang="en-US"/>
            <a:t>Pitching coaches could attempt to utilize a model to understand what might be causing a pitcher to not throw strikes, when throwing a ball could be ideal, or when throwing a strike could catch a batter by surprise</a:t>
          </a:r>
        </a:p>
      </dgm:t>
    </dgm:pt>
    <dgm:pt modelId="{FAEB0DC0-9237-4761-BC32-976CB3D98834}" type="parTrans" cxnId="{01E56869-0EBB-4D06-A384-0A4FBCFA5FEC}">
      <dgm:prSet/>
      <dgm:spPr/>
      <dgm:t>
        <a:bodyPr/>
        <a:lstStyle/>
        <a:p>
          <a:endParaRPr lang="en-US"/>
        </a:p>
      </dgm:t>
    </dgm:pt>
    <dgm:pt modelId="{AB48D501-D364-4F78-94EF-EE48504F93BA}" type="sibTrans" cxnId="{01E56869-0EBB-4D06-A384-0A4FBCFA5FEC}">
      <dgm:prSet/>
      <dgm:spPr/>
      <dgm:t>
        <a:bodyPr/>
        <a:lstStyle/>
        <a:p>
          <a:endParaRPr lang="en-US"/>
        </a:p>
      </dgm:t>
    </dgm:pt>
    <dgm:pt modelId="{4E26AB9A-4898-46C9-8B8E-0997C551CA56}">
      <dgm:prSet/>
      <dgm:spPr/>
      <dgm:t>
        <a:bodyPr/>
        <a:lstStyle/>
        <a:p>
          <a:r>
            <a:rPr lang="en-US"/>
            <a:t>In scouting particualrly underdeveloped pitchers, a similar model could be used to project whether they could obtain better command in the future</a:t>
          </a:r>
        </a:p>
      </dgm:t>
    </dgm:pt>
    <dgm:pt modelId="{051C074B-8103-470D-AA97-1F603945B8A2}" type="parTrans" cxnId="{4DBF237D-99D9-4905-ADBF-901F3E447578}">
      <dgm:prSet/>
      <dgm:spPr/>
      <dgm:t>
        <a:bodyPr/>
        <a:lstStyle/>
        <a:p>
          <a:endParaRPr lang="en-US"/>
        </a:p>
      </dgm:t>
    </dgm:pt>
    <dgm:pt modelId="{8373A0BF-F375-48F7-8DEE-FF1E341C81B2}" type="sibTrans" cxnId="{4DBF237D-99D9-4905-ADBF-901F3E447578}">
      <dgm:prSet/>
      <dgm:spPr/>
      <dgm:t>
        <a:bodyPr/>
        <a:lstStyle/>
        <a:p>
          <a:endParaRPr lang="en-US"/>
        </a:p>
      </dgm:t>
    </dgm:pt>
    <dgm:pt modelId="{4AAB5A00-EFCB-43CA-8D58-302EA81B47B8}">
      <dgm:prSet/>
      <dgm:spPr/>
      <dgm:t>
        <a:bodyPr/>
        <a:lstStyle/>
        <a:p>
          <a:r>
            <a:rPr lang="en-US"/>
            <a:t>As gambling becomes more and more real time, this could be used to profit by predicting pitch results</a:t>
          </a:r>
        </a:p>
      </dgm:t>
    </dgm:pt>
    <dgm:pt modelId="{DC83C989-7308-436B-A108-DB681D2EAE79}" type="parTrans" cxnId="{8F3CAA9E-7D44-47AA-9C71-5E381CD74656}">
      <dgm:prSet/>
      <dgm:spPr/>
      <dgm:t>
        <a:bodyPr/>
        <a:lstStyle/>
        <a:p>
          <a:endParaRPr lang="en-US"/>
        </a:p>
      </dgm:t>
    </dgm:pt>
    <dgm:pt modelId="{DF6CA9B4-A234-4E3C-9186-29B412E74E83}" type="sibTrans" cxnId="{8F3CAA9E-7D44-47AA-9C71-5E381CD74656}">
      <dgm:prSet/>
      <dgm:spPr/>
      <dgm:t>
        <a:bodyPr/>
        <a:lstStyle/>
        <a:p>
          <a:endParaRPr lang="en-US"/>
        </a:p>
      </dgm:t>
    </dgm:pt>
    <dgm:pt modelId="{C9D8C3EE-035B-4507-86E6-FD39D1C7B50B}">
      <dgm:prSet/>
      <dgm:spPr/>
      <dgm:t>
        <a:bodyPr/>
        <a:lstStyle/>
        <a:p>
          <a:r>
            <a:rPr lang="en-US"/>
            <a:t>Strategy could be built from both knowing what's expected and subverting what is expected</a:t>
          </a:r>
        </a:p>
      </dgm:t>
    </dgm:pt>
    <dgm:pt modelId="{D6B980D8-4312-41C7-825B-96E5AE1C15FD}" type="parTrans" cxnId="{B62F46AA-8977-4CBF-9FD7-3F29B3EE0DEF}">
      <dgm:prSet/>
      <dgm:spPr/>
      <dgm:t>
        <a:bodyPr/>
        <a:lstStyle/>
        <a:p>
          <a:endParaRPr lang="en-US"/>
        </a:p>
      </dgm:t>
    </dgm:pt>
    <dgm:pt modelId="{5EE9D144-688F-47F8-BD8D-F8F396161D79}" type="sibTrans" cxnId="{B62F46AA-8977-4CBF-9FD7-3F29B3EE0DEF}">
      <dgm:prSet/>
      <dgm:spPr/>
      <dgm:t>
        <a:bodyPr/>
        <a:lstStyle/>
        <a:p>
          <a:endParaRPr lang="en-US"/>
        </a:p>
      </dgm:t>
    </dgm:pt>
    <dgm:pt modelId="{08812A47-A842-4723-87BF-EA82B827D5E4}">
      <dgm:prSet/>
      <dgm:spPr/>
      <dgm:t>
        <a:bodyPr/>
        <a:lstStyle/>
        <a:p>
          <a:r>
            <a:rPr lang="en-US"/>
            <a:t>Banging a trash can?</a:t>
          </a:r>
        </a:p>
      </dgm:t>
    </dgm:pt>
    <dgm:pt modelId="{45C1CA3A-321D-40B2-9DE2-6437C54D8249}" type="parTrans" cxnId="{717E8F53-54AF-444A-9F7C-927CCC40EBFD}">
      <dgm:prSet/>
      <dgm:spPr/>
      <dgm:t>
        <a:bodyPr/>
        <a:lstStyle/>
        <a:p>
          <a:endParaRPr lang="en-US"/>
        </a:p>
      </dgm:t>
    </dgm:pt>
    <dgm:pt modelId="{C6A58812-6D54-4AE9-9AA0-B81ED0DAA74A}" type="sibTrans" cxnId="{717E8F53-54AF-444A-9F7C-927CCC40EBFD}">
      <dgm:prSet/>
      <dgm:spPr/>
      <dgm:t>
        <a:bodyPr/>
        <a:lstStyle/>
        <a:p>
          <a:endParaRPr lang="en-US"/>
        </a:p>
      </dgm:t>
    </dgm:pt>
    <dgm:pt modelId="{3D62A357-0997-4D38-BAD5-0F529AFEFD65}" type="pres">
      <dgm:prSet presAssocID="{76BFD17E-D7D8-45C6-91E2-897B475F2445}" presName="linearFlow" presStyleCnt="0">
        <dgm:presLayoutVars>
          <dgm:dir/>
          <dgm:resizeHandles val="exact"/>
        </dgm:presLayoutVars>
      </dgm:prSet>
      <dgm:spPr/>
    </dgm:pt>
    <dgm:pt modelId="{A88B8F83-7FC7-4F7D-858E-ED96947FDD07}" type="pres">
      <dgm:prSet presAssocID="{DD623CAD-B686-4E6D-957B-82A656B35ED2}" presName="composite" presStyleCnt="0"/>
      <dgm:spPr/>
    </dgm:pt>
    <dgm:pt modelId="{4F7C8153-A855-4512-96C7-A7F41E6F0C81}" type="pres">
      <dgm:prSet presAssocID="{DD623CAD-B686-4E6D-957B-82A656B35ED2}" presName="imgShp" presStyleLbl="fgImgPlace1" presStyleIdx="0" presStyleCnt="5" custLinFactNeighborX="-50247" custLinFactNeighborY="-16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F0A9BE26-ECC0-4042-BB32-077FCAC62053}" type="pres">
      <dgm:prSet presAssocID="{DD623CAD-B686-4E6D-957B-82A656B35ED2}" presName="txShp" presStyleLbl="node1" presStyleIdx="0" presStyleCnt="5">
        <dgm:presLayoutVars>
          <dgm:bulletEnabled val="1"/>
        </dgm:presLayoutVars>
      </dgm:prSet>
      <dgm:spPr/>
    </dgm:pt>
    <dgm:pt modelId="{91ACEBFB-49FB-44F8-8891-DE9F0AF1D8F9}" type="pres">
      <dgm:prSet presAssocID="{AB48D501-D364-4F78-94EF-EE48504F93BA}" presName="spacing" presStyleCnt="0"/>
      <dgm:spPr/>
    </dgm:pt>
    <dgm:pt modelId="{21512B58-033D-4A0B-BB0B-861961DCD33B}" type="pres">
      <dgm:prSet presAssocID="{4E26AB9A-4898-46C9-8B8E-0997C551CA56}" presName="composite" presStyleCnt="0"/>
      <dgm:spPr/>
    </dgm:pt>
    <dgm:pt modelId="{668C7F8A-700D-4175-AE39-FF5EBFA5F415}" type="pres">
      <dgm:prSet presAssocID="{4E26AB9A-4898-46C9-8B8E-0997C551CA56}" presName="imgShp" presStyleLbl="fgImgPlace1" presStyleIdx="1" presStyleCnt="5" custLinFactNeighborX="-4887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noculars"/>
        </a:ext>
      </dgm:extLst>
    </dgm:pt>
    <dgm:pt modelId="{EB284668-FBEB-4832-BE09-2759588AB0C0}" type="pres">
      <dgm:prSet presAssocID="{4E26AB9A-4898-46C9-8B8E-0997C551CA56}" presName="txShp" presStyleLbl="node1" presStyleIdx="1" presStyleCnt="5">
        <dgm:presLayoutVars>
          <dgm:bulletEnabled val="1"/>
        </dgm:presLayoutVars>
      </dgm:prSet>
      <dgm:spPr/>
    </dgm:pt>
    <dgm:pt modelId="{9DBA9BE3-8EE3-425B-8084-6716E299171E}" type="pres">
      <dgm:prSet presAssocID="{8373A0BF-F375-48F7-8DEE-FF1E341C81B2}" presName="spacing" presStyleCnt="0"/>
      <dgm:spPr/>
    </dgm:pt>
    <dgm:pt modelId="{6C8104CB-5D35-41C3-A292-830E5A129131}" type="pres">
      <dgm:prSet presAssocID="{4AAB5A00-EFCB-43CA-8D58-302EA81B47B8}" presName="composite" presStyleCnt="0"/>
      <dgm:spPr/>
    </dgm:pt>
    <dgm:pt modelId="{1A61034A-3E49-4841-B3F7-2CDD314B64B3}" type="pres">
      <dgm:prSet presAssocID="{4AAB5A00-EFCB-43CA-8D58-302EA81B47B8}" presName="imgShp" presStyleLbl="fgImgPlace1" presStyleIdx="2" presStyleCnt="5" custLinFactNeighborX="-47494" custLinFactNeighborY="228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839C7C0-B46C-4F55-93CA-9EF59604F994}" type="pres">
      <dgm:prSet presAssocID="{4AAB5A00-EFCB-43CA-8D58-302EA81B47B8}" presName="txShp" presStyleLbl="node1" presStyleIdx="2" presStyleCnt="5">
        <dgm:presLayoutVars>
          <dgm:bulletEnabled val="1"/>
        </dgm:presLayoutVars>
      </dgm:prSet>
      <dgm:spPr/>
    </dgm:pt>
    <dgm:pt modelId="{E1D26B5A-4CEC-4051-8E0D-17CE20774320}" type="pres">
      <dgm:prSet presAssocID="{DF6CA9B4-A234-4E3C-9186-29B412E74E83}" presName="spacing" presStyleCnt="0"/>
      <dgm:spPr/>
    </dgm:pt>
    <dgm:pt modelId="{DEA5B8D6-AA01-47F2-909A-F26CAB02FF18}" type="pres">
      <dgm:prSet presAssocID="{C9D8C3EE-035B-4507-86E6-FD39D1C7B50B}" presName="composite" presStyleCnt="0"/>
      <dgm:spPr/>
    </dgm:pt>
    <dgm:pt modelId="{44FE88D2-8A31-4B2E-9521-C373A24FF14E}" type="pres">
      <dgm:prSet presAssocID="{C9D8C3EE-035B-4507-86E6-FD39D1C7B50B}" presName="imgShp" presStyleLbl="fgImgPlace1" presStyleIdx="3" presStyleCnt="5" custLinFactNeighborX="-52312" custLinFactNeighborY="-68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2D75A6A7-C5BE-43E1-84C0-C3646B81C32D}" type="pres">
      <dgm:prSet presAssocID="{C9D8C3EE-035B-4507-86E6-FD39D1C7B50B}" presName="txShp" presStyleLbl="node1" presStyleIdx="3" presStyleCnt="5">
        <dgm:presLayoutVars>
          <dgm:bulletEnabled val="1"/>
        </dgm:presLayoutVars>
      </dgm:prSet>
      <dgm:spPr/>
    </dgm:pt>
    <dgm:pt modelId="{FDE44938-CD4F-411A-81B1-A40C523AA75A}" type="pres">
      <dgm:prSet presAssocID="{5EE9D144-688F-47F8-BD8D-F8F396161D79}" presName="spacing" presStyleCnt="0"/>
      <dgm:spPr/>
    </dgm:pt>
    <dgm:pt modelId="{680CD72F-211C-44E3-BF32-ECDC5D850CE8}" type="pres">
      <dgm:prSet presAssocID="{08812A47-A842-4723-87BF-EA82B827D5E4}" presName="composite" presStyleCnt="0"/>
      <dgm:spPr/>
    </dgm:pt>
    <dgm:pt modelId="{6E095487-0807-4E41-946D-2A2494DC52BB}" type="pres">
      <dgm:prSet presAssocID="{08812A47-A842-4723-87BF-EA82B827D5E4}" presName="imgShp" presStyleLbl="fgImgPlace1" presStyleIdx="4" presStyleCnt="5" custScaleX="105331" custScaleY="100851" custLinFactNeighborX="-52312" custLinFactNeighborY="16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CF051BA7-56C5-43C3-94D7-812A8EDF7CD7}" type="pres">
      <dgm:prSet presAssocID="{08812A47-A842-4723-87BF-EA82B827D5E4}" presName="txShp" presStyleLbl="node1" presStyleIdx="4" presStyleCnt="5">
        <dgm:presLayoutVars>
          <dgm:bulletEnabled val="1"/>
        </dgm:presLayoutVars>
      </dgm:prSet>
      <dgm:spPr/>
    </dgm:pt>
  </dgm:ptLst>
  <dgm:cxnLst>
    <dgm:cxn modelId="{F62BBC10-BAB8-402B-9A5A-6A0631DFBCE4}" type="presOf" srcId="{76BFD17E-D7D8-45C6-91E2-897B475F2445}" destId="{3D62A357-0997-4D38-BAD5-0F529AFEFD65}" srcOrd="0" destOrd="0" presId="urn:microsoft.com/office/officeart/2005/8/layout/vList3"/>
    <dgm:cxn modelId="{01E56869-0EBB-4D06-A384-0A4FBCFA5FEC}" srcId="{76BFD17E-D7D8-45C6-91E2-897B475F2445}" destId="{DD623CAD-B686-4E6D-957B-82A656B35ED2}" srcOrd="0" destOrd="0" parTransId="{FAEB0DC0-9237-4761-BC32-976CB3D98834}" sibTransId="{AB48D501-D364-4F78-94EF-EE48504F93BA}"/>
    <dgm:cxn modelId="{5A9C7E70-DD84-459C-8055-9FE90DF2B814}" type="presOf" srcId="{C9D8C3EE-035B-4507-86E6-FD39D1C7B50B}" destId="{2D75A6A7-C5BE-43E1-84C0-C3646B81C32D}" srcOrd="0" destOrd="0" presId="urn:microsoft.com/office/officeart/2005/8/layout/vList3"/>
    <dgm:cxn modelId="{717E8F53-54AF-444A-9F7C-927CCC40EBFD}" srcId="{76BFD17E-D7D8-45C6-91E2-897B475F2445}" destId="{08812A47-A842-4723-87BF-EA82B827D5E4}" srcOrd="4" destOrd="0" parTransId="{45C1CA3A-321D-40B2-9DE2-6437C54D8249}" sibTransId="{C6A58812-6D54-4AE9-9AA0-B81ED0DAA74A}"/>
    <dgm:cxn modelId="{19AC5B7A-2B58-4A92-8A37-378448892B4A}" type="presOf" srcId="{08812A47-A842-4723-87BF-EA82B827D5E4}" destId="{CF051BA7-56C5-43C3-94D7-812A8EDF7CD7}" srcOrd="0" destOrd="0" presId="urn:microsoft.com/office/officeart/2005/8/layout/vList3"/>
    <dgm:cxn modelId="{4DBF237D-99D9-4905-ADBF-901F3E447578}" srcId="{76BFD17E-D7D8-45C6-91E2-897B475F2445}" destId="{4E26AB9A-4898-46C9-8B8E-0997C551CA56}" srcOrd="1" destOrd="0" parTransId="{051C074B-8103-470D-AA97-1F603945B8A2}" sibTransId="{8373A0BF-F375-48F7-8DEE-FF1E341C81B2}"/>
    <dgm:cxn modelId="{8F3CAA9E-7D44-47AA-9C71-5E381CD74656}" srcId="{76BFD17E-D7D8-45C6-91E2-897B475F2445}" destId="{4AAB5A00-EFCB-43CA-8D58-302EA81B47B8}" srcOrd="2" destOrd="0" parTransId="{DC83C989-7308-436B-A108-DB681D2EAE79}" sibTransId="{DF6CA9B4-A234-4E3C-9186-29B412E74E83}"/>
    <dgm:cxn modelId="{B62F46AA-8977-4CBF-9FD7-3F29B3EE0DEF}" srcId="{76BFD17E-D7D8-45C6-91E2-897B475F2445}" destId="{C9D8C3EE-035B-4507-86E6-FD39D1C7B50B}" srcOrd="3" destOrd="0" parTransId="{D6B980D8-4312-41C7-825B-96E5AE1C15FD}" sibTransId="{5EE9D144-688F-47F8-BD8D-F8F396161D79}"/>
    <dgm:cxn modelId="{3E72A7E4-9DFB-4A7F-B345-13A8C6D0F8B1}" type="presOf" srcId="{4AAB5A00-EFCB-43CA-8D58-302EA81B47B8}" destId="{0839C7C0-B46C-4F55-93CA-9EF59604F994}" srcOrd="0" destOrd="0" presId="urn:microsoft.com/office/officeart/2005/8/layout/vList3"/>
    <dgm:cxn modelId="{48D932E8-DA13-4C2C-9C77-CBB8B13AC522}" type="presOf" srcId="{4E26AB9A-4898-46C9-8B8E-0997C551CA56}" destId="{EB284668-FBEB-4832-BE09-2759588AB0C0}" srcOrd="0" destOrd="0" presId="urn:microsoft.com/office/officeart/2005/8/layout/vList3"/>
    <dgm:cxn modelId="{709059F0-15D5-4CFF-8462-3D533F30B839}" type="presOf" srcId="{DD623CAD-B686-4E6D-957B-82A656B35ED2}" destId="{F0A9BE26-ECC0-4042-BB32-077FCAC62053}" srcOrd="0" destOrd="0" presId="urn:microsoft.com/office/officeart/2005/8/layout/vList3"/>
    <dgm:cxn modelId="{E5B5EDD4-0F00-4530-93F3-9B19DB51A890}" type="presParOf" srcId="{3D62A357-0997-4D38-BAD5-0F529AFEFD65}" destId="{A88B8F83-7FC7-4F7D-858E-ED96947FDD07}" srcOrd="0" destOrd="0" presId="urn:microsoft.com/office/officeart/2005/8/layout/vList3"/>
    <dgm:cxn modelId="{35C729E4-6149-470F-969A-ECE6AD933CCD}" type="presParOf" srcId="{A88B8F83-7FC7-4F7D-858E-ED96947FDD07}" destId="{4F7C8153-A855-4512-96C7-A7F41E6F0C81}" srcOrd="0" destOrd="0" presId="urn:microsoft.com/office/officeart/2005/8/layout/vList3"/>
    <dgm:cxn modelId="{04961572-753D-41AA-902C-52FE2C83B333}" type="presParOf" srcId="{A88B8F83-7FC7-4F7D-858E-ED96947FDD07}" destId="{F0A9BE26-ECC0-4042-BB32-077FCAC62053}" srcOrd="1" destOrd="0" presId="urn:microsoft.com/office/officeart/2005/8/layout/vList3"/>
    <dgm:cxn modelId="{DFAD61A0-45E3-4B85-B363-BF9ABD940FEC}" type="presParOf" srcId="{3D62A357-0997-4D38-BAD5-0F529AFEFD65}" destId="{91ACEBFB-49FB-44F8-8891-DE9F0AF1D8F9}" srcOrd="1" destOrd="0" presId="urn:microsoft.com/office/officeart/2005/8/layout/vList3"/>
    <dgm:cxn modelId="{676D0B7C-0360-4FD7-A25B-08B32FCC45BD}" type="presParOf" srcId="{3D62A357-0997-4D38-BAD5-0F529AFEFD65}" destId="{21512B58-033D-4A0B-BB0B-861961DCD33B}" srcOrd="2" destOrd="0" presId="urn:microsoft.com/office/officeart/2005/8/layout/vList3"/>
    <dgm:cxn modelId="{C00AA5EF-E560-4649-BE88-BB54161B5709}" type="presParOf" srcId="{21512B58-033D-4A0B-BB0B-861961DCD33B}" destId="{668C7F8A-700D-4175-AE39-FF5EBFA5F415}" srcOrd="0" destOrd="0" presId="urn:microsoft.com/office/officeart/2005/8/layout/vList3"/>
    <dgm:cxn modelId="{7BF6B6E5-7338-4986-BAA1-B88BCF6955E6}" type="presParOf" srcId="{21512B58-033D-4A0B-BB0B-861961DCD33B}" destId="{EB284668-FBEB-4832-BE09-2759588AB0C0}" srcOrd="1" destOrd="0" presId="urn:microsoft.com/office/officeart/2005/8/layout/vList3"/>
    <dgm:cxn modelId="{A8E51382-1AD5-4EF4-A4CD-59BD3D865782}" type="presParOf" srcId="{3D62A357-0997-4D38-BAD5-0F529AFEFD65}" destId="{9DBA9BE3-8EE3-425B-8084-6716E299171E}" srcOrd="3" destOrd="0" presId="urn:microsoft.com/office/officeart/2005/8/layout/vList3"/>
    <dgm:cxn modelId="{6A737C61-A26D-4E71-AEAC-751131B45BE8}" type="presParOf" srcId="{3D62A357-0997-4D38-BAD5-0F529AFEFD65}" destId="{6C8104CB-5D35-41C3-A292-830E5A129131}" srcOrd="4" destOrd="0" presId="urn:microsoft.com/office/officeart/2005/8/layout/vList3"/>
    <dgm:cxn modelId="{5FEB6C99-D4E8-44F9-9DEF-8B2C2FABBFD1}" type="presParOf" srcId="{6C8104CB-5D35-41C3-A292-830E5A129131}" destId="{1A61034A-3E49-4841-B3F7-2CDD314B64B3}" srcOrd="0" destOrd="0" presId="urn:microsoft.com/office/officeart/2005/8/layout/vList3"/>
    <dgm:cxn modelId="{34D960E2-FAA9-47E0-A8A3-DEDB537F09DC}" type="presParOf" srcId="{6C8104CB-5D35-41C3-A292-830E5A129131}" destId="{0839C7C0-B46C-4F55-93CA-9EF59604F994}" srcOrd="1" destOrd="0" presId="urn:microsoft.com/office/officeart/2005/8/layout/vList3"/>
    <dgm:cxn modelId="{CB54AC9E-7D4F-4DAC-AC0A-04D7EBBDFCF8}" type="presParOf" srcId="{3D62A357-0997-4D38-BAD5-0F529AFEFD65}" destId="{E1D26B5A-4CEC-4051-8E0D-17CE20774320}" srcOrd="5" destOrd="0" presId="urn:microsoft.com/office/officeart/2005/8/layout/vList3"/>
    <dgm:cxn modelId="{1FBDA6F9-8029-44CC-A510-DD5CE0B050A8}" type="presParOf" srcId="{3D62A357-0997-4D38-BAD5-0F529AFEFD65}" destId="{DEA5B8D6-AA01-47F2-909A-F26CAB02FF18}" srcOrd="6" destOrd="0" presId="urn:microsoft.com/office/officeart/2005/8/layout/vList3"/>
    <dgm:cxn modelId="{AD0D208B-7E0D-479E-A176-07FC398373AA}" type="presParOf" srcId="{DEA5B8D6-AA01-47F2-909A-F26CAB02FF18}" destId="{44FE88D2-8A31-4B2E-9521-C373A24FF14E}" srcOrd="0" destOrd="0" presId="urn:microsoft.com/office/officeart/2005/8/layout/vList3"/>
    <dgm:cxn modelId="{EBF0156A-7F91-485F-B7B7-D1CAB5D76FDE}" type="presParOf" srcId="{DEA5B8D6-AA01-47F2-909A-F26CAB02FF18}" destId="{2D75A6A7-C5BE-43E1-84C0-C3646B81C32D}" srcOrd="1" destOrd="0" presId="urn:microsoft.com/office/officeart/2005/8/layout/vList3"/>
    <dgm:cxn modelId="{4384EC67-993D-41F9-A652-3E776D90EB66}" type="presParOf" srcId="{3D62A357-0997-4D38-BAD5-0F529AFEFD65}" destId="{FDE44938-CD4F-411A-81B1-A40C523AA75A}" srcOrd="7" destOrd="0" presId="urn:microsoft.com/office/officeart/2005/8/layout/vList3"/>
    <dgm:cxn modelId="{0729B3D6-B3BE-47DE-B7B3-E371C6517AAF}" type="presParOf" srcId="{3D62A357-0997-4D38-BAD5-0F529AFEFD65}" destId="{680CD72F-211C-44E3-BF32-ECDC5D850CE8}" srcOrd="8" destOrd="0" presId="urn:microsoft.com/office/officeart/2005/8/layout/vList3"/>
    <dgm:cxn modelId="{6AB31CB4-C6A9-4455-9B63-6F4BDB45ADF1}" type="presParOf" srcId="{680CD72F-211C-44E3-BF32-ECDC5D850CE8}" destId="{6E095487-0807-4E41-946D-2A2494DC52BB}" srcOrd="0" destOrd="0" presId="urn:microsoft.com/office/officeart/2005/8/layout/vList3"/>
    <dgm:cxn modelId="{13627B3F-9DCB-4E9C-871E-5C99A2E17379}" type="presParOf" srcId="{680CD72F-211C-44E3-BF32-ECDC5D850CE8}" destId="{CF051BA7-56C5-43C3-94D7-812A8EDF7CD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B291C-E331-4FEE-92D6-22A53BB3A496}">
      <dsp:nvSpPr>
        <dsp:cNvPr id="0" name=""/>
        <dsp:cNvSpPr/>
      </dsp:nvSpPr>
      <dsp:spPr>
        <a:xfrm>
          <a:off x="2017" y="220990"/>
          <a:ext cx="3117809" cy="124712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bg1"/>
              </a:solidFill>
            </a:rPr>
            <a:t>More Frequently Strikes</a:t>
          </a:r>
          <a:endParaRPr lang="en-US" sz="2000" b="1" i="0" u="none" strike="noStrike" kern="1200" cap="none" baseline="0" noProof="0">
            <a:solidFill>
              <a:schemeClr val="bg1"/>
            </a:solidFill>
            <a:latin typeface="Corbel"/>
          </a:endParaRPr>
        </a:p>
      </dsp:txBody>
      <dsp:txXfrm>
        <a:off x="625579" y="220990"/>
        <a:ext cx="1870686" cy="1247123"/>
      </dsp:txXfrm>
    </dsp:sp>
    <dsp:sp modelId="{C03B0036-2F5F-4FBE-BDC6-5C22395E0929}">
      <dsp:nvSpPr>
        <dsp:cNvPr id="0" name=""/>
        <dsp:cNvSpPr/>
      </dsp:nvSpPr>
      <dsp:spPr>
        <a:xfrm>
          <a:off x="2714512" y="326995"/>
          <a:ext cx="2587782" cy="103511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2"/>
            </a:buClr>
            <a:buSzPct val="70000"/>
            <a:buFont typeface="Wingdings" panose="05000000000000000000" pitchFamily="2" charset="2"/>
            <a:buNone/>
          </a:pPr>
          <a:r>
            <a:rPr lang="en-US" sz="1200" b="1" kern="1200">
              <a:solidFill>
                <a:schemeClr val="tx1"/>
              </a:solidFill>
            </a:rPr>
            <a:t>Highest Significance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050" kern="1200">
              <a:solidFill>
                <a:schemeClr val="tx1"/>
              </a:solidFill>
            </a:rPr>
            <a:t> Larger strike zone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050" kern="1200">
              <a:solidFill>
                <a:schemeClr val="tx1"/>
              </a:solidFill>
            </a:rPr>
            <a:t> Higher spin rate</a:t>
          </a:r>
        </a:p>
      </dsp:txBody>
      <dsp:txXfrm>
        <a:off x="3232068" y="326995"/>
        <a:ext cx="1552670" cy="1035112"/>
      </dsp:txXfrm>
    </dsp:sp>
    <dsp:sp modelId="{2EFE5C77-5AA4-4B4E-BF84-9402C0BB4B9B}">
      <dsp:nvSpPr>
        <dsp:cNvPr id="0" name=""/>
        <dsp:cNvSpPr/>
      </dsp:nvSpPr>
      <dsp:spPr>
        <a:xfrm>
          <a:off x="4940005" y="326995"/>
          <a:ext cx="2587782" cy="103511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2"/>
            </a:buClr>
            <a:buSzPct val="70000"/>
            <a:buFont typeface="Wingdings" panose="05000000000000000000" pitchFamily="2" charset="2"/>
            <a:buNone/>
          </a:pPr>
          <a:r>
            <a:rPr lang="en-US" sz="1100" b="1" kern="1200">
              <a:solidFill>
                <a:schemeClr val="tx1"/>
              </a:solidFill>
            </a:rPr>
            <a:t>Still Significant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000" kern="1200">
              <a:solidFill>
                <a:schemeClr val="tx1"/>
              </a:solidFill>
            </a:rPr>
            <a:t> More pitches into at-bat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000" kern="1200">
              <a:solidFill>
                <a:schemeClr val="tx1"/>
              </a:solidFill>
            </a:rPr>
            <a:t> Hitting team’s score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000" kern="1200">
              <a:solidFill>
                <a:schemeClr val="tx1"/>
              </a:solidFill>
            </a:rPr>
            <a:t> Pitching Team is winning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000" kern="1200">
              <a:solidFill>
                <a:schemeClr val="tx1"/>
              </a:solidFill>
            </a:rPr>
            <a:t> “Intense situation”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000" kern="1200">
              <a:solidFill>
                <a:schemeClr val="tx1"/>
              </a:solidFill>
            </a:rPr>
            <a:t> ERA</a:t>
          </a:r>
        </a:p>
      </dsp:txBody>
      <dsp:txXfrm>
        <a:off x="5457561" y="326995"/>
        <a:ext cx="1552670" cy="1035112"/>
      </dsp:txXfrm>
    </dsp:sp>
    <dsp:sp modelId="{17DDAF06-AA5A-4271-8944-35118E4FAAB5}">
      <dsp:nvSpPr>
        <dsp:cNvPr id="0" name=""/>
        <dsp:cNvSpPr/>
      </dsp:nvSpPr>
      <dsp:spPr>
        <a:xfrm>
          <a:off x="2017" y="1642711"/>
          <a:ext cx="3117809" cy="124712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bg1"/>
              </a:solidFill>
            </a:rPr>
            <a:t>Less Frequently Strikes</a:t>
          </a:r>
        </a:p>
      </dsp:txBody>
      <dsp:txXfrm>
        <a:off x="625579" y="1642711"/>
        <a:ext cx="1870686" cy="1247123"/>
      </dsp:txXfrm>
    </dsp:sp>
    <dsp:sp modelId="{99043498-298F-46B9-962C-04236F2B78F0}">
      <dsp:nvSpPr>
        <dsp:cNvPr id="0" name=""/>
        <dsp:cNvSpPr/>
      </dsp:nvSpPr>
      <dsp:spPr>
        <a:xfrm>
          <a:off x="2714512" y="1748717"/>
          <a:ext cx="2587782" cy="103511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2"/>
            </a:buClr>
            <a:buSzPct val="70000"/>
            <a:buFont typeface="Wingdings" panose="05000000000000000000" pitchFamily="2" charset="2"/>
            <a:buNone/>
          </a:pPr>
          <a:r>
            <a:rPr lang="en-US" sz="1200" b="1" kern="1200">
              <a:solidFill>
                <a:schemeClr val="tx1"/>
              </a:solidFill>
            </a:rPr>
            <a:t>Highest Significance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050" kern="1200">
              <a:solidFill>
                <a:schemeClr val="tx1"/>
              </a:solidFill>
            </a:rPr>
            <a:t> Cutters/Two-Seamers/Sinkers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050" kern="1200">
              <a:solidFill>
                <a:schemeClr val="tx1"/>
              </a:solidFill>
            </a:rPr>
            <a:t> OPS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050" kern="1200">
              <a:solidFill>
                <a:schemeClr val="tx1"/>
              </a:solidFill>
            </a:rPr>
            <a:t> Strikes in the count</a:t>
          </a:r>
        </a:p>
      </dsp:txBody>
      <dsp:txXfrm>
        <a:off x="3232068" y="1748717"/>
        <a:ext cx="1552670" cy="1035112"/>
      </dsp:txXfrm>
    </dsp:sp>
    <dsp:sp modelId="{A924C39C-CC33-4249-A1DF-FD1F72B655C1}">
      <dsp:nvSpPr>
        <dsp:cNvPr id="0" name=""/>
        <dsp:cNvSpPr/>
      </dsp:nvSpPr>
      <dsp:spPr>
        <a:xfrm>
          <a:off x="4940005" y="1748717"/>
          <a:ext cx="2587782" cy="103511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2"/>
            </a:buClr>
            <a:buSzPct val="70000"/>
            <a:buFont typeface="Wingdings" panose="05000000000000000000" pitchFamily="2" charset="2"/>
            <a:buNone/>
          </a:pPr>
          <a:r>
            <a:rPr lang="en-US" sz="1100" b="1" kern="1200">
              <a:solidFill>
                <a:schemeClr val="tx1"/>
              </a:solidFill>
            </a:rPr>
            <a:t>Still Significant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050" kern="1200">
              <a:solidFill>
                <a:schemeClr val="tx1"/>
              </a:solidFill>
            </a:rPr>
            <a:t> Most other non-fastball pitches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SzPct val="70000"/>
            <a:buFont typeface="Wingdings" panose="05000000000000000000" pitchFamily="2" charset="2"/>
            <a:buChar char="§"/>
          </a:pPr>
          <a:r>
            <a:rPr lang="en-US" sz="1050" kern="1200">
              <a:solidFill>
                <a:schemeClr val="tx1"/>
              </a:solidFill>
            </a:rPr>
            <a:t> Runner on 2</a:t>
          </a:r>
          <a:r>
            <a:rPr lang="en-US" sz="1050" kern="1200" baseline="30000">
              <a:solidFill>
                <a:schemeClr val="tx1"/>
              </a:solidFill>
            </a:rPr>
            <a:t>nd</a:t>
          </a:r>
          <a:endParaRPr lang="en-US" sz="1050" kern="1200">
            <a:solidFill>
              <a:schemeClr val="tx1"/>
            </a:solidFill>
          </a:endParaRPr>
        </a:p>
      </dsp:txBody>
      <dsp:txXfrm>
        <a:off x="5457561" y="1748717"/>
        <a:ext cx="1552670" cy="1035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9BE26-ECC0-4042-BB32-077FCAC62053}">
      <dsp:nvSpPr>
        <dsp:cNvPr id="0" name=""/>
        <dsp:cNvSpPr/>
      </dsp:nvSpPr>
      <dsp:spPr>
        <a:xfrm rot="10800000">
          <a:off x="1872756" y="1419"/>
          <a:ext cx="6737668" cy="702697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870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Pitching coaches could attempt to utilize a model to understand what might be causing a pitcher to not throw strikes, when throwing a ball could be ideal, or when throwing a strike could catch a batter by surprise</a:t>
          </a:r>
        </a:p>
      </dsp:txBody>
      <dsp:txXfrm rot="10800000">
        <a:off x="2048430" y="1419"/>
        <a:ext cx="6561994" cy="702697"/>
      </dsp:txXfrm>
    </dsp:sp>
    <dsp:sp modelId="{4F7C8153-A855-4512-96C7-A7F41E6F0C81}">
      <dsp:nvSpPr>
        <dsp:cNvPr id="0" name=""/>
        <dsp:cNvSpPr/>
      </dsp:nvSpPr>
      <dsp:spPr>
        <a:xfrm>
          <a:off x="1168322" y="232"/>
          <a:ext cx="702697" cy="70269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84668-FBEB-4832-BE09-2759588AB0C0}">
      <dsp:nvSpPr>
        <dsp:cNvPr id="0" name=""/>
        <dsp:cNvSpPr/>
      </dsp:nvSpPr>
      <dsp:spPr>
        <a:xfrm rot="10800000">
          <a:off x="1872756" y="913878"/>
          <a:ext cx="6737668" cy="702697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870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 scouting particualrly underdeveloped pitchers, a similar model could be used to project whether they could obtain better command in the future</a:t>
          </a:r>
        </a:p>
      </dsp:txBody>
      <dsp:txXfrm rot="10800000">
        <a:off x="2048430" y="913878"/>
        <a:ext cx="6561994" cy="702697"/>
      </dsp:txXfrm>
    </dsp:sp>
    <dsp:sp modelId="{668C7F8A-700D-4175-AE39-FF5EBFA5F415}">
      <dsp:nvSpPr>
        <dsp:cNvPr id="0" name=""/>
        <dsp:cNvSpPr/>
      </dsp:nvSpPr>
      <dsp:spPr>
        <a:xfrm>
          <a:off x="1177991" y="913878"/>
          <a:ext cx="702697" cy="70269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9C7C0-B46C-4F55-93CA-9EF59604F994}">
      <dsp:nvSpPr>
        <dsp:cNvPr id="0" name=""/>
        <dsp:cNvSpPr/>
      </dsp:nvSpPr>
      <dsp:spPr>
        <a:xfrm rot="10800000">
          <a:off x="1872756" y="1826337"/>
          <a:ext cx="6737668" cy="702697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870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As gambling becomes more and more real time, this could be used to profit by predicting pitch results</a:t>
          </a:r>
        </a:p>
      </dsp:txBody>
      <dsp:txXfrm rot="10800000">
        <a:off x="2048430" y="1826337"/>
        <a:ext cx="6561994" cy="702697"/>
      </dsp:txXfrm>
    </dsp:sp>
    <dsp:sp modelId="{1A61034A-3E49-4841-B3F7-2CDD314B64B3}">
      <dsp:nvSpPr>
        <dsp:cNvPr id="0" name=""/>
        <dsp:cNvSpPr/>
      </dsp:nvSpPr>
      <dsp:spPr>
        <a:xfrm>
          <a:off x="1187668" y="1842400"/>
          <a:ext cx="702697" cy="70269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5A6A7-C5BE-43E1-84C0-C3646B81C32D}">
      <dsp:nvSpPr>
        <dsp:cNvPr id="0" name=""/>
        <dsp:cNvSpPr/>
      </dsp:nvSpPr>
      <dsp:spPr>
        <a:xfrm rot="10800000">
          <a:off x="1872756" y="2738795"/>
          <a:ext cx="6737668" cy="702697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870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Strategy could be built from both knowing what's expected and subverting what is expected</a:t>
          </a:r>
        </a:p>
      </dsp:txBody>
      <dsp:txXfrm rot="10800000">
        <a:off x="2048430" y="2738795"/>
        <a:ext cx="6561994" cy="702697"/>
      </dsp:txXfrm>
    </dsp:sp>
    <dsp:sp modelId="{44FE88D2-8A31-4B2E-9521-C373A24FF14E}">
      <dsp:nvSpPr>
        <dsp:cNvPr id="0" name=""/>
        <dsp:cNvSpPr/>
      </dsp:nvSpPr>
      <dsp:spPr>
        <a:xfrm>
          <a:off x="1153812" y="2733961"/>
          <a:ext cx="702697" cy="70269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51BA7-56C5-43C3-94D7-812A8EDF7CD7}">
      <dsp:nvSpPr>
        <dsp:cNvPr id="0" name=""/>
        <dsp:cNvSpPr/>
      </dsp:nvSpPr>
      <dsp:spPr>
        <a:xfrm rot="10800000">
          <a:off x="1882121" y="3654244"/>
          <a:ext cx="6737668" cy="702697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870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Banging a trash can?</a:t>
          </a:r>
        </a:p>
      </dsp:txBody>
      <dsp:txXfrm rot="10800000">
        <a:off x="2057795" y="3654244"/>
        <a:ext cx="6561994" cy="702697"/>
      </dsp:txXfrm>
    </dsp:sp>
    <dsp:sp modelId="{6E095487-0807-4E41-946D-2A2494DC52BB}">
      <dsp:nvSpPr>
        <dsp:cNvPr id="0" name=""/>
        <dsp:cNvSpPr/>
      </dsp:nvSpPr>
      <dsp:spPr>
        <a:xfrm>
          <a:off x="1144446" y="3652441"/>
          <a:ext cx="740158" cy="708677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6DC6-2E2A-4303-8A60-E1004BA7170D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B864-747D-46CB-86AC-23E823D76B05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28EC8E7-9E90-4A79-9004-9DB0B7E6AF17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29C7-C6F0-4DFD-9A61-86E0A2F28F7E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928ED1-32EF-4F55-9CB7-C70C1E662D31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33F7-86DE-4D90-BB79-5A0FCC3F8AD1}" type="datetime1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648-767C-4B47-8151-1EC1792FABDC}" type="datetime1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2F47-586A-4E66-8806-337C1C17A0D8}" type="datetime1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1553-9401-4952-A577-51082D6FB979}" type="datetime1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8A34-97A9-4802-8E50-ADEB25C0FEFB}" type="datetime1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4FC-A7D4-417B-BB48-4FAC286563B5}" type="datetime1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D3D5D3D-4EDE-4EE4-8EE0-C5946DB41277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Analysis of Strike calls in the MLB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Jake Arendsen, Adil A Kumar, Halle Steinberg</a:t>
            </a:r>
          </a:p>
        </p:txBody>
      </p:sp>
      <p:pic>
        <p:nvPicPr>
          <p:cNvPr id="11" name="Picture 4" descr="Image result for emory university goizueta business school logo">
            <a:extLst>
              <a:ext uri="{FF2B5EF4-FFF2-40B4-BE49-F238E27FC236}">
                <a16:creationId xmlns:a16="http://schemas.microsoft.com/office/drawing/2014/main" id="{212E5DFF-2F16-42BF-9563-918502651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6" y="4753303"/>
            <a:ext cx="1178628" cy="196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picture containing food, drawing, shirt, light&#10;&#10;Description automatically generated">
            <a:extLst>
              <a:ext uri="{FF2B5EF4-FFF2-40B4-BE49-F238E27FC236}">
                <a16:creationId xmlns:a16="http://schemas.microsoft.com/office/drawing/2014/main" id="{43F7A5BA-67DB-4D08-A30F-6C80FF20F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8540" y="5515621"/>
            <a:ext cx="2073460" cy="154304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EB28693-CD81-4569-A87E-5560317B4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1778" y="4643544"/>
            <a:ext cx="1641750" cy="99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3980-2F7E-4D79-A5EC-98D904AA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0B5F2-7065-438E-982D-A3F1D99EC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4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/>
              <a:t>Getting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52693-A53C-468E-8326-EC01E170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0958" y="2700137"/>
            <a:ext cx="2532183" cy="3092254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en-US" sz="1800"/>
              <a:t>Pulled data only for Braves games in the 2019 season (between March 2019 and October 2019)</a:t>
            </a:r>
          </a:p>
          <a:p>
            <a:pPr>
              <a:buClr>
                <a:schemeClr val="tx2"/>
              </a:buClr>
            </a:pPr>
            <a:endParaRPr lang="en-US" sz="1800"/>
          </a:p>
          <a:p>
            <a:pPr>
              <a:buClr>
                <a:schemeClr val="tx2"/>
              </a:buClr>
            </a:pPr>
            <a:r>
              <a:rPr lang="en-US" sz="1800"/>
              <a:t>Combined with 2018 pitching statistics to get a proxy for season ERA for each pitcher the Braves faced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2D58B-5A3E-4FBF-AA03-6EE9A562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54" y="2288337"/>
            <a:ext cx="8869238" cy="3660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AC398C-E6D9-4B14-8B83-387FA9CBB5AA}"/>
              </a:ext>
            </a:extLst>
          </p:cNvPr>
          <p:cNvSpPr txBox="1"/>
          <p:nvPr/>
        </p:nvSpPr>
        <p:spPr>
          <a:xfrm>
            <a:off x="405516" y="6405584"/>
            <a:ext cx="3617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Data Source: www.statcast.com</a:t>
            </a:r>
          </a:p>
        </p:txBody>
      </p:sp>
      <p:pic>
        <p:nvPicPr>
          <p:cNvPr id="7" name="Picture 6" descr="A picture containing food, drawing, shirt, light&#10;&#10;Description automatically generated">
            <a:extLst>
              <a:ext uri="{FF2B5EF4-FFF2-40B4-BE49-F238E27FC236}">
                <a16:creationId xmlns:a16="http://schemas.microsoft.com/office/drawing/2014/main" id="{09246321-2A96-4820-98DB-766FA4717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035" y="439288"/>
            <a:ext cx="1439008" cy="10708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2702-DFA1-4584-BDB6-E3E9D140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09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sz="3600"/>
              <a:t>Final model output</a:t>
            </a:r>
          </a:p>
        </p:txBody>
      </p:sp>
      <p:pic>
        <p:nvPicPr>
          <p:cNvPr id="7" name="Picture 6" descr="A picture containing food, drawing, shirt, light&#10;&#10;Description automatically generated">
            <a:extLst>
              <a:ext uri="{FF2B5EF4-FFF2-40B4-BE49-F238E27FC236}">
                <a16:creationId xmlns:a16="http://schemas.microsoft.com/office/drawing/2014/main" id="{9E9C6462-C386-44D7-B0B0-0F4AE669A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035" y="439288"/>
            <a:ext cx="1439008" cy="10708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0D620-8D4E-44E7-BB5D-67CE4514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E19D77-B2AB-4BA9-B7C8-17AE4629A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94" y="2015755"/>
            <a:ext cx="4547806" cy="43629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7653FD-B4F7-4329-9FFA-BBBCD52D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2019450"/>
            <a:ext cx="4861491" cy="43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14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sz="3200"/>
              <a:t>Performance Evaluation – FINAL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DA1B5-2055-49FB-A55C-1601EF9D9BE5}"/>
              </a:ext>
            </a:extLst>
          </p:cNvPr>
          <p:cNvSpPr txBox="1"/>
          <p:nvPr/>
        </p:nvSpPr>
        <p:spPr>
          <a:xfrm>
            <a:off x="4094137" y="3650413"/>
            <a:ext cx="9633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Actual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DCA37-CD2D-43AF-B5DE-C828B0C9F450}"/>
              </a:ext>
            </a:extLst>
          </p:cNvPr>
          <p:cNvSpPr txBox="1"/>
          <p:nvPr/>
        </p:nvSpPr>
        <p:spPr>
          <a:xfrm rot="16200000">
            <a:off x="130615" y="4519010"/>
            <a:ext cx="14493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Predicted</a:t>
            </a:r>
          </a:p>
        </p:txBody>
      </p:sp>
      <p:pic>
        <p:nvPicPr>
          <p:cNvPr id="9" name="Picture 8" descr="A picture containing food, drawing, shirt, light&#10;&#10;Description automatically generated">
            <a:extLst>
              <a:ext uri="{FF2B5EF4-FFF2-40B4-BE49-F238E27FC236}">
                <a16:creationId xmlns:a16="http://schemas.microsoft.com/office/drawing/2014/main" id="{E22B4154-297B-4ECE-A877-5C437F07F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035" y="439288"/>
            <a:ext cx="1439008" cy="10708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B0DB6-5F9E-4B91-9063-050DF9B0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78FBBE14-47E7-43E8-B207-2F72BA079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012541"/>
              </p:ext>
            </p:extLst>
          </p:nvPr>
        </p:nvGraphicFramePr>
        <p:xfrm>
          <a:off x="1117076" y="4058776"/>
          <a:ext cx="5585382" cy="11125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861794">
                  <a:extLst>
                    <a:ext uri="{9D8B030D-6E8A-4147-A177-3AD203B41FA5}">
                      <a16:colId xmlns:a16="http://schemas.microsoft.com/office/drawing/2014/main" val="2042322099"/>
                    </a:ext>
                  </a:extLst>
                </a:gridCol>
                <a:gridCol w="1861794">
                  <a:extLst>
                    <a:ext uri="{9D8B030D-6E8A-4147-A177-3AD203B41FA5}">
                      <a16:colId xmlns:a16="http://schemas.microsoft.com/office/drawing/2014/main" val="3899047698"/>
                    </a:ext>
                  </a:extLst>
                </a:gridCol>
                <a:gridCol w="1861794">
                  <a:extLst>
                    <a:ext uri="{9D8B030D-6E8A-4147-A177-3AD203B41FA5}">
                      <a16:colId xmlns:a16="http://schemas.microsoft.com/office/drawing/2014/main" val="1739786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 Strike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02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3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 Strike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465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E8A1C59-0283-470B-B636-3289EF465FAD}"/>
              </a:ext>
            </a:extLst>
          </p:cNvPr>
          <p:cNvSpPr txBox="1"/>
          <p:nvPr/>
        </p:nvSpPr>
        <p:spPr>
          <a:xfrm>
            <a:off x="7823649" y="3580292"/>
            <a:ext cx="35130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000" b="1" i="1">
                <a:solidFill>
                  <a:schemeClr val="tx2"/>
                </a:solidFill>
              </a:rPr>
              <a:t>Accuracy</a:t>
            </a:r>
            <a:r>
              <a:rPr lang="en-US" sz="2000">
                <a:solidFill>
                  <a:schemeClr val="tx2"/>
                </a:solidFill>
              </a:rPr>
              <a:t> = 55%</a:t>
            </a:r>
          </a:p>
          <a:p>
            <a:pPr marL="2857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000" b="1" i="1">
                <a:solidFill>
                  <a:schemeClr val="tx2"/>
                </a:solidFill>
              </a:rPr>
              <a:t>Precision, Strike </a:t>
            </a:r>
            <a:r>
              <a:rPr lang="en-US" sz="2000">
                <a:solidFill>
                  <a:schemeClr val="tx2"/>
                </a:solidFill>
              </a:rPr>
              <a:t>= 53%</a:t>
            </a:r>
          </a:p>
          <a:p>
            <a:pPr marL="2857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000" b="1" i="1">
                <a:solidFill>
                  <a:schemeClr val="tx2"/>
                </a:solidFill>
              </a:rPr>
              <a:t>Precision, Not Strike </a:t>
            </a:r>
            <a:r>
              <a:rPr lang="en-US" sz="2000">
                <a:solidFill>
                  <a:schemeClr val="tx2"/>
                </a:solidFill>
              </a:rPr>
              <a:t>= 56%</a:t>
            </a:r>
          </a:p>
          <a:p>
            <a:pPr marL="2857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000" b="1" i="1">
                <a:solidFill>
                  <a:schemeClr val="tx2"/>
                </a:solidFill>
              </a:rPr>
              <a:t>Recall, Strike </a:t>
            </a:r>
            <a:r>
              <a:rPr lang="en-US" sz="2000">
                <a:solidFill>
                  <a:schemeClr val="tx2"/>
                </a:solidFill>
              </a:rPr>
              <a:t>= 32%</a:t>
            </a:r>
          </a:p>
          <a:p>
            <a:pPr marL="2857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000" b="1" i="1">
                <a:solidFill>
                  <a:schemeClr val="tx2"/>
                </a:solidFill>
              </a:rPr>
              <a:t>Recall, Not Strike </a:t>
            </a:r>
            <a:r>
              <a:rPr lang="en-US" sz="2000">
                <a:solidFill>
                  <a:schemeClr val="tx2"/>
                </a:solidFill>
              </a:rPr>
              <a:t>= 76%</a:t>
            </a:r>
          </a:p>
          <a:p>
            <a:pPr marL="2857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000" b="1" i="1">
                <a:solidFill>
                  <a:schemeClr val="tx2"/>
                </a:solidFill>
              </a:rPr>
              <a:t>F-Measure, Strike </a:t>
            </a:r>
            <a:r>
              <a:rPr lang="en-US" sz="2000">
                <a:solidFill>
                  <a:schemeClr val="tx2"/>
                </a:solidFill>
              </a:rPr>
              <a:t>= 40%</a:t>
            </a:r>
          </a:p>
          <a:p>
            <a:pPr marL="2857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000" b="1" i="1">
                <a:solidFill>
                  <a:schemeClr val="tx2"/>
                </a:solidFill>
              </a:rPr>
              <a:t>F-Measure, Not Strike </a:t>
            </a:r>
            <a:r>
              <a:rPr lang="en-US" sz="2000">
                <a:solidFill>
                  <a:schemeClr val="tx2"/>
                </a:solidFill>
              </a:rPr>
              <a:t>= 65%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A24A54-4EF2-42E2-821D-FAA8D033B9C9}"/>
              </a:ext>
            </a:extLst>
          </p:cNvPr>
          <p:cNvSpPr/>
          <p:nvPr/>
        </p:nvSpPr>
        <p:spPr>
          <a:xfrm>
            <a:off x="1762549" y="1923890"/>
            <a:ext cx="8664819" cy="8753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2"/>
                </a:solidFill>
              </a:rPr>
              <a:t>Because our model is </a:t>
            </a:r>
            <a:r>
              <a:rPr lang="en-US" b="1" i="1">
                <a:solidFill>
                  <a:schemeClr val="tx2"/>
                </a:solidFill>
              </a:rPr>
              <a:t>explanatory</a:t>
            </a:r>
            <a:r>
              <a:rPr lang="en-US" i="1">
                <a:solidFill>
                  <a:schemeClr val="tx2"/>
                </a:solidFill>
              </a:rPr>
              <a:t> in nature, and we are simply looking to explain relationships between variables, we are not as concerned with evaluating performance. Metrics are reported below as a reference.</a:t>
            </a:r>
          </a:p>
        </p:txBody>
      </p:sp>
    </p:spTree>
    <p:extLst>
      <p:ext uri="{BB962C8B-B14F-4D97-AF65-F5344CB8AC3E}">
        <p14:creationId xmlns:p14="http://schemas.microsoft.com/office/powerpoint/2010/main" val="4026555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sz="3600"/>
              <a:t>Significant variables model output</a:t>
            </a:r>
          </a:p>
        </p:txBody>
      </p:sp>
      <p:pic>
        <p:nvPicPr>
          <p:cNvPr id="7" name="Picture 6" descr="A picture containing food, drawing, shirt, light&#10;&#10;Description automatically generated">
            <a:extLst>
              <a:ext uri="{FF2B5EF4-FFF2-40B4-BE49-F238E27FC236}">
                <a16:creationId xmlns:a16="http://schemas.microsoft.com/office/drawing/2014/main" id="{9E9C6462-C386-44D7-B0B0-0F4AE669A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035" y="439288"/>
            <a:ext cx="1439008" cy="10708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0D620-8D4E-44E7-BB5D-67CE4514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1C99CC-3EDA-4A2C-83F7-726B1E2CF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27" y="2305051"/>
            <a:ext cx="5450931" cy="3609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7864DA-47AC-407D-B657-1E86F6058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085" y="2305051"/>
            <a:ext cx="5859771" cy="36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55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sz="3200"/>
              <a:t>Performance Evaluation – significant variables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DA1B5-2055-49FB-A55C-1601EF9D9BE5}"/>
              </a:ext>
            </a:extLst>
          </p:cNvPr>
          <p:cNvSpPr txBox="1"/>
          <p:nvPr/>
        </p:nvSpPr>
        <p:spPr>
          <a:xfrm>
            <a:off x="4094137" y="3650413"/>
            <a:ext cx="9633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Actual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DCA37-CD2D-43AF-B5DE-C828B0C9F450}"/>
              </a:ext>
            </a:extLst>
          </p:cNvPr>
          <p:cNvSpPr txBox="1"/>
          <p:nvPr/>
        </p:nvSpPr>
        <p:spPr>
          <a:xfrm rot="16200000">
            <a:off x="130615" y="4519010"/>
            <a:ext cx="14493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Predicted</a:t>
            </a:r>
          </a:p>
        </p:txBody>
      </p:sp>
      <p:pic>
        <p:nvPicPr>
          <p:cNvPr id="9" name="Picture 8" descr="A picture containing food, drawing, shirt, light&#10;&#10;Description automatically generated">
            <a:extLst>
              <a:ext uri="{FF2B5EF4-FFF2-40B4-BE49-F238E27FC236}">
                <a16:creationId xmlns:a16="http://schemas.microsoft.com/office/drawing/2014/main" id="{E22B4154-297B-4ECE-A877-5C437F07F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035" y="439288"/>
            <a:ext cx="1439008" cy="10708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B0DB6-5F9E-4B91-9063-050DF9B0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78FBBE14-47E7-43E8-B207-2F72BA079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956"/>
              </p:ext>
            </p:extLst>
          </p:nvPr>
        </p:nvGraphicFramePr>
        <p:xfrm>
          <a:off x="1117076" y="4058776"/>
          <a:ext cx="5585382" cy="11125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861794">
                  <a:extLst>
                    <a:ext uri="{9D8B030D-6E8A-4147-A177-3AD203B41FA5}">
                      <a16:colId xmlns:a16="http://schemas.microsoft.com/office/drawing/2014/main" val="2042322099"/>
                    </a:ext>
                  </a:extLst>
                </a:gridCol>
                <a:gridCol w="1861794">
                  <a:extLst>
                    <a:ext uri="{9D8B030D-6E8A-4147-A177-3AD203B41FA5}">
                      <a16:colId xmlns:a16="http://schemas.microsoft.com/office/drawing/2014/main" val="3899047698"/>
                    </a:ext>
                  </a:extLst>
                </a:gridCol>
                <a:gridCol w="1861794">
                  <a:extLst>
                    <a:ext uri="{9D8B030D-6E8A-4147-A177-3AD203B41FA5}">
                      <a16:colId xmlns:a16="http://schemas.microsoft.com/office/drawing/2014/main" val="1739786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 Strike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02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3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 Strike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465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E8A1C59-0283-470B-B636-3289EF465FAD}"/>
              </a:ext>
            </a:extLst>
          </p:cNvPr>
          <p:cNvSpPr txBox="1"/>
          <p:nvPr/>
        </p:nvSpPr>
        <p:spPr>
          <a:xfrm>
            <a:off x="7823649" y="3580292"/>
            <a:ext cx="35130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000" b="1" i="1">
                <a:solidFill>
                  <a:schemeClr val="tx2"/>
                </a:solidFill>
              </a:rPr>
              <a:t>Accuracy</a:t>
            </a:r>
            <a:r>
              <a:rPr lang="en-US" sz="2000">
                <a:solidFill>
                  <a:schemeClr val="tx2"/>
                </a:solidFill>
              </a:rPr>
              <a:t> = 56%</a:t>
            </a:r>
          </a:p>
          <a:p>
            <a:pPr marL="2857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000" b="1" i="1">
                <a:solidFill>
                  <a:schemeClr val="tx2"/>
                </a:solidFill>
              </a:rPr>
              <a:t>Precision, Strike </a:t>
            </a:r>
            <a:r>
              <a:rPr lang="en-US" sz="2000">
                <a:solidFill>
                  <a:schemeClr val="tx2"/>
                </a:solidFill>
              </a:rPr>
              <a:t>= 53%</a:t>
            </a:r>
          </a:p>
          <a:p>
            <a:pPr marL="2857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000" b="1" i="1">
                <a:solidFill>
                  <a:schemeClr val="tx2"/>
                </a:solidFill>
              </a:rPr>
              <a:t>Precision, Not Strike </a:t>
            </a:r>
            <a:r>
              <a:rPr lang="en-US" sz="2000">
                <a:solidFill>
                  <a:schemeClr val="tx2"/>
                </a:solidFill>
              </a:rPr>
              <a:t>= 57%</a:t>
            </a:r>
          </a:p>
          <a:p>
            <a:pPr marL="2857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000" b="1" i="1">
                <a:solidFill>
                  <a:schemeClr val="tx2"/>
                </a:solidFill>
              </a:rPr>
              <a:t>Recall, Strike </a:t>
            </a:r>
            <a:r>
              <a:rPr lang="en-US" sz="2000">
                <a:solidFill>
                  <a:schemeClr val="tx2"/>
                </a:solidFill>
              </a:rPr>
              <a:t>= 32%</a:t>
            </a:r>
          </a:p>
          <a:p>
            <a:pPr marL="2857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000" b="1" i="1">
                <a:solidFill>
                  <a:schemeClr val="tx2"/>
                </a:solidFill>
              </a:rPr>
              <a:t>Recall, Not Strike </a:t>
            </a:r>
            <a:r>
              <a:rPr lang="en-US" sz="2000">
                <a:solidFill>
                  <a:schemeClr val="tx2"/>
                </a:solidFill>
              </a:rPr>
              <a:t>= 75%</a:t>
            </a:r>
          </a:p>
          <a:p>
            <a:pPr marL="2857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000" b="1" i="1">
                <a:solidFill>
                  <a:schemeClr val="tx2"/>
                </a:solidFill>
              </a:rPr>
              <a:t>F-Measure, Strike </a:t>
            </a:r>
            <a:r>
              <a:rPr lang="en-US" sz="2000">
                <a:solidFill>
                  <a:schemeClr val="tx2"/>
                </a:solidFill>
              </a:rPr>
              <a:t>= 40%</a:t>
            </a:r>
          </a:p>
          <a:p>
            <a:pPr marL="2857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000" b="1" i="1">
                <a:solidFill>
                  <a:schemeClr val="tx2"/>
                </a:solidFill>
              </a:rPr>
              <a:t>F-Measure, Not Strike </a:t>
            </a:r>
            <a:r>
              <a:rPr lang="en-US" sz="2000">
                <a:solidFill>
                  <a:schemeClr val="tx2"/>
                </a:solidFill>
              </a:rPr>
              <a:t>= 65%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A24A54-4EF2-42E2-821D-FAA8D033B9C9}"/>
              </a:ext>
            </a:extLst>
          </p:cNvPr>
          <p:cNvSpPr/>
          <p:nvPr/>
        </p:nvSpPr>
        <p:spPr>
          <a:xfrm>
            <a:off x="1762549" y="1923890"/>
            <a:ext cx="8664819" cy="8753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2"/>
                </a:solidFill>
              </a:rPr>
              <a:t>Because our model is </a:t>
            </a:r>
            <a:r>
              <a:rPr lang="en-US" b="1" i="1">
                <a:solidFill>
                  <a:schemeClr val="tx2"/>
                </a:solidFill>
              </a:rPr>
              <a:t>explanatory</a:t>
            </a:r>
            <a:r>
              <a:rPr lang="en-US" i="1">
                <a:solidFill>
                  <a:schemeClr val="tx2"/>
                </a:solidFill>
              </a:rPr>
              <a:t> in nature, and we are simply looking to explain relationships between variables, we are not as concerned with evaluating performance. Metrics are reported below as a reference.</a:t>
            </a:r>
          </a:p>
        </p:txBody>
      </p:sp>
    </p:spTree>
    <p:extLst>
      <p:ext uri="{BB962C8B-B14F-4D97-AF65-F5344CB8AC3E}">
        <p14:creationId xmlns:p14="http://schemas.microsoft.com/office/powerpoint/2010/main" val="1292189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/>
              <a:t>Project background &amp; motivation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2CC95A-0C83-4231-94DD-4870B1B12154}"/>
              </a:ext>
            </a:extLst>
          </p:cNvPr>
          <p:cNvSpPr/>
          <p:nvPr/>
        </p:nvSpPr>
        <p:spPr>
          <a:xfrm>
            <a:off x="2015636" y="2866777"/>
            <a:ext cx="1024304" cy="101990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seball bat and ball">
            <a:extLst>
              <a:ext uri="{FF2B5EF4-FFF2-40B4-BE49-F238E27FC236}">
                <a16:creationId xmlns:a16="http://schemas.microsoft.com/office/drawing/2014/main" id="{C7BF3B05-2A9E-43B5-AC72-C3A142EF5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2907" y="2997870"/>
            <a:ext cx="729762" cy="729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88AC9B-CB04-4DBA-958B-85E486E6E68F}"/>
              </a:ext>
            </a:extLst>
          </p:cNvPr>
          <p:cNvSpPr txBox="1"/>
          <p:nvPr/>
        </p:nvSpPr>
        <p:spPr>
          <a:xfrm>
            <a:off x="1294667" y="4171943"/>
            <a:ext cx="246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400"/>
              <a:t>A pitcher’s talent could be indicative of his likelihood of throwing a strike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40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400"/>
              <a:t>A higher ERA implies more success in getting batters out – does it also imply a higher likelihood of throwing strikes?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504DDC-68D8-439A-8FDA-A13D9AFABF5A}"/>
              </a:ext>
            </a:extLst>
          </p:cNvPr>
          <p:cNvSpPr/>
          <p:nvPr/>
        </p:nvSpPr>
        <p:spPr>
          <a:xfrm>
            <a:off x="5673965" y="2892663"/>
            <a:ext cx="1024304" cy="101990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F69BAD-FEEF-431D-8A5D-DACD3E5DE49C}"/>
              </a:ext>
            </a:extLst>
          </p:cNvPr>
          <p:cNvSpPr txBox="1"/>
          <p:nvPr/>
        </p:nvSpPr>
        <p:spPr>
          <a:xfrm>
            <a:off x="4999160" y="4171943"/>
            <a:ext cx="246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400"/>
              <a:t>Lots of other factors go into the outcome of an at-bat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40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400"/>
              <a:t>What other factors impact the likelihood of a pitch resulting in a strike (swing and miss, foul ball, strike looking)?</a:t>
            </a:r>
          </a:p>
        </p:txBody>
      </p:sp>
      <p:pic>
        <p:nvPicPr>
          <p:cNvPr id="15" name="Graphic 14" descr="Questions">
            <a:extLst>
              <a:ext uri="{FF2B5EF4-FFF2-40B4-BE49-F238E27FC236}">
                <a16:creationId xmlns:a16="http://schemas.microsoft.com/office/drawing/2014/main" id="{84647981-67D9-44A9-BCD3-C1D302324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7256" y="2997870"/>
            <a:ext cx="757722" cy="7577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C05551-0AF2-4A8F-8DA2-073FA2DDF26E}"/>
              </a:ext>
            </a:extLst>
          </p:cNvPr>
          <p:cNvSpPr txBox="1"/>
          <p:nvPr/>
        </p:nvSpPr>
        <p:spPr>
          <a:xfrm>
            <a:off x="8703653" y="4171943"/>
            <a:ext cx="2466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400"/>
              <a:t>How can managers and team administration use this knowledge to form the most optimal lineup?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40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400"/>
              <a:t>How can this insight be used dynamically, as lineups and pitching match-ups change from day-to-day?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D33621-C876-474C-A3FB-90EF30CD1510}"/>
              </a:ext>
            </a:extLst>
          </p:cNvPr>
          <p:cNvSpPr/>
          <p:nvPr/>
        </p:nvSpPr>
        <p:spPr>
          <a:xfrm>
            <a:off x="9424622" y="2852796"/>
            <a:ext cx="1024304" cy="101990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Playbook">
            <a:extLst>
              <a:ext uri="{FF2B5EF4-FFF2-40B4-BE49-F238E27FC236}">
                <a16:creationId xmlns:a16="http://schemas.microsoft.com/office/drawing/2014/main" id="{57CFDBDB-EA59-4E32-B755-91B6D97910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18744" y="2944719"/>
            <a:ext cx="836060" cy="83606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2088613-8297-4264-B094-66548DEB9849}"/>
              </a:ext>
            </a:extLst>
          </p:cNvPr>
          <p:cNvSpPr/>
          <p:nvPr/>
        </p:nvSpPr>
        <p:spPr>
          <a:xfrm>
            <a:off x="1762549" y="1923890"/>
            <a:ext cx="8664819" cy="564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2"/>
                </a:solidFill>
              </a:rPr>
              <a:t>What features of the game of baseball impact the likelihood of a pitch resulting in a strike?</a:t>
            </a:r>
          </a:p>
        </p:txBody>
      </p:sp>
      <p:pic>
        <p:nvPicPr>
          <p:cNvPr id="22" name="Picture 21" descr="A picture containing food, drawing, shirt, light&#10;&#10;Description automatically generated">
            <a:extLst>
              <a:ext uri="{FF2B5EF4-FFF2-40B4-BE49-F238E27FC236}">
                <a16:creationId xmlns:a16="http://schemas.microsoft.com/office/drawing/2014/main" id="{186BB8DF-694D-41CE-87B7-A861FB550E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6035" y="439288"/>
            <a:ext cx="1439008" cy="1070890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9ED4E6C-6F74-483B-A2F6-773A32D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8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/>
              <a:t>Our data</a:t>
            </a:r>
          </a:p>
        </p:txBody>
      </p:sp>
      <p:pic>
        <p:nvPicPr>
          <p:cNvPr id="9" name="Picture 8" descr="A picture containing food, drawing, shirt, light&#10;&#10;Description automatically generated">
            <a:extLst>
              <a:ext uri="{FF2B5EF4-FFF2-40B4-BE49-F238E27FC236}">
                <a16:creationId xmlns:a16="http://schemas.microsoft.com/office/drawing/2014/main" id="{B590ECBF-6501-40CC-A019-F1C76B82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035" y="439288"/>
            <a:ext cx="1439008" cy="10708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18755-BF2F-4F73-A4B5-25D688CD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/>
          </a:p>
        </p:txBody>
      </p:sp>
      <p:sp>
        <p:nvSpPr>
          <p:cNvPr id="11" name="Google Shape;173;p4">
            <a:extLst>
              <a:ext uri="{FF2B5EF4-FFF2-40B4-BE49-F238E27FC236}">
                <a16:creationId xmlns:a16="http://schemas.microsoft.com/office/drawing/2014/main" id="{3BDDC067-24EB-429E-94CD-6C701FB46A0B}"/>
              </a:ext>
            </a:extLst>
          </p:cNvPr>
          <p:cNvSpPr/>
          <p:nvPr/>
        </p:nvSpPr>
        <p:spPr>
          <a:xfrm>
            <a:off x="355238" y="2724538"/>
            <a:ext cx="5203655" cy="2884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2C2C2C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Our data comes from </a:t>
            </a:r>
            <a:r>
              <a:rPr lang="en-US" sz="1600" b="1" err="1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Statcast</a:t>
            </a:r>
            <a:r>
              <a:rPr lang="en-US" sz="160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, where we pulled all pitch data for Braves games in 2019, for a total of 24,950 pitches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Data contains 90 variables that describe game environment at time of pitch</a:t>
            </a:r>
            <a:endParaRPr lang="en-US" sz="1600">
              <a:solidFill>
                <a:schemeClr val="tx2"/>
              </a:solidFill>
              <a:latin typeface="+mj-lt"/>
              <a:ea typeface="Arial"/>
              <a:cs typeface="Arial"/>
            </a:endParaRPr>
          </a:p>
          <a:p>
            <a:pPr marL="742950" lvl="1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Offensive and defensive stats of batter and pitcher, such as </a:t>
            </a:r>
            <a:r>
              <a:rPr lang="en-US" sz="1600" b="1" i="1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release speed</a:t>
            </a:r>
            <a:r>
              <a:rPr lang="en-US" sz="160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1600" b="1" i="1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launch angle</a:t>
            </a:r>
            <a:r>
              <a:rPr lang="en-US" sz="160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1600" b="1" i="1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spin rate</a:t>
            </a:r>
            <a:r>
              <a:rPr lang="en-US" sz="160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1600" b="1" i="1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earned runs</a:t>
            </a:r>
            <a:r>
              <a:rPr lang="en-US" sz="160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, and </a:t>
            </a:r>
            <a:r>
              <a:rPr lang="en-US" sz="1600" b="1" i="1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innings pitched</a:t>
            </a:r>
          </a:p>
          <a:p>
            <a:pPr marL="742950" lvl="1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Setting attributes such as </a:t>
            </a:r>
            <a:r>
              <a:rPr lang="en-US" sz="1600" b="1" i="1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pitch type</a:t>
            </a:r>
            <a:r>
              <a:rPr lang="en-US" sz="160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1600" b="1" i="1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inning</a:t>
            </a:r>
            <a:r>
              <a:rPr lang="en-US" sz="160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1600" b="1" i="1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score</a:t>
            </a:r>
            <a:r>
              <a:rPr lang="en-US" sz="160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1600" b="1" i="1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number of outs</a:t>
            </a:r>
            <a:r>
              <a:rPr lang="en-US" sz="160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, and </a:t>
            </a:r>
            <a:r>
              <a:rPr lang="en-US" sz="1600" b="1" i="1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pitch count</a:t>
            </a:r>
          </a:p>
          <a:p>
            <a:pPr marL="742950" lvl="1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Player characteristics such as </a:t>
            </a:r>
            <a:r>
              <a:rPr lang="en-US" sz="1600" b="1" i="1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right-handed</a:t>
            </a:r>
            <a:r>
              <a:rPr lang="en-US" sz="160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 or </a:t>
            </a:r>
            <a:r>
              <a:rPr lang="en-US" sz="1600" b="1" i="1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left-handed</a:t>
            </a:r>
            <a:endParaRPr lang="en-US" sz="1600">
              <a:solidFill>
                <a:schemeClr val="tx2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cxnSp>
        <p:nvCxnSpPr>
          <p:cNvPr id="14" name="直接连接符 4">
            <a:extLst>
              <a:ext uri="{FF2B5EF4-FFF2-40B4-BE49-F238E27FC236}">
                <a16:creationId xmlns:a16="http://schemas.microsoft.com/office/drawing/2014/main" id="{B47AEFC7-181C-4281-B196-E69D49708D6C}"/>
              </a:ext>
            </a:extLst>
          </p:cNvPr>
          <p:cNvCxnSpPr>
            <a:cxnSpLocks/>
          </p:cNvCxnSpPr>
          <p:nvPr/>
        </p:nvCxnSpPr>
        <p:spPr>
          <a:xfrm>
            <a:off x="6056161" y="2187004"/>
            <a:ext cx="0" cy="4270944"/>
          </a:xfrm>
          <a:prstGeom prst="line">
            <a:avLst/>
          </a:prstGeom>
          <a:ln>
            <a:solidFill>
              <a:srgbClr val="2C2C2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47FB753-328C-4A27-861D-47AE872CA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0752145"/>
              </p:ext>
            </p:extLst>
          </p:nvPr>
        </p:nvGraphicFramePr>
        <p:xfrm>
          <a:off x="7893699" y="3680178"/>
          <a:ext cx="4264580" cy="289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CA2E1CBF-4682-4E83-ABEE-3AD15BC136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274022"/>
              </p:ext>
            </p:extLst>
          </p:nvPr>
        </p:nvGraphicFramePr>
        <p:xfrm>
          <a:off x="6337162" y="1948048"/>
          <a:ext cx="4794897" cy="2746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0244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sz="3200"/>
              <a:t>Data preparation &amp; Feature Engineering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C579717-84CE-485F-B65C-1B266A0A2810}"/>
              </a:ext>
            </a:extLst>
          </p:cNvPr>
          <p:cNvCxnSpPr>
            <a:cxnSpLocks/>
          </p:cNvCxnSpPr>
          <p:nvPr/>
        </p:nvCxnSpPr>
        <p:spPr>
          <a:xfrm>
            <a:off x="7405420" y="2138646"/>
            <a:ext cx="0" cy="4270944"/>
          </a:xfrm>
          <a:prstGeom prst="line">
            <a:avLst/>
          </a:prstGeom>
          <a:ln>
            <a:solidFill>
              <a:srgbClr val="2C2C2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3A2652-A096-4DD0-849D-55C564829F28}"/>
              </a:ext>
            </a:extLst>
          </p:cNvPr>
          <p:cNvSpPr txBox="1"/>
          <p:nvPr/>
        </p:nvSpPr>
        <p:spPr>
          <a:xfrm>
            <a:off x="7660640" y="2250487"/>
            <a:ext cx="4128444" cy="4047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1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1400" b="1" i="1">
                <a:solidFill>
                  <a:schemeClr val="tx2"/>
                </a:solidFill>
              </a:rPr>
              <a:t> Features </a:t>
            </a:r>
            <a:r>
              <a:rPr lang="en-US" sz="1400" b="1" i="1" u="sng"/>
              <a:t>created</a:t>
            </a:r>
            <a:r>
              <a:rPr lang="en-US" sz="1400" b="1" i="1">
                <a:solidFill>
                  <a:schemeClr val="tx2"/>
                </a:solidFill>
              </a:rPr>
              <a:t> for analysis…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350" b="1" i="1">
                <a:solidFill>
                  <a:schemeClr val="tx2"/>
                </a:solidFill>
              </a:rPr>
              <a:t>On 1B </a:t>
            </a:r>
            <a:r>
              <a:rPr lang="en-US" sz="1350" i="1">
                <a:solidFill>
                  <a:schemeClr val="tx2"/>
                </a:solidFill>
              </a:rPr>
              <a:t>–</a:t>
            </a:r>
            <a:r>
              <a:rPr lang="en-US" sz="1350" b="1" i="1">
                <a:solidFill>
                  <a:schemeClr val="tx2"/>
                </a:solidFill>
              </a:rPr>
              <a:t> </a:t>
            </a:r>
            <a:r>
              <a:rPr lang="en-US" sz="1350" i="1">
                <a:solidFill>
                  <a:schemeClr val="tx2"/>
                </a:solidFill>
              </a:rPr>
              <a:t>dummy variable to determine if there is a runner on 1B at time of pitch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350" b="1" i="1">
                <a:solidFill>
                  <a:schemeClr val="tx2"/>
                </a:solidFill>
              </a:rPr>
              <a:t>On 2B </a:t>
            </a:r>
            <a:r>
              <a:rPr lang="en-US" sz="1350" i="1">
                <a:solidFill>
                  <a:schemeClr val="tx2"/>
                </a:solidFill>
              </a:rPr>
              <a:t>–</a:t>
            </a:r>
            <a:r>
              <a:rPr lang="en-US" sz="1350" b="1" i="1">
                <a:solidFill>
                  <a:schemeClr val="tx2"/>
                </a:solidFill>
              </a:rPr>
              <a:t> </a:t>
            </a:r>
            <a:r>
              <a:rPr lang="en-US" sz="1350" i="1">
                <a:solidFill>
                  <a:schemeClr val="tx2"/>
                </a:solidFill>
              </a:rPr>
              <a:t>dummy variable to determine if there is a runner on 2B at time of pitch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350" b="1" i="1">
                <a:solidFill>
                  <a:schemeClr val="tx2"/>
                </a:solidFill>
              </a:rPr>
              <a:t>On 3B </a:t>
            </a:r>
            <a:r>
              <a:rPr lang="en-US" sz="1350" i="1">
                <a:solidFill>
                  <a:schemeClr val="tx2"/>
                </a:solidFill>
              </a:rPr>
              <a:t>–</a:t>
            </a:r>
            <a:r>
              <a:rPr lang="en-US" sz="1350" b="1" i="1">
                <a:solidFill>
                  <a:schemeClr val="tx2"/>
                </a:solidFill>
              </a:rPr>
              <a:t> </a:t>
            </a:r>
            <a:r>
              <a:rPr lang="en-US" sz="1350" i="1">
                <a:solidFill>
                  <a:schemeClr val="tx2"/>
                </a:solidFill>
              </a:rPr>
              <a:t>dummy variable to determine if there is a runner on 3B at time of pitch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350" b="1" i="1">
                <a:solidFill>
                  <a:schemeClr val="tx2"/>
                </a:solidFill>
              </a:rPr>
              <a:t>Pitcher Is Home </a:t>
            </a:r>
            <a:r>
              <a:rPr lang="en-US" sz="1350" i="1">
                <a:solidFill>
                  <a:schemeClr val="tx2"/>
                </a:solidFill>
              </a:rPr>
              <a:t>– dummy variable to indicate whether the pitcher is home or away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350" b="1" i="1">
                <a:solidFill>
                  <a:schemeClr val="tx2"/>
                </a:solidFill>
              </a:rPr>
              <a:t>Pitcher Is Winning </a:t>
            </a:r>
            <a:r>
              <a:rPr lang="en-US" sz="1350" i="1">
                <a:solidFill>
                  <a:schemeClr val="tx2"/>
                </a:solidFill>
              </a:rPr>
              <a:t>– dummy variable to indicate whether the pitcher’s team is winning at time of pitch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350" b="1" i="1">
                <a:solidFill>
                  <a:schemeClr val="tx2"/>
                </a:solidFill>
              </a:rPr>
              <a:t>Tied</a:t>
            </a:r>
            <a:r>
              <a:rPr lang="en-US" sz="1350" i="1">
                <a:solidFill>
                  <a:schemeClr val="tx2"/>
                </a:solidFill>
              </a:rPr>
              <a:t> – dummy variable to indicate neither team is winning, or they are tied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350" b="1" i="1">
                <a:solidFill>
                  <a:schemeClr val="tx2"/>
                </a:solidFill>
              </a:rPr>
              <a:t>Release Position </a:t>
            </a:r>
            <a:r>
              <a:rPr lang="en-US" sz="1350" i="1">
                <a:solidFill>
                  <a:schemeClr val="tx2"/>
                </a:solidFill>
              </a:rPr>
              <a:t>– two variables indicating coordinates of pitcher’s release location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350" b="1" i="1">
                <a:solidFill>
                  <a:schemeClr val="tx2"/>
                </a:solidFill>
              </a:rPr>
              <a:t>ERA</a:t>
            </a:r>
            <a:r>
              <a:rPr lang="en-US" sz="1350" i="1">
                <a:solidFill>
                  <a:schemeClr val="tx2"/>
                </a:solidFill>
              </a:rPr>
              <a:t> – approximate calculation of pitcher’s Earned Run Average in 2018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350" b="1" i="1">
                <a:solidFill>
                  <a:schemeClr val="tx2"/>
                </a:solidFill>
              </a:rPr>
              <a:t>Intense </a:t>
            </a:r>
            <a:r>
              <a:rPr lang="en-US" sz="1350" i="1">
                <a:solidFill>
                  <a:schemeClr val="tx2"/>
                </a:solidFill>
              </a:rPr>
              <a:t>–</a:t>
            </a:r>
            <a:r>
              <a:rPr lang="en-US" sz="1350" b="1" i="1">
                <a:solidFill>
                  <a:schemeClr val="tx2"/>
                </a:solidFill>
              </a:rPr>
              <a:t> </a:t>
            </a:r>
            <a:r>
              <a:rPr lang="en-US" sz="1350" i="1">
                <a:solidFill>
                  <a:schemeClr val="tx2"/>
                </a:solidFill>
              </a:rPr>
              <a:t>dummy to indicate situation with RISP and ≤2 runs separating the teams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130315-B332-441A-842C-A98BE32CCCC6}"/>
              </a:ext>
            </a:extLst>
          </p:cNvPr>
          <p:cNvSpPr txBox="1">
            <a:spLocks/>
          </p:cNvSpPr>
          <p:nvPr/>
        </p:nvSpPr>
        <p:spPr>
          <a:xfrm>
            <a:off x="452805" y="2107096"/>
            <a:ext cx="6823355" cy="45648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Each row in represents a single pitch, each having an end result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To create our target variable, we classified the following results as “Strike” and everything else as “Not Strike”:</a:t>
            </a:r>
          </a:p>
          <a:p>
            <a:pPr lvl="1"/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Foul</a:t>
            </a:r>
          </a:p>
          <a:p>
            <a:pPr lvl="1"/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Called Strike</a:t>
            </a:r>
          </a:p>
          <a:p>
            <a:pPr lvl="1"/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Swinging Strike</a:t>
            </a:r>
          </a:p>
          <a:p>
            <a:pPr lvl="1"/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Foul Bunt/Missed Bunt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To consider the variation in pitch release points of different pitchers (lefty vs. righty), we used the pitcher’s own deviation from his mean to quantify release location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We created an approximate ERA variable using a pitcher’s Earned Runs and Innings Pitched in 2018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We also created a dummy variable for "intense" situations, which we defined as runners in scoring position and 2 runs or less separating the teams</a:t>
            </a:r>
          </a:p>
          <a:p>
            <a:endParaRPr lang="en-US" sz="1800">
              <a:solidFill>
                <a:schemeClr val="tx2"/>
              </a:solidFill>
              <a:ea typeface="+mn-lt"/>
              <a:cs typeface="+mn-lt"/>
            </a:endParaRPr>
          </a:p>
        </p:txBody>
      </p:sp>
      <p:pic>
        <p:nvPicPr>
          <p:cNvPr id="12" name="Picture 11" descr="A picture containing food, drawing, shirt, light&#10;&#10;Description automatically generated">
            <a:extLst>
              <a:ext uri="{FF2B5EF4-FFF2-40B4-BE49-F238E27FC236}">
                <a16:creationId xmlns:a16="http://schemas.microsoft.com/office/drawing/2014/main" id="{2A1E0D7B-78A2-42C2-8428-6B99B207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035" y="439288"/>
            <a:ext cx="1439008" cy="107089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C4206E-F5AE-4CAD-B171-C2DF9D11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5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/>
              <a:t>Modeling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52693-A53C-468E-8326-EC01E170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39" y="2510681"/>
            <a:ext cx="6725920" cy="376946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300">
                <a:solidFill>
                  <a:schemeClr val="tx2"/>
                </a:solidFill>
                <a:ea typeface="+mn-lt"/>
                <a:cs typeface="+mn-lt"/>
              </a:rPr>
              <a:t>We filtered our data to keep only 26 variables based on our understanding of factors that could potentially influence a pitch being a strike</a:t>
            </a:r>
          </a:p>
          <a:p>
            <a:pPr lvl="1">
              <a:lnSpc>
                <a:spcPct val="100000"/>
              </a:lnSpc>
            </a:pPr>
            <a:r>
              <a:rPr lang="en-US" sz="2300">
                <a:solidFill>
                  <a:schemeClr val="tx2"/>
                </a:solidFill>
              </a:rPr>
              <a:t>In addition to newly created variables, we shortlisted features directly from the original data</a:t>
            </a:r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chemeClr val="tx2"/>
                </a:solidFill>
              </a:rPr>
              <a:t>We tried multiple classification approaches like Logistic Regression, K Nearest Neighbors, Decision Trees, and Random Forest</a:t>
            </a:r>
          </a:p>
        </p:txBody>
      </p:sp>
      <p:pic>
        <p:nvPicPr>
          <p:cNvPr id="5" name="Picture 4" descr="A picture containing food, drawing, shirt, light&#10;&#10;Description automatically generated">
            <a:extLst>
              <a:ext uri="{FF2B5EF4-FFF2-40B4-BE49-F238E27FC236}">
                <a16:creationId xmlns:a16="http://schemas.microsoft.com/office/drawing/2014/main" id="{290A69A6-C9DC-4946-9210-A74719295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035" y="439288"/>
            <a:ext cx="1439008" cy="10708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478FB-3695-4475-9946-7CD5EE09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63C12-DA3E-49BA-85D3-5988C7F411D8}"/>
              </a:ext>
            </a:extLst>
          </p:cNvPr>
          <p:cNvSpPr txBox="1"/>
          <p:nvPr/>
        </p:nvSpPr>
        <p:spPr>
          <a:xfrm>
            <a:off x="7620671" y="1950381"/>
            <a:ext cx="4200387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1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1400" b="1" i="1">
                <a:solidFill>
                  <a:schemeClr val="tx2"/>
                </a:solidFill>
              </a:rPr>
              <a:t> Variables </a:t>
            </a:r>
            <a:r>
              <a:rPr lang="en-US" sz="1400" b="1" i="1" u="sng"/>
              <a:t>selected</a:t>
            </a:r>
            <a:r>
              <a:rPr lang="en-US" sz="1400" b="1" i="1">
                <a:solidFill>
                  <a:schemeClr val="tx2"/>
                </a:solidFill>
              </a:rPr>
              <a:t> from original data…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400" b="1" i="1">
                <a:solidFill>
                  <a:schemeClr val="tx2"/>
                </a:solidFill>
              </a:rPr>
              <a:t>Pitch Type</a:t>
            </a:r>
            <a:endParaRPr lang="en-US" sz="1400" i="1">
              <a:solidFill>
                <a:schemeClr val="tx2"/>
              </a:solidFill>
            </a:endParaRP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400" b="1" i="1">
                <a:solidFill>
                  <a:schemeClr val="tx2"/>
                </a:solidFill>
              </a:rPr>
              <a:t>Pitch Release Speed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400" b="1" i="1">
                <a:solidFill>
                  <a:schemeClr val="tx2"/>
                </a:solidFill>
              </a:rPr>
              <a:t>Balls </a:t>
            </a:r>
            <a:r>
              <a:rPr lang="en-US" sz="1400" i="1">
                <a:solidFill>
                  <a:schemeClr val="tx2"/>
                </a:solidFill>
              </a:rPr>
              <a:t>– balls on batter at time of pitch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400" b="1" i="1">
                <a:solidFill>
                  <a:schemeClr val="tx2"/>
                </a:solidFill>
              </a:rPr>
              <a:t>Strikes </a:t>
            </a:r>
            <a:r>
              <a:rPr lang="en-US" sz="1400" i="1">
                <a:solidFill>
                  <a:schemeClr val="tx2"/>
                </a:solidFill>
              </a:rPr>
              <a:t>– strikes on batter at time of pitch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400" b="1" i="1">
                <a:solidFill>
                  <a:schemeClr val="tx2"/>
                </a:solidFill>
              </a:rPr>
              <a:t>Outs</a:t>
            </a:r>
            <a:r>
              <a:rPr lang="en-US" sz="1400" i="1">
                <a:solidFill>
                  <a:schemeClr val="tx2"/>
                </a:solidFill>
              </a:rPr>
              <a:t> – number of outs at time of pitch</a:t>
            </a:r>
            <a:endParaRPr lang="en-US" sz="1400" b="1" i="1">
              <a:solidFill>
                <a:schemeClr val="tx2"/>
              </a:solidFill>
            </a:endParaRP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400" b="1" i="1">
                <a:solidFill>
                  <a:schemeClr val="tx2"/>
                </a:solidFill>
              </a:rPr>
              <a:t>Inning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400" b="1" i="1">
                <a:solidFill>
                  <a:schemeClr val="tx2"/>
                </a:solidFill>
              </a:rPr>
              <a:t>Pitcher Righty or Lefty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400" b="1" i="1">
                <a:solidFill>
                  <a:schemeClr val="tx2"/>
                </a:solidFill>
              </a:rPr>
              <a:t>Batter Righty or Lefty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400" b="1" i="1">
                <a:solidFill>
                  <a:schemeClr val="tx2"/>
                </a:solidFill>
              </a:rPr>
              <a:t>Size of Strike Zone</a:t>
            </a:r>
            <a:r>
              <a:rPr lang="en-US" sz="1400">
                <a:solidFill>
                  <a:schemeClr val="tx2"/>
                </a:solidFill>
              </a:rPr>
              <a:t> – </a:t>
            </a:r>
            <a:r>
              <a:rPr lang="en-US" sz="1400" i="1">
                <a:solidFill>
                  <a:schemeClr val="tx2"/>
                </a:solidFill>
              </a:rPr>
              <a:t>proxy for batter’s height</a:t>
            </a:r>
            <a:endParaRPr lang="en-US" sz="1400" b="1" i="1">
              <a:solidFill>
                <a:schemeClr val="tx2"/>
              </a:solidFill>
            </a:endParaRP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400" b="1" i="1">
                <a:solidFill>
                  <a:schemeClr val="tx2"/>
                </a:solidFill>
              </a:rPr>
              <a:t>Pitch Release Spin Rate </a:t>
            </a:r>
            <a:r>
              <a:rPr lang="en-US" sz="1400" i="1">
                <a:solidFill>
                  <a:schemeClr val="tx2"/>
                </a:solidFill>
              </a:rPr>
              <a:t>–</a:t>
            </a:r>
            <a:r>
              <a:rPr lang="en-US" sz="1400" b="1" i="1">
                <a:solidFill>
                  <a:schemeClr val="tx2"/>
                </a:solidFill>
              </a:rPr>
              <a:t> </a:t>
            </a:r>
            <a:r>
              <a:rPr lang="en-US" sz="1400" i="1">
                <a:solidFill>
                  <a:schemeClr val="tx2"/>
                </a:solidFill>
              </a:rPr>
              <a:t>rotations per minute of pitch upon release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400" b="1" i="1">
                <a:solidFill>
                  <a:schemeClr val="tx2"/>
                </a:solidFill>
              </a:rPr>
              <a:t>Release Extension </a:t>
            </a:r>
            <a:r>
              <a:rPr lang="en-US" sz="1400" i="1">
                <a:solidFill>
                  <a:schemeClr val="tx2"/>
                </a:solidFill>
              </a:rPr>
              <a:t>–</a:t>
            </a:r>
            <a:r>
              <a:rPr lang="en-US" sz="1400" b="1" i="1">
                <a:solidFill>
                  <a:schemeClr val="tx2"/>
                </a:solidFill>
              </a:rPr>
              <a:t> </a:t>
            </a:r>
            <a:r>
              <a:rPr lang="en-US" sz="1400" i="1">
                <a:solidFill>
                  <a:schemeClr val="tx2"/>
                </a:solidFill>
              </a:rPr>
              <a:t>how far from the pitching mound a ball is released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400" b="1" i="1">
                <a:solidFill>
                  <a:schemeClr val="tx2"/>
                </a:solidFill>
              </a:rPr>
              <a:t>At-Bat Number</a:t>
            </a:r>
            <a:r>
              <a:rPr lang="en-US" sz="1400" i="1">
                <a:solidFill>
                  <a:schemeClr val="tx2"/>
                </a:solidFill>
              </a:rPr>
              <a:t> – count of at-bats so far in the game (for team)</a:t>
            </a:r>
            <a:endParaRPr lang="en-US" sz="1400" b="1" i="1">
              <a:solidFill>
                <a:schemeClr val="tx2"/>
              </a:solidFill>
            </a:endParaRP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400" b="1" i="1">
                <a:solidFill>
                  <a:schemeClr val="tx2"/>
                </a:solidFill>
              </a:rPr>
              <a:t>Pitch Number</a:t>
            </a:r>
            <a:r>
              <a:rPr lang="en-US" sz="1400" i="1">
                <a:solidFill>
                  <a:schemeClr val="tx2"/>
                </a:solidFill>
              </a:rPr>
              <a:t> – count of pitches thrown by pitcher so far in the at-bat</a:t>
            </a:r>
            <a:endParaRPr lang="en-US" sz="1400" b="1" i="1">
              <a:solidFill>
                <a:schemeClr val="tx2"/>
              </a:solidFill>
            </a:endParaRP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400" b="1" i="1">
                <a:solidFill>
                  <a:schemeClr val="tx2"/>
                </a:solidFill>
              </a:rPr>
              <a:t>Runs Scored by Batting Team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400" b="1" i="1">
                <a:solidFill>
                  <a:schemeClr val="tx2"/>
                </a:solidFill>
              </a:rPr>
              <a:t>Runs Scored by Fielding Team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400" b="1" i="1">
                <a:solidFill>
                  <a:schemeClr val="tx2"/>
                </a:solidFill>
              </a:rPr>
              <a:t>OPS</a:t>
            </a:r>
            <a:r>
              <a:rPr lang="en-US" sz="1400" i="1">
                <a:solidFill>
                  <a:schemeClr val="tx2"/>
                </a:solidFill>
              </a:rPr>
              <a:t> –sum of on-base percentage and slugging</a:t>
            </a:r>
            <a:endParaRPr lang="en-US" sz="1400" b="1" i="1">
              <a:solidFill>
                <a:schemeClr val="tx2"/>
              </a:solidFill>
            </a:endParaRP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7FBCD821-8E7A-4CA6-A789-61F312E09C87}"/>
              </a:ext>
            </a:extLst>
          </p:cNvPr>
          <p:cNvCxnSpPr>
            <a:cxnSpLocks/>
          </p:cNvCxnSpPr>
          <p:nvPr/>
        </p:nvCxnSpPr>
        <p:spPr>
          <a:xfrm>
            <a:off x="7358765" y="2138646"/>
            <a:ext cx="0" cy="4270944"/>
          </a:xfrm>
          <a:prstGeom prst="line">
            <a:avLst/>
          </a:prstGeom>
          <a:ln>
            <a:solidFill>
              <a:srgbClr val="2C2C2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79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/>
              <a:t>Modeling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52693-A53C-468E-8326-EC01E170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37" y="3134893"/>
            <a:ext cx="4075922" cy="347565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>
                <a:solidFill>
                  <a:schemeClr val="tx2"/>
                </a:solidFill>
              </a:rPr>
              <a:t>First model included all 26 variables, resulting in 11 significant variables</a:t>
            </a:r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chemeClr val="tx2"/>
                </a:solidFill>
              </a:rPr>
              <a:t>Second model included only those 11 significant variables</a:t>
            </a:r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chemeClr val="tx2"/>
                </a:solidFill>
              </a:rPr>
              <a:t>Model explained the same relationships between variables, with the same performance, so </a:t>
            </a:r>
            <a:r>
              <a:rPr lang="en-US" sz="1900" b="1" i="1">
                <a:solidFill>
                  <a:schemeClr val="tx2"/>
                </a:solidFill>
              </a:rPr>
              <a:t>we choose to use our first model to best explain the data</a:t>
            </a:r>
            <a:endParaRPr lang="en-US" sz="19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1900">
              <a:solidFill>
                <a:schemeClr val="tx2"/>
              </a:solidFill>
            </a:endParaRPr>
          </a:p>
        </p:txBody>
      </p:sp>
      <p:pic>
        <p:nvPicPr>
          <p:cNvPr id="5" name="Picture 4" descr="A picture containing food, drawing, shirt, light&#10;&#10;Description automatically generated">
            <a:extLst>
              <a:ext uri="{FF2B5EF4-FFF2-40B4-BE49-F238E27FC236}">
                <a16:creationId xmlns:a16="http://schemas.microsoft.com/office/drawing/2014/main" id="{290A69A6-C9DC-4946-9210-A74719295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035" y="439288"/>
            <a:ext cx="1439008" cy="10708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478FB-3695-4475-9946-7CD5EE09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B15A85-F4C1-48BF-B64E-2B78307794E5}"/>
              </a:ext>
            </a:extLst>
          </p:cNvPr>
          <p:cNvSpPr/>
          <p:nvPr/>
        </p:nvSpPr>
        <p:spPr>
          <a:xfrm>
            <a:off x="1762549" y="1923890"/>
            <a:ext cx="8664819" cy="769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2"/>
                </a:solidFill>
              </a:rPr>
              <a:t>Since our goal is explanatory in nature, we chose to use a Logistic Regression model to </a:t>
            </a:r>
            <a:r>
              <a:rPr lang="en-US" b="1" i="1">
                <a:solidFill>
                  <a:schemeClr val="tx2"/>
                </a:solidFill>
              </a:rPr>
              <a:t>explain</a:t>
            </a:r>
            <a:r>
              <a:rPr lang="en-US" i="1">
                <a:solidFill>
                  <a:schemeClr val="tx2"/>
                </a:solidFill>
              </a:rPr>
              <a:t> the relationship between these factors and the outcome of a pitch.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384C9F97-5CF2-413B-8E76-7A492DD142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719388"/>
              </p:ext>
            </p:extLst>
          </p:nvPr>
        </p:nvGraphicFramePr>
        <p:xfrm>
          <a:off x="4483358" y="3018918"/>
          <a:ext cx="7529805" cy="3110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9320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sz="3600"/>
              <a:t>How could we improve our model?</a:t>
            </a:r>
          </a:p>
        </p:txBody>
      </p:sp>
      <p:pic>
        <p:nvPicPr>
          <p:cNvPr id="5" name="Picture 4" descr="A picture containing food, drawing, shirt, light&#10;&#10;Description automatically generated">
            <a:extLst>
              <a:ext uri="{FF2B5EF4-FFF2-40B4-BE49-F238E27FC236}">
                <a16:creationId xmlns:a16="http://schemas.microsoft.com/office/drawing/2014/main" id="{B63390BD-5790-4740-87B9-5D9BCA51A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035" y="448397"/>
            <a:ext cx="1439008" cy="10708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22451-13B2-46B4-A359-93B221FA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C7A5CE-B8FE-40E9-B0BB-95ABCC99682A}"/>
              </a:ext>
            </a:extLst>
          </p:cNvPr>
          <p:cNvSpPr/>
          <p:nvPr/>
        </p:nvSpPr>
        <p:spPr>
          <a:xfrm>
            <a:off x="853888" y="1954922"/>
            <a:ext cx="4691449" cy="4539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9" name="Rounded Rectangle 13x">
            <a:extLst>
              <a:ext uri="{FF2B5EF4-FFF2-40B4-BE49-F238E27FC236}">
                <a16:creationId xmlns:a16="http://schemas.microsoft.com/office/drawing/2014/main" id="{A510E229-F652-4F59-98F7-FE016D0F2E30}"/>
              </a:ext>
            </a:extLst>
          </p:cNvPr>
          <p:cNvSpPr>
            <a:spLocks/>
          </p:cNvSpPr>
          <p:nvPr/>
        </p:nvSpPr>
        <p:spPr>
          <a:xfrm>
            <a:off x="1364852" y="2078785"/>
            <a:ext cx="3601701" cy="352541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45720" rIns="45720" rtlCol="0" anchor="ctr"/>
          <a:lstStyle/>
          <a:p>
            <a:pPr algn="ctr">
              <a:defRPr/>
            </a:pPr>
            <a:r>
              <a:rPr lang="en-US" sz="1500" b="1" kern="0">
                <a:solidFill>
                  <a:srgbClr val="FFFFFF"/>
                </a:solidFill>
                <a:latin typeface="Arial Narrow"/>
              </a:rPr>
              <a:t>More Player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6DC27-9FE6-4267-98D6-C56F704598C2}"/>
              </a:ext>
            </a:extLst>
          </p:cNvPr>
          <p:cNvSpPr txBox="1"/>
          <p:nvPr/>
        </p:nvSpPr>
        <p:spPr>
          <a:xfrm>
            <a:off x="1481525" y="2567612"/>
            <a:ext cx="33683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1600"/>
              <a:t>Player data we did use was very significant</a:t>
            </a:r>
          </a:p>
          <a:p>
            <a:pPr marL="285750" lvl="0" indent="-285750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1600"/>
              <a:t>Potential to add more variables, such as pitcher ERA+ and batter OPS+</a:t>
            </a:r>
          </a:p>
        </p:txBody>
      </p:sp>
      <p:sp>
        <p:nvSpPr>
          <p:cNvPr id="11" name="Rounded Rectangle 13x">
            <a:extLst>
              <a:ext uri="{FF2B5EF4-FFF2-40B4-BE49-F238E27FC236}">
                <a16:creationId xmlns:a16="http://schemas.microsoft.com/office/drawing/2014/main" id="{A20477CC-C768-4703-AC7C-6690C9345A12}"/>
              </a:ext>
            </a:extLst>
          </p:cNvPr>
          <p:cNvSpPr>
            <a:spLocks/>
          </p:cNvSpPr>
          <p:nvPr/>
        </p:nvSpPr>
        <p:spPr>
          <a:xfrm>
            <a:off x="1384200" y="4091087"/>
            <a:ext cx="3601701" cy="352541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45720" rIns="45720" rtlCol="0" anchor="ctr"/>
          <a:lstStyle/>
          <a:p>
            <a:pPr algn="ctr">
              <a:defRPr/>
            </a:pPr>
            <a:r>
              <a:rPr lang="en-US" sz="1500" b="1" kern="0">
                <a:solidFill>
                  <a:srgbClr val="FFFFFF"/>
                </a:solidFill>
                <a:latin typeface="Arial Narrow"/>
              </a:rPr>
              <a:t>Catcher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0F04D-15E1-4037-B34D-9040B5046BD7}"/>
              </a:ext>
            </a:extLst>
          </p:cNvPr>
          <p:cNvSpPr txBox="1"/>
          <p:nvPr/>
        </p:nvSpPr>
        <p:spPr>
          <a:xfrm>
            <a:off x="1481526" y="4579914"/>
            <a:ext cx="3368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1600"/>
              <a:t>Catcher ability is also becoming more and more recognized, though it's not being readily collected/maintained</a:t>
            </a:r>
          </a:p>
          <a:p>
            <a:pPr marL="285750" lvl="0" indent="-285750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1600"/>
              <a:t>Framing data, passed balls, and catcher reputation could help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771767-50F1-42FD-958B-CA33E554E877}"/>
              </a:ext>
            </a:extLst>
          </p:cNvPr>
          <p:cNvSpPr/>
          <p:nvPr/>
        </p:nvSpPr>
        <p:spPr>
          <a:xfrm>
            <a:off x="6497353" y="1954923"/>
            <a:ext cx="4691449" cy="4539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14" name="Rounded Rectangle 13x">
            <a:extLst>
              <a:ext uri="{FF2B5EF4-FFF2-40B4-BE49-F238E27FC236}">
                <a16:creationId xmlns:a16="http://schemas.microsoft.com/office/drawing/2014/main" id="{8B792BE7-9029-4A61-B8CA-0D3334AB1D29}"/>
              </a:ext>
            </a:extLst>
          </p:cNvPr>
          <p:cNvSpPr>
            <a:spLocks/>
          </p:cNvSpPr>
          <p:nvPr/>
        </p:nvSpPr>
        <p:spPr>
          <a:xfrm>
            <a:off x="7008317" y="2078786"/>
            <a:ext cx="3601701" cy="352541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45720" rIns="45720" rtlCol="0" anchor="ctr"/>
          <a:lstStyle/>
          <a:p>
            <a:pPr algn="ctr">
              <a:defRPr/>
            </a:pPr>
            <a:r>
              <a:rPr lang="en-US" sz="1500" b="1" kern="0">
                <a:solidFill>
                  <a:srgbClr val="FFFFFF"/>
                </a:solidFill>
                <a:latin typeface="Arial Narrow"/>
              </a:rPr>
              <a:t>Umpire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083578-6EEF-4E1D-92CB-69AA25D12D12}"/>
              </a:ext>
            </a:extLst>
          </p:cNvPr>
          <p:cNvSpPr txBox="1"/>
          <p:nvPr/>
        </p:nvSpPr>
        <p:spPr>
          <a:xfrm>
            <a:off x="7124990" y="2567613"/>
            <a:ext cx="336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1600"/>
              <a:t>Umpires have different zones</a:t>
            </a:r>
          </a:p>
          <a:p>
            <a:pPr marL="285750" lvl="0" indent="-285750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1600"/>
              <a:t>Also have different tendencies to call certain pitches strikes vs. balls</a:t>
            </a:r>
          </a:p>
        </p:txBody>
      </p:sp>
      <p:sp>
        <p:nvSpPr>
          <p:cNvPr id="17" name="Rounded Rectangle 13x">
            <a:extLst>
              <a:ext uri="{FF2B5EF4-FFF2-40B4-BE49-F238E27FC236}">
                <a16:creationId xmlns:a16="http://schemas.microsoft.com/office/drawing/2014/main" id="{005F1C1D-BFEA-476D-983A-790924118765}"/>
              </a:ext>
            </a:extLst>
          </p:cNvPr>
          <p:cNvSpPr>
            <a:spLocks/>
          </p:cNvSpPr>
          <p:nvPr/>
        </p:nvSpPr>
        <p:spPr>
          <a:xfrm>
            <a:off x="7027665" y="4091088"/>
            <a:ext cx="3601701" cy="352541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45720" rIns="45720" rtlCol="0" anchor="ctr"/>
          <a:lstStyle/>
          <a:p>
            <a:pPr algn="ctr">
              <a:defRPr/>
            </a:pPr>
            <a:r>
              <a:rPr lang="en-US" sz="1500" b="1" kern="0">
                <a:solidFill>
                  <a:srgbClr val="FFFFFF"/>
                </a:solidFill>
                <a:latin typeface="Arial Narrow"/>
              </a:rPr>
              <a:t>Data Expansion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457765-2A5F-4C0A-9D33-E2550B77A57C}"/>
              </a:ext>
            </a:extLst>
          </p:cNvPr>
          <p:cNvSpPr txBox="1"/>
          <p:nvPr/>
        </p:nvSpPr>
        <p:spPr>
          <a:xfrm>
            <a:off x="7124991" y="4579915"/>
            <a:ext cx="33683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1600"/>
              <a:t>Incorporate more data, possibly more seasons, more teams</a:t>
            </a:r>
          </a:p>
          <a:p>
            <a:pPr marL="285750" lvl="0" indent="-285750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1600"/>
              <a:t>Add in “environmental” variables, such as weather, time of day, location, etc.</a:t>
            </a:r>
          </a:p>
          <a:p>
            <a:pPr marL="285750" lvl="0" indent="-285750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1600"/>
              <a:t>Find more trends that the Braves don’t frequently encounter</a:t>
            </a:r>
          </a:p>
        </p:txBody>
      </p:sp>
    </p:spTree>
    <p:extLst>
      <p:ext uri="{BB962C8B-B14F-4D97-AF65-F5344CB8AC3E}">
        <p14:creationId xmlns:p14="http://schemas.microsoft.com/office/powerpoint/2010/main" val="3772508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sz="2800"/>
              <a:t>how could our model be used in the world of baseball?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463CBBC-817A-4A69-B917-BBEDB6EA9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108035"/>
              </p:ext>
            </p:extLst>
          </p:nvPr>
        </p:nvGraphicFramePr>
        <p:xfrm>
          <a:off x="1202919" y="2125357"/>
          <a:ext cx="10131832" cy="436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picture containing food, drawing, shirt, light&#10;&#10;Description automatically generated">
            <a:extLst>
              <a:ext uri="{FF2B5EF4-FFF2-40B4-BE49-F238E27FC236}">
                <a16:creationId xmlns:a16="http://schemas.microsoft.com/office/drawing/2014/main" id="{5586653F-0E9C-4EBE-B04E-D2A810F5EC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6035" y="439288"/>
            <a:ext cx="1439008" cy="10708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1E756-16B8-4AF5-A551-9AE17DD4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99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52693-A53C-468E-8326-EC01E170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00" y="4100147"/>
            <a:ext cx="4362589" cy="2505269"/>
          </a:xfrm>
        </p:spPr>
        <p:txBody>
          <a:bodyPr>
            <a:normAutofit fontScale="92500" lnSpcReduction="10000"/>
          </a:bodyPr>
          <a:lstStyle/>
          <a:p>
            <a:r>
              <a:rPr lang="en-US" sz="1500">
                <a:solidFill>
                  <a:schemeClr val="tx2"/>
                </a:solidFill>
              </a:rPr>
              <a:t>Use low-ERA pitchers in scenarios where you need a strike – he is more likely to throw a strike</a:t>
            </a:r>
          </a:p>
          <a:p>
            <a:r>
              <a:rPr lang="en-US" sz="1500">
                <a:solidFill>
                  <a:schemeClr val="tx2"/>
                </a:solidFill>
              </a:rPr>
              <a:t>If your team is winning, you are more likely to throw a strike and get the batter to put in play – let the defense help</a:t>
            </a:r>
          </a:p>
          <a:p>
            <a:r>
              <a:rPr lang="en-US" sz="1500">
                <a:solidFill>
                  <a:schemeClr val="tx2"/>
                </a:solidFill>
              </a:rPr>
              <a:t>If you need a strike, throw a fastball – more likely to be a strike than non-fastball pitches</a:t>
            </a:r>
          </a:p>
          <a:p>
            <a:r>
              <a:rPr lang="en-US" sz="1500">
                <a:solidFill>
                  <a:schemeClr val="tx2"/>
                </a:solidFill>
              </a:rPr>
              <a:t>The more strikes on the batter, the less likely you are to throw it in the zone – try to get the batter to swing at junk out of the zone instead</a:t>
            </a:r>
          </a:p>
          <a:p>
            <a:endParaRPr lang="en-US" sz="1500">
              <a:solidFill>
                <a:schemeClr val="tx2"/>
              </a:solidFill>
            </a:endParaRPr>
          </a:p>
        </p:txBody>
      </p:sp>
      <p:pic>
        <p:nvPicPr>
          <p:cNvPr id="5" name="Picture 4" descr="A picture containing food, drawing, shirt, light&#10;&#10;Description automatically generated">
            <a:extLst>
              <a:ext uri="{FF2B5EF4-FFF2-40B4-BE49-F238E27FC236}">
                <a16:creationId xmlns:a16="http://schemas.microsoft.com/office/drawing/2014/main" id="{1FF380DF-7FC6-4A0A-AC12-8D5DAAB55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035" y="439288"/>
            <a:ext cx="1439008" cy="10708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5AC67-A20B-4412-A770-AC6C4D38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EE539F-F9DD-44C8-99F6-62AA1673D84B}"/>
              </a:ext>
            </a:extLst>
          </p:cNvPr>
          <p:cNvSpPr/>
          <p:nvPr/>
        </p:nvSpPr>
        <p:spPr>
          <a:xfrm>
            <a:off x="1415657" y="1930095"/>
            <a:ext cx="9358604" cy="564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2"/>
                </a:solidFill>
              </a:rPr>
              <a:t>We have seen that many aspects of baseball that impact whether or not a pitch will result in a strike.</a:t>
            </a:r>
          </a:p>
        </p:txBody>
      </p:sp>
      <p:sp>
        <p:nvSpPr>
          <p:cNvPr id="10" name="Rounded Rectangle 13x">
            <a:extLst>
              <a:ext uri="{FF2B5EF4-FFF2-40B4-BE49-F238E27FC236}">
                <a16:creationId xmlns:a16="http://schemas.microsoft.com/office/drawing/2014/main" id="{DF33F754-7FC7-470E-87A0-4915E0FE6D51}"/>
              </a:ext>
            </a:extLst>
          </p:cNvPr>
          <p:cNvSpPr>
            <a:spLocks/>
          </p:cNvSpPr>
          <p:nvPr/>
        </p:nvSpPr>
        <p:spPr>
          <a:xfrm>
            <a:off x="1202919" y="3708575"/>
            <a:ext cx="4248270" cy="352541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45720" rIns="45720" rtlCol="0" anchor="ctr"/>
          <a:lstStyle/>
          <a:p>
            <a:pPr algn="ctr">
              <a:defRPr/>
            </a:pPr>
            <a:r>
              <a:rPr lang="en-US" sz="1500" b="1" kern="0">
                <a:solidFill>
                  <a:srgbClr val="FFFFFF"/>
                </a:solidFill>
                <a:latin typeface="Arial Narrow"/>
              </a:rPr>
              <a:t>From a pitcher’s perspective…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6BB566-35F0-40D2-AEE9-1C0AA4D0F633}"/>
              </a:ext>
            </a:extLst>
          </p:cNvPr>
          <p:cNvSpPr txBox="1">
            <a:spLocks/>
          </p:cNvSpPr>
          <p:nvPr/>
        </p:nvSpPr>
        <p:spPr>
          <a:xfrm>
            <a:off x="6719244" y="4100147"/>
            <a:ext cx="4248269" cy="2259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solidFill>
                  <a:schemeClr val="tx2"/>
                </a:solidFill>
              </a:rPr>
              <a:t>Middle-of-lineup high-OPS batters are less likely to see strikes</a:t>
            </a:r>
          </a:p>
          <a:p>
            <a:r>
              <a:rPr lang="en-US" sz="1500">
                <a:solidFill>
                  <a:schemeClr val="tx2"/>
                </a:solidFill>
              </a:rPr>
              <a:t>If your team has a runner on 2B, you are less likely to see a strike – pitcher may be trying to put a runner on 1B to force the double play</a:t>
            </a:r>
          </a:p>
          <a:p>
            <a:r>
              <a:rPr lang="en-US" sz="1500">
                <a:solidFill>
                  <a:schemeClr val="tx2"/>
                </a:solidFill>
              </a:rPr>
              <a:t>The taller the you are, the bigger your strike zone – look for lots of strikes</a:t>
            </a:r>
          </a:p>
          <a:p>
            <a:r>
              <a:rPr lang="en-US" sz="1500">
                <a:solidFill>
                  <a:schemeClr val="tx2"/>
                </a:solidFill>
              </a:rPr>
              <a:t>Look for a strike in long at-bats – the pitcher will throw strikes to try to get you out</a:t>
            </a:r>
          </a:p>
          <a:p>
            <a:endParaRPr lang="en-US" sz="1500">
              <a:solidFill>
                <a:schemeClr val="tx2"/>
              </a:solidFill>
            </a:endParaRPr>
          </a:p>
          <a:p>
            <a:pPr lvl="1"/>
            <a:endParaRPr lang="en-US" sz="1500">
              <a:solidFill>
                <a:schemeClr val="tx2"/>
              </a:solidFill>
            </a:endParaRPr>
          </a:p>
          <a:p>
            <a:pPr lvl="1"/>
            <a:endParaRPr lang="en-US" sz="1500">
              <a:solidFill>
                <a:schemeClr val="tx2"/>
              </a:solidFill>
            </a:endParaRPr>
          </a:p>
          <a:p>
            <a:endParaRPr lang="en-US" sz="1500">
              <a:solidFill>
                <a:schemeClr val="tx2"/>
              </a:solidFill>
            </a:endParaRPr>
          </a:p>
          <a:p>
            <a:endParaRPr lang="en-US" sz="1500">
              <a:solidFill>
                <a:schemeClr val="tx2"/>
              </a:solidFill>
            </a:endParaRPr>
          </a:p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2" name="Rounded Rectangle 13x">
            <a:extLst>
              <a:ext uri="{FF2B5EF4-FFF2-40B4-BE49-F238E27FC236}">
                <a16:creationId xmlns:a16="http://schemas.microsoft.com/office/drawing/2014/main" id="{EFDA769C-EF7F-46F4-8AB0-965BF1946578}"/>
              </a:ext>
            </a:extLst>
          </p:cNvPr>
          <p:cNvSpPr>
            <a:spLocks/>
          </p:cNvSpPr>
          <p:nvPr/>
        </p:nvSpPr>
        <p:spPr>
          <a:xfrm>
            <a:off x="6719244" y="3708574"/>
            <a:ext cx="4248270" cy="352541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45720" rIns="45720" rtlCol="0" anchor="ctr"/>
          <a:lstStyle/>
          <a:p>
            <a:pPr algn="ctr">
              <a:defRPr/>
            </a:pPr>
            <a:r>
              <a:rPr lang="en-US" sz="1500" b="1" kern="0">
                <a:solidFill>
                  <a:srgbClr val="FFFFFF"/>
                </a:solidFill>
                <a:latin typeface="Arial Narrow"/>
              </a:rPr>
              <a:t>From a batter’s perspective…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2AEC7F0-CD35-436F-97CB-7D7A1F9A9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519" y="2726451"/>
            <a:ext cx="845948" cy="845948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FF3E433-4D37-470E-8C32-F88A6BF62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24" y="2552381"/>
            <a:ext cx="1092932" cy="10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8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C00000"/>
      </a:dk1>
      <a:lt1>
        <a:srgbClr val="FFFFFF"/>
      </a:lt1>
      <a:dk2>
        <a:srgbClr val="13274F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bcbfaae-17e1-44de-9e51-fa9f755219c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A5447CEBB59A438BCD189421CCF5E5" ma:contentTypeVersion="12" ma:contentTypeDescription="Create a new document." ma:contentTypeScope="" ma:versionID="b4b2c610fd79d276cb9f6a4e77c1660e">
  <xsd:schema xmlns:xsd="http://www.w3.org/2001/XMLSchema" xmlns:xs="http://www.w3.org/2001/XMLSchema" xmlns:p="http://schemas.microsoft.com/office/2006/metadata/properties" xmlns:ns3="3bcbfaae-17e1-44de-9e51-fa9f755219c8" xmlns:ns4="99c43a84-5cf4-4b68-b0e9-9875307c9459" targetNamespace="http://schemas.microsoft.com/office/2006/metadata/properties" ma:root="true" ma:fieldsID="7928ba2de5cbc7fc6b4e23b2e1a21693" ns3:_="" ns4:_="">
    <xsd:import namespace="3bcbfaae-17e1-44de-9e51-fa9f755219c8"/>
    <xsd:import namespace="99c43a84-5cf4-4b68-b0e9-9875307c94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bfaae-17e1-44de-9e51-fa9f755219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c43a84-5cf4-4b68-b0e9-9875307c945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4E3864-550F-4194-BC9D-CCA442A52D0D}">
  <ds:schemaRefs>
    <ds:schemaRef ds:uri="3bcbfaae-17e1-44de-9e51-fa9f755219c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1CB1D9-6A26-488C-BBBF-873C53A21EC8}">
  <ds:schemaRefs>
    <ds:schemaRef ds:uri="3bcbfaae-17e1-44de-9e51-fa9f755219c8"/>
    <ds:schemaRef ds:uri="99c43a84-5cf4-4b68-b0e9-9875307c945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Banded design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Banded</vt:lpstr>
      <vt:lpstr>Analysis of Strike calls in the MLB</vt:lpstr>
      <vt:lpstr>Project background &amp; motivation</vt:lpstr>
      <vt:lpstr>Our data</vt:lpstr>
      <vt:lpstr>Data preparation &amp; Feature Engineering</vt:lpstr>
      <vt:lpstr>Modeling approaches</vt:lpstr>
      <vt:lpstr>Modeling Results</vt:lpstr>
      <vt:lpstr>How could we improve our model?</vt:lpstr>
      <vt:lpstr>how could our model be used in the world of baseball?</vt:lpstr>
      <vt:lpstr>conclusion</vt:lpstr>
      <vt:lpstr>Appendix</vt:lpstr>
      <vt:lpstr>Getting the data</vt:lpstr>
      <vt:lpstr>Final model output</vt:lpstr>
      <vt:lpstr>Performance Evaluation – FINAL MODEL</vt:lpstr>
      <vt:lpstr>Significant variables model output</vt:lpstr>
      <vt:lpstr>Performance Evaluation – significant variables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Strike calls in the MLB</dc:title>
  <dc:creator/>
  <cp:revision>1</cp:revision>
  <dcterms:created xsi:type="dcterms:W3CDTF">2020-03-28T16:02:57Z</dcterms:created>
  <dcterms:modified xsi:type="dcterms:W3CDTF">2020-04-01T18:04:08Z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0x01010010A5447CEBB59A438BCD189421CCF5E5</vt:lpwstr>
  </property>
</Properties>
</file>