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116"/>
    <a:srgbClr val="ED7D31"/>
    <a:srgbClr val="22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3"/>
    <p:restoredTop sz="93011"/>
  </p:normalViewPr>
  <p:slideViewPr>
    <p:cSldViewPr snapToGrid="0" snapToObjects="1" showGuides="1">
      <p:cViewPr>
        <p:scale>
          <a:sx n="182" d="100"/>
          <a:sy n="182" d="100"/>
        </p:scale>
        <p:origin x="2664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9E37-81C1-0643-8102-ED5A960418E4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211F-E4E4-2A4C-9E8E-064E8AFCD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D6BB6-1DEC-F947-8832-DF5307874B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8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211F-E4E4-2A4C-9E8E-064E8AFCDD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12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211F-E4E4-2A4C-9E8E-064E8AFCDD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35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0F2-9CD4-004C-8B93-5C924168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DB2FA-F29F-C64E-B4DA-C176B3BE3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E141-703B-F048-9D57-368B186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E1FF-9AAC-144A-AC6C-731C99F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4571-F3CD-A04F-A944-F32FA537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0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D5E-0167-2544-A29C-C8FB1A1E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969D-E5F1-394E-9A4D-D4872452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FAE3-303D-4548-8C8F-539534F3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4CD0-6756-0B4C-971B-97690AEB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555A-1E0B-2D48-897B-0F5E39A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4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6A83-F3ED-1343-AFCA-7228629B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3F2CE-5C87-5F47-9442-150FDAD0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982C-6098-D54C-8680-52303B6D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E366-6661-5C47-A143-B73317F5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ABAD-BEF0-2A4C-A3D6-8EF8902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499A-6401-DA43-9C4E-A90DFA76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C70C-E4D1-604A-BE30-3C472E4A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C58-8405-F94C-8565-2A6DB153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52FF-A696-0D45-BF85-9067E3F7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AD73-A129-384C-B6A9-A5CC5486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A63-6F1C-F844-A0DC-62FAA83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E19C-BE1F-C94B-8AFD-0B928926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AADE-8285-5B48-A78C-AAA9AA71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C69A-0135-FB4C-9981-98E1F30B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7512-A43E-9741-9E01-704626C9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5DAB-233A-C949-85A0-EA95954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6333-4975-3C4F-B857-5B47076A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306E-21B5-4B45-82B4-813E3FD9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3D1F-48D4-4543-A3DA-DA8CEB5B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E4CD8-EAA3-BB49-A2CC-0D84E7E1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6FFA6-CF52-B142-BCD1-739F33D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5A77-75FD-5F48-8910-7B10632E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CC6F-E792-D94E-A007-48E8F0E0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C6E8-F768-C343-82DE-5061F5D0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D40D0-6080-7B40-8422-01DC2FC2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68E75-7F45-4B48-B8D7-A6F030FE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318B-4CC0-A840-9C8F-2CDDFD54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77AFD-77D5-6C48-99A9-6F52946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E3A2-FCB6-2741-82E6-87A92EE1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33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C092-CA9F-7943-8C8A-1CF40CE6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8EBBF-454E-AA4B-8E3A-9268C4D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8FD3-EFC6-B542-8CE3-5657C93E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BBEB-981E-E543-A3C4-EC5A4347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3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627B1-4D96-8445-A659-A2B43F8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C1280-002E-8D42-99E0-D6038D5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946D8-F7DD-5445-BB08-037A80C9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6DE-6387-5E46-8BE4-8C793F52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1499-3E03-BC4D-8A91-2AA07BA3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BDA9-427D-BC46-BB43-472679C8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1B31-5840-6040-A66D-61F1810F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DD736-777D-0349-AD72-DCA6CC97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0EB8-BC26-2343-8824-DB4FE85D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5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C1D2-88A8-064D-8706-ABAC0A72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8E8C5-39C9-FF47-A151-8B3C53F7E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AC37-E757-8841-9507-D8AB85A9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B90A-321E-A741-BA37-4D40EBCE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7775-AA5B-3048-BB20-5D3ED01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5FA2-D68B-9446-975B-EDDC8AB9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01984-FBBF-764A-AA6B-49ECC61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97F4-2F3E-2D48-946B-3B053493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8600"/>
            <a:ext cx="10515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2285-8D04-F74C-8584-C85A8071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4899-7C90-914E-B440-F3950C9846F7}" type="datetimeFigureOut">
              <a:rPr lang="de-DE" smtClean="0"/>
              <a:t>14.01.21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A42-4377-7C45-8ED2-EE5E6677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223D-071E-F843-A3F3-B97168402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E4F7-7159-7D44-8C63-53C1C56CA8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6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55DF98-DA84-C648-B213-C3ADB4E4E386}"/>
              </a:ext>
            </a:extLst>
          </p:cNvPr>
          <p:cNvGrpSpPr/>
          <p:nvPr/>
        </p:nvGrpSpPr>
        <p:grpSpPr>
          <a:xfrm>
            <a:off x="838199" y="1678078"/>
            <a:ext cx="6337183" cy="4536693"/>
            <a:chOff x="6096000" y="1282305"/>
            <a:chExt cx="4771159" cy="3415600"/>
          </a:xfrm>
        </p:grpSpPr>
        <p:pic>
          <p:nvPicPr>
            <p:cNvPr id="6" name="Picture 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8BE5539-1A7A-F146-877F-EABE62DA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82305"/>
              <a:ext cx="4554133" cy="34156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0CD39E-1291-0C47-921F-39B787403C08}"/>
                </a:ext>
              </a:extLst>
            </p:cNvPr>
            <p:cNvSpPr txBox="1"/>
            <p:nvPr/>
          </p:nvSpPr>
          <p:spPr>
            <a:xfrm>
              <a:off x="6471751" y="3337878"/>
              <a:ext cx="382821" cy="1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</a:rPr>
                <a:t>x_box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D6C1FF-AB8D-0C41-AD35-9192371F3053}"/>
                </a:ext>
              </a:extLst>
            </p:cNvPr>
            <p:cNvSpPr/>
            <p:nvPr/>
          </p:nvSpPr>
          <p:spPr>
            <a:xfrm>
              <a:off x="8553719" y="4046296"/>
              <a:ext cx="389239" cy="38593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142EF1-CDCE-AA4C-A643-374DE8AC0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2958" y="4239747"/>
              <a:ext cx="68148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526351-B190-8645-994B-0957F778428B}"/>
                </a:ext>
              </a:extLst>
            </p:cNvPr>
            <p:cNvSpPr txBox="1"/>
            <p:nvPr/>
          </p:nvSpPr>
          <p:spPr>
            <a:xfrm>
              <a:off x="8913995" y="4011420"/>
              <a:ext cx="516784" cy="1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</a:rPr>
                <a:t>v_enemy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2A0770-95DC-9741-9023-22E6398DA22F}"/>
                </a:ext>
              </a:extLst>
            </p:cNvPr>
            <p:cNvSpPr txBox="1"/>
            <p:nvPr/>
          </p:nvSpPr>
          <p:spPr>
            <a:xfrm>
              <a:off x="9872097" y="3850581"/>
              <a:ext cx="412993" cy="1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</a:rPr>
                <a:t>x_pipe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FC6486-83B0-A446-A4B6-488E7D2F0EDD}"/>
                </a:ext>
              </a:extLst>
            </p:cNvPr>
            <p:cNvSpPr/>
            <p:nvPr/>
          </p:nvSpPr>
          <p:spPr>
            <a:xfrm>
              <a:off x="10318611" y="3748924"/>
              <a:ext cx="548548" cy="67650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79031C-E585-ED40-B18E-AA114CB7491D}"/>
                </a:ext>
              </a:extLst>
            </p:cNvPr>
            <p:cNvSpPr/>
            <p:nvPr/>
          </p:nvSpPr>
          <p:spPr>
            <a:xfrm>
              <a:off x="7223412" y="3275452"/>
              <a:ext cx="389239" cy="38593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32175931-4A07-3541-9922-707FBBCC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set-up</a:t>
            </a:r>
          </a:p>
        </p:txBody>
      </p:sp>
      <p:sp>
        <p:nvSpPr>
          <p:cNvPr id="38" name="Textfeld 28">
            <a:extLst>
              <a:ext uri="{FF2B5EF4-FFF2-40B4-BE49-F238E27FC236}">
                <a16:creationId xmlns:a16="http://schemas.microsoft.com/office/drawing/2014/main" id="{39926AD8-FA09-A34C-AF45-97EC47FA3722}"/>
              </a:ext>
            </a:extLst>
          </p:cNvPr>
          <p:cNvSpPr txBox="1"/>
          <p:nvPr/>
        </p:nvSpPr>
        <p:spPr bwMode="gray">
          <a:xfrm>
            <a:off x="7588957" y="1611658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Concepts</a:t>
            </a:r>
          </a:p>
        </p:txBody>
      </p:sp>
      <p:cxnSp>
        <p:nvCxnSpPr>
          <p:cNvPr id="39" name="Gerader Verbinder 29">
            <a:extLst>
              <a:ext uri="{FF2B5EF4-FFF2-40B4-BE49-F238E27FC236}">
                <a16:creationId xmlns:a16="http://schemas.microsoft.com/office/drawing/2014/main" id="{44CB6577-A495-C548-860F-70B1252C2D1D}"/>
              </a:ext>
            </a:extLst>
          </p:cNvPr>
          <p:cNvCxnSpPr>
            <a:cxnSpLocks/>
          </p:cNvCxnSpPr>
          <p:nvPr/>
        </p:nvCxnSpPr>
        <p:spPr bwMode="gray">
          <a:xfrm>
            <a:off x="7588957" y="1863453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1">
            <a:extLst>
              <a:ext uri="{FF2B5EF4-FFF2-40B4-BE49-F238E27FC236}">
                <a16:creationId xmlns:a16="http://schemas.microsoft.com/office/drawing/2014/main" id="{C386B9C5-E4B4-8F46-9054-EA078DE87F9A}"/>
              </a:ext>
            </a:extLst>
          </p:cNvPr>
          <p:cNvCxnSpPr/>
          <p:nvPr/>
        </p:nvCxnSpPr>
        <p:spPr bwMode="gray">
          <a:xfrm flipV="1">
            <a:off x="7370794" y="1605053"/>
            <a:ext cx="0" cy="4536693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32">
            <a:extLst>
              <a:ext uri="{FF2B5EF4-FFF2-40B4-BE49-F238E27FC236}">
                <a16:creationId xmlns:a16="http://schemas.microsoft.com/office/drawing/2014/main" id="{64EEA933-C9F1-FB40-A256-337F506E998D}"/>
              </a:ext>
            </a:extLst>
          </p:cNvPr>
          <p:cNvGrpSpPr/>
          <p:nvPr/>
        </p:nvGrpSpPr>
        <p:grpSpPr>
          <a:xfrm>
            <a:off x="7268400" y="3492399"/>
            <a:ext cx="204788" cy="755650"/>
            <a:chOff x="9006774" y="3303778"/>
            <a:chExt cx="204788" cy="755650"/>
          </a:xfrm>
        </p:grpSpPr>
        <p:sp>
          <p:nvSpPr>
            <p:cNvPr id="42" name="Rechteck 33">
              <a:extLst>
                <a:ext uri="{FF2B5EF4-FFF2-40B4-BE49-F238E27FC236}">
                  <a16:creationId xmlns:a16="http://schemas.microsoft.com/office/drawing/2014/main" id="{00EF3532-CD67-2A47-AFA8-634D8AD4BCCB}"/>
                </a:ext>
              </a:extLst>
            </p:cNvPr>
            <p:cNvSpPr/>
            <p:nvPr/>
          </p:nvSpPr>
          <p:spPr bwMode="gray">
            <a:xfrm>
              <a:off x="9006774" y="3303778"/>
              <a:ext cx="204788" cy="755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ihandform 17">
              <a:extLst>
                <a:ext uri="{FF2B5EF4-FFF2-40B4-BE49-F238E27FC236}">
                  <a16:creationId xmlns:a16="http://schemas.microsoft.com/office/drawing/2014/main" id="{21E2B519-1ADE-EF4F-9C4C-77DD0E0ED733}"/>
                </a:ext>
              </a:extLst>
            </p:cNvPr>
            <p:cNvSpPr/>
            <p:nvPr/>
          </p:nvSpPr>
          <p:spPr>
            <a:xfrm>
              <a:off x="9015506" y="3465703"/>
              <a:ext cx="187325" cy="431800"/>
            </a:xfrm>
            <a:custGeom>
              <a:avLst/>
              <a:gdLst>
                <a:gd name="connsiteX0" fmla="*/ 0 w 415925"/>
                <a:gd name="connsiteY0" fmla="*/ 0 h 819150"/>
                <a:gd name="connsiteX1" fmla="*/ 415925 w 415925"/>
                <a:gd name="connsiteY1" fmla="*/ 415925 h 819150"/>
                <a:gd name="connsiteX2" fmla="*/ 12700 w 415925"/>
                <a:gd name="connsiteY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925" h="819150">
                  <a:moveTo>
                    <a:pt x="0" y="0"/>
                  </a:moveTo>
                  <a:lnTo>
                    <a:pt x="415925" y="415925"/>
                  </a:lnTo>
                  <a:lnTo>
                    <a:pt x="12700" y="81915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feld 30">
            <a:extLst>
              <a:ext uri="{FF2B5EF4-FFF2-40B4-BE49-F238E27FC236}">
                <a16:creationId xmlns:a16="http://schemas.microsoft.com/office/drawing/2014/main" id="{026778D3-6799-C048-8A17-4077422C199D}"/>
              </a:ext>
            </a:extLst>
          </p:cNvPr>
          <p:cNvSpPr txBox="1"/>
          <p:nvPr/>
        </p:nvSpPr>
        <p:spPr bwMode="gray">
          <a:xfrm>
            <a:off x="7588956" y="2115248"/>
            <a:ext cx="3764844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Hidden states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   Position of coin (</a:t>
            </a:r>
            <a:r>
              <a:rPr lang="en-US" sz="1400" dirty="0" err="1"/>
              <a:t>x_box</a:t>
            </a:r>
            <a:r>
              <a:rPr lang="en-US" sz="1400" dirty="0"/>
              <a:t>)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   Speed of first enemy (</a:t>
            </a:r>
            <a:r>
              <a:rPr lang="en-US" sz="1400" dirty="0" err="1"/>
              <a:t>v_enemy</a:t>
            </a:r>
            <a:r>
              <a:rPr lang="en-US" sz="1400" dirty="0"/>
              <a:t>)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    Position of first pipe (</a:t>
            </a:r>
            <a:r>
              <a:rPr lang="en-US" sz="1400" dirty="0" err="1"/>
              <a:t>x_pipe</a:t>
            </a:r>
            <a:r>
              <a:rPr lang="en-US" sz="1400" dirty="0"/>
              <a:t>)</a:t>
            </a:r>
          </a:p>
          <a:p>
            <a:pPr marL="180000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Reference experiment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Start game with randomly selected values for hidden states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Let Mario run (walk) at normal speed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</a:t>
            </a:r>
          </a:p>
          <a:p>
            <a:pPr marL="1094400" lvl="2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Some number of pictures of the game taken at equal time deltas</a:t>
            </a:r>
          </a:p>
          <a:p>
            <a:pPr marL="180000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Questions</a:t>
            </a:r>
          </a:p>
          <a:p>
            <a:pPr lvl="1">
              <a:buClr>
                <a:schemeClr val="tx2"/>
              </a:buClr>
            </a:pPr>
            <a:r>
              <a:rPr lang="en-US" sz="1400" dirty="0"/>
              <a:t>Given Mario's constant running speed (a random variable as question input), at what point in time does Mario need to jump in order to: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Kill the enemy?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Get the coin from the first question mark?</a:t>
            </a:r>
          </a:p>
          <a:p>
            <a:pPr marL="637200" lvl="1" indent="-180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Overcome the pipe?</a:t>
            </a:r>
          </a:p>
        </p:txBody>
      </p:sp>
    </p:spTree>
    <p:extLst>
      <p:ext uri="{BB962C8B-B14F-4D97-AF65-F5344CB8AC3E}">
        <p14:creationId xmlns:p14="http://schemas.microsoft.com/office/powerpoint/2010/main" val="184595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A5A-3E56-E04B-9549-419DBF9C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experiments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1AFC79-3837-ED48-BDA8-932223D52A6E}"/>
              </a:ext>
            </a:extLst>
          </p:cNvPr>
          <p:cNvGrpSpPr/>
          <p:nvPr/>
        </p:nvGrpSpPr>
        <p:grpSpPr>
          <a:xfrm>
            <a:off x="838199" y="1191042"/>
            <a:ext cx="5678501" cy="5164353"/>
            <a:chOff x="838200" y="1384225"/>
            <a:chExt cx="4857750" cy="4417915"/>
          </a:xfrm>
        </p:grpSpPr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B596BD88-DA93-694A-9B15-6EA39099F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84225"/>
              <a:ext cx="4229100" cy="2112399"/>
            </a:xfrm>
            <a:prstGeom prst="rect">
              <a:avLst/>
            </a:prstGeom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14764B0-23F1-0E44-B48C-168C7DC2D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92399"/>
              <a:ext cx="4857750" cy="2309741"/>
            </a:xfrm>
            <a:prstGeom prst="rect">
              <a:avLst/>
            </a:prstGeom>
          </p:spPr>
        </p:pic>
      </p:grpSp>
      <p:sp>
        <p:nvSpPr>
          <p:cNvPr id="7" name="Textfeld 28">
            <a:extLst>
              <a:ext uri="{FF2B5EF4-FFF2-40B4-BE49-F238E27FC236}">
                <a16:creationId xmlns:a16="http://schemas.microsoft.com/office/drawing/2014/main" id="{98DA4EE7-3E81-3641-888E-C78824936370}"/>
              </a:ext>
            </a:extLst>
          </p:cNvPr>
          <p:cNvSpPr txBox="1"/>
          <p:nvPr/>
        </p:nvSpPr>
        <p:spPr bwMode="gray">
          <a:xfrm>
            <a:off x="7588957" y="1611658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Reference experiment sampling procedure</a:t>
            </a:r>
          </a:p>
        </p:txBody>
      </p:sp>
      <p:cxnSp>
        <p:nvCxnSpPr>
          <p:cNvPr id="8" name="Gerader Verbinder 29">
            <a:extLst>
              <a:ext uri="{FF2B5EF4-FFF2-40B4-BE49-F238E27FC236}">
                <a16:creationId xmlns:a16="http://schemas.microsoft.com/office/drawing/2014/main" id="{9D89FDCD-9AD9-8C42-A72A-7511BC0CD035}"/>
              </a:ext>
            </a:extLst>
          </p:cNvPr>
          <p:cNvCxnSpPr>
            <a:cxnSpLocks/>
          </p:cNvCxnSpPr>
          <p:nvPr/>
        </p:nvCxnSpPr>
        <p:spPr bwMode="gray">
          <a:xfrm>
            <a:off x="7588957" y="1863453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31">
            <a:extLst>
              <a:ext uri="{FF2B5EF4-FFF2-40B4-BE49-F238E27FC236}">
                <a16:creationId xmlns:a16="http://schemas.microsoft.com/office/drawing/2014/main" id="{39A37B65-2915-EB4C-9B4D-11F498E9ACCB}"/>
              </a:ext>
            </a:extLst>
          </p:cNvPr>
          <p:cNvCxnSpPr/>
          <p:nvPr/>
        </p:nvCxnSpPr>
        <p:spPr bwMode="gray">
          <a:xfrm flipV="1">
            <a:off x="7370794" y="1605053"/>
            <a:ext cx="0" cy="4536693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32">
            <a:extLst>
              <a:ext uri="{FF2B5EF4-FFF2-40B4-BE49-F238E27FC236}">
                <a16:creationId xmlns:a16="http://schemas.microsoft.com/office/drawing/2014/main" id="{40F48407-8A27-E747-BFAB-77E681338D48}"/>
              </a:ext>
            </a:extLst>
          </p:cNvPr>
          <p:cNvGrpSpPr/>
          <p:nvPr/>
        </p:nvGrpSpPr>
        <p:grpSpPr>
          <a:xfrm>
            <a:off x="7268400" y="3492399"/>
            <a:ext cx="204788" cy="755650"/>
            <a:chOff x="9006774" y="3303778"/>
            <a:chExt cx="204788" cy="755650"/>
          </a:xfrm>
        </p:grpSpPr>
        <p:sp>
          <p:nvSpPr>
            <p:cNvPr id="11" name="Rechteck 33">
              <a:extLst>
                <a:ext uri="{FF2B5EF4-FFF2-40B4-BE49-F238E27FC236}">
                  <a16:creationId xmlns:a16="http://schemas.microsoft.com/office/drawing/2014/main" id="{864AFF13-0725-BB4C-9AF5-A6660B2B3553}"/>
                </a:ext>
              </a:extLst>
            </p:cNvPr>
            <p:cNvSpPr/>
            <p:nvPr/>
          </p:nvSpPr>
          <p:spPr bwMode="gray">
            <a:xfrm>
              <a:off x="9006774" y="3303778"/>
              <a:ext cx="204788" cy="755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ihandform 17">
              <a:extLst>
                <a:ext uri="{FF2B5EF4-FFF2-40B4-BE49-F238E27FC236}">
                  <a16:creationId xmlns:a16="http://schemas.microsoft.com/office/drawing/2014/main" id="{FD141E8F-F1C2-164D-B5ED-1D8ADCA09CAC}"/>
                </a:ext>
              </a:extLst>
            </p:cNvPr>
            <p:cNvSpPr/>
            <p:nvPr/>
          </p:nvSpPr>
          <p:spPr>
            <a:xfrm>
              <a:off x="9015506" y="3465703"/>
              <a:ext cx="187325" cy="431800"/>
            </a:xfrm>
            <a:custGeom>
              <a:avLst/>
              <a:gdLst>
                <a:gd name="connsiteX0" fmla="*/ 0 w 415925"/>
                <a:gd name="connsiteY0" fmla="*/ 0 h 819150"/>
                <a:gd name="connsiteX1" fmla="*/ 415925 w 415925"/>
                <a:gd name="connsiteY1" fmla="*/ 415925 h 819150"/>
                <a:gd name="connsiteX2" fmla="*/ 12700 w 415925"/>
                <a:gd name="connsiteY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925" h="819150">
                  <a:moveTo>
                    <a:pt x="0" y="0"/>
                  </a:moveTo>
                  <a:lnTo>
                    <a:pt x="415925" y="415925"/>
                  </a:lnTo>
                  <a:lnTo>
                    <a:pt x="12700" y="81915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feld 30">
            <a:extLst>
              <a:ext uri="{FF2B5EF4-FFF2-40B4-BE49-F238E27FC236}">
                <a16:creationId xmlns:a16="http://schemas.microsoft.com/office/drawing/2014/main" id="{9F7872A5-0603-C747-95F0-B6F6F7667130}"/>
              </a:ext>
            </a:extLst>
          </p:cNvPr>
          <p:cNvSpPr txBox="1"/>
          <p:nvPr/>
        </p:nvSpPr>
        <p:spPr bwMode="gray">
          <a:xfrm>
            <a:off x="7588956" y="2115248"/>
            <a:ext cx="3764844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Sample random values for hidden states (uniformly distributed)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Collect observations by running the Mario game with hidden states sampled in step 1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Observe the game and store a video in form of ten images for each sample	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sz="1400" dirty="0"/>
              <a:t>Compute optimal answers</a:t>
            </a:r>
          </a:p>
        </p:txBody>
      </p:sp>
      <p:sp>
        <p:nvSpPr>
          <p:cNvPr id="14" name="Textfeld 30">
            <a:extLst>
              <a:ext uri="{FF2B5EF4-FFF2-40B4-BE49-F238E27FC236}">
                <a16:creationId xmlns:a16="http://schemas.microsoft.com/office/drawing/2014/main" id="{C588CFFF-7936-874D-A57A-68DDB1446C61}"/>
              </a:ext>
            </a:extLst>
          </p:cNvPr>
          <p:cNvSpPr txBox="1"/>
          <p:nvPr/>
        </p:nvSpPr>
        <p:spPr bwMode="gray">
          <a:xfrm>
            <a:off x="7588956" y="3870224"/>
            <a:ext cx="3764844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b="1" dirty="0"/>
              <a:t>Note: </a:t>
            </a:r>
            <a:r>
              <a:rPr lang="en-US" sz="1400" dirty="0"/>
              <a:t>This procedure only works in a theoretical setting. In practice, the hidden states are unknown, so that the necessary observation question answer tuples must be collected differently (e.g. by using reinforcement learning)</a:t>
            </a:r>
          </a:p>
        </p:txBody>
      </p:sp>
    </p:spTree>
    <p:extLst>
      <p:ext uri="{BB962C8B-B14F-4D97-AF65-F5344CB8AC3E}">
        <p14:creationId xmlns:p14="http://schemas.microsoft.com/office/powerpoint/2010/main" val="27730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796E4D7-4227-AC43-8162-CA53A4AEE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55059"/>
              </p:ext>
            </p:extLst>
          </p:nvPr>
        </p:nvGraphicFramePr>
        <p:xfrm>
          <a:off x="5784497" y="2035449"/>
          <a:ext cx="5286444" cy="346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11">
                  <a:extLst>
                    <a:ext uri="{9D8B030D-6E8A-4147-A177-3AD203B41FA5}">
                      <a16:colId xmlns:a16="http://schemas.microsoft.com/office/drawing/2014/main" val="1179450296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3389011819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2119180842"/>
                    </a:ext>
                  </a:extLst>
                </a:gridCol>
                <a:gridCol w="1321611">
                  <a:extLst>
                    <a:ext uri="{9D8B030D-6E8A-4147-A177-3AD203B41FA5}">
                      <a16:colId xmlns:a16="http://schemas.microsoft.com/office/drawing/2014/main" val="2485401229"/>
                    </a:ext>
                  </a:extLst>
                </a:gridCol>
              </a:tblGrid>
              <a:tr h="268898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85488"/>
                  </a:ext>
                </a:extLst>
              </a:tr>
              <a:tr h="1218814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Encoder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Sequence of ten images (video)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1x3 vector (number of hidden states)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Pretrained Resnet18 &amp; two-layer LSTM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19989"/>
                  </a:ext>
                </a:extLst>
              </a:tr>
              <a:tr h="923154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1x3 vector 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(latent space)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3x3 Matrix (filtered hidden space)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9 bias nodes and reparameterization trick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697722"/>
                  </a:ext>
                </a:extLst>
              </a:tr>
              <a:tr h="1044506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Decoder (0-2)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1x4 vector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(one row of the filter output and question input)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Scalar (answer prediction)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Fully connected 10-layer dense neural network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67295"/>
                  </a:ext>
                </a:extLst>
              </a:tr>
            </a:tbl>
          </a:graphicData>
        </a:graphic>
      </p:graphicFrame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91B5D6-69A4-CF4E-A392-70C05534D06B}"/>
              </a:ext>
            </a:extLst>
          </p:cNvPr>
          <p:cNvGrpSpPr/>
          <p:nvPr/>
        </p:nvGrpSpPr>
        <p:grpSpPr>
          <a:xfrm>
            <a:off x="838200" y="1150909"/>
            <a:ext cx="4127547" cy="4990837"/>
            <a:chOff x="990553" y="973109"/>
            <a:chExt cx="4747377" cy="5740306"/>
          </a:xfrm>
        </p:grpSpPr>
        <p:sp>
          <p:nvSpPr>
            <p:cNvPr id="2" name="Trapezium 1">
              <a:extLst>
                <a:ext uri="{FF2B5EF4-FFF2-40B4-BE49-F238E27FC236}">
                  <a16:creationId xmlns:a16="http://schemas.microsoft.com/office/drawing/2014/main" id="{1BB25865-770C-A14D-8D68-49077AD4B4B5}"/>
                </a:ext>
              </a:extLst>
            </p:cNvPr>
            <p:cNvSpPr/>
            <p:nvPr/>
          </p:nvSpPr>
          <p:spPr>
            <a:xfrm flipV="1">
              <a:off x="2575768" y="2371644"/>
              <a:ext cx="1957531" cy="944870"/>
            </a:xfrm>
            <a:prstGeom prst="trapezoid">
              <a:avLst>
                <a:gd name="adj" fmla="val 42201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feld 36">
              <a:extLst>
                <a:ext uri="{FF2B5EF4-FFF2-40B4-BE49-F238E27FC236}">
                  <a16:creationId xmlns:a16="http://schemas.microsoft.com/office/drawing/2014/main" id="{724D6A5A-9FD8-DF4C-BBB2-D9AE2A9A589F}"/>
                </a:ext>
              </a:extLst>
            </p:cNvPr>
            <p:cNvSpPr txBox="1"/>
            <p:nvPr/>
          </p:nvSpPr>
          <p:spPr bwMode="gray">
            <a:xfrm>
              <a:off x="2878666" y="2736357"/>
              <a:ext cx="135173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/>
                <a:t>Encoder</a:t>
              </a:r>
            </a:p>
          </p:txBody>
        </p:sp>
        <p:pic>
          <p:nvPicPr>
            <p:cNvPr id="48" name="Picture 4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EE6ACC-2793-FA4C-94FE-5CD2B8B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0989" y="1472949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4" name="Picture 5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75E9E60-7FB4-6E43-9CD5-6673A639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7183" y="1406874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55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CBC785DF-96F1-354E-8302-07A1224A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3378" y="1340798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23FAF7B-DA1F-2A4F-B1D9-50FA642E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9573" y="1274723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8" name="Picture 6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A41ADCF-698E-6C49-86D0-95363A445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5768" y="1208647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3511532-FF78-5045-9880-164F14D673CC}"/>
                </a:ext>
              </a:extLst>
            </p:cNvPr>
            <p:cNvCxnSpPr>
              <a:cxnSpLocks/>
            </p:cNvCxnSpPr>
            <p:nvPr/>
          </p:nvCxnSpPr>
          <p:spPr>
            <a:xfrm>
              <a:off x="3192600" y="1093826"/>
              <a:ext cx="1170669" cy="28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23D6D0-7E33-8A47-8415-855D57AC722F}"/>
                </a:ext>
              </a:extLst>
            </p:cNvPr>
            <p:cNvSpPr/>
            <p:nvPr/>
          </p:nvSpPr>
          <p:spPr>
            <a:xfrm rot="940643">
              <a:off x="3525101" y="973109"/>
              <a:ext cx="187323" cy="24553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05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73DA7D-A530-CB43-B10F-8F9AD5EDC3F0}"/>
                </a:ext>
              </a:extLst>
            </p:cNvPr>
            <p:cNvSpPr/>
            <p:nvPr/>
          </p:nvSpPr>
          <p:spPr>
            <a:xfrm>
              <a:off x="2953400" y="3419908"/>
              <a:ext cx="1202267" cy="245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>
                  <a:solidFill>
                    <a:schemeClr val="tx1"/>
                  </a:solidFill>
                </a:rPr>
                <a:t>Latent 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FEB8BD-E609-8C46-8FF1-30F006FB5578}"/>
                </a:ext>
              </a:extLst>
            </p:cNvPr>
            <p:cNvSpPr/>
            <p:nvPr/>
          </p:nvSpPr>
          <p:spPr>
            <a:xfrm>
              <a:off x="2953400" y="4194982"/>
              <a:ext cx="1202267" cy="472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3B5B24-E585-0847-A70C-1E6147468F96}"/>
                </a:ext>
              </a:extLst>
            </p:cNvPr>
            <p:cNvGrpSpPr/>
            <p:nvPr/>
          </p:nvGrpSpPr>
          <p:grpSpPr>
            <a:xfrm>
              <a:off x="1371136" y="5222881"/>
              <a:ext cx="4366794" cy="864652"/>
              <a:chOff x="1371136" y="4562481"/>
              <a:chExt cx="4366794" cy="86465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5143A53-FBC2-8749-9AAA-85DD29CFDC5D}"/>
                  </a:ext>
                </a:extLst>
              </p:cNvPr>
              <p:cNvGrpSpPr/>
              <p:nvPr/>
            </p:nvGrpSpPr>
            <p:grpSpPr>
              <a:xfrm>
                <a:off x="1371136" y="4562481"/>
                <a:ext cx="4366794" cy="863600"/>
                <a:chOff x="1371136" y="4562481"/>
                <a:chExt cx="4366794" cy="863600"/>
              </a:xfrm>
            </p:grpSpPr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B91ABC37-733E-AE44-BB86-CBA0BE5F70FC}"/>
                    </a:ext>
                  </a:extLst>
                </p:cNvPr>
                <p:cNvSpPr/>
                <p:nvPr/>
              </p:nvSpPr>
              <p:spPr>
                <a:xfrm>
                  <a:off x="1371136" y="4562481"/>
                  <a:ext cx="1080000" cy="863600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Bef>
                      <a:spcPts val="600"/>
                    </a:spcBef>
                    <a:buClr>
                      <a:schemeClr val="tx2"/>
                    </a:buClr>
                  </a:pPr>
                  <a:r>
                    <a:rPr lang="en-US" sz="1200">
                      <a:solidFill>
                        <a:schemeClr val="tx1"/>
                      </a:solidFill>
                    </a:rPr>
                    <a:t>Decoder 0</a:t>
                  </a:r>
                </a:p>
              </p:txBody>
            </p:sp>
            <p:sp>
              <p:nvSpPr>
                <p:cNvPr id="9" name="Hexagon 8">
                  <a:extLst>
                    <a:ext uri="{FF2B5EF4-FFF2-40B4-BE49-F238E27FC236}">
                      <a16:creationId xmlns:a16="http://schemas.microsoft.com/office/drawing/2014/main" id="{85DD4EA4-B803-BB4D-BDF3-7DE97DE12BFC}"/>
                    </a:ext>
                  </a:extLst>
                </p:cNvPr>
                <p:cNvSpPr/>
                <p:nvPr/>
              </p:nvSpPr>
              <p:spPr>
                <a:xfrm>
                  <a:off x="4657930" y="4562481"/>
                  <a:ext cx="1080000" cy="863600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Bef>
                      <a:spcPts val="600"/>
                    </a:spcBef>
                    <a:buClr>
                      <a:schemeClr val="tx2"/>
                    </a:buClr>
                  </a:pPr>
                  <a:r>
                    <a:rPr lang="en-US" sz="1200">
                      <a:solidFill>
                        <a:schemeClr val="tx1"/>
                      </a:solidFill>
                    </a:rPr>
                    <a:t>Decoder 2</a:t>
                  </a:r>
                </a:p>
              </p:txBody>
            </p:sp>
          </p:grp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3A10CC6-A85A-9240-9003-B96512816066}"/>
                  </a:ext>
                </a:extLst>
              </p:cNvPr>
              <p:cNvSpPr/>
              <p:nvPr/>
            </p:nvSpPr>
            <p:spPr>
              <a:xfrm>
                <a:off x="3014533" y="4563533"/>
                <a:ext cx="1080000" cy="8636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1200" dirty="0">
                    <a:solidFill>
                      <a:schemeClr val="tx1"/>
                    </a:solidFill>
                  </a:rPr>
                  <a:t>Decoder 1</a:t>
                </a:r>
              </a:p>
            </p:txBody>
          </p:sp>
        </p:grp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0D9A9804-248A-8D4D-8535-A7E412DBA19E}"/>
                </a:ext>
              </a:extLst>
            </p:cNvPr>
            <p:cNvSpPr/>
            <p:nvPr/>
          </p:nvSpPr>
          <p:spPr>
            <a:xfrm rot="5400000">
              <a:off x="3460130" y="1285920"/>
              <a:ext cx="188806" cy="1870321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2AA9A57-423A-0841-BF72-D607AE887CCF}"/>
                </a:ext>
              </a:extLst>
            </p:cNvPr>
            <p:cNvGrpSpPr/>
            <p:nvPr/>
          </p:nvGrpSpPr>
          <p:grpSpPr>
            <a:xfrm>
              <a:off x="2198102" y="4810420"/>
              <a:ext cx="2712862" cy="269898"/>
              <a:chOff x="2198102" y="4050765"/>
              <a:chExt cx="2712862" cy="26989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41AA39-0B8F-8C46-A851-026976069622}"/>
                  </a:ext>
                </a:extLst>
              </p:cNvPr>
              <p:cNvGrpSpPr/>
              <p:nvPr/>
            </p:nvGrpSpPr>
            <p:grpSpPr>
              <a:xfrm>
                <a:off x="2198102" y="4050765"/>
                <a:ext cx="2712862" cy="269898"/>
                <a:chOff x="2129202" y="4050765"/>
                <a:chExt cx="2712862" cy="269898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F28843C-DB04-4C47-97AC-863FFC2A4D1F}"/>
                    </a:ext>
                  </a:extLst>
                </p:cNvPr>
                <p:cNvCxnSpPr/>
                <p:nvPr/>
              </p:nvCxnSpPr>
              <p:spPr>
                <a:xfrm flipH="1">
                  <a:off x="2129202" y="4056894"/>
                  <a:ext cx="1223328" cy="263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9E66809B-CF19-824A-A955-0E2D1BB2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736" y="4050765"/>
                  <a:ext cx="1223328" cy="263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50BC9A7-F055-314C-A6A2-1CAA3C707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533" y="4056894"/>
                <a:ext cx="0" cy="244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2A31D0-1FEE-8D41-B5CF-B340885D7E8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33" y="3808004"/>
              <a:ext cx="0" cy="24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5578FC8-E54F-5844-8F1C-7510467B41F3}"/>
                </a:ext>
              </a:extLst>
            </p:cNvPr>
            <p:cNvCxnSpPr>
              <a:cxnSpLocks/>
            </p:cNvCxnSpPr>
            <p:nvPr/>
          </p:nvCxnSpPr>
          <p:spPr>
            <a:xfrm>
              <a:off x="1371136" y="4840821"/>
              <a:ext cx="417278" cy="2333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308550F-EF95-1B4E-A7E6-566C7E52BCF6}"/>
                </a:ext>
              </a:extLst>
            </p:cNvPr>
            <p:cNvCxnSpPr>
              <a:cxnSpLocks/>
            </p:cNvCxnSpPr>
            <p:nvPr/>
          </p:nvCxnSpPr>
          <p:spPr>
            <a:xfrm>
              <a:off x="1575081" y="4840821"/>
              <a:ext cx="1576140" cy="3246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532874-35DD-304E-B924-EA1D6BAA40CC}"/>
                </a:ext>
              </a:extLst>
            </p:cNvPr>
            <p:cNvCxnSpPr>
              <a:cxnSpLocks/>
            </p:cNvCxnSpPr>
            <p:nvPr/>
          </p:nvCxnSpPr>
          <p:spPr>
            <a:xfrm>
              <a:off x="1788414" y="4840821"/>
              <a:ext cx="2956858" cy="3963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AA5D10-856F-9345-8EC2-E55E1B457BA9}"/>
                </a:ext>
              </a:extLst>
            </p:cNvPr>
            <p:cNvSpPr/>
            <p:nvPr/>
          </p:nvSpPr>
          <p:spPr>
            <a:xfrm>
              <a:off x="990553" y="4587205"/>
              <a:ext cx="1033020" cy="3246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Questions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A8084D4-4DFF-D040-B905-823B67F89BBB}"/>
                </a:ext>
              </a:extLst>
            </p:cNvPr>
            <p:cNvGrpSpPr/>
            <p:nvPr/>
          </p:nvGrpSpPr>
          <p:grpSpPr>
            <a:xfrm flipV="1">
              <a:off x="2198102" y="6177749"/>
              <a:ext cx="2712862" cy="269898"/>
              <a:chOff x="2198102" y="4050765"/>
              <a:chExt cx="2712862" cy="269898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B72B492-8997-DD45-B3F0-00A24D018AFF}"/>
                  </a:ext>
                </a:extLst>
              </p:cNvPr>
              <p:cNvGrpSpPr/>
              <p:nvPr/>
            </p:nvGrpSpPr>
            <p:grpSpPr>
              <a:xfrm>
                <a:off x="2198102" y="4050765"/>
                <a:ext cx="2712862" cy="269898"/>
                <a:chOff x="2129202" y="4050765"/>
                <a:chExt cx="2712862" cy="269898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3ACC58-04DA-F749-ACF5-CC64CAB2667D}"/>
                    </a:ext>
                  </a:extLst>
                </p:cNvPr>
                <p:cNvCxnSpPr/>
                <p:nvPr/>
              </p:nvCxnSpPr>
              <p:spPr>
                <a:xfrm flipH="1">
                  <a:off x="2129202" y="4056894"/>
                  <a:ext cx="1223328" cy="263769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74BCD668-640B-0E4E-B0D8-39B1B9B27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736" y="4050765"/>
                  <a:ext cx="1223328" cy="263769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3E105B8-D97F-BE4A-A790-51EFD88F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533" y="4056894"/>
                <a:ext cx="0" cy="24441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5B8CCD9-4240-FD40-8B24-F54DAB4131FA}"/>
                </a:ext>
              </a:extLst>
            </p:cNvPr>
            <p:cNvSpPr/>
            <p:nvPr/>
          </p:nvSpPr>
          <p:spPr>
            <a:xfrm>
              <a:off x="3034479" y="6388759"/>
              <a:ext cx="1033020" cy="3246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Answers</a:t>
              </a:r>
            </a:p>
          </p:txBody>
        </p:sp>
      </p:grpSp>
      <p:sp>
        <p:nvSpPr>
          <p:cNvPr id="118" name="Title 117">
            <a:extLst>
              <a:ext uri="{FF2B5EF4-FFF2-40B4-BE49-F238E27FC236}">
                <a16:creationId xmlns:a16="http://schemas.microsoft.com/office/drawing/2014/main" id="{0F0B6787-4FCC-4A48-9D13-B63A0C7B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implementation – overview</a:t>
            </a:r>
          </a:p>
        </p:txBody>
      </p:sp>
      <p:sp>
        <p:nvSpPr>
          <p:cNvPr id="120" name="Textfeld 28">
            <a:extLst>
              <a:ext uri="{FF2B5EF4-FFF2-40B4-BE49-F238E27FC236}">
                <a16:creationId xmlns:a16="http://schemas.microsoft.com/office/drawing/2014/main" id="{349CD2ED-4549-FA40-AB91-C81B7EDD0213}"/>
              </a:ext>
            </a:extLst>
          </p:cNvPr>
          <p:cNvSpPr txBox="1"/>
          <p:nvPr/>
        </p:nvSpPr>
        <p:spPr bwMode="gray">
          <a:xfrm>
            <a:off x="5692982" y="1611658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Implementation details</a:t>
            </a:r>
          </a:p>
        </p:txBody>
      </p:sp>
      <p:cxnSp>
        <p:nvCxnSpPr>
          <p:cNvPr id="121" name="Gerader Verbinder 29">
            <a:extLst>
              <a:ext uri="{FF2B5EF4-FFF2-40B4-BE49-F238E27FC236}">
                <a16:creationId xmlns:a16="http://schemas.microsoft.com/office/drawing/2014/main" id="{E7037C0E-3481-AC44-ADFF-4D6D69B04145}"/>
              </a:ext>
            </a:extLst>
          </p:cNvPr>
          <p:cNvCxnSpPr>
            <a:cxnSpLocks/>
          </p:cNvCxnSpPr>
          <p:nvPr/>
        </p:nvCxnSpPr>
        <p:spPr bwMode="gray">
          <a:xfrm>
            <a:off x="5692982" y="1863453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1">
            <a:extLst>
              <a:ext uri="{FF2B5EF4-FFF2-40B4-BE49-F238E27FC236}">
                <a16:creationId xmlns:a16="http://schemas.microsoft.com/office/drawing/2014/main" id="{28DFA37E-3670-4146-AEFE-3D82ABD849FF}"/>
              </a:ext>
            </a:extLst>
          </p:cNvPr>
          <p:cNvCxnSpPr/>
          <p:nvPr/>
        </p:nvCxnSpPr>
        <p:spPr bwMode="gray">
          <a:xfrm flipV="1">
            <a:off x="5474819" y="1605053"/>
            <a:ext cx="0" cy="4536693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32">
            <a:extLst>
              <a:ext uri="{FF2B5EF4-FFF2-40B4-BE49-F238E27FC236}">
                <a16:creationId xmlns:a16="http://schemas.microsoft.com/office/drawing/2014/main" id="{03A4BE3A-30B2-AF43-9895-F582E26F10D6}"/>
              </a:ext>
            </a:extLst>
          </p:cNvPr>
          <p:cNvGrpSpPr/>
          <p:nvPr/>
        </p:nvGrpSpPr>
        <p:grpSpPr>
          <a:xfrm>
            <a:off x="5372425" y="3492399"/>
            <a:ext cx="204788" cy="755650"/>
            <a:chOff x="9006774" y="3303778"/>
            <a:chExt cx="204788" cy="755650"/>
          </a:xfrm>
        </p:grpSpPr>
        <p:sp>
          <p:nvSpPr>
            <p:cNvPr id="124" name="Rechteck 33">
              <a:extLst>
                <a:ext uri="{FF2B5EF4-FFF2-40B4-BE49-F238E27FC236}">
                  <a16:creationId xmlns:a16="http://schemas.microsoft.com/office/drawing/2014/main" id="{FE42D9FC-6156-1E47-ABD2-E6C5A51A8F5F}"/>
                </a:ext>
              </a:extLst>
            </p:cNvPr>
            <p:cNvSpPr/>
            <p:nvPr/>
          </p:nvSpPr>
          <p:spPr bwMode="gray">
            <a:xfrm>
              <a:off x="9006774" y="3303778"/>
              <a:ext cx="204788" cy="755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ihandform 17">
              <a:extLst>
                <a:ext uri="{FF2B5EF4-FFF2-40B4-BE49-F238E27FC236}">
                  <a16:creationId xmlns:a16="http://schemas.microsoft.com/office/drawing/2014/main" id="{2446B26D-4019-594A-8993-93EEA21764BF}"/>
                </a:ext>
              </a:extLst>
            </p:cNvPr>
            <p:cNvSpPr/>
            <p:nvPr/>
          </p:nvSpPr>
          <p:spPr>
            <a:xfrm>
              <a:off x="9015506" y="3465703"/>
              <a:ext cx="187325" cy="431800"/>
            </a:xfrm>
            <a:custGeom>
              <a:avLst/>
              <a:gdLst>
                <a:gd name="connsiteX0" fmla="*/ 0 w 415925"/>
                <a:gd name="connsiteY0" fmla="*/ 0 h 819150"/>
                <a:gd name="connsiteX1" fmla="*/ 415925 w 415925"/>
                <a:gd name="connsiteY1" fmla="*/ 415925 h 819150"/>
                <a:gd name="connsiteX2" fmla="*/ 12700 w 415925"/>
                <a:gd name="connsiteY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925" h="819150">
                  <a:moveTo>
                    <a:pt x="0" y="0"/>
                  </a:moveTo>
                  <a:lnTo>
                    <a:pt x="415925" y="415925"/>
                  </a:lnTo>
                  <a:lnTo>
                    <a:pt x="12700" y="81915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7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91B5D6-69A4-CF4E-A392-70C05534D06B}"/>
              </a:ext>
            </a:extLst>
          </p:cNvPr>
          <p:cNvGrpSpPr/>
          <p:nvPr/>
        </p:nvGrpSpPr>
        <p:grpSpPr>
          <a:xfrm>
            <a:off x="838200" y="1150909"/>
            <a:ext cx="4127547" cy="4990837"/>
            <a:chOff x="990553" y="973109"/>
            <a:chExt cx="4747377" cy="5740306"/>
          </a:xfrm>
        </p:grpSpPr>
        <p:sp>
          <p:nvSpPr>
            <p:cNvPr id="2" name="Trapezium 1">
              <a:extLst>
                <a:ext uri="{FF2B5EF4-FFF2-40B4-BE49-F238E27FC236}">
                  <a16:creationId xmlns:a16="http://schemas.microsoft.com/office/drawing/2014/main" id="{1BB25865-770C-A14D-8D68-49077AD4B4B5}"/>
                </a:ext>
              </a:extLst>
            </p:cNvPr>
            <p:cNvSpPr/>
            <p:nvPr/>
          </p:nvSpPr>
          <p:spPr>
            <a:xfrm flipV="1">
              <a:off x="2575768" y="2371644"/>
              <a:ext cx="1957531" cy="944870"/>
            </a:xfrm>
            <a:prstGeom prst="trapezoid">
              <a:avLst>
                <a:gd name="adj" fmla="val 42201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feld 36">
              <a:extLst>
                <a:ext uri="{FF2B5EF4-FFF2-40B4-BE49-F238E27FC236}">
                  <a16:creationId xmlns:a16="http://schemas.microsoft.com/office/drawing/2014/main" id="{724D6A5A-9FD8-DF4C-BBB2-D9AE2A9A589F}"/>
                </a:ext>
              </a:extLst>
            </p:cNvPr>
            <p:cNvSpPr txBox="1"/>
            <p:nvPr/>
          </p:nvSpPr>
          <p:spPr bwMode="gray">
            <a:xfrm>
              <a:off x="2878666" y="2736357"/>
              <a:ext cx="135173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/>
                <a:t>Encoder</a:t>
              </a:r>
            </a:p>
          </p:txBody>
        </p:sp>
        <p:pic>
          <p:nvPicPr>
            <p:cNvPr id="48" name="Picture 4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EE6ACC-2793-FA4C-94FE-5CD2B8B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0989" y="1472949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4" name="Picture 5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75E9E60-7FB4-6E43-9CD5-6673A639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7183" y="1406874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55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CBC785DF-96F1-354E-8302-07A1224A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3378" y="1340798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2" name="Picture 6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23FAF7B-DA1F-2A4F-B1D9-50FA642E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9573" y="1274723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8" name="Picture 6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A41ADCF-698E-6C49-86D0-95363A445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5768" y="1208647"/>
              <a:ext cx="838101" cy="6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3511532-FF78-5045-9880-164F14D673CC}"/>
                </a:ext>
              </a:extLst>
            </p:cNvPr>
            <p:cNvCxnSpPr>
              <a:cxnSpLocks/>
            </p:cNvCxnSpPr>
            <p:nvPr/>
          </p:nvCxnSpPr>
          <p:spPr>
            <a:xfrm>
              <a:off x="3192600" y="1093826"/>
              <a:ext cx="1170669" cy="28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23D6D0-7E33-8A47-8415-855D57AC722F}"/>
                </a:ext>
              </a:extLst>
            </p:cNvPr>
            <p:cNvSpPr/>
            <p:nvPr/>
          </p:nvSpPr>
          <p:spPr>
            <a:xfrm rot="940643">
              <a:off x="3525101" y="973109"/>
              <a:ext cx="187323" cy="24553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05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73DA7D-A530-CB43-B10F-8F9AD5EDC3F0}"/>
                </a:ext>
              </a:extLst>
            </p:cNvPr>
            <p:cNvSpPr/>
            <p:nvPr/>
          </p:nvSpPr>
          <p:spPr>
            <a:xfrm>
              <a:off x="2953400" y="3419908"/>
              <a:ext cx="1202267" cy="245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>
                  <a:solidFill>
                    <a:schemeClr val="tx1"/>
                  </a:solidFill>
                </a:rPr>
                <a:t>Latent 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FEB8BD-E609-8C46-8FF1-30F006FB5578}"/>
                </a:ext>
              </a:extLst>
            </p:cNvPr>
            <p:cNvSpPr/>
            <p:nvPr/>
          </p:nvSpPr>
          <p:spPr>
            <a:xfrm>
              <a:off x="2953400" y="4194982"/>
              <a:ext cx="1202267" cy="472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3B5B24-E585-0847-A70C-1E6147468F96}"/>
                </a:ext>
              </a:extLst>
            </p:cNvPr>
            <p:cNvGrpSpPr/>
            <p:nvPr/>
          </p:nvGrpSpPr>
          <p:grpSpPr>
            <a:xfrm>
              <a:off x="1371136" y="5222881"/>
              <a:ext cx="4366794" cy="864652"/>
              <a:chOff x="1371136" y="4562481"/>
              <a:chExt cx="4366794" cy="86465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5143A53-FBC2-8749-9AAA-85DD29CFDC5D}"/>
                  </a:ext>
                </a:extLst>
              </p:cNvPr>
              <p:cNvGrpSpPr/>
              <p:nvPr/>
            </p:nvGrpSpPr>
            <p:grpSpPr>
              <a:xfrm>
                <a:off x="1371136" y="4562481"/>
                <a:ext cx="4366794" cy="863600"/>
                <a:chOff x="1371136" y="4562481"/>
                <a:chExt cx="4366794" cy="863600"/>
              </a:xfrm>
            </p:grpSpPr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B91ABC37-733E-AE44-BB86-CBA0BE5F70FC}"/>
                    </a:ext>
                  </a:extLst>
                </p:cNvPr>
                <p:cNvSpPr/>
                <p:nvPr/>
              </p:nvSpPr>
              <p:spPr>
                <a:xfrm>
                  <a:off x="1371136" y="4562481"/>
                  <a:ext cx="1080000" cy="863600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Bef>
                      <a:spcPts val="600"/>
                    </a:spcBef>
                    <a:buClr>
                      <a:schemeClr val="tx2"/>
                    </a:buClr>
                  </a:pPr>
                  <a:r>
                    <a:rPr lang="en-US" sz="1200">
                      <a:solidFill>
                        <a:schemeClr val="tx1"/>
                      </a:solidFill>
                    </a:rPr>
                    <a:t>Decoder 0</a:t>
                  </a:r>
                </a:p>
              </p:txBody>
            </p:sp>
            <p:sp>
              <p:nvSpPr>
                <p:cNvPr id="9" name="Hexagon 8">
                  <a:extLst>
                    <a:ext uri="{FF2B5EF4-FFF2-40B4-BE49-F238E27FC236}">
                      <a16:creationId xmlns:a16="http://schemas.microsoft.com/office/drawing/2014/main" id="{85DD4EA4-B803-BB4D-BDF3-7DE97DE12BFC}"/>
                    </a:ext>
                  </a:extLst>
                </p:cNvPr>
                <p:cNvSpPr/>
                <p:nvPr/>
              </p:nvSpPr>
              <p:spPr>
                <a:xfrm>
                  <a:off x="4657930" y="4562481"/>
                  <a:ext cx="1080000" cy="863600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Bef>
                      <a:spcPts val="600"/>
                    </a:spcBef>
                    <a:buClr>
                      <a:schemeClr val="tx2"/>
                    </a:buClr>
                  </a:pPr>
                  <a:r>
                    <a:rPr lang="en-US" sz="1200">
                      <a:solidFill>
                        <a:schemeClr val="tx1"/>
                      </a:solidFill>
                    </a:rPr>
                    <a:t>Decoder 2</a:t>
                  </a:r>
                </a:p>
              </p:txBody>
            </p:sp>
          </p:grp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3A10CC6-A85A-9240-9003-B96512816066}"/>
                  </a:ext>
                </a:extLst>
              </p:cNvPr>
              <p:cNvSpPr/>
              <p:nvPr/>
            </p:nvSpPr>
            <p:spPr>
              <a:xfrm>
                <a:off x="3014533" y="4563533"/>
                <a:ext cx="1080000" cy="8636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600"/>
                  </a:spcBef>
                  <a:buClr>
                    <a:schemeClr val="tx2"/>
                  </a:buClr>
                </a:pPr>
                <a:r>
                  <a:rPr lang="en-US" sz="1200" dirty="0">
                    <a:solidFill>
                      <a:schemeClr val="tx1"/>
                    </a:solidFill>
                  </a:rPr>
                  <a:t>Decoder 1</a:t>
                </a:r>
              </a:p>
            </p:txBody>
          </p:sp>
        </p:grp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0D9A9804-248A-8D4D-8535-A7E412DBA19E}"/>
                </a:ext>
              </a:extLst>
            </p:cNvPr>
            <p:cNvSpPr/>
            <p:nvPr/>
          </p:nvSpPr>
          <p:spPr>
            <a:xfrm rot="5400000">
              <a:off x="3460130" y="1285920"/>
              <a:ext cx="188806" cy="1870321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2AA9A57-423A-0841-BF72-D607AE887CCF}"/>
                </a:ext>
              </a:extLst>
            </p:cNvPr>
            <p:cNvGrpSpPr/>
            <p:nvPr/>
          </p:nvGrpSpPr>
          <p:grpSpPr>
            <a:xfrm>
              <a:off x="2198102" y="4810420"/>
              <a:ext cx="2712862" cy="269898"/>
              <a:chOff x="2198102" y="4050765"/>
              <a:chExt cx="2712862" cy="26989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41AA39-0B8F-8C46-A851-026976069622}"/>
                  </a:ext>
                </a:extLst>
              </p:cNvPr>
              <p:cNvGrpSpPr/>
              <p:nvPr/>
            </p:nvGrpSpPr>
            <p:grpSpPr>
              <a:xfrm>
                <a:off x="2198102" y="4050765"/>
                <a:ext cx="2712862" cy="269898"/>
                <a:chOff x="2129202" y="4050765"/>
                <a:chExt cx="2712862" cy="269898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F28843C-DB04-4C47-97AC-863FFC2A4D1F}"/>
                    </a:ext>
                  </a:extLst>
                </p:cNvPr>
                <p:cNvCxnSpPr/>
                <p:nvPr/>
              </p:nvCxnSpPr>
              <p:spPr>
                <a:xfrm flipH="1">
                  <a:off x="2129202" y="4056894"/>
                  <a:ext cx="1223328" cy="263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9E66809B-CF19-824A-A955-0E2D1BB25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736" y="4050765"/>
                  <a:ext cx="1223328" cy="2637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50BC9A7-F055-314C-A6A2-1CAA3C707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533" y="4056894"/>
                <a:ext cx="0" cy="244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2A31D0-1FEE-8D41-B5CF-B340885D7E8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33" y="3808004"/>
              <a:ext cx="0" cy="24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5578FC8-E54F-5844-8F1C-7510467B41F3}"/>
                </a:ext>
              </a:extLst>
            </p:cNvPr>
            <p:cNvCxnSpPr>
              <a:cxnSpLocks/>
            </p:cNvCxnSpPr>
            <p:nvPr/>
          </p:nvCxnSpPr>
          <p:spPr>
            <a:xfrm>
              <a:off x="1371136" y="4840821"/>
              <a:ext cx="417278" cy="233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308550F-EF95-1B4E-A7E6-566C7E52BCF6}"/>
                </a:ext>
              </a:extLst>
            </p:cNvPr>
            <p:cNvCxnSpPr>
              <a:cxnSpLocks/>
            </p:cNvCxnSpPr>
            <p:nvPr/>
          </p:nvCxnSpPr>
          <p:spPr>
            <a:xfrm>
              <a:off x="1575081" y="4840821"/>
              <a:ext cx="1576140" cy="3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532874-35DD-304E-B924-EA1D6BAA40CC}"/>
                </a:ext>
              </a:extLst>
            </p:cNvPr>
            <p:cNvCxnSpPr>
              <a:cxnSpLocks/>
            </p:cNvCxnSpPr>
            <p:nvPr/>
          </p:nvCxnSpPr>
          <p:spPr>
            <a:xfrm>
              <a:off x="1788414" y="4840821"/>
              <a:ext cx="2956858" cy="396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AA5D10-856F-9345-8EC2-E55E1B457BA9}"/>
                </a:ext>
              </a:extLst>
            </p:cNvPr>
            <p:cNvSpPr/>
            <p:nvPr/>
          </p:nvSpPr>
          <p:spPr>
            <a:xfrm>
              <a:off x="990553" y="4587205"/>
              <a:ext cx="1033020" cy="3246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Questions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A8084D4-4DFF-D040-B905-823B67F89BBB}"/>
                </a:ext>
              </a:extLst>
            </p:cNvPr>
            <p:cNvGrpSpPr/>
            <p:nvPr/>
          </p:nvGrpSpPr>
          <p:grpSpPr>
            <a:xfrm flipV="1">
              <a:off x="2198102" y="6177749"/>
              <a:ext cx="2712862" cy="269898"/>
              <a:chOff x="2198102" y="4050765"/>
              <a:chExt cx="2712862" cy="269898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B72B492-8997-DD45-B3F0-00A24D018AFF}"/>
                  </a:ext>
                </a:extLst>
              </p:cNvPr>
              <p:cNvGrpSpPr/>
              <p:nvPr/>
            </p:nvGrpSpPr>
            <p:grpSpPr>
              <a:xfrm>
                <a:off x="2198102" y="4050765"/>
                <a:ext cx="2712862" cy="269898"/>
                <a:chOff x="2129202" y="4050765"/>
                <a:chExt cx="2712862" cy="269898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3ACC58-04DA-F749-ACF5-CC64CAB2667D}"/>
                    </a:ext>
                  </a:extLst>
                </p:cNvPr>
                <p:cNvCxnSpPr/>
                <p:nvPr/>
              </p:nvCxnSpPr>
              <p:spPr>
                <a:xfrm flipH="1">
                  <a:off x="2129202" y="4056894"/>
                  <a:ext cx="1223328" cy="263769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74BCD668-640B-0E4E-B0D8-39B1B9B27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736" y="4050765"/>
                  <a:ext cx="1223328" cy="263769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3E105B8-D97F-BE4A-A790-51EFD88F3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533" y="4056894"/>
                <a:ext cx="0" cy="244416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5B8CCD9-4240-FD40-8B24-F54DAB4131FA}"/>
                </a:ext>
              </a:extLst>
            </p:cNvPr>
            <p:cNvSpPr/>
            <p:nvPr/>
          </p:nvSpPr>
          <p:spPr>
            <a:xfrm>
              <a:off x="3034479" y="6388759"/>
              <a:ext cx="1033020" cy="32465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tx2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Answers</a:t>
              </a:r>
            </a:p>
          </p:txBody>
        </p:sp>
      </p:grpSp>
      <p:sp>
        <p:nvSpPr>
          <p:cNvPr id="118" name="Title 117">
            <a:extLst>
              <a:ext uri="{FF2B5EF4-FFF2-40B4-BE49-F238E27FC236}">
                <a16:creationId xmlns:a16="http://schemas.microsoft.com/office/drawing/2014/main" id="{0F0B6787-4FCC-4A48-9D13-B63A0C7B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implementation</a:t>
            </a:r>
          </a:p>
        </p:txBody>
      </p:sp>
      <p:sp>
        <p:nvSpPr>
          <p:cNvPr id="120" name="Textfeld 28">
            <a:extLst>
              <a:ext uri="{FF2B5EF4-FFF2-40B4-BE49-F238E27FC236}">
                <a16:creationId xmlns:a16="http://schemas.microsoft.com/office/drawing/2014/main" id="{349CD2ED-4549-FA40-AB91-C81B7EDD0213}"/>
              </a:ext>
            </a:extLst>
          </p:cNvPr>
          <p:cNvSpPr txBox="1"/>
          <p:nvPr/>
        </p:nvSpPr>
        <p:spPr bwMode="gray">
          <a:xfrm>
            <a:off x="5692982" y="1611658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 err="1"/>
              <a:t>Pytorch</a:t>
            </a:r>
            <a:r>
              <a:rPr lang="en-US" sz="1400" b="1" dirty="0"/>
              <a:t> module filter</a:t>
            </a:r>
          </a:p>
        </p:txBody>
      </p:sp>
      <p:cxnSp>
        <p:nvCxnSpPr>
          <p:cNvPr id="121" name="Gerader Verbinder 29">
            <a:extLst>
              <a:ext uri="{FF2B5EF4-FFF2-40B4-BE49-F238E27FC236}">
                <a16:creationId xmlns:a16="http://schemas.microsoft.com/office/drawing/2014/main" id="{E7037C0E-3481-AC44-ADFF-4D6D69B04145}"/>
              </a:ext>
            </a:extLst>
          </p:cNvPr>
          <p:cNvCxnSpPr>
            <a:cxnSpLocks/>
          </p:cNvCxnSpPr>
          <p:nvPr/>
        </p:nvCxnSpPr>
        <p:spPr bwMode="gray">
          <a:xfrm>
            <a:off x="5692982" y="1863453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1">
            <a:extLst>
              <a:ext uri="{FF2B5EF4-FFF2-40B4-BE49-F238E27FC236}">
                <a16:creationId xmlns:a16="http://schemas.microsoft.com/office/drawing/2014/main" id="{28DFA37E-3670-4146-AEFE-3D82ABD849FF}"/>
              </a:ext>
            </a:extLst>
          </p:cNvPr>
          <p:cNvCxnSpPr/>
          <p:nvPr/>
        </p:nvCxnSpPr>
        <p:spPr bwMode="gray">
          <a:xfrm flipV="1">
            <a:off x="5474819" y="1605053"/>
            <a:ext cx="0" cy="4536693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32">
            <a:extLst>
              <a:ext uri="{FF2B5EF4-FFF2-40B4-BE49-F238E27FC236}">
                <a16:creationId xmlns:a16="http://schemas.microsoft.com/office/drawing/2014/main" id="{03A4BE3A-30B2-AF43-9895-F582E26F10D6}"/>
              </a:ext>
            </a:extLst>
          </p:cNvPr>
          <p:cNvGrpSpPr/>
          <p:nvPr/>
        </p:nvGrpSpPr>
        <p:grpSpPr>
          <a:xfrm>
            <a:off x="5372425" y="3492399"/>
            <a:ext cx="204788" cy="755650"/>
            <a:chOff x="9006774" y="3303778"/>
            <a:chExt cx="204788" cy="755650"/>
          </a:xfrm>
        </p:grpSpPr>
        <p:sp>
          <p:nvSpPr>
            <p:cNvPr id="124" name="Rechteck 33">
              <a:extLst>
                <a:ext uri="{FF2B5EF4-FFF2-40B4-BE49-F238E27FC236}">
                  <a16:creationId xmlns:a16="http://schemas.microsoft.com/office/drawing/2014/main" id="{FE42D9FC-6156-1E47-ABD2-E6C5A51A8F5F}"/>
                </a:ext>
              </a:extLst>
            </p:cNvPr>
            <p:cNvSpPr/>
            <p:nvPr/>
          </p:nvSpPr>
          <p:spPr bwMode="gray">
            <a:xfrm>
              <a:off x="9006774" y="3303778"/>
              <a:ext cx="204788" cy="755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ihandform 17">
              <a:extLst>
                <a:ext uri="{FF2B5EF4-FFF2-40B4-BE49-F238E27FC236}">
                  <a16:creationId xmlns:a16="http://schemas.microsoft.com/office/drawing/2014/main" id="{2446B26D-4019-594A-8993-93EEA21764BF}"/>
                </a:ext>
              </a:extLst>
            </p:cNvPr>
            <p:cNvSpPr/>
            <p:nvPr/>
          </p:nvSpPr>
          <p:spPr>
            <a:xfrm>
              <a:off x="9015506" y="3465703"/>
              <a:ext cx="187325" cy="431800"/>
            </a:xfrm>
            <a:custGeom>
              <a:avLst/>
              <a:gdLst>
                <a:gd name="connsiteX0" fmla="*/ 0 w 415925"/>
                <a:gd name="connsiteY0" fmla="*/ 0 h 819150"/>
                <a:gd name="connsiteX1" fmla="*/ 415925 w 415925"/>
                <a:gd name="connsiteY1" fmla="*/ 415925 h 819150"/>
                <a:gd name="connsiteX2" fmla="*/ 12700 w 415925"/>
                <a:gd name="connsiteY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925" h="819150">
                  <a:moveTo>
                    <a:pt x="0" y="0"/>
                  </a:moveTo>
                  <a:lnTo>
                    <a:pt x="415925" y="415925"/>
                  </a:lnTo>
                  <a:lnTo>
                    <a:pt x="12700" y="81915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7" name="Picture 1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593C9D-2166-CB42-883F-0CE70C61B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714" y="1973881"/>
            <a:ext cx="5868845" cy="2845725"/>
          </a:xfrm>
          <a:prstGeom prst="rect">
            <a:avLst/>
          </a:prstGeom>
        </p:spPr>
      </p:pic>
      <p:sp>
        <p:nvSpPr>
          <p:cNvPr id="47" name="Textfeld 28">
            <a:extLst>
              <a:ext uri="{FF2B5EF4-FFF2-40B4-BE49-F238E27FC236}">
                <a16:creationId xmlns:a16="http://schemas.microsoft.com/office/drawing/2014/main" id="{F0C313F1-F49C-3046-B439-5A4E87691579}"/>
              </a:ext>
            </a:extLst>
          </p:cNvPr>
          <p:cNvSpPr txBox="1"/>
          <p:nvPr/>
        </p:nvSpPr>
        <p:spPr bwMode="gray">
          <a:xfrm>
            <a:off x="5692982" y="5095345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Filter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88D11-F3FD-FF40-9F0C-59CD23CB6732}"/>
              </a:ext>
            </a:extLst>
          </p:cNvPr>
          <p:cNvSpPr/>
          <p:nvPr/>
        </p:nvSpPr>
        <p:spPr>
          <a:xfrm>
            <a:off x="5741236" y="5441048"/>
            <a:ext cx="1219693" cy="251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DE7276-5FF4-3B43-97CA-1500D3066A97}"/>
              </a:ext>
            </a:extLst>
          </p:cNvPr>
          <p:cNvSpPr/>
          <p:nvPr/>
        </p:nvSpPr>
        <p:spPr>
          <a:xfrm>
            <a:off x="6184654" y="5404584"/>
            <a:ext cx="337511" cy="7371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r Verbinder 29">
            <a:extLst>
              <a:ext uri="{FF2B5EF4-FFF2-40B4-BE49-F238E27FC236}">
                <a16:creationId xmlns:a16="http://schemas.microsoft.com/office/drawing/2014/main" id="{DD3071C2-ED9C-114C-96BC-B8DC84CAEE14}"/>
              </a:ext>
            </a:extLst>
          </p:cNvPr>
          <p:cNvCxnSpPr>
            <a:cxnSpLocks/>
          </p:cNvCxnSpPr>
          <p:nvPr/>
        </p:nvCxnSpPr>
        <p:spPr bwMode="gray">
          <a:xfrm>
            <a:off x="5692981" y="5329094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28">
            <a:extLst>
              <a:ext uri="{FF2B5EF4-FFF2-40B4-BE49-F238E27FC236}">
                <a16:creationId xmlns:a16="http://schemas.microsoft.com/office/drawing/2014/main" id="{026FBA40-4C48-4548-9531-A75B3948EF4A}"/>
              </a:ext>
            </a:extLst>
          </p:cNvPr>
          <p:cNvSpPr txBox="1"/>
          <p:nvPr/>
        </p:nvSpPr>
        <p:spPr bwMode="gray">
          <a:xfrm>
            <a:off x="7220309" y="5475668"/>
            <a:ext cx="2038336" cy="221018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Input decoder 0</a:t>
            </a:r>
          </a:p>
        </p:txBody>
      </p:sp>
      <p:sp>
        <p:nvSpPr>
          <p:cNvPr id="52" name="Textfeld 28">
            <a:extLst>
              <a:ext uri="{FF2B5EF4-FFF2-40B4-BE49-F238E27FC236}">
                <a16:creationId xmlns:a16="http://schemas.microsoft.com/office/drawing/2014/main" id="{FE643BAE-22AE-D749-B02F-5F9269951AD8}"/>
              </a:ext>
            </a:extLst>
          </p:cNvPr>
          <p:cNvSpPr txBox="1"/>
          <p:nvPr/>
        </p:nvSpPr>
        <p:spPr bwMode="gray">
          <a:xfrm>
            <a:off x="7226009" y="5851091"/>
            <a:ext cx="2430221" cy="221018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Filtered output latent neuron 1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A612678-9F46-8C4A-9FEE-6F00BCCD42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3693" y="5460986"/>
            <a:ext cx="1219693" cy="6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6731-1016-FE47-8446-A4A2A74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7" name="Textfeld 28">
            <a:extLst>
              <a:ext uri="{FF2B5EF4-FFF2-40B4-BE49-F238E27FC236}">
                <a16:creationId xmlns:a16="http://schemas.microsoft.com/office/drawing/2014/main" id="{1F2DE8B8-A81D-9D4D-9593-FA78F60205F7}"/>
              </a:ext>
            </a:extLst>
          </p:cNvPr>
          <p:cNvSpPr txBox="1"/>
          <p:nvPr/>
        </p:nvSpPr>
        <p:spPr bwMode="gray">
          <a:xfrm>
            <a:off x="7331768" y="1611658"/>
            <a:ext cx="3764843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Model- and hyperparameters (selection)</a:t>
            </a:r>
          </a:p>
        </p:txBody>
      </p:sp>
      <p:cxnSp>
        <p:nvCxnSpPr>
          <p:cNvPr id="8" name="Gerader Verbinder 29">
            <a:extLst>
              <a:ext uri="{FF2B5EF4-FFF2-40B4-BE49-F238E27FC236}">
                <a16:creationId xmlns:a16="http://schemas.microsoft.com/office/drawing/2014/main" id="{0AD58595-9E62-6445-8122-B2023D619EF2}"/>
              </a:ext>
            </a:extLst>
          </p:cNvPr>
          <p:cNvCxnSpPr>
            <a:cxnSpLocks/>
          </p:cNvCxnSpPr>
          <p:nvPr/>
        </p:nvCxnSpPr>
        <p:spPr bwMode="gray">
          <a:xfrm>
            <a:off x="7331768" y="1863453"/>
            <a:ext cx="3764844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31">
            <a:extLst>
              <a:ext uri="{FF2B5EF4-FFF2-40B4-BE49-F238E27FC236}">
                <a16:creationId xmlns:a16="http://schemas.microsoft.com/office/drawing/2014/main" id="{BDFD92A0-D1D7-F549-9060-F0A88715A49C}"/>
              </a:ext>
            </a:extLst>
          </p:cNvPr>
          <p:cNvCxnSpPr/>
          <p:nvPr/>
        </p:nvCxnSpPr>
        <p:spPr bwMode="gray">
          <a:xfrm flipV="1">
            <a:off x="7113605" y="1605053"/>
            <a:ext cx="0" cy="4536693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32">
            <a:extLst>
              <a:ext uri="{FF2B5EF4-FFF2-40B4-BE49-F238E27FC236}">
                <a16:creationId xmlns:a16="http://schemas.microsoft.com/office/drawing/2014/main" id="{BA8FB7EB-6D06-AD40-8714-C3BF76AC11E9}"/>
              </a:ext>
            </a:extLst>
          </p:cNvPr>
          <p:cNvGrpSpPr/>
          <p:nvPr/>
        </p:nvGrpSpPr>
        <p:grpSpPr>
          <a:xfrm>
            <a:off x="7011211" y="3492399"/>
            <a:ext cx="204788" cy="755650"/>
            <a:chOff x="9006774" y="3303778"/>
            <a:chExt cx="204788" cy="755650"/>
          </a:xfrm>
        </p:grpSpPr>
        <p:sp>
          <p:nvSpPr>
            <p:cNvPr id="11" name="Rechteck 33">
              <a:extLst>
                <a:ext uri="{FF2B5EF4-FFF2-40B4-BE49-F238E27FC236}">
                  <a16:creationId xmlns:a16="http://schemas.microsoft.com/office/drawing/2014/main" id="{F02303CA-F4DF-8344-A46F-7F2E90FAB50B}"/>
                </a:ext>
              </a:extLst>
            </p:cNvPr>
            <p:cNvSpPr/>
            <p:nvPr/>
          </p:nvSpPr>
          <p:spPr bwMode="gray">
            <a:xfrm>
              <a:off x="9006774" y="3303778"/>
              <a:ext cx="204788" cy="755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ihandform 17">
              <a:extLst>
                <a:ext uri="{FF2B5EF4-FFF2-40B4-BE49-F238E27FC236}">
                  <a16:creationId xmlns:a16="http://schemas.microsoft.com/office/drawing/2014/main" id="{A2DDAB59-EB87-B14C-B568-96B6C10C89D3}"/>
                </a:ext>
              </a:extLst>
            </p:cNvPr>
            <p:cNvSpPr/>
            <p:nvPr/>
          </p:nvSpPr>
          <p:spPr>
            <a:xfrm>
              <a:off x="9015506" y="3465703"/>
              <a:ext cx="187325" cy="431800"/>
            </a:xfrm>
            <a:custGeom>
              <a:avLst/>
              <a:gdLst>
                <a:gd name="connsiteX0" fmla="*/ 0 w 415925"/>
                <a:gd name="connsiteY0" fmla="*/ 0 h 819150"/>
                <a:gd name="connsiteX1" fmla="*/ 415925 w 415925"/>
                <a:gd name="connsiteY1" fmla="*/ 415925 h 819150"/>
                <a:gd name="connsiteX2" fmla="*/ 12700 w 415925"/>
                <a:gd name="connsiteY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925" h="819150">
                  <a:moveTo>
                    <a:pt x="0" y="0"/>
                  </a:moveTo>
                  <a:lnTo>
                    <a:pt x="415925" y="415925"/>
                  </a:lnTo>
                  <a:lnTo>
                    <a:pt x="12700" y="81915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FBF24F3-43FE-484B-9D5E-3B0AE2ED5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5"/>
          <a:stretch/>
        </p:blipFill>
        <p:spPr>
          <a:xfrm>
            <a:off x="7411280" y="2012054"/>
            <a:ext cx="2837189" cy="4219782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2A2C8D6D-3BF8-924B-8750-30B7808E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9" y="1165157"/>
            <a:ext cx="3915067" cy="5048234"/>
          </a:xfrm>
          <a:prstGeom prst="rect">
            <a:avLst/>
          </a:prstGeom>
        </p:spPr>
      </p:pic>
      <p:sp>
        <p:nvSpPr>
          <p:cNvPr id="28" name="Textfeld 28">
            <a:extLst>
              <a:ext uri="{FF2B5EF4-FFF2-40B4-BE49-F238E27FC236}">
                <a16:creationId xmlns:a16="http://schemas.microsoft.com/office/drawing/2014/main" id="{41CAA7ED-B9C0-6F45-8251-29B59C7D1CE3}"/>
              </a:ext>
            </a:extLst>
          </p:cNvPr>
          <p:cNvSpPr txBox="1"/>
          <p:nvPr/>
        </p:nvSpPr>
        <p:spPr bwMode="gray">
          <a:xfrm>
            <a:off x="4229635" y="3204612"/>
            <a:ext cx="2477767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r>
              <a:rPr lang="en-US" sz="1400" b="1" dirty="0"/>
              <a:t>Filter(**</a:t>
            </a:r>
            <a:r>
              <a:rPr lang="en-US" sz="1400" b="1" dirty="0" err="1"/>
              <a:t>hparams</a:t>
            </a:r>
            <a:r>
              <a:rPr lang="en-US" sz="1400" b="1" dirty="0"/>
              <a:t>).</a:t>
            </a:r>
            <a:r>
              <a:rPr lang="en-US" sz="1400" b="1" dirty="0" err="1"/>
              <a:t>selection_bias</a:t>
            </a:r>
            <a:endParaRPr lang="en-US" sz="1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558E13-48E9-B244-8C65-A5800C64BCFE}"/>
              </a:ext>
            </a:extLst>
          </p:cNvPr>
          <p:cNvGrpSpPr/>
          <p:nvPr/>
        </p:nvGrpSpPr>
        <p:grpSpPr>
          <a:xfrm>
            <a:off x="4497369" y="3585910"/>
            <a:ext cx="1545935" cy="874123"/>
            <a:chOff x="4305428" y="4438317"/>
            <a:chExt cx="1545935" cy="8741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24047D-B1F8-6D41-A40E-0991B2413F36}"/>
                </a:ext>
              </a:extLst>
            </p:cNvPr>
            <p:cNvSpPr/>
            <p:nvPr/>
          </p:nvSpPr>
          <p:spPr>
            <a:xfrm>
              <a:off x="4426046" y="4438317"/>
              <a:ext cx="363838" cy="874123"/>
            </a:xfrm>
            <a:prstGeom prst="rect">
              <a:avLst/>
            </a:prstGeom>
            <a:noFill/>
            <a:ln>
              <a:solidFill>
                <a:srgbClr val="22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FBDB627-FACA-9440-83EF-28BD82D2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5428" y="4467659"/>
              <a:ext cx="1545935" cy="81543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26A063-5385-A14C-85E6-69DDAB07AC03}"/>
                </a:ext>
              </a:extLst>
            </p:cNvPr>
            <p:cNvSpPr/>
            <p:nvPr/>
          </p:nvSpPr>
          <p:spPr>
            <a:xfrm>
              <a:off x="4928509" y="4438317"/>
              <a:ext cx="363838" cy="874123"/>
            </a:xfrm>
            <a:prstGeom prst="rect">
              <a:avLst/>
            </a:prstGeom>
            <a:noFill/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B926D4-6ABF-7149-B5EC-42678DADCC23}"/>
                </a:ext>
              </a:extLst>
            </p:cNvPr>
            <p:cNvSpPr/>
            <p:nvPr/>
          </p:nvSpPr>
          <p:spPr>
            <a:xfrm>
              <a:off x="5430971" y="4438317"/>
              <a:ext cx="363838" cy="874123"/>
            </a:xfrm>
            <a:prstGeom prst="rect">
              <a:avLst/>
            </a:prstGeom>
            <a:noFill/>
            <a:ln>
              <a:solidFill>
                <a:srgbClr val="20A1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83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807D-2391-C243-9F10-38FC5D55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answer predictions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82D1122-4360-4241-9A6F-D5E75902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465585"/>
            <a:ext cx="10769600" cy="45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807D-2391-C243-9F10-38FC5D55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hidden state predictions</a:t>
            </a:r>
          </a:p>
        </p:txBody>
      </p:sp>
      <p:pic>
        <p:nvPicPr>
          <p:cNvPr id="4" name="Picture 3" descr="Calendar&#10;&#10;Description automatically generated with low confidence">
            <a:extLst>
              <a:ext uri="{FF2B5EF4-FFF2-40B4-BE49-F238E27FC236}">
                <a16:creationId xmlns:a16="http://schemas.microsoft.com/office/drawing/2014/main" id="{17A1C017-55AC-E245-8934-92F36B77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56" y="965200"/>
            <a:ext cx="6644687" cy="55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359</Words>
  <Application>Microsoft Macintosh PowerPoint</Application>
  <PresentationFormat>Widescreen</PresentationFormat>
  <Paragraphs>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set-up</vt:lpstr>
      <vt:lpstr>Reference experiments</vt:lpstr>
      <vt:lpstr>Model implementation – overview</vt:lpstr>
      <vt:lpstr>Filter implementation</vt:lpstr>
      <vt:lpstr>Model training</vt:lpstr>
      <vt:lpstr>Results – answer predictions</vt:lpstr>
      <vt:lpstr>Results – hidden state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Steude</dc:creator>
  <cp:lastModifiedBy>Henrik Steude</cp:lastModifiedBy>
  <cp:revision>24</cp:revision>
  <dcterms:created xsi:type="dcterms:W3CDTF">2021-01-14T17:06:51Z</dcterms:created>
  <dcterms:modified xsi:type="dcterms:W3CDTF">2021-01-18T09:35:35Z</dcterms:modified>
</cp:coreProperties>
</file>