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b5d8528d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b5d8528d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b5d8528d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5d8528d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b5d8528d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5d8528d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b5d8528d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b5d8528d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c403d864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403d864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c403d864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c403d864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c403d864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c403d864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c403d864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403d864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As part of the model creation, first a correlation matrix was plotted to find out if any of the variables have strong correlation</a:t>
            </a:r>
            <a:r>
              <a:rPr lang="en"/>
              <a:t>.</a:t>
            </a:r>
            <a:endParaRPr/>
          </a:p>
          <a:p>
            <a:pPr indent="-298450" lvl="0" marL="457200" rtl="0" algn="l">
              <a:spcBef>
                <a:spcPts val="0"/>
              </a:spcBef>
              <a:spcAft>
                <a:spcPts val="0"/>
              </a:spcAft>
              <a:buSzPts val="1100"/>
              <a:buAutoNum type="arabicPeriod"/>
            </a:pPr>
            <a:r>
              <a:rPr lang="en"/>
              <a:t>Air Time and Distance have strong correlation. To avoid </a:t>
            </a:r>
            <a:r>
              <a:rPr lang="en"/>
              <a:t>Multicollinearity, Air Time variable was removed.</a:t>
            </a:r>
            <a:endParaRPr/>
          </a:p>
          <a:p>
            <a:pPr indent="-298450" lvl="0" marL="457200" rtl="0" algn="l">
              <a:spcBef>
                <a:spcPts val="0"/>
              </a:spcBef>
              <a:spcAft>
                <a:spcPts val="0"/>
              </a:spcAft>
              <a:buSzPts val="1100"/>
              <a:buAutoNum type="arabicPeriod"/>
            </a:pPr>
            <a:r>
              <a:rPr lang="en"/>
              <a:t>Scheduled Departure Time was not normally distributed. It was transformed using Box-Cox transformation and stored in a new variable - Scheduled Departure Time Transform.</a:t>
            </a:r>
            <a:endParaRPr/>
          </a:p>
          <a:p>
            <a:pPr indent="-298450" lvl="0" marL="457200" rtl="0" algn="l">
              <a:spcBef>
                <a:spcPts val="0"/>
              </a:spcBef>
              <a:spcAft>
                <a:spcPts val="0"/>
              </a:spcAft>
              <a:buSzPts val="1100"/>
              <a:buAutoNum type="arabicPeriod"/>
            </a:pPr>
            <a:r>
              <a:rPr lang="en"/>
              <a:t>To simplify the dataset, Scheduled Departure Time variable is removed.</a:t>
            </a:r>
            <a:endParaRPr/>
          </a:p>
          <a:p>
            <a:pPr indent="-298450" lvl="0" marL="457200" rtl="0" algn="l">
              <a:spcBef>
                <a:spcPts val="0"/>
              </a:spcBef>
              <a:spcAft>
                <a:spcPts val="0"/>
              </a:spcAft>
              <a:buSzPts val="1100"/>
              <a:buAutoNum type="arabicPeriod"/>
            </a:pPr>
            <a:r>
              <a:rPr lang="en"/>
              <a:t>For feature creation, Unique Carrier variable was used and was replaced with dummy variables.</a:t>
            </a:r>
            <a:endParaRPr/>
          </a:p>
          <a:p>
            <a:pPr indent="-298450" lvl="0" marL="457200" rtl="0" algn="l">
              <a:spcBef>
                <a:spcPts val="0"/>
              </a:spcBef>
              <a:spcAft>
                <a:spcPts val="0"/>
              </a:spcAft>
              <a:buSzPts val="1100"/>
              <a:buAutoNum type="arabicPeriod"/>
            </a:pPr>
            <a:r>
              <a:rPr lang="en"/>
              <a:t>For model creation, train and test dataset was created where 30% of the data used as test set and the remaining as training set.</a:t>
            </a:r>
            <a:endParaRPr/>
          </a:p>
          <a:p>
            <a:pPr indent="-298450" lvl="0" marL="457200" rtl="0" algn="l">
              <a:spcBef>
                <a:spcPts val="0"/>
              </a:spcBef>
              <a:spcAft>
                <a:spcPts val="0"/>
              </a:spcAft>
              <a:buSzPts val="1100"/>
              <a:buAutoNum type="arabicPeriod"/>
            </a:pPr>
            <a:r>
              <a:rPr lang="en"/>
              <a:t>Cancelled variable (dependent variable) was removed from the dataset.</a:t>
            </a:r>
            <a:endParaRPr/>
          </a:p>
          <a:p>
            <a:pPr indent="-298450" lvl="0" marL="457200" rtl="0" algn="l">
              <a:spcBef>
                <a:spcPts val="0"/>
              </a:spcBef>
              <a:spcAft>
                <a:spcPts val="0"/>
              </a:spcAft>
              <a:buSzPts val="1100"/>
              <a:buAutoNum type="arabicPeriod"/>
            </a:pPr>
            <a:r>
              <a:rPr lang="en"/>
              <a:t>To avoid overfitting the model, stratified k-fold cross validation was used on the training dataset using 10 folds</a:t>
            </a:r>
            <a:endParaRPr/>
          </a:p>
          <a:p>
            <a:pPr indent="-298450" lvl="0" marL="457200" rtl="0" algn="l">
              <a:spcBef>
                <a:spcPts val="0"/>
              </a:spcBef>
              <a:spcAft>
                <a:spcPts val="0"/>
              </a:spcAft>
              <a:buSzPts val="1100"/>
              <a:buAutoNum type="arabicPeriod"/>
            </a:pPr>
            <a:r>
              <a:rPr lang="en"/>
              <a:t>For logistic regression, all the independent variables were used. As the dependent variable was not evenly distributed, balancing weight was used.</a:t>
            </a:r>
            <a:endParaRPr/>
          </a:p>
          <a:p>
            <a:pPr indent="-298450" lvl="0" marL="457200" rtl="0" algn="l">
              <a:spcBef>
                <a:spcPts val="0"/>
              </a:spcBef>
              <a:spcAft>
                <a:spcPts val="0"/>
              </a:spcAft>
              <a:buSzPts val="1100"/>
              <a:buAutoNum type="arabicPeriod"/>
            </a:pPr>
            <a:r>
              <a:rPr lang="en"/>
              <a:t>The accuracy score achieved using the model on the test set was 98%.</a:t>
            </a:r>
            <a:endParaRPr/>
          </a:p>
          <a:p>
            <a:pPr indent="-298450" lvl="0" marL="457200" rtl="0" algn="l">
              <a:spcBef>
                <a:spcPts val="0"/>
              </a:spcBef>
              <a:spcAft>
                <a:spcPts val="0"/>
              </a:spcAft>
              <a:buSzPts val="1100"/>
              <a:buAutoNum type="arabicPeriod"/>
            </a:pPr>
            <a:r>
              <a:rPr lang="en"/>
              <a:t>Referring to the confusion matrix, the model produced lot of True Positive and True Negative. </a:t>
            </a:r>
            <a:r>
              <a:rPr lang="en" sz="1050"/>
              <a:t>It appears that this model may be predicting too many flight cancellations.</a:t>
            </a:r>
            <a:endParaRPr sz="1050"/>
          </a:p>
          <a:p>
            <a:pPr indent="-295275" lvl="0" marL="457200" rtl="0" algn="l">
              <a:spcBef>
                <a:spcPts val="0"/>
              </a:spcBef>
              <a:spcAft>
                <a:spcPts val="0"/>
              </a:spcAft>
              <a:buSzPts val="1050"/>
              <a:buAutoNum type="arabicPeriod"/>
            </a:pPr>
            <a:r>
              <a:rPr lang="en" sz="1050"/>
              <a:t>In future scope, the model weight needs to be adjusted.</a:t>
            </a:r>
            <a:endParaRPr sz="105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c4668729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c4668729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As part of the model creation, first a correlation matrix was plotted to find out if any of the variables have strong correlation.</a:t>
            </a:r>
            <a:endParaRPr/>
          </a:p>
          <a:p>
            <a:pPr indent="-298450" lvl="0" marL="457200" rtl="0" algn="l">
              <a:spcBef>
                <a:spcPts val="0"/>
              </a:spcBef>
              <a:spcAft>
                <a:spcPts val="0"/>
              </a:spcAft>
              <a:buSzPts val="1100"/>
              <a:buAutoNum type="arabicPeriod"/>
            </a:pPr>
            <a:r>
              <a:rPr lang="en"/>
              <a:t>Air Time and Distance have strong correlation. To avoid Multicollinearity, Air Time variable was removed.</a:t>
            </a:r>
            <a:endParaRPr/>
          </a:p>
          <a:p>
            <a:pPr indent="-298450" lvl="0" marL="457200" rtl="0" algn="l">
              <a:spcBef>
                <a:spcPts val="0"/>
              </a:spcBef>
              <a:spcAft>
                <a:spcPts val="0"/>
              </a:spcAft>
              <a:buSzPts val="1100"/>
              <a:buAutoNum type="arabicPeriod"/>
            </a:pPr>
            <a:r>
              <a:rPr lang="en"/>
              <a:t>Scheduled Departure Time was not normally distributed. It was transformed using Box-Cox transformation and stored in a new variable - Scheduled Departure Time Transform.</a:t>
            </a:r>
            <a:endParaRPr/>
          </a:p>
          <a:p>
            <a:pPr indent="-298450" lvl="0" marL="457200" rtl="0" algn="l">
              <a:spcBef>
                <a:spcPts val="0"/>
              </a:spcBef>
              <a:spcAft>
                <a:spcPts val="0"/>
              </a:spcAft>
              <a:buSzPts val="1100"/>
              <a:buAutoNum type="arabicPeriod"/>
            </a:pPr>
            <a:r>
              <a:rPr lang="en"/>
              <a:t>To simplify the dataset, Scheduled Departure Time variable is removed.</a:t>
            </a:r>
            <a:endParaRPr/>
          </a:p>
          <a:p>
            <a:pPr indent="-298450" lvl="0" marL="457200" rtl="0" algn="l">
              <a:spcBef>
                <a:spcPts val="0"/>
              </a:spcBef>
              <a:spcAft>
                <a:spcPts val="0"/>
              </a:spcAft>
              <a:buSzPts val="1100"/>
              <a:buAutoNum type="arabicPeriod"/>
            </a:pPr>
            <a:r>
              <a:rPr lang="en"/>
              <a:t>For feature creation, Unique Carrier variable was used and was replaced with dummy variables.</a:t>
            </a:r>
            <a:endParaRPr/>
          </a:p>
          <a:p>
            <a:pPr indent="-298450" lvl="0" marL="457200" rtl="0" algn="l">
              <a:spcBef>
                <a:spcPts val="0"/>
              </a:spcBef>
              <a:spcAft>
                <a:spcPts val="0"/>
              </a:spcAft>
              <a:buSzPts val="1100"/>
              <a:buAutoNum type="arabicPeriod"/>
            </a:pPr>
            <a:r>
              <a:rPr lang="en"/>
              <a:t>For model creation, train and test dataset was created where 30% of the data used as test set and the remaining as training set.</a:t>
            </a:r>
            <a:endParaRPr/>
          </a:p>
          <a:p>
            <a:pPr indent="-298450" lvl="0" marL="457200" rtl="0" algn="l">
              <a:spcBef>
                <a:spcPts val="0"/>
              </a:spcBef>
              <a:spcAft>
                <a:spcPts val="0"/>
              </a:spcAft>
              <a:buSzPts val="1100"/>
              <a:buAutoNum type="arabicPeriod"/>
            </a:pPr>
            <a:r>
              <a:rPr lang="en"/>
              <a:t>Departure Delay by 15 minutes variable (dependent variable) was removed from the dataset.</a:t>
            </a:r>
            <a:endParaRPr/>
          </a:p>
          <a:p>
            <a:pPr indent="-298450" lvl="0" marL="457200" rtl="0" algn="l">
              <a:spcBef>
                <a:spcPts val="0"/>
              </a:spcBef>
              <a:spcAft>
                <a:spcPts val="0"/>
              </a:spcAft>
              <a:buSzPts val="1100"/>
              <a:buAutoNum type="arabicPeriod"/>
            </a:pPr>
            <a:r>
              <a:rPr lang="en"/>
              <a:t>To avoid overfitting the model, stratified k-fold cross validation was used on the training dataset using 10 folds</a:t>
            </a:r>
            <a:endParaRPr/>
          </a:p>
          <a:p>
            <a:pPr indent="-298450" lvl="0" marL="457200" rtl="0" algn="l">
              <a:spcBef>
                <a:spcPts val="0"/>
              </a:spcBef>
              <a:spcAft>
                <a:spcPts val="0"/>
              </a:spcAft>
              <a:buSzPts val="1100"/>
              <a:buAutoNum type="arabicPeriod"/>
            </a:pPr>
            <a:r>
              <a:rPr lang="en"/>
              <a:t>For logistic regression, all the independent variables were used. As the dependent variable was not evenly distributed, balancing weight was used.</a:t>
            </a:r>
            <a:endParaRPr/>
          </a:p>
          <a:p>
            <a:pPr indent="-298450" lvl="0" marL="457200" rtl="0" algn="l">
              <a:spcBef>
                <a:spcPts val="0"/>
              </a:spcBef>
              <a:spcAft>
                <a:spcPts val="0"/>
              </a:spcAft>
              <a:buSzPts val="1100"/>
              <a:buAutoNum type="arabicPeriod"/>
            </a:pPr>
            <a:r>
              <a:rPr lang="en"/>
              <a:t>The accuracy score achieved using the model on the test set was 78%.</a:t>
            </a:r>
            <a:endParaRPr/>
          </a:p>
          <a:p>
            <a:pPr indent="-298450" lvl="0" marL="457200" rtl="0" algn="l">
              <a:spcBef>
                <a:spcPts val="0"/>
              </a:spcBef>
              <a:spcAft>
                <a:spcPts val="0"/>
              </a:spcAft>
              <a:buSzPts val="1100"/>
              <a:buAutoNum type="arabicPeriod"/>
            </a:pPr>
            <a:r>
              <a:rPr lang="en"/>
              <a:t>Referring to the confusion matrix, the model produced lot of True Positive and True Negative. </a:t>
            </a:r>
            <a:r>
              <a:rPr lang="en" sz="1050"/>
              <a:t>It appears that this model may be predicting too many flight cancellations.</a:t>
            </a:r>
            <a:endParaRPr sz="1050"/>
          </a:p>
          <a:p>
            <a:pPr indent="-295275" lvl="0" marL="457200" rtl="0" algn="l">
              <a:spcBef>
                <a:spcPts val="0"/>
              </a:spcBef>
              <a:spcAft>
                <a:spcPts val="0"/>
              </a:spcAft>
              <a:buSzPts val="1050"/>
              <a:buAutoNum type="arabicPeriod"/>
            </a:pPr>
            <a:r>
              <a:rPr lang="en" sz="1050"/>
              <a:t>In future scope, the model weight needs to be adjusted.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c575c8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575c8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c403d864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c403d864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c575c8a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c575c8a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c575c8a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c575c8a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c575c8a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c575c8a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c575c8a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c575c8a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c575c8a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c575c8a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c575c8a2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c575c8a2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c575c8a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c575c8a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c575c8a2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c575c8a2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575c8a2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575c8a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c575c8a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c575c8a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403d864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403d864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b5d8528d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b5d8528d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c403d864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c403d864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403d864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403d864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403d86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403d86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b5d8528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5d8528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b5d8528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b5d8528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b5d8528d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b5d8528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b5d8528d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5d8528d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transtats.bts.gov/OT_Delay/OT_DelayCause1.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Flight Delay Times</a:t>
            </a:r>
            <a:endParaRPr/>
          </a:p>
        </p:txBody>
      </p:sp>
      <p:sp>
        <p:nvSpPr>
          <p:cNvPr id="129" name="Google Shape;129;p13"/>
          <p:cNvSpPr txBox="1"/>
          <p:nvPr>
            <p:ph idx="1" type="subTitle"/>
          </p:nvPr>
        </p:nvSpPr>
        <p:spPr>
          <a:xfrm>
            <a:off x="1573350" y="3383000"/>
            <a:ext cx="5997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IST 718 - Big Data Analytics</a:t>
            </a:r>
            <a:endParaRPr/>
          </a:p>
          <a:p>
            <a:pPr indent="0" lvl="0" marL="0" rtl="0" algn="ctr">
              <a:spcBef>
                <a:spcPts val="0"/>
              </a:spcBef>
              <a:spcAft>
                <a:spcPts val="0"/>
              </a:spcAft>
              <a:buNone/>
            </a:pPr>
            <a:r>
              <a:rPr lang="en"/>
              <a:t>Charles Anyanwu, Yehuda Perry, Samantha Riedener, Himadri Tewari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pic>
        <p:nvPicPr>
          <p:cNvPr id="190" name="Google Shape;190;p22"/>
          <p:cNvPicPr preferRelativeResize="0"/>
          <p:nvPr/>
        </p:nvPicPr>
        <p:blipFill>
          <a:blip r:embed="rId3">
            <a:alphaModFix/>
          </a:blip>
          <a:stretch>
            <a:fillRect/>
          </a:stretch>
        </p:blipFill>
        <p:spPr>
          <a:xfrm>
            <a:off x="210674" y="763525"/>
            <a:ext cx="1954225" cy="3716350"/>
          </a:xfrm>
          <a:prstGeom prst="rect">
            <a:avLst/>
          </a:prstGeom>
          <a:noFill/>
          <a:ln>
            <a:noFill/>
          </a:ln>
        </p:spPr>
      </p:pic>
      <p:pic>
        <p:nvPicPr>
          <p:cNvPr id="191" name="Google Shape;191;p22"/>
          <p:cNvPicPr preferRelativeResize="0"/>
          <p:nvPr/>
        </p:nvPicPr>
        <p:blipFill>
          <a:blip r:embed="rId4">
            <a:alphaModFix/>
          </a:blip>
          <a:stretch>
            <a:fillRect/>
          </a:stretch>
        </p:blipFill>
        <p:spPr>
          <a:xfrm>
            <a:off x="2317300" y="839725"/>
            <a:ext cx="6606002" cy="3128450"/>
          </a:xfrm>
          <a:prstGeom prst="rect">
            <a:avLst/>
          </a:prstGeom>
          <a:noFill/>
          <a:ln>
            <a:noFill/>
          </a:ln>
        </p:spPr>
      </p:pic>
      <p:sp>
        <p:nvSpPr>
          <p:cNvPr id="192" name="Google Shape;192;p22"/>
          <p:cNvSpPr txBox="1"/>
          <p:nvPr>
            <p:ph idx="1" type="body"/>
          </p:nvPr>
        </p:nvSpPr>
        <p:spPr>
          <a:xfrm>
            <a:off x="2275300" y="3808950"/>
            <a:ext cx="6544200" cy="103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First pie chart gives the percentage of flights per airline carrier, this shows some disparity between the carriers.</a:t>
            </a:r>
            <a:endParaRPr sz="900"/>
          </a:p>
          <a:p>
            <a:pPr indent="0" lvl="0" marL="0" rtl="0" algn="l">
              <a:lnSpc>
                <a:spcPct val="90000"/>
              </a:lnSpc>
              <a:spcBef>
                <a:spcPts val="0"/>
              </a:spcBef>
              <a:spcAft>
                <a:spcPts val="0"/>
              </a:spcAft>
              <a:buNone/>
            </a:pPr>
            <a:r>
              <a:rPr lang="en" sz="900"/>
              <a:t>- For instance, Southwest Airlines accounts for ∼20% of the flights which is similar to the number of flights chartered by the 7 smallest airlines.</a:t>
            </a:r>
            <a:endParaRPr sz="900"/>
          </a:p>
          <a:p>
            <a:pPr indent="0" lvl="0" marL="0" rtl="0" algn="l">
              <a:lnSpc>
                <a:spcPct val="90000"/>
              </a:lnSpc>
              <a:spcBef>
                <a:spcPts val="0"/>
              </a:spcBef>
              <a:spcAft>
                <a:spcPts val="0"/>
              </a:spcAft>
              <a:buNone/>
            </a:pPr>
            <a:r>
              <a:rPr lang="en" sz="900"/>
              <a:t>- The second pie chart, shows the differences among airlines are less pronounced.</a:t>
            </a:r>
            <a:endParaRPr sz="900"/>
          </a:p>
          <a:p>
            <a:pPr indent="0" lvl="0" marL="0" rtl="0" algn="l">
              <a:lnSpc>
                <a:spcPct val="90000"/>
              </a:lnSpc>
              <a:spcBef>
                <a:spcPts val="0"/>
              </a:spcBef>
              <a:spcAft>
                <a:spcPts val="0"/>
              </a:spcAft>
              <a:buNone/>
            </a:pPr>
            <a:r>
              <a:rPr lang="en" sz="900"/>
              <a:t>	- Excluding Hawaiian Airlines and Alaska Airlines that report lower mean delays than their counterparts.</a:t>
            </a:r>
            <a:endParaRPr sz="900"/>
          </a:p>
          <a:p>
            <a:pPr indent="0" lvl="0" marL="0" rtl="0" algn="l">
              <a:lnSpc>
                <a:spcPct val="90000"/>
              </a:lnSpc>
              <a:spcBef>
                <a:spcPts val="0"/>
              </a:spcBef>
              <a:spcAft>
                <a:spcPts val="0"/>
              </a:spcAft>
              <a:buNone/>
            </a:pPr>
            <a:r>
              <a:rPr lang="en" sz="900"/>
              <a:t>- As of 2018 and 2019, all airlines run about 45 mins delay on average. This seems to be the new norm.</a:t>
            </a:r>
            <a:endParaRPr sz="900"/>
          </a:p>
          <a:p>
            <a:pPr indent="0" lvl="0" marL="0" rtl="0" algn="l">
              <a:lnSpc>
                <a:spcPct val="90000"/>
              </a:lnSpc>
              <a:spcBef>
                <a:spcPts val="0"/>
              </a:spcBef>
              <a:spcAft>
                <a:spcPts val="1600"/>
              </a:spcAft>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Boxplot</a:t>
            </a:r>
            <a:endParaRPr sz="1000"/>
          </a:p>
        </p:txBody>
      </p:sp>
      <p:sp>
        <p:nvSpPr>
          <p:cNvPr id="198" name="Google Shape;198;p23"/>
          <p:cNvSpPr txBox="1"/>
          <p:nvPr>
            <p:ph idx="1" type="body"/>
          </p:nvPr>
        </p:nvSpPr>
        <p:spPr>
          <a:xfrm>
            <a:off x="1092700" y="4430625"/>
            <a:ext cx="7248300" cy="479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Boxplot  is a measure of all the delays from January 2018. This shows the relative homogeneity that appeared in the second pie chart above.</a:t>
            </a:r>
            <a:endParaRPr sz="900"/>
          </a:p>
          <a:p>
            <a:pPr indent="-285750" lvl="0" marL="457200" rtl="0" algn="l">
              <a:lnSpc>
                <a:spcPct val="90000"/>
              </a:lnSpc>
              <a:spcBef>
                <a:spcPts val="0"/>
              </a:spcBef>
              <a:spcAft>
                <a:spcPts val="0"/>
              </a:spcAft>
              <a:buSzPts val="900"/>
              <a:buChar char="-"/>
            </a:pPr>
            <a:r>
              <a:rPr lang="en" sz="900"/>
              <a:t>Restricted to 180 minutes</a:t>
            </a:r>
            <a:endParaRPr sz="900"/>
          </a:p>
          <a:p>
            <a:pPr indent="0" lvl="0" marL="0" rtl="0" algn="l">
              <a:lnSpc>
                <a:spcPct val="90000"/>
              </a:lnSpc>
              <a:spcBef>
                <a:spcPts val="1600"/>
              </a:spcBef>
              <a:spcAft>
                <a:spcPts val="1600"/>
              </a:spcAft>
              <a:buNone/>
            </a:pPr>
            <a:r>
              <a:t/>
            </a:r>
            <a:endParaRPr sz="900"/>
          </a:p>
        </p:txBody>
      </p:sp>
      <p:pic>
        <p:nvPicPr>
          <p:cNvPr id="199" name="Google Shape;199;p23"/>
          <p:cNvPicPr preferRelativeResize="0"/>
          <p:nvPr/>
        </p:nvPicPr>
        <p:blipFill>
          <a:blip r:embed="rId3">
            <a:alphaModFix/>
          </a:blip>
          <a:stretch>
            <a:fillRect/>
          </a:stretch>
        </p:blipFill>
        <p:spPr>
          <a:xfrm>
            <a:off x="626028" y="763525"/>
            <a:ext cx="7384272" cy="366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sp>
        <p:nvSpPr>
          <p:cNvPr id="205" name="Google Shape;205;p24"/>
          <p:cNvSpPr txBox="1"/>
          <p:nvPr>
            <p:ph idx="1" type="body"/>
          </p:nvPr>
        </p:nvSpPr>
        <p:spPr>
          <a:xfrm>
            <a:off x="589400" y="4092925"/>
            <a:ext cx="35352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Carrier </a:t>
            </a:r>
            <a:r>
              <a:rPr lang="en" sz="900"/>
              <a:t>Visualization of how</a:t>
            </a:r>
            <a:r>
              <a:rPr lang="en" sz="900"/>
              <a:t> departure delays are grouped</a:t>
            </a:r>
            <a:endParaRPr sz="900"/>
          </a:p>
          <a:p>
            <a:pPr indent="0" lvl="0" marL="0" rtl="0" algn="l">
              <a:lnSpc>
                <a:spcPct val="90000"/>
              </a:lnSpc>
              <a:spcBef>
                <a:spcPts val="1600"/>
              </a:spcBef>
              <a:spcAft>
                <a:spcPts val="1600"/>
              </a:spcAft>
              <a:buNone/>
            </a:pPr>
            <a:r>
              <a:t/>
            </a:r>
            <a:endParaRPr sz="900"/>
          </a:p>
        </p:txBody>
      </p:sp>
      <p:pic>
        <p:nvPicPr>
          <p:cNvPr id="206" name="Google Shape;206;p24"/>
          <p:cNvPicPr preferRelativeResize="0"/>
          <p:nvPr/>
        </p:nvPicPr>
        <p:blipFill>
          <a:blip r:embed="rId3">
            <a:alphaModFix/>
          </a:blip>
          <a:stretch>
            <a:fillRect/>
          </a:stretch>
        </p:blipFill>
        <p:spPr>
          <a:xfrm>
            <a:off x="248750" y="839725"/>
            <a:ext cx="4323250" cy="3151789"/>
          </a:xfrm>
          <a:prstGeom prst="rect">
            <a:avLst/>
          </a:prstGeom>
          <a:noFill/>
          <a:ln>
            <a:noFill/>
          </a:ln>
        </p:spPr>
      </p:pic>
      <p:pic>
        <p:nvPicPr>
          <p:cNvPr id="207" name="Google Shape;207;p24"/>
          <p:cNvPicPr preferRelativeResize="0"/>
          <p:nvPr/>
        </p:nvPicPr>
        <p:blipFill rotWithShape="1">
          <a:blip r:embed="rId4">
            <a:alphaModFix/>
          </a:blip>
          <a:srcRect b="0" l="0" r="55579" t="0"/>
          <a:stretch/>
        </p:blipFill>
        <p:spPr>
          <a:xfrm>
            <a:off x="6158725" y="208225"/>
            <a:ext cx="2786125" cy="2527525"/>
          </a:xfrm>
          <a:prstGeom prst="rect">
            <a:avLst/>
          </a:prstGeom>
          <a:noFill/>
          <a:ln>
            <a:noFill/>
          </a:ln>
        </p:spPr>
      </p:pic>
      <p:pic>
        <p:nvPicPr>
          <p:cNvPr id="208" name="Google Shape;208;p24"/>
          <p:cNvPicPr preferRelativeResize="0"/>
          <p:nvPr/>
        </p:nvPicPr>
        <p:blipFill rotWithShape="1">
          <a:blip r:embed="rId4">
            <a:alphaModFix/>
          </a:blip>
          <a:srcRect b="0" l="44236" r="0" t="0"/>
          <a:stretch/>
        </p:blipFill>
        <p:spPr>
          <a:xfrm>
            <a:off x="5595600" y="2500250"/>
            <a:ext cx="3349250" cy="242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a:t>
            </a:r>
            <a:endParaRPr sz="1000"/>
          </a:p>
        </p:txBody>
      </p:sp>
      <p:sp>
        <p:nvSpPr>
          <p:cNvPr id="214" name="Google Shape;214;p25"/>
          <p:cNvSpPr txBox="1"/>
          <p:nvPr>
            <p:ph idx="1" type="body"/>
          </p:nvPr>
        </p:nvSpPr>
        <p:spPr>
          <a:xfrm>
            <a:off x="2494400" y="816325"/>
            <a:ext cx="35352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Reasons for cancellation</a:t>
            </a:r>
            <a:endParaRPr sz="900"/>
          </a:p>
          <a:p>
            <a:pPr indent="0" lvl="0" marL="0" rtl="0" algn="l">
              <a:lnSpc>
                <a:spcPct val="90000"/>
              </a:lnSpc>
              <a:spcBef>
                <a:spcPts val="1600"/>
              </a:spcBef>
              <a:spcAft>
                <a:spcPts val="1600"/>
              </a:spcAft>
              <a:buNone/>
            </a:pPr>
            <a:r>
              <a:t/>
            </a:r>
            <a:endParaRPr sz="900"/>
          </a:p>
        </p:txBody>
      </p:sp>
      <p:pic>
        <p:nvPicPr>
          <p:cNvPr id="215" name="Google Shape;215;p25"/>
          <p:cNvPicPr preferRelativeResize="0"/>
          <p:nvPr/>
        </p:nvPicPr>
        <p:blipFill rotWithShape="1">
          <a:blip r:embed="rId3">
            <a:alphaModFix/>
          </a:blip>
          <a:srcRect b="1690" l="0" r="0" t="0"/>
          <a:stretch/>
        </p:blipFill>
        <p:spPr>
          <a:xfrm>
            <a:off x="347525" y="1097950"/>
            <a:ext cx="8420049" cy="344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Can delay times be predicted with linear regression?</a:t>
            </a:r>
            <a:endParaRPr sz="1400"/>
          </a:p>
          <a:p>
            <a:pPr indent="-317500" lvl="0" marL="457200" rtl="0" algn="l">
              <a:spcBef>
                <a:spcPts val="0"/>
              </a:spcBef>
              <a:spcAft>
                <a:spcPts val="0"/>
              </a:spcAft>
              <a:buSzPts val="1400"/>
              <a:buChar char="●"/>
            </a:pPr>
            <a:r>
              <a:rPr lang="en" sz="1400"/>
              <a:t>Which variables are </a:t>
            </a:r>
            <a:r>
              <a:rPr lang="en" sz="1400"/>
              <a:t>statistically</a:t>
            </a:r>
            <a:r>
              <a:rPr lang="en" sz="1400"/>
              <a:t> significant and therefore are most likely to contribute to a delay?</a:t>
            </a:r>
            <a:endParaRPr sz="1400"/>
          </a:p>
          <a:p>
            <a:pPr indent="-311150" lvl="0" marL="457200" rtl="0" algn="l">
              <a:spcBef>
                <a:spcPts val="0"/>
              </a:spcBef>
              <a:spcAft>
                <a:spcPts val="0"/>
              </a:spcAft>
              <a:buSzPts val="1300"/>
              <a:buChar char="●"/>
            </a:pPr>
            <a:r>
              <a:rPr lang="en" sz="1400"/>
              <a:t>Delay types investigated individually due to how the data set is organized</a:t>
            </a:r>
            <a:endParaRPr sz="14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Methods</a:t>
            </a:r>
            <a:endParaRPr/>
          </a:p>
        </p:txBody>
      </p:sp>
      <p:sp>
        <p:nvSpPr>
          <p:cNvPr id="227" name="Google Shape;227;p27"/>
          <p:cNvSpPr txBox="1"/>
          <p:nvPr>
            <p:ph idx="1" type="body"/>
          </p:nvPr>
        </p:nvSpPr>
        <p:spPr>
          <a:xfrm>
            <a:off x="819150" y="1990725"/>
            <a:ext cx="36012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Dummy variables for month and carrier were created to see their effects</a:t>
            </a:r>
            <a:endParaRPr/>
          </a:p>
          <a:p>
            <a:pPr indent="-311150" lvl="0" marL="457200" rtl="0" algn="l">
              <a:spcBef>
                <a:spcPts val="0"/>
              </a:spcBef>
              <a:spcAft>
                <a:spcPts val="0"/>
              </a:spcAft>
              <a:buSzPts val="1300"/>
              <a:buChar char="●"/>
            </a:pPr>
            <a:r>
              <a:rPr lang="en"/>
              <a:t>A different model for each of the 5 delays types needs to be built to avoid </a:t>
            </a:r>
            <a:r>
              <a:rPr lang="en"/>
              <a:t>collinearity</a:t>
            </a:r>
            <a:r>
              <a:rPr lang="en"/>
              <a:t> with DEP_DELAY variable</a:t>
            </a:r>
            <a:endParaRPr/>
          </a:p>
          <a:p>
            <a:pPr indent="-311150" lvl="0" marL="457200" rtl="0" algn="l">
              <a:spcBef>
                <a:spcPts val="0"/>
              </a:spcBef>
              <a:spcAft>
                <a:spcPts val="0"/>
              </a:spcAft>
              <a:buSzPts val="1300"/>
              <a:buChar char="●"/>
            </a:pPr>
            <a:r>
              <a:rPr lang="en"/>
              <a:t>Models were built iteratively to try and find the best combination of significant variables</a:t>
            </a:r>
            <a:endParaRPr/>
          </a:p>
        </p:txBody>
      </p:sp>
      <p:pic>
        <p:nvPicPr>
          <p:cNvPr id="228" name="Google Shape;228;p27"/>
          <p:cNvPicPr preferRelativeResize="0"/>
          <p:nvPr/>
        </p:nvPicPr>
        <p:blipFill>
          <a:blip r:embed="rId3">
            <a:alphaModFix/>
          </a:blip>
          <a:stretch>
            <a:fillRect/>
          </a:stretch>
        </p:blipFill>
        <p:spPr>
          <a:xfrm>
            <a:off x="5157225" y="1470400"/>
            <a:ext cx="3167615" cy="303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819150" y="765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Results</a:t>
            </a:r>
            <a:endParaRPr/>
          </a:p>
        </p:txBody>
      </p:sp>
      <p:sp>
        <p:nvSpPr>
          <p:cNvPr id="234" name="Google Shape;234;p28"/>
          <p:cNvSpPr txBox="1"/>
          <p:nvPr>
            <p:ph idx="1" type="body"/>
          </p:nvPr>
        </p:nvSpPr>
        <p:spPr>
          <a:xfrm>
            <a:off x="819150" y="1990725"/>
            <a:ext cx="3591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Significant variables were found, but no strong models could be built</a:t>
            </a:r>
            <a:endParaRPr/>
          </a:p>
          <a:p>
            <a:pPr indent="-311150" lvl="0" marL="457200" rtl="0" algn="l">
              <a:spcBef>
                <a:spcPts val="0"/>
              </a:spcBef>
              <a:spcAft>
                <a:spcPts val="0"/>
              </a:spcAft>
              <a:buSzPts val="1300"/>
              <a:buChar char="●"/>
            </a:pPr>
            <a:r>
              <a:rPr lang="en"/>
              <a:t>Data set most likely doesn’t have the correct variables to explain the variance in the output</a:t>
            </a:r>
            <a:endParaRPr/>
          </a:p>
          <a:p>
            <a:pPr indent="-311150" lvl="0" marL="457200" rtl="0" algn="l">
              <a:spcBef>
                <a:spcPts val="0"/>
              </a:spcBef>
              <a:spcAft>
                <a:spcPts val="0"/>
              </a:spcAft>
              <a:buSzPts val="1300"/>
              <a:buChar char="●"/>
            </a:pPr>
            <a:r>
              <a:rPr lang="en"/>
              <a:t>Additional variables to describe weather conditions pr scheduling could be useful</a:t>
            </a:r>
            <a:endParaRPr/>
          </a:p>
          <a:p>
            <a:pPr indent="-311150" lvl="0" marL="457200" rtl="0" algn="l">
              <a:spcBef>
                <a:spcPts val="0"/>
              </a:spcBef>
              <a:spcAft>
                <a:spcPts val="0"/>
              </a:spcAft>
              <a:buSzPts val="1300"/>
              <a:buChar char="●"/>
            </a:pPr>
            <a:r>
              <a:rPr lang="en"/>
              <a:t>Exploring airport location could also lead to further insights</a:t>
            </a:r>
            <a:endParaRPr/>
          </a:p>
        </p:txBody>
      </p:sp>
      <p:pic>
        <p:nvPicPr>
          <p:cNvPr id="235" name="Google Shape;235;p28"/>
          <p:cNvPicPr preferRelativeResize="0"/>
          <p:nvPr/>
        </p:nvPicPr>
        <p:blipFill>
          <a:blip r:embed="rId3">
            <a:alphaModFix/>
          </a:blip>
          <a:stretch>
            <a:fillRect/>
          </a:stretch>
        </p:blipFill>
        <p:spPr>
          <a:xfrm>
            <a:off x="4452025" y="2414700"/>
            <a:ext cx="4429051" cy="2394082"/>
          </a:xfrm>
          <a:prstGeom prst="rect">
            <a:avLst/>
          </a:prstGeom>
          <a:noFill/>
          <a:ln>
            <a:noFill/>
          </a:ln>
        </p:spPr>
      </p:pic>
      <p:pic>
        <p:nvPicPr>
          <p:cNvPr id="236" name="Google Shape;236;p28"/>
          <p:cNvPicPr preferRelativeResize="0"/>
          <p:nvPr/>
        </p:nvPicPr>
        <p:blipFill>
          <a:blip r:embed="rId4">
            <a:alphaModFix/>
          </a:blip>
          <a:stretch>
            <a:fillRect/>
          </a:stretch>
        </p:blipFill>
        <p:spPr>
          <a:xfrm>
            <a:off x="5372248" y="1397350"/>
            <a:ext cx="3397802" cy="95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Airline Cancel</a:t>
            </a:r>
            <a:endParaRPr/>
          </a:p>
        </p:txBody>
      </p:sp>
      <p:pic>
        <p:nvPicPr>
          <p:cNvPr id="242" name="Google Shape;242;p29"/>
          <p:cNvPicPr preferRelativeResize="0"/>
          <p:nvPr/>
        </p:nvPicPr>
        <p:blipFill>
          <a:blip r:embed="rId3">
            <a:alphaModFix/>
          </a:blip>
          <a:stretch>
            <a:fillRect/>
          </a:stretch>
        </p:blipFill>
        <p:spPr>
          <a:xfrm>
            <a:off x="3787750" y="1990725"/>
            <a:ext cx="4537100" cy="2448000"/>
          </a:xfrm>
          <a:prstGeom prst="rect">
            <a:avLst/>
          </a:prstGeom>
          <a:noFill/>
          <a:ln>
            <a:noFill/>
          </a:ln>
        </p:spPr>
      </p:pic>
      <p:sp>
        <p:nvSpPr>
          <p:cNvPr id="243" name="Google Shape;243;p29"/>
          <p:cNvSpPr txBox="1"/>
          <p:nvPr/>
        </p:nvSpPr>
        <p:spPr>
          <a:xfrm>
            <a:off x="964400" y="2145525"/>
            <a:ext cx="2725500" cy="213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Cancelled variable is considered as the response variable.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Independent variables considered are - Month, </a:t>
            </a:r>
            <a:r>
              <a:rPr lang="en">
                <a:latin typeface="Calibri"/>
                <a:ea typeface="Calibri"/>
                <a:cs typeface="Calibri"/>
                <a:sym typeface="Calibri"/>
              </a:rPr>
              <a:t>Departure</a:t>
            </a:r>
            <a:r>
              <a:rPr lang="en">
                <a:latin typeface="Calibri"/>
                <a:ea typeface="Calibri"/>
                <a:cs typeface="Calibri"/>
                <a:sym typeface="Calibri"/>
              </a:rPr>
              <a:t> Time, Scheduled Departure Time, Scheduled Arrival Time, Air Time, Distance and Unique Carrier.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Accuracy - 98%</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 Airline Departure Delay</a:t>
            </a:r>
            <a:endParaRPr/>
          </a:p>
        </p:txBody>
      </p:sp>
      <p:sp>
        <p:nvSpPr>
          <p:cNvPr id="249" name="Google Shape;249;p30"/>
          <p:cNvSpPr txBox="1"/>
          <p:nvPr/>
        </p:nvSpPr>
        <p:spPr>
          <a:xfrm>
            <a:off x="964400" y="2145525"/>
            <a:ext cx="2725500" cy="21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50" name="Google Shape;250;p30"/>
          <p:cNvPicPr preferRelativeResize="0"/>
          <p:nvPr/>
        </p:nvPicPr>
        <p:blipFill>
          <a:blip r:embed="rId3">
            <a:alphaModFix/>
          </a:blip>
          <a:stretch>
            <a:fillRect/>
          </a:stretch>
        </p:blipFill>
        <p:spPr>
          <a:xfrm>
            <a:off x="3689900" y="2004325"/>
            <a:ext cx="4680874" cy="2448000"/>
          </a:xfrm>
          <a:prstGeom prst="rect">
            <a:avLst/>
          </a:prstGeom>
          <a:noFill/>
          <a:ln>
            <a:noFill/>
          </a:ln>
        </p:spPr>
      </p:pic>
      <p:sp>
        <p:nvSpPr>
          <p:cNvPr id="251" name="Google Shape;251;p30"/>
          <p:cNvSpPr txBox="1"/>
          <p:nvPr/>
        </p:nvSpPr>
        <p:spPr>
          <a:xfrm>
            <a:off x="964400" y="2078025"/>
            <a:ext cx="2725500" cy="213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Departure Delay by 15 minutes </a:t>
            </a:r>
            <a:r>
              <a:rPr lang="en">
                <a:latin typeface="Calibri"/>
                <a:ea typeface="Calibri"/>
                <a:cs typeface="Calibri"/>
                <a:sym typeface="Calibri"/>
              </a:rPr>
              <a:t>variable is considered as the response variable.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Independent variables considered are - Month, Departure Time, Scheduled Departure Time, Scheduled Arrival Time, Air Time, Distance and Unique Carrier.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Accuracy - 7</a:t>
            </a:r>
            <a:r>
              <a:rPr lang="en">
                <a:latin typeface="Calibri"/>
                <a:ea typeface="Calibri"/>
                <a:cs typeface="Calibri"/>
                <a:sym typeface="Calibri"/>
              </a:rPr>
              <a:t>8</a:t>
            </a:r>
            <a:r>
              <a:rPr lang="en">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57" name="Google Shape;257;p31"/>
          <p:cNvPicPr preferRelativeResize="0"/>
          <p:nvPr/>
        </p:nvPicPr>
        <p:blipFill>
          <a:blip r:embed="rId3">
            <a:alphaModFix/>
          </a:blip>
          <a:stretch>
            <a:fillRect/>
          </a:stretch>
        </p:blipFill>
        <p:spPr>
          <a:xfrm>
            <a:off x="1560825" y="1006400"/>
            <a:ext cx="6313950" cy="3735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airline delay data to discover the following:</a:t>
            </a:r>
            <a:endParaRPr/>
          </a:p>
          <a:p>
            <a:pPr indent="-298450" lvl="1" marL="914400" rtl="0" algn="l">
              <a:spcBef>
                <a:spcPts val="0"/>
              </a:spcBef>
              <a:spcAft>
                <a:spcPts val="0"/>
              </a:spcAft>
              <a:buSzPts val="1100"/>
              <a:buChar char="○"/>
            </a:pPr>
            <a:r>
              <a:rPr lang="en"/>
              <a:t>EDA to find where and how delays are occurring</a:t>
            </a:r>
            <a:endParaRPr/>
          </a:p>
          <a:p>
            <a:pPr indent="-298450" lvl="1" marL="914400" rtl="0" algn="l">
              <a:spcBef>
                <a:spcPts val="0"/>
              </a:spcBef>
              <a:spcAft>
                <a:spcPts val="0"/>
              </a:spcAft>
              <a:buSzPts val="1100"/>
              <a:buChar char="○"/>
            </a:pPr>
            <a:r>
              <a:rPr lang="en"/>
              <a:t>Predict if a delay will happen and the length of the delay</a:t>
            </a:r>
            <a:endParaRPr/>
          </a:p>
          <a:p>
            <a:pPr indent="-311150" lvl="0" marL="457200" rtl="0" algn="l">
              <a:spcBef>
                <a:spcPts val="0"/>
              </a:spcBef>
              <a:spcAft>
                <a:spcPts val="0"/>
              </a:spcAft>
              <a:buSzPts val="1300"/>
              <a:buChar char="●"/>
            </a:pPr>
            <a:r>
              <a:rPr lang="en"/>
              <a:t>Air travel is used by millions of people across the United States daily. Delays have the potential to impact each of those travelers, usually for the worse</a:t>
            </a:r>
            <a:endParaRPr/>
          </a:p>
          <a:p>
            <a:pPr indent="-311150" lvl="0" marL="457200" rtl="0" algn="l">
              <a:spcBef>
                <a:spcPts val="0"/>
              </a:spcBef>
              <a:spcAft>
                <a:spcPts val="0"/>
              </a:spcAft>
              <a:buSzPts val="1300"/>
              <a:buChar char="●"/>
            </a:pPr>
            <a:r>
              <a:rPr lang="en"/>
              <a:t>By being able to understand delays it can be possible to find ways to avoid or mitigate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63" name="Google Shape;263;p32"/>
          <p:cNvPicPr preferRelativeResize="0"/>
          <p:nvPr/>
        </p:nvPicPr>
        <p:blipFill>
          <a:blip r:embed="rId3">
            <a:alphaModFix/>
          </a:blip>
          <a:stretch>
            <a:fillRect/>
          </a:stretch>
        </p:blipFill>
        <p:spPr>
          <a:xfrm>
            <a:off x="742125" y="1439000"/>
            <a:ext cx="7198976" cy="199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819150" y="33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69" name="Google Shape;269;p33"/>
          <p:cNvPicPr preferRelativeResize="0"/>
          <p:nvPr/>
        </p:nvPicPr>
        <p:blipFill>
          <a:blip r:embed="rId3">
            <a:alphaModFix/>
          </a:blip>
          <a:stretch>
            <a:fillRect/>
          </a:stretch>
        </p:blipFill>
        <p:spPr>
          <a:xfrm>
            <a:off x="479225" y="1120000"/>
            <a:ext cx="8336192" cy="3544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19150" y="409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75" name="Google Shape;275;p34"/>
          <p:cNvPicPr preferRelativeResize="0"/>
          <p:nvPr/>
        </p:nvPicPr>
        <p:blipFill>
          <a:blip r:embed="rId3">
            <a:alphaModFix/>
          </a:blip>
          <a:stretch>
            <a:fillRect/>
          </a:stretch>
        </p:blipFill>
        <p:spPr>
          <a:xfrm>
            <a:off x="1002825" y="1517375"/>
            <a:ext cx="6175950" cy="3265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19150" y="409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Time Series</a:t>
            </a:r>
            <a:endParaRPr/>
          </a:p>
        </p:txBody>
      </p:sp>
      <p:pic>
        <p:nvPicPr>
          <p:cNvPr id="281" name="Google Shape;281;p35"/>
          <p:cNvPicPr preferRelativeResize="0"/>
          <p:nvPr/>
        </p:nvPicPr>
        <p:blipFill>
          <a:blip r:embed="rId3">
            <a:alphaModFix/>
          </a:blip>
          <a:stretch>
            <a:fillRect/>
          </a:stretch>
        </p:blipFill>
        <p:spPr>
          <a:xfrm>
            <a:off x="1545275" y="1298950"/>
            <a:ext cx="5300564" cy="3474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Recurrent Neural Network)</a:t>
            </a:r>
            <a:endParaRPr/>
          </a:p>
        </p:txBody>
      </p:sp>
      <p:pic>
        <p:nvPicPr>
          <p:cNvPr id="287" name="Google Shape;287;p36"/>
          <p:cNvPicPr preferRelativeResize="0"/>
          <p:nvPr/>
        </p:nvPicPr>
        <p:blipFill>
          <a:blip r:embed="rId3">
            <a:alphaModFix/>
          </a:blip>
          <a:stretch>
            <a:fillRect/>
          </a:stretch>
        </p:blipFill>
        <p:spPr>
          <a:xfrm>
            <a:off x="1545275" y="1298950"/>
            <a:ext cx="5300564" cy="3474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Recurrent Neural Network)</a:t>
            </a:r>
            <a:endParaRPr/>
          </a:p>
        </p:txBody>
      </p:sp>
      <p:pic>
        <p:nvPicPr>
          <p:cNvPr id="293" name="Google Shape;293;p37"/>
          <p:cNvPicPr preferRelativeResize="0"/>
          <p:nvPr/>
        </p:nvPicPr>
        <p:blipFill>
          <a:blip r:embed="rId3">
            <a:alphaModFix/>
          </a:blip>
          <a:stretch>
            <a:fillRect/>
          </a:stretch>
        </p:blipFill>
        <p:spPr>
          <a:xfrm>
            <a:off x="1436325" y="1127750"/>
            <a:ext cx="5752675" cy="3474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19150" y="4098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RNN (</a:t>
            </a:r>
            <a:r>
              <a:rPr lang="en">
                <a:highlight>
                  <a:srgbClr val="FFFFFF"/>
                </a:highlight>
              </a:rPr>
              <a:t>LTSM Model</a:t>
            </a:r>
            <a:r>
              <a:rPr lang="en">
                <a:highlight>
                  <a:srgbClr val="FFFFFF"/>
                </a:highlight>
              </a:rPr>
              <a:t>)</a:t>
            </a:r>
            <a:endParaRPr/>
          </a:p>
        </p:txBody>
      </p:sp>
      <p:pic>
        <p:nvPicPr>
          <p:cNvPr id="299" name="Google Shape;299;p38"/>
          <p:cNvPicPr preferRelativeResize="0"/>
          <p:nvPr/>
        </p:nvPicPr>
        <p:blipFill>
          <a:blip r:embed="rId3">
            <a:alphaModFix/>
          </a:blip>
          <a:stretch>
            <a:fillRect/>
          </a:stretch>
        </p:blipFill>
        <p:spPr>
          <a:xfrm>
            <a:off x="2012175" y="1236700"/>
            <a:ext cx="4741505" cy="3474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05" name="Google Shape;305;p39"/>
          <p:cNvPicPr preferRelativeResize="0"/>
          <p:nvPr/>
        </p:nvPicPr>
        <p:blipFill>
          <a:blip r:embed="rId3">
            <a:alphaModFix/>
          </a:blip>
          <a:stretch>
            <a:fillRect/>
          </a:stretch>
        </p:blipFill>
        <p:spPr>
          <a:xfrm>
            <a:off x="883850" y="1236675"/>
            <a:ext cx="6989106" cy="3474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11" name="Google Shape;311;p40"/>
          <p:cNvPicPr preferRelativeResize="0"/>
          <p:nvPr/>
        </p:nvPicPr>
        <p:blipFill>
          <a:blip r:embed="rId3">
            <a:alphaModFix/>
          </a:blip>
          <a:stretch>
            <a:fillRect/>
          </a:stretch>
        </p:blipFill>
        <p:spPr>
          <a:xfrm>
            <a:off x="1778725" y="1081075"/>
            <a:ext cx="4401620" cy="3559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484550" y="324225"/>
            <a:ext cx="8106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Forecast </a:t>
            </a:r>
            <a:r>
              <a:rPr lang="en">
                <a:highlight>
                  <a:srgbClr val="FFFFFF"/>
                </a:highlight>
              </a:rPr>
              <a:t>Multivariate Time Series</a:t>
            </a:r>
            <a:endParaRPr/>
          </a:p>
        </p:txBody>
      </p:sp>
      <p:pic>
        <p:nvPicPr>
          <p:cNvPr id="317" name="Google Shape;317;p41"/>
          <p:cNvPicPr preferRelativeResize="0"/>
          <p:nvPr/>
        </p:nvPicPr>
        <p:blipFill>
          <a:blip r:embed="rId3">
            <a:alphaModFix/>
          </a:blip>
          <a:stretch>
            <a:fillRect/>
          </a:stretch>
        </p:blipFill>
        <p:spPr>
          <a:xfrm>
            <a:off x="1358525" y="1088825"/>
            <a:ext cx="5693606" cy="355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212121"/>
                </a:solidFill>
                <a:highlight>
                  <a:srgbClr val="FFFFFF"/>
                </a:highlight>
              </a:rPr>
              <a:t>12,771,253 rows of data with 60 columns about flights that were delayed or departed early</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2,673,761 rows represent delays (flights departing 15 or more minutes after their scheduled time) or cancellations</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Examples of columns: Weather delay, carrier delay, NAS delay, security delay, late aircraft delay, departure time, year and month, carrier, origin and destination airports, etc.</a:t>
            </a:r>
            <a:endParaRPr sz="1400">
              <a:solidFill>
                <a:srgbClr val="212121"/>
              </a:solidFill>
              <a:highlight>
                <a:srgbClr val="FFFFFF"/>
              </a:highlight>
            </a:endParaRPr>
          </a:p>
          <a:p>
            <a:pPr indent="-317500" lvl="0" marL="457200" rtl="0" algn="l">
              <a:spcBef>
                <a:spcPts val="0"/>
              </a:spcBef>
              <a:spcAft>
                <a:spcPts val="0"/>
              </a:spcAft>
              <a:buClr>
                <a:srgbClr val="212121"/>
              </a:buClr>
              <a:buSzPts val="1400"/>
              <a:buChar char="●"/>
            </a:pPr>
            <a:r>
              <a:rPr lang="en" sz="1400">
                <a:solidFill>
                  <a:srgbClr val="212121"/>
                </a:solidFill>
                <a:highlight>
                  <a:srgbClr val="FFFFFF"/>
                </a:highlight>
              </a:rPr>
              <a:t>Collected from Bureau of Transportation Statistics: </a:t>
            </a:r>
            <a:r>
              <a:rPr lang="en" sz="1100" u="sng">
                <a:solidFill>
                  <a:schemeClr val="hlink"/>
                </a:solidFill>
                <a:latin typeface="Arial"/>
                <a:ea typeface="Arial"/>
                <a:cs typeface="Arial"/>
                <a:sym typeface="Arial"/>
                <a:hlinkClick r:id="rId3"/>
              </a:rPr>
              <a:t>https://www.transtats.bts.gov/OT_Delay/OT_DelayCause1.asp</a:t>
            </a:r>
            <a:endParaRPr sz="1400">
              <a:solidFill>
                <a:srgbClr val="21212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484550" y="324225"/>
            <a:ext cx="81060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r>
              <a:rPr lang="en"/>
              <a:t>: </a:t>
            </a:r>
            <a:r>
              <a:rPr lang="en" sz="2400"/>
              <a:t>Comparison</a:t>
            </a:r>
            <a:endParaRPr sz="2400"/>
          </a:p>
        </p:txBody>
      </p:sp>
      <p:sp>
        <p:nvSpPr>
          <p:cNvPr id="323" name="Google Shape;323;p42"/>
          <p:cNvSpPr txBox="1"/>
          <p:nvPr>
            <p:ph idx="1" type="body"/>
          </p:nvPr>
        </p:nvSpPr>
        <p:spPr>
          <a:xfrm>
            <a:off x="195500" y="919125"/>
            <a:ext cx="5852100" cy="859500"/>
          </a:xfrm>
          <a:prstGeom prst="rect">
            <a:avLst/>
          </a:prstGeom>
        </p:spPr>
        <p:txBody>
          <a:bodyPr anchorCtr="0" anchor="t" bIns="91425" lIns="91425" spcFirstLastPara="1" rIns="91425" wrap="square" tIns="91425">
            <a:noAutofit/>
          </a:bodyPr>
          <a:lstStyle/>
          <a:p>
            <a:pPr indent="-285750" lvl="0" marL="457200" rtl="0" algn="l">
              <a:lnSpc>
                <a:spcPct val="90000"/>
              </a:lnSpc>
              <a:spcBef>
                <a:spcPts val="0"/>
              </a:spcBef>
              <a:spcAft>
                <a:spcPts val="0"/>
              </a:spcAft>
              <a:buSzPts val="900"/>
              <a:buChar char="❖"/>
            </a:pPr>
            <a:r>
              <a:rPr lang="en" sz="900"/>
              <a:t>Dataset from Kaggle (14,640 rows)</a:t>
            </a:r>
            <a:endParaRPr sz="900"/>
          </a:p>
          <a:p>
            <a:pPr indent="-285750" lvl="1" marL="914400" rtl="0" algn="l">
              <a:lnSpc>
                <a:spcPct val="90000"/>
              </a:lnSpc>
              <a:spcBef>
                <a:spcPts val="0"/>
              </a:spcBef>
              <a:spcAft>
                <a:spcPts val="0"/>
              </a:spcAft>
              <a:buSzPts val="900"/>
              <a:buChar char="➢"/>
            </a:pPr>
            <a:r>
              <a:rPr lang="en" sz="900"/>
              <a:t>Subsetted based on project data EDA of carriers with major delays. (11223 rows)</a:t>
            </a:r>
            <a:endParaRPr sz="900"/>
          </a:p>
          <a:p>
            <a:pPr indent="-285750" lvl="2" marL="1371600" rtl="0" algn="l">
              <a:lnSpc>
                <a:spcPct val="90000"/>
              </a:lnSpc>
              <a:spcBef>
                <a:spcPts val="0"/>
              </a:spcBef>
              <a:spcAft>
                <a:spcPts val="0"/>
              </a:spcAft>
              <a:buSzPts val="900"/>
              <a:buChar char="■"/>
            </a:pPr>
            <a:r>
              <a:rPr lang="en" sz="900"/>
              <a:t>United, Southwest, Delta, and American airlines </a:t>
            </a:r>
            <a:endParaRPr sz="900"/>
          </a:p>
          <a:p>
            <a:pPr indent="-285750" lvl="3" marL="1828800" rtl="0" algn="l">
              <a:lnSpc>
                <a:spcPct val="90000"/>
              </a:lnSpc>
              <a:spcBef>
                <a:spcPts val="0"/>
              </a:spcBef>
              <a:spcAft>
                <a:spcPts val="0"/>
              </a:spcAft>
              <a:buSzPts val="900"/>
              <a:buChar char="●"/>
            </a:pPr>
            <a:r>
              <a:rPr lang="en" sz="900"/>
              <a:t>Ranking match trends in project data</a:t>
            </a:r>
            <a:endParaRPr sz="900"/>
          </a:p>
          <a:p>
            <a:pPr indent="-285750" lvl="4" marL="2286000" rtl="0" algn="l">
              <a:lnSpc>
                <a:spcPct val="90000"/>
              </a:lnSpc>
              <a:spcBef>
                <a:spcPts val="0"/>
              </a:spcBef>
              <a:spcAft>
                <a:spcPts val="0"/>
              </a:spcAft>
              <a:buSzPts val="900"/>
              <a:buChar char="◆"/>
            </a:pPr>
            <a:r>
              <a:rPr lang="en" sz="900"/>
              <a:t>Correlation between reasonable security delays and confidence rankings</a:t>
            </a:r>
            <a:endParaRPr sz="900"/>
          </a:p>
          <a:p>
            <a:pPr indent="0" lvl="0" marL="0" rtl="0" algn="l">
              <a:lnSpc>
                <a:spcPct val="90000"/>
              </a:lnSpc>
              <a:spcBef>
                <a:spcPts val="1600"/>
              </a:spcBef>
              <a:spcAft>
                <a:spcPts val="1600"/>
              </a:spcAft>
              <a:buNone/>
            </a:pPr>
            <a:r>
              <a:t/>
            </a:r>
            <a:endParaRPr sz="900"/>
          </a:p>
        </p:txBody>
      </p:sp>
      <p:pic>
        <p:nvPicPr>
          <p:cNvPr id="324" name="Google Shape;324;p42"/>
          <p:cNvPicPr preferRelativeResize="0"/>
          <p:nvPr/>
        </p:nvPicPr>
        <p:blipFill>
          <a:blip r:embed="rId3">
            <a:alphaModFix/>
          </a:blip>
          <a:stretch>
            <a:fillRect/>
          </a:stretch>
        </p:blipFill>
        <p:spPr>
          <a:xfrm>
            <a:off x="245700" y="1684375"/>
            <a:ext cx="3267300" cy="936675"/>
          </a:xfrm>
          <a:prstGeom prst="rect">
            <a:avLst/>
          </a:prstGeom>
          <a:noFill/>
          <a:ln>
            <a:noFill/>
          </a:ln>
        </p:spPr>
      </p:pic>
      <p:pic>
        <p:nvPicPr>
          <p:cNvPr id="325" name="Google Shape;325;p42"/>
          <p:cNvPicPr preferRelativeResize="0"/>
          <p:nvPr/>
        </p:nvPicPr>
        <p:blipFill>
          <a:blip r:embed="rId4">
            <a:alphaModFix/>
          </a:blip>
          <a:stretch>
            <a:fillRect/>
          </a:stretch>
        </p:blipFill>
        <p:spPr>
          <a:xfrm>
            <a:off x="3591525" y="2653275"/>
            <a:ext cx="5297701" cy="2234075"/>
          </a:xfrm>
          <a:prstGeom prst="rect">
            <a:avLst/>
          </a:prstGeom>
          <a:noFill/>
          <a:ln>
            <a:noFill/>
          </a:ln>
        </p:spPr>
      </p:pic>
      <p:sp>
        <p:nvSpPr>
          <p:cNvPr id="326" name="Google Shape;326;p42"/>
          <p:cNvSpPr txBox="1"/>
          <p:nvPr>
            <p:ph idx="1" type="body"/>
          </p:nvPr>
        </p:nvSpPr>
        <p:spPr>
          <a:xfrm>
            <a:off x="5021250" y="2482750"/>
            <a:ext cx="2394300" cy="341700"/>
          </a:xfrm>
          <a:prstGeom prst="rect">
            <a:avLst/>
          </a:prstGeom>
        </p:spPr>
        <p:txBody>
          <a:bodyPr anchorCtr="0" anchor="t" bIns="91425" lIns="91425" spcFirstLastPara="1" rIns="91425" wrap="square" tIns="91425">
            <a:noAutofit/>
          </a:bodyPr>
          <a:lstStyle/>
          <a:p>
            <a:pPr indent="0" lvl="0" marL="457200" rtl="0" algn="l">
              <a:lnSpc>
                <a:spcPct val="90000"/>
              </a:lnSpc>
              <a:spcBef>
                <a:spcPts val="0"/>
              </a:spcBef>
              <a:spcAft>
                <a:spcPts val="0"/>
              </a:spcAft>
              <a:buNone/>
            </a:pPr>
            <a:r>
              <a:rPr lang="en" sz="900"/>
              <a:t>Reasons for Negative Sentiment</a:t>
            </a:r>
            <a:endParaRPr sz="900"/>
          </a:p>
          <a:p>
            <a:pPr indent="0" lvl="0" marL="0" rtl="0" algn="l">
              <a:lnSpc>
                <a:spcPct val="90000"/>
              </a:lnSpc>
              <a:spcBef>
                <a:spcPts val="1600"/>
              </a:spcBef>
              <a:spcAft>
                <a:spcPts val="1600"/>
              </a:spcAft>
              <a:buNone/>
            </a:pPr>
            <a:r>
              <a:t/>
            </a:r>
            <a:endParaRPr sz="900"/>
          </a:p>
        </p:txBody>
      </p:sp>
      <p:pic>
        <p:nvPicPr>
          <p:cNvPr id="327" name="Google Shape;327;p42"/>
          <p:cNvPicPr preferRelativeResize="0"/>
          <p:nvPr/>
        </p:nvPicPr>
        <p:blipFill>
          <a:blip r:embed="rId5">
            <a:alphaModFix/>
          </a:blip>
          <a:stretch>
            <a:fillRect/>
          </a:stretch>
        </p:blipFill>
        <p:spPr>
          <a:xfrm>
            <a:off x="6118413" y="669825"/>
            <a:ext cx="2719387" cy="1812925"/>
          </a:xfrm>
          <a:prstGeom prst="rect">
            <a:avLst/>
          </a:prstGeom>
          <a:noFill/>
          <a:ln>
            <a:noFill/>
          </a:ln>
        </p:spPr>
      </p:pic>
      <p:pic>
        <p:nvPicPr>
          <p:cNvPr id="328" name="Google Shape;328;p42"/>
          <p:cNvPicPr preferRelativeResize="0"/>
          <p:nvPr/>
        </p:nvPicPr>
        <p:blipFill>
          <a:blip r:embed="rId6">
            <a:alphaModFix/>
          </a:blip>
          <a:stretch>
            <a:fillRect/>
          </a:stretch>
        </p:blipFill>
        <p:spPr>
          <a:xfrm>
            <a:off x="228600" y="2849650"/>
            <a:ext cx="3286725" cy="20671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34" name="Google Shape;334;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Many causes for delays are out of the control of airports and airlines; the largest cause of negative sentiment was poor customer service. By focusing on customer service relations this can minimize negative customer feelings and is something well within the control of airlines</a:t>
            </a:r>
            <a:endParaRPr/>
          </a:p>
          <a:p>
            <a:pPr indent="-311150" lvl="0" marL="457200" rtl="0" algn="l">
              <a:spcBef>
                <a:spcPts val="0"/>
              </a:spcBef>
              <a:spcAft>
                <a:spcPts val="0"/>
              </a:spcAft>
              <a:buSzPts val="1300"/>
              <a:buChar char="●"/>
            </a:pPr>
            <a:r>
              <a:rPr lang="en"/>
              <a:t>More delays occur on the arrival end of airports. This part of the process is where efforts should be focused to minimize delays </a:t>
            </a:r>
            <a:endParaRPr/>
          </a:p>
          <a:p>
            <a:pPr indent="-311150" lvl="0" marL="457200" rtl="0" algn="l">
              <a:spcBef>
                <a:spcPts val="0"/>
              </a:spcBef>
              <a:spcAft>
                <a:spcPts val="0"/>
              </a:spcAft>
              <a:buSzPts val="1300"/>
              <a:buChar char="●"/>
            </a:pPr>
            <a:r>
              <a:rPr lang="en"/>
              <a:t>For future analysis, weather data would help focus in on weather based delays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set that was ultimately used was not the one that we started with</a:t>
            </a:r>
            <a:endParaRPr/>
          </a:p>
          <a:p>
            <a:pPr indent="-298450" lvl="1" marL="914400" rtl="0" algn="l">
              <a:spcBef>
                <a:spcPts val="0"/>
              </a:spcBef>
              <a:spcAft>
                <a:spcPts val="0"/>
              </a:spcAft>
              <a:buSzPts val="1100"/>
              <a:buChar char="○"/>
            </a:pPr>
            <a:r>
              <a:rPr lang="en"/>
              <a:t>Original data set had ~50,000 rows and was already aggregated</a:t>
            </a:r>
            <a:endParaRPr/>
          </a:p>
          <a:p>
            <a:pPr indent="-298450" lvl="1" marL="914400" rtl="0" algn="l">
              <a:spcBef>
                <a:spcPts val="0"/>
              </a:spcBef>
              <a:spcAft>
                <a:spcPts val="0"/>
              </a:spcAft>
              <a:buSzPts val="1100"/>
              <a:buChar char="○"/>
            </a:pPr>
            <a:r>
              <a:rPr lang="en"/>
              <a:t>Each row did not represent one flight and was not suited for predictive algorithms</a:t>
            </a:r>
            <a:endParaRPr/>
          </a:p>
          <a:p>
            <a:pPr indent="-311150" lvl="0" marL="457200" rtl="0" algn="l">
              <a:spcBef>
                <a:spcPts val="0"/>
              </a:spcBef>
              <a:spcAft>
                <a:spcPts val="0"/>
              </a:spcAft>
              <a:buSzPts val="1300"/>
              <a:buChar char="●"/>
            </a:pPr>
            <a:r>
              <a:rPr lang="en"/>
              <a:t>Size of new data set proved a challenge to work with, computationally</a:t>
            </a:r>
            <a:endParaRPr/>
          </a:p>
          <a:p>
            <a:pPr indent="-298450" lvl="1" marL="914400" rtl="0" algn="l">
              <a:spcBef>
                <a:spcPts val="0"/>
              </a:spcBef>
              <a:spcAft>
                <a:spcPts val="0"/>
              </a:spcAft>
              <a:buSzPts val="1100"/>
              <a:buChar char="○"/>
            </a:pPr>
            <a:r>
              <a:rPr lang="en"/>
              <a:t>Data was split to only look at rows with delays to make it smaller and easier to work with</a:t>
            </a:r>
            <a:endParaRPr/>
          </a:p>
          <a:p>
            <a:pPr indent="-311150" lvl="0" marL="457200" rtl="0" algn="l">
              <a:spcBef>
                <a:spcPts val="0"/>
              </a:spcBef>
              <a:spcAft>
                <a:spcPts val="0"/>
              </a:spcAft>
              <a:buSzPts val="1300"/>
              <a:buChar char="●"/>
            </a:pPr>
            <a:r>
              <a:rPr lang="en"/>
              <a:t>Data set contained a large number of outliers, delays that totalled over 3 hours, and many zeroes</a:t>
            </a:r>
            <a:endParaRPr/>
          </a:p>
          <a:p>
            <a:pPr indent="-298450" lvl="1" marL="914400" rtl="0" algn="l">
              <a:spcBef>
                <a:spcPts val="0"/>
              </a:spcBef>
              <a:spcAft>
                <a:spcPts val="0"/>
              </a:spcAft>
              <a:buSzPts val="1100"/>
              <a:buChar char="○"/>
            </a:pPr>
            <a:r>
              <a:rPr lang="en"/>
              <a:t>This made some calculations difficult to carry out and find numbers </a:t>
            </a:r>
            <a:r>
              <a:rPr lang="en"/>
              <a:t>genuinely</a:t>
            </a:r>
            <a:r>
              <a:rPr lang="en"/>
              <a:t> representative of the data</a:t>
            </a:r>
            <a:endParaRPr/>
          </a:p>
          <a:p>
            <a:pPr indent="-311150" lvl="0" marL="457200" rtl="0" algn="l">
              <a:spcBef>
                <a:spcPts val="0"/>
              </a:spcBef>
              <a:spcAft>
                <a:spcPts val="0"/>
              </a:spcAft>
              <a:buSzPts val="1300"/>
              <a:buChar char="●"/>
            </a:pPr>
            <a:r>
              <a:rPr lang="en"/>
              <a:t>Data was subsetted to limit departure delays to less than 3 hours</a:t>
            </a:r>
            <a:endParaRPr/>
          </a:p>
          <a:p>
            <a:pPr indent="-298450" lvl="1" marL="914400" rtl="0" algn="l">
              <a:spcBef>
                <a:spcPts val="0"/>
              </a:spcBef>
              <a:spcAft>
                <a:spcPts val="0"/>
              </a:spcAft>
              <a:buSzPts val="1100"/>
              <a:buChar char="○"/>
            </a:pPr>
            <a:r>
              <a:rPr lang="en"/>
              <a:t>This helped in reducing the outlier noise, giving more realistic outputs</a:t>
            </a:r>
            <a:endParaRPr/>
          </a:p>
          <a:p>
            <a:pPr indent="-298450" lvl="1" marL="914400" rtl="0" algn="l">
              <a:spcBef>
                <a:spcPts val="0"/>
              </a:spcBef>
              <a:spcAft>
                <a:spcPts val="0"/>
              </a:spcAft>
              <a:buSzPts val="1100"/>
              <a:buChar char="○"/>
            </a:pPr>
            <a:r>
              <a:rPr lang="en"/>
              <a:t>Final dataset size to start analysis with is 2,265,737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53" name="Google Shape;153;p17"/>
          <p:cNvSpPr txBox="1"/>
          <p:nvPr>
            <p:ph idx="1" type="body"/>
          </p:nvPr>
        </p:nvSpPr>
        <p:spPr>
          <a:xfrm>
            <a:off x="5143500" y="1056925"/>
            <a:ext cx="3676200" cy="3181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Through the correlation matrix we can see how some of the variables in the dataset present multicollinearity, in other words, can be linearly predicted from the others.</a:t>
            </a:r>
            <a:endParaRPr sz="900"/>
          </a:p>
          <a:p>
            <a:pPr indent="0" lvl="0" marL="0" rtl="0" algn="l">
              <a:lnSpc>
                <a:spcPct val="90000"/>
              </a:lnSpc>
              <a:spcBef>
                <a:spcPts val="1600"/>
              </a:spcBef>
              <a:spcAft>
                <a:spcPts val="0"/>
              </a:spcAft>
              <a:buNone/>
            </a:pPr>
            <a:r>
              <a:rPr lang="en" sz="900"/>
              <a:t>To have a better analysis and work with a lighter dataset, we are going to delete some of those unwanted variables and create new ones.We can also make the following observations:</a:t>
            </a:r>
            <a:endParaRPr sz="900"/>
          </a:p>
          <a:p>
            <a:pPr indent="0" lvl="0" marL="0" rtl="0" algn="l">
              <a:lnSpc>
                <a:spcPct val="90000"/>
              </a:lnSpc>
              <a:spcBef>
                <a:spcPts val="1600"/>
              </a:spcBef>
              <a:spcAft>
                <a:spcPts val="0"/>
              </a:spcAft>
              <a:buNone/>
            </a:pPr>
            <a:r>
              <a:rPr lang="en" sz="900"/>
              <a:t>1. When Arrival Delay is longer than 15 minutes, there's data about what caused the delay.Arrival Delay is the sum of CarrierDelay, WeatherDelay, NASDelay and LateAircraftDelay.  In cases of cancellation or diversion there's no data related to delay causes.</a:t>
            </a:r>
            <a:endParaRPr sz="900"/>
          </a:p>
          <a:p>
            <a:pPr indent="0" lvl="0" marL="0" rtl="0" algn="l">
              <a:lnSpc>
                <a:spcPct val="90000"/>
              </a:lnSpc>
              <a:spcBef>
                <a:spcPts val="1600"/>
              </a:spcBef>
              <a:spcAft>
                <a:spcPts val="1600"/>
              </a:spcAft>
              <a:buNone/>
            </a:pPr>
            <a:r>
              <a:rPr lang="en" sz="900"/>
              <a:t>2. Airports and carriers allocate a CRSElapsedTime higher than the actual time spent in the Taxi In + Taxi out + Airtime operations (Actual Elapsed Time).This is the reason when planes take off on time, landing usually takes place before the expected time! It also allows to absorb delay by late aircraft down the lane of chained flights.</a:t>
            </a:r>
            <a:endParaRPr sz="900"/>
          </a:p>
        </p:txBody>
      </p:sp>
      <p:pic>
        <p:nvPicPr>
          <p:cNvPr id="154" name="Google Shape;154;p17"/>
          <p:cNvPicPr preferRelativeResize="0"/>
          <p:nvPr/>
        </p:nvPicPr>
        <p:blipFill>
          <a:blip r:embed="rId3">
            <a:alphaModFix/>
          </a:blip>
          <a:stretch>
            <a:fillRect/>
          </a:stretch>
        </p:blipFill>
        <p:spPr>
          <a:xfrm>
            <a:off x="209550" y="763375"/>
            <a:ext cx="4714451" cy="412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a:t>
            </a:r>
            <a:r>
              <a:rPr lang="en" sz="1800"/>
              <a:t>Overall Data-Set</a:t>
            </a:r>
            <a:r>
              <a:rPr lang="en"/>
              <a:t> </a:t>
            </a:r>
            <a:endParaRPr/>
          </a:p>
        </p:txBody>
      </p:sp>
      <p:pic>
        <p:nvPicPr>
          <p:cNvPr id="160" name="Google Shape;160;p18"/>
          <p:cNvPicPr preferRelativeResize="0"/>
          <p:nvPr/>
        </p:nvPicPr>
        <p:blipFill>
          <a:blip r:embed="rId3">
            <a:alphaModFix/>
          </a:blip>
          <a:stretch>
            <a:fillRect/>
          </a:stretch>
        </p:blipFill>
        <p:spPr>
          <a:xfrm>
            <a:off x="252925" y="735950"/>
            <a:ext cx="7632774" cy="39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Arrival Delays</a:t>
            </a:r>
            <a:endParaRPr sz="1000"/>
          </a:p>
        </p:txBody>
      </p:sp>
      <p:sp>
        <p:nvSpPr>
          <p:cNvPr id="166" name="Google Shape;166;p19"/>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a:t>
            </a:r>
            <a:r>
              <a:rPr lang="en" sz="900"/>
              <a:t> of Arrival Delays</a:t>
            </a:r>
            <a:endParaRPr sz="900"/>
          </a:p>
          <a:p>
            <a:pPr indent="0" lvl="0" marL="0" rtl="0" algn="l">
              <a:lnSpc>
                <a:spcPct val="90000"/>
              </a:lnSpc>
              <a:spcBef>
                <a:spcPts val="1600"/>
              </a:spcBef>
              <a:spcAft>
                <a:spcPts val="1600"/>
              </a:spcAft>
              <a:buNone/>
            </a:pPr>
            <a:r>
              <a:t/>
            </a:r>
            <a:endParaRPr sz="900"/>
          </a:p>
        </p:txBody>
      </p:sp>
      <p:pic>
        <p:nvPicPr>
          <p:cNvPr id="167" name="Google Shape;167;p19"/>
          <p:cNvPicPr preferRelativeResize="0"/>
          <p:nvPr/>
        </p:nvPicPr>
        <p:blipFill>
          <a:blip r:embed="rId3">
            <a:alphaModFix/>
          </a:blip>
          <a:stretch>
            <a:fillRect/>
          </a:stretch>
        </p:blipFill>
        <p:spPr>
          <a:xfrm>
            <a:off x="278375" y="1000550"/>
            <a:ext cx="4194049" cy="3200550"/>
          </a:xfrm>
          <a:prstGeom prst="rect">
            <a:avLst/>
          </a:prstGeom>
          <a:noFill/>
          <a:ln cap="flat" cmpd="sng" w="9525">
            <a:solidFill>
              <a:schemeClr val="dk2"/>
            </a:solidFill>
            <a:prstDash val="solid"/>
            <a:round/>
            <a:headEnd len="sm" w="sm" type="none"/>
            <a:tailEnd len="sm" w="sm" type="none"/>
          </a:ln>
        </p:spPr>
      </p:pic>
      <p:pic>
        <p:nvPicPr>
          <p:cNvPr id="168" name="Google Shape;168;p19"/>
          <p:cNvPicPr preferRelativeResize="0"/>
          <p:nvPr/>
        </p:nvPicPr>
        <p:blipFill>
          <a:blip r:embed="rId4">
            <a:alphaModFix/>
          </a:blip>
          <a:stretch>
            <a:fillRect/>
          </a:stretch>
        </p:blipFill>
        <p:spPr>
          <a:xfrm>
            <a:off x="4472425" y="1000550"/>
            <a:ext cx="4320726" cy="32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Security Delays</a:t>
            </a:r>
            <a:endParaRPr sz="1000"/>
          </a:p>
        </p:txBody>
      </p:sp>
      <p:sp>
        <p:nvSpPr>
          <p:cNvPr id="174" name="Google Shape;174;p20"/>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 of Security Delays</a:t>
            </a:r>
            <a:endParaRPr sz="900"/>
          </a:p>
          <a:p>
            <a:pPr indent="0" lvl="0" marL="0" rtl="0" algn="l">
              <a:lnSpc>
                <a:spcPct val="90000"/>
              </a:lnSpc>
              <a:spcBef>
                <a:spcPts val="1600"/>
              </a:spcBef>
              <a:spcAft>
                <a:spcPts val="1600"/>
              </a:spcAft>
              <a:buNone/>
            </a:pPr>
            <a:r>
              <a:t/>
            </a:r>
            <a:endParaRPr sz="900"/>
          </a:p>
        </p:txBody>
      </p:sp>
      <p:pic>
        <p:nvPicPr>
          <p:cNvPr id="175" name="Google Shape;175;p20"/>
          <p:cNvPicPr preferRelativeResize="0"/>
          <p:nvPr/>
        </p:nvPicPr>
        <p:blipFill>
          <a:blip r:embed="rId3">
            <a:alphaModFix/>
          </a:blip>
          <a:stretch>
            <a:fillRect/>
          </a:stretch>
        </p:blipFill>
        <p:spPr>
          <a:xfrm>
            <a:off x="226500" y="977250"/>
            <a:ext cx="4245924" cy="3248914"/>
          </a:xfrm>
          <a:prstGeom prst="rect">
            <a:avLst/>
          </a:prstGeom>
          <a:noFill/>
          <a:ln cap="flat" cmpd="sng" w="9525">
            <a:solidFill>
              <a:schemeClr val="dk2"/>
            </a:solidFill>
            <a:prstDash val="solid"/>
            <a:round/>
            <a:headEnd len="sm" w="sm" type="none"/>
            <a:tailEnd len="sm" w="sm" type="none"/>
          </a:ln>
        </p:spPr>
      </p:pic>
      <p:pic>
        <p:nvPicPr>
          <p:cNvPr id="176" name="Google Shape;176;p20"/>
          <p:cNvPicPr preferRelativeResize="0"/>
          <p:nvPr/>
        </p:nvPicPr>
        <p:blipFill>
          <a:blip r:embed="rId4">
            <a:alphaModFix/>
          </a:blip>
          <a:stretch>
            <a:fillRect/>
          </a:stretch>
        </p:blipFill>
        <p:spPr>
          <a:xfrm>
            <a:off x="4472425" y="988575"/>
            <a:ext cx="4402125" cy="3248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89500" y="208225"/>
            <a:ext cx="7505700" cy="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r>
              <a:rPr lang="en" sz="1800"/>
              <a:t>Visualization of Weather Delays</a:t>
            </a:r>
            <a:endParaRPr sz="1000"/>
          </a:p>
        </p:txBody>
      </p:sp>
      <p:sp>
        <p:nvSpPr>
          <p:cNvPr id="182" name="Google Shape;182;p21"/>
          <p:cNvSpPr txBox="1"/>
          <p:nvPr>
            <p:ph idx="1" type="body"/>
          </p:nvPr>
        </p:nvSpPr>
        <p:spPr>
          <a:xfrm>
            <a:off x="2979350" y="4278225"/>
            <a:ext cx="2193900" cy="316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900"/>
              <a:t>Visualization of Weather Delays</a:t>
            </a:r>
            <a:endParaRPr sz="900"/>
          </a:p>
          <a:p>
            <a:pPr indent="0" lvl="0" marL="0" rtl="0" algn="l">
              <a:lnSpc>
                <a:spcPct val="90000"/>
              </a:lnSpc>
              <a:spcBef>
                <a:spcPts val="1600"/>
              </a:spcBef>
              <a:spcAft>
                <a:spcPts val="1600"/>
              </a:spcAft>
              <a:buNone/>
            </a:pPr>
            <a:r>
              <a:t/>
            </a:r>
            <a:endParaRPr sz="900"/>
          </a:p>
        </p:txBody>
      </p:sp>
      <p:pic>
        <p:nvPicPr>
          <p:cNvPr id="183" name="Google Shape;183;p21"/>
          <p:cNvPicPr preferRelativeResize="0"/>
          <p:nvPr/>
        </p:nvPicPr>
        <p:blipFill>
          <a:blip r:embed="rId3">
            <a:alphaModFix/>
          </a:blip>
          <a:stretch>
            <a:fillRect/>
          </a:stretch>
        </p:blipFill>
        <p:spPr>
          <a:xfrm>
            <a:off x="4472424" y="1000550"/>
            <a:ext cx="4366776" cy="3272318"/>
          </a:xfrm>
          <a:prstGeom prst="rect">
            <a:avLst/>
          </a:prstGeom>
          <a:noFill/>
          <a:ln cap="flat" cmpd="sng" w="9525">
            <a:solidFill>
              <a:schemeClr val="dk2"/>
            </a:solidFill>
            <a:prstDash val="solid"/>
            <a:round/>
            <a:headEnd len="sm" w="sm" type="none"/>
            <a:tailEnd len="sm" w="sm" type="none"/>
          </a:ln>
        </p:spPr>
      </p:pic>
      <p:pic>
        <p:nvPicPr>
          <p:cNvPr id="184" name="Google Shape;184;p21"/>
          <p:cNvPicPr preferRelativeResize="0"/>
          <p:nvPr/>
        </p:nvPicPr>
        <p:blipFill>
          <a:blip r:embed="rId4">
            <a:alphaModFix/>
          </a:blip>
          <a:stretch>
            <a:fillRect/>
          </a:stretch>
        </p:blipFill>
        <p:spPr>
          <a:xfrm>
            <a:off x="326350" y="993663"/>
            <a:ext cx="4146067" cy="3286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