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ção Padrão" id="{347C598A-8116-4AD3-9193-00FE61C2DB0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 name="Seção sem Título" id="{E7E5CA0D-6F85-4AA2-B5E1-72C6B4FB1678}">
          <p14:sldIdLst>
            <p14:sldId id="290"/>
            <p14:sldId id="291"/>
            <p14:sldId id="292"/>
            <p14:sldId id="293"/>
            <p14:sldId id="295"/>
            <p14:sldId id="294"/>
            <p14:sldId id="296"/>
            <p14:sldId id="297"/>
            <p14:sldId id="298"/>
            <p14:sldId id="299"/>
            <p14:sldId id="300"/>
            <p14:sldId id="301"/>
            <p14:sldId id="302"/>
            <p14:sldId id="303"/>
            <p14:sldId id="304"/>
            <p14:sldId id="30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423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236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270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608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771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190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040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452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816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040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80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985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1728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00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79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b="0" i="0" u="none" strike="noStrike" cap="none">
                <a:solidFill>
                  <a:srgbClr val="888888"/>
                </a:solidFill>
                <a:latin typeface="Calibri"/>
                <a:ea typeface="Calibri"/>
                <a:cs typeface="Calibri"/>
                <a:sym typeface="Calibri"/>
              </a:rPr>
              <a:t>‹nº›</a:t>
            </a:fld>
            <a:endParaRPr lang="pt-B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e texto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e texto verticai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b="0" i="0" u="none" strike="noStrike" cap="none">
                <a:solidFill>
                  <a:srgbClr val="888888"/>
                </a:solidFill>
                <a:latin typeface="Calibri"/>
                <a:ea typeface="Calibri"/>
                <a:cs typeface="Calibri"/>
                <a:sym typeface="Calibri"/>
              </a:rPr>
              <a:t>‹nº›</a:t>
            </a:fld>
            <a:endParaRPr lang="pt-B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údo com Legenda">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m com Legenda">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a:solidFill>
                  <a:srgbClr val="888888"/>
                </a:solidFill>
                <a:latin typeface="Calibri"/>
                <a:ea typeface="Calibri"/>
                <a:cs typeface="Calibri"/>
                <a:sym typeface="Calibri"/>
              </a:rPr>
              <a:t>‹nº›</a:t>
            </a:fld>
            <a:endParaRPr lang="pt-B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pt-BR" sz="1200" b="0" i="0" u="none" strike="noStrike" cap="none">
                <a:solidFill>
                  <a:srgbClr val="888888"/>
                </a:solidFill>
                <a:latin typeface="Calibri"/>
                <a:ea typeface="Calibri"/>
                <a:cs typeface="Calibri"/>
                <a:sym typeface="Calibri"/>
              </a:rPr>
              <a:t>‹nº›</a:t>
            </a:fld>
            <a:endParaRPr lang="pt-B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l="8137" t="-423" r="16304" b="7935"/>
          <a:stretch/>
        </p:blipFill>
        <p:spPr>
          <a:xfrm>
            <a:off x="1" y="-80123"/>
            <a:ext cx="12192000" cy="6938123"/>
          </a:xfrm>
          <a:prstGeom prst="rect">
            <a:avLst/>
          </a:prstGeom>
          <a:noFill/>
          <a:ln>
            <a:noFill/>
          </a:ln>
        </p:spPr>
      </p:pic>
      <p:pic>
        <p:nvPicPr>
          <p:cNvPr id="85" name="Shape 85"/>
          <p:cNvPicPr preferRelativeResize="0"/>
          <p:nvPr/>
        </p:nvPicPr>
        <p:blipFill rotWithShape="1">
          <a:blip r:embed="rId4">
            <a:alphaModFix/>
          </a:blip>
          <a:srcRect/>
          <a:stretch/>
        </p:blipFill>
        <p:spPr>
          <a:xfrm>
            <a:off x="1489680" y="2241818"/>
            <a:ext cx="9212642" cy="22942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71" name="Shape 17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Arquivos -&gt;  </a:t>
            </a:r>
            <a:r>
              <a:rPr lang="pt-BR" sz="3200" b="1" i="0" u="none" strike="noStrike" cap="none">
                <a:solidFill>
                  <a:schemeClr val="accent2"/>
                </a:solidFill>
                <a:latin typeface="Calibri"/>
                <a:ea typeface="Calibri"/>
                <a:cs typeface="Calibri"/>
                <a:sym typeface="Calibri"/>
              </a:rPr>
              <a:t>O Arquivo LOG   </a:t>
            </a:r>
          </a:p>
        </p:txBody>
      </p:sp>
      <p:pic>
        <p:nvPicPr>
          <p:cNvPr id="172" name="Shape 17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73" name="Shape 17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74" name="Shape 17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5" name="Shape 175"/>
          <p:cNvSpPr txBox="1"/>
          <p:nvPr/>
        </p:nvSpPr>
        <p:spPr>
          <a:xfrm>
            <a:off x="348343" y="1277258"/>
            <a:ext cx="11727543" cy="2400657"/>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a:solidFill>
                  <a:schemeClr val="lt1"/>
                </a:solidFill>
                <a:latin typeface="Calibri"/>
                <a:ea typeface="Calibri"/>
                <a:cs typeface="Calibri"/>
                <a:sym typeface="Calibri"/>
              </a:rPr>
              <a:t>O log de transação do SQL Server opera logicamente como se o log de transações fosse uma seqüência de registros. Cada registro de uma ação é identificado pelo número de seqüência de registro (LSN). Cada registo de ação contém a ID da transação a que pertence.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81" name="Shape 18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Arquivos -&gt;  </a:t>
            </a:r>
            <a:r>
              <a:rPr lang="pt-BR" sz="3200" b="1" i="0" u="none" strike="noStrike" cap="none">
                <a:solidFill>
                  <a:schemeClr val="accent2"/>
                </a:solidFill>
                <a:latin typeface="Calibri"/>
                <a:ea typeface="Calibri"/>
                <a:cs typeface="Calibri"/>
                <a:sym typeface="Calibri"/>
              </a:rPr>
              <a:t>O Arquivo LOG   </a:t>
            </a:r>
          </a:p>
        </p:txBody>
      </p:sp>
      <p:pic>
        <p:nvPicPr>
          <p:cNvPr id="182" name="Shape 18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83" name="Shape 18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84" name="Shape 18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85" name="Shape 185"/>
          <p:cNvSpPr txBox="1"/>
          <p:nvPr/>
        </p:nvSpPr>
        <p:spPr>
          <a:xfrm>
            <a:off x="348343" y="1277258"/>
            <a:ext cx="11727543" cy="5286062"/>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a:solidFill>
                  <a:schemeClr val="lt1"/>
                </a:solidFill>
                <a:latin typeface="Calibri"/>
                <a:ea typeface="Calibri"/>
                <a:cs typeface="Calibri"/>
                <a:sym typeface="Calibri"/>
              </a:rPr>
              <a:t>Diferentes tipos de operações são registradas no log de transações. Essas operações incluem:</a:t>
            </a:r>
          </a:p>
          <a:p>
            <a:pPr marL="457200" marR="0" lvl="1" indent="0" algn="l" rtl="0">
              <a:spcBef>
                <a:spcPts val="0"/>
              </a:spcBef>
              <a:buNone/>
            </a:pPr>
            <a:r>
              <a:rPr lang="pt-BR" sz="2500" b="0" i="0" u="none" strike="noStrike" cap="none">
                <a:solidFill>
                  <a:schemeClr val="lt1"/>
                </a:solidFill>
                <a:latin typeface="Calibri"/>
                <a:ea typeface="Calibri"/>
                <a:cs typeface="Calibri"/>
                <a:sym typeface="Calibri"/>
              </a:rPr>
              <a:t>O início e o final de cada transação.</a:t>
            </a:r>
          </a:p>
          <a:p>
            <a:pPr marL="457200" marR="0" lvl="1" indent="0" algn="l" rtl="0">
              <a:spcBef>
                <a:spcPts val="0"/>
              </a:spcBef>
              <a:buNone/>
            </a:pPr>
            <a:endParaRPr sz="2500" b="0" i="0" u="none" strike="noStrike" cap="none">
              <a:solidFill>
                <a:schemeClr val="lt1"/>
              </a:solidFill>
              <a:latin typeface="Calibri"/>
              <a:ea typeface="Calibri"/>
              <a:cs typeface="Calibri"/>
              <a:sym typeface="Calibri"/>
            </a:endParaRPr>
          </a:p>
          <a:p>
            <a:pPr marL="457200" marR="0" lvl="1" indent="0" algn="l" rtl="0">
              <a:spcBef>
                <a:spcPts val="0"/>
              </a:spcBef>
              <a:buNone/>
            </a:pPr>
            <a:r>
              <a:rPr lang="pt-BR" sz="2500" b="0" i="0" u="none" strike="noStrike" cap="none">
                <a:solidFill>
                  <a:schemeClr val="lt1"/>
                </a:solidFill>
                <a:latin typeface="Calibri"/>
                <a:ea typeface="Calibri"/>
                <a:cs typeface="Calibri"/>
                <a:sym typeface="Calibri"/>
              </a:rPr>
              <a:t>Toda modificação de dados (inserir, atualizar ou excluir). Isso inclui mudanças por procedimentos armazenados no sistema ou instruções de linguagem de definição de dados (DDL) em qualquer tabela, incluindo tabelas do sistema.</a:t>
            </a:r>
          </a:p>
          <a:p>
            <a:pPr marL="457200" marR="0" lvl="1" indent="0" algn="l" rtl="0">
              <a:spcBef>
                <a:spcPts val="0"/>
              </a:spcBef>
              <a:buNone/>
            </a:pPr>
            <a:endParaRPr sz="2500" b="0" i="0" u="none" strike="noStrike" cap="none">
              <a:solidFill>
                <a:schemeClr val="lt1"/>
              </a:solidFill>
              <a:latin typeface="Calibri"/>
              <a:ea typeface="Calibri"/>
              <a:cs typeface="Calibri"/>
              <a:sym typeface="Calibri"/>
            </a:endParaRPr>
          </a:p>
          <a:p>
            <a:pPr marL="457200" marR="0" lvl="1" indent="0" algn="l" rtl="0">
              <a:spcBef>
                <a:spcPts val="0"/>
              </a:spcBef>
              <a:buNone/>
            </a:pPr>
            <a:r>
              <a:rPr lang="pt-BR" sz="2500" b="0" i="0" u="none" strike="noStrike" cap="none">
                <a:solidFill>
                  <a:schemeClr val="lt1"/>
                </a:solidFill>
                <a:latin typeface="Calibri"/>
                <a:ea typeface="Calibri"/>
                <a:cs typeface="Calibri"/>
                <a:sym typeface="Calibri"/>
              </a:rPr>
              <a:t>Cada extensão e alocação de página ou de alocação.</a:t>
            </a:r>
          </a:p>
          <a:p>
            <a:pPr marL="457200" marR="0" lvl="1" indent="0" algn="l" rtl="0">
              <a:spcBef>
                <a:spcPts val="0"/>
              </a:spcBef>
              <a:buNone/>
            </a:pPr>
            <a:endParaRPr sz="2500" b="0" i="0" u="none" strike="noStrike" cap="none">
              <a:solidFill>
                <a:schemeClr val="lt1"/>
              </a:solidFill>
              <a:latin typeface="Calibri"/>
              <a:ea typeface="Calibri"/>
              <a:cs typeface="Calibri"/>
              <a:sym typeface="Calibri"/>
            </a:endParaRPr>
          </a:p>
          <a:p>
            <a:pPr marL="457200" marR="0" lvl="1" indent="0" algn="l" rtl="0">
              <a:spcBef>
                <a:spcPts val="0"/>
              </a:spcBef>
              <a:buNone/>
            </a:pPr>
            <a:r>
              <a:rPr lang="pt-BR" sz="2500" b="0" i="0" u="none" strike="noStrike" cap="none">
                <a:solidFill>
                  <a:schemeClr val="lt1"/>
                </a:solidFill>
                <a:latin typeface="Calibri"/>
                <a:ea typeface="Calibri"/>
                <a:cs typeface="Calibri"/>
                <a:sym typeface="Calibri"/>
              </a:rPr>
              <a:t>Criando ou descartando uma tabela ou índice.</a:t>
            </a:r>
          </a:p>
          <a:p>
            <a:pPr marL="0" marR="0" lvl="0" indent="0" algn="l" rtl="0">
              <a:lnSpc>
                <a:spcPct val="150000"/>
              </a:lnSpc>
              <a:spcBef>
                <a:spcPts val="0"/>
              </a:spcBef>
              <a:buNone/>
            </a:pPr>
            <a:endParaRPr sz="2500" b="1">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91" name="Shape 19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192" name="Shape 19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93" name="Shape 19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94" name="Shape 19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5" name="Shape 195"/>
          <p:cNvSpPr txBox="1"/>
          <p:nvPr/>
        </p:nvSpPr>
        <p:spPr>
          <a:xfrm>
            <a:off x="348343" y="1277258"/>
            <a:ext cx="11727543" cy="2098267"/>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3000">
                <a:solidFill>
                  <a:schemeClr val="lt1"/>
                </a:solidFill>
                <a:latin typeface="Calibri"/>
                <a:ea typeface="Calibri"/>
                <a:cs typeface="Calibri"/>
                <a:sym typeface="Calibri"/>
              </a:rPr>
              <a:t>No SQL Server, você pode criar uma nova base de dados através da interface gráfica do usuário do SQL Server Management Studio (GUI) ou executando um script SQL.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Shape 20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01" name="Shape 20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202" name="Shape 20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03" name="Shape 20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04" name="Shape 20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5" name="Shape 205"/>
          <p:cNvSpPr txBox="1"/>
          <p:nvPr/>
        </p:nvSpPr>
        <p:spPr>
          <a:xfrm>
            <a:off x="348343" y="1277258"/>
            <a:ext cx="11727543" cy="40011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Crie um banco de dados usando a GUI</a:t>
            </a:r>
          </a:p>
        </p:txBody>
      </p:sp>
      <p:pic>
        <p:nvPicPr>
          <p:cNvPr id="206" name="Shape 206"/>
          <p:cNvPicPr preferRelativeResize="0"/>
          <p:nvPr/>
        </p:nvPicPr>
        <p:blipFill rotWithShape="1">
          <a:blip r:embed="rId6">
            <a:alphaModFix/>
          </a:blip>
          <a:srcRect/>
          <a:stretch/>
        </p:blipFill>
        <p:spPr>
          <a:xfrm>
            <a:off x="8688" y="1776638"/>
            <a:ext cx="12168797" cy="5082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12" name="Shape 212"/>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213" name="Shape 213"/>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14" name="Shape 214"/>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15" name="Shape 215"/>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6" name="Shape 216"/>
          <p:cNvSpPr txBox="1"/>
          <p:nvPr/>
        </p:nvSpPr>
        <p:spPr>
          <a:xfrm>
            <a:off x="348343" y="1277258"/>
            <a:ext cx="11727543" cy="40011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Crie um banco de dados usando a GUI</a:t>
            </a:r>
          </a:p>
        </p:txBody>
      </p:sp>
      <p:pic>
        <p:nvPicPr>
          <p:cNvPr id="217" name="Shape 217"/>
          <p:cNvPicPr preferRelativeResize="0"/>
          <p:nvPr/>
        </p:nvPicPr>
        <p:blipFill rotWithShape="1">
          <a:blip r:embed="rId6">
            <a:alphaModFix/>
          </a:blip>
          <a:srcRect/>
          <a:stretch/>
        </p:blipFill>
        <p:spPr>
          <a:xfrm>
            <a:off x="-4" y="1839720"/>
            <a:ext cx="12192003" cy="50635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Shape 222"/>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23" name="Shape 223"/>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224" name="Shape 224"/>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25" name="Shape 225"/>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26" name="Shape 226"/>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7" name="Shape 227"/>
          <p:cNvSpPr txBox="1"/>
          <p:nvPr/>
        </p:nvSpPr>
        <p:spPr>
          <a:xfrm>
            <a:off x="348343" y="1277258"/>
            <a:ext cx="11727543" cy="40011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Crie um banco de dados usando a GUI</a:t>
            </a:r>
          </a:p>
        </p:txBody>
      </p:sp>
      <p:pic>
        <p:nvPicPr>
          <p:cNvPr id="228" name="Shape 228"/>
          <p:cNvPicPr preferRelativeResize="0"/>
          <p:nvPr/>
        </p:nvPicPr>
        <p:blipFill rotWithShape="1">
          <a:blip r:embed="rId6">
            <a:alphaModFix/>
          </a:blip>
          <a:srcRect/>
          <a:stretch/>
        </p:blipFill>
        <p:spPr>
          <a:xfrm>
            <a:off x="-9617" y="2130378"/>
            <a:ext cx="12182986" cy="47276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34" name="Shape 234"/>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235" name="Shape 235"/>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36" name="Shape 236"/>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37" name="Shape 237"/>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8" name="Shape 238"/>
          <p:cNvSpPr txBox="1"/>
          <p:nvPr/>
        </p:nvSpPr>
        <p:spPr>
          <a:xfrm>
            <a:off x="357428" y="1300901"/>
            <a:ext cx="11727543" cy="21082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Crie um banco de dados por script</a:t>
            </a:r>
          </a:p>
          <a:p>
            <a:pPr marL="0" marR="0" lvl="0" indent="0" algn="l" rtl="0">
              <a:spcBef>
                <a:spcPts val="0"/>
              </a:spcBef>
              <a:buNone/>
            </a:pPr>
            <a:endParaRPr sz="2500" b="1">
              <a:solidFill>
                <a:schemeClr val="lt1"/>
              </a:solidFill>
              <a:latin typeface="Calibri"/>
              <a:ea typeface="Calibri"/>
              <a:cs typeface="Calibri"/>
              <a:sym typeface="Calibri"/>
            </a:endParaRPr>
          </a:p>
          <a:p>
            <a:pPr marL="0" marR="0" lvl="0" indent="0" algn="l" rtl="0">
              <a:spcBef>
                <a:spcPts val="0"/>
              </a:spcBef>
              <a:buNone/>
            </a:pPr>
            <a:r>
              <a:rPr lang="pt-BR" sz="2500">
                <a:solidFill>
                  <a:schemeClr val="lt1"/>
                </a:solidFill>
                <a:latin typeface="Calibri"/>
                <a:ea typeface="Calibri"/>
                <a:cs typeface="Calibri"/>
                <a:sym typeface="Calibri"/>
              </a:rPr>
              <a:t>O SQL Server aceita o Transact-SQL (que é uma versão estendida do padrão SQL), para que você possa criar o mesmo banco de dados executando o seguinte script SQL.</a:t>
            </a:r>
          </a:p>
          <a:p>
            <a:pPr marL="0" marR="0" lvl="0" indent="0" algn="l" rtl="0">
              <a:spcBef>
                <a:spcPts val="0"/>
              </a:spcBef>
              <a:buNone/>
            </a:pPr>
            <a:endParaRPr sz="2800" b="1">
              <a:solidFill>
                <a:schemeClr val="lt1"/>
              </a:solidFill>
              <a:latin typeface="Calibri"/>
              <a:ea typeface="Calibri"/>
              <a:cs typeface="Calibri"/>
              <a:sym typeface="Calibri"/>
            </a:endParaRPr>
          </a:p>
        </p:txBody>
      </p:sp>
      <p:pic>
        <p:nvPicPr>
          <p:cNvPr id="239" name="Shape 239"/>
          <p:cNvPicPr preferRelativeResize="0"/>
          <p:nvPr/>
        </p:nvPicPr>
        <p:blipFill rotWithShape="1">
          <a:blip r:embed="rId6">
            <a:alphaModFix/>
          </a:blip>
          <a:srcRect l="1493" t="6206" r="1994" b="3620"/>
          <a:stretch/>
        </p:blipFill>
        <p:spPr>
          <a:xfrm>
            <a:off x="1000283" y="3571522"/>
            <a:ext cx="9555658" cy="23586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45" name="Shape 245"/>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246" name="Shape 246"/>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47" name="Shape 247"/>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48" name="Shape 248"/>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9" name="Shape 249"/>
          <p:cNvSpPr txBox="1"/>
          <p:nvPr/>
        </p:nvSpPr>
        <p:spPr>
          <a:xfrm>
            <a:off x="357428" y="1300901"/>
            <a:ext cx="5438065" cy="4108817"/>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Crie um banco de dados por script</a:t>
            </a:r>
          </a:p>
          <a:p>
            <a:pPr marL="0" marR="0" lvl="0" indent="0" algn="l" rtl="0">
              <a:spcBef>
                <a:spcPts val="0"/>
              </a:spcBef>
              <a:spcAft>
                <a:spcPts val="0"/>
              </a:spcAft>
              <a:buNone/>
            </a:pPr>
            <a:endParaRPr sz="2500" b="1">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pt-BR" sz="2000">
                <a:solidFill>
                  <a:schemeClr val="lt1"/>
                </a:solidFill>
                <a:latin typeface="Calibri"/>
                <a:ea typeface="Calibri"/>
                <a:cs typeface="Calibri"/>
                <a:sym typeface="Calibri"/>
              </a:rPr>
              <a:t>Assim como você pode especificar certas propriedades ao criar um banco de dados através da GUI, você pode incluir essas mesmas propriedades ao criar um banco de dados por script. Aqui está um exemplo de especificar configurações para os arquivos de dados e log.</a:t>
            </a:r>
          </a:p>
          <a:p>
            <a:pPr marL="0" marR="0" lvl="0" indent="0" algn="l" rtl="0">
              <a:spcBef>
                <a:spcPts val="0"/>
              </a:spcBef>
              <a:buNone/>
            </a:pPr>
            <a:endParaRPr sz="2800" b="1">
              <a:solidFill>
                <a:schemeClr val="lt1"/>
              </a:solidFill>
              <a:latin typeface="Calibri"/>
              <a:ea typeface="Calibri"/>
              <a:cs typeface="Calibri"/>
              <a:sym typeface="Calibri"/>
            </a:endParaRPr>
          </a:p>
        </p:txBody>
      </p:sp>
      <p:pic>
        <p:nvPicPr>
          <p:cNvPr id="250" name="Shape 250"/>
          <p:cNvPicPr preferRelativeResize="0"/>
          <p:nvPr/>
        </p:nvPicPr>
        <p:blipFill rotWithShape="1">
          <a:blip r:embed="rId6">
            <a:alphaModFix/>
          </a:blip>
          <a:srcRect r="34659"/>
          <a:stretch/>
        </p:blipFill>
        <p:spPr>
          <a:xfrm>
            <a:off x="5964605" y="1067799"/>
            <a:ext cx="5949489" cy="5546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56" name="Shape 25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257" name="Shape 25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58" name="Shape 25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59" name="Shape 25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0" name="Shape 260"/>
          <p:cNvSpPr txBox="1"/>
          <p:nvPr/>
        </p:nvSpPr>
        <p:spPr>
          <a:xfrm>
            <a:off x="519447" y="2498502"/>
            <a:ext cx="11153104" cy="1600438"/>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4000" b="1">
                <a:solidFill>
                  <a:schemeClr val="lt1"/>
                </a:solidFill>
                <a:latin typeface="Calibri"/>
                <a:ea typeface="Calibri"/>
                <a:cs typeface="Calibri"/>
                <a:sym typeface="Calibri"/>
              </a:rPr>
              <a:t>No SQL Server, você pode criar tabelas executando um script SQL com a CREATE TABLE declaração. </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66" name="Shape 26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267" name="Shape 26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68" name="Shape 26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69" name="Shape 26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0" name="Shape 270"/>
          <p:cNvSpPr txBox="1"/>
          <p:nvPr/>
        </p:nvSpPr>
        <p:spPr>
          <a:xfrm>
            <a:off x="-304801" y="1114806"/>
            <a:ext cx="11153104"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2000" b="1">
                <a:solidFill>
                  <a:schemeClr val="lt1"/>
                </a:solidFill>
                <a:latin typeface="Calibri"/>
                <a:ea typeface="Calibri"/>
                <a:cs typeface="Calibri"/>
                <a:sym typeface="Calibri"/>
              </a:rPr>
              <a:t>No SQL Server, você pode criar tabelas executando um script SQL com a CREATE TABLE declaração. </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271" name="Shape 271"/>
          <p:cNvPicPr preferRelativeResize="0"/>
          <p:nvPr/>
        </p:nvPicPr>
        <p:blipFill rotWithShape="1">
          <a:blip r:embed="rId6">
            <a:alphaModFix/>
          </a:blip>
          <a:srcRect/>
          <a:stretch/>
        </p:blipFill>
        <p:spPr>
          <a:xfrm>
            <a:off x="0" y="1776698"/>
            <a:ext cx="12192000" cy="50986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91" name="Shape 9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Primeiros Passos</a:t>
            </a:r>
          </a:p>
        </p:txBody>
      </p:sp>
      <p:pic>
        <p:nvPicPr>
          <p:cNvPr id="92" name="Shape 9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93" name="Shape 9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94" name="Shape 9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5" name="Shape 95"/>
          <p:cNvSpPr txBox="1"/>
          <p:nvPr/>
        </p:nvSpPr>
        <p:spPr>
          <a:xfrm>
            <a:off x="1000283" y="1451429"/>
            <a:ext cx="9885431" cy="4708981"/>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O MS SQL Server é um sistema de gerenciamento de banco de dados relacional (RDBMS) desenvolvido pela Microsoft. Este produto é construído para a função básica de armazenamento de dados de recuperação conforme exigido por outras aplicações. Ele pode ser executado no mesmo computador ou em outro através de uma rede. Este roteiro explica alguns conceitos básicos e avançados do SQL Server, como como criar e restaurar dados, criar login e backup, atribuir permissões, etc. Cada tópico é explicado usando exemplos para facilitar a compreensão.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Shape 276"/>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77" name="Shape 277"/>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278" name="Shape 278"/>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79" name="Shape 279"/>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80" name="Shape 280"/>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1" name="Shape 281"/>
          <p:cNvSpPr txBox="1"/>
          <p:nvPr/>
        </p:nvSpPr>
        <p:spPr>
          <a:xfrm>
            <a:off x="-304801" y="1114806"/>
            <a:ext cx="11153104"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2000" b="1">
                <a:solidFill>
                  <a:schemeClr val="lt1"/>
                </a:solidFill>
                <a:latin typeface="Calibri"/>
                <a:ea typeface="Calibri"/>
                <a:cs typeface="Calibri"/>
                <a:sym typeface="Calibri"/>
              </a:rPr>
              <a:t>No SQL Server, você pode criar tabelas executando um script SQL com a CREATE TABLE declaração. </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282" name="Shape 282"/>
          <p:cNvPicPr preferRelativeResize="0"/>
          <p:nvPr/>
        </p:nvPicPr>
        <p:blipFill rotWithShape="1">
          <a:blip r:embed="rId6">
            <a:alphaModFix/>
          </a:blip>
          <a:srcRect/>
          <a:stretch/>
        </p:blipFill>
        <p:spPr>
          <a:xfrm>
            <a:off x="-3" y="1872103"/>
            <a:ext cx="12192003" cy="5003289"/>
          </a:xfrm>
          <a:prstGeom prst="rect">
            <a:avLst/>
          </a:prstGeom>
          <a:noFill/>
          <a:ln>
            <a:noFill/>
          </a:ln>
        </p:spPr>
      </p:pic>
      <p:pic>
        <p:nvPicPr>
          <p:cNvPr id="283" name="Shape 283"/>
          <p:cNvPicPr preferRelativeResize="0"/>
          <p:nvPr/>
        </p:nvPicPr>
        <p:blipFill rotWithShape="1">
          <a:blip r:embed="rId7">
            <a:alphaModFix/>
          </a:blip>
          <a:srcRect/>
          <a:stretch/>
        </p:blipFill>
        <p:spPr>
          <a:xfrm>
            <a:off x="6619740" y="4994856"/>
            <a:ext cx="5458894" cy="11741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Shape 288"/>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289" name="Shape 289"/>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290" name="Shape 290"/>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291" name="Shape 291"/>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292" name="Shape 292"/>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3" name="Shape 293"/>
          <p:cNvSpPr txBox="1"/>
          <p:nvPr/>
        </p:nvSpPr>
        <p:spPr>
          <a:xfrm>
            <a:off x="-304801" y="1114806"/>
            <a:ext cx="11153104"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2000" b="1">
                <a:solidFill>
                  <a:schemeClr val="lt1"/>
                </a:solidFill>
                <a:latin typeface="Calibri"/>
                <a:ea typeface="Calibri"/>
                <a:cs typeface="Calibri"/>
                <a:sym typeface="Calibri"/>
              </a:rPr>
              <a:t>No SQL Server, você pode criar tabelas executando um script SQL com a CREATE TABLE declaração. </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294" name="Shape 294"/>
          <p:cNvPicPr preferRelativeResize="0"/>
          <p:nvPr/>
        </p:nvPicPr>
        <p:blipFill rotWithShape="1">
          <a:blip r:embed="rId6">
            <a:alphaModFix/>
          </a:blip>
          <a:srcRect/>
          <a:stretch/>
        </p:blipFill>
        <p:spPr>
          <a:xfrm>
            <a:off x="-4" y="1631102"/>
            <a:ext cx="12192004" cy="52638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Shape 299"/>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00" name="Shape 300"/>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301" name="Shape 301"/>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02" name="Shape 302"/>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03" name="Shape 303"/>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4" name="Shape 304"/>
          <p:cNvSpPr txBox="1"/>
          <p:nvPr/>
        </p:nvSpPr>
        <p:spPr>
          <a:xfrm>
            <a:off x="357428" y="2936558"/>
            <a:ext cx="11153104" cy="984885"/>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4000" b="1">
                <a:solidFill>
                  <a:schemeClr val="lt1"/>
                </a:solidFill>
                <a:latin typeface="Calibri"/>
                <a:ea typeface="Calibri"/>
                <a:cs typeface="Calibri"/>
                <a:sym typeface="Calibri"/>
              </a:rPr>
              <a:t>Inserir, Deletar e Atualizar dados em uma tabela</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10" name="Shape 310"/>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Inserir dados em Tabelas</a:t>
            </a:r>
          </a:p>
        </p:txBody>
      </p:sp>
      <p:pic>
        <p:nvPicPr>
          <p:cNvPr id="311" name="Shape 311"/>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12" name="Shape 312"/>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13" name="Shape 313"/>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4" name="Shape 314"/>
          <p:cNvSpPr txBox="1"/>
          <p:nvPr/>
        </p:nvSpPr>
        <p:spPr>
          <a:xfrm>
            <a:off x="116353" y="1114806"/>
            <a:ext cx="10731950"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No SQL Server, você pode inserir dados em tabelas usando o comando Insert</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315" name="Shape 315"/>
          <p:cNvPicPr preferRelativeResize="0"/>
          <p:nvPr/>
        </p:nvPicPr>
        <p:blipFill rotWithShape="1">
          <a:blip r:embed="rId6">
            <a:alphaModFix/>
          </a:blip>
          <a:srcRect/>
          <a:stretch/>
        </p:blipFill>
        <p:spPr>
          <a:xfrm>
            <a:off x="-6252" y="1633536"/>
            <a:ext cx="12198252" cy="525063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Shape 32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21" name="Shape 32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Inserir dados em Tabelas</a:t>
            </a:r>
          </a:p>
        </p:txBody>
      </p:sp>
      <p:pic>
        <p:nvPicPr>
          <p:cNvPr id="322" name="Shape 32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23" name="Shape 32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24" name="Shape 32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25" name="Shape 325"/>
          <p:cNvSpPr txBox="1"/>
          <p:nvPr/>
        </p:nvSpPr>
        <p:spPr>
          <a:xfrm>
            <a:off x="116353" y="1114806"/>
            <a:ext cx="10731950"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No SQL Server, você pode inserir dados em tabelas usando o comando Insert</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326" name="Shape 326"/>
          <p:cNvPicPr preferRelativeResize="0"/>
          <p:nvPr/>
        </p:nvPicPr>
        <p:blipFill rotWithShape="1">
          <a:blip r:embed="rId6">
            <a:alphaModFix/>
          </a:blip>
          <a:srcRect/>
          <a:stretch/>
        </p:blipFill>
        <p:spPr>
          <a:xfrm>
            <a:off x="-6252" y="1633536"/>
            <a:ext cx="12198252" cy="52506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32" name="Shape 332"/>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Inserir dados em Tabelas</a:t>
            </a:r>
          </a:p>
        </p:txBody>
      </p:sp>
      <p:pic>
        <p:nvPicPr>
          <p:cNvPr id="333" name="Shape 333"/>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34" name="Shape 334"/>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35" name="Shape 335"/>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6" name="Shape 336"/>
          <p:cNvSpPr txBox="1"/>
          <p:nvPr/>
        </p:nvSpPr>
        <p:spPr>
          <a:xfrm>
            <a:off x="116353" y="1114806"/>
            <a:ext cx="10731950"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000" b="1">
                <a:solidFill>
                  <a:schemeClr val="lt1"/>
                </a:solidFill>
                <a:latin typeface="Calibri"/>
                <a:ea typeface="Calibri"/>
                <a:cs typeface="Calibri"/>
                <a:sym typeface="Calibri"/>
              </a:rPr>
              <a:t>No SQL Server, você pode inserir dados em tabelas usando o comando Insert</a:t>
            </a:r>
          </a:p>
          <a:p>
            <a:pPr marL="0" marR="0" lvl="0" indent="0" algn="l" rtl="0">
              <a:spcBef>
                <a:spcPts val="0"/>
              </a:spcBef>
              <a:buNone/>
            </a:pPr>
            <a:endParaRPr sz="2000">
              <a:solidFill>
                <a:schemeClr val="dk1"/>
              </a:solidFill>
              <a:latin typeface="Calibri"/>
              <a:ea typeface="Calibri"/>
              <a:cs typeface="Calibri"/>
              <a:sym typeface="Calibri"/>
            </a:endParaRPr>
          </a:p>
        </p:txBody>
      </p:sp>
      <p:pic>
        <p:nvPicPr>
          <p:cNvPr id="337" name="Shape 337"/>
          <p:cNvPicPr preferRelativeResize="0"/>
          <p:nvPr/>
        </p:nvPicPr>
        <p:blipFill rotWithShape="1">
          <a:blip r:embed="rId6">
            <a:alphaModFix/>
          </a:blip>
          <a:srcRect/>
          <a:stretch/>
        </p:blipFill>
        <p:spPr>
          <a:xfrm>
            <a:off x="-724" y="1971674"/>
            <a:ext cx="12184149" cy="48863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Shape 342"/>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43" name="Shape 343"/>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344" name="Shape 344"/>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45" name="Shape 345"/>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46" name="Shape 346"/>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7" name="Shape 347"/>
          <p:cNvSpPr txBox="1"/>
          <p:nvPr/>
        </p:nvSpPr>
        <p:spPr>
          <a:xfrm>
            <a:off x="357428" y="1300901"/>
            <a:ext cx="5975133" cy="4801314"/>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Inserindo dados com script</a:t>
            </a:r>
          </a:p>
          <a:p>
            <a:pPr marL="0" marR="0" lvl="0" indent="0" algn="l" rtl="0">
              <a:spcBef>
                <a:spcPts val="0"/>
              </a:spcBef>
              <a:spcAft>
                <a:spcPts val="0"/>
              </a:spcAft>
              <a:buNone/>
            </a:pPr>
            <a:endParaRPr sz="2500" b="1">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pt-BR" sz="2500">
                <a:solidFill>
                  <a:schemeClr val="lt1"/>
                </a:solidFill>
                <a:latin typeface="Calibri"/>
                <a:ea typeface="Calibri"/>
                <a:cs typeface="Calibri"/>
                <a:sym typeface="Calibri"/>
              </a:rPr>
              <a:t>Você pode usar a INSERT instrução SQL para inserir dados em uma tabela.</a:t>
            </a:r>
          </a:p>
          <a:p>
            <a:pPr marL="0" marR="0" lvl="0" indent="0" algn="l" rtl="0">
              <a:lnSpc>
                <a:spcPct val="150000"/>
              </a:lnSpc>
              <a:spcBef>
                <a:spcPts val="0"/>
              </a:spcBef>
              <a:spcAft>
                <a:spcPts val="0"/>
              </a:spcAft>
              <a:buNone/>
            </a:pPr>
            <a:r>
              <a:rPr lang="pt-BR" sz="2500">
                <a:solidFill>
                  <a:schemeClr val="lt1"/>
                </a:solidFill>
                <a:latin typeface="Calibri"/>
                <a:ea typeface="Calibri"/>
                <a:cs typeface="Calibri"/>
                <a:sym typeface="Calibri"/>
              </a:rPr>
              <a:t>Para fazer isso, abra uma nova janela de consulta, digite o SQL e, em seguida, execute a declaração (exemplo da declaração abaixo).</a:t>
            </a:r>
          </a:p>
          <a:p>
            <a:pPr marL="0" marR="0" lvl="0" indent="0" algn="l" rtl="0">
              <a:spcBef>
                <a:spcPts val="0"/>
              </a:spcBef>
              <a:buNone/>
            </a:pPr>
            <a:endParaRPr sz="2800" b="1">
              <a:solidFill>
                <a:schemeClr val="lt1"/>
              </a:solidFill>
              <a:latin typeface="Calibri"/>
              <a:ea typeface="Calibri"/>
              <a:cs typeface="Calibri"/>
              <a:sym typeface="Calibri"/>
            </a:endParaRPr>
          </a:p>
        </p:txBody>
      </p:sp>
      <p:pic>
        <p:nvPicPr>
          <p:cNvPr id="348" name="Shape 348"/>
          <p:cNvPicPr preferRelativeResize="0"/>
          <p:nvPr/>
        </p:nvPicPr>
        <p:blipFill rotWithShape="1">
          <a:blip r:embed="rId6">
            <a:alphaModFix/>
          </a:blip>
          <a:srcRect/>
          <a:stretch/>
        </p:blipFill>
        <p:spPr>
          <a:xfrm>
            <a:off x="6816416" y="986599"/>
            <a:ext cx="5139023" cy="55928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Shape 353"/>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54" name="Shape 354"/>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Delete</a:t>
            </a:r>
            <a:r>
              <a:rPr lang="pt-BR" sz="3200" b="1" i="0" u="none" strike="noStrike" cap="none">
                <a:solidFill>
                  <a:schemeClr val="accent2"/>
                </a:solidFill>
                <a:latin typeface="Calibri"/>
                <a:ea typeface="Calibri"/>
                <a:cs typeface="Calibri"/>
                <a:sym typeface="Calibri"/>
              </a:rPr>
              <a:t> </a:t>
            </a:r>
          </a:p>
        </p:txBody>
      </p:sp>
      <p:pic>
        <p:nvPicPr>
          <p:cNvPr id="355" name="Shape 355"/>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56" name="Shape 356"/>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57" name="Shape 357"/>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8" name="Shape 358"/>
          <p:cNvSpPr txBox="1"/>
          <p:nvPr/>
        </p:nvSpPr>
        <p:spPr>
          <a:xfrm>
            <a:off x="357428" y="1300901"/>
            <a:ext cx="11557068" cy="249299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Apagando dados em uma tabela</a:t>
            </a:r>
          </a:p>
          <a:p>
            <a:pPr marL="0" marR="0" lvl="0" indent="0" algn="l" rtl="0">
              <a:spcBef>
                <a:spcPts val="0"/>
              </a:spcBef>
              <a:spcAft>
                <a:spcPts val="0"/>
              </a:spcAft>
              <a:buNone/>
            </a:pPr>
            <a:endParaRPr sz="2500" b="1">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pt-BR" sz="2500">
                <a:solidFill>
                  <a:schemeClr val="lt1"/>
                </a:solidFill>
                <a:latin typeface="Calibri"/>
                <a:ea typeface="Calibri"/>
                <a:cs typeface="Calibri"/>
                <a:sym typeface="Calibri"/>
              </a:rPr>
              <a:t>Você pode utilizar o comando DELETE para apagar os dados presente em uma tabela. Veja o exemplo abaixo:</a:t>
            </a:r>
          </a:p>
          <a:p>
            <a:pPr marL="0" marR="0" lvl="0" indent="0" algn="l" rtl="0">
              <a:spcBef>
                <a:spcPts val="0"/>
              </a:spcBef>
              <a:buNone/>
            </a:pPr>
            <a:endParaRPr sz="2800" b="1">
              <a:solidFill>
                <a:schemeClr val="lt1"/>
              </a:solidFill>
              <a:latin typeface="Calibri"/>
              <a:ea typeface="Calibri"/>
              <a:cs typeface="Calibri"/>
              <a:sym typeface="Calibri"/>
            </a:endParaRPr>
          </a:p>
        </p:txBody>
      </p:sp>
      <p:sp>
        <p:nvSpPr>
          <p:cNvPr id="359" name="Shape 359"/>
          <p:cNvSpPr/>
          <p:nvPr/>
        </p:nvSpPr>
        <p:spPr>
          <a:xfrm>
            <a:off x="1000283" y="4080681"/>
            <a:ext cx="10368302" cy="2429301"/>
          </a:xfrm>
          <a:prstGeom prst="rect">
            <a:avLst/>
          </a:prstGeom>
          <a:solidFill>
            <a:schemeClr val="dk1"/>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pt-BR" sz="3200">
                <a:solidFill>
                  <a:schemeClr val="lt1"/>
                </a:solidFill>
                <a:latin typeface="Calibri"/>
                <a:ea typeface="Calibri"/>
                <a:cs typeface="Calibri"/>
                <a:sym typeface="Calibri"/>
              </a:rPr>
              <a:t>DELETE FROM TABELA WHERE ID=</a:t>
            </a:r>
            <a:r>
              <a:rPr lang="pt-BR" sz="3200">
                <a:solidFill>
                  <a:schemeClr val="lt1"/>
                </a:solidFill>
                <a:highlight>
                  <a:srgbClr val="FF0000"/>
                </a:highlight>
                <a:latin typeface="Calibri"/>
                <a:ea typeface="Calibri"/>
                <a:cs typeface="Calibri"/>
                <a:sym typeface="Calibri"/>
              </a:rPr>
              <a:t>ID_PRESENTE_NA_TABELA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Shape 364"/>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65" name="Shape 365"/>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Update</a:t>
            </a:r>
            <a:r>
              <a:rPr lang="pt-BR" sz="3200" b="1" i="0" u="none" strike="noStrike" cap="none">
                <a:solidFill>
                  <a:schemeClr val="accent2"/>
                </a:solidFill>
                <a:latin typeface="Calibri"/>
                <a:ea typeface="Calibri"/>
                <a:cs typeface="Calibri"/>
                <a:sym typeface="Calibri"/>
              </a:rPr>
              <a:t> </a:t>
            </a:r>
          </a:p>
        </p:txBody>
      </p:sp>
      <p:pic>
        <p:nvPicPr>
          <p:cNvPr id="366" name="Shape 366"/>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67" name="Shape 367"/>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68" name="Shape 368"/>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9" name="Shape 369"/>
          <p:cNvSpPr txBox="1"/>
          <p:nvPr/>
        </p:nvSpPr>
        <p:spPr>
          <a:xfrm>
            <a:off x="357428" y="1300901"/>
            <a:ext cx="11557068" cy="249299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Atualizando os dados em uma tabela</a:t>
            </a:r>
          </a:p>
          <a:p>
            <a:pPr marL="0" marR="0" lvl="0" indent="0" algn="l" rtl="0">
              <a:spcBef>
                <a:spcPts val="0"/>
              </a:spcBef>
              <a:spcAft>
                <a:spcPts val="0"/>
              </a:spcAft>
              <a:buNone/>
            </a:pPr>
            <a:endParaRPr sz="2500" b="1">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pt-BR" sz="2500">
                <a:solidFill>
                  <a:schemeClr val="lt1"/>
                </a:solidFill>
                <a:latin typeface="Calibri"/>
                <a:ea typeface="Calibri"/>
                <a:cs typeface="Calibri"/>
                <a:sym typeface="Calibri"/>
              </a:rPr>
              <a:t>Você também pode alterar os dados de uma tabela. Para isso use o comando Update. Você deve informar o nome da tabela e quais campos fazem parte da atualização</a:t>
            </a:r>
          </a:p>
          <a:p>
            <a:pPr marL="0" marR="0" lvl="0" indent="0" algn="l" rtl="0">
              <a:spcBef>
                <a:spcPts val="0"/>
              </a:spcBef>
              <a:buNone/>
            </a:pPr>
            <a:endParaRPr sz="2800" b="1">
              <a:solidFill>
                <a:schemeClr val="lt1"/>
              </a:solidFill>
              <a:latin typeface="Calibri"/>
              <a:ea typeface="Calibri"/>
              <a:cs typeface="Calibri"/>
              <a:sym typeface="Calibri"/>
            </a:endParaRPr>
          </a:p>
        </p:txBody>
      </p:sp>
      <p:sp>
        <p:nvSpPr>
          <p:cNvPr id="370" name="Shape 370"/>
          <p:cNvSpPr/>
          <p:nvPr/>
        </p:nvSpPr>
        <p:spPr>
          <a:xfrm>
            <a:off x="1000283" y="4080681"/>
            <a:ext cx="10368302" cy="2429301"/>
          </a:xfrm>
          <a:prstGeom prst="rect">
            <a:avLst/>
          </a:prstGeom>
          <a:solidFill>
            <a:schemeClr val="dk1"/>
          </a:solidFill>
          <a:ln w="12700"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pt-BR" sz="3200">
                <a:solidFill>
                  <a:schemeClr val="lt1"/>
                </a:solidFill>
                <a:latin typeface="Calibri"/>
                <a:ea typeface="Calibri"/>
                <a:cs typeface="Calibri"/>
                <a:sym typeface="Calibri"/>
              </a:rPr>
              <a:t>UPDATE TABELA SET </a:t>
            </a:r>
            <a:r>
              <a:rPr lang="pt-BR" sz="3200">
                <a:solidFill>
                  <a:schemeClr val="lt1"/>
                </a:solidFill>
                <a:highlight>
                  <a:srgbClr val="FF0000"/>
                </a:highlight>
                <a:latin typeface="Calibri"/>
                <a:ea typeface="Calibri"/>
                <a:cs typeface="Calibri"/>
                <a:sym typeface="Calibri"/>
              </a:rPr>
              <a:t>CAMPO_A_SER_ATUALIZADO</a:t>
            </a:r>
            <a:r>
              <a:rPr lang="pt-BR" sz="3200">
                <a:solidFill>
                  <a:schemeClr val="lt1"/>
                </a:solidFill>
                <a:latin typeface="Calibri"/>
                <a:ea typeface="Calibri"/>
                <a:cs typeface="Calibri"/>
                <a:sym typeface="Calibri"/>
              </a:rPr>
              <a:t>=</a:t>
            </a:r>
            <a:r>
              <a:rPr lang="pt-BR" sz="3200">
                <a:solidFill>
                  <a:schemeClr val="lt1"/>
                </a:solidFill>
                <a:highlight>
                  <a:srgbClr val="000080"/>
                </a:highlight>
                <a:latin typeface="Calibri"/>
                <a:ea typeface="Calibri"/>
                <a:cs typeface="Calibri"/>
                <a:sym typeface="Calibri"/>
              </a:rPr>
              <a:t>NOVO_VALOR </a:t>
            </a:r>
            <a:r>
              <a:rPr lang="pt-BR" sz="3200">
                <a:solidFill>
                  <a:schemeClr val="lt1"/>
                </a:solidFill>
                <a:latin typeface="Calibri"/>
                <a:ea typeface="Calibri"/>
                <a:cs typeface="Calibri"/>
                <a:sym typeface="Calibri"/>
              </a:rPr>
              <a:t>WHERE ID=ID_DA_LINHA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Shape 37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76" name="Shape 37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Tabelas</a:t>
            </a:r>
          </a:p>
        </p:txBody>
      </p:sp>
      <p:pic>
        <p:nvPicPr>
          <p:cNvPr id="377" name="Shape 37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78" name="Shape 37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79" name="Shape 37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0" name="Shape 380"/>
          <p:cNvSpPr txBox="1"/>
          <p:nvPr/>
        </p:nvSpPr>
        <p:spPr>
          <a:xfrm>
            <a:off x="357428" y="2936558"/>
            <a:ext cx="11153104" cy="984885"/>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4000" b="1">
                <a:solidFill>
                  <a:schemeClr val="lt1"/>
                </a:solidFill>
                <a:latin typeface="Calibri"/>
                <a:ea typeface="Calibri"/>
                <a:cs typeface="Calibri"/>
                <a:sym typeface="Calibri"/>
              </a:rPr>
              <a:t>DotNet Core com VSC	ode -&gt; CRUD no SQL Server</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01" name="Shape 10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Usar MSSQL Server</a:t>
            </a:r>
          </a:p>
        </p:txBody>
      </p:sp>
      <p:pic>
        <p:nvPicPr>
          <p:cNvPr id="102" name="Shape 10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03" name="Shape 10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04" name="Shape 10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5" name="Shape 105"/>
          <p:cNvSpPr txBox="1"/>
          <p:nvPr/>
        </p:nvSpPr>
        <p:spPr>
          <a:xfrm>
            <a:off x="1000283" y="1451429"/>
            <a:ext cx="11075603" cy="4131900"/>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i="0" u="none" strike="noStrike" cap="none">
                <a:solidFill>
                  <a:schemeClr val="lt1"/>
                </a:solidFill>
                <a:latin typeface="Calibri"/>
                <a:ea typeface="Calibri"/>
                <a:cs typeface="Calibri"/>
                <a:sym typeface="Calibri"/>
              </a:rPr>
              <a:t>Ele é utilizado para:</a:t>
            </a:r>
          </a:p>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	Para criar bancos de dados.</a:t>
            </a:r>
          </a:p>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	Para manter os bancos de dados.</a:t>
            </a:r>
          </a:p>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	Para analisar os dados através do SQL Server Analysis Services 	(SSAS).</a:t>
            </a:r>
          </a:p>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	Para gerar relatórios através do SQL Server Reporting Services (SSRS).</a:t>
            </a:r>
          </a:p>
          <a:p>
            <a:pPr marL="0" marR="0" lvl="0" indent="0" algn="l" rtl="0">
              <a:lnSpc>
                <a:spcPct val="150000"/>
              </a:lnSpc>
              <a:spcBef>
                <a:spcPts val="0"/>
              </a:spcBef>
              <a:buNone/>
            </a:pPr>
            <a:r>
              <a:rPr lang="pt-BR" sz="2500" b="0" i="0" u="none" strike="noStrike" cap="none">
                <a:solidFill>
                  <a:schemeClr val="lt1"/>
                </a:solidFill>
                <a:latin typeface="Calibri"/>
                <a:ea typeface="Calibri"/>
                <a:cs typeface="Calibri"/>
                <a:sym typeface="Calibri"/>
              </a:rPr>
              <a:t>	Para realizar operações ETL através do SQL Server Integration Services (SSIS).</a:t>
            </a:r>
          </a:p>
          <a:p>
            <a:pPr marL="0" marR="0" lvl="0" indent="0" algn="l" rtl="0">
              <a:lnSpc>
                <a:spcPct val="150000"/>
              </a:lnSpc>
              <a:spcBef>
                <a:spcPts val="0"/>
              </a:spcBef>
              <a:buNone/>
            </a:pPr>
            <a:endParaRPr sz="2500" b="0" i="0" u="none" strike="noStrike" cap="non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Shape 38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86" name="Shape 38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387" name="Shape 38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88" name="Shape 38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89" name="Shape 38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90" name="Shape 390"/>
          <p:cNvSpPr txBox="1"/>
          <p:nvPr/>
        </p:nvSpPr>
        <p:spPr>
          <a:xfrm>
            <a:off x="357428" y="1300901"/>
            <a:ext cx="11727543" cy="4416594"/>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Classes necessárias para um trabalho simples com o SQL Server</a:t>
            </a:r>
          </a:p>
          <a:p>
            <a:pPr marL="0" marR="0" lvl="0" indent="0" algn="l" rtl="0">
              <a:spcBef>
                <a:spcPts val="0"/>
              </a:spcBef>
              <a:buNone/>
            </a:pPr>
            <a:endParaRPr sz="2500" b="1">
              <a:solidFill>
                <a:schemeClr val="lt1"/>
              </a:solidFill>
              <a:latin typeface="Calibri"/>
              <a:ea typeface="Calibri"/>
              <a:cs typeface="Calibri"/>
              <a:sym typeface="Calibri"/>
            </a:endParaRPr>
          </a:p>
          <a:p>
            <a:pPr marL="0" marR="0" lvl="0" indent="0" algn="l" rtl="0">
              <a:spcBef>
                <a:spcPts val="0"/>
              </a:spcBef>
              <a:buNone/>
            </a:pPr>
            <a:r>
              <a:rPr lang="pt-BR" sz="2500">
                <a:solidFill>
                  <a:schemeClr val="lt1"/>
                </a:solidFill>
                <a:latin typeface="Calibri"/>
                <a:ea typeface="Calibri"/>
                <a:cs typeface="Calibri"/>
                <a:sym typeface="Calibri"/>
              </a:rPr>
              <a:t>Para manipular o servidor de SQL Server você deve importar o pacote de classes que </a:t>
            </a:r>
          </a:p>
          <a:p>
            <a:pPr marL="0" marR="0" lvl="0" indent="0" algn="l" rtl="0">
              <a:spcBef>
                <a:spcPts val="0"/>
              </a:spcBef>
              <a:buNone/>
            </a:pPr>
            <a:r>
              <a:rPr lang="pt-BR" sz="2500">
                <a:solidFill>
                  <a:schemeClr val="lt1"/>
                </a:solidFill>
                <a:latin typeface="Calibri"/>
                <a:ea typeface="Calibri"/>
                <a:cs typeface="Calibri"/>
                <a:sym typeface="Calibri"/>
              </a:rPr>
              <a:t>Using System.Data.SQLClient, neste pacote temos:</a:t>
            </a:r>
          </a:p>
          <a:p>
            <a:pPr marL="0" marR="0" lvl="0" indent="0" algn="l" rtl="0">
              <a:spcBef>
                <a:spcPts val="0"/>
              </a:spcBef>
              <a:buNone/>
            </a:pPr>
            <a:r>
              <a:rPr lang="pt-BR" sz="2500">
                <a:solidFill>
                  <a:schemeClr val="lt1"/>
                </a:solidFill>
                <a:latin typeface="Calibri"/>
                <a:ea typeface="Calibri"/>
                <a:cs typeface="Calibri"/>
                <a:sym typeface="Calibri"/>
              </a:rPr>
              <a:t>	-SqlConnection</a:t>
            </a:r>
          </a:p>
          <a:p>
            <a:pPr marL="0" marR="0" lvl="0" indent="0" algn="l" rtl="0">
              <a:spcBef>
                <a:spcPts val="0"/>
              </a:spcBef>
              <a:buNone/>
            </a:pPr>
            <a:r>
              <a:rPr lang="pt-BR" sz="2500">
                <a:solidFill>
                  <a:schemeClr val="lt1"/>
                </a:solidFill>
                <a:latin typeface="Calibri"/>
                <a:ea typeface="Calibri"/>
                <a:cs typeface="Calibri"/>
                <a:sym typeface="Calibri"/>
              </a:rPr>
              <a:t>	-SqlCommand;</a:t>
            </a:r>
          </a:p>
          <a:p>
            <a:pPr marL="0" marR="0" lvl="0" indent="0" algn="l" rtl="0">
              <a:spcBef>
                <a:spcPts val="0"/>
              </a:spcBef>
              <a:buNone/>
            </a:pPr>
            <a:r>
              <a:rPr lang="pt-BR" sz="2500">
                <a:solidFill>
                  <a:schemeClr val="lt1"/>
                </a:solidFill>
                <a:latin typeface="Calibri"/>
                <a:ea typeface="Calibri"/>
                <a:cs typeface="Calibri"/>
                <a:sym typeface="Calibri"/>
              </a:rPr>
              <a:t>	-SqlDataReader;</a:t>
            </a:r>
          </a:p>
          <a:p>
            <a:pPr marL="0" marR="0" lvl="0" indent="0" algn="l" rtl="0">
              <a:spcBef>
                <a:spcPts val="0"/>
              </a:spcBef>
              <a:buNone/>
            </a:pPr>
            <a:r>
              <a:rPr lang="pt-BR" sz="2500">
                <a:solidFill>
                  <a:schemeClr val="lt1"/>
                </a:solidFill>
                <a:latin typeface="Calibri"/>
                <a:ea typeface="Calibri"/>
                <a:cs typeface="Calibri"/>
                <a:sym typeface="Calibri"/>
              </a:rPr>
              <a:t>	-SqlException.</a:t>
            </a:r>
          </a:p>
          <a:p>
            <a:pPr marL="0" marR="0" lvl="0" indent="0" algn="l" rtl="0">
              <a:spcBef>
                <a:spcPts val="0"/>
              </a:spcBef>
              <a:buNone/>
            </a:pPr>
            <a:r>
              <a:rPr lang="pt-BR" sz="2500" b="1">
                <a:solidFill>
                  <a:schemeClr val="lt1"/>
                </a:solidFill>
                <a:latin typeface="Calibri"/>
                <a:ea typeface="Calibri"/>
                <a:cs typeface="Calibri"/>
                <a:sym typeface="Calibri"/>
              </a:rPr>
              <a:t>Estas são as classes necessárias para realizar a inserção, deleção, atualização e seleção de dados no banco de dados SQLServer</a:t>
            </a:r>
          </a:p>
          <a:p>
            <a:pPr marL="0" marR="0" lvl="0" indent="0" algn="l" rtl="0">
              <a:spcBef>
                <a:spcPts val="0"/>
              </a:spcBef>
              <a:buNone/>
            </a:pPr>
            <a:endParaRPr sz="2800" b="1">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Shape 39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396" name="Shape 39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397" name="Shape 39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398" name="Shape 39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399" name="Shape 39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0" name="Shape 400"/>
          <p:cNvSpPr txBox="1"/>
          <p:nvPr/>
        </p:nvSpPr>
        <p:spPr>
          <a:xfrm>
            <a:off x="357428" y="1300901"/>
            <a:ext cx="11727543" cy="3062377"/>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Classes necessárias para um trabalho simples com o SQL Server</a:t>
            </a:r>
          </a:p>
          <a:p>
            <a:pPr marL="0" marR="0" lvl="0" indent="0" algn="l" rtl="0">
              <a:spcBef>
                <a:spcPts val="0"/>
              </a:spcBef>
              <a:buNone/>
            </a:pPr>
            <a:endParaRPr sz="2500" b="1">
              <a:solidFill>
                <a:schemeClr val="lt1"/>
              </a:solidFill>
              <a:latin typeface="Calibri"/>
              <a:ea typeface="Calibri"/>
              <a:cs typeface="Calibri"/>
              <a:sym typeface="Calibri"/>
            </a:endParaRPr>
          </a:p>
          <a:p>
            <a:pPr marL="0" marR="0" lvl="0" indent="0" algn="l" rtl="0">
              <a:spcBef>
                <a:spcPts val="0"/>
              </a:spcBef>
              <a:buNone/>
            </a:pPr>
            <a:r>
              <a:rPr lang="pt-BR" sz="2500" b="1">
                <a:solidFill>
                  <a:schemeClr val="lt1"/>
                </a:solidFill>
                <a:latin typeface="Calibri"/>
                <a:ea typeface="Calibri"/>
                <a:cs typeface="Calibri"/>
                <a:sym typeface="Calibri"/>
              </a:rPr>
              <a:t>Para que você possa utilizar as classes citadas anteriormente será necessário instalar um pacote. </a:t>
            </a:r>
          </a:p>
          <a:p>
            <a:pPr marL="0" marR="0" lvl="0" indent="0" algn="l" rtl="0">
              <a:spcBef>
                <a:spcPts val="0"/>
              </a:spcBef>
              <a:buNone/>
            </a:pPr>
            <a:r>
              <a:rPr lang="pt-BR" sz="2500" b="1">
                <a:solidFill>
                  <a:schemeClr val="lt1"/>
                </a:solidFill>
                <a:latin typeface="Calibri"/>
                <a:ea typeface="Calibri"/>
                <a:cs typeface="Calibri"/>
                <a:sym typeface="Calibri"/>
              </a:rPr>
              <a:t>Acesse o site do Nuget e localize a referencia SqlServerClient</a:t>
            </a:r>
          </a:p>
          <a:p>
            <a:pPr marL="0" marR="0" lvl="0" indent="0" algn="l" rtl="0">
              <a:spcBef>
                <a:spcPts val="0"/>
              </a:spcBef>
              <a:buNone/>
            </a:pPr>
            <a:endParaRPr sz="2500" b="1">
              <a:solidFill>
                <a:schemeClr val="lt1"/>
              </a:solidFill>
              <a:latin typeface="Calibri"/>
              <a:ea typeface="Calibri"/>
              <a:cs typeface="Calibri"/>
              <a:sym typeface="Calibri"/>
            </a:endParaRPr>
          </a:p>
          <a:p>
            <a:pPr marL="0" marR="0" lvl="0" indent="0" algn="ctr" rtl="0">
              <a:spcBef>
                <a:spcPts val="0"/>
              </a:spcBef>
              <a:buNone/>
            </a:pPr>
            <a:r>
              <a:rPr lang="pt-BR" sz="4000">
                <a:solidFill>
                  <a:schemeClr val="lt1"/>
                </a:solidFill>
                <a:latin typeface="Calibri"/>
                <a:ea typeface="Calibri"/>
                <a:cs typeface="Calibri"/>
                <a:sym typeface="Calibri"/>
              </a:rPr>
              <a:t>dotnet add package SqlServerClient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Criar banco de dados</a:t>
            </a:r>
            <a:r>
              <a:rPr lang="pt-BR" sz="3200" b="1" i="0" u="none" strike="noStrike" cap="none">
                <a:solidFill>
                  <a:schemeClr val="accent2"/>
                </a:solidFill>
                <a:latin typeface="Calibri"/>
                <a:ea typeface="Calibri"/>
                <a:cs typeface="Calibri"/>
                <a:sym typeface="Calibri"/>
              </a:rPr>
              <a:t> </a:t>
            </a: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357428" y="1300901"/>
            <a:ext cx="11727543" cy="32624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Conexão com banco de dados.</a:t>
            </a:r>
          </a:p>
          <a:p>
            <a:pPr marL="0" marR="0" lvl="0" indent="0" algn="l" rtl="0">
              <a:spcBef>
                <a:spcPts val="0"/>
              </a:spcBef>
              <a:buNone/>
            </a:pPr>
            <a:endParaRPr sz="2500" b="1">
              <a:solidFill>
                <a:schemeClr val="lt1"/>
              </a:solidFill>
              <a:latin typeface="Calibri"/>
              <a:ea typeface="Calibri"/>
              <a:cs typeface="Calibri"/>
              <a:sym typeface="Calibri"/>
            </a:endParaRPr>
          </a:p>
          <a:p>
            <a:pPr marL="0" marR="0" lvl="0" indent="0" algn="l" rtl="0">
              <a:spcBef>
                <a:spcPts val="0"/>
              </a:spcBef>
              <a:buNone/>
            </a:pPr>
            <a:r>
              <a:rPr lang="pt-BR" sz="2500">
                <a:solidFill>
                  <a:schemeClr val="lt1"/>
                </a:solidFill>
                <a:latin typeface="Calibri"/>
                <a:ea typeface="Calibri"/>
                <a:cs typeface="Calibri"/>
                <a:sym typeface="Calibri"/>
              </a:rPr>
              <a:t>Você precisa saber o caminho do banco de dados, nome de usuário e senha.</a:t>
            </a:r>
          </a:p>
          <a:p>
            <a:pPr marL="0" marR="0" lvl="0" indent="0" algn="l" rtl="0">
              <a:spcBef>
                <a:spcPts val="0"/>
              </a:spcBef>
              <a:buNone/>
            </a:pPr>
            <a:r>
              <a:rPr lang="pt-BR" sz="2500" b="1">
                <a:solidFill>
                  <a:schemeClr val="lt1"/>
                </a:solidFill>
                <a:latin typeface="Calibri"/>
                <a:ea typeface="Calibri"/>
                <a:cs typeface="Calibri"/>
                <a:sym typeface="Calibri"/>
              </a:rPr>
              <a:t>No nosso caso temos:</a:t>
            </a:r>
          </a:p>
          <a:p>
            <a:pPr marL="0" marR="0" lvl="0" indent="0" algn="l" rtl="0">
              <a:spcBef>
                <a:spcPts val="0"/>
              </a:spcBef>
              <a:buNone/>
            </a:pPr>
            <a:r>
              <a:rPr lang="pt-BR" sz="2500" b="1">
                <a:solidFill>
                  <a:schemeClr val="lt1"/>
                </a:solidFill>
                <a:latin typeface="Calibri"/>
                <a:ea typeface="Calibri"/>
                <a:cs typeface="Calibri"/>
                <a:sym typeface="Calibri"/>
              </a:rPr>
              <a:t>	- Servidor: .\sqlexpress</a:t>
            </a:r>
          </a:p>
          <a:p>
            <a:pPr marL="0" marR="0" lvl="0" indent="0" algn="l" rtl="0">
              <a:spcBef>
                <a:spcPts val="0"/>
              </a:spcBef>
              <a:buNone/>
            </a:pPr>
            <a:r>
              <a:rPr lang="pt-BR" sz="2500" b="1">
                <a:solidFill>
                  <a:schemeClr val="lt1"/>
                </a:solidFill>
                <a:latin typeface="Calibri"/>
                <a:ea typeface="Calibri"/>
                <a:cs typeface="Calibri"/>
                <a:sym typeface="Calibri"/>
              </a:rPr>
              <a:t>	- UserName-&gt;Id: sa</a:t>
            </a:r>
          </a:p>
          <a:p>
            <a:pPr marL="0" marR="0" lvl="0" indent="0" algn="l" rtl="0">
              <a:spcBef>
                <a:spcPts val="0"/>
              </a:spcBef>
              <a:buNone/>
            </a:pPr>
            <a:r>
              <a:rPr lang="pt-BR" sz="2500" b="1">
                <a:solidFill>
                  <a:schemeClr val="lt1"/>
                </a:solidFill>
                <a:latin typeface="Calibri"/>
                <a:ea typeface="Calibri"/>
                <a:cs typeface="Calibri"/>
                <a:sym typeface="Calibri"/>
              </a:rPr>
              <a:t>	- Senha: senai@123</a:t>
            </a:r>
          </a:p>
          <a:p>
            <a:pPr marL="0" marR="0" lvl="0" indent="0" algn="l" rtl="0">
              <a:spcBef>
                <a:spcPts val="0"/>
              </a:spcBef>
              <a:buNone/>
            </a:pPr>
            <a:endParaRPr sz="2800" b="1">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Shape 41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16" name="Shape 41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Classe</a:t>
            </a:r>
          </a:p>
        </p:txBody>
      </p:sp>
      <p:pic>
        <p:nvPicPr>
          <p:cNvPr id="417" name="Shape 41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18" name="Shape 41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19" name="Shape 41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0" name="Shape 420"/>
          <p:cNvSpPr txBox="1"/>
          <p:nvPr/>
        </p:nvSpPr>
        <p:spPr>
          <a:xfrm>
            <a:off x="357428" y="1300901"/>
            <a:ext cx="11727543"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Veja a classe de conexão</a:t>
            </a:r>
          </a:p>
        </p:txBody>
      </p:sp>
      <p:pic>
        <p:nvPicPr>
          <p:cNvPr id="421" name="Shape 421"/>
          <p:cNvPicPr preferRelativeResize="0"/>
          <p:nvPr/>
        </p:nvPicPr>
        <p:blipFill rotWithShape="1">
          <a:blip r:embed="rId6">
            <a:alphaModFix/>
          </a:blip>
          <a:srcRect/>
          <a:stretch/>
        </p:blipFill>
        <p:spPr>
          <a:xfrm>
            <a:off x="-4" y="1943435"/>
            <a:ext cx="12192004" cy="495304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27" name="Shape 427"/>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Classe</a:t>
            </a:r>
          </a:p>
        </p:txBody>
      </p:sp>
      <p:pic>
        <p:nvPicPr>
          <p:cNvPr id="428" name="Shape 428"/>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29" name="Shape 429"/>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30" name="Shape 430"/>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31" name="Shape 431"/>
          <p:cNvSpPr txBox="1"/>
          <p:nvPr/>
        </p:nvSpPr>
        <p:spPr>
          <a:xfrm>
            <a:off x="357428" y="1300901"/>
            <a:ext cx="11727543"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pt-BR" sz="2800" b="1">
                <a:solidFill>
                  <a:schemeClr val="lt1"/>
                </a:solidFill>
                <a:latin typeface="Calibri"/>
                <a:ea typeface="Calibri"/>
                <a:cs typeface="Calibri"/>
                <a:sym typeface="Calibri"/>
              </a:rPr>
              <a:t>Veja a classe de conexão</a:t>
            </a:r>
          </a:p>
        </p:txBody>
      </p:sp>
      <p:pic>
        <p:nvPicPr>
          <p:cNvPr id="432" name="Shape 432"/>
          <p:cNvPicPr preferRelativeResize="0"/>
          <p:nvPr/>
        </p:nvPicPr>
        <p:blipFill rotWithShape="1">
          <a:blip r:embed="rId6">
            <a:alphaModFix/>
          </a:blip>
          <a:srcRect/>
          <a:stretch/>
        </p:blipFill>
        <p:spPr>
          <a:xfrm>
            <a:off x="0" y="1907246"/>
            <a:ext cx="12244850" cy="496814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Shape 437"/>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38" name="Shape 438"/>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 </a:t>
            </a:r>
            <a:endParaRPr lang="pt-BR" sz="3200" b="1" i="0" u="none" strike="noStrike" cap="none" dirty="0">
              <a:solidFill>
                <a:schemeClr val="accent2"/>
              </a:solidFill>
              <a:latin typeface="Calibri"/>
              <a:ea typeface="Calibri"/>
              <a:cs typeface="Calibri"/>
              <a:sym typeface="Calibri"/>
            </a:endParaRPr>
          </a:p>
        </p:txBody>
      </p:sp>
      <p:pic>
        <p:nvPicPr>
          <p:cNvPr id="439" name="Shape 439"/>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40" name="Shape 440"/>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41" name="Shape 441"/>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2" name="Shape 442"/>
          <p:cNvSpPr txBox="1"/>
          <p:nvPr/>
        </p:nvSpPr>
        <p:spPr>
          <a:xfrm>
            <a:off x="228836" y="3186855"/>
            <a:ext cx="11727543"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6000" b="1" dirty="0">
                <a:solidFill>
                  <a:schemeClr val="lt1"/>
                </a:solidFill>
                <a:latin typeface="Calibri"/>
                <a:ea typeface="Calibri"/>
                <a:cs typeface="Calibri"/>
                <a:sym typeface="Calibri"/>
              </a:rPr>
              <a:t>TRIGGER</a:t>
            </a:r>
          </a:p>
          <a:p>
            <a:pPr marL="0" marR="0" lvl="0" indent="0" algn="ctr" rtl="0">
              <a:spcBef>
                <a:spcPts val="0"/>
              </a:spcBef>
              <a:buNone/>
            </a:pPr>
            <a:r>
              <a:rPr lang="pt-BR" sz="2500" b="1" dirty="0">
                <a:solidFill>
                  <a:schemeClr val="lt1"/>
                </a:solidFill>
                <a:latin typeface="Calibri"/>
                <a:ea typeface="Calibri"/>
                <a:cs typeface="Calibri"/>
                <a:sym typeface="Calibri"/>
              </a:rPr>
              <a:t>Gatilho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7" y="2209908"/>
            <a:ext cx="11727543" cy="3262432"/>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Um gatilho é um tipo especial de procedimento armazenado que é executado automaticamente quando um evento ocorre no servidor de banco de dados. Os gatilhos DML são executados quando um usuário tenta modificar dados através de um evento DML (linguagem de manipulação de dados), como : instruções INSERT, UPDATE ou DELETE em uma tabela ou exibição.</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2817957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7" y="2209908"/>
            <a:ext cx="11727543" cy="3262432"/>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Os gatilhos DDL são executados em resposta a diversos eventos DDL (linguagem de definição de dados). Esses eventos correspondem, basicamente, a instruções </a:t>
            </a:r>
            <a:r>
              <a:rPr lang="pt-BR" sz="2500" dirty="0" err="1">
                <a:solidFill>
                  <a:schemeClr val="bg1"/>
                </a:solidFill>
                <a:latin typeface="Calibri" panose="020F0502020204030204" pitchFamily="34" charset="0"/>
                <a:cs typeface="Calibri" panose="020F0502020204030204" pitchFamily="34" charset="0"/>
              </a:rPr>
              <a:t>Transact</a:t>
            </a:r>
            <a:r>
              <a:rPr lang="pt-BR" sz="2500" dirty="0">
                <a:solidFill>
                  <a:schemeClr val="bg1"/>
                </a:solidFill>
                <a:latin typeface="Calibri" panose="020F0502020204030204" pitchFamily="34" charset="0"/>
                <a:cs typeface="Calibri" panose="020F0502020204030204" pitchFamily="34" charset="0"/>
              </a:rPr>
              <a:t>-SQL CREATE, ALTER e DROP</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404989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7" y="1691291"/>
            <a:ext cx="11727543" cy="3262432"/>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Sintaxe de um gatilho(trigger)</a:t>
            </a:r>
          </a:p>
          <a:p>
            <a:pPr lvl="0">
              <a:lnSpc>
                <a:spcPct val="150000"/>
              </a:lnSpc>
            </a:pPr>
            <a:r>
              <a:rPr lang="pt-BR" sz="2500" dirty="0">
                <a:solidFill>
                  <a:schemeClr val="bg1"/>
                </a:solidFill>
                <a:latin typeface="Calibri" panose="020F0502020204030204" pitchFamily="34" charset="0"/>
                <a:cs typeface="Calibri" panose="020F0502020204030204" pitchFamily="34" charset="0"/>
                <a:sym typeface="Calibri"/>
              </a:rPr>
              <a:t>	</a:t>
            </a:r>
            <a:r>
              <a:rPr lang="pt-BR" sz="3200" dirty="0">
                <a:solidFill>
                  <a:schemeClr val="bg1"/>
                </a:solidFill>
                <a:latin typeface="Calibri" panose="020F0502020204030204" pitchFamily="34" charset="0"/>
                <a:cs typeface="Calibri" panose="020F0502020204030204" pitchFamily="34" charset="0"/>
                <a:sym typeface="Calibri"/>
              </a:rPr>
              <a:t>CREATE TRIGGER </a:t>
            </a:r>
            <a:r>
              <a:rPr lang="pt-BR" sz="3200" dirty="0" err="1">
                <a:solidFill>
                  <a:schemeClr val="bg1"/>
                </a:solidFill>
                <a:latin typeface="Calibri" panose="020F0502020204030204" pitchFamily="34" charset="0"/>
                <a:cs typeface="Calibri" panose="020F0502020204030204" pitchFamily="34" charset="0"/>
                <a:sym typeface="Calibri"/>
              </a:rPr>
              <a:t>tr_selecionarTabela</a:t>
            </a:r>
            <a:endParaRPr lang="pt-BR" sz="3200" dirty="0">
              <a:solidFill>
                <a:schemeClr val="bg1"/>
              </a:solidFill>
              <a:latin typeface="Calibri" panose="020F0502020204030204" pitchFamily="34" charset="0"/>
              <a:cs typeface="Calibri" panose="020F0502020204030204" pitchFamily="34" charset="0"/>
              <a:sym typeface="Calibri"/>
            </a:endParaRPr>
          </a:p>
          <a:p>
            <a:pPr lvl="0">
              <a:lnSpc>
                <a:spcPct val="150000"/>
              </a:lnSpc>
            </a:pPr>
            <a:r>
              <a:rPr lang="pt-BR" sz="3200" dirty="0">
                <a:solidFill>
                  <a:schemeClr val="bg1"/>
                </a:solidFill>
                <a:latin typeface="Calibri" panose="020F0502020204030204" pitchFamily="34" charset="0"/>
                <a:cs typeface="Calibri" panose="020F0502020204030204" pitchFamily="34" charset="0"/>
                <a:sym typeface="Calibri"/>
              </a:rPr>
              <a:t>	ON </a:t>
            </a:r>
            <a:r>
              <a:rPr lang="pt-BR" sz="3200" dirty="0" err="1">
                <a:solidFill>
                  <a:schemeClr val="bg1"/>
                </a:solidFill>
                <a:latin typeface="Calibri" panose="020F0502020204030204" pitchFamily="34" charset="0"/>
                <a:cs typeface="Calibri" panose="020F0502020204030204" pitchFamily="34" charset="0"/>
                <a:sym typeface="Calibri"/>
              </a:rPr>
              <a:t>tbClientes</a:t>
            </a:r>
            <a:r>
              <a:rPr lang="pt-BR" sz="3200" dirty="0">
                <a:solidFill>
                  <a:schemeClr val="bg1"/>
                </a:solidFill>
                <a:latin typeface="Calibri" panose="020F0502020204030204" pitchFamily="34" charset="0"/>
                <a:cs typeface="Calibri" panose="020F0502020204030204" pitchFamily="34" charset="0"/>
                <a:sym typeface="Calibri"/>
              </a:rPr>
              <a:t> </a:t>
            </a:r>
            <a:r>
              <a:rPr lang="pt-BR" sz="3200" b="1" dirty="0">
                <a:solidFill>
                  <a:schemeClr val="bg1"/>
                </a:solidFill>
                <a:latin typeface="Calibri" panose="020F0502020204030204" pitchFamily="34" charset="0"/>
                <a:cs typeface="Calibri" panose="020F0502020204030204" pitchFamily="34" charset="0"/>
                <a:sym typeface="Calibri"/>
              </a:rPr>
              <a:t>FOR|ALFTER </a:t>
            </a:r>
            <a:r>
              <a:rPr lang="pt-BR" sz="3200" dirty="0">
                <a:solidFill>
                  <a:schemeClr val="bg1"/>
                </a:solidFill>
                <a:latin typeface="Calibri" panose="020F0502020204030204" pitchFamily="34" charset="0"/>
                <a:cs typeface="Calibri" panose="020F0502020204030204" pitchFamily="34" charset="0"/>
                <a:sym typeface="Calibri"/>
              </a:rPr>
              <a:t>INSERT OU UPDATE OU DELETE</a:t>
            </a:r>
          </a:p>
          <a:p>
            <a:pPr lvl="0">
              <a:lnSpc>
                <a:spcPct val="150000"/>
              </a:lnSpc>
            </a:pPr>
            <a:r>
              <a:rPr lang="pt-BR" sz="3200" dirty="0">
                <a:solidFill>
                  <a:schemeClr val="bg1"/>
                </a:solidFill>
                <a:latin typeface="Calibri" panose="020F0502020204030204" pitchFamily="34" charset="0"/>
                <a:cs typeface="Calibri" panose="020F0502020204030204" pitchFamily="34" charset="0"/>
                <a:sym typeface="Calibri"/>
              </a:rPr>
              <a:t>	AS</a:t>
            </a:r>
          </a:p>
          <a:p>
            <a:pPr lvl="0">
              <a:lnSpc>
                <a:spcPct val="150000"/>
              </a:lnSpc>
            </a:pPr>
            <a:r>
              <a:rPr lang="pt-BR" sz="3200" dirty="0">
                <a:solidFill>
                  <a:schemeClr val="bg1"/>
                </a:solidFill>
                <a:latin typeface="Calibri" panose="020F0502020204030204" pitchFamily="34" charset="0"/>
                <a:cs typeface="Calibri" panose="020F0502020204030204" pitchFamily="34" charset="0"/>
                <a:sym typeface="Calibri"/>
              </a:rPr>
              <a:t>	SELECT * FROM CLIENTES</a:t>
            </a:r>
          </a:p>
          <a:p>
            <a:pPr lvl="0">
              <a:lnSpc>
                <a:spcPct val="150000"/>
              </a:lnSpc>
            </a:pPr>
            <a:r>
              <a:rPr lang="pt-BR" sz="2500" dirty="0">
                <a:solidFill>
                  <a:schemeClr val="bg1"/>
                </a:solidFill>
                <a:latin typeface="Calibri" panose="020F0502020204030204" pitchFamily="34" charset="0"/>
                <a:cs typeface="Calibri" panose="020F0502020204030204" pitchFamily="34" charset="0"/>
                <a:sym typeface="Calibri"/>
              </a:rPr>
              <a:t>	</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87522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Shape 437"/>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38" name="Shape 438"/>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 </a:t>
            </a:r>
            <a:endParaRPr lang="pt-BR" sz="3200" b="1" i="0" u="none" strike="noStrike" cap="none" dirty="0">
              <a:solidFill>
                <a:schemeClr val="accent2"/>
              </a:solidFill>
              <a:latin typeface="Calibri"/>
              <a:ea typeface="Calibri"/>
              <a:cs typeface="Calibri"/>
              <a:sym typeface="Calibri"/>
            </a:endParaRPr>
          </a:p>
        </p:txBody>
      </p:sp>
      <p:pic>
        <p:nvPicPr>
          <p:cNvPr id="439" name="Shape 439"/>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40" name="Shape 440"/>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41" name="Shape 441"/>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2" name="Shape 442"/>
          <p:cNvSpPr txBox="1"/>
          <p:nvPr/>
        </p:nvSpPr>
        <p:spPr>
          <a:xfrm>
            <a:off x="228836" y="3186855"/>
            <a:ext cx="11727543"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6000" b="1" dirty="0">
                <a:solidFill>
                  <a:schemeClr val="lt1"/>
                </a:solidFill>
                <a:latin typeface="Calibri"/>
                <a:ea typeface="Calibri"/>
                <a:cs typeface="Calibri"/>
                <a:sym typeface="Calibri"/>
              </a:rPr>
              <a:t>TRANSACTION</a:t>
            </a:r>
          </a:p>
          <a:p>
            <a:pPr marL="0" marR="0" lvl="0" indent="0" algn="ctr" rtl="0">
              <a:spcBef>
                <a:spcPts val="0"/>
              </a:spcBef>
              <a:buNone/>
            </a:pPr>
            <a:r>
              <a:rPr lang="pt-BR" sz="2500" b="1" dirty="0">
                <a:solidFill>
                  <a:schemeClr val="lt1"/>
                </a:solidFill>
                <a:latin typeface="Calibri"/>
                <a:ea typeface="Calibri"/>
                <a:cs typeface="Calibri"/>
                <a:sym typeface="Calibri"/>
              </a:rPr>
              <a:t>Transações</a:t>
            </a:r>
          </a:p>
        </p:txBody>
      </p:sp>
    </p:spTree>
    <p:extLst>
      <p:ext uri="{BB962C8B-B14F-4D97-AF65-F5344CB8AC3E}">
        <p14:creationId xmlns:p14="http://schemas.microsoft.com/office/powerpoint/2010/main" val="35387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11" name="Shape 11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Suas versões</a:t>
            </a:r>
          </a:p>
        </p:txBody>
      </p:sp>
      <p:pic>
        <p:nvPicPr>
          <p:cNvPr id="112" name="Shape 11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13" name="Shape 11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14" name="Shape 11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15" name="Shape 115"/>
          <p:cNvSpPr txBox="1"/>
          <p:nvPr/>
        </p:nvSpPr>
        <p:spPr>
          <a:xfrm>
            <a:off x="885371" y="1451429"/>
            <a:ext cx="11190515" cy="4939814"/>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i="0" u="none" strike="noStrike" cap="none">
                <a:solidFill>
                  <a:schemeClr val="lt1"/>
                </a:solidFill>
                <a:latin typeface="Calibri"/>
                <a:ea typeface="Calibri"/>
                <a:cs typeface="Calibri"/>
                <a:sym typeface="Calibri"/>
              </a:rPr>
              <a:t>O SQL Server está disponível em várias edições. Este capítulo lista as edições múltiplas com seus recursos.</a:t>
            </a:r>
          </a:p>
          <a:p>
            <a:pPr marL="0" marR="0" lvl="0" indent="0" algn="l" rtl="0">
              <a:lnSpc>
                <a:spcPct val="150000"/>
              </a:lnSpc>
              <a:spcBef>
                <a:spcPts val="0"/>
              </a:spcBef>
              <a:buNone/>
            </a:pPr>
            <a:endParaRPr sz="2500" b="0" i="0" u="none" strike="noStrike" cap="none">
              <a:solidFill>
                <a:schemeClr val="lt1"/>
              </a:solidFill>
              <a:latin typeface="Calibri"/>
              <a:ea typeface="Calibri"/>
              <a:cs typeface="Calibri"/>
              <a:sym typeface="Calibri"/>
            </a:endParaRPr>
          </a:p>
          <a:p>
            <a:pPr marL="0" marR="0" lvl="0" indent="0" algn="l" rtl="0">
              <a:spcBef>
                <a:spcPts val="0"/>
              </a:spcBef>
              <a:buNone/>
            </a:pPr>
            <a:r>
              <a:rPr lang="pt-BR" sz="2500" b="0" i="0" u="none" strike="noStrike" cap="none">
                <a:solidFill>
                  <a:schemeClr val="lt1"/>
                </a:solidFill>
                <a:latin typeface="Calibri"/>
                <a:ea typeface="Calibri"/>
                <a:cs typeface="Calibri"/>
                <a:sym typeface="Calibri"/>
              </a:rPr>
              <a:t>	</a:t>
            </a:r>
            <a:r>
              <a:rPr lang="pt-BR" sz="2000" b="0" i="0" u="none" strike="noStrike" cap="none">
                <a:solidFill>
                  <a:schemeClr val="lt1"/>
                </a:solidFill>
                <a:latin typeface="Calibri"/>
                <a:ea typeface="Calibri"/>
                <a:cs typeface="Calibri"/>
                <a:sym typeface="Calibri"/>
              </a:rPr>
              <a:t>Empresa - Esta é a edição de topo com um conjunto completo de recursos.</a:t>
            </a:r>
          </a:p>
          <a:p>
            <a:pPr marL="0" marR="0" lvl="0" indent="0" algn="l" rtl="0">
              <a:spcBef>
                <a:spcPts val="0"/>
              </a:spcBef>
              <a:buNone/>
            </a:pPr>
            <a:endParaRPr sz="2000">
              <a:solidFill>
                <a:schemeClr val="lt1"/>
              </a:solidFill>
              <a:latin typeface="Calibri"/>
              <a:ea typeface="Calibri"/>
              <a:cs typeface="Calibri"/>
              <a:sym typeface="Calibri"/>
            </a:endParaRPr>
          </a:p>
          <a:p>
            <a:pPr marL="0" marR="0" lvl="0" indent="0" algn="l" rtl="0">
              <a:spcBef>
                <a:spcPts val="0"/>
              </a:spcBef>
              <a:buNone/>
            </a:pPr>
            <a:r>
              <a:rPr lang="pt-BR" sz="2000">
                <a:solidFill>
                  <a:schemeClr val="lt1"/>
                </a:solidFill>
                <a:latin typeface="Calibri"/>
                <a:ea typeface="Calibri"/>
                <a:cs typeface="Calibri"/>
                <a:sym typeface="Calibri"/>
              </a:rPr>
              <a:t>	Padrão - Isso tem menos recursos que o Enterprise, quando não há exigência 	de recursos 	avançados.</a:t>
            </a:r>
          </a:p>
          <a:p>
            <a:pPr marL="0" marR="0" lvl="0" indent="0" algn="l" rtl="0">
              <a:spcBef>
                <a:spcPts val="0"/>
              </a:spcBef>
              <a:buNone/>
            </a:pPr>
            <a:endParaRPr sz="2000">
              <a:solidFill>
                <a:schemeClr val="lt1"/>
              </a:solidFill>
              <a:latin typeface="Calibri"/>
              <a:ea typeface="Calibri"/>
              <a:cs typeface="Calibri"/>
              <a:sym typeface="Calibri"/>
            </a:endParaRPr>
          </a:p>
          <a:p>
            <a:pPr marL="0" marR="0" lvl="0" indent="0" algn="l" rtl="0">
              <a:spcBef>
                <a:spcPts val="0"/>
              </a:spcBef>
              <a:buNone/>
            </a:pPr>
            <a:r>
              <a:rPr lang="pt-BR" sz="2000">
                <a:solidFill>
                  <a:schemeClr val="lt1"/>
                </a:solidFill>
                <a:latin typeface="Calibri"/>
                <a:ea typeface="Calibri"/>
                <a:cs typeface="Calibri"/>
                <a:sym typeface="Calibri"/>
              </a:rPr>
              <a:t>	Grupo de trabalho - Isto é adequado para escritórios remotos de uma 	empresa maior.</a:t>
            </a:r>
          </a:p>
          <a:p>
            <a:pPr marL="0" marR="0" lvl="0" indent="0" algn="l" rtl="0">
              <a:spcBef>
                <a:spcPts val="0"/>
              </a:spcBef>
              <a:buNone/>
            </a:pPr>
            <a:endParaRPr sz="2000">
              <a:solidFill>
                <a:schemeClr val="lt1"/>
              </a:solidFill>
              <a:latin typeface="Calibri"/>
              <a:ea typeface="Calibri"/>
              <a:cs typeface="Calibri"/>
              <a:sym typeface="Calibri"/>
            </a:endParaRPr>
          </a:p>
          <a:p>
            <a:pPr marL="0" marR="0" lvl="0" indent="0" algn="l" rtl="0">
              <a:spcBef>
                <a:spcPts val="0"/>
              </a:spcBef>
              <a:buNone/>
            </a:pPr>
            <a:r>
              <a:rPr lang="pt-BR" sz="2000">
                <a:solidFill>
                  <a:schemeClr val="lt1"/>
                </a:solidFill>
                <a:latin typeface="Calibri"/>
                <a:ea typeface="Calibri"/>
                <a:cs typeface="Calibri"/>
                <a:sym typeface="Calibri"/>
              </a:rPr>
              <a:t>	Web - Isto é projetado para aplicações web.</a:t>
            </a:r>
          </a:p>
          <a:p>
            <a:pPr marL="0" marR="0" lvl="0" indent="0" algn="l" rtl="0">
              <a:lnSpc>
                <a:spcPct val="150000"/>
              </a:lnSpc>
              <a:spcBef>
                <a:spcPts val="0"/>
              </a:spcBef>
              <a:buNone/>
            </a:pPr>
            <a:endParaRPr sz="25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598503" y="986598"/>
            <a:ext cx="11727543" cy="5550679"/>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Sintaxe de um gatilho(trigger)</a:t>
            </a:r>
          </a:p>
          <a:p>
            <a:pPr lvl="0">
              <a:lnSpc>
                <a:spcPct val="150000"/>
              </a:lnSpc>
            </a:pPr>
            <a:r>
              <a:rPr lang="pt-BR" sz="2500" dirty="0">
                <a:solidFill>
                  <a:schemeClr val="bg1"/>
                </a:solidFill>
                <a:latin typeface="Calibri" panose="020F0502020204030204" pitchFamily="34" charset="0"/>
                <a:cs typeface="Calibri" panose="020F0502020204030204" pitchFamily="34" charset="0"/>
                <a:sym typeface="Calibri"/>
              </a:rPr>
              <a:t>	</a:t>
            </a:r>
            <a:r>
              <a:rPr lang="pt-BR" sz="3200" dirty="0">
                <a:solidFill>
                  <a:schemeClr val="bg1"/>
                </a:solidFill>
                <a:latin typeface="Calibri" panose="020F0502020204030204" pitchFamily="34" charset="0"/>
                <a:cs typeface="Calibri" panose="020F0502020204030204" pitchFamily="34" charset="0"/>
                <a:sym typeface="Calibri"/>
              </a:rPr>
              <a:t>CREATE TRIGGER </a:t>
            </a:r>
            <a:r>
              <a:rPr lang="pt-BR" sz="3200" dirty="0" err="1">
                <a:solidFill>
                  <a:schemeClr val="bg1"/>
                </a:solidFill>
                <a:latin typeface="Calibri" panose="020F0502020204030204" pitchFamily="34" charset="0"/>
                <a:cs typeface="Calibri" panose="020F0502020204030204" pitchFamily="34" charset="0"/>
                <a:sym typeface="Calibri"/>
              </a:rPr>
              <a:t>tr_RealizarBackup</a:t>
            </a:r>
            <a:endParaRPr lang="pt-BR" sz="3200" dirty="0">
              <a:solidFill>
                <a:schemeClr val="bg1"/>
              </a:solidFill>
              <a:latin typeface="Calibri" panose="020F0502020204030204" pitchFamily="34" charset="0"/>
              <a:cs typeface="Calibri" panose="020F0502020204030204" pitchFamily="34" charset="0"/>
              <a:sym typeface="Calibri"/>
            </a:endParaRPr>
          </a:p>
          <a:p>
            <a:pPr lvl="0">
              <a:lnSpc>
                <a:spcPct val="150000"/>
              </a:lnSpc>
            </a:pPr>
            <a:r>
              <a:rPr lang="pt-BR" sz="3200" dirty="0">
                <a:solidFill>
                  <a:schemeClr val="bg1"/>
                </a:solidFill>
                <a:latin typeface="Calibri" panose="020F0502020204030204" pitchFamily="34" charset="0"/>
                <a:cs typeface="Calibri" panose="020F0502020204030204" pitchFamily="34" charset="0"/>
                <a:sym typeface="Calibri"/>
              </a:rPr>
              <a:t>	ON </a:t>
            </a:r>
            <a:r>
              <a:rPr lang="pt-BR" sz="3200" dirty="0" err="1">
                <a:solidFill>
                  <a:schemeClr val="bg1"/>
                </a:solidFill>
                <a:latin typeface="Calibri" panose="020F0502020204030204" pitchFamily="34" charset="0"/>
                <a:cs typeface="Calibri" panose="020F0502020204030204" pitchFamily="34" charset="0"/>
                <a:sym typeface="Calibri"/>
              </a:rPr>
              <a:t>Database</a:t>
            </a:r>
            <a:r>
              <a:rPr lang="pt-BR" sz="3200" dirty="0">
                <a:solidFill>
                  <a:schemeClr val="bg1"/>
                </a:solidFill>
                <a:latin typeface="Calibri" panose="020F0502020204030204" pitchFamily="34" charset="0"/>
                <a:cs typeface="Calibri" panose="020F0502020204030204" pitchFamily="34" charset="0"/>
                <a:sym typeface="Calibri"/>
              </a:rPr>
              <a:t> </a:t>
            </a:r>
            <a:r>
              <a:rPr lang="pt-BR" sz="3200" b="1" dirty="0">
                <a:solidFill>
                  <a:schemeClr val="bg1"/>
                </a:solidFill>
                <a:latin typeface="Calibri" panose="020F0502020204030204" pitchFamily="34" charset="0"/>
                <a:cs typeface="Calibri" panose="020F0502020204030204" pitchFamily="34" charset="0"/>
                <a:sym typeface="Calibri"/>
              </a:rPr>
              <a:t>FOR|ALFTER DROP</a:t>
            </a:r>
            <a:endParaRPr lang="pt-BR" sz="3200" dirty="0">
              <a:solidFill>
                <a:schemeClr val="bg1"/>
              </a:solidFill>
              <a:latin typeface="Calibri" panose="020F0502020204030204" pitchFamily="34" charset="0"/>
              <a:cs typeface="Calibri" panose="020F0502020204030204" pitchFamily="34" charset="0"/>
              <a:sym typeface="Calibri"/>
            </a:endParaRPr>
          </a:p>
          <a:p>
            <a:pPr lvl="0">
              <a:lnSpc>
                <a:spcPct val="150000"/>
              </a:lnSpc>
            </a:pPr>
            <a:r>
              <a:rPr lang="pt-BR" sz="3200" dirty="0">
                <a:solidFill>
                  <a:schemeClr val="bg1"/>
                </a:solidFill>
                <a:latin typeface="Calibri" panose="020F0502020204030204" pitchFamily="34" charset="0"/>
                <a:cs typeface="Calibri" panose="020F0502020204030204" pitchFamily="34" charset="0"/>
                <a:sym typeface="Calibri"/>
              </a:rPr>
              <a:t>	AS</a:t>
            </a:r>
          </a:p>
          <a:p>
            <a:pPr lvl="0"/>
            <a:r>
              <a:rPr lang="pt-BR" sz="3200" dirty="0">
                <a:solidFill>
                  <a:schemeClr val="bg1"/>
                </a:solidFill>
                <a:latin typeface="Calibri" panose="020F0502020204030204" pitchFamily="34" charset="0"/>
                <a:cs typeface="Calibri" panose="020F0502020204030204" pitchFamily="34" charset="0"/>
                <a:sym typeface="Calibri"/>
              </a:rPr>
              <a:t>	</a:t>
            </a:r>
            <a:r>
              <a:rPr lang="pt-BR" sz="2800" dirty="0">
                <a:solidFill>
                  <a:schemeClr val="bg1"/>
                </a:solidFill>
                <a:latin typeface="Calibri" panose="020F0502020204030204" pitchFamily="34" charset="0"/>
                <a:cs typeface="Calibri" panose="020F0502020204030204" pitchFamily="34" charset="0"/>
              </a:rPr>
              <a:t>BACKUP DATABASE [</a:t>
            </a:r>
            <a:r>
              <a:rPr lang="pt-BR" sz="2800" dirty="0" err="1">
                <a:solidFill>
                  <a:schemeClr val="bg1"/>
                </a:solidFill>
                <a:latin typeface="Calibri" panose="020F0502020204030204" pitchFamily="34" charset="0"/>
                <a:cs typeface="Calibri" panose="020F0502020204030204" pitchFamily="34" charset="0"/>
              </a:rPr>
              <a:t>database</a:t>
            </a:r>
            <a:r>
              <a:rPr lang="pt-BR" sz="2800" dirty="0">
                <a:solidFill>
                  <a:schemeClr val="bg1"/>
                </a:solidFill>
                <a:latin typeface="Calibri" panose="020F0502020204030204" pitchFamily="34" charset="0"/>
                <a:cs typeface="Calibri" panose="020F0502020204030204" pitchFamily="34" charset="0"/>
              </a:rPr>
              <a:t>]</a:t>
            </a:r>
            <a:br>
              <a:rPr lang="pt-BR" sz="2800" dirty="0">
                <a:solidFill>
                  <a:schemeClr val="bg1"/>
                </a:solidFill>
                <a:latin typeface="Calibri" panose="020F0502020204030204" pitchFamily="34" charset="0"/>
                <a:cs typeface="Calibri" panose="020F0502020204030204" pitchFamily="34" charset="0"/>
              </a:rPr>
            </a:br>
            <a:r>
              <a:rPr lang="pt-BR" sz="2800" dirty="0">
                <a:solidFill>
                  <a:schemeClr val="bg1"/>
                </a:solidFill>
                <a:latin typeface="Calibri" panose="020F0502020204030204" pitchFamily="34" charset="0"/>
                <a:cs typeface="Calibri" panose="020F0502020204030204" pitchFamily="34" charset="0"/>
              </a:rPr>
              <a:t>	</a:t>
            </a:r>
            <a:r>
              <a:rPr lang="pt-BR" sz="2500" dirty="0">
                <a:solidFill>
                  <a:schemeClr val="bg1"/>
                </a:solidFill>
                <a:latin typeface="Calibri" panose="020F0502020204030204" pitchFamily="34" charset="0"/>
                <a:cs typeface="Calibri" panose="020F0502020204030204" pitchFamily="34" charset="0"/>
              </a:rPr>
              <a:t>TO DISK = C:\User\BK\Papelaria.bkp’</a:t>
            </a:r>
            <a:br>
              <a:rPr lang="pt-BR" sz="2500" dirty="0">
                <a:solidFill>
                  <a:schemeClr val="bg1"/>
                </a:solidFill>
                <a:latin typeface="Calibri" panose="020F0502020204030204" pitchFamily="34" charset="0"/>
                <a:cs typeface="Calibri" panose="020F0502020204030204" pitchFamily="34" charset="0"/>
              </a:rPr>
            </a:br>
            <a:r>
              <a:rPr lang="pt-BR" sz="2500" dirty="0">
                <a:solidFill>
                  <a:schemeClr val="bg1"/>
                </a:solidFill>
                <a:latin typeface="Calibri" panose="020F0502020204030204" pitchFamily="34" charset="0"/>
                <a:cs typeface="Calibri" panose="020F0502020204030204" pitchFamily="34" charset="0"/>
              </a:rPr>
              <a:t>	WITH NOINIT , NOUNLOAD ,</a:t>
            </a:r>
            <a:br>
              <a:rPr lang="pt-BR" sz="2500" dirty="0">
                <a:solidFill>
                  <a:schemeClr val="bg1"/>
                </a:solidFill>
                <a:latin typeface="Calibri" panose="020F0502020204030204" pitchFamily="34" charset="0"/>
                <a:cs typeface="Calibri" panose="020F0502020204030204" pitchFamily="34" charset="0"/>
              </a:rPr>
            </a:br>
            <a:r>
              <a:rPr lang="pt-BR" sz="2500" dirty="0">
                <a:solidFill>
                  <a:schemeClr val="bg1"/>
                </a:solidFill>
                <a:latin typeface="Calibri" panose="020F0502020204030204" pitchFamily="34" charset="0"/>
                <a:cs typeface="Calibri" panose="020F0502020204030204" pitchFamily="34" charset="0"/>
              </a:rPr>
              <a:t>	NAME = N’meu backup’, NOSKIP , STATS = 10, NOFORMAT</a:t>
            </a:r>
            <a:endParaRPr lang="pt-BR" sz="2500" dirty="0">
              <a:solidFill>
                <a:schemeClr val="bg1"/>
              </a:solidFill>
              <a:latin typeface="Calibri" panose="020F0502020204030204" pitchFamily="34" charset="0"/>
              <a:cs typeface="Calibri" panose="020F0502020204030204" pitchFamily="34" charset="0"/>
              <a:sym typeface="Calibri"/>
            </a:endParaRPr>
          </a:p>
          <a:p>
            <a:pPr lvl="0"/>
            <a:r>
              <a:rPr lang="pt-BR" sz="2500" dirty="0">
                <a:solidFill>
                  <a:schemeClr val="bg1"/>
                </a:solidFill>
                <a:latin typeface="Calibri" panose="020F0502020204030204" pitchFamily="34" charset="0"/>
                <a:cs typeface="Calibri" panose="020F0502020204030204" pitchFamily="34" charset="0"/>
                <a:sym typeface="Calibri"/>
              </a:rPr>
              <a:t>	</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728971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7" y="2209908"/>
            <a:ext cx="11727543" cy="3262432"/>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Uma transação é uma única unidade de trabalho. Se uma transação tiver êxito, todas as modificações de dados feitas durante a transação estarão confirmadas e se tornarão parte permanente do banco de dados. Se uma transação encontrar erros e precisar ser cancelada ou revertida, todas as modificações de dados serão apagadas.</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876246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8" y="1187355"/>
            <a:ext cx="11504630" cy="4284985"/>
          </a:xfrm>
          <a:prstGeom prst="rect">
            <a:avLst/>
          </a:prstGeom>
          <a:noFill/>
          <a:ln>
            <a:noFill/>
          </a:ln>
        </p:spPr>
        <p:txBody>
          <a:bodyPr wrap="square" lIns="91425" tIns="45700" rIns="91425" bIns="45700" anchor="t" anchorCtr="0">
            <a:noAutofit/>
          </a:bodyPr>
          <a:lstStyle/>
          <a:p>
            <a:pPr lvl="0">
              <a:lnSpc>
                <a:spcPct val="150000"/>
              </a:lnSpc>
            </a:pPr>
            <a:r>
              <a:rPr lang="pt-BR" sz="2500" b="1" dirty="0">
                <a:solidFill>
                  <a:schemeClr val="bg1"/>
                </a:solidFill>
                <a:latin typeface="Calibri" panose="020F0502020204030204" pitchFamily="34" charset="0"/>
                <a:cs typeface="Calibri" panose="020F0502020204030204" pitchFamily="34" charset="0"/>
              </a:rPr>
              <a:t>SQL Server opera nos modos de transação a seguir:</a:t>
            </a:r>
          </a:p>
          <a:p>
            <a:pPr lvl="0" eaLnBrk="0" fontAlgn="base" hangingPunct="0">
              <a:lnSpc>
                <a:spcPct val="150000"/>
              </a:lnSpc>
              <a:spcBef>
                <a:spcPct val="0"/>
              </a:spcBef>
              <a:spcAft>
                <a:spcPct val="0"/>
              </a:spcAft>
            </a:pPr>
            <a:endParaRPr lang="pt-BR" altLang="pt-BR" sz="2000" dirty="0">
              <a:solidFill>
                <a:schemeClr val="bg1"/>
              </a:solidFill>
              <a:latin typeface="Arial" panose="020B0604020202020204" pitchFamily="34" charset="0"/>
            </a:endParaRPr>
          </a:p>
          <a:p>
            <a:pPr lvl="0" eaLnBrk="0" fontAlgn="base" hangingPunct="0">
              <a:lnSpc>
                <a:spcPct val="150000"/>
              </a:lnSpc>
              <a:spcBef>
                <a:spcPct val="0"/>
              </a:spcBef>
              <a:spcAft>
                <a:spcPct val="0"/>
              </a:spcAft>
            </a:pPr>
            <a:r>
              <a:rPr lang="pt-BR" altLang="pt-BR" sz="2000" b="1" dirty="0">
                <a:solidFill>
                  <a:schemeClr val="bg1"/>
                </a:solidFill>
                <a:latin typeface="Segoe UI" panose="020B0502040204020203" pitchFamily="34" charset="0"/>
                <a:cs typeface="Segoe UI" panose="020B0502040204020203" pitchFamily="34" charset="0"/>
              </a:rPr>
              <a:t>Transações de confirmação automática</a:t>
            </a:r>
          </a:p>
          <a:p>
            <a:pPr marL="457200" lvl="1" indent="-457200" eaLnBrk="0" fontAlgn="base" hangingPunct="0">
              <a:lnSpc>
                <a:spcPct val="150000"/>
              </a:lnSpc>
              <a:spcBef>
                <a:spcPct val="0"/>
              </a:spcBef>
              <a:spcAft>
                <a:spcPct val="0"/>
              </a:spcAft>
            </a:pPr>
            <a:r>
              <a:rPr lang="pt-BR" altLang="pt-BR" sz="2000" dirty="0">
                <a:solidFill>
                  <a:schemeClr val="bg1"/>
                </a:solidFill>
                <a:latin typeface="Segoe UI" panose="020B0502040204020203" pitchFamily="34" charset="0"/>
                <a:cs typeface="Segoe UI" panose="020B0502040204020203" pitchFamily="34" charset="0"/>
              </a:rPr>
              <a:t>	Cada instrução individual é uma transação.</a:t>
            </a:r>
          </a:p>
          <a:p>
            <a:pPr lvl="0" eaLnBrk="0" fontAlgn="base" hangingPunct="0">
              <a:lnSpc>
                <a:spcPct val="150000"/>
              </a:lnSpc>
              <a:spcBef>
                <a:spcPct val="0"/>
              </a:spcBef>
              <a:spcAft>
                <a:spcPct val="0"/>
              </a:spcAft>
            </a:pPr>
            <a:r>
              <a:rPr lang="pt-BR" altLang="pt-BR" sz="2000" b="1" dirty="0">
                <a:solidFill>
                  <a:schemeClr val="bg1"/>
                </a:solidFill>
                <a:latin typeface="Segoe UI" panose="020B0502040204020203" pitchFamily="34" charset="0"/>
                <a:cs typeface="Segoe UI" panose="020B0502040204020203" pitchFamily="34" charset="0"/>
              </a:rPr>
              <a:t>Transações explícitas</a:t>
            </a:r>
          </a:p>
          <a:p>
            <a:pPr marL="457200" lvl="1" indent="-457200" eaLnBrk="0" fontAlgn="base" hangingPunct="0">
              <a:lnSpc>
                <a:spcPct val="150000"/>
              </a:lnSpc>
              <a:spcBef>
                <a:spcPct val="0"/>
              </a:spcBef>
              <a:spcAft>
                <a:spcPct val="0"/>
              </a:spcAft>
            </a:pPr>
            <a:r>
              <a:rPr lang="pt-BR" altLang="pt-BR" sz="2000" dirty="0">
                <a:solidFill>
                  <a:schemeClr val="bg1"/>
                </a:solidFill>
                <a:latin typeface="Segoe UI" panose="020B0502040204020203" pitchFamily="34" charset="0"/>
                <a:cs typeface="Segoe UI" panose="020B0502040204020203" pitchFamily="34" charset="0"/>
              </a:rPr>
              <a:t>	Cada transação é iniciada explicitamente com a instrução BEGIN TRANSACTION e finalizada explicitamente com uma instrução COMMIT ou ROLLBACK.</a:t>
            </a:r>
          </a:p>
          <a:p>
            <a:pPr lvl="0" eaLnBrk="0" fontAlgn="base" hangingPunct="0">
              <a:lnSpc>
                <a:spcPct val="150000"/>
              </a:lnSpc>
              <a:spcBef>
                <a:spcPct val="0"/>
              </a:spcBef>
              <a:spcAft>
                <a:spcPct val="0"/>
              </a:spcAft>
            </a:pPr>
            <a:r>
              <a:rPr lang="pt-BR" altLang="pt-BR" sz="2000" b="1" dirty="0">
                <a:solidFill>
                  <a:schemeClr val="bg1"/>
                </a:solidFill>
                <a:latin typeface="Segoe UI" panose="020B0502040204020203" pitchFamily="34" charset="0"/>
                <a:cs typeface="Segoe UI" panose="020B0502040204020203" pitchFamily="34" charset="0"/>
              </a:rPr>
              <a:t>Transações implícitas</a:t>
            </a:r>
          </a:p>
          <a:p>
            <a:pPr marL="457200" lvl="1" indent="-457200" eaLnBrk="0" fontAlgn="base" hangingPunct="0">
              <a:lnSpc>
                <a:spcPct val="150000"/>
              </a:lnSpc>
              <a:spcBef>
                <a:spcPct val="0"/>
              </a:spcBef>
              <a:spcAft>
                <a:spcPct val="0"/>
              </a:spcAft>
            </a:pPr>
            <a:r>
              <a:rPr lang="pt-BR" altLang="pt-BR" sz="2000" dirty="0">
                <a:solidFill>
                  <a:schemeClr val="bg1"/>
                </a:solidFill>
                <a:latin typeface="Segoe UI" panose="020B0502040204020203" pitchFamily="34" charset="0"/>
                <a:cs typeface="Segoe UI" panose="020B0502040204020203" pitchFamily="34" charset="0"/>
              </a:rPr>
              <a:t>	Uma transação nova é iniciada implicitamente quando a transação anterior é concluída, mas cada transação é explicitamente concluída com uma instrução COMMIT ou ROLLBACK.</a:t>
            </a:r>
          </a:p>
          <a:p>
            <a:pPr lvl="0" eaLnBrk="0" fontAlgn="base" hangingPunct="0">
              <a:lnSpc>
                <a:spcPct val="150000"/>
              </a:lnSpc>
              <a:spcBef>
                <a:spcPct val="0"/>
              </a:spcBef>
              <a:spcAft>
                <a:spcPct val="0"/>
              </a:spcAft>
            </a:pPr>
            <a:endParaRPr lang="pt-BR" altLang="pt-BR" sz="2000" dirty="0">
              <a:solidFill>
                <a:schemeClr val="bg1"/>
              </a:solidFill>
              <a:latin typeface="Arial" panose="020B0604020202020204" pitchFamily="34" charset="0"/>
            </a:endParaRPr>
          </a:p>
          <a:p>
            <a:pPr lvl="0">
              <a:lnSpc>
                <a:spcPct val="150000"/>
              </a:lnSpc>
            </a:pPr>
            <a:endParaRPr lang="pt-BR" sz="2000" dirty="0">
              <a:solidFill>
                <a:schemeClr val="bg1"/>
              </a:solidFill>
              <a:latin typeface="Calibri" panose="020F0502020204030204" pitchFamily="34" charset="0"/>
              <a:cs typeface="Calibri" panose="020F0502020204030204" pitchFamily="34" charset="0"/>
            </a:endParaRPr>
          </a:p>
          <a:p>
            <a:pPr lvl="0">
              <a:lnSpc>
                <a:spcPct val="150000"/>
              </a:lnSpc>
            </a:pP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3009680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8" y="1187355"/>
            <a:ext cx="11504630" cy="4284985"/>
          </a:xfrm>
          <a:prstGeom prst="rect">
            <a:avLst/>
          </a:prstGeom>
          <a:noFill/>
          <a:ln>
            <a:noFill/>
          </a:ln>
        </p:spPr>
        <p:txBody>
          <a:bodyPr wrap="square" lIns="91425" tIns="45700" rIns="91425" bIns="45700" anchor="t" anchorCtr="0">
            <a:noAutofit/>
          </a:bodyPr>
          <a:lstStyle/>
          <a:p>
            <a:pPr lvl="0">
              <a:lnSpc>
                <a:spcPct val="150000"/>
              </a:lnSpc>
            </a:pPr>
            <a:r>
              <a:rPr lang="pt-BR" altLang="pt-BR" sz="2500" b="1" dirty="0">
                <a:solidFill>
                  <a:schemeClr val="bg1"/>
                </a:solidFill>
                <a:latin typeface="Calibri" panose="020F0502020204030204" pitchFamily="34" charset="0"/>
                <a:cs typeface="Calibri" panose="020F0502020204030204" pitchFamily="34" charset="0"/>
              </a:rPr>
              <a:t>Veja a estrutura e os dados cadastrados na tabela de Clientes. Vamos utilizá-la para realizar as transações.</a:t>
            </a:r>
            <a:endParaRPr lang="pt-BR" altLang="pt-BR" sz="2000" b="1" dirty="0">
              <a:solidFill>
                <a:schemeClr val="bg1"/>
              </a:solidFill>
              <a:latin typeface="Segoe UI" panose="020B0502040204020203" pitchFamily="34" charset="0"/>
              <a:cs typeface="Segoe UI" panose="020B0502040204020203" pitchFamily="34" charset="0"/>
            </a:endParaRPr>
          </a:p>
          <a:p>
            <a:pPr lvl="0" eaLnBrk="0" fontAlgn="base" hangingPunct="0">
              <a:lnSpc>
                <a:spcPct val="150000"/>
              </a:lnSpc>
              <a:spcBef>
                <a:spcPct val="0"/>
              </a:spcBef>
              <a:spcAft>
                <a:spcPct val="0"/>
              </a:spcAft>
            </a:pPr>
            <a:endParaRPr lang="pt-BR" altLang="pt-BR" sz="2000" dirty="0">
              <a:solidFill>
                <a:schemeClr val="bg1"/>
              </a:solidFill>
              <a:latin typeface="Arial" panose="020B0604020202020204" pitchFamily="34" charset="0"/>
            </a:endParaRPr>
          </a:p>
          <a:p>
            <a:pPr lvl="0">
              <a:lnSpc>
                <a:spcPct val="150000"/>
              </a:lnSpc>
            </a:pPr>
            <a:endParaRPr lang="pt-BR" sz="2000" dirty="0">
              <a:solidFill>
                <a:schemeClr val="bg1"/>
              </a:solidFill>
              <a:latin typeface="Calibri" panose="020F0502020204030204" pitchFamily="34" charset="0"/>
              <a:cs typeface="Calibri" panose="020F0502020204030204" pitchFamily="34" charset="0"/>
            </a:endParaRPr>
          </a:p>
          <a:p>
            <a:pPr lvl="0">
              <a:lnSpc>
                <a:spcPct val="150000"/>
              </a:lnSpc>
            </a:pPr>
            <a:endParaRPr sz="2500" dirty="0">
              <a:solidFill>
                <a:schemeClr val="bg1"/>
              </a:solidFill>
              <a:latin typeface="Calibri" panose="020F0502020204030204" pitchFamily="34" charset="0"/>
              <a:cs typeface="Calibri" panose="020F0502020204030204" pitchFamily="34" charset="0"/>
              <a:sym typeface="Calibri"/>
            </a:endParaRPr>
          </a:p>
        </p:txBody>
      </p:sp>
      <p:pic>
        <p:nvPicPr>
          <p:cNvPr id="2" name="Imagem 1">
            <a:extLst>
              <a:ext uri="{FF2B5EF4-FFF2-40B4-BE49-F238E27FC236}">
                <a16:creationId xmlns:a16="http://schemas.microsoft.com/office/drawing/2014/main" id="{976FD506-AF17-4251-9241-93D0B62B30F8}"/>
              </a:ext>
            </a:extLst>
          </p:cNvPr>
          <p:cNvPicPr>
            <a:picLocks noChangeAspect="1"/>
          </p:cNvPicPr>
          <p:nvPr/>
        </p:nvPicPr>
        <p:blipFill>
          <a:blip r:embed="rId6"/>
          <a:stretch>
            <a:fillRect/>
          </a:stretch>
        </p:blipFill>
        <p:spPr>
          <a:xfrm>
            <a:off x="-13483" y="3552478"/>
            <a:ext cx="12218963" cy="3386699"/>
          </a:xfrm>
          <a:prstGeom prst="rect">
            <a:avLst/>
          </a:prstGeom>
        </p:spPr>
      </p:pic>
    </p:spTree>
    <p:extLst>
      <p:ext uri="{BB962C8B-B14F-4D97-AF65-F5344CB8AC3E}">
        <p14:creationId xmlns:p14="http://schemas.microsoft.com/office/powerpoint/2010/main" val="2529125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8" y="1187355"/>
            <a:ext cx="11504630" cy="4284985"/>
          </a:xfrm>
          <a:prstGeom prst="rect">
            <a:avLst/>
          </a:prstGeom>
          <a:noFill/>
          <a:ln>
            <a:noFill/>
          </a:ln>
        </p:spPr>
        <p:txBody>
          <a:bodyPr wrap="square" lIns="91425" tIns="45700" rIns="91425" bIns="45700" anchor="t" anchorCtr="0">
            <a:noAutofit/>
          </a:bodyPr>
          <a:lstStyle/>
          <a:p>
            <a:pPr>
              <a:lnSpc>
                <a:spcPct val="150000"/>
              </a:lnSpc>
            </a:pPr>
            <a:r>
              <a:rPr lang="pt-BR" sz="2000" dirty="0">
                <a:solidFill>
                  <a:schemeClr val="bg1"/>
                </a:solidFill>
              </a:rPr>
              <a:t>Begin </a:t>
            </a:r>
            <a:r>
              <a:rPr lang="pt-BR" sz="2000" dirty="0" err="1">
                <a:solidFill>
                  <a:schemeClr val="bg1"/>
                </a:solidFill>
              </a:rPr>
              <a:t>tran</a:t>
            </a:r>
            <a:r>
              <a:rPr lang="pt-BR" sz="2000" dirty="0">
                <a:solidFill>
                  <a:schemeClr val="bg1"/>
                </a:solidFill>
              </a:rPr>
              <a:t> </a:t>
            </a:r>
            <a:r>
              <a:rPr lang="pt-BR" sz="2000" dirty="0" err="1">
                <a:solidFill>
                  <a:schemeClr val="bg1"/>
                </a:solidFill>
              </a:rPr>
              <a:t>AlterarNomeEmail</a:t>
            </a:r>
            <a:endParaRPr lang="pt-BR" sz="2000" dirty="0">
              <a:solidFill>
                <a:schemeClr val="bg1"/>
              </a:solidFill>
            </a:endParaRPr>
          </a:p>
          <a:p>
            <a:pPr>
              <a:lnSpc>
                <a:spcPct val="150000"/>
              </a:lnSpc>
            </a:pPr>
            <a:r>
              <a:rPr lang="en-US" sz="2000" dirty="0">
                <a:solidFill>
                  <a:schemeClr val="bg1"/>
                </a:solidFill>
              </a:rPr>
              <a:t>	UPDATE </a:t>
            </a:r>
            <a:r>
              <a:rPr lang="en-US" sz="2000" dirty="0" err="1">
                <a:solidFill>
                  <a:schemeClr val="bg1"/>
                </a:solidFill>
              </a:rPr>
              <a:t>Clientes</a:t>
            </a:r>
            <a:r>
              <a:rPr lang="en-US" sz="2000" dirty="0">
                <a:solidFill>
                  <a:schemeClr val="bg1"/>
                </a:solidFill>
              </a:rPr>
              <a:t> SET </a:t>
            </a:r>
            <a:r>
              <a:rPr lang="en-US" sz="2000" dirty="0" err="1">
                <a:solidFill>
                  <a:schemeClr val="bg1"/>
                </a:solidFill>
              </a:rPr>
              <a:t>nome</a:t>
            </a:r>
            <a:r>
              <a:rPr lang="en-US" sz="2000" dirty="0">
                <a:solidFill>
                  <a:schemeClr val="bg1"/>
                </a:solidFill>
              </a:rPr>
              <a:t>='Francisco', email='frans@terra.com.br' WHERE id=2</a:t>
            </a:r>
          </a:p>
          <a:p>
            <a:pPr>
              <a:lnSpc>
                <a:spcPct val="150000"/>
              </a:lnSpc>
            </a:pPr>
            <a:r>
              <a:rPr lang="pt-BR" sz="2000" dirty="0" err="1">
                <a:solidFill>
                  <a:schemeClr val="bg1"/>
                </a:solidFill>
              </a:rPr>
              <a:t>Commit</a:t>
            </a:r>
            <a:r>
              <a:rPr lang="pt-BR" sz="2000" dirty="0">
                <a:solidFill>
                  <a:schemeClr val="bg1"/>
                </a:solidFill>
              </a:rPr>
              <a:t> </a:t>
            </a:r>
            <a:r>
              <a:rPr lang="pt-BR" sz="2000" dirty="0" err="1">
                <a:solidFill>
                  <a:schemeClr val="bg1"/>
                </a:solidFill>
              </a:rPr>
              <a:t>tran</a:t>
            </a:r>
            <a:r>
              <a:rPr lang="pt-BR" sz="2000" dirty="0">
                <a:solidFill>
                  <a:schemeClr val="bg1"/>
                </a:solidFill>
              </a:rPr>
              <a:t> </a:t>
            </a:r>
            <a:r>
              <a:rPr lang="pt-BR" sz="2000" dirty="0" err="1">
                <a:solidFill>
                  <a:schemeClr val="bg1"/>
                </a:solidFill>
              </a:rPr>
              <a:t>AlterarNomeEmail</a:t>
            </a:r>
            <a:endParaRPr lang="pt-BR" altLang="pt-BR" sz="2000" dirty="0">
              <a:solidFill>
                <a:schemeClr val="bg1"/>
              </a:solidFill>
              <a:latin typeface="Arial" panose="020B0604020202020204" pitchFamily="34" charset="0"/>
            </a:endParaRPr>
          </a:p>
          <a:p>
            <a:pPr lvl="0">
              <a:lnSpc>
                <a:spcPct val="150000"/>
              </a:lnSpc>
            </a:pPr>
            <a:endParaRPr lang="pt-BR" sz="2000" dirty="0">
              <a:solidFill>
                <a:schemeClr val="bg1"/>
              </a:solidFill>
              <a:latin typeface="Calibri" panose="020F0502020204030204" pitchFamily="34" charset="0"/>
              <a:cs typeface="Calibri" panose="020F0502020204030204" pitchFamily="34" charset="0"/>
            </a:endParaRPr>
          </a:p>
          <a:p>
            <a:pPr lvl="0">
              <a:lnSpc>
                <a:spcPct val="150000"/>
              </a:lnSpc>
            </a:pPr>
            <a:endParaRPr sz="2500" dirty="0">
              <a:solidFill>
                <a:schemeClr val="bg1"/>
              </a:solidFill>
              <a:latin typeface="Calibri" panose="020F0502020204030204" pitchFamily="34" charset="0"/>
              <a:cs typeface="Calibri" panose="020F0502020204030204" pitchFamily="34" charset="0"/>
              <a:sym typeface="Calibri"/>
            </a:endParaRPr>
          </a:p>
        </p:txBody>
      </p:sp>
      <p:pic>
        <p:nvPicPr>
          <p:cNvPr id="2" name="Imagem 1">
            <a:extLst>
              <a:ext uri="{FF2B5EF4-FFF2-40B4-BE49-F238E27FC236}">
                <a16:creationId xmlns:a16="http://schemas.microsoft.com/office/drawing/2014/main" id="{976FD506-AF17-4251-9241-93D0B62B30F8}"/>
              </a:ext>
            </a:extLst>
          </p:cNvPr>
          <p:cNvPicPr>
            <a:picLocks noChangeAspect="1"/>
          </p:cNvPicPr>
          <p:nvPr/>
        </p:nvPicPr>
        <p:blipFill rotWithShape="1">
          <a:blip r:embed="rId6"/>
          <a:srcRect b="41428"/>
          <a:stretch/>
        </p:blipFill>
        <p:spPr>
          <a:xfrm>
            <a:off x="-13483" y="2683475"/>
            <a:ext cx="12218963" cy="1983647"/>
          </a:xfrm>
          <a:prstGeom prst="rect">
            <a:avLst/>
          </a:prstGeom>
        </p:spPr>
      </p:pic>
      <p:pic>
        <p:nvPicPr>
          <p:cNvPr id="3" name="Imagem 2">
            <a:extLst>
              <a:ext uri="{FF2B5EF4-FFF2-40B4-BE49-F238E27FC236}">
                <a16:creationId xmlns:a16="http://schemas.microsoft.com/office/drawing/2014/main" id="{3C3AF54E-3966-4131-BCC1-C0CAD44195F6}"/>
              </a:ext>
            </a:extLst>
          </p:cNvPr>
          <p:cNvPicPr>
            <a:picLocks noChangeAspect="1"/>
          </p:cNvPicPr>
          <p:nvPr/>
        </p:nvPicPr>
        <p:blipFill rotWithShape="1">
          <a:blip r:embed="rId7"/>
          <a:srcRect t="9458" b="39650"/>
          <a:stretch/>
        </p:blipFill>
        <p:spPr>
          <a:xfrm>
            <a:off x="-13483" y="5244484"/>
            <a:ext cx="12205480" cy="1630908"/>
          </a:xfrm>
          <a:prstGeom prst="rect">
            <a:avLst/>
          </a:prstGeom>
        </p:spPr>
      </p:pic>
    </p:spTree>
    <p:extLst>
      <p:ext uri="{BB962C8B-B14F-4D97-AF65-F5344CB8AC3E}">
        <p14:creationId xmlns:p14="http://schemas.microsoft.com/office/powerpoint/2010/main" val="43551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246091" y="1064523"/>
            <a:ext cx="5922694" cy="5377218"/>
          </a:xfrm>
          <a:prstGeom prst="rect">
            <a:avLst/>
          </a:prstGeom>
          <a:noFill/>
          <a:ln>
            <a:noFill/>
          </a:ln>
        </p:spPr>
        <p:txBody>
          <a:bodyPr wrap="square" lIns="91425" tIns="45700" rIns="91425" bIns="45700" anchor="t" anchorCtr="0">
            <a:noAutofit/>
          </a:bodyPr>
          <a:lstStyle/>
          <a:p>
            <a:pPr>
              <a:lnSpc>
                <a:spcPct val="150000"/>
              </a:lnSpc>
            </a:pPr>
            <a:r>
              <a:rPr lang="pt-BR" sz="2000" dirty="0" err="1">
                <a:solidFill>
                  <a:schemeClr val="bg1"/>
                </a:solidFill>
              </a:rPr>
              <a:t>begin</a:t>
            </a:r>
            <a:r>
              <a:rPr lang="pt-BR" sz="2000" dirty="0">
                <a:solidFill>
                  <a:schemeClr val="bg1"/>
                </a:solidFill>
              </a:rPr>
              <a:t> </a:t>
            </a:r>
            <a:r>
              <a:rPr lang="pt-BR" sz="2000" dirty="0" err="1">
                <a:solidFill>
                  <a:schemeClr val="bg1"/>
                </a:solidFill>
              </a:rPr>
              <a:t>transaction</a:t>
            </a:r>
            <a:r>
              <a:rPr lang="pt-BR" sz="2000" dirty="0">
                <a:solidFill>
                  <a:schemeClr val="bg1"/>
                </a:solidFill>
              </a:rPr>
              <a:t> </a:t>
            </a:r>
            <a:r>
              <a:rPr lang="pt-BR" sz="2000" dirty="0" err="1">
                <a:solidFill>
                  <a:schemeClr val="bg1"/>
                </a:solidFill>
              </a:rPr>
              <a:t>CadCliente</a:t>
            </a:r>
            <a:endParaRPr lang="pt-BR" sz="2000" dirty="0">
              <a:solidFill>
                <a:schemeClr val="bg1"/>
              </a:solidFill>
            </a:endParaRPr>
          </a:p>
          <a:p>
            <a:pPr>
              <a:lnSpc>
                <a:spcPct val="150000"/>
              </a:lnSpc>
            </a:pPr>
            <a:r>
              <a:rPr lang="pt-BR" sz="2000" dirty="0">
                <a:solidFill>
                  <a:schemeClr val="bg1"/>
                </a:solidFill>
              </a:rPr>
              <a:t>declare @nome </a:t>
            </a:r>
            <a:r>
              <a:rPr lang="pt-BR" sz="2000" dirty="0" err="1">
                <a:solidFill>
                  <a:schemeClr val="bg1"/>
                </a:solidFill>
              </a:rPr>
              <a:t>varchar</a:t>
            </a:r>
            <a:r>
              <a:rPr lang="pt-BR" sz="2000" dirty="0">
                <a:solidFill>
                  <a:schemeClr val="bg1"/>
                </a:solidFill>
              </a:rPr>
              <a:t>(50);</a:t>
            </a:r>
          </a:p>
          <a:p>
            <a:pPr>
              <a:lnSpc>
                <a:spcPct val="150000"/>
              </a:lnSpc>
            </a:pPr>
            <a:r>
              <a:rPr lang="pt-BR" sz="2000" dirty="0">
                <a:solidFill>
                  <a:schemeClr val="bg1"/>
                </a:solidFill>
              </a:rPr>
              <a:t>declare @</a:t>
            </a:r>
            <a:r>
              <a:rPr lang="pt-BR" sz="2000" dirty="0" err="1">
                <a:solidFill>
                  <a:schemeClr val="bg1"/>
                </a:solidFill>
              </a:rPr>
              <a:t>email</a:t>
            </a:r>
            <a:r>
              <a:rPr lang="pt-BR" sz="2000" dirty="0">
                <a:solidFill>
                  <a:schemeClr val="bg1"/>
                </a:solidFill>
              </a:rPr>
              <a:t> </a:t>
            </a:r>
            <a:r>
              <a:rPr lang="pt-BR" sz="2000" dirty="0" err="1">
                <a:solidFill>
                  <a:schemeClr val="bg1"/>
                </a:solidFill>
              </a:rPr>
              <a:t>varchar</a:t>
            </a:r>
            <a:r>
              <a:rPr lang="pt-BR" sz="2000" dirty="0">
                <a:solidFill>
                  <a:schemeClr val="bg1"/>
                </a:solidFill>
              </a:rPr>
              <a:t>(100);</a:t>
            </a:r>
          </a:p>
          <a:p>
            <a:pPr>
              <a:lnSpc>
                <a:spcPct val="150000"/>
              </a:lnSpc>
            </a:pPr>
            <a:r>
              <a:rPr lang="pt-BR" sz="2000" dirty="0">
                <a:solidFill>
                  <a:schemeClr val="bg1"/>
                </a:solidFill>
              </a:rPr>
              <a:t>declare @telefone </a:t>
            </a:r>
            <a:r>
              <a:rPr lang="pt-BR" sz="2000" dirty="0" err="1">
                <a:solidFill>
                  <a:schemeClr val="bg1"/>
                </a:solidFill>
              </a:rPr>
              <a:t>varchar</a:t>
            </a:r>
            <a:r>
              <a:rPr lang="pt-BR" sz="2000" dirty="0">
                <a:solidFill>
                  <a:schemeClr val="bg1"/>
                </a:solidFill>
              </a:rPr>
              <a:t>(20);</a:t>
            </a:r>
          </a:p>
          <a:p>
            <a:pPr>
              <a:lnSpc>
                <a:spcPct val="150000"/>
              </a:lnSpc>
            </a:pPr>
            <a:r>
              <a:rPr lang="pt-BR" sz="2000" dirty="0">
                <a:solidFill>
                  <a:schemeClr val="bg1"/>
                </a:solidFill>
              </a:rPr>
              <a:t>declare @idade </a:t>
            </a:r>
            <a:r>
              <a:rPr lang="pt-BR" sz="2000" dirty="0" err="1">
                <a:solidFill>
                  <a:schemeClr val="bg1"/>
                </a:solidFill>
              </a:rPr>
              <a:t>int</a:t>
            </a:r>
            <a:r>
              <a:rPr lang="pt-BR" sz="2000" dirty="0">
                <a:solidFill>
                  <a:schemeClr val="bg1"/>
                </a:solidFill>
              </a:rPr>
              <a:t>;</a:t>
            </a:r>
          </a:p>
          <a:p>
            <a:pPr>
              <a:lnSpc>
                <a:spcPct val="150000"/>
              </a:lnSpc>
            </a:pPr>
            <a:r>
              <a:rPr lang="pt-BR" sz="2000" dirty="0">
                <a:solidFill>
                  <a:schemeClr val="bg1"/>
                </a:solidFill>
              </a:rPr>
              <a:t>set @nome = 'Ana';</a:t>
            </a:r>
          </a:p>
          <a:p>
            <a:pPr>
              <a:lnSpc>
                <a:spcPct val="150000"/>
              </a:lnSpc>
            </a:pPr>
            <a:r>
              <a:rPr lang="da-DK" sz="2000" dirty="0">
                <a:solidFill>
                  <a:schemeClr val="bg1"/>
                </a:solidFill>
              </a:rPr>
              <a:t>set @email = 'ana@terra.com.br';</a:t>
            </a:r>
          </a:p>
          <a:p>
            <a:pPr>
              <a:lnSpc>
                <a:spcPct val="150000"/>
              </a:lnSpc>
            </a:pPr>
            <a:r>
              <a:rPr lang="pt-BR" sz="2000" dirty="0">
                <a:solidFill>
                  <a:schemeClr val="bg1"/>
                </a:solidFill>
              </a:rPr>
              <a:t>set @telefone = '454545';</a:t>
            </a:r>
          </a:p>
          <a:p>
            <a:pPr>
              <a:lnSpc>
                <a:spcPct val="150000"/>
              </a:lnSpc>
            </a:pPr>
            <a:r>
              <a:rPr lang="pt-BR" sz="2000" dirty="0">
                <a:solidFill>
                  <a:schemeClr val="bg1"/>
                </a:solidFill>
              </a:rPr>
              <a:t>set @idade = 18;</a:t>
            </a:r>
          </a:p>
          <a:p>
            <a:pPr>
              <a:lnSpc>
                <a:spcPct val="150000"/>
              </a:lnSpc>
            </a:pPr>
            <a:r>
              <a:rPr lang="pt-BR" sz="2000" dirty="0" err="1">
                <a:solidFill>
                  <a:schemeClr val="bg1"/>
                </a:solidFill>
              </a:rPr>
              <a:t>insert</a:t>
            </a:r>
            <a:r>
              <a:rPr lang="pt-BR" sz="2000" dirty="0">
                <a:solidFill>
                  <a:schemeClr val="bg1"/>
                </a:solidFill>
              </a:rPr>
              <a:t> </a:t>
            </a:r>
            <a:r>
              <a:rPr lang="pt-BR" sz="2000" dirty="0" err="1">
                <a:solidFill>
                  <a:schemeClr val="bg1"/>
                </a:solidFill>
              </a:rPr>
              <a:t>into</a:t>
            </a:r>
            <a:r>
              <a:rPr lang="pt-BR" sz="2000" dirty="0">
                <a:solidFill>
                  <a:schemeClr val="bg1"/>
                </a:solidFill>
              </a:rPr>
              <a:t> Clientes(</a:t>
            </a:r>
            <a:r>
              <a:rPr lang="pt-BR" sz="2000" dirty="0" err="1">
                <a:solidFill>
                  <a:schemeClr val="bg1"/>
                </a:solidFill>
              </a:rPr>
              <a:t>nome,email,telefone,idade</a:t>
            </a:r>
            <a:r>
              <a:rPr lang="pt-BR" sz="2000" dirty="0">
                <a:solidFill>
                  <a:schemeClr val="bg1"/>
                </a:solidFill>
              </a:rPr>
              <a:t>) </a:t>
            </a:r>
            <a:r>
              <a:rPr lang="pt-BR" sz="2000" dirty="0" err="1">
                <a:solidFill>
                  <a:schemeClr val="bg1"/>
                </a:solidFill>
              </a:rPr>
              <a:t>values</a:t>
            </a:r>
            <a:r>
              <a:rPr lang="pt-BR" sz="2000" dirty="0">
                <a:solidFill>
                  <a:schemeClr val="bg1"/>
                </a:solidFill>
              </a:rPr>
              <a:t>(@nome,@</a:t>
            </a:r>
            <a:r>
              <a:rPr lang="pt-BR" sz="2000" dirty="0" err="1">
                <a:solidFill>
                  <a:schemeClr val="bg1"/>
                </a:solidFill>
              </a:rPr>
              <a:t>email</a:t>
            </a:r>
            <a:r>
              <a:rPr lang="pt-BR" sz="2000" dirty="0">
                <a:solidFill>
                  <a:schemeClr val="bg1"/>
                </a:solidFill>
              </a:rPr>
              <a:t>,@</a:t>
            </a:r>
            <a:r>
              <a:rPr lang="pt-BR" sz="2000" dirty="0" err="1">
                <a:solidFill>
                  <a:schemeClr val="bg1"/>
                </a:solidFill>
              </a:rPr>
              <a:t>telefone,@idade</a:t>
            </a:r>
            <a:r>
              <a:rPr lang="pt-BR" sz="2000" dirty="0">
                <a:solidFill>
                  <a:schemeClr val="bg1"/>
                </a:solidFill>
              </a:rPr>
              <a:t>)</a:t>
            </a:r>
            <a:endParaRPr sz="2000" dirty="0">
              <a:solidFill>
                <a:schemeClr val="bg1"/>
              </a:solidFill>
              <a:latin typeface="Calibri" panose="020F0502020204030204" pitchFamily="34" charset="0"/>
              <a:cs typeface="Calibri" panose="020F0502020204030204" pitchFamily="34" charset="0"/>
              <a:sym typeface="Calibri"/>
            </a:endParaRPr>
          </a:p>
        </p:txBody>
      </p:sp>
      <p:sp>
        <p:nvSpPr>
          <p:cNvPr id="10" name="Shape 410">
            <a:extLst>
              <a:ext uri="{FF2B5EF4-FFF2-40B4-BE49-F238E27FC236}">
                <a16:creationId xmlns:a16="http://schemas.microsoft.com/office/drawing/2014/main" id="{2002BD86-6DD8-4552-A689-C1567B9F2CAB}"/>
              </a:ext>
            </a:extLst>
          </p:cNvPr>
          <p:cNvSpPr txBox="1"/>
          <p:nvPr/>
        </p:nvSpPr>
        <p:spPr>
          <a:xfrm>
            <a:off x="6123295" y="1152515"/>
            <a:ext cx="5922694" cy="5377218"/>
          </a:xfrm>
          <a:prstGeom prst="rect">
            <a:avLst/>
          </a:prstGeom>
          <a:noFill/>
          <a:ln>
            <a:noFill/>
          </a:ln>
        </p:spPr>
        <p:txBody>
          <a:bodyPr wrap="square" lIns="91425" tIns="45700" rIns="91425" bIns="45700" anchor="t" anchorCtr="0">
            <a:noAutofit/>
          </a:bodyPr>
          <a:lstStyle/>
          <a:p>
            <a:pPr>
              <a:lnSpc>
                <a:spcPct val="150000"/>
              </a:lnSpc>
            </a:pPr>
            <a:r>
              <a:rPr lang="pt-BR" sz="2000" dirty="0" err="1">
                <a:solidFill>
                  <a:schemeClr val="bg1"/>
                </a:solidFill>
              </a:rPr>
              <a:t>if</a:t>
            </a:r>
            <a:r>
              <a:rPr lang="pt-BR" sz="2000" dirty="0">
                <a:solidFill>
                  <a:schemeClr val="bg1"/>
                </a:solidFill>
              </a:rPr>
              <a:t>(@idade&lt;18)</a:t>
            </a:r>
          </a:p>
          <a:p>
            <a:pPr>
              <a:lnSpc>
                <a:spcPct val="150000"/>
              </a:lnSpc>
            </a:pPr>
            <a:r>
              <a:rPr lang="pt-BR" sz="2000" dirty="0" err="1">
                <a:solidFill>
                  <a:schemeClr val="bg1"/>
                </a:solidFill>
              </a:rPr>
              <a:t>begin</a:t>
            </a:r>
            <a:endParaRPr lang="pt-BR" sz="2000" dirty="0">
              <a:solidFill>
                <a:schemeClr val="bg1"/>
              </a:solidFill>
            </a:endParaRPr>
          </a:p>
          <a:p>
            <a:pPr>
              <a:lnSpc>
                <a:spcPct val="150000"/>
              </a:lnSpc>
            </a:pPr>
            <a:r>
              <a:rPr lang="pt-BR" sz="2000" dirty="0">
                <a:solidFill>
                  <a:schemeClr val="bg1"/>
                </a:solidFill>
              </a:rPr>
              <a:t>print 'Clientes com idade menor que 18 anos não podem ser cadastrados';</a:t>
            </a:r>
          </a:p>
          <a:p>
            <a:pPr>
              <a:lnSpc>
                <a:spcPct val="150000"/>
              </a:lnSpc>
            </a:pPr>
            <a:r>
              <a:rPr lang="pt-BR" sz="2000" dirty="0" err="1">
                <a:solidFill>
                  <a:schemeClr val="bg1"/>
                </a:solidFill>
              </a:rPr>
              <a:t>rollback</a:t>
            </a:r>
            <a:r>
              <a:rPr lang="pt-BR" sz="2000" dirty="0">
                <a:solidFill>
                  <a:schemeClr val="bg1"/>
                </a:solidFill>
              </a:rPr>
              <a:t>;</a:t>
            </a:r>
          </a:p>
          <a:p>
            <a:pPr>
              <a:lnSpc>
                <a:spcPct val="150000"/>
              </a:lnSpc>
            </a:pPr>
            <a:r>
              <a:rPr lang="pt-BR" sz="2000" dirty="0" err="1">
                <a:solidFill>
                  <a:schemeClr val="bg1"/>
                </a:solidFill>
              </a:rPr>
              <a:t>end</a:t>
            </a:r>
            <a:endParaRPr lang="pt-BR" sz="2000" dirty="0">
              <a:solidFill>
                <a:schemeClr val="bg1"/>
              </a:solidFill>
            </a:endParaRPr>
          </a:p>
          <a:p>
            <a:pPr>
              <a:lnSpc>
                <a:spcPct val="150000"/>
              </a:lnSpc>
            </a:pPr>
            <a:r>
              <a:rPr lang="pt-BR" sz="2000" dirty="0" err="1">
                <a:solidFill>
                  <a:schemeClr val="bg1"/>
                </a:solidFill>
              </a:rPr>
              <a:t>else</a:t>
            </a:r>
            <a:endParaRPr lang="pt-BR" sz="2000" dirty="0">
              <a:solidFill>
                <a:schemeClr val="bg1"/>
              </a:solidFill>
            </a:endParaRPr>
          </a:p>
          <a:p>
            <a:pPr>
              <a:lnSpc>
                <a:spcPct val="150000"/>
              </a:lnSpc>
            </a:pPr>
            <a:r>
              <a:rPr lang="pt-BR" sz="2000" dirty="0" err="1">
                <a:solidFill>
                  <a:schemeClr val="bg1"/>
                </a:solidFill>
              </a:rPr>
              <a:t>begin</a:t>
            </a:r>
            <a:endParaRPr lang="pt-BR" sz="2000" dirty="0">
              <a:solidFill>
                <a:schemeClr val="bg1"/>
              </a:solidFill>
            </a:endParaRPr>
          </a:p>
          <a:p>
            <a:pPr>
              <a:lnSpc>
                <a:spcPct val="150000"/>
              </a:lnSpc>
            </a:pPr>
            <a:r>
              <a:rPr lang="pt-BR" sz="2000" dirty="0">
                <a:solidFill>
                  <a:schemeClr val="bg1"/>
                </a:solidFill>
              </a:rPr>
              <a:t>print 'Dados cadastrados';</a:t>
            </a:r>
          </a:p>
          <a:p>
            <a:pPr>
              <a:lnSpc>
                <a:spcPct val="150000"/>
              </a:lnSpc>
            </a:pPr>
            <a:r>
              <a:rPr lang="pt-BR" sz="2000" dirty="0" err="1">
                <a:solidFill>
                  <a:schemeClr val="bg1"/>
                </a:solidFill>
              </a:rPr>
              <a:t>commit</a:t>
            </a:r>
            <a:r>
              <a:rPr lang="pt-BR" sz="2000" dirty="0">
                <a:solidFill>
                  <a:schemeClr val="bg1"/>
                </a:solidFill>
              </a:rPr>
              <a:t>;</a:t>
            </a:r>
          </a:p>
          <a:p>
            <a:pPr>
              <a:lnSpc>
                <a:spcPct val="150000"/>
              </a:lnSpc>
            </a:pPr>
            <a:r>
              <a:rPr lang="pt-BR" sz="2000" dirty="0" err="1">
                <a:solidFill>
                  <a:schemeClr val="bg1"/>
                </a:solidFill>
              </a:rPr>
              <a:t>end</a:t>
            </a:r>
            <a:endParaRPr lang="pt-BR" sz="2000" dirty="0">
              <a:solidFill>
                <a:schemeClr val="bg1"/>
              </a:solidFill>
              <a:latin typeface="Calibri" panose="020F0502020204030204" pitchFamily="34" charset="0"/>
              <a:cs typeface="Calibri" panose="020F0502020204030204" pitchFamily="34" charset="0"/>
            </a:endParaRPr>
          </a:p>
          <a:p>
            <a:pPr lvl="0">
              <a:lnSpc>
                <a:spcPct val="150000"/>
              </a:lnSpc>
            </a:pPr>
            <a:endParaRPr sz="20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055688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Shape 437"/>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38" name="Shape 438"/>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 </a:t>
            </a:r>
            <a:endParaRPr lang="pt-BR" sz="3200" b="1" i="0" u="none" strike="noStrike" cap="none" dirty="0">
              <a:solidFill>
                <a:schemeClr val="accent2"/>
              </a:solidFill>
              <a:latin typeface="Calibri"/>
              <a:ea typeface="Calibri"/>
              <a:cs typeface="Calibri"/>
              <a:sym typeface="Calibri"/>
            </a:endParaRPr>
          </a:p>
        </p:txBody>
      </p:sp>
      <p:pic>
        <p:nvPicPr>
          <p:cNvPr id="439" name="Shape 439"/>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40" name="Shape 440"/>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41" name="Shape 441"/>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2" name="Shape 442"/>
          <p:cNvSpPr txBox="1"/>
          <p:nvPr/>
        </p:nvSpPr>
        <p:spPr>
          <a:xfrm>
            <a:off x="228836" y="3186855"/>
            <a:ext cx="11727543" cy="707886"/>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pt-BR" sz="6000" b="1" dirty="0">
                <a:solidFill>
                  <a:schemeClr val="lt1"/>
                </a:solidFill>
                <a:latin typeface="Calibri"/>
                <a:ea typeface="Calibri"/>
                <a:cs typeface="Calibri"/>
                <a:sym typeface="Calibri"/>
              </a:rPr>
              <a:t>FUNCTIONS</a:t>
            </a:r>
          </a:p>
          <a:p>
            <a:pPr marL="0" marR="0" lvl="0" indent="0" algn="ctr" rtl="0">
              <a:spcBef>
                <a:spcPts val="0"/>
              </a:spcBef>
              <a:buNone/>
            </a:pPr>
            <a:r>
              <a:rPr lang="pt-BR" sz="2500" b="1" dirty="0">
                <a:solidFill>
                  <a:schemeClr val="lt1"/>
                </a:solidFill>
                <a:latin typeface="Calibri"/>
                <a:ea typeface="Calibri"/>
                <a:cs typeface="Calibri"/>
                <a:sym typeface="Calibri"/>
              </a:rPr>
              <a:t>Funções</a:t>
            </a:r>
          </a:p>
        </p:txBody>
      </p:sp>
    </p:spTree>
    <p:extLst>
      <p:ext uri="{BB962C8B-B14F-4D97-AF65-F5344CB8AC3E}">
        <p14:creationId xmlns:p14="http://schemas.microsoft.com/office/powerpoint/2010/main" val="4142243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464457" y="2209908"/>
            <a:ext cx="11727543" cy="3262432"/>
          </a:xfrm>
          <a:prstGeom prst="rect">
            <a:avLst/>
          </a:prstGeom>
          <a:noFill/>
          <a:ln>
            <a:noFill/>
          </a:ln>
        </p:spPr>
        <p:txBody>
          <a:bodyPr wrap="square" lIns="91425" tIns="45700" rIns="91425" bIns="45700" anchor="t" anchorCtr="0">
            <a:noAutofit/>
          </a:bodyPr>
          <a:lstStyle/>
          <a:p>
            <a:pPr lvl="0">
              <a:lnSpc>
                <a:spcPct val="150000"/>
              </a:lnSpc>
            </a:pPr>
            <a:r>
              <a:rPr lang="pt-BR" sz="2500" dirty="0">
                <a:solidFill>
                  <a:schemeClr val="bg1"/>
                </a:solidFill>
                <a:latin typeface="Calibri" panose="020F0502020204030204" pitchFamily="34" charset="0"/>
                <a:cs typeface="Calibri" panose="020F0502020204030204" pitchFamily="34" charset="0"/>
              </a:rPr>
              <a:t>Uma função definida pelo usuário é uma rotina </a:t>
            </a:r>
            <a:r>
              <a:rPr lang="pt-BR" sz="2500" dirty="0" err="1">
                <a:solidFill>
                  <a:schemeClr val="bg1"/>
                </a:solidFill>
                <a:latin typeface="Calibri" panose="020F0502020204030204" pitchFamily="34" charset="0"/>
                <a:cs typeface="Calibri" panose="020F0502020204030204" pitchFamily="34" charset="0"/>
              </a:rPr>
              <a:t>Transact</a:t>
            </a:r>
            <a:r>
              <a:rPr lang="pt-BR" sz="2500" dirty="0">
                <a:solidFill>
                  <a:schemeClr val="bg1"/>
                </a:solidFill>
                <a:latin typeface="Calibri" panose="020F0502020204030204" pitchFamily="34" charset="0"/>
                <a:cs typeface="Calibri" panose="020F0502020204030204" pitchFamily="34" charset="0"/>
              </a:rPr>
              <a:t>-SQL ou CLR (Common </a:t>
            </a:r>
            <a:r>
              <a:rPr lang="pt-BR" sz="2500" dirty="0" err="1">
                <a:solidFill>
                  <a:schemeClr val="bg1"/>
                </a:solidFill>
                <a:latin typeface="Calibri" panose="020F0502020204030204" pitchFamily="34" charset="0"/>
                <a:cs typeface="Calibri" panose="020F0502020204030204" pitchFamily="34" charset="0"/>
              </a:rPr>
              <a:t>Language</a:t>
            </a:r>
            <a:r>
              <a:rPr lang="pt-BR" sz="2500" dirty="0">
                <a:solidFill>
                  <a:schemeClr val="bg1"/>
                </a:solidFill>
                <a:latin typeface="Calibri" panose="020F0502020204030204" pitchFamily="34" charset="0"/>
                <a:cs typeface="Calibri" panose="020F0502020204030204" pitchFamily="34" charset="0"/>
              </a:rPr>
              <a:t> </a:t>
            </a:r>
            <a:r>
              <a:rPr lang="pt-BR" sz="2500" dirty="0" err="1">
                <a:solidFill>
                  <a:schemeClr val="bg1"/>
                </a:solidFill>
                <a:latin typeface="Calibri" panose="020F0502020204030204" pitchFamily="34" charset="0"/>
                <a:cs typeface="Calibri" panose="020F0502020204030204" pitchFamily="34" charset="0"/>
              </a:rPr>
              <a:t>Runtime</a:t>
            </a:r>
            <a:r>
              <a:rPr lang="pt-BR" sz="2500" dirty="0">
                <a:solidFill>
                  <a:schemeClr val="bg1"/>
                </a:solidFill>
                <a:latin typeface="Calibri" panose="020F0502020204030204" pitchFamily="34" charset="0"/>
                <a:cs typeface="Calibri" panose="020F0502020204030204" pitchFamily="34" charset="0"/>
              </a:rPr>
              <a:t>) que aceita parâmetros, executa uma ação, como um cálculo complexo, e retorna o resultado dessa ação como um valor. O valor de retorno pode ser um valor escalar (único) ou uma tabela. Use essa instrução para criar uma rotina reutilizável que possa ser usada destas maneiras:</a:t>
            </a:r>
            <a:endParaRPr sz="2500" dirty="0">
              <a:solidFill>
                <a:schemeClr val="bg1"/>
              </a:solidFill>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2902288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232227" y="1467720"/>
            <a:ext cx="11727543" cy="3262432"/>
          </a:xfrm>
          <a:prstGeom prst="rect">
            <a:avLst/>
          </a:prstGeom>
          <a:noFill/>
          <a:ln>
            <a:noFill/>
          </a:ln>
        </p:spPr>
        <p:txBody>
          <a:bodyPr wrap="square" lIns="91425" tIns="45700" rIns="91425" bIns="45700" anchor="t" anchorCtr="0">
            <a:noAutofit/>
          </a:bodyPr>
          <a:lstStyle/>
          <a:p>
            <a:pPr>
              <a:lnSpc>
                <a:spcPct val="150000"/>
              </a:lnSpc>
            </a:pPr>
            <a:r>
              <a:rPr lang="pt-BR" sz="2500" dirty="0">
                <a:solidFill>
                  <a:schemeClr val="bg1"/>
                </a:solidFill>
                <a:latin typeface="Calibri" panose="020F0502020204030204" pitchFamily="34" charset="0"/>
                <a:cs typeface="Calibri" panose="020F0502020204030204" pitchFamily="34" charset="0"/>
              </a:rPr>
              <a:t>Em instruções </a:t>
            </a:r>
            <a:r>
              <a:rPr lang="pt-BR" sz="2500" dirty="0" err="1">
                <a:solidFill>
                  <a:schemeClr val="bg1"/>
                </a:solidFill>
                <a:latin typeface="Calibri" panose="020F0502020204030204" pitchFamily="34" charset="0"/>
                <a:cs typeface="Calibri" panose="020F0502020204030204" pitchFamily="34" charset="0"/>
              </a:rPr>
              <a:t>Transact</a:t>
            </a:r>
            <a:r>
              <a:rPr lang="pt-BR" sz="2500" dirty="0">
                <a:solidFill>
                  <a:schemeClr val="bg1"/>
                </a:solidFill>
                <a:latin typeface="Calibri" panose="020F0502020204030204" pitchFamily="34" charset="0"/>
                <a:cs typeface="Calibri" panose="020F0502020204030204" pitchFamily="34" charset="0"/>
              </a:rPr>
              <a:t>-SQL, como SELECT</a:t>
            </a:r>
          </a:p>
          <a:p>
            <a:pPr>
              <a:lnSpc>
                <a:spcPct val="150000"/>
              </a:lnSpc>
            </a:pPr>
            <a:r>
              <a:rPr lang="pt-BR" sz="2500" dirty="0">
                <a:solidFill>
                  <a:schemeClr val="bg1"/>
                </a:solidFill>
                <a:latin typeface="Calibri" panose="020F0502020204030204" pitchFamily="34" charset="0"/>
                <a:cs typeface="Calibri" panose="020F0502020204030204" pitchFamily="34" charset="0"/>
              </a:rPr>
              <a:t>Em aplicativos que chamam a função</a:t>
            </a:r>
          </a:p>
          <a:p>
            <a:pPr>
              <a:lnSpc>
                <a:spcPct val="150000"/>
              </a:lnSpc>
            </a:pPr>
            <a:r>
              <a:rPr lang="pt-BR" sz="2500" dirty="0">
                <a:solidFill>
                  <a:schemeClr val="bg1"/>
                </a:solidFill>
                <a:latin typeface="Calibri" panose="020F0502020204030204" pitchFamily="34" charset="0"/>
                <a:cs typeface="Calibri" panose="020F0502020204030204" pitchFamily="34" charset="0"/>
              </a:rPr>
              <a:t>Na definição de outra função definida pelo usuário</a:t>
            </a:r>
          </a:p>
          <a:p>
            <a:pPr>
              <a:lnSpc>
                <a:spcPct val="150000"/>
              </a:lnSpc>
            </a:pPr>
            <a:r>
              <a:rPr lang="pt-BR" sz="2500" dirty="0">
                <a:solidFill>
                  <a:schemeClr val="bg1"/>
                </a:solidFill>
                <a:latin typeface="Calibri" panose="020F0502020204030204" pitchFamily="34" charset="0"/>
                <a:cs typeface="Calibri" panose="020F0502020204030204" pitchFamily="34" charset="0"/>
              </a:rPr>
              <a:t>Para parametrizar uma exibição ou aprimorar a funcionalidade de uma exibição indexada</a:t>
            </a:r>
          </a:p>
          <a:p>
            <a:pPr>
              <a:lnSpc>
                <a:spcPct val="150000"/>
              </a:lnSpc>
            </a:pPr>
            <a:r>
              <a:rPr lang="pt-BR" sz="2500" dirty="0">
                <a:solidFill>
                  <a:schemeClr val="bg1"/>
                </a:solidFill>
                <a:latin typeface="Calibri" panose="020F0502020204030204" pitchFamily="34" charset="0"/>
                <a:cs typeface="Calibri" panose="020F0502020204030204" pitchFamily="34" charset="0"/>
              </a:rPr>
              <a:t>Para definir uma coluna em uma tabela</a:t>
            </a:r>
          </a:p>
          <a:p>
            <a:pPr>
              <a:lnSpc>
                <a:spcPct val="150000"/>
              </a:lnSpc>
            </a:pPr>
            <a:r>
              <a:rPr lang="pt-BR" sz="2500" dirty="0">
                <a:solidFill>
                  <a:schemeClr val="bg1"/>
                </a:solidFill>
                <a:latin typeface="Calibri" panose="020F0502020204030204" pitchFamily="34" charset="0"/>
                <a:cs typeface="Calibri" panose="020F0502020204030204" pitchFamily="34" charset="0"/>
              </a:rPr>
              <a:t>Para definir uma restrição CHECK em uma coluna</a:t>
            </a:r>
          </a:p>
          <a:p>
            <a:pPr>
              <a:lnSpc>
                <a:spcPct val="150000"/>
              </a:lnSpc>
            </a:pPr>
            <a:r>
              <a:rPr lang="pt-BR" sz="2500" dirty="0">
                <a:solidFill>
                  <a:schemeClr val="bg1"/>
                </a:solidFill>
                <a:latin typeface="Calibri" panose="020F0502020204030204" pitchFamily="34" charset="0"/>
                <a:cs typeface="Calibri" panose="020F0502020204030204" pitchFamily="34" charset="0"/>
              </a:rPr>
              <a:t>Para substituir um procedimento armazenado</a:t>
            </a:r>
          </a:p>
        </p:txBody>
      </p:sp>
    </p:spTree>
    <p:extLst>
      <p:ext uri="{BB962C8B-B14F-4D97-AF65-F5344CB8AC3E}">
        <p14:creationId xmlns:p14="http://schemas.microsoft.com/office/powerpoint/2010/main" val="2509870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232227" y="1467720"/>
            <a:ext cx="11727543" cy="5390280"/>
          </a:xfrm>
          <a:prstGeom prst="rect">
            <a:avLst/>
          </a:prstGeom>
          <a:noFill/>
          <a:ln>
            <a:noFill/>
          </a:ln>
        </p:spPr>
        <p:txBody>
          <a:bodyPr wrap="square" lIns="91425" tIns="45700" rIns="91425" bIns="45700" anchor="t" anchorCtr="0">
            <a:noAutofit/>
          </a:bodyPr>
          <a:lstStyle/>
          <a:p>
            <a:pPr>
              <a:lnSpc>
                <a:spcPct val="150000"/>
              </a:lnSpc>
            </a:pPr>
            <a:r>
              <a:rPr lang="pt-BR" sz="2500" dirty="0">
                <a:solidFill>
                  <a:schemeClr val="bg1"/>
                </a:solidFill>
                <a:latin typeface="Calibri" panose="020F0502020204030204" pitchFamily="34" charset="0"/>
                <a:cs typeface="Calibri" panose="020F0502020204030204" pitchFamily="34" charset="0"/>
              </a:rPr>
              <a:t>Veja um exemplo:</a:t>
            </a:r>
          </a:p>
          <a:p>
            <a:pPr>
              <a:lnSpc>
                <a:spcPct val="150000"/>
              </a:lnSpc>
            </a:pPr>
            <a:r>
              <a:rPr lang="pt-BR" sz="2500" dirty="0">
                <a:solidFill>
                  <a:schemeClr val="bg1"/>
                </a:solidFill>
                <a:latin typeface="Calibri" panose="020F0502020204030204" pitchFamily="34" charset="0"/>
                <a:cs typeface="Calibri" panose="020F0502020204030204" pitchFamily="34" charset="0"/>
              </a:rPr>
              <a:t>	</a:t>
            </a:r>
            <a:r>
              <a:rPr lang="en-US" sz="2500" dirty="0">
                <a:solidFill>
                  <a:schemeClr val="bg1"/>
                </a:solidFill>
                <a:latin typeface="Calibri" panose="020F0502020204030204" pitchFamily="34" charset="0"/>
                <a:cs typeface="Calibri" panose="020F0502020204030204" pitchFamily="34" charset="0"/>
              </a:rPr>
              <a:t>CREATE FUNCTION </a:t>
            </a:r>
            <a:r>
              <a:rPr lang="en-US" sz="2500" dirty="0" err="1">
                <a:solidFill>
                  <a:schemeClr val="bg1"/>
                </a:solidFill>
                <a:latin typeface="Calibri" panose="020F0502020204030204" pitchFamily="34" charset="0"/>
                <a:cs typeface="Calibri" panose="020F0502020204030204" pitchFamily="34" charset="0"/>
              </a:rPr>
              <a:t>ExibirClientes</a:t>
            </a:r>
            <a:r>
              <a:rPr lang="en-US" sz="2500" dirty="0">
                <a:solidFill>
                  <a:schemeClr val="bg1"/>
                </a:solidFill>
                <a:latin typeface="Calibri" panose="020F0502020204030204" pitchFamily="34" charset="0"/>
                <a:cs typeface="Calibri" panose="020F0502020204030204" pitchFamily="34" charset="0"/>
              </a:rPr>
              <a:t>(@</a:t>
            </a:r>
            <a:r>
              <a:rPr lang="en-US" sz="2500" dirty="0" err="1">
                <a:solidFill>
                  <a:schemeClr val="bg1"/>
                </a:solidFill>
                <a:latin typeface="Calibri" panose="020F0502020204030204" pitchFamily="34" charset="0"/>
                <a:cs typeface="Calibri" panose="020F0502020204030204" pitchFamily="34" charset="0"/>
              </a:rPr>
              <a:t>idade</a:t>
            </a:r>
            <a:r>
              <a:rPr lang="en-US" sz="2500" dirty="0">
                <a:solidFill>
                  <a:schemeClr val="bg1"/>
                </a:solidFill>
                <a:latin typeface="Calibri" panose="020F0502020204030204" pitchFamily="34" charset="0"/>
                <a:cs typeface="Calibri" panose="020F0502020204030204" pitchFamily="34" charset="0"/>
              </a:rPr>
              <a:t> </a:t>
            </a:r>
            <a:r>
              <a:rPr lang="en-US" sz="2500" dirty="0" err="1">
                <a:solidFill>
                  <a:schemeClr val="bg1"/>
                </a:solidFill>
                <a:latin typeface="Calibri" panose="020F0502020204030204" pitchFamily="34" charset="0"/>
                <a:cs typeface="Calibri" panose="020F0502020204030204" pitchFamily="34" charset="0"/>
              </a:rPr>
              <a:t>int</a:t>
            </a:r>
            <a:r>
              <a:rPr lang="en-US" sz="2500" dirty="0">
                <a:solidFill>
                  <a:schemeClr val="bg1"/>
                </a:solidFill>
                <a:latin typeface="Calibri" panose="020F0502020204030204" pitchFamily="34" charset="0"/>
                <a:cs typeface="Calibri" panose="020F0502020204030204" pitchFamily="34" charset="0"/>
              </a:rPr>
              <a:t>)</a:t>
            </a:r>
          </a:p>
          <a:p>
            <a:pPr>
              <a:lnSpc>
                <a:spcPct val="150000"/>
              </a:lnSpc>
            </a:pPr>
            <a:r>
              <a:rPr lang="en-US" sz="2500" dirty="0">
                <a:solidFill>
                  <a:schemeClr val="bg1"/>
                </a:solidFill>
                <a:latin typeface="Calibri" panose="020F0502020204030204" pitchFamily="34" charset="0"/>
                <a:cs typeface="Calibri" panose="020F0502020204030204" pitchFamily="34" charset="0"/>
              </a:rPr>
              <a:t>	Returns @</a:t>
            </a:r>
            <a:r>
              <a:rPr lang="en-US" sz="2500" dirty="0" err="1">
                <a:solidFill>
                  <a:schemeClr val="bg1"/>
                </a:solidFill>
                <a:latin typeface="Calibri" panose="020F0502020204030204" pitchFamily="34" charset="0"/>
                <a:cs typeface="Calibri" panose="020F0502020204030204" pitchFamily="34" charset="0"/>
              </a:rPr>
              <a:t>tabela</a:t>
            </a:r>
            <a:r>
              <a:rPr lang="en-US" sz="2500" dirty="0">
                <a:solidFill>
                  <a:schemeClr val="bg1"/>
                </a:solidFill>
                <a:latin typeface="Calibri" panose="020F0502020204030204" pitchFamily="34" charset="0"/>
                <a:cs typeface="Calibri" panose="020F0502020204030204" pitchFamily="34" charset="0"/>
              </a:rPr>
              <a:t> Table(</a:t>
            </a:r>
            <a:r>
              <a:rPr lang="en-US" sz="2500" dirty="0" err="1">
                <a:solidFill>
                  <a:schemeClr val="bg1"/>
                </a:solidFill>
                <a:latin typeface="Calibri" panose="020F0502020204030204" pitchFamily="34" charset="0"/>
                <a:cs typeface="Calibri" panose="020F0502020204030204" pitchFamily="34" charset="0"/>
              </a:rPr>
              <a:t>nome</a:t>
            </a:r>
            <a:r>
              <a:rPr lang="en-US" sz="2500" dirty="0">
                <a:solidFill>
                  <a:schemeClr val="bg1"/>
                </a:solidFill>
                <a:latin typeface="Calibri" panose="020F0502020204030204" pitchFamily="34" charset="0"/>
                <a:cs typeface="Calibri" panose="020F0502020204030204" pitchFamily="34" charset="0"/>
              </a:rPr>
              <a:t> varchar(50),email varchar(50),</a:t>
            </a:r>
            <a:r>
              <a:rPr lang="en-US" sz="2500" dirty="0" err="1">
                <a:solidFill>
                  <a:schemeClr val="bg1"/>
                </a:solidFill>
                <a:latin typeface="Calibri" panose="020F0502020204030204" pitchFamily="34" charset="0"/>
                <a:cs typeface="Calibri" panose="020F0502020204030204" pitchFamily="34" charset="0"/>
              </a:rPr>
              <a:t>dt</a:t>
            </a:r>
            <a:r>
              <a:rPr lang="en-US" sz="2500" dirty="0">
                <a:solidFill>
                  <a:schemeClr val="bg1"/>
                </a:solidFill>
                <a:latin typeface="Calibri" panose="020F0502020204030204" pitchFamily="34" charset="0"/>
                <a:cs typeface="Calibri" panose="020F0502020204030204" pitchFamily="34" charset="0"/>
              </a:rPr>
              <a:t> datetime)</a:t>
            </a:r>
          </a:p>
          <a:p>
            <a:pPr>
              <a:lnSpc>
                <a:spcPct val="150000"/>
              </a:lnSpc>
            </a:pPr>
            <a:r>
              <a:rPr lang="pt-BR" sz="2500" dirty="0">
                <a:solidFill>
                  <a:schemeClr val="bg1"/>
                </a:solidFill>
                <a:latin typeface="Calibri" panose="020F0502020204030204" pitchFamily="34" charset="0"/>
                <a:cs typeface="Calibri" panose="020F0502020204030204" pitchFamily="34" charset="0"/>
              </a:rPr>
              <a:t>	as</a:t>
            </a:r>
          </a:p>
          <a:p>
            <a:pPr lvl="7">
              <a:lnSpc>
                <a:spcPct val="150000"/>
              </a:lnSpc>
            </a:pPr>
            <a:r>
              <a:rPr lang="pt-BR" sz="2000" dirty="0">
                <a:solidFill>
                  <a:schemeClr val="bg1"/>
                </a:solidFill>
                <a:latin typeface="Calibri" panose="020F0502020204030204" pitchFamily="34" charset="0"/>
                <a:cs typeface="Calibri" panose="020F0502020204030204" pitchFamily="34" charset="0"/>
              </a:rPr>
              <a:t>		</a:t>
            </a:r>
            <a:r>
              <a:rPr lang="pt-BR" sz="2000" dirty="0" err="1">
                <a:solidFill>
                  <a:schemeClr val="bg1"/>
                </a:solidFill>
                <a:latin typeface="Calibri" panose="020F0502020204030204" pitchFamily="34" charset="0"/>
                <a:cs typeface="Calibri" panose="020F0502020204030204" pitchFamily="34" charset="0"/>
              </a:rPr>
              <a:t>begin</a:t>
            </a:r>
            <a:endParaRPr lang="pt-BR" sz="2000" dirty="0">
              <a:solidFill>
                <a:schemeClr val="bg1"/>
              </a:solidFill>
              <a:latin typeface="Calibri" panose="020F0502020204030204" pitchFamily="34" charset="0"/>
              <a:cs typeface="Calibri" panose="020F0502020204030204" pitchFamily="34" charset="0"/>
            </a:endParaRPr>
          </a:p>
          <a:p>
            <a:pPr lvl="7">
              <a:lnSpc>
                <a:spcPct val="150000"/>
              </a:lnSpc>
            </a:pPr>
            <a:r>
              <a:rPr lang="en-US" sz="2000" dirty="0">
                <a:solidFill>
                  <a:schemeClr val="bg1"/>
                </a:solidFill>
                <a:latin typeface="Calibri" panose="020F0502020204030204" pitchFamily="34" charset="0"/>
                <a:cs typeface="Calibri" panose="020F0502020204030204" pitchFamily="34" charset="0"/>
              </a:rPr>
              <a:t>		insert into @</a:t>
            </a:r>
            <a:r>
              <a:rPr lang="en-US" sz="2000" dirty="0" err="1">
                <a:solidFill>
                  <a:schemeClr val="bg1"/>
                </a:solidFill>
                <a:latin typeface="Calibri" panose="020F0502020204030204" pitchFamily="34" charset="0"/>
                <a:cs typeface="Calibri" panose="020F0502020204030204" pitchFamily="34" charset="0"/>
              </a:rPr>
              <a:t>tabela</a:t>
            </a:r>
            <a:r>
              <a:rPr lang="en-US" sz="2000" dirty="0">
                <a:solidFill>
                  <a:schemeClr val="bg1"/>
                </a:solidFill>
                <a:latin typeface="Calibri" panose="020F0502020204030204" pitchFamily="34" charset="0"/>
                <a:cs typeface="Calibri" panose="020F0502020204030204" pitchFamily="34" charset="0"/>
              </a:rPr>
              <a:t>(</a:t>
            </a:r>
            <a:r>
              <a:rPr lang="en-US" sz="2000" dirty="0" err="1">
                <a:solidFill>
                  <a:schemeClr val="bg1"/>
                </a:solidFill>
                <a:latin typeface="Calibri" panose="020F0502020204030204" pitchFamily="34" charset="0"/>
                <a:cs typeface="Calibri" panose="020F0502020204030204" pitchFamily="34" charset="0"/>
              </a:rPr>
              <a:t>nome,email,dt</a:t>
            </a:r>
            <a:r>
              <a:rPr lang="en-US" sz="2000" dirty="0">
                <a:solidFill>
                  <a:schemeClr val="bg1"/>
                </a:solidFill>
                <a:latin typeface="Calibri" panose="020F0502020204030204" pitchFamily="34" charset="0"/>
                <a:cs typeface="Calibri" panose="020F0502020204030204" pitchFamily="34" charset="0"/>
              </a:rPr>
              <a:t>)</a:t>
            </a:r>
          </a:p>
          <a:p>
            <a:pPr lvl="7">
              <a:lnSpc>
                <a:spcPct val="150000"/>
              </a:lnSpc>
            </a:pPr>
            <a:r>
              <a:rPr lang="pt-BR" sz="2000" dirty="0">
                <a:solidFill>
                  <a:schemeClr val="bg1"/>
                </a:solidFill>
                <a:latin typeface="Calibri" panose="020F0502020204030204" pitchFamily="34" charset="0"/>
                <a:cs typeface="Calibri" panose="020F0502020204030204" pitchFamily="34" charset="0"/>
              </a:rPr>
              <a:t>		(</a:t>
            </a:r>
            <a:r>
              <a:rPr lang="pt-BR" sz="2000" dirty="0" err="1">
                <a:solidFill>
                  <a:schemeClr val="bg1"/>
                </a:solidFill>
                <a:latin typeface="Calibri" panose="020F0502020204030204" pitchFamily="34" charset="0"/>
                <a:cs typeface="Calibri" panose="020F0502020204030204" pitchFamily="34" charset="0"/>
              </a:rPr>
              <a:t>select</a:t>
            </a:r>
            <a:r>
              <a:rPr lang="pt-BR" sz="2000" dirty="0">
                <a:solidFill>
                  <a:schemeClr val="bg1"/>
                </a:solidFill>
                <a:latin typeface="Calibri" panose="020F0502020204030204" pitchFamily="34" charset="0"/>
                <a:cs typeface="Calibri" panose="020F0502020204030204" pitchFamily="34" charset="0"/>
              </a:rPr>
              <a:t> </a:t>
            </a:r>
            <a:r>
              <a:rPr lang="pt-BR" sz="2000" dirty="0" err="1">
                <a:solidFill>
                  <a:schemeClr val="bg1"/>
                </a:solidFill>
                <a:latin typeface="Calibri" panose="020F0502020204030204" pitchFamily="34" charset="0"/>
                <a:cs typeface="Calibri" panose="020F0502020204030204" pitchFamily="34" charset="0"/>
              </a:rPr>
              <a:t>c.nome,c.email,c.datacadastro</a:t>
            </a:r>
            <a:r>
              <a:rPr lang="pt-BR" sz="2000" dirty="0">
                <a:solidFill>
                  <a:schemeClr val="bg1"/>
                </a:solidFill>
                <a:latin typeface="Calibri" panose="020F0502020204030204" pitchFamily="34" charset="0"/>
                <a:cs typeface="Calibri" panose="020F0502020204030204" pitchFamily="34" charset="0"/>
              </a:rPr>
              <a:t> </a:t>
            </a:r>
            <a:r>
              <a:rPr lang="pt-BR" sz="2000" dirty="0" err="1">
                <a:solidFill>
                  <a:schemeClr val="bg1"/>
                </a:solidFill>
                <a:latin typeface="Calibri" panose="020F0502020204030204" pitchFamily="34" charset="0"/>
                <a:cs typeface="Calibri" panose="020F0502020204030204" pitchFamily="34" charset="0"/>
              </a:rPr>
              <a:t>from</a:t>
            </a:r>
            <a:r>
              <a:rPr lang="pt-BR" sz="2000" dirty="0">
                <a:solidFill>
                  <a:schemeClr val="bg1"/>
                </a:solidFill>
                <a:latin typeface="Calibri" panose="020F0502020204030204" pitchFamily="34" charset="0"/>
                <a:cs typeface="Calibri" panose="020F0502020204030204" pitchFamily="34" charset="0"/>
              </a:rPr>
              <a:t> clientes c </a:t>
            </a:r>
            <a:r>
              <a:rPr lang="pt-BR" sz="2000" dirty="0" err="1">
                <a:solidFill>
                  <a:schemeClr val="bg1"/>
                </a:solidFill>
                <a:latin typeface="Calibri" panose="020F0502020204030204" pitchFamily="34" charset="0"/>
                <a:cs typeface="Calibri" panose="020F0502020204030204" pitchFamily="34" charset="0"/>
              </a:rPr>
              <a:t>where</a:t>
            </a:r>
            <a:r>
              <a:rPr lang="pt-BR" sz="2000" dirty="0">
                <a:solidFill>
                  <a:schemeClr val="bg1"/>
                </a:solidFill>
                <a:latin typeface="Calibri" panose="020F0502020204030204" pitchFamily="34" charset="0"/>
                <a:cs typeface="Calibri" panose="020F0502020204030204" pitchFamily="34" charset="0"/>
              </a:rPr>
              <a:t> idade=@idade)</a:t>
            </a:r>
          </a:p>
          <a:p>
            <a:pPr lvl="7">
              <a:lnSpc>
                <a:spcPct val="150000"/>
              </a:lnSpc>
            </a:pPr>
            <a:r>
              <a:rPr lang="pt-BR" sz="2000" dirty="0">
                <a:solidFill>
                  <a:schemeClr val="bg1"/>
                </a:solidFill>
                <a:latin typeface="Calibri" panose="020F0502020204030204" pitchFamily="34" charset="0"/>
                <a:cs typeface="Calibri" panose="020F0502020204030204" pitchFamily="34" charset="0"/>
              </a:rPr>
              <a:t>		</a:t>
            </a:r>
            <a:r>
              <a:rPr lang="pt-BR" sz="2000" dirty="0" err="1">
                <a:solidFill>
                  <a:schemeClr val="bg1"/>
                </a:solidFill>
                <a:latin typeface="Calibri" panose="020F0502020204030204" pitchFamily="34" charset="0"/>
                <a:cs typeface="Calibri" panose="020F0502020204030204" pitchFamily="34" charset="0"/>
              </a:rPr>
              <a:t>return</a:t>
            </a:r>
            <a:endParaRPr lang="pt-BR" sz="2000" dirty="0">
              <a:solidFill>
                <a:schemeClr val="bg1"/>
              </a:solidFill>
              <a:latin typeface="Calibri" panose="020F0502020204030204" pitchFamily="34" charset="0"/>
              <a:cs typeface="Calibri" panose="020F0502020204030204" pitchFamily="34" charset="0"/>
            </a:endParaRPr>
          </a:p>
          <a:p>
            <a:pPr>
              <a:lnSpc>
                <a:spcPct val="150000"/>
              </a:lnSpc>
            </a:pPr>
            <a:r>
              <a:rPr lang="pt-BR" sz="2500" dirty="0">
                <a:solidFill>
                  <a:schemeClr val="bg1"/>
                </a:solidFill>
                <a:latin typeface="Calibri" panose="020F0502020204030204" pitchFamily="34" charset="0"/>
                <a:cs typeface="Calibri" panose="020F0502020204030204" pitchFamily="34" charset="0"/>
              </a:rPr>
              <a:t>	</a:t>
            </a:r>
            <a:r>
              <a:rPr lang="pt-BR" sz="2500" dirty="0" err="1">
                <a:solidFill>
                  <a:schemeClr val="bg1"/>
                </a:solidFill>
                <a:latin typeface="Calibri" panose="020F0502020204030204" pitchFamily="34" charset="0"/>
                <a:cs typeface="Calibri" panose="020F0502020204030204" pitchFamily="34" charset="0"/>
              </a:rPr>
              <a:t>end</a:t>
            </a:r>
            <a:endParaRPr lang="pt-BR" sz="2500" dirty="0">
              <a:solidFill>
                <a:schemeClr val="bg1"/>
              </a:solidFill>
              <a:latin typeface="Calibri" panose="020F0502020204030204" pitchFamily="34" charset="0"/>
              <a:cs typeface="Calibri" panose="020F0502020204030204" pitchFamily="34" charset="0"/>
            </a:endParaRPr>
          </a:p>
          <a:p>
            <a:pPr>
              <a:lnSpc>
                <a:spcPct val="150000"/>
              </a:lnSpc>
            </a:pPr>
            <a:endParaRPr lang="pt-BR" sz="25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687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21" name="Shape 12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Suas versões</a:t>
            </a:r>
          </a:p>
        </p:txBody>
      </p:sp>
      <p:pic>
        <p:nvPicPr>
          <p:cNvPr id="122" name="Shape 12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23" name="Shape 12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24" name="Shape 12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125"/>
          <p:cNvSpPr txBox="1"/>
          <p:nvPr/>
        </p:nvSpPr>
        <p:spPr>
          <a:xfrm>
            <a:off x="319315" y="1451429"/>
            <a:ext cx="11756572" cy="5724644"/>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a:solidFill>
                  <a:schemeClr val="lt1"/>
                </a:solidFill>
                <a:latin typeface="Calibri"/>
                <a:ea typeface="Calibri"/>
                <a:cs typeface="Calibri"/>
                <a:sym typeface="Calibri"/>
              </a:rPr>
              <a:t>O SQL Server está disponível em várias edições. Este capítulo lista as edições múltiplas com seus recursos.</a:t>
            </a:r>
          </a:p>
          <a:p>
            <a:pPr marL="0" marR="0" lvl="0" indent="0" algn="l" rtl="0">
              <a:lnSpc>
                <a:spcPct val="150000"/>
              </a:lnSpc>
              <a:spcBef>
                <a:spcPts val="0"/>
              </a:spcBef>
              <a:buNone/>
            </a:pPr>
            <a:endParaRPr sz="2500">
              <a:solidFill>
                <a:schemeClr val="lt1"/>
              </a:solidFill>
              <a:latin typeface="Calibri"/>
              <a:ea typeface="Calibri"/>
              <a:cs typeface="Calibri"/>
              <a:sym typeface="Calibri"/>
            </a:endParaRPr>
          </a:p>
          <a:p>
            <a:pPr marL="457200" marR="0" lvl="1" indent="0" algn="l" rtl="0">
              <a:lnSpc>
                <a:spcPct val="150000"/>
              </a:lnSpc>
              <a:spcBef>
                <a:spcPts val="0"/>
              </a:spcBef>
              <a:buNone/>
            </a:pPr>
            <a:r>
              <a:rPr lang="pt-BR" sz="2400" b="1" i="0" u="none" strike="noStrike" cap="none">
                <a:solidFill>
                  <a:schemeClr val="lt1"/>
                </a:solidFill>
                <a:latin typeface="Calibri"/>
                <a:ea typeface="Calibri"/>
                <a:cs typeface="Calibri"/>
                <a:sym typeface="Calibri"/>
              </a:rPr>
              <a:t>Desenvolvedor</a:t>
            </a:r>
            <a:r>
              <a:rPr lang="pt-BR" sz="2400" b="0" i="0" u="none" strike="noStrike" cap="none">
                <a:solidFill>
                  <a:schemeClr val="lt1"/>
                </a:solidFill>
                <a:latin typeface="Calibri"/>
                <a:ea typeface="Calibri"/>
                <a:cs typeface="Calibri"/>
                <a:sym typeface="Calibri"/>
              </a:rPr>
              <a:t> - Isto é semelhante ao Enterprise, mas licenciado para apenas um usuário para desenvolvimento, teste e demonstração. Pode ser facilmente atualizado para a Enterprise sem reinstalação.</a:t>
            </a:r>
          </a:p>
          <a:p>
            <a:pPr marL="0" marR="0" lvl="0" indent="0" algn="l" rtl="0">
              <a:lnSpc>
                <a:spcPct val="150000"/>
              </a:lnSpc>
              <a:spcBef>
                <a:spcPts val="0"/>
              </a:spcBef>
              <a:buNone/>
            </a:pPr>
            <a:endParaRPr sz="2400">
              <a:solidFill>
                <a:schemeClr val="lt1"/>
              </a:solidFill>
              <a:latin typeface="Calibri"/>
              <a:ea typeface="Calibri"/>
              <a:cs typeface="Calibri"/>
              <a:sym typeface="Calibri"/>
            </a:endParaRPr>
          </a:p>
          <a:p>
            <a:pPr marL="457200" marR="0" lvl="1" indent="0" algn="l" rtl="0">
              <a:lnSpc>
                <a:spcPct val="150000"/>
              </a:lnSpc>
              <a:spcBef>
                <a:spcPts val="0"/>
              </a:spcBef>
              <a:buNone/>
            </a:pPr>
            <a:r>
              <a:rPr lang="pt-BR" sz="2400" b="1" i="0" u="none" strike="noStrike" cap="none">
                <a:solidFill>
                  <a:schemeClr val="lt1"/>
                </a:solidFill>
                <a:latin typeface="Calibri"/>
                <a:ea typeface="Calibri"/>
                <a:cs typeface="Calibri"/>
                <a:sym typeface="Calibri"/>
              </a:rPr>
              <a:t>Express</a:t>
            </a:r>
            <a:r>
              <a:rPr lang="pt-BR" sz="2400" b="0" i="0" u="none" strike="noStrike" cap="none">
                <a:solidFill>
                  <a:schemeClr val="lt1"/>
                </a:solidFill>
                <a:latin typeface="Calibri"/>
                <a:ea typeface="Calibri"/>
                <a:cs typeface="Calibri"/>
                <a:sym typeface="Calibri"/>
              </a:rPr>
              <a:t> - Esta é uma base de dados de nível de entrada gratuita. Ele pode utilizar apenas 1 CPU e 1 GB de memória, o tamanho máximo do banco de dados é de 10 GB.</a:t>
            </a:r>
          </a:p>
          <a:p>
            <a:pPr marL="0" marR="0" lvl="0" indent="0" algn="l" rtl="0">
              <a:lnSpc>
                <a:spcPct val="150000"/>
              </a:lnSpc>
              <a:spcBef>
                <a:spcPts val="0"/>
              </a:spcBef>
              <a:buNone/>
            </a:pPr>
            <a:endParaRPr sz="25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Shape 405"/>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406" name="Shape 406"/>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r" rtl="0">
              <a:lnSpc>
                <a:spcPct val="90000"/>
              </a:lnSpc>
              <a:spcBef>
                <a:spcPts val="0"/>
              </a:spcBef>
              <a:buClr>
                <a:schemeClr val="dk1"/>
              </a:buClr>
              <a:buSzPts val="3200"/>
              <a:buFont typeface="Calibri"/>
              <a:buNone/>
            </a:pPr>
            <a:r>
              <a:rPr lang="pt-BR" sz="3200" b="0" i="0" u="none" strike="noStrike" cap="none" dirty="0">
                <a:solidFill>
                  <a:schemeClr val="dk1"/>
                </a:solidFill>
                <a:latin typeface="Calibri"/>
                <a:ea typeface="Calibri"/>
                <a:cs typeface="Calibri"/>
                <a:sym typeface="Calibri"/>
              </a:rPr>
              <a:t>MSSQL Server</a:t>
            </a:r>
            <a:endParaRPr lang="pt-BR" sz="3200" b="1" i="0" u="none" strike="noStrike" cap="none" dirty="0">
              <a:solidFill>
                <a:schemeClr val="accent2"/>
              </a:solidFill>
              <a:latin typeface="Calibri"/>
              <a:ea typeface="Calibri"/>
              <a:cs typeface="Calibri"/>
              <a:sym typeface="Calibri"/>
            </a:endParaRPr>
          </a:p>
        </p:txBody>
      </p:sp>
      <p:pic>
        <p:nvPicPr>
          <p:cNvPr id="407" name="Shape 407"/>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408" name="Shape 408"/>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409" name="Shape 409"/>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0" name="Shape 410"/>
          <p:cNvSpPr txBox="1"/>
          <p:nvPr/>
        </p:nvSpPr>
        <p:spPr>
          <a:xfrm>
            <a:off x="232227" y="921807"/>
            <a:ext cx="11727543" cy="729570"/>
          </a:xfrm>
          <a:prstGeom prst="rect">
            <a:avLst/>
          </a:prstGeom>
          <a:noFill/>
          <a:ln>
            <a:noFill/>
          </a:ln>
        </p:spPr>
        <p:txBody>
          <a:bodyPr wrap="square" lIns="91425" tIns="45700" rIns="91425" bIns="45700" anchor="t" anchorCtr="0">
            <a:noAutofit/>
          </a:bodyPr>
          <a:lstStyle/>
          <a:p>
            <a:pPr>
              <a:lnSpc>
                <a:spcPct val="150000"/>
              </a:lnSpc>
            </a:pPr>
            <a:r>
              <a:rPr lang="pt-BR" sz="2500" dirty="0">
                <a:solidFill>
                  <a:schemeClr val="bg1"/>
                </a:solidFill>
                <a:latin typeface="Calibri" panose="020F0502020204030204" pitchFamily="34" charset="0"/>
                <a:cs typeface="Calibri" panose="020F0502020204030204" pitchFamily="34" charset="0"/>
              </a:rPr>
              <a:t>Antes de executar a função</a:t>
            </a:r>
          </a:p>
          <a:p>
            <a:pPr>
              <a:lnSpc>
                <a:spcPct val="150000"/>
              </a:lnSpc>
            </a:pPr>
            <a:endParaRPr lang="pt-BR" sz="2500" dirty="0">
              <a:solidFill>
                <a:schemeClr val="bg1"/>
              </a:solidFill>
              <a:latin typeface="Calibri" panose="020F0502020204030204" pitchFamily="34" charset="0"/>
              <a:cs typeface="Calibri" panose="020F0502020204030204" pitchFamily="34" charset="0"/>
            </a:endParaRPr>
          </a:p>
        </p:txBody>
      </p:sp>
      <p:pic>
        <p:nvPicPr>
          <p:cNvPr id="2" name="Imagem 1">
            <a:extLst>
              <a:ext uri="{FF2B5EF4-FFF2-40B4-BE49-F238E27FC236}">
                <a16:creationId xmlns:a16="http://schemas.microsoft.com/office/drawing/2014/main" id="{2E0FBEFD-8A29-4FBB-BBE0-FD82C23EE785}"/>
              </a:ext>
            </a:extLst>
          </p:cNvPr>
          <p:cNvPicPr>
            <a:picLocks noChangeAspect="1"/>
          </p:cNvPicPr>
          <p:nvPr/>
        </p:nvPicPr>
        <p:blipFill>
          <a:blip r:embed="rId6"/>
          <a:stretch>
            <a:fillRect/>
          </a:stretch>
        </p:blipFill>
        <p:spPr>
          <a:xfrm>
            <a:off x="-3" y="1824820"/>
            <a:ext cx="12192003" cy="2665294"/>
          </a:xfrm>
          <a:prstGeom prst="rect">
            <a:avLst/>
          </a:prstGeom>
        </p:spPr>
      </p:pic>
      <p:sp>
        <p:nvSpPr>
          <p:cNvPr id="9" name="Shape 410">
            <a:extLst>
              <a:ext uri="{FF2B5EF4-FFF2-40B4-BE49-F238E27FC236}">
                <a16:creationId xmlns:a16="http://schemas.microsoft.com/office/drawing/2014/main" id="{55C8A4B4-883E-43F7-BD71-81B4E50D9580}"/>
              </a:ext>
            </a:extLst>
          </p:cNvPr>
          <p:cNvSpPr txBox="1"/>
          <p:nvPr/>
        </p:nvSpPr>
        <p:spPr>
          <a:xfrm>
            <a:off x="116353" y="4645837"/>
            <a:ext cx="1917163" cy="729570"/>
          </a:xfrm>
          <a:prstGeom prst="rect">
            <a:avLst/>
          </a:prstGeom>
          <a:noFill/>
          <a:ln>
            <a:noFill/>
          </a:ln>
        </p:spPr>
        <p:txBody>
          <a:bodyPr wrap="square" lIns="91425" tIns="45700" rIns="91425" bIns="45700" anchor="t" anchorCtr="0">
            <a:noAutofit/>
          </a:bodyPr>
          <a:lstStyle/>
          <a:p>
            <a:pPr>
              <a:lnSpc>
                <a:spcPct val="150000"/>
              </a:lnSpc>
            </a:pPr>
            <a:r>
              <a:rPr lang="pt-BR" sz="2500" dirty="0">
                <a:solidFill>
                  <a:schemeClr val="bg1"/>
                </a:solidFill>
                <a:latin typeface="Calibri" panose="020F0502020204030204" pitchFamily="34" charset="0"/>
                <a:cs typeface="Calibri" panose="020F0502020204030204" pitchFamily="34" charset="0"/>
              </a:rPr>
              <a:t>Depois de executar a função</a:t>
            </a:r>
          </a:p>
          <a:p>
            <a:pPr>
              <a:lnSpc>
                <a:spcPct val="150000"/>
              </a:lnSpc>
            </a:pPr>
            <a:endParaRPr lang="pt-BR" sz="2500" dirty="0">
              <a:solidFill>
                <a:schemeClr val="bg1"/>
              </a:solidFill>
              <a:latin typeface="Calibri" panose="020F0502020204030204" pitchFamily="34" charset="0"/>
              <a:cs typeface="Calibri" panose="020F0502020204030204" pitchFamily="34" charset="0"/>
            </a:endParaRPr>
          </a:p>
        </p:txBody>
      </p:sp>
      <p:pic>
        <p:nvPicPr>
          <p:cNvPr id="3" name="Imagem 2">
            <a:extLst>
              <a:ext uri="{FF2B5EF4-FFF2-40B4-BE49-F238E27FC236}">
                <a16:creationId xmlns:a16="http://schemas.microsoft.com/office/drawing/2014/main" id="{0AD298E2-03D9-4A91-8F4A-C5EEF9F14ECF}"/>
              </a:ext>
            </a:extLst>
          </p:cNvPr>
          <p:cNvPicPr>
            <a:picLocks noChangeAspect="1"/>
          </p:cNvPicPr>
          <p:nvPr/>
        </p:nvPicPr>
        <p:blipFill>
          <a:blip r:embed="rId7"/>
          <a:stretch>
            <a:fillRect/>
          </a:stretch>
        </p:blipFill>
        <p:spPr>
          <a:xfrm>
            <a:off x="2155691" y="4837912"/>
            <a:ext cx="10036309" cy="2020088"/>
          </a:xfrm>
          <a:prstGeom prst="rect">
            <a:avLst/>
          </a:prstGeom>
        </p:spPr>
      </p:pic>
    </p:spTree>
    <p:extLst>
      <p:ext uri="{BB962C8B-B14F-4D97-AF65-F5344CB8AC3E}">
        <p14:creationId xmlns:p14="http://schemas.microsoft.com/office/powerpoint/2010/main" val="12736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31" name="Shape 13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Suas versões</a:t>
            </a:r>
          </a:p>
        </p:txBody>
      </p:sp>
      <p:pic>
        <p:nvPicPr>
          <p:cNvPr id="132" name="Shape 13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33" name="Shape 13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34" name="Shape 13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5" name="Shape 135"/>
          <p:cNvSpPr txBox="1"/>
          <p:nvPr/>
        </p:nvSpPr>
        <p:spPr>
          <a:xfrm>
            <a:off x="885371" y="1451429"/>
            <a:ext cx="11190515" cy="5701561"/>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a:solidFill>
                  <a:schemeClr val="lt1"/>
                </a:solidFill>
                <a:latin typeface="Calibri"/>
                <a:ea typeface="Calibri"/>
                <a:cs typeface="Calibri"/>
                <a:sym typeface="Calibri"/>
              </a:rPr>
              <a:t>O SQL Server está disponível em várias edições. Este capítulo lista as edições múltiplas com seus recursos.</a:t>
            </a:r>
          </a:p>
          <a:p>
            <a:pPr marL="0" marR="0" lvl="0" indent="0" algn="l" rtl="0">
              <a:lnSpc>
                <a:spcPct val="150000"/>
              </a:lnSpc>
              <a:spcBef>
                <a:spcPts val="0"/>
              </a:spcBef>
              <a:buNone/>
            </a:pPr>
            <a:endParaRPr sz="2400">
              <a:solidFill>
                <a:schemeClr val="lt1"/>
              </a:solidFill>
              <a:latin typeface="Calibri"/>
              <a:ea typeface="Calibri"/>
              <a:cs typeface="Calibri"/>
              <a:sym typeface="Calibri"/>
            </a:endParaRPr>
          </a:p>
          <a:p>
            <a:pPr marL="0" marR="0" lvl="0" indent="0" algn="l" rtl="0">
              <a:lnSpc>
                <a:spcPct val="150000"/>
              </a:lnSpc>
              <a:spcBef>
                <a:spcPts val="0"/>
              </a:spcBef>
              <a:buNone/>
            </a:pPr>
            <a:r>
              <a:rPr lang="pt-BR" sz="2400" b="1">
                <a:solidFill>
                  <a:schemeClr val="lt1"/>
                </a:solidFill>
                <a:latin typeface="Calibri"/>
                <a:ea typeface="Calibri"/>
                <a:cs typeface="Calibri"/>
                <a:sym typeface="Calibri"/>
              </a:rPr>
              <a:t>Compact</a:t>
            </a:r>
            <a:r>
              <a:rPr lang="pt-BR" sz="2400">
                <a:solidFill>
                  <a:schemeClr val="lt1"/>
                </a:solidFill>
                <a:latin typeface="Calibri"/>
                <a:ea typeface="Calibri"/>
                <a:cs typeface="Calibri"/>
                <a:sym typeface="Calibri"/>
              </a:rPr>
              <a:t> - Este é um banco de dados embutido gratuito para desenvolvimento de aplicativos móveis. O tamanho máximo do banco de dados é de 4 GB.</a:t>
            </a:r>
          </a:p>
          <a:p>
            <a:pPr marL="0" marR="0" lvl="0" indent="0" algn="l" rtl="0">
              <a:lnSpc>
                <a:spcPct val="150000"/>
              </a:lnSpc>
              <a:spcBef>
                <a:spcPts val="0"/>
              </a:spcBef>
              <a:buNone/>
            </a:pPr>
            <a:endParaRPr sz="2400">
              <a:solidFill>
                <a:schemeClr val="lt1"/>
              </a:solidFill>
              <a:latin typeface="Calibri"/>
              <a:ea typeface="Calibri"/>
              <a:cs typeface="Calibri"/>
              <a:sym typeface="Calibri"/>
            </a:endParaRPr>
          </a:p>
          <a:p>
            <a:pPr marL="0" marR="0" lvl="0" indent="0" algn="l" rtl="0">
              <a:lnSpc>
                <a:spcPct val="150000"/>
              </a:lnSpc>
              <a:spcBef>
                <a:spcPts val="0"/>
              </a:spcBef>
              <a:buNone/>
            </a:pPr>
            <a:r>
              <a:rPr lang="pt-BR" sz="2400" b="1">
                <a:solidFill>
                  <a:schemeClr val="lt1"/>
                </a:solidFill>
                <a:latin typeface="Calibri"/>
                <a:ea typeface="Calibri"/>
                <a:cs typeface="Calibri"/>
                <a:sym typeface="Calibri"/>
              </a:rPr>
              <a:t>Datacenter</a:t>
            </a:r>
            <a:r>
              <a:rPr lang="pt-BR" sz="2400">
                <a:solidFill>
                  <a:schemeClr val="lt1"/>
                </a:solidFill>
                <a:latin typeface="Calibri"/>
                <a:ea typeface="Calibri"/>
                <a:cs typeface="Calibri"/>
                <a:sym typeface="Calibri"/>
              </a:rPr>
              <a:t> - A principal alteração no novo SQL Server 2008 R2 é Datacenter Edition. A edição Datacenter não tem limitação de memória e oferece suporte para mais de 25 instâncias.</a:t>
            </a:r>
          </a:p>
          <a:p>
            <a:pPr marL="0" marR="0" lvl="0" indent="0" algn="l" rtl="0">
              <a:lnSpc>
                <a:spcPct val="150000"/>
              </a:lnSpc>
              <a:spcBef>
                <a:spcPts val="0"/>
              </a:spcBef>
              <a:buNone/>
            </a:pPr>
            <a:endParaRPr sz="25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Shape 14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41" name="Shape 14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Suas versões</a:t>
            </a:r>
          </a:p>
        </p:txBody>
      </p:sp>
      <p:pic>
        <p:nvPicPr>
          <p:cNvPr id="142" name="Shape 14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43" name="Shape 14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44" name="Shape 14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5" name="Shape 145"/>
          <p:cNvSpPr txBox="1"/>
          <p:nvPr/>
        </p:nvSpPr>
        <p:spPr>
          <a:xfrm>
            <a:off x="885371" y="1451429"/>
            <a:ext cx="11190515" cy="5701561"/>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b="1">
                <a:solidFill>
                  <a:schemeClr val="lt1"/>
                </a:solidFill>
                <a:latin typeface="Calibri"/>
                <a:ea typeface="Calibri"/>
                <a:cs typeface="Calibri"/>
                <a:sym typeface="Calibri"/>
              </a:rPr>
              <a:t>O SQL Server está disponível em várias edições. Este capítulo lista as edições múltiplas com seus recursos.</a:t>
            </a:r>
          </a:p>
          <a:p>
            <a:pPr marL="0" marR="0" lvl="0" indent="0" algn="l" rtl="0">
              <a:lnSpc>
                <a:spcPct val="150000"/>
              </a:lnSpc>
              <a:spcBef>
                <a:spcPts val="0"/>
              </a:spcBef>
              <a:buNone/>
            </a:pPr>
            <a:endParaRPr sz="2400">
              <a:solidFill>
                <a:schemeClr val="lt1"/>
              </a:solidFill>
              <a:latin typeface="Calibri"/>
              <a:ea typeface="Calibri"/>
              <a:cs typeface="Calibri"/>
              <a:sym typeface="Calibri"/>
            </a:endParaRPr>
          </a:p>
          <a:p>
            <a:pPr marL="0" marR="0" lvl="0" indent="0" algn="l" rtl="0">
              <a:lnSpc>
                <a:spcPct val="150000"/>
              </a:lnSpc>
              <a:spcBef>
                <a:spcPts val="0"/>
              </a:spcBef>
              <a:buNone/>
            </a:pPr>
            <a:r>
              <a:rPr lang="pt-BR" sz="2400" b="1">
                <a:solidFill>
                  <a:schemeClr val="lt1"/>
                </a:solidFill>
                <a:latin typeface="Calibri"/>
                <a:ea typeface="Calibri"/>
                <a:cs typeface="Calibri"/>
                <a:sym typeface="Calibri"/>
              </a:rPr>
              <a:t>Compact</a:t>
            </a:r>
            <a:r>
              <a:rPr lang="pt-BR" sz="2400">
                <a:solidFill>
                  <a:schemeClr val="lt1"/>
                </a:solidFill>
                <a:latin typeface="Calibri"/>
                <a:ea typeface="Calibri"/>
                <a:cs typeface="Calibri"/>
                <a:sym typeface="Calibri"/>
              </a:rPr>
              <a:t> - Este é um banco de dados embutido gratuito para desenvolvimento de aplicativos móveis. O tamanho máximo do banco de dados é de 4 GB.</a:t>
            </a:r>
          </a:p>
          <a:p>
            <a:pPr marL="0" marR="0" lvl="0" indent="0" algn="l" rtl="0">
              <a:lnSpc>
                <a:spcPct val="150000"/>
              </a:lnSpc>
              <a:spcBef>
                <a:spcPts val="0"/>
              </a:spcBef>
              <a:buNone/>
            </a:pPr>
            <a:endParaRPr sz="2400">
              <a:solidFill>
                <a:schemeClr val="lt1"/>
              </a:solidFill>
              <a:latin typeface="Calibri"/>
              <a:ea typeface="Calibri"/>
              <a:cs typeface="Calibri"/>
              <a:sym typeface="Calibri"/>
            </a:endParaRPr>
          </a:p>
          <a:p>
            <a:pPr marL="0" marR="0" lvl="0" indent="0" algn="l" rtl="0">
              <a:lnSpc>
                <a:spcPct val="150000"/>
              </a:lnSpc>
              <a:spcBef>
                <a:spcPts val="0"/>
              </a:spcBef>
              <a:buNone/>
            </a:pPr>
            <a:r>
              <a:rPr lang="pt-BR" sz="2400" b="1">
                <a:solidFill>
                  <a:schemeClr val="lt1"/>
                </a:solidFill>
                <a:latin typeface="Calibri"/>
                <a:ea typeface="Calibri"/>
                <a:cs typeface="Calibri"/>
                <a:sym typeface="Calibri"/>
              </a:rPr>
              <a:t>Datacenter</a:t>
            </a:r>
            <a:r>
              <a:rPr lang="pt-BR" sz="2400">
                <a:solidFill>
                  <a:schemeClr val="lt1"/>
                </a:solidFill>
                <a:latin typeface="Calibri"/>
                <a:ea typeface="Calibri"/>
                <a:cs typeface="Calibri"/>
                <a:sym typeface="Calibri"/>
              </a:rPr>
              <a:t> - A principal alteração no novo SQL Server 2008 R2 é Datacenter Edition. A edição Datacenter não tem limitação de memória e oferece suporte para mais de 25 instâncias.</a:t>
            </a:r>
          </a:p>
          <a:p>
            <a:pPr marL="0" marR="0" lvl="0" indent="0" algn="l" rtl="0">
              <a:lnSpc>
                <a:spcPct val="150000"/>
              </a:lnSpc>
              <a:spcBef>
                <a:spcPts val="0"/>
              </a:spcBef>
              <a:buNone/>
            </a:pPr>
            <a:endParaRPr sz="25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51" name="Shape 15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Arquivos</a:t>
            </a:r>
          </a:p>
        </p:txBody>
      </p:sp>
      <p:pic>
        <p:nvPicPr>
          <p:cNvPr id="152" name="Shape 15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53" name="Shape 15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54" name="Shape 15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5" name="Shape 155"/>
          <p:cNvSpPr txBox="1"/>
          <p:nvPr/>
        </p:nvSpPr>
        <p:spPr>
          <a:xfrm>
            <a:off x="348343" y="1277258"/>
            <a:ext cx="11727543" cy="1763944"/>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a:solidFill>
                  <a:schemeClr val="lt1"/>
                </a:solidFill>
                <a:latin typeface="Calibri"/>
                <a:ea typeface="Calibri"/>
                <a:cs typeface="Calibri"/>
                <a:sym typeface="Calibri"/>
              </a:rPr>
              <a:t>Os bancos de dados possuem três tipos de arquivos: arquivo de dados primário, arquivo de dados secundários e arquivo de log. O arquivo de dados primário é o ponto de partida do banco de dados e aponta para os outros arquivos no banco de dados.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Shape 160"/>
          <p:cNvPicPr preferRelativeResize="0"/>
          <p:nvPr/>
        </p:nvPicPr>
        <p:blipFill rotWithShape="1">
          <a:blip r:embed="rId3">
            <a:alphaModFix/>
          </a:blip>
          <a:srcRect r="24922" b="12482"/>
          <a:stretch/>
        </p:blipFill>
        <p:spPr>
          <a:xfrm>
            <a:off x="-1" y="1"/>
            <a:ext cx="12192001" cy="6858000"/>
          </a:xfrm>
          <a:prstGeom prst="rect">
            <a:avLst/>
          </a:prstGeom>
          <a:noFill/>
          <a:ln>
            <a:noFill/>
          </a:ln>
        </p:spPr>
      </p:pic>
      <p:sp>
        <p:nvSpPr>
          <p:cNvPr id="161" name="Shape 161"/>
          <p:cNvSpPr txBox="1">
            <a:spLocks noGrp="1"/>
          </p:cNvSpPr>
          <p:nvPr>
            <p:ph type="title"/>
          </p:nvPr>
        </p:nvSpPr>
        <p:spPr>
          <a:xfrm>
            <a:off x="0" y="17392"/>
            <a:ext cx="12192000" cy="806855"/>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203200" algn="ctr" rtl="0">
              <a:lnSpc>
                <a:spcPct val="90000"/>
              </a:lnSpc>
              <a:spcBef>
                <a:spcPts val="0"/>
              </a:spcBef>
              <a:buClr>
                <a:schemeClr val="dk1"/>
              </a:buClr>
              <a:buSzPts val="3200"/>
              <a:buFont typeface="Calibri"/>
              <a:buNone/>
            </a:pPr>
            <a:r>
              <a:rPr lang="pt-BR" sz="3200" b="0" i="0" u="none" strike="noStrike" cap="none">
                <a:solidFill>
                  <a:schemeClr val="dk1"/>
                </a:solidFill>
                <a:latin typeface="Calibri"/>
                <a:ea typeface="Calibri"/>
                <a:cs typeface="Calibri"/>
                <a:sym typeface="Calibri"/>
              </a:rPr>
              <a:t>MSSQL Server – Arquivos</a:t>
            </a:r>
          </a:p>
        </p:txBody>
      </p:sp>
      <p:pic>
        <p:nvPicPr>
          <p:cNvPr id="162" name="Shape 162"/>
          <p:cNvPicPr preferRelativeResize="0"/>
          <p:nvPr/>
        </p:nvPicPr>
        <p:blipFill rotWithShape="1">
          <a:blip r:embed="rId4">
            <a:alphaModFix/>
          </a:blip>
          <a:srcRect/>
          <a:stretch/>
        </p:blipFill>
        <p:spPr>
          <a:xfrm>
            <a:off x="1000283" y="179744"/>
            <a:ext cx="1936100" cy="482150"/>
          </a:xfrm>
          <a:prstGeom prst="rect">
            <a:avLst/>
          </a:prstGeom>
          <a:noFill/>
          <a:ln>
            <a:noFill/>
          </a:ln>
        </p:spPr>
      </p:pic>
      <p:pic>
        <p:nvPicPr>
          <p:cNvPr id="163" name="Shape 163"/>
          <p:cNvPicPr preferRelativeResize="0">
            <a:picLocks noGrp="1"/>
          </p:cNvPicPr>
          <p:nvPr>
            <p:ph type="body" idx="1"/>
          </p:nvPr>
        </p:nvPicPr>
        <p:blipFill rotWithShape="1">
          <a:blip r:embed="rId5">
            <a:alphaModFix/>
          </a:blip>
          <a:srcRect/>
          <a:stretch/>
        </p:blipFill>
        <p:spPr>
          <a:xfrm>
            <a:off x="116353" y="179745"/>
            <a:ext cx="482150" cy="482150"/>
          </a:xfrm>
          <a:prstGeom prst="rect">
            <a:avLst/>
          </a:prstGeom>
          <a:noFill/>
          <a:ln>
            <a:noFill/>
          </a:ln>
        </p:spPr>
      </p:pic>
      <p:sp>
        <p:nvSpPr>
          <p:cNvPr id="164" name="Shape 164"/>
          <p:cNvSpPr/>
          <p:nvPr/>
        </p:nvSpPr>
        <p:spPr>
          <a:xfrm>
            <a:off x="-2" y="824247"/>
            <a:ext cx="12192002" cy="6051145"/>
          </a:xfrm>
          <a:prstGeom prst="rect">
            <a:avLst/>
          </a:prstGeom>
          <a:solidFill>
            <a:schemeClr val="dk1">
              <a:alpha val="73725"/>
            </a:schemeClr>
          </a:solidFill>
          <a:ln w="12700" cap="flat" cmpd="sng">
            <a:solidFill>
              <a:srgbClr val="42719B"/>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65" name="Shape 165"/>
          <p:cNvSpPr txBox="1"/>
          <p:nvPr/>
        </p:nvSpPr>
        <p:spPr>
          <a:xfrm>
            <a:off x="348343" y="1277258"/>
            <a:ext cx="11727543" cy="4131900"/>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None/>
            </a:pPr>
            <a:r>
              <a:rPr lang="pt-BR" sz="2500">
                <a:solidFill>
                  <a:schemeClr val="lt1"/>
                </a:solidFill>
                <a:latin typeface="Calibri"/>
                <a:ea typeface="Calibri"/>
                <a:cs typeface="Calibri"/>
                <a:sym typeface="Calibri"/>
              </a:rPr>
              <a:t>Cada banco de dados possui um arquivo de dados primário. A extensão deste arquivo  é </a:t>
            </a:r>
            <a:r>
              <a:rPr lang="pt-BR" sz="2500" b="1">
                <a:solidFill>
                  <a:schemeClr val="lt1"/>
                </a:solidFill>
                <a:latin typeface="Calibri"/>
                <a:ea typeface="Calibri"/>
                <a:cs typeface="Calibri"/>
                <a:sym typeface="Calibri"/>
              </a:rPr>
              <a:t>.</a:t>
            </a:r>
            <a:r>
              <a:rPr lang="pt-BR" sz="2500" b="1">
                <a:solidFill>
                  <a:srgbClr val="FFFF00"/>
                </a:solidFill>
                <a:latin typeface="Calibri"/>
                <a:ea typeface="Calibri"/>
                <a:cs typeface="Calibri"/>
                <a:sym typeface="Calibri"/>
              </a:rPr>
              <a:t>mdf</a:t>
            </a:r>
            <a:r>
              <a:rPr lang="pt-BR" sz="2500">
                <a:solidFill>
                  <a:schemeClr val="lt1"/>
                </a:solidFill>
                <a:latin typeface="Calibri"/>
                <a:ea typeface="Calibri"/>
                <a:cs typeface="Calibri"/>
                <a:sym typeface="Calibri"/>
              </a:rPr>
              <a:t> . Arquivo de dados secundário é um arquivo diferente do arquivo de dados primário nesse banco de dados. Alguns bancos de dados podem ter vários arquivos de dados secundários. A extensão o arquivo de dados secundário é .</a:t>
            </a:r>
            <a:r>
              <a:rPr lang="pt-BR" sz="2500" b="1">
                <a:solidFill>
                  <a:srgbClr val="FFFF00"/>
                </a:solidFill>
                <a:latin typeface="Calibri"/>
                <a:ea typeface="Calibri"/>
                <a:cs typeface="Calibri"/>
                <a:sym typeface="Calibri"/>
              </a:rPr>
              <a:t>ndf</a:t>
            </a:r>
            <a:r>
              <a:rPr lang="pt-BR" sz="2500">
                <a:solidFill>
                  <a:schemeClr val="lt1"/>
                </a:solidFill>
                <a:latin typeface="Calibri"/>
                <a:ea typeface="Calibri"/>
                <a:cs typeface="Calibri"/>
                <a:sym typeface="Calibri"/>
              </a:rPr>
              <a:t> .</a:t>
            </a:r>
          </a:p>
          <a:p>
            <a:pPr marL="0" marR="0" lvl="0" indent="0" algn="l" rtl="0">
              <a:lnSpc>
                <a:spcPct val="150000"/>
              </a:lnSpc>
              <a:spcBef>
                <a:spcPts val="0"/>
              </a:spcBef>
              <a:buNone/>
            </a:pPr>
            <a:r>
              <a:rPr lang="pt-BR" sz="2500">
                <a:solidFill>
                  <a:schemeClr val="lt1"/>
                </a:solidFill>
                <a:latin typeface="Calibri"/>
                <a:ea typeface="Calibri"/>
                <a:cs typeface="Calibri"/>
                <a:sym typeface="Calibri"/>
              </a:rPr>
              <a:t>Os arquivos de log mantêm todas as informações de registro usadas para recuperar os dados. O banco de dados deve ter pelo menos um arquivo de log. Podemos ter vários arquivos de log para um banco de dados. A extensão para o arquivo de log é .</a:t>
            </a:r>
            <a:r>
              <a:rPr lang="pt-BR" sz="2500" b="1">
                <a:solidFill>
                  <a:srgbClr val="FFFF00"/>
                </a:solidFill>
                <a:latin typeface="Calibri"/>
                <a:ea typeface="Calibri"/>
                <a:cs typeface="Calibri"/>
                <a:sym typeface="Calibri"/>
              </a:rPr>
              <a:t>ldf</a:t>
            </a:r>
            <a:r>
              <a:rPr lang="pt-BR" sz="2500">
                <a:solidFill>
                  <a:schemeClr val="lt1"/>
                </a:solidFill>
                <a:latin typeface="Calibri"/>
                <a:ea typeface="Calibri"/>
                <a:cs typeface="Calibri"/>
                <a:sym typeface="Calibri"/>
              </a:rPr>
              <a:t> .</a:t>
            </a:r>
          </a:p>
        </p:txBody>
      </p:sp>
    </p:spTree>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1134</Words>
  <Application>Microsoft Office PowerPoint</Application>
  <PresentationFormat>Widescreen</PresentationFormat>
  <Paragraphs>221</Paragraphs>
  <Slides>50</Slides>
  <Notes>50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50</vt:i4>
      </vt:variant>
    </vt:vector>
  </HeadingPairs>
  <TitlesOfParts>
    <vt:vector size="54" baseType="lpstr">
      <vt:lpstr>Arial</vt:lpstr>
      <vt:lpstr>Calibri</vt:lpstr>
      <vt:lpstr>Segoe UI</vt:lpstr>
      <vt:lpstr>Tema do Office</vt:lpstr>
      <vt:lpstr>Apresentação do PowerPoint</vt:lpstr>
      <vt:lpstr>Primeiros Passos</vt:lpstr>
      <vt:lpstr>Usar MSSQL Server</vt:lpstr>
      <vt:lpstr>MSSQL Server – Suas versões</vt:lpstr>
      <vt:lpstr>MSSQL Server – Suas versões</vt:lpstr>
      <vt:lpstr>MSSQL Server – Suas versões</vt:lpstr>
      <vt:lpstr>MSSQL Server – Suas versões</vt:lpstr>
      <vt:lpstr>MSSQL Server – Arquivos</vt:lpstr>
      <vt:lpstr>MSSQL Server – Arquivos</vt:lpstr>
      <vt:lpstr>MSSQL Server – Arquivos -&gt;  O Arquivo LOG   </vt:lpstr>
      <vt:lpstr>MSSQL Server – Arquivos -&gt;  O Arquivo LOG   </vt:lpstr>
      <vt:lpstr>MSSQL Server – Criar banco de dados </vt:lpstr>
      <vt:lpstr>MSSQL Server – Criar banco de dados </vt:lpstr>
      <vt:lpstr>MSSQL Server – Criar banco de dados </vt:lpstr>
      <vt:lpstr>MSSQL Server – Criar banco de dados </vt:lpstr>
      <vt:lpstr>MSSQL Server – Criar banco de dados </vt:lpstr>
      <vt:lpstr>MSSQL Server – Criar banco de dados </vt:lpstr>
      <vt:lpstr>MSSQL Server – Criar Tabelas</vt:lpstr>
      <vt:lpstr>MSSQL Server – Criar Tabelas</vt:lpstr>
      <vt:lpstr>MSSQL Server – Criar Tabelas</vt:lpstr>
      <vt:lpstr>MSSQL Server – Criar Tabelas</vt:lpstr>
      <vt:lpstr>MSSQL Server – Criar Tabelas</vt:lpstr>
      <vt:lpstr>MSSQL Server – Inserir dados em Tabelas</vt:lpstr>
      <vt:lpstr>MSSQL Server – Inserir dados em Tabelas</vt:lpstr>
      <vt:lpstr>MSSQL Server – Inserir dados em Tabelas</vt:lpstr>
      <vt:lpstr>MSSQL Server – Criar banco de dados </vt:lpstr>
      <vt:lpstr>MSSQL Server – Delete </vt:lpstr>
      <vt:lpstr>MSSQL Server – Update </vt:lpstr>
      <vt:lpstr>MSSQL Server – Criar Tabelas</vt:lpstr>
      <vt:lpstr>MSSQL Server – Criar banco de dados </vt:lpstr>
      <vt:lpstr>MSSQL Server – Criar banco de dados </vt:lpstr>
      <vt:lpstr>MSSQL Server – Criar banco de dados </vt:lpstr>
      <vt:lpstr>MSSQL Server – Classe</vt:lpstr>
      <vt:lpstr>MSSQL Server – Classe</vt:lpstr>
      <vt:lpstr>MSSQL Server </vt:lpstr>
      <vt:lpstr>MSSQL Server</vt:lpstr>
      <vt:lpstr>MSSQL Server</vt:lpstr>
      <vt:lpstr>MSSQL Server</vt:lpstr>
      <vt:lpstr>MSSQL Server </vt:lpstr>
      <vt:lpstr>MSSQL Server</vt:lpstr>
      <vt:lpstr>MSSQL Server</vt:lpstr>
      <vt:lpstr>MSSQL Server</vt:lpstr>
      <vt:lpstr>MSSQL Server</vt:lpstr>
      <vt:lpstr>MSSQL Server</vt:lpstr>
      <vt:lpstr>MSSQL Server</vt:lpstr>
      <vt:lpstr>MSSQL Server </vt:lpstr>
      <vt:lpstr>MSSQL Server</vt:lpstr>
      <vt:lpstr>MSSQL Server</vt:lpstr>
      <vt:lpstr>MSSQL Server</vt:lpstr>
      <vt:lpstr>MSSQL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Edilson</cp:lastModifiedBy>
  <cp:revision>8</cp:revision>
  <dcterms:modified xsi:type="dcterms:W3CDTF">2017-12-07T13:28:25Z</dcterms:modified>
</cp:coreProperties>
</file>