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C80FF2D-CB28-4852-8E58-79AA2EA4C233}">
  <a:tblStyle styleId="{8C80FF2D-CB28-4852-8E58-79AA2EA4C2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bbd2110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bbd211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d5985a2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d5985a2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bbd2110f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bbd2110f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bbd2110f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bbd2110f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bbd2110f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bbd2110f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bbd2110f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bbd2110f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b7ef3e49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b7ef3e49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d5985a22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d5985a22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d5985a22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d5985a22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d5985a22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d5985a22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d5985a22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d5985a22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bbd2110f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bbd2110f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5985a22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5985a22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d5985a22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d5985a22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d5985a22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d5985a22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d5985a22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d5985a22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d5985a22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d5985a22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d5985a22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d5985a22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d5985a22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d5985a22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d5985a22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d5985a22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b7ef3e49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b7ef3e49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b7ef3e49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b7ef3e49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b7ef3e49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b7ef3e49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b7ef3e49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b7ef3e49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b7ef3e49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b7ef3e49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bbd2110f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bbd2110f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5985a2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5985a2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Entidade e Relacionamento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que 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Cardinalidade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Chaves primárias e estrangeiras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Normalização / Desnormalização e Formas Normais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Modelagem de dados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Chaves Primárias e Estrangeiras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Chave primária</a:t>
            </a:r>
            <a:r>
              <a:rPr lang="en" sz="1400"/>
              <a:t> servem para garantir que nunca haverá duas tuplas (ou entidades) com o mesmo ID.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Chaves</a:t>
            </a:r>
            <a:r>
              <a:rPr lang="en" sz="1400"/>
              <a:t> </a:t>
            </a:r>
            <a:r>
              <a:rPr b="1" lang="en" sz="1400"/>
              <a:t>estrangeiras</a:t>
            </a:r>
            <a:r>
              <a:rPr lang="en" sz="1400"/>
              <a:t> servem para garantir que nunca haverá um relação inválida entre duas entidades.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Unique</a:t>
            </a:r>
            <a:r>
              <a:rPr lang="en" sz="1400"/>
              <a:t> servem para garantir que um atributo é único, ou seja, não pode haver duas entidades com o mesmo valor.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15" name="Google Shape;115;p22"/>
          <p:cNvGraphicFramePr/>
          <p:nvPr/>
        </p:nvGraphicFramePr>
        <p:xfrm>
          <a:off x="952500" y="288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{8C80FF2D-CB28-4852-8E58-79AA2EA4C233}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ID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(chave primária)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Nome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(unique)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Descricao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Requisitos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ID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(chave primária)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Data_Inicio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Data_Fim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ID_Curso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(chave estrangeira)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Nomenclaturas</a:t>
            </a:r>
            <a:r>
              <a:rPr lang="en"/>
              <a:t> na teoría e na prática</a:t>
            </a:r>
            <a:endParaRPr/>
          </a:p>
        </p:txBody>
      </p:sp>
      <p:graphicFrame>
        <p:nvGraphicFramePr>
          <p:cNvPr id="121" name="Google Shape;121;p23"/>
          <p:cNvGraphicFramePr/>
          <p:nvPr/>
        </p:nvGraphicFramePr>
        <p:xfrm>
          <a:off x="2335875" y="1550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{8C80FF2D-CB28-4852-8E58-79AA2EA4C233}</a:tableStyleId>
              </a:tblPr>
              <a:tblGrid>
                <a:gridCol w="2236125"/>
                <a:gridCol w="2236125"/>
              </a:tblGrid>
              <a:tr h="39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Teoria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Prática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Entidade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Tabela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Atributo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Colunas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Tupla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Linha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Nomenclaturas na teoría e na prática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200" y="902500"/>
            <a:ext cx="3090725" cy="4129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4"/>
          <p:cNvGraphicFramePr/>
          <p:nvPr/>
        </p:nvGraphicFramePr>
        <p:xfrm>
          <a:off x="988775" y="118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{8C80FF2D-CB28-4852-8E58-79AA2EA4C233}</a:tableStyleId>
              </a:tblPr>
              <a:tblGrid>
                <a:gridCol w="1776725"/>
                <a:gridCol w="1776725"/>
              </a:tblGrid>
              <a:tr h="39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Teoria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Prática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Entidade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Tabela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Atributo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Colunas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Tupla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Linha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Nomenclaturas na teoría e na prática</a:t>
            </a:r>
            <a:endParaRPr/>
          </a:p>
        </p:txBody>
      </p:sp>
      <p:graphicFrame>
        <p:nvGraphicFramePr>
          <p:cNvPr id="134" name="Google Shape;134;p25"/>
          <p:cNvGraphicFramePr/>
          <p:nvPr/>
        </p:nvGraphicFramePr>
        <p:xfrm>
          <a:off x="988775" y="118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{8C80FF2D-CB28-4852-8E58-79AA2EA4C233}</a:tableStyleId>
              </a:tblPr>
              <a:tblGrid>
                <a:gridCol w="1643025"/>
                <a:gridCol w="1643025"/>
              </a:tblGrid>
              <a:tr h="39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Teoria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Prática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Entidade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Tabela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2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Atributo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Colunas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0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Tupla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Linha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575" y="2451100"/>
            <a:ext cx="30858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582" y="1189853"/>
            <a:ext cx="2975718" cy="11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0825" y="3260725"/>
            <a:ext cx="1617174" cy="15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8778" y="3589065"/>
            <a:ext cx="4610800" cy="912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Modele o banco de dados do RH de uma pequena empresa.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Os requisitos são: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funcionário pertence a um setor e a um cargo.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Dois funcionários do mesmo cargo não podem receber salários base diferentes.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Todo setor possui um funcionário responsável.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Exercícios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Modele o banco de dados do RH de uma pequena empresa.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Os requisitos são: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Cada funcionário pertence a um setor e a um cargo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Dois funcionários do mesmo cargo não podem receber salários base diferentes.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Todo setor possui um funcionário responsável.</a:t>
            </a:r>
            <a:endParaRPr sz="1400"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575" y="2940025"/>
            <a:ext cx="5431650" cy="18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Cardinalidade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a relação quantitativa entre duas entidades.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Pode ser: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1 - 1: Um motorista possui uma CNH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1 - N: Uma Pessoa possui N emails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 - N: N Alunos assitem N aulas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Cardinalidade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É a relação quantitativa entre duas entidades.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Pode ser: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1 - 1: Um motorista possui uma CNH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1 - N: Uma Pessoa </a:t>
            </a:r>
            <a:r>
              <a:rPr lang="en"/>
              <a:t>possui N emails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 - N: </a:t>
            </a:r>
            <a:r>
              <a:rPr lang="en"/>
              <a:t>N Alunos assitem N aulas</a:t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950" y="1850200"/>
            <a:ext cx="4767650" cy="239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1-1 / Um motorista possui uma CNH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 ser modelada de duas formas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Agrupar os atributos de ambas as entidades na mesma tabela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Utilizar chaves estrangeiras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1-1 / Um motorista possui uma CNH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 ser modelada de duas formas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Agrupar os atributos de ambas as entidades na mesma tabela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Utilizar chaves estrangeiras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325" y="2512875"/>
            <a:ext cx="1983500" cy="22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9863" y="2676838"/>
            <a:ext cx="43719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 - O que é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4345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de banco de dados onde o dado está estruturado na forma de </a:t>
            </a:r>
            <a:r>
              <a:rPr b="1" lang="en"/>
              <a:t>Entidades</a:t>
            </a:r>
            <a:r>
              <a:rPr lang="en"/>
              <a:t> e </a:t>
            </a:r>
            <a:r>
              <a:rPr b="1" lang="en"/>
              <a:t>Relacionamentos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entidades são tabelas (matrizes 2x2)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relacionamentos são relações entre duas tabelas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1-1 / Um motorista possui uma CNH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475" y="1017713"/>
            <a:ext cx="1579200" cy="18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447" y="3347747"/>
            <a:ext cx="3178500" cy="15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9624" y="1124600"/>
            <a:ext cx="2517750" cy="16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77747" y="2839375"/>
            <a:ext cx="2690220" cy="21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1-N / Uma Pessoa </a:t>
            </a:r>
            <a:r>
              <a:rPr lang="en"/>
              <a:t>possui N emails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Precisa utilizar chave estrangeira na entidade N, apontando para o ID da entidade 1.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1-N / Uma Pessoa possui N emails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Precisa utilizar chave estrangeira na entidade N, apontando para o ID da entidade 1.</a:t>
            </a:r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75" y="2312150"/>
            <a:ext cx="3985475" cy="17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425" y="1838850"/>
            <a:ext cx="3905376" cy="26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-N / </a:t>
            </a:r>
            <a:r>
              <a:rPr lang="en"/>
              <a:t>N Alunos assitem N aulas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Precisa de uma tabela auxiliar para relacionar as duas entidades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N-N / N Alunos assitem N aulas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Precisa de uma tabela auxiliar para relacionar as duas entidades</a:t>
            </a:r>
            <a:endParaRPr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585913"/>
            <a:ext cx="69342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N-N / N Alunos assitem N aulas</a:t>
            </a:r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1150" y="1017725"/>
            <a:ext cx="3499601" cy="371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200" y="1017725"/>
            <a:ext cx="1566200" cy="37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Exercícios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Modele a base de dados para uma locadora de carros de modo que: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 cliente faz a reserva de um carro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reserva contém um contrato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contrato documenta quem é o cliente, carro, preço, data de devolução e etc.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Exercícios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152475"/>
            <a:ext cx="382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Modele a base de dados para uma locadora de carros de modo que: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Um cliente faz a reserva de um carro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Cada reserva contém um contrato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 contrato documenta quem é o cliente, carro, preço, data de devolução e etc.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Perguntas: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Qual a cardinalidade entre as entidades 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É possível consultar o preço pago pelas locações ?</a:t>
            </a:r>
            <a:endParaRPr sz="1200"/>
          </a:p>
        </p:txBody>
      </p:sp>
      <p:pic>
        <p:nvPicPr>
          <p:cNvPr id="234" name="Google Shape;2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825" y="1152475"/>
            <a:ext cx="4556026" cy="35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 - O que é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7451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Utilizando o excel, como guardar o cadastro de cursos e alunos de uma escola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Os requisitos são: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curso tem data de início, fim, duração, professor e alunos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aluno tem nome e documento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 - O que é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47451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Utilizando o excel, como guardar o cadastro de cursos e alunos de uma escola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Os requisitos são: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curso tem data de início, fim, duração, professor e alunos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aluno tem nome e documento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825" y="2764375"/>
            <a:ext cx="33051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 - O que é 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47451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Perguntas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cadastro do aluno é único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modelo permite que um professor seja atribuído a duas turmas simultâneas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Uma turma pode ter zero alunos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 modelo permite que um aluno seja atribuído a uma turma que não existe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825" y="2764375"/>
            <a:ext cx="33051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5805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Enriqueça</a:t>
            </a:r>
            <a:r>
              <a:rPr lang="en"/>
              <a:t> a modelagem do banco de dados da escola de modo que contemple: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Cadastro de cursos e turmas separados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Cadastro de professores, com documento e email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Cadastro de aluno centralizado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 modelo deve permitir: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Alteração de professor no meio do curso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Adição/Remoção de aluno no meio do curso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Várias turmas para o mesmo curso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125" y="2901425"/>
            <a:ext cx="330517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5805600" cy="3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Enriqueça a modelagem do banco de dados da escola de modo que contemple: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Cadastro de cursos e turmas separados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Cadastro de professores, com documento e email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Cadastro de aluno centralizado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 modelo deve permitir: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Alteração de professor no meio do curso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Adição/Remoção de aluno no meio do curso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Várias turmas para o mesmo curso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7300" y="726576"/>
            <a:ext cx="2668900" cy="41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Chaves Primárias e Estrangeiras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Chave primária</a:t>
            </a:r>
            <a:r>
              <a:rPr lang="en"/>
              <a:t> servem para garantir que nunca haverá duas tuplas (ou</a:t>
            </a:r>
            <a:r>
              <a:rPr lang="en"/>
              <a:t> </a:t>
            </a:r>
            <a:r>
              <a:rPr lang="en"/>
              <a:t>entidades) com o mesmo ID.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Chaves</a:t>
            </a:r>
            <a:r>
              <a:rPr lang="en"/>
              <a:t> estrangeiras servem para garantir que nunca haverá um relação inválida entre duas entidades.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Unique</a:t>
            </a:r>
            <a:r>
              <a:rPr lang="en"/>
              <a:t> servem para garantir que um atributo é único, ou seja, não pode haver duas entidades com o mesmo valor.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Chaves Primárias e Estrangeiras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Chave primária</a:t>
            </a:r>
            <a:r>
              <a:rPr lang="en" sz="1400"/>
              <a:t> servem para garantir que nunca haverá duas tuplas (ou entidades) com o mesmo ID.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Chaves</a:t>
            </a:r>
            <a:r>
              <a:rPr lang="en" sz="1400"/>
              <a:t> </a:t>
            </a:r>
            <a:r>
              <a:rPr b="1" lang="en" sz="1400"/>
              <a:t>estrangeiras</a:t>
            </a:r>
            <a:r>
              <a:rPr lang="en" sz="1400"/>
              <a:t> servem para garantir que nunca haverá um relação inválida entre duas entidades.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Unique</a:t>
            </a:r>
            <a:r>
              <a:rPr lang="en" sz="1400"/>
              <a:t> servem para garantir que um atributo é único, ou seja, não pode haver duas entidades com o mesmo valor.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08" name="Google Shape;108;p21"/>
          <p:cNvGraphicFramePr/>
          <p:nvPr/>
        </p:nvGraphicFramePr>
        <p:xfrm>
          <a:off x="952500" y="288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{8C80FF2D-CB28-4852-8E58-79AA2EA4C233}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Curso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Nome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Descricao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Requisitos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ID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Data_Inicio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Data_Fim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ID_Curso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