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338" r:id="rId2"/>
    <p:sldId id="373" r:id="rId3"/>
    <p:sldId id="372" r:id="rId4"/>
    <p:sldId id="374" r:id="rId5"/>
    <p:sldId id="375" r:id="rId6"/>
    <p:sldId id="376" r:id="rId7"/>
    <p:sldId id="377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402" r:id="rId25"/>
    <p:sldId id="395" r:id="rId26"/>
    <p:sldId id="396" r:id="rId27"/>
    <p:sldId id="397" r:id="rId28"/>
    <p:sldId id="398" r:id="rId29"/>
    <p:sldId id="399" r:id="rId30"/>
    <p:sldId id="400" r:id="rId31"/>
    <p:sldId id="401" r:id="rId32"/>
  </p:sldIdLst>
  <p:sldSz cx="9906000" cy="6858000" type="A4"/>
  <p:notesSz cx="6788150" cy="9918700"/>
  <p:defaultTextStyle>
    <a:defPPr>
      <a:defRPr lang="ko-KR"/>
    </a:defPPr>
    <a:lvl1pPr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FF3399"/>
    <a:srgbClr val="FF6600"/>
    <a:srgbClr val="84D6AD"/>
    <a:srgbClr val="009999"/>
    <a:srgbClr val="CCECFF"/>
    <a:srgbClr val="3A3016"/>
    <a:srgbClr val="067013"/>
    <a:srgbClr val="022406"/>
    <a:srgbClr val="CAF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0" autoAdjust="0"/>
    <p:restoredTop sz="94660"/>
  </p:normalViewPr>
  <p:slideViewPr>
    <p:cSldViewPr>
      <p:cViewPr varScale="1">
        <p:scale>
          <a:sx n="104" d="100"/>
          <a:sy n="104" d="100"/>
        </p:scale>
        <p:origin x="132" y="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076" y="-96"/>
      </p:cViewPr>
      <p:guideLst>
        <p:guide orient="horz" pos="3124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513" y="942340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0D4241-55F3-4CD1-A8D1-998F4BF33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9779" y="422846"/>
            <a:ext cx="537210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5723" y="4455294"/>
            <a:ext cx="640871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116632"/>
            <a:ext cx="9067800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980728"/>
            <a:ext cx="9433048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9417496" y="660838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480" y="1052736"/>
            <a:ext cx="943304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16632"/>
            <a:ext cx="9067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7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12640" y="3287369"/>
            <a:ext cx="7632848" cy="73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en-US" altLang="ko-KR" sz="4000" b="1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XML, Ajax</a:t>
            </a:r>
            <a:r>
              <a:rPr lang="ko-KR" altLang="en-US" sz="4000" b="1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와 제이쿼리 활용</a:t>
            </a:r>
            <a:endParaRPr lang="ko-KR" altLang="en-US" sz="4000" b="1">
              <a:solidFill>
                <a:srgbClr val="00808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2640" y="2348880"/>
            <a:ext cx="208823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dist"/>
            <a:r>
              <a:rPr lang="en-US" altLang="ko-KR" sz="5400" b="1" cap="all" spc="-200" smtClean="0">
                <a:ln w="0"/>
                <a:solidFill>
                  <a:schemeClr val="accent5">
                    <a:lumMod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CH 11</a:t>
            </a:r>
            <a:endParaRPr lang="ko-KR" altLang="en-US" sz="5400" b="1" cap="all" spc="-200">
              <a:ln w="0"/>
              <a:solidFill>
                <a:schemeClr val="accent5">
                  <a:lumMod val="2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모바일웹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웹앱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하이브리드앱</a:t>
            </a:r>
            <a:r>
              <a:rPr lang="ko-KR" altLang="en-US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 입문</a:t>
            </a:r>
            <a:endParaRPr lang="ko-KR" altLang="en-US" sz="2000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2.3 XML </a:t>
            </a:r>
            <a:r>
              <a:rPr lang="ko-KR" altLang="ko-KR" b="1" smtClean="0"/>
              <a:t>기본 요소</a:t>
            </a:r>
            <a:r>
              <a:rPr lang="en-US" altLang="ko-KR" b="1" smtClean="0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/>
            <a:r>
              <a:rPr lang="en-US" altLang="ko-KR" dirty="0" smtClean="0"/>
              <a:t>XML </a:t>
            </a:r>
            <a:r>
              <a:rPr lang="ko-KR" altLang="ko-KR" dirty="0" smtClean="0"/>
              <a:t>문서 </a:t>
            </a:r>
            <a:r>
              <a:rPr lang="ko-KR" altLang="ko-KR" dirty="0" err="1" smtClean="0"/>
              <a:t>선언</a:t>
            </a:r>
            <a:r>
              <a:rPr lang="ko-KR" altLang="en-US" dirty="0" err="1" smtClean="0"/>
              <a:t>부</a:t>
            </a:r>
            <a:endParaRPr lang="ko-KR" altLang="ko-KR" dirty="0" smtClean="0"/>
          </a:p>
          <a:p>
            <a:pPr lvl="1" latinLnBrk="0"/>
            <a:r>
              <a:rPr lang="en-US" altLang="ko-KR" dirty="0" smtClean="0"/>
              <a:t>XML </a:t>
            </a:r>
            <a:r>
              <a:rPr lang="ko-KR" altLang="ko-KR" dirty="0" smtClean="0"/>
              <a:t>문서임을 선언하는 부분으로 반드시 입력</a:t>
            </a:r>
            <a:endParaRPr lang="en-US" altLang="ko-KR" dirty="0" smtClean="0"/>
          </a:p>
          <a:p>
            <a:pPr lvl="1" latinLnBrk="0"/>
            <a:r>
              <a:rPr lang="ko-KR" altLang="ko-KR" dirty="0" smtClean="0"/>
              <a:t>단일 태그로 공백 없이 </a:t>
            </a:r>
            <a:r>
              <a:rPr lang="en-US" altLang="ko-KR" dirty="0" smtClean="0"/>
              <a:t>'&lt;?xml'</a:t>
            </a:r>
            <a:r>
              <a:rPr lang="ko-KR" altLang="ko-KR" dirty="0" smtClean="0"/>
              <a:t>로 시작하여 </a:t>
            </a:r>
            <a:r>
              <a:rPr lang="en-US" altLang="ko-KR" dirty="0" smtClean="0"/>
              <a:t>'?&gt;'</a:t>
            </a:r>
            <a:r>
              <a:rPr lang="ko-KR" altLang="ko-KR" dirty="0" smtClean="0"/>
              <a:t>로 끝</a:t>
            </a:r>
            <a:r>
              <a:rPr lang="ko-KR" altLang="en-US" dirty="0" smtClean="0"/>
              <a:t>남</a:t>
            </a:r>
            <a:endParaRPr lang="en-US" altLang="ko-KR" dirty="0" smtClean="0"/>
          </a:p>
          <a:p>
            <a:pPr lvl="1" latinLnBrk="0"/>
            <a:r>
              <a:rPr lang="ko-KR" altLang="ko-KR" dirty="0" smtClean="0"/>
              <a:t>버전</a:t>
            </a:r>
            <a:r>
              <a:rPr lang="en-US" altLang="ko-KR" dirty="0" smtClean="0"/>
              <a:t>(</a:t>
            </a:r>
            <a:r>
              <a:rPr lang="ko-KR" altLang="ko-KR" dirty="0" smtClean="0"/>
              <a:t>필수 요소</a:t>
            </a:r>
            <a:r>
              <a:rPr lang="en-US" altLang="ko-KR" dirty="0" smtClean="0"/>
              <a:t>,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생략</a:t>
            </a:r>
            <a:r>
              <a:rPr lang="ko-KR" altLang="en-US" dirty="0" err="1" smtClean="0"/>
              <a:t>불가</a:t>
            </a:r>
            <a:r>
              <a:rPr lang="en-US" altLang="ko-KR" dirty="0" smtClean="0"/>
              <a:t>, </a:t>
            </a:r>
            <a:r>
              <a:rPr lang="ko-KR" altLang="ko-KR" dirty="0" smtClean="0"/>
              <a:t>제일 먼저 지정</a:t>
            </a:r>
            <a:r>
              <a:rPr lang="en-US" altLang="ko-KR" dirty="0" smtClean="0"/>
              <a:t>)</a:t>
            </a:r>
            <a:r>
              <a:rPr lang="ko-KR" altLang="ko-KR" dirty="0" smtClean="0"/>
              <a:t>과 </a:t>
            </a:r>
            <a:r>
              <a:rPr lang="ko-KR" altLang="ko-KR" dirty="0" err="1" smtClean="0"/>
              <a:t>인코딩</a:t>
            </a:r>
            <a:r>
              <a:rPr lang="ko-KR" altLang="ko-KR" dirty="0" smtClean="0"/>
              <a:t> 형식을 속성으로 지정</a:t>
            </a:r>
            <a:endParaRPr lang="en-US" altLang="ko-KR" dirty="0" smtClean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 smtClean="0"/>
          </a:p>
          <a:p>
            <a:pPr lvl="0" latinLnBrk="0"/>
            <a:r>
              <a:rPr lang="en-US" altLang="ko-KR" dirty="0" smtClean="0"/>
              <a:t>XML </a:t>
            </a:r>
            <a:r>
              <a:rPr lang="ko-KR" altLang="ko-KR" dirty="0" smtClean="0"/>
              <a:t>스타일 선언</a:t>
            </a:r>
            <a:endParaRPr lang="ko-KR" altLang="ko-KR" sz="1600" dirty="0" smtClean="0"/>
          </a:p>
          <a:p>
            <a:pPr lvl="1" latinLnBrk="0"/>
            <a:r>
              <a:rPr lang="en-US" altLang="ko-KR" dirty="0" smtClean="0"/>
              <a:t>xml-stylesheet </a:t>
            </a:r>
            <a:r>
              <a:rPr lang="ko-KR" altLang="ko-KR" dirty="0" smtClean="0"/>
              <a:t>태그</a:t>
            </a:r>
            <a:r>
              <a:rPr lang="ko-KR" altLang="en-US" dirty="0" smtClean="0"/>
              <a:t>를 통해</a:t>
            </a:r>
            <a:r>
              <a:rPr lang="ko-KR" altLang="ko-KR" dirty="0" smtClean="0"/>
              <a:t> 스타일시트를 적용하도록 지시</a:t>
            </a:r>
            <a:endParaRPr lang="en-US" altLang="ko-KR" dirty="0" smtClean="0"/>
          </a:p>
          <a:p>
            <a:pPr lvl="1" latinLnBrk="0"/>
            <a:r>
              <a:rPr lang="ko-KR" altLang="ko-KR" dirty="0" smtClean="0"/>
              <a:t>지정한</a:t>
            </a:r>
            <a:r>
              <a:rPr lang="en-US" altLang="ko-KR" dirty="0" smtClean="0"/>
              <a:t> CSS </a:t>
            </a:r>
            <a:r>
              <a:rPr lang="ko-KR" altLang="ko-KR" dirty="0" smtClean="0"/>
              <a:t>형식의 파일을 연결해서 </a:t>
            </a:r>
            <a:r>
              <a:rPr lang="ko-KR" altLang="ko-KR" dirty="0" err="1" smtClean="0"/>
              <a:t>명세된</a:t>
            </a:r>
            <a:r>
              <a:rPr lang="ko-KR" altLang="ko-KR" dirty="0" smtClean="0"/>
              <a:t> 스타일을 처리</a:t>
            </a:r>
          </a:p>
          <a:p>
            <a:pPr lvl="1" latinLnBrk="0"/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352600" y="2492896"/>
          <a:ext cx="5688632" cy="576064"/>
        </p:xfrm>
        <a:graphic>
          <a:graphicData uri="http://schemas.openxmlformats.org/drawingml/2006/table">
            <a:tbl>
              <a:tblPr/>
              <a:tblGrid>
                <a:gridCol w="5688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&lt;?xml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version="1.0"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encoding="utf-8"?&gt;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352600" y="4509120"/>
          <a:ext cx="5688632" cy="504056"/>
        </p:xfrm>
        <a:graphic>
          <a:graphicData uri="http://schemas.openxmlformats.org/drawingml/2006/table">
            <a:tbl>
              <a:tblPr/>
              <a:tblGrid>
                <a:gridCol w="5688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&lt;?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xml-stylesheet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type="text/css" href="student2.css"?&gt; 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50186" y="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2.XML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문서 작성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p.415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XML </a:t>
            </a:r>
            <a:r>
              <a:rPr lang="ko-KR" altLang="ko-KR" b="1" smtClean="0"/>
              <a:t>기본 요소</a:t>
            </a:r>
            <a:r>
              <a:rPr lang="en-US" altLang="ko-KR" b="1" smtClean="0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/>
            <a:r>
              <a:rPr lang="en-US" altLang="ko-KR" smtClean="0"/>
              <a:t>XML </a:t>
            </a:r>
            <a:r>
              <a:rPr lang="ko-KR" altLang="ko-KR" smtClean="0"/>
              <a:t>엘리먼트</a:t>
            </a:r>
            <a:r>
              <a:rPr lang="en-US" altLang="ko-KR" smtClean="0"/>
              <a:t> (element)</a:t>
            </a:r>
            <a:endParaRPr lang="ko-KR" altLang="ko-KR" smtClean="0"/>
          </a:p>
          <a:p>
            <a:pPr lvl="1" latinLnBrk="0"/>
            <a:r>
              <a:rPr lang="en-US" altLang="ko-KR" smtClean="0"/>
              <a:t>HTML5 </a:t>
            </a:r>
            <a:r>
              <a:rPr lang="ko-KR" altLang="ko-KR" smtClean="0"/>
              <a:t>문서처럼</a:t>
            </a:r>
            <a:r>
              <a:rPr lang="en-US" altLang="ko-KR" smtClean="0"/>
              <a:t> XML </a:t>
            </a:r>
            <a:r>
              <a:rPr lang="ko-KR" altLang="ko-KR" smtClean="0"/>
              <a:t>문서도 다양한 엘리먼트들의 집합</a:t>
            </a:r>
            <a:endParaRPr lang="en-US" altLang="ko-KR" smtClean="0"/>
          </a:p>
          <a:p>
            <a:pPr lvl="1" latinLnBrk="0"/>
            <a:r>
              <a:rPr lang="en-US" altLang="ko-KR" smtClean="0"/>
              <a:t>XML </a:t>
            </a:r>
            <a:r>
              <a:rPr lang="ko-KR" altLang="ko-KR" smtClean="0"/>
              <a:t>문서 안에서 데이터를 표현하는 기본 단위</a:t>
            </a:r>
            <a:endParaRPr lang="en-US" altLang="ko-KR" smtClean="0"/>
          </a:p>
          <a:p>
            <a:pPr lvl="1" latinLnBrk="0"/>
            <a:r>
              <a:rPr lang="en-US" altLang="ko-KR" smtClean="0"/>
              <a:t>XML </a:t>
            </a:r>
            <a:r>
              <a:rPr lang="ko-KR" altLang="ko-KR" smtClean="0"/>
              <a:t>문서에서 명세 가능한 </a:t>
            </a:r>
            <a:r>
              <a:rPr lang="en-US" altLang="ko-KR" smtClean="0"/>
              <a:t>3</a:t>
            </a:r>
            <a:r>
              <a:rPr lang="ko-KR" altLang="en-US" smtClean="0"/>
              <a:t>가지 </a:t>
            </a:r>
            <a:r>
              <a:rPr lang="ko-KR" altLang="ko-KR" smtClean="0"/>
              <a:t>엘리먼트 유형</a:t>
            </a:r>
          </a:p>
          <a:p>
            <a:pPr latinLnBrk="0"/>
            <a:r>
              <a:rPr lang="ko-KR" altLang="ko-KR" smtClean="0"/>
              <a:t>기본 엘리먼트 유형</a:t>
            </a:r>
            <a:r>
              <a:rPr lang="en-US" altLang="ko-KR" smtClean="0"/>
              <a:t> : </a:t>
            </a:r>
            <a:r>
              <a:rPr lang="ko-KR" altLang="ko-KR" smtClean="0"/>
              <a:t>태그 내용으로 문자열 데이터만을 갖</a:t>
            </a:r>
            <a:r>
              <a:rPr lang="ko-KR" altLang="en-US" smtClean="0"/>
              <a:t>음</a:t>
            </a:r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r>
              <a:rPr lang="ko-KR" altLang="ko-KR" smtClean="0"/>
              <a:t>복합 엘리먼트 유형</a:t>
            </a:r>
            <a:r>
              <a:rPr lang="en-US" altLang="ko-KR" smtClean="0"/>
              <a:t> : </a:t>
            </a:r>
            <a:r>
              <a:rPr lang="ko-KR" altLang="ko-KR" smtClean="0"/>
              <a:t>태그 내용으로 하위 태그들을 포함</a:t>
            </a:r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r>
              <a:rPr lang="ko-KR" altLang="ko-KR" smtClean="0"/>
              <a:t>혼합 엘리먼트 유형</a:t>
            </a:r>
            <a:r>
              <a:rPr lang="en-US" altLang="ko-KR" smtClean="0"/>
              <a:t> : </a:t>
            </a:r>
            <a:r>
              <a:rPr lang="ko-KR" altLang="ko-KR" smtClean="0"/>
              <a:t>태그 내용으로 문자열 데이터와 하위 태그들을 포함</a:t>
            </a:r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r>
              <a:rPr lang="ko-KR" altLang="ko-KR" smtClean="0"/>
              <a:t>빈 엘리먼트 유</a:t>
            </a:r>
            <a:r>
              <a:rPr lang="ko-KR" altLang="en-US" smtClean="0"/>
              <a:t>형 </a:t>
            </a:r>
            <a:r>
              <a:rPr lang="en-US" altLang="ko-KR" smtClean="0"/>
              <a:t>: </a:t>
            </a:r>
            <a:r>
              <a:rPr lang="ko-KR" altLang="en-US" smtClean="0"/>
              <a:t>내용이 없음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36576" y="2852936"/>
          <a:ext cx="5688632" cy="504056"/>
        </p:xfrm>
        <a:graphic>
          <a:graphicData uri="http://schemas.openxmlformats.org/drawingml/2006/table">
            <a:tbl>
              <a:tblPr/>
              <a:tblGrid>
                <a:gridCol w="5688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address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성남시 분당구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&lt;/address&gt; 			&lt;!--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기본 엘리먼트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--&gt;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208584" y="4005064"/>
          <a:ext cx="5671185" cy="875030"/>
        </p:xfrm>
        <a:graphic>
          <a:graphicData uri="http://schemas.openxmlformats.org/drawingml/2006/table">
            <a:tbl>
              <a:tblPr/>
              <a:tblGrid>
                <a:gridCol w="5671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315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address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							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&lt;!--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복합 엘리먼트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--&gt;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&lt;city&gt;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성남시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&lt;/city&gt;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&lt;gu&gt;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분당구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&lt;gu&gt;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&lt;/address&gt;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208584" y="5373216"/>
          <a:ext cx="5671185" cy="875030"/>
        </p:xfrm>
        <a:graphic>
          <a:graphicData uri="http://schemas.openxmlformats.org/drawingml/2006/table">
            <a:tbl>
              <a:tblPr/>
              <a:tblGrid>
                <a:gridCol w="5671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315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address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경기도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    					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&lt;!--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혼합 엘리먼트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--&gt;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&lt;city&gt;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성남시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&lt;/city&gt;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&lt;gu&gt;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분당구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&lt;gu&gt;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&lt;/address&gt;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50186" y="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2.XML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문서 작성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p.416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XML </a:t>
            </a:r>
            <a:r>
              <a:rPr lang="ko-KR" altLang="ko-KR" b="1" smtClean="0"/>
              <a:t>기본 요소</a:t>
            </a:r>
            <a:r>
              <a:rPr lang="en-US" altLang="ko-KR" b="1" smtClean="0"/>
              <a:t>(3)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solidFill>
                  <a:srgbClr val="FF0000"/>
                </a:solidFill>
              </a:rPr>
              <a:t>XML </a:t>
            </a:r>
            <a:r>
              <a:rPr lang="ko-KR" altLang="ko-KR" dirty="0" smtClean="0">
                <a:solidFill>
                  <a:srgbClr val="FF0000"/>
                </a:solidFill>
              </a:rPr>
              <a:t>속성</a:t>
            </a:r>
            <a:r>
              <a:rPr lang="en-US" altLang="ko-KR" dirty="0" smtClean="0">
                <a:solidFill>
                  <a:srgbClr val="FF0000"/>
                </a:solidFill>
              </a:rPr>
              <a:t>(attribute)</a:t>
            </a:r>
          </a:p>
          <a:p>
            <a:pPr lvl="1" latinLnBrk="0"/>
            <a:r>
              <a:rPr lang="ko-KR" altLang="ko-KR" dirty="0" smtClean="0">
                <a:solidFill>
                  <a:srgbClr val="FF0000"/>
                </a:solidFill>
              </a:rPr>
              <a:t>이름 자유롭게 직접 정의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가능</a:t>
            </a:r>
            <a:r>
              <a:rPr lang="en-US" altLang="ko-KR" dirty="0" smtClean="0">
                <a:solidFill>
                  <a:srgbClr val="FF0000"/>
                </a:solidFill>
              </a:rPr>
              <a:t>, XML </a:t>
            </a:r>
            <a:r>
              <a:rPr lang="ko-KR" altLang="ko-KR" dirty="0" smtClean="0">
                <a:solidFill>
                  <a:srgbClr val="FF0000"/>
                </a:solidFill>
              </a:rPr>
              <a:t>명명 규칙을 따</a:t>
            </a:r>
            <a:r>
              <a:rPr lang="ko-KR" altLang="en-US" dirty="0" smtClean="0">
                <a:solidFill>
                  <a:srgbClr val="FF0000"/>
                </a:solidFill>
              </a:rPr>
              <a:t>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 latinLnBrk="0"/>
            <a:r>
              <a:rPr lang="ko-KR" altLang="ko-KR" dirty="0" smtClean="0">
                <a:solidFill>
                  <a:srgbClr val="FF0000"/>
                </a:solidFill>
              </a:rPr>
              <a:t>속성값은 큰 따옴표</a:t>
            </a:r>
            <a:r>
              <a:rPr lang="en-US" altLang="ko-KR" dirty="0" smtClean="0">
                <a:solidFill>
                  <a:srgbClr val="FF0000"/>
                </a:solidFill>
              </a:rPr>
              <a:t>(" ")</a:t>
            </a:r>
            <a:r>
              <a:rPr lang="ko-KR" altLang="ko-KR" dirty="0" smtClean="0">
                <a:solidFill>
                  <a:srgbClr val="FF0000"/>
                </a:solidFill>
              </a:rPr>
              <a:t>와 작은 따옴표</a:t>
            </a:r>
            <a:r>
              <a:rPr lang="en-US" altLang="ko-KR" dirty="0" smtClean="0">
                <a:solidFill>
                  <a:srgbClr val="FF0000"/>
                </a:solidFill>
              </a:rPr>
              <a:t>(' ') </a:t>
            </a:r>
            <a:r>
              <a:rPr lang="ko-KR" altLang="ko-KR" dirty="0" smtClean="0">
                <a:solidFill>
                  <a:srgbClr val="FF0000"/>
                </a:solidFill>
              </a:rPr>
              <a:t>모두 가능하지만 가급적 큰 따옴표를 사용하고 반드시 속성값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ko-KR" dirty="0" smtClean="0">
                <a:solidFill>
                  <a:srgbClr val="FF0000"/>
                </a:solidFill>
              </a:rPr>
              <a:t>공백 문자 포함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ko-KR" dirty="0" smtClean="0">
                <a:solidFill>
                  <a:srgbClr val="FF0000"/>
                </a:solidFill>
              </a:rPr>
              <a:t>을 가져야 한다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pPr lvl="1" latinLnBrk="0"/>
            <a:r>
              <a:rPr lang="ko-KR" altLang="ko-KR" dirty="0" err="1" smtClean="0">
                <a:solidFill>
                  <a:srgbClr val="FF0000"/>
                </a:solidFill>
              </a:rPr>
              <a:t>엘리먼트의</a:t>
            </a:r>
            <a:r>
              <a:rPr lang="ko-KR" altLang="ko-KR" dirty="0" smtClean="0">
                <a:solidFill>
                  <a:srgbClr val="FF0000"/>
                </a:solidFill>
              </a:rPr>
              <a:t> 시작 태그 안에 같은 이름의 속성을 여러 번 명세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불가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 latinLnBrk="0"/>
            <a:endParaRPr lang="en-US" altLang="ko-KR" dirty="0" smtClean="0">
              <a:solidFill>
                <a:srgbClr val="FF0000"/>
              </a:solidFill>
            </a:endParaRPr>
          </a:p>
          <a:p>
            <a:pPr lvl="1" latinLnBrk="0"/>
            <a:endParaRPr lang="en-US" altLang="ko-KR" dirty="0" smtClean="0">
              <a:solidFill>
                <a:srgbClr val="FF0000"/>
              </a:solidFill>
            </a:endParaRPr>
          </a:p>
          <a:p>
            <a:pPr lvl="1" latinLnBrk="0"/>
            <a:endParaRPr lang="en-US" altLang="ko-KR" dirty="0" smtClean="0"/>
          </a:p>
          <a:p>
            <a:pPr latinLnBrk="0"/>
            <a:r>
              <a:rPr lang="en-US" altLang="ko-KR" dirty="0" smtClean="0">
                <a:solidFill>
                  <a:srgbClr val="FF0000"/>
                </a:solidFill>
              </a:rPr>
              <a:t>XML </a:t>
            </a:r>
            <a:r>
              <a:rPr lang="ko-KR" altLang="ko-KR" dirty="0" smtClean="0">
                <a:solidFill>
                  <a:srgbClr val="FF0000"/>
                </a:solidFill>
              </a:rPr>
              <a:t>명명 규칙</a:t>
            </a:r>
            <a:r>
              <a:rPr lang="en-US" altLang="ko-KR" dirty="0" smtClean="0">
                <a:solidFill>
                  <a:srgbClr val="FF0000"/>
                </a:solidFill>
              </a:rPr>
              <a:t>(naming rule)</a:t>
            </a:r>
          </a:p>
          <a:p>
            <a:pPr lvl="1" latinLnBrk="0"/>
            <a:r>
              <a:rPr lang="ko-KR" altLang="ko-KR" dirty="0" smtClean="0">
                <a:solidFill>
                  <a:srgbClr val="FF0000"/>
                </a:solidFill>
              </a:rPr>
              <a:t>첫 글자는 문자나</a:t>
            </a:r>
            <a:r>
              <a:rPr lang="en-US" altLang="ko-KR" dirty="0" smtClean="0">
                <a:solidFill>
                  <a:srgbClr val="FF0000"/>
                </a:solidFill>
              </a:rPr>
              <a:t> '_' </a:t>
            </a:r>
            <a:r>
              <a:rPr lang="ko-KR" altLang="ko-KR" dirty="0" smtClean="0">
                <a:solidFill>
                  <a:srgbClr val="FF0000"/>
                </a:solidFill>
              </a:rPr>
              <a:t>기호로 시작한다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ko-KR" dirty="0" smtClean="0">
              <a:solidFill>
                <a:srgbClr val="FF0000"/>
              </a:solidFill>
            </a:endParaRPr>
          </a:p>
          <a:p>
            <a:pPr lvl="1" latinLnBrk="0"/>
            <a:r>
              <a:rPr lang="ko-KR" altLang="ko-KR" dirty="0" smtClean="0">
                <a:solidFill>
                  <a:srgbClr val="FF0000"/>
                </a:solidFill>
              </a:rPr>
              <a:t>첫 글자와 중간에는 공백 문자를 사용할 수 없다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ko-KR" dirty="0" smtClean="0">
              <a:solidFill>
                <a:srgbClr val="FF0000"/>
              </a:solidFill>
            </a:endParaRPr>
          </a:p>
          <a:p>
            <a:pPr lvl="1" latinLnBrk="0"/>
            <a:r>
              <a:rPr lang="ko-KR" altLang="ko-KR" dirty="0" smtClean="0">
                <a:solidFill>
                  <a:srgbClr val="FF0000"/>
                </a:solidFill>
              </a:rPr>
              <a:t>소문자</a:t>
            </a:r>
            <a:r>
              <a:rPr lang="en-US" altLang="ko-KR" dirty="0" smtClean="0">
                <a:solidFill>
                  <a:srgbClr val="FF0000"/>
                </a:solidFill>
              </a:rPr>
              <a:t> 'xml'</a:t>
            </a:r>
            <a:r>
              <a:rPr lang="ko-KR" altLang="ko-KR" dirty="0" smtClean="0">
                <a:solidFill>
                  <a:srgbClr val="FF0000"/>
                </a:solidFill>
              </a:rPr>
              <a:t>로 시작할 수 없다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ko-KR" dirty="0" smtClean="0">
              <a:solidFill>
                <a:srgbClr val="FF0000"/>
              </a:solidFill>
            </a:endParaRPr>
          </a:p>
          <a:p>
            <a:pPr lvl="1" latinLnBrk="0"/>
            <a:r>
              <a:rPr lang="ko-KR" altLang="ko-KR" dirty="0" err="1" smtClean="0">
                <a:solidFill>
                  <a:srgbClr val="FF0000"/>
                </a:solidFill>
              </a:rPr>
              <a:t>예약어는</a:t>
            </a:r>
            <a:r>
              <a:rPr lang="ko-KR" altLang="ko-KR" dirty="0" smtClean="0">
                <a:solidFill>
                  <a:srgbClr val="FF0000"/>
                </a:solidFill>
              </a:rPr>
              <a:t> 사용할 수 없다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ko-KR" dirty="0" smtClean="0">
              <a:solidFill>
                <a:srgbClr val="FF0000"/>
              </a:solidFill>
            </a:endParaRPr>
          </a:p>
          <a:p>
            <a:pPr lvl="1" latinLnBrk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 </a:t>
            </a:r>
            <a:endParaRPr lang="ko-KR" altLang="ko-KR" dirty="0" smtClean="0">
              <a:solidFill>
                <a:srgbClr val="FF0000"/>
              </a:solidFill>
            </a:endParaRPr>
          </a:p>
          <a:p>
            <a:pPr lvl="1" latinLnBrk="0"/>
            <a:r>
              <a:rPr lang="ko-KR" altLang="ko-KR" dirty="0" err="1" smtClean="0">
                <a:solidFill>
                  <a:srgbClr val="FF0000"/>
                </a:solidFill>
              </a:rPr>
              <a:t>엘리먼트의</a:t>
            </a:r>
            <a:r>
              <a:rPr lang="ko-KR" altLang="ko-KR" dirty="0" smtClean="0">
                <a:solidFill>
                  <a:srgbClr val="FF0000"/>
                </a:solidFill>
              </a:rPr>
              <a:t> 태그 이름은 내용의 의미를 잘 표현할 수 있게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ko-KR" dirty="0" smtClean="0">
                <a:solidFill>
                  <a:srgbClr val="FF0000"/>
                </a:solidFill>
              </a:rPr>
              <a:t>너무 단축된 이름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은 피함  </a:t>
            </a:r>
            <a:r>
              <a:rPr lang="en-US" altLang="ko-KR" dirty="0" smtClean="0">
                <a:solidFill>
                  <a:srgbClr val="FF0000"/>
                </a:solidFill>
              </a:rPr>
              <a:t>  </a:t>
            </a:r>
          </a:p>
          <a:p>
            <a:pPr lvl="1" latinLnBrk="0"/>
            <a:r>
              <a:rPr lang="en-US" altLang="ko-KR" dirty="0" smtClean="0">
                <a:solidFill>
                  <a:srgbClr val="FF0000"/>
                </a:solidFill>
              </a:rPr>
              <a:t>HTML5</a:t>
            </a:r>
            <a:r>
              <a:rPr lang="ko-KR" altLang="ko-KR" dirty="0" smtClean="0">
                <a:solidFill>
                  <a:srgbClr val="FF0000"/>
                </a:solidFill>
              </a:rPr>
              <a:t>와는 다르게 대소문자를 구분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ko-KR" dirty="0" smtClean="0">
                <a:solidFill>
                  <a:srgbClr val="FF0000"/>
                </a:solidFill>
              </a:rPr>
              <a:t>가급적 소문자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영문명으</a:t>
            </a:r>
            <a:r>
              <a:rPr lang="ko-KR" altLang="ko-KR" dirty="0" err="1" smtClean="0">
                <a:solidFill>
                  <a:srgbClr val="FF0000"/>
                </a:solidFill>
              </a:rPr>
              <a:t>로</a:t>
            </a:r>
            <a:r>
              <a:rPr lang="ko-KR" altLang="ko-KR" dirty="0" smtClean="0">
                <a:solidFill>
                  <a:srgbClr val="FF0000"/>
                </a:solidFill>
              </a:rPr>
              <a:t> 작성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ko-KR" dirty="0" smtClean="0">
              <a:solidFill>
                <a:srgbClr val="FF0000"/>
              </a:solidFill>
            </a:endParaRPr>
          </a:p>
          <a:p>
            <a:pPr lvl="1" latinLnBrk="0"/>
            <a:endParaRPr lang="ko-KR" altLang="ko-KR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352600" y="2780928"/>
          <a:ext cx="5671185" cy="692150"/>
        </p:xfrm>
        <a:graphic>
          <a:graphicData uri="http://schemas.openxmlformats.org/drawingml/2006/table">
            <a:tbl>
              <a:tblPr/>
              <a:tblGrid>
                <a:gridCol w="5671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31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&lt;address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="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집주소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성남시 분당구 서판교로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123&lt;/address&gt; 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&lt;address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="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직장주소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zip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="123-456"&gt;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서울시 충정로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1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가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25&lt;/address&gt; 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50186" y="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2.XML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문서 작성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p.417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2.4 XML </a:t>
            </a:r>
            <a:r>
              <a:rPr lang="ko-KR" altLang="ko-KR" b="1" smtClean="0"/>
              <a:t>문서 작성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11-4] department.xml </a:t>
            </a:r>
            <a:r>
              <a:rPr lang="ko-KR" altLang="ko-KR" smtClean="0"/>
              <a:t>문서의</a:t>
            </a:r>
            <a:r>
              <a:rPr lang="en-US" altLang="ko-KR" smtClean="0"/>
              <a:t> DOM </a:t>
            </a:r>
            <a:r>
              <a:rPr lang="ko-KR" altLang="ko-KR" smtClean="0"/>
              <a:t>트리 구조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11-3)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32520" y="1628800"/>
          <a:ext cx="5311145" cy="4637658"/>
        </p:xfrm>
        <a:graphic>
          <a:graphicData uri="http://schemas.openxmlformats.org/drawingml/2006/table">
            <a:tbl>
              <a:tblPr/>
              <a:tblGrid>
                <a:gridCol w="2862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908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11-3]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기본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xml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문서 작성하기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/ch11/department.xml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15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&lt;?xml version="1.0" encoding="utf-8"?&gt;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&lt;deptinfo&gt;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&lt;department dno="001"&gt;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&lt;name&gt;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컴퓨터학과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&lt;/name&gt;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&lt;professor&gt;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박인우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&lt;/professor&gt;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&lt;student sno="001"&gt;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&lt;name&gt;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홍길동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&lt;/name&gt;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&lt;age&gt;25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&lt;/age&gt;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&lt;/student&gt;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&lt;/department&gt;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&lt;department dno="002"&gt;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&lt;name&gt;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철학과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&lt;/name&gt;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&lt;professor&gt;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박현우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&lt;/professor&gt;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&lt;student sno="021"&gt;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&lt;name&gt;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홍리라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&lt;/name&gt;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&lt;age&gt;21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&lt;/age&gt;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&lt;/student&gt;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&lt;student sno="022"&gt;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&lt;name&gt;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김미선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&lt;/name&gt;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&lt;age&gt;22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&lt;/age&gt;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&lt;/student&gt;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&lt;/department&gt;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&lt;/deptinfo&gt;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50186" y="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2.XML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문서 작성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p.418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8904" y="3068960"/>
            <a:ext cx="4687382" cy="166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XML </a:t>
            </a:r>
            <a:r>
              <a:rPr lang="ko-KR" altLang="ko-KR" b="1" smtClean="0"/>
              <a:t>문서 작성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smtClean="0"/>
              <a:t>속성</a:t>
            </a:r>
            <a:r>
              <a:rPr lang="en-US" altLang="ko-KR" smtClean="0"/>
              <a:t> &amp; </a:t>
            </a:r>
            <a:r>
              <a:rPr lang="ko-KR" altLang="en-US" smtClean="0"/>
              <a:t>엘리먼트</a:t>
            </a:r>
            <a:r>
              <a:rPr lang="ko-KR" altLang="ko-KR" smtClean="0"/>
              <a:t> 중심의</a:t>
            </a:r>
            <a:r>
              <a:rPr lang="en-US" altLang="ko-KR" smtClean="0"/>
              <a:t> XML </a:t>
            </a:r>
            <a:r>
              <a:rPr lang="ko-KR" altLang="ko-KR" smtClean="0"/>
              <a:t>문서 작성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72480" y="1700808"/>
          <a:ext cx="5616624" cy="2313297"/>
        </p:xfrm>
        <a:graphic>
          <a:graphicData uri="http://schemas.openxmlformats.org/drawingml/2006/table">
            <a:tbl>
              <a:tblPr/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987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11-4]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속성 중심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xml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문서 작성하기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/ch11/attribute-dept.xml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1261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&lt;?xml version="1.0" encoding="utf-8"?&gt;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&lt;deptinfo&gt;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&lt;department dno="001" name="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컴퓨터학과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 professor="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박인우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&lt;student sno="001" name="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홍길동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 age="25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"&gt;&lt;/student&gt;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&lt;/department&gt;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&lt;department dno="002"	name="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철학과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 professor="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박현우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&lt;student sno="021" name="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홍리라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 age="21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"&gt;&lt;/student&gt;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&lt;student sno="022" name="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김미선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 age="22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"&gt;	&lt;/student&gt;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&lt;/department&gt;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&lt;/deptinfo&gt;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105128" y="1052736"/>
          <a:ext cx="3528392" cy="5661248"/>
        </p:xfrm>
        <a:graphic>
          <a:graphicData uri="http://schemas.openxmlformats.org/drawingml/2006/table">
            <a:tbl>
              <a:tblPr/>
              <a:tblGrid>
                <a:gridCol w="2240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226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11-5]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엘리먼트 중심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xml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문서 작성하기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/ch11/element-dept.xml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3022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&lt;?xml version="1.0" encoding="utf-8"?&gt;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&lt;deptinfo&gt;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&lt;department&gt;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&lt;dno&gt;001&lt;/dno&gt;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&lt;name&gt;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컴퓨터학과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&lt;/name&gt;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&lt;professor&gt;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박인우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&lt;/professor&gt;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&lt;student&gt;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&lt;sno&gt;001&lt;/sno&gt;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&lt;name&gt;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홍길동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&lt;/name&gt;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&lt;age&gt;25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&lt;/age&gt;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&lt;/student&gt;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&lt;/department&gt;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&lt;department&gt;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&lt;dno&gt;002&lt;/dno&gt;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&lt;name&gt;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철학과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&lt;/name&gt;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&lt;professor&gt;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박현우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&lt;/professor&gt;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&lt;student&gt;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&lt;sno&gt;021&lt;/sno&gt;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&lt;name&gt;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홍리라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&lt;/name&gt;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&lt;age&gt;21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&lt;/age&gt;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&lt;/student&gt;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&lt;student&gt;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&lt;sno&gt;022&lt;/sno&gt;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&lt;name&gt;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김미선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&lt;/name&gt;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&lt;age&gt;22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&lt;/age&gt;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&lt;/student&gt;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&lt;/department&gt;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&lt;/deptinfo&gt;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50186" y="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2.XML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문서 작성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p.419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3.1 </a:t>
            </a:r>
            <a:r>
              <a:rPr lang="ko-KR" altLang="ko-KR" b="1" dirty="0" smtClean="0"/>
              <a:t>네임스페이스</a:t>
            </a:r>
            <a:r>
              <a:rPr lang="en-US" altLang="ko-KR" b="1" dirty="0" err="1" smtClean="0"/>
              <a:t>xxxxxxx</a:t>
            </a:r>
            <a:r>
              <a:rPr lang="ko-KR" altLang="ko-KR" b="1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이름 충돌</a:t>
            </a:r>
            <a:r>
              <a:rPr lang="en-US" altLang="ko-KR" smtClean="0"/>
              <a:t>(name conflict)</a:t>
            </a:r>
          </a:p>
          <a:p>
            <a:pPr lvl="1" latinLnBrk="0"/>
            <a:r>
              <a:rPr lang="ko-KR" altLang="en-US" smtClean="0"/>
              <a:t>서로 다른 의미를 갖는 </a:t>
            </a:r>
            <a:r>
              <a:rPr lang="ko-KR" altLang="ko-KR" smtClean="0"/>
              <a:t>태그의 이름 중복성 때문에 발생하는</a:t>
            </a:r>
            <a:r>
              <a:rPr lang="en-US" altLang="ko-KR" smtClean="0"/>
              <a:t> </a:t>
            </a:r>
            <a:r>
              <a:rPr lang="ko-KR" altLang="en-US" smtClean="0"/>
              <a:t>현상</a:t>
            </a:r>
            <a:endParaRPr lang="en-US" altLang="ko-KR" smtClean="0"/>
          </a:p>
          <a:p>
            <a:pPr lvl="2" latinLnBrk="0"/>
            <a:r>
              <a:rPr lang="en-US" altLang="ko-KR" smtClean="0"/>
              <a:t>'&lt;name&gt;' </a:t>
            </a:r>
            <a:r>
              <a:rPr lang="ko-KR" altLang="ko-KR" smtClean="0"/>
              <a:t>태그가 사람 이름</a:t>
            </a:r>
            <a:r>
              <a:rPr lang="en-US" altLang="ko-KR" smtClean="0"/>
              <a:t>, </a:t>
            </a:r>
            <a:r>
              <a:rPr lang="ko-KR" altLang="ko-KR" smtClean="0"/>
              <a:t>건물 이름</a:t>
            </a:r>
            <a:r>
              <a:rPr lang="en-US" altLang="ko-KR" smtClean="0"/>
              <a:t>, </a:t>
            </a:r>
            <a:r>
              <a:rPr lang="ko-KR" altLang="ko-KR" smtClean="0"/>
              <a:t>학과 이름 등으로 사용되는 경우</a:t>
            </a:r>
            <a:endParaRPr lang="en-US" altLang="ko-KR" smtClean="0"/>
          </a:p>
          <a:p>
            <a:pPr lvl="1" latinLnBrk="0"/>
            <a:r>
              <a:rPr lang="en-US" altLang="ko-KR" smtClean="0"/>
              <a:t>XML </a:t>
            </a:r>
            <a:r>
              <a:rPr lang="ko-KR" altLang="ko-KR" smtClean="0"/>
              <a:t>문서 안에서 똑같은 이름의 엘리먼트 태그가 다른 의미로 사용될 수 있</a:t>
            </a:r>
            <a:r>
              <a:rPr lang="ko-KR" altLang="en-US" smtClean="0"/>
              <a:t>음</a:t>
            </a:r>
            <a:endParaRPr lang="en-US" altLang="ko-KR" smtClean="0"/>
          </a:p>
          <a:p>
            <a:pPr lvl="1" latinLnBrk="0"/>
            <a:r>
              <a:rPr lang="ko-KR" altLang="ko-KR" smtClean="0"/>
              <a:t>서로</a:t>
            </a:r>
            <a:r>
              <a:rPr lang="en-US" altLang="ko-KR" smtClean="0"/>
              <a:t> XML </a:t>
            </a:r>
            <a:r>
              <a:rPr lang="ko-KR" altLang="ko-KR" smtClean="0"/>
              <a:t>문서를 교환하거나 합병할 경우</a:t>
            </a:r>
            <a:r>
              <a:rPr lang="en-US" altLang="ko-KR" smtClean="0"/>
              <a:t>, </a:t>
            </a:r>
            <a:r>
              <a:rPr lang="ko-KR" altLang="en-US" smtClean="0"/>
              <a:t>다른 의미의 중복된 태그와 속성 존재 가능</a:t>
            </a:r>
            <a:endParaRPr lang="en-US" altLang="ko-KR" smtClean="0"/>
          </a:p>
          <a:p>
            <a:pPr lvl="1" latinLnBrk="0"/>
            <a:r>
              <a:rPr lang="ko-KR" altLang="ko-KR" smtClean="0"/>
              <a:t>충돌을 해결하기 위한 개념</a:t>
            </a:r>
            <a:r>
              <a:rPr lang="en-US" altLang="ko-KR" smtClean="0"/>
              <a:t> -&gt;</a:t>
            </a:r>
            <a:r>
              <a:rPr lang="ko-KR" altLang="ko-KR" smtClean="0"/>
              <a:t> 네임스페이스</a:t>
            </a:r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r>
              <a:rPr lang="ko-KR" altLang="ko-KR" smtClean="0"/>
              <a:t>네임스페이스</a:t>
            </a:r>
            <a:r>
              <a:rPr lang="en-US" altLang="ko-KR" smtClean="0"/>
              <a:t>(namespace)</a:t>
            </a:r>
          </a:p>
          <a:p>
            <a:pPr lvl="1" latinLnBrk="0"/>
            <a:r>
              <a:rPr lang="en-US" altLang="ko-KR" smtClean="0"/>
              <a:t>'</a:t>
            </a:r>
            <a:r>
              <a:rPr lang="ko-KR" altLang="ko-KR" smtClean="0"/>
              <a:t>이름 공간</a:t>
            </a:r>
            <a:r>
              <a:rPr lang="en-US" altLang="ko-KR" smtClean="0"/>
              <a:t>'</a:t>
            </a:r>
            <a:r>
              <a:rPr lang="ko-KR" altLang="ko-KR" smtClean="0"/>
              <a:t>을 의미하는 추상적인 개념</a:t>
            </a:r>
            <a:endParaRPr lang="en-US" altLang="ko-KR" smtClean="0"/>
          </a:p>
          <a:p>
            <a:pPr lvl="2" latinLnBrk="0"/>
            <a:r>
              <a:rPr lang="ko-KR" altLang="ko-KR" smtClean="0"/>
              <a:t>네임스페이스가 다르면 명명 방식이 다르</a:t>
            </a:r>
            <a:r>
              <a:rPr lang="ko-KR" altLang="en-US" smtClean="0"/>
              <a:t>고</a:t>
            </a:r>
            <a:r>
              <a:rPr lang="en-US" altLang="ko-KR" smtClean="0"/>
              <a:t> </a:t>
            </a:r>
            <a:r>
              <a:rPr lang="ko-KR" altLang="ko-KR" smtClean="0"/>
              <a:t>사람</a:t>
            </a:r>
            <a:r>
              <a:rPr lang="en-US" altLang="ko-KR" smtClean="0"/>
              <a:t>(</a:t>
            </a:r>
            <a:r>
              <a:rPr lang="ko-KR" altLang="ko-KR" smtClean="0"/>
              <a:t>또는 그룹</a:t>
            </a:r>
            <a:r>
              <a:rPr lang="en-US" altLang="ko-KR" smtClean="0"/>
              <a:t>) </a:t>
            </a:r>
            <a:r>
              <a:rPr lang="ko-KR" altLang="ko-KR" smtClean="0"/>
              <a:t>수만큼 각자의 독립된 네임스페이스를 갖</a:t>
            </a:r>
            <a:r>
              <a:rPr lang="ko-KR" altLang="en-US" smtClean="0"/>
              <a:t>으며 </a:t>
            </a:r>
            <a:r>
              <a:rPr lang="ko-KR" altLang="ko-KR" smtClean="0"/>
              <a:t>같은 네임스페이스를 갖는</a:t>
            </a:r>
            <a:r>
              <a:rPr lang="en-US" altLang="ko-KR" smtClean="0"/>
              <a:t> XML </a:t>
            </a:r>
            <a:r>
              <a:rPr lang="ko-KR" altLang="ko-KR" smtClean="0"/>
              <a:t>문서간에는 서로 이름 충돌이 발생하지 않는다고 가정</a:t>
            </a:r>
            <a:r>
              <a:rPr lang="en-US" altLang="ko-KR" smtClean="0"/>
              <a:t> </a:t>
            </a:r>
          </a:p>
          <a:p>
            <a:pPr lvl="1" latinLnBrk="0"/>
            <a:r>
              <a:rPr lang="ko-KR" altLang="ko-KR" smtClean="0"/>
              <a:t>이름 앞에 네임스페이스를 식별할 수 있는 코드를 포함하면 모든 이름 충돌을 해결</a:t>
            </a:r>
            <a:endParaRPr lang="en-US" altLang="ko-KR" smtClean="0"/>
          </a:p>
          <a:p>
            <a:pPr lvl="1" latinLnBrk="0"/>
            <a:endParaRPr lang="ko-KR" altLang="ko-KR" smtClean="0"/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42547" y="0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네임스페이스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p.421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3.2 </a:t>
            </a:r>
            <a:r>
              <a:rPr lang="ko-KR" altLang="ko-KR" b="1" smtClean="0"/>
              <a:t>네임스페이스 선언 방법</a:t>
            </a:r>
            <a:r>
              <a:rPr lang="en-US" altLang="ko-KR" b="1" smtClean="0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/>
            <a:r>
              <a:rPr lang="ko-KR" altLang="ko-KR" smtClean="0"/>
              <a:t>기본 네임스페이스 선언</a:t>
            </a:r>
          </a:p>
          <a:p>
            <a:pPr lvl="1" latinLnBrk="0"/>
            <a:r>
              <a:rPr lang="ko-KR" altLang="ko-KR" smtClean="0"/>
              <a:t>네임스페이스는</a:t>
            </a:r>
            <a:r>
              <a:rPr lang="en-US" altLang="ko-KR" smtClean="0"/>
              <a:t> XML </a:t>
            </a:r>
            <a:r>
              <a:rPr lang="ko-KR" altLang="ko-KR" smtClean="0"/>
              <a:t>문서 안에</a:t>
            </a:r>
            <a:r>
              <a:rPr lang="en-US" altLang="ko-KR" smtClean="0"/>
              <a:t> 'xmlns' </a:t>
            </a:r>
            <a:r>
              <a:rPr lang="ko-KR" altLang="ko-KR" smtClean="0"/>
              <a:t>속성</a:t>
            </a:r>
            <a:r>
              <a:rPr lang="en-US" altLang="ko-KR" smtClean="0"/>
              <a:t>(</a:t>
            </a:r>
            <a:r>
              <a:rPr lang="ko-KR" altLang="ko-KR" smtClean="0"/>
              <a:t>속성값은 유일한 네임스페이스 이름으로</a:t>
            </a:r>
            <a:r>
              <a:rPr lang="en-US" altLang="ko-KR" smtClean="0"/>
              <a:t> URI(Unique Resource Identifier) </a:t>
            </a:r>
            <a:r>
              <a:rPr lang="ko-KR" altLang="ko-KR" smtClean="0"/>
              <a:t>값 지정</a:t>
            </a:r>
            <a:r>
              <a:rPr lang="en-US" altLang="ko-KR" smtClean="0"/>
              <a:t>)</a:t>
            </a:r>
            <a:r>
              <a:rPr lang="ko-KR" altLang="en-US" smtClean="0"/>
              <a:t>값을 이용하여 선언</a:t>
            </a:r>
            <a:endParaRPr lang="en-US" altLang="ko-KR" smtClean="0"/>
          </a:p>
          <a:p>
            <a:pPr lvl="1" latinLnBrk="0"/>
            <a:r>
              <a:rPr lang="ko-KR" altLang="ko-KR" smtClean="0"/>
              <a:t>기본 네임스페이스는 보통</a:t>
            </a:r>
            <a:r>
              <a:rPr lang="en-US" altLang="ko-KR" smtClean="0"/>
              <a:t> xmlns </a:t>
            </a:r>
            <a:r>
              <a:rPr lang="ko-KR" altLang="ko-KR" smtClean="0"/>
              <a:t>속성은 최상위 엘리먼트의 시작 태그 안에 선언</a:t>
            </a:r>
            <a:endParaRPr lang="en-US" altLang="ko-KR" smtClean="0"/>
          </a:p>
          <a:p>
            <a:pPr lvl="1" latinLnBrk="0"/>
            <a:r>
              <a:rPr lang="ko-KR" altLang="ko-KR" smtClean="0"/>
              <a:t>적용 받는 태그 이름 앞에 접두어 생략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r>
              <a:rPr lang="en-US" altLang="ko-KR" smtClean="0"/>
              <a:t>  </a:t>
            </a:r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r>
              <a:rPr lang="en-US" altLang="ko-KR" smtClean="0"/>
              <a:t>xmlns </a:t>
            </a:r>
            <a:r>
              <a:rPr lang="ko-KR" altLang="ko-KR" smtClean="0"/>
              <a:t>속성은 모든 엘리먼트의 시작 태그 안에 선언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1" latinLnBrk="0"/>
            <a:r>
              <a:rPr lang="ko-KR" altLang="ko-KR" smtClean="0"/>
              <a:t>선언된 네임스페이스는 하위 엘리먼트들에게 상속되어 적용</a:t>
            </a:r>
          </a:p>
          <a:p>
            <a:pPr lvl="1" latinLnBrk="0"/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424608" y="4149080"/>
          <a:ext cx="6120680" cy="2077338"/>
        </p:xfrm>
        <a:graphic>
          <a:graphicData uri="http://schemas.openxmlformats.org/drawingml/2006/table">
            <a:tbl>
              <a:tblPr/>
              <a:tblGrid>
                <a:gridCol w="3059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0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908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11-6]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기본 네임스페이스 선언하기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/ch11/namespace1.xml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15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&lt;?xml version="1.0" encoding="utf-8"?&gt; 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&lt;studentinfo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xmlns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="http://www.good.ac.kr/2014/xmlns/student"&gt;				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student sno="001"&gt;							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&lt;major&gt;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컴퓨터학과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&lt;/major&gt;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&lt;name&gt;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홍길동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&lt;/name&gt;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&lt;age&gt;25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&lt;/age&gt;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&lt;gender&gt;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남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&lt;/gender&gt;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&lt;/student&gt;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&lt;/studentinfo&gt;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96616" y="2780928"/>
          <a:ext cx="5904656" cy="432048"/>
        </p:xfrm>
        <a:graphic>
          <a:graphicData uri="http://schemas.openxmlformats.org/drawingml/2006/table">
            <a:tbl>
              <a:tblPr/>
              <a:tblGrid>
                <a:gridCol w="5904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&lt;studentinfo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xmlns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="http://www.good.ac.kr/2014/xmlns/student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"&gt;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408883" y="0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네임스페이스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p.422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네임스페이스 선언 방법</a:t>
            </a:r>
            <a:r>
              <a:rPr lang="en-US" altLang="ko-KR" b="1" smtClean="0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/>
            <a:r>
              <a:rPr lang="ko-KR" altLang="ko-KR" smtClean="0"/>
              <a:t>접두어를 사용한 네임스페이스 선언</a:t>
            </a:r>
          </a:p>
          <a:p>
            <a:pPr lvl="1" latinLnBrk="0"/>
            <a:r>
              <a:rPr lang="en-US" altLang="ko-KR" smtClean="0"/>
              <a:t>XML </a:t>
            </a:r>
            <a:r>
              <a:rPr lang="ko-KR" altLang="ko-KR" smtClean="0"/>
              <a:t>문서에 네임스페이스를 여러 개 사용하거나 기본 네임스페이스가 아닌 네임스페이스를 선언할 때 접두어를 함께 선언</a:t>
            </a:r>
            <a:endParaRPr lang="en-US" altLang="ko-KR" smtClean="0"/>
          </a:p>
          <a:p>
            <a:pPr lvl="1" latinLnBrk="0"/>
            <a:r>
              <a:rPr lang="ko-KR" altLang="ko-KR" smtClean="0"/>
              <a:t>접두어는 문자나</a:t>
            </a:r>
            <a:r>
              <a:rPr lang="en-US" altLang="ko-KR" smtClean="0"/>
              <a:t> '_' </a:t>
            </a:r>
            <a:r>
              <a:rPr lang="ko-KR" altLang="ko-KR" smtClean="0"/>
              <a:t>문자로 시작하는 문자열이면 가능</a:t>
            </a:r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r>
              <a:rPr lang="ko-KR" altLang="ko-KR" smtClean="0"/>
              <a:t>기본 네임 스페이스가 아닌 다른 특정 네임스페이스에 속함을 정의하려면 태그 이름이나 속성 이름 앞에 접두어와</a:t>
            </a:r>
            <a:r>
              <a:rPr lang="en-US" altLang="ko-KR" smtClean="0"/>
              <a:t> ':' </a:t>
            </a:r>
            <a:r>
              <a:rPr lang="ko-KR" altLang="ko-KR" smtClean="0"/>
              <a:t>기호를 붙</a:t>
            </a:r>
            <a:r>
              <a:rPr lang="ko-KR" altLang="en-US" smtClean="0"/>
              <a:t>임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424608" y="2348880"/>
          <a:ext cx="5671185" cy="361315"/>
        </p:xfrm>
        <a:graphic>
          <a:graphicData uri="http://schemas.openxmlformats.org/drawingml/2006/table">
            <a:tbl>
              <a:tblPr/>
              <a:tblGrid>
                <a:gridCol w="5671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31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&lt;st:student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xmlns:st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="http://www.good.ac.kr/2014/xmlns/student"&gt;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96616" y="3645025"/>
          <a:ext cx="6048672" cy="2952328"/>
        </p:xfrm>
        <a:graphic>
          <a:graphicData uri="http://schemas.openxmlformats.org/drawingml/2006/table">
            <a:tbl>
              <a:tblPr/>
              <a:tblGrid>
                <a:gridCol w="3425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3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900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11-7]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네임스페이스 접두어 적용하기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/ch11/namespace2.xml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5428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&lt;?xml version="1.0" encoding="utf-8"?&gt;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&lt;deptinfo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xmlns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="http://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www.good.ac.kr/2014/xmlns/department"&gt;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&lt;department&gt;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&lt;dno&gt;001&lt;/dno&gt;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&lt;name&gt;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컴퓨터학과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&lt;/name&gt;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&lt;professor&gt;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박인우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&lt;/professor&gt;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&lt;st:student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xmlns:st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="http://www.good.ac.kr/2014/xmlns/student"&gt;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&lt;st:sno&gt;001&lt;/st:sno&gt;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&lt;st:name&gt;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홍길동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&lt;/st:name&gt;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&lt;st:age&gt;25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&lt;/st:age&gt;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&lt;/st:student&gt;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&lt;/department&gt;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&lt;/deptinfo&gt;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408883" y="0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네임스페이스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p.422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4. XML </a:t>
            </a:r>
            <a:r>
              <a:rPr lang="ko-KR" altLang="ko-KR" b="1" smtClean="0"/>
              <a:t>문서의</a:t>
            </a:r>
            <a:r>
              <a:rPr lang="en-US" altLang="ko-KR" b="1" smtClean="0"/>
              <a:t> CSS </a:t>
            </a:r>
            <a:r>
              <a:rPr lang="ko-KR" altLang="ko-KR" b="1" smtClean="0"/>
              <a:t>적용</a:t>
            </a:r>
            <a:r>
              <a:rPr lang="en-US" altLang="ko-KR" b="1" smtClean="0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/>
            <a:r>
              <a:rPr lang="ko-KR" altLang="ko-KR" smtClean="0"/>
              <a:t>내부</a:t>
            </a:r>
            <a:r>
              <a:rPr lang="en-US" altLang="ko-KR" smtClean="0"/>
              <a:t> CSS3 </a:t>
            </a:r>
            <a:r>
              <a:rPr lang="ko-KR" altLang="ko-KR" smtClean="0"/>
              <a:t>스타일시트 적용</a:t>
            </a:r>
          </a:p>
          <a:p>
            <a:pPr lvl="1" latinLnBrk="0"/>
            <a:r>
              <a:rPr lang="en-US" altLang="ko-KR" smtClean="0"/>
              <a:t>XML </a:t>
            </a:r>
            <a:r>
              <a:rPr lang="ko-KR" altLang="ko-KR" smtClean="0"/>
              <a:t>문서 내부에 스타일시트를 선언한 예</a:t>
            </a:r>
            <a:endParaRPr lang="en-US" altLang="ko-KR" smtClean="0"/>
          </a:p>
          <a:p>
            <a:pPr lvl="1" latinLnBrk="0"/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11-5] internal-css.xml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11-8)</a:t>
            </a:r>
            <a:endParaRPr lang="ko-KR" altLang="ko-KR" smtClean="0"/>
          </a:p>
          <a:p>
            <a:pPr lvl="1" latinLnBrk="0"/>
            <a:endParaRPr lang="ko-KR" altLang="ko-KR" smtClean="0"/>
          </a:p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8624" y="2276872"/>
            <a:ext cx="489654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854244" y="0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4.XML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문서의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CSS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적용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p.424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XML </a:t>
            </a:r>
            <a:r>
              <a:rPr lang="ko-KR" altLang="ko-KR" b="1" smtClean="0"/>
              <a:t>문서의</a:t>
            </a:r>
            <a:r>
              <a:rPr lang="en-US" altLang="ko-KR" b="1" smtClean="0"/>
              <a:t> CSS </a:t>
            </a:r>
            <a:r>
              <a:rPr lang="ko-KR" altLang="ko-KR" b="1" smtClean="0"/>
              <a:t>적용</a:t>
            </a:r>
            <a:r>
              <a:rPr lang="en-US" altLang="ko-KR" b="1" smtClean="0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/>
            <a:r>
              <a:rPr lang="ko-KR" altLang="ko-KR" smtClean="0"/>
              <a:t>외부</a:t>
            </a:r>
            <a:r>
              <a:rPr lang="en-US" altLang="ko-KR" smtClean="0"/>
              <a:t> CSS3 </a:t>
            </a:r>
            <a:r>
              <a:rPr lang="ko-KR" altLang="ko-KR" smtClean="0"/>
              <a:t>스타일시트 적용</a:t>
            </a:r>
          </a:p>
          <a:p>
            <a:pPr lvl="1" latinLnBrk="0"/>
            <a:r>
              <a:rPr lang="ko-KR" altLang="ko-KR" smtClean="0"/>
              <a:t>외부에</a:t>
            </a:r>
            <a:r>
              <a:rPr lang="en-US" altLang="ko-KR" smtClean="0"/>
              <a:t> CSS3 </a:t>
            </a:r>
            <a:r>
              <a:rPr lang="ko-KR" altLang="ko-KR" smtClean="0"/>
              <a:t>스타일 파일을 정의하여 여러</a:t>
            </a:r>
            <a:r>
              <a:rPr lang="en-US" altLang="ko-KR" smtClean="0"/>
              <a:t> XML </a:t>
            </a:r>
            <a:r>
              <a:rPr lang="ko-KR" altLang="ko-KR" smtClean="0"/>
              <a:t>문서에 같은 스타일을 적용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1" latinLnBrk="0"/>
            <a:r>
              <a:rPr lang="en-US" altLang="ko-KR" smtClean="0"/>
              <a:t>XML </a:t>
            </a:r>
            <a:r>
              <a:rPr lang="ko-KR" altLang="ko-KR" smtClean="0"/>
              <a:t>문서 외부에 스타일시트를 선언한 </a:t>
            </a:r>
            <a:r>
              <a:rPr lang="ko-KR" altLang="en-US" smtClean="0"/>
              <a:t>예</a:t>
            </a:r>
            <a:endParaRPr lang="en-US" altLang="ko-KR" smtClean="0"/>
          </a:p>
          <a:p>
            <a:pPr lvl="1" latinLnBrk="0"/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11-6] external-css.xml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11-9-1,2)</a:t>
            </a:r>
            <a:endParaRPr lang="ko-KR" altLang="ko-KR" smtClean="0"/>
          </a:p>
          <a:p>
            <a:pPr lvl="1" latinLnBrk="0"/>
            <a:endParaRPr lang="ko-KR" altLang="ko-KR" smtClean="0"/>
          </a:p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4608" y="2636912"/>
            <a:ext cx="5256584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854244" y="0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4.XML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문서의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CSS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적용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p.425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모바일웹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웹앱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하이브리드앱</a:t>
            </a:r>
            <a:r>
              <a:rPr lang="ko-KR" altLang="en-US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 입문</a:t>
            </a:r>
            <a:endParaRPr lang="ko-KR" altLang="en-US" sz="2000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000672" y="3356992"/>
            <a:ext cx="6913538" cy="1252538"/>
          </a:xfrm>
          <a:prstGeom prst="rect">
            <a:avLst/>
          </a:prstGeom>
          <a:noFill/>
          <a:ln w="4191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&gt;&gt; </a:t>
            </a: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학습목표 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&lt;&lt;</a:t>
            </a:r>
            <a:endParaRPr kumimoji="1" lang="en-US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XML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의 특성과 문서 작성 방법을 알아본다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XML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의 네임스페이스 개념을 이해한다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XML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문서에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CSS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적용 방법을 알아본다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Ajax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메소드의 종류를 알아보고 예제에 활용해본다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XML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과 제이쿼리를 활용한 예제를 만들어본다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88967" y="1268760"/>
            <a:ext cx="242091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1. XML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개요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2. XML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문서 작성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네임스페이스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4. XML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문서의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CSS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적용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제이쿼리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Ajax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제이쿼리 활용 예제</a:t>
            </a:r>
          </a:p>
          <a:p>
            <a:pPr algn="r"/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요약</a:t>
            </a:r>
          </a:p>
          <a:p>
            <a:pPr algn="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b="1" dirty="0" smtClean="0"/>
              <a:t>5.1 </a:t>
            </a:r>
            <a:r>
              <a:rPr lang="ko-KR" altLang="ko-KR" b="1" dirty="0" err="1" smtClean="0"/>
              <a:t>제이쿼리</a:t>
            </a:r>
            <a:r>
              <a:rPr lang="ko-KR" altLang="ko-KR" b="1" dirty="0" smtClean="0"/>
              <a:t> </a:t>
            </a:r>
            <a:r>
              <a:rPr lang="en-US" altLang="ko-KR" b="1" dirty="0" smtClean="0"/>
              <a:t>Ajax </a:t>
            </a:r>
            <a:r>
              <a:rPr lang="ko-KR" altLang="en-US" b="1" dirty="0" smtClean="0"/>
              <a:t>시험 아님</a:t>
            </a:r>
            <a:endParaRPr lang="ko-KR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Ajax(Asynchronous JavaScript and XML)</a:t>
            </a:r>
          </a:p>
          <a:p>
            <a:pPr lvl="1"/>
            <a:r>
              <a:rPr lang="ko-KR" altLang="ko-KR" dirty="0" smtClean="0"/>
              <a:t>서버와 비동기 </a:t>
            </a:r>
            <a:r>
              <a:rPr lang="en-US" altLang="ko-KR" dirty="0" smtClean="0"/>
              <a:t>HTTP </a:t>
            </a:r>
            <a:r>
              <a:rPr lang="ko-KR" altLang="ko-KR" dirty="0" smtClean="0"/>
              <a:t>통신을 하기 위한 기술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서버에</a:t>
            </a:r>
            <a:r>
              <a:rPr lang="en-US" altLang="ko-KR" dirty="0" smtClean="0"/>
              <a:t> HTTP </a:t>
            </a:r>
            <a:r>
              <a:rPr lang="ko-KR" altLang="ko-KR" dirty="0" smtClean="0"/>
              <a:t>요청을 보낸 뒤</a:t>
            </a:r>
            <a:r>
              <a:rPr lang="en-US" altLang="ko-KR" dirty="0" smtClean="0"/>
              <a:t> XML, JSON </a:t>
            </a:r>
            <a:r>
              <a:rPr lang="ko-KR" altLang="ko-KR" dirty="0" smtClean="0"/>
              <a:t>형식 등으로 응답을 받아 페이지의 일부만을 변경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매번</a:t>
            </a:r>
            <a:r>
              <a:rPr lang="en-US" altLang="ko-KR" dirty="0" smtClean="0"/>
              <a:t> HTML5 </a:t>
            </a:r>
            <a:r>
              <a:rPr lang="ko-KR" altLang="ko-KR" dirty="0" smtClean="0"/>
              <a:t>페이지 전체를 새로 고침 하지 않고도 웹 페이지 내용을 새롭게 갱신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-&gt; </a:t>
            </a:r>
            <a:r>
              <a:rPr lang="ko-KR" altLang="ko-KR" dirty="0" smtClean="0"/>
              <a:t>페이지 이동 없이 웹 서버와 데이터를 주고 받</a:t>
            </a:r>
            <a:r>
              <a:rPr lang="ko-KR" altLang="en-US" dirty="0" smtClean="0"/>
              <a:t>는</a:t>
            </a:r>
            <a:r>
              <a:rPr lang="ko-KR" altLang="ko-KR" dirty="0" smtClean="0"/>
              <a:t> 사용자 상호 작용의 새 패러다임 제공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빠르고 동적인 웹 페이지 생성을 위한 핵심 기술로 브라우저나 플랫폼에 </a:t>
            </a:r>
            <a:r>
              <a:rPr lang="ko-KR" altLang="ko-KR" dirty="0" err="1" smtClean="0"/>
              <a:t>독립적</a:t>
            </a:r>
            <a:r>
              <a:rPr lang="ko-KR" altLang="en-US" dirty="0" err="1" smtClean="0"/>
              <a:t>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ko-KR" dirty="0" err="1" smtClean="0"/>
              <a:t>제이쿼리는</a:t>
            </a:r>
            <a:r>
              <a:rPr lang="ko-KR" altLang="ko-KR" dirty="0" smtClean="0"/>
              <a:t> 웹 브라우저 종류에 상관없이 같은 방식으로</a:t>
            </a:r>
            <a:r>
              <a:rPr lang="en-US" altLang="ko-KR" dirty="0" smtClean="0"/>
              <a:t> Ajax </a:t>
            </a:r>
            <a:r>
              <a:rPr lang="ko-KR" altLang="ko-KR" dirty="0" smtClean="0"/>
              <a:t>기능을 구현하도록 다</a:t>
            </a:r>
            <a:r>
              <a:rPr lang="ko-KR" altLang="en-US" dirty="0" smtClean="0"/>
              <a:t>양한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메소드를</a:t>
            </a:r>
            <a:r>
              <a:rPr lang="ko-KR" altLang="ko-KR" dirty="0" smtClean="0"/>
              <a:t> 제공</a:t>
            </a:r>
            <a:endParaRPr lang="en-US" altLang="ko-KR" dirty="0" smtClean="0"/>
          </a:p>
          <a:p>
            <a:r>
              <a:rPr lang="ko-KR" altLang="ko-KR" dirty="0" err="1" smtClean="0"/>
              <a:t>제이쿼리</a:t>
            </a:r>
            <a:r>
              <a:rPr lang="ko-KR" altLang="ko-KR" dirty="0" smtClean="0"/>
              <a:t> 모바일은 페이지 이동을 위해</a:t>
            </a:r>
            <a:r>
              <a:rPr lang="en-US" altLang="ko-KR" dirty="0" smtClean="0"/>
              <a:t> Ajax </a:t>
            </a:r>
            <a:r>
              <a:rPr lang="ko-KR" altLang="ko-KR" dirty="0" smtClean="0"/>
              <a:t>기술을 사용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50187" y="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5.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Ajax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p.426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주요 제이쿼리 </a:t>
            </a:r>
            <a:r>
              <a:rPr lang="en-US" altLang="ko-KR" smtClean="0"/>
              <a:t>Ajax </a:t>
            </a:r>
            <a:r>
              <a:rPr lang="ko-KR" altLang="ko-KR" smtClean="0"/>
              <a:t>관련 메소드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920552" y="836712"/>
          <a:ext cx="6552728" cy="5924168"/>
        </p:xfrm>
        <a:graphic>
          <a:graphicData uri="http://schemas.openxmlformats.org/drawingml/2006/table">
            <a:tbl>
              <a:tblPr/>
              <a:tblGrid>
                <a:gridCol w="1550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2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888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Ajax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메소드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6609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$.ajax(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모든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Ajax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메소드의 기본이 되는 메소드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$.ajax({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url: 'service.php',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success: function(data)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$('#area').html(data);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}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$.get(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GET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방식의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ajax( )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메소드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$.get('sample.html', function(data)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$('#area').html(data);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$.post(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POST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방식의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ajax( )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메소드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$.post('sample.html', function(data)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$('#area').html(data);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$.getJSON(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JSON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형식으로 응답 받는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ajax( )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메소드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$.getJSON('sample.json', function(data)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$('#area').html('&lt;p&gt;' + data.age + '&lt;/p&gt;');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load(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  <a:tabLst>
                          <a:tab pos="1414145" algn="l"/>
                        </a:tabLs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서버로부터 데이터를 받아서 일치하는 요소 안에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HTML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을 추가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$('#area').load('sample.html', function( )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  <a:tabLst>
                          <a:tab pos="1414145" algn="l"/>
                        </a:tabLs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  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$.getScript(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자바스크립트 형식으로 응답 받는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ajax( )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메소드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$.getScript('sample.js', function( )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  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$.ajaxSetup(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ajax( )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메소드의 선택 사항들에 대한 기본값 설정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$.ajaxSetup({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url: 'service.php'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50187" y="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5.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Ajax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p.427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제이쿼리 </a:t>
            </a:r>
            <a:r>
              <a:rPr lang="en-US" altLang="ko-KR" b="1" smtClean="0"/>
              <a:t>Ajax </a:t>
            </a:r>
            <a:r>
              <a:rPr lang="ko-KR" altLang="ko-KR" b="1" smtClean="0"/>
              <a:t>이벤트 메소드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848544" y="980729"/>
          <a:ext cx="7056784" cy="5400601"/>
        </p:xfrm>
        <a:graphic>
          <a:graphicData uri="http://schemas.openxmlformats.org/drawingml/2006/table">
            <a:tbl>
              <a:tblPr/>
              <a:tblGrid>
                <a:gridCol w="1489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66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Ajax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메소드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9827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ajaxStart(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첫 번째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Ajax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요청이 시작될 때 호출되는 이벤트 메소드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$('#img1').ajaxStart(function( ){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$(this).show();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9827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ajaxStop(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모든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Ajax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요청이 끝날 때 호출되는 이벤트 메소드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$('#img1').ajaxStop(function( ){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$(this).fadeOut(2000);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7218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ajaxSend(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특정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Ajax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요청을 보내기 전에 호출되는 이벤트 메소드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$("#msg").ajaxSend(function(event, request, settings){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$(this).append("&lt;p&gt;" + settings.url + 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페이지 요청 시작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&lt;/p&gt;");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7218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ajaxSuccess(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특정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Ajax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요청이 성공적으로 완료될 때마다 호출되는 이벤트 메소드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$("#msg").ajaxSuccess(function(event, request, settings){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$(this).append("&lt;p&gt;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요청 성공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&lt;/p&gt;");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7218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ajaxError(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Ajax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요청들에 대한 오류 발생시 호출되는 이벤트 메소드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$("#msg").ajaxError(function(event, request, settings){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$(this).append("&lt;p&gt;" + settings.url + 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페이지 요청 실패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&lt;/p&gt;");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9827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ajaxComplete(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Ajax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요청들이 완료되면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성공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실패 관련 없이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호출되는 이벤트 메소드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$("#msg").ajaxComplete(function(event,request, settings){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$(this).append("&lt;p&gt;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요청 완료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&lt;/p&gt;");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50187" y="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5.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Ajax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p.427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5.2 $.ajax( ) </a:t>
            </a:r>
            <a:r>
              <a:rPr lang="ko-KR" altLang="ko-KR" b="1" smtClean="0"/>
              <a:t>메소드의</a:t>
            </a:r>
            <a:r>
              <a:rPr lang="en-US" altLang="ko-KR" b="1" smtClean="0"/>
              <a:t> XML </a:t>
            </a:r>
            <a:r>
              <a:rPr lang="ko-KR" altLang="ko-KR" b="1" smtClean="0"/>
              <a:t>문서 적용 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smtClean="0"/>
              <a:t>$.ajax( ) </a:t>
            </a:r>
            <a:r>
              <a:rPr lang="ko-KR" altLang="ko-KR" smtClean="0"/>
              <a:t>메소드</a:t>
            </a:r>
          </a:p>
          <a:p>
            <a:pPr lvl="1"/>
            <a:r>
              <a:rPr lang="ko-KR" altLang="ko-KR" smtClean="0"/>
              <a:t>모든</a:t>
            </a:r>
            <a:r>
              <a:rPr lang="en-US" altLang="ko-KR" smtClean="0"/>
              <a:t> Ajax </a:t>
            </a:r>
            <a:r>
              <a:rPr lang="ko-KR" altLang="ko-KR" smtClean="0"/>
              <a:t>메소드</a:t>
            </a:r>
            <a:r>
              <a:rPr lang="ko-KR" altLang="en-US" smtClean="0"/>
              <a:t>가</a:t>
            </a:r>
            <a:r>
              <a:rPr lang="ko-KR" altLang="ko-KR" smtClean="0"/>
              <a:t> 내부적으로는 </a:t>
            </a:r>
            <a:r>
              <a:rPr lang="ko-KR" altLang="en-US" smtClean="0"/>
              <a:t>사용하는 기본 메소드</a:t>
            </a:r>
            <a:endParaRPr lang="en-US" altLang="ko-KR" smtClean="0"/>
          </a:p>
          <a:p>
            <a:pPr lvl="1"/>
            <a:r>
              <a:rPr lang="en-US" altLang="ko-KR" smtClean="0"/>
              <a:t>Ajax </a:t>
            </a:r>
            <a:r>
              <a:rPr lang="ko-KR" altLang="ko-KR" smtClean="0"/>
              <a:t>요청을 기본적인 부분부터 직접 설정하고 제어할 수 있어 다른</a:t>
            </a:r>
            <a:r>
              <a:rPr lang="en-US" altLang="ko-KR" smtClean="0"/>
              <a:t> Ajax </a:t>
            </a:r>
            <a:r>
              <a:rPr lang="ko-KR" altLang="ko-KR" smtClean="0"/>
              <a:t>메소드로 할 수 없는 요청도 수행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1"/>
            <a:r>
              <a:rPr lang="en-US" altLang="ko-KR" smtClean="0"/>
              <a:t>$.ajax() </a:t>
            </a:r>
            <a:r>
              <a:rPr lang="ko-KR" altLang="ko-KR" smtClean="0"/>
              <a:t>메소드의 기본 형식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ajax( ) </a:t>
            </a:r>
            <a:r>
              <a:rPr lang="ko-KR" altLang="ko-KR" smtClean="0"/>
              <a:t>메소드 선택 항목들</a:t>
            </a:r>
            <a:r>
              <a:rPr lang="en-US" altLang="ko-KR" smtClean="0"/>
              <a:t>(options)</a:t>
            </a:r>
            <a:r>
              <a:rPr lang="ko-KR" altLang="ko-KR" smtClean="0"/>
              <a:t>을 맵 형식으로 명세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32920" y="2166506"/>
          <a:ext cx="2448272" cy="326390"/>
        </p:xfrm>
        <a:graphic>
          <a:graphicData uri="http://schemas.openxmlformats.org/drawingml/2006/table">
            <a:tbl>
              <a:tblPr/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$.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ajax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 options ) 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208584" y="2636912"/>
          <a:ext cx="7560840" cy="648072"/>
        </p:xfrm>
        <a:graphic>
          <a:graphicData uri="http://schemas.openxmlformats.org/drawingml/2006/table">
            <a:tbl>
              <a:tblPr/>
              <a:tblGrid>
                <a:gridCol w="756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$.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ajax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({ url: URL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주소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[,type: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요청방식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] [,data: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요청내용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] [,timeout: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응답제한시간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] [,dataType: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응답데이터유형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] [,async: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비동기여부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] [,success: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성공콜백함수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] [,error: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실패콜백함수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] 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76536" y="3789042"/>
          <a:ext cx="7560840" cy="2952326"/>
        </p:xfrm>
        <a:graphic>
          <a:graphicData uri="http://schemas.openxmlformats.org/drawingml/2006/table">
            <a:tbl>
              <a:tblPr/>
              <a:tblGrid>
                <a:gridCol w="2523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10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선택항목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: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항목값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의미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20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url : URL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주소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요청이 보내질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주로 서버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의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URL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주소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필수 항목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기본값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: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현재페이지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"sample.php", "sample.html", "sample.xml"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20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type :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요청방식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요청을 위해 사용할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HTTP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메소드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"get"(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기본값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), "post"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10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data :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요청내용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서버로 전달되는 요청 내용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제이쿼리 객체맵이나 문자열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20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timeout :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응답제한시간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요청 응답 제한 시간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밀리초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20000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20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dataType :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응답데이터유형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서버로부터의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반환될 응답 데이터의 형식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"xml", "html", "json", "jsonp", "script", "text"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10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Async :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논리값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요청이 비동기식으로 처리되는지 여부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기본값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: true)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10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success : function(data)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요청 성공 콜백함수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(data: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서버 반환 값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10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error : function(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요청 실패 콜백함수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50187" y="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5.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Ajax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p.429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Ajax </a:t>
            </a:r>
            <a:r>
              <a:rPr lang="ko-KR" altLang="ko-KR" b="1" smtClean="0"/>
              <a:t>데이터 로드 화면 작성하기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00472" y="692696"/>
          <a:ext cx="5650683" cy="6118832"/>
        </p:xfrm>
        <a:graphic>
          <a:graphicData uri="http://schemas.openxmlformats.org/drawingml/2006/table">
            <a:tbl>
              <a:tblPr/>
              <a:tblGrid>
                <a:gridCol w="3168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120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11-10-1] Ajax </a:t>
                      </a:r>
                      <a:r>
                        <a:rPr lang="ko-KR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데이터 로드 화면 작성하기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332" marR="683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/ch11/ajax-data.html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332" marR="683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2893">
                <a:tc gridSpan="2">
                  <a:txBody>
                    <a:bodyPr/>
                    <a:lstStyle/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&lt;!DOCTYPE html&gt;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&lt;html&gt;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&lt;head&gt;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&lt;meta charset="utf-8"/&gt;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&lt;meta name="viewport" content="width=device-width, initial-scale=1"/&gt;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&lt;title&gt;jQuery&lt;/title&gt;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&lt;!--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제이쿼리 모바일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,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제이쿼리 라이브러리 파일 선언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--&gt;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&lt;link rel="stylesheet" href="http://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code.jquery.com/mobile/1.4.5/jquery.mobile-1.0.min.css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"/&gt;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&lt;script src="http://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code.jquery.com/jquery-1.11.1.min.js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"&gt;&lt;/script&gt;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&lt;script src="http://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code.jquery.com/mobile/1.4.5/jquery.mobile-1.4.5.min.js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"&gt;&lt;/script&gt;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&lt;!--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사용자 정의 자바스크립트 파일 선언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--&gt;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&lt;script src="</a:t>
                      </a:r>
                      <a:r>
                        <a:rPr lang="en-US" sz="105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ajax-xml.js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"&gt;&lt;/script&gt;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&lt;script src="</a:t>
                      </a:r>
                      <a:r>
                        <a:rPr lang="en-US" sz="105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ajax-json.js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"&gt;&lt;/script&gt;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&lt;script src="</a:t>
                      </a:r>
                      <a:r>
                        <a:rPr lang="en-US" sz="105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ajax-html.js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"&gt;&lt;/script&gt;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&lt;/head&gt;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&lt;body&gt;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&lt;div data-role="page"&gt;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&lt;div data-role="header" data-position="fixed"&gt;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&lt;h1&gt;Ajax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활용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&lt;/h1&gt;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&lt;/div&gt;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&lt;div data-role="content"&gt;	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&lt;button id="btnLoad1" data-inline="true"&gt;XML&lt;/button&gt;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&lt;button id="btnLoad2" data-inline="true"&gt;JSON&lt;/button&gt;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&lt;button id="btnLoad3" data-inline="true"&gt;HTML&lt;/button&gt;						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&lt;ul data-role="listview" id="</a:t>
                      </a:r>
                      <a:r>
                        <a:rPr lang="en-US" sz="105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listArea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" data-inset="true"&gt;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	&lt;li id="item"&gt;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데이터 로드 하기 전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. . .&lt;/li&gt;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&lt;/ul&gt;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&lt;/div&gt;	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&lt;div data-role="footer" data-position="fixed"&gt;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&lt;h4&gt;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꼬리말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&lt;/h4&gt;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&lt;/div&gt;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&lt;/div&gt;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&lt;/body&gt;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&lt;/html&gt;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332" marR="68332" marT="71496" marB="71496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961112" y="2276872"/>
          <a:ext cx="3744416" cy="2899410"/>
        </p:xfrm>
        <a:graphic>
          <a:graphicData uri="http://schemas.openxmlformats.org/drawingml/2006/table">
            <a:tbl>
              <a:tblPr/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278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11-10-2] Ajax </a:t>
                      </a:r>
                      <a:r>
                        <a:rPr lang="ko-KR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메소드 적용</a:t>
                      </a:r>
                      <a:r>
                        <a:rPr lang="en-US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xml </a:t>
                      </a:r>
                      <a:r>
                        <a:rPr lang="ko-KR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문서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/ch11/ajax-stuinfo.xml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3986">
                <a:tc gridSpan="2">
                  <a:txBody>
                    <a:bodyPr/>
                    <a:lstStyle/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&lt;?xml version="1.0" encoding="utf-8"?&gt;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&lt;stuinfo&gt;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   &lt;student&gt;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       &lt;gradepoint&gt;1.0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학점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&lt;/gradepoint&gt;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   &lt;/student&gt;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   &lt;student&gt;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       &lt;gradepoint&gt;2.0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학점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&lt;/gradepoint&gt;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   &lt;/student&gt;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   &lt;student&gt;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       &lt;gradepoint&gt;3.0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학점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&lt;/gradepoint&gt;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   &lt;/student&gt;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   &lt;student&gt;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       &lt;gradepoint&gt;4.0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학점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&lt;/gradepoint&gt;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   &lt;/student&gt;          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&lt;/stuinfo&gt;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83850" y="0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5.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Ajax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p.431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Ajax </a:t>
            </a:r>
            <a:r>
              <a:rPr lang="ko-KR" altLang="ko-KR" b="1" smtClean="0"/>
              <a:t>데이터 로드 화면 작성하기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리스트 항목의 동적 추가</a:t>
            </a:r>
          </a:p>
          <a:p>
            <a:pPr lvl="1" latinLnBrk="0"/>
            <a:r>
              <a:rPr lang="ko-KR" altLang="ko-KR" smtClean="0"/>
              <a:t>이미 생성된 리스트뷰에 새로운 항목을 동적으로 추가할 경우</a:t>
            </a:r>
            <a:r>
              <a:rPr lang="en-US" altLang="ko-KR" smtClean="0"/>
              <a:t>, </a:t>
            </a:r>
            <a:r>
              <a:rPr lang="ko-KR" altLang="ko-KR" smtClean="0"/>
              <a:t>갱신 내용을 제이쿼리 모바일에 알리기 위해 리스트의 새로 고침을 명시적으로 호출해야 </a:t>
            </a:r>
            <a:r>
              <a:rPr lang="ko-KR" altLang="en-US" smtClean="0"/>
              <a:t>함</a:t>
            </a:r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11-7] ajax-data.html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11-10-1~3)</a:t>
            </a:r>
            <a:endParaRPr lang="ko-KR" altLang="ko-KR" smtClean="0"/>
          </a:p>
          <a:p>
            <a:pPr lvl="1" latinLnBrk="0"/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64568" y="2060848"/>
          <a:ext cx="6264696" cy="864096"/>
        </p:xfrm>
        <a:graphic>
          <a:graphicData uri="http://schemas.openxmlformats.org/drawingml/2006/table">
            <a:tbl>
              <a:tblPr/>
              <a:tblGrid>
                <a:gridCol w="626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$('ul').empty();			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//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리스트뷰를 비움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$('ul').append(tagList);   	//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리스트뷰에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tagList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에 저장된 부분 리스트를 추가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$('ul').listview('refresh');  	//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리스트뷰를 새로 고침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50187" y="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5.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Ajax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p.432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2050" name="Picture 2" descr="F:\저술개정판_원고\저술2차_최종본(20161223)\그림(수정본)\ch11\_11.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4648" y="3751758"/>
            <a:ext cx="3938264" cy="291875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5.3 $.getJSON( ) </a:t>
            </a:r>
            <a:r>
              <a:rPr lang="ko-KR" altLang="ko-KR" b="1" smtClean="0"/>
              <a:t>메소드의</a:t>
            </a:r>
            <a:r>
              <a:rPr lang="en-US" altLang="ko-KR" b="1" smtClean="0"/>
              <a:t> JSON </a:t>
            </a:r>
            <a:r>
              <a:rPr lang="ko-KR" altLang="ko-KR" b="1" smtClean="0"/>
              <a:t>형식 데이터 적용 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smtClean="0"/>
              <a:t>$.getJSON( ) </a:t>
            </a:r>
            <a:r>
              <a:rPr lang="ko-KR" altLang="ko-KR" smtClean="0"/>
              <a:t>메소드</a:t>
            </a:r>
          </a:p>
          <a:p>
            <a:pPr lvl="1"/>
            <a:r>
              <a:rPr lang="en-US" altLang="ko-KR" smtClean="0"/>
              <a:t>GET </a:t>
            </a:r>
            <a:r>
              <a:rPr lang="ko-KR" altLang="ko-KR" smtClean="0"/>
              <a:t>요청 방식으로 서버로부터</a:t>
            </a:r>
            <a:r>
              <a:rPr lang="en-US" altLang="ko-KR" smtClean="0"/>
              <a:t> JSON </a:t>
            </a:r>
            <a:r>
              <a:rPr lang="ko-KR" altLang="ko-KR" smtClean="0"/>
              <a:t>형식의 데이터를 요청</a:t>
            </a:r>
            <a:endParaRPr lang="en-US" altLang="ko-KR" smtClean="0"/>
          </a:p>
          <a:p>
            <a:pPr lvl="1"/>
            <a:r>
              <a:rPr lang="en-US" altLang="ko-KR" smtClean="0"/>
              <a:t>HTTP </a:t>
            </a:r>
            <a:r>
              <a:rPr lang="ko-KR" altLang="ko-KR" smtClean="0"/>
              <a:t>요청을 이용하여 원격지의 페이지를 읽어오고</a:t>
            </a:r>
            <a:r>
              <a:rPr lang="en-US" altLang="ko-KR" smtClean="0"/>
              <a:t> XMLHttpRequest </a:t>
            </a:r>
            <a:r>
              <a:rPr lang="ko-KR" altLang="ko-KR" smtClean="0"/>
              <a:t>객체를 생성하여 반환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$.getJSON </a:t>
            </a:r>
            <a:r>
              <a:rPr lang="ko-KR" altLang="ko-KR" smtClean="0"/>
              <a:t>메소드 입력인자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80592" y="2348880"/>
          <a:ext cx="5671185" cy="361315"/>
        </p:xfrm>
        <a:graphic>
          <a:graphicData uri="http://schemas.openxmlformats.org/drawingml/2006/table">
            <a:tbl>
              <a:tblPr/>
              <a:tblGrid>
                <a:gridCol w="5671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31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$.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getJSON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 url [, data] [,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function(data)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] ) 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280592" y="3429000"/>
          <a:ext cx="7056784" cy="1368153"/>
        </p:xfrm>
        <a:graphic>
          <a:graphicData uri="http://schemas.openxmlformats.org/drawingml/2006/table">
            <a:tbl>
              <a:tblPr/>
              <a:tblGrid>
                <a:gridCol w="1747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9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23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인자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의미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url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요청이 보내질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주로 서버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URL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주소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필수 항목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기본값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: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현재 페이지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"sample.json"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data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서버로 전달되는 요청 내용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제이쿼리 객체 맵이나 문자열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function(data)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요청 성공 콜백 함수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(data: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서버 반환 값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50187" y="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5.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Ajax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p.433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JSON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JSON(JavaScript Object Notation)</a:t>
            </a:r>
          </a:p>
          <a:p>
            <a:pPr lvl="1"/>
            <a:r>
              <a:rPr lang="ko-KR" altLang="ko-KR" smtClean="0"/>
              <a:t>데이터 교환을 위한 형식으로</a:t>
            </a:r>
            <a:r>
              <a:rPr lang="en-US" altLang="ko-KR" smtClean="0"/>
              <a:t> '</a:t>
            </a:r>
            <a:r>
              <a:rPr lang="ko-KR" altLang="ko-KR" smtClean="0"/>
              <a:t>미니</a:t>
            </a:r>
            <a:r>
              <a:rPr lang="en-US" altLang="ko-KR" smtClean="0"/>
              <a:t> XML'</a:t>
            </a:r>
            <a:r>
              <a:rPr lang="ko-KR" altLang="ko-KR" smtClean="0"/>
              <a:t>이라 불리</a:t>
            </a:r>
            <a:r>
              <a:rPr lang="ko-KR" altLang="en-US" smtClean="0"/>
              <a:t>움</a:t>
            </a:r>
            <a:endParaRPr lang="en-US" altLang="ko-KR" smtClean="0"/>
          </a:p>
          <a:p>
            <a:pPr lvl="1"/>
            <a:r>
              <a:rPr lang="ko-KR" altLang="ko-KR" smtClean="0"/>
              <a:t>사람이 직관적으로 이해하기 쉽고 파싱하고 생성하기도 </a:t>
            </a:r>
            <a:r>
              <a:rPr lang="ko-KR" altLang="en-US" smtClean="0"/>
              <a:t>쉬움</a:t>
            </a:r>
            <a:endParaRPr lang="en-US" altLang="ko-KR" smtClean="0"/>
          </a:p>
          <a:p>
            <a:pPr lvl="1"/>
            <a:r>
              <a:rPr lang="ko-KR" altLang="ko-KR" smtClean="0"/>
              <a:t>대부분의 언어에서</a:t>
            </a:r>
            <a:r>
              <a:rPr lang="en-US" altLang="ko-KR" smtClean="0"/>
              <a:t> JSON</a:t>
            </a:r>
            <a:r>
              <a:rPr lang="ko-KR" altLang="ko-KR" smtClean="0"/>
              <a:t>을 사용할 수 있고</a:t>
            </a:r>
            <a:r>
              <a:rPr lang="en-US" altLang="ko-KR" smtClean="0"/>
              <a:t> XML</a:t>
            </a:r>
            <a:r>
              <a:rPr lang="ko-KR" altLang="ko-KR" smtClean="0"/>
              <a:t>보다 가볍고 빨라 효율적</a:t>
            </a:r>
          </a:p>
          <a:p>
            <a:pPr latinLnBrk="0"/>
            <a:r>
              <a:rPr lang="en-US" altLang="ko-KR" smtClean="0"/>
              <a:t>JSON </a:t>
            </a:r>
            <a:r>
              <a:rPr lang="ko-KR" altLang="ko-KR" smtClean="0"/>
              <a:t>명세 방법</a:t>
            </a:r>
            <a:endParaRPr lang="en-US" altLang="ko-KR" smtClean="0"/>
          </a:p>
          <a:p>
            <a:pPr lvl="1" latinLnBrk="0"/>
            <a:r>
              <a:rPr lang="ko-KR" altLang="ko-KR" smtClean="0"/>
              <a:t>자바스크립트에서 객체를 표현하는 방법과 비슷</a:t>
            </a:r>
            <a:endParaRPr lang="en-US" altLang="ko-KR" smtClean="0"/>
          </a:p>
          <a:p>
            <a:pPr lvl="1" latinLnBrk="0"/>
            <a:r>
              <a:rPr lang="en-US" altLang="ko-KR" smtClean="0"/>
              <a:t>JSON </a:t>
            </a:r>
            <a:r>
              <a:rPr lang="ko-KR" altLang="ko-KR" smtClean="0"/>
              <a:t>형식과</a:t>
            </a:r>
            <a:r>
              <a:rPr lang="en-US" altLang="ko-KR" smtClean="0"/>
              <a:t> XML </a:t>
            </a:r>
            <a:r>
              <a:rPr lang="ko-KR" altLang="ko-KR" smtClean="0"/>
              <a:t>형식 비교</a:t>
            </a:r>
            <a:endParaRPr lang="en-US" altLang="ko-KR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20552" y="3501008"/>
          <a:ext cx="7920880" cy="1961903"/>
        </p:xfrm>
        <a:graphic>
          <a:graphicData uri="http://schemas.openxmlformats.org/drawingml/2006/table">
            <a:tbl>
              <a:tblPr/>
              <a:tblGrid>
                <a:gridCol w="3619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1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591">
                <a:tc>
                  <a:txBody>
                    <a:bodyPr/>
                    <a:lstStyle/>
                    <a:p>
                      <a:pPr algn="ctr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JSON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형식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XML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형식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513">
                <a:tc>
                  <a:txBody>
                    <a:bodyPr/>
                    <a:lstStyle/>
                    <a:p>
                      <a:pPr algn="l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{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"students" : {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"student" : [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    			{"name":"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홍길동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", "gender":"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남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"}, </a:t>
                      </a:r>
                      <a:b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</a:b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    			{"name":"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홍길순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", "gender":"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여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"}, 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]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}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}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&lt;students&gt;</a:t>
                      </a:r>
                      <a:b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</a:b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    &lt;student&gt;</a:t>
                      </a:r>
                      <a:b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</a:b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        &lt;name&gt;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홍길동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&lt;/name&gt; &lt;gender&gt;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남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&lt;/gender&gt;</a:t>
                      </a:r>
                      <a:b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</a:b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    &lt;/student&gt;</a:t>
                      </a:r>
                      <a:b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</a:b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    &lt;student&gt;</a:t>
                      </a:r>
                      <a:b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</a:b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        &lt;name&gt;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홍길순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&lt;/name&gt; &lt;gender&gt;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여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&lt;/gender&gt;</a:t>
                      </a:r>
                      <a:b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</a:b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    &lt;/student&gt;</a:t>
                      </a:r>
                      <a:b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</a:b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&lt;/students&gt;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50187" y="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5.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Ajax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p.434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json </a:t>
            </a:r>
            <a:r>
              <a:rPr lang="ko-KR" altLang="ko-KR" b="1" smtClean="0"/>
              <a:t>문서 로드 </a:t>
            </a:r>
            <a:r>
              <a:rPr lang="en-US" altLang="ko-KR" b="1" smtClean="0"/>
              <a:t>getJSON() </a:t>
            </a:r>
            <a:r>
              <a:rPr lang="ko-KR" altLang="ko-KR" b="1" smtClean="0"/>
              <a:t>메소드 적용하기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11-8] ajax-data.html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11-10-1, </a:t>
            </a:r>
            <a:r>
              <a:rPr lang="ko-KR" altLang="ko-KR" smtClean="0"/>
              <a:t>예제</a:t>
            </a:r>
            <a:r>
              <a:rPr lang="en-US" altLang="ko-KR" smtClean="0"/>
              <a:t>11-11-1~2)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32520" y="3573016"/>
          <a:ext cx="6120680" cy="2880320"/>
        </p:xfrm>
        <a:graphic>
          <a:graphicData uri="http://schemas.openxmlformats.org/drawingml/2006/table">
            <a:tbl>
              <a:tblPr/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066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11-11-2] json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문서 로드 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getJSON()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메소드 적용하기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246380" indent="88900"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/ch11/ajax-json.js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254">
                <a:tc gridSpan="2">
                  <a:txBody>
                    <a:bodyPr/>
                    <a:lstStyle/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$(document).ready( function() { 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$('#btnLoad2').click( function() {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$.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getJSON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('ajax-stuinfo.json', function(jsonData)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var tagList = "";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$.each(jsonData.stuinfo, function()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	tagList += "&lt;li&gt;" + this.schoolyear + "&lt;/li&gt;";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$('#listArea').empty();		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$('#listArea').append(tagList);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$('#listArea').listview('refresh');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});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48544" y="1484784"/>
          <a:ext cx="5184576" cy="1958900"/>
        </p:xfrm>
        <a:graphic>
          <a:graphicData uri="http://schemas.openxmlformats.org/drawingml/2006/table">
            <a:tbl>
              <a:tblPr/>
              <a:tblGrid>
                <a:gridCol w="3168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50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11-11-1] Ajax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메소드 적용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json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문서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/ch11/ajax-stuinfo.json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1866">
                <a:tc gridSpan="2">
                  <a:txBody>
                    <a:bodyPr/>
                    <a:lstStyle/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"stuinfo" : [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    {"schoolyear":"1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학년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"},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    {"schoolyear":"2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학년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"},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    {"schoolyear":"3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학년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"},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 {"schoolyear":"4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학년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"}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]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}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50187" y="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5.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Ajax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p.435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3074" name="Picture 2" descr="F:\저술개정판_원고\저술2차_최종본(20161223)\그림(수정본)\ch11\_11.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0667" y="4077072"/>
            <a:ext cx="3570805" cy="26479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5.4 $.load( ) </a:t>
            </a:r>
            <a:r>
              <a:rPr lang="ko-KR" altLang="ko-KR" b="1" smtClean="0"/>
              <a:t>메소드의</a:t>
            </a:r>
            <a:r>
              <a:rPr lang="en-US" altLang="ko-KR" b="1" smtClean="0"/>
              <a:t> HTML </a:t>
            </a:r>
            <a:r>
              <a:rPr lang="ko-KR" altLang="ko-KR" b="1" smtClean="0"/>
              <a:t>문서 적용 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$.load( ) </a:t>
            </a:r>
            <a:r>
              <a:rPr lang="ko-KR" altLang="ko-KR" smtClean="0"/>
              <a:t>메소드</a:t>
            </a:r>
          </a:p>
          <a:p>
            <a:pPr lvl="1"/>
            <a:r>
              <a:rPr lang="ko-KR" altLang="ko-KR" smtClean="0"/>
              <a:t>서버로부터 데이터를 받아오는 가장 간단한 메소드로 많이 이용</a:t>
            </a:r>
            <a:r>
              <a:rPr lang="ko-KR" altLang="en-US" smtClean="0"/>
              <a:t> </a:t>
            </a:r>
            <a:endParaRPr lang="en-US" altLang="ko-KR" smtClean="0"/>
          </a:p>
          <a:p>
            <a:pPr lvl="1"/>
            <a:r>
              <a:rPr lang="ko-KR" altLang="ko-KR" smtClean="0"/>
              <a:t>서버로부터 데이터를 받아 메소드를 실행하는 대상 엘리먼트에 직접 추가</a:t>
            </a:r>
            <a:r>
              <a:rPr lang="en-US" altLang="ko-KR" smtClean="0"/>
              <a:t> -&gt; </a:t>
            </a:r>
            <a:r>
              <a:rPr lang="ko-KR" altLang="ko-KR" smtClean="0"/>
              <a:t>복잡한 선택 사항을 설정하지 않고도 빠르고 간단하게 웹 페이지의 동적 갱신이 가능</a:t>
            </a:r>
            <a:r>
              <a:rPr lang="en-US" altLang="ko-KR" smtClean="0"/>
              <a:t> </a:t>
            </a:r>
          </a:p>
          <a:p>
            <a:pPr lvl="1"/>
            <a:r>
              <a:rPr lang="ko-KR" altLang="ko-KR" smtClean="0"/>
              <a:t>요청이 성공하면 메소드가 실행되는 대상 엘리먼트 내용이 서버에서 응답 받은</a:t>
            </a:r>
            <a:r>
              <a:rPr lang="en-US" altLang="ko-KR" smtClean="0"/>
              <a:t> HTML5 </a:t>
            </a:r>
            <a:r>
              <a:rPr lang="ko-KR" altLang="ko-KR" smtClean="0"/>
              <a:t>마크업 데이터로 대체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$.load( ) </a:t>
            </a:r>
            <a:r>
              <a:rPr lang="ko-KR" altLang="ko-KR" smtClean="0"/>
              <a:t>메소드 선택 항목</a:t>
            </a:r>
            <a:endParaRPr lang="en-US" altLang="ko-KR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80592" y="2996952"/>
          <a:ext cx="5671185" cy="361315"/>
        </p:xfrm>
        <a:graphic>
          <a:graphicData uri="http://schemas.openxmlformats.org/drawingml/2006/table">
            <a:tbl>
              <a:tblPr/>
              <a:tblGrid>
                <a:gridCol w="5671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31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$.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load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 url [, data] [,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function(data)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] ) 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280592" y="4077072"/>
          <a:ext cx="7056784" cy="1224135"/>
        </p:xfrm>
        <a:graphic>
          <a:graphicData uri="http://schemas.openxmlformats.org/drawingml/2006/table">
            <a:tbl>
              <a:tblPr/>
              <a:tblGrid>
                <a:gridCol w="1600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6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82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인자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의미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url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요청이 보내질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주로 서버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URL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주소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필수 항목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기본값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: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현재페이지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"sample.html"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data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서버로 전달되는 요청 내용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제이쿼리 객체맵이나 문자열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function(data)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요청 성공 콜백 함수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(data: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서버 반환 값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50187" y="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5.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Ajax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p.436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b="1" smtClean="0"/>
              <a:t>1.1 XML</a:t>
            </a:r>
            <a:endParaRPr lang="ko-KR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웹</a:t>
            </a:r>
            <a:endParaRPr lang="en-US" altLang="ko-KR" smtClean="0"/>
          </a:p>
          <a:p>
            <a:pPr lvl="1" latinLnBrk="0"/>
            <a:r>
              <a:rPr lang="ko-KR" altLang="ko-KR" smtClean="0"/>
              <a:t>단순 정보 제공의 수단</a:t>
            </a:r>
            <a:r>
              <a:rPr lang="en-US" altLang="ko-KR" smtClean="0"/>
              <a:t> -&gt;</a:t>
            </a:r>
            <a:r>
              <a:rPr lang="ko-KR" altLang="ko-KR" smtClean="0"/>
              <a:t> 정보 서비스 토대</a:t>
            </a:r>
            <a:r>
              <a:rPr lang="en-US" altLang="ko-KR" smtClean="0"/>
              <a:t>  (</a:t>
            </a:r>
            <a:r>
              <a:rPr lang="ko-KR" altLang="en-US" smtClean="0"/>
              <a:t>중요성 증가</a:t>
            </a:r>
            <a:r>
              <a:rPr lang="en-US" altLang="ko-KR" smtClean="0"/>
              <a:t>)</a:t>
            </a:r>
          </a:p>
          <a:p>
            <a:pPr lvl="1" latinLnBrk="0"/>
            <a:r>
              <a:rPr lang="ko-KR" altLang="ko-KR" smtClean="0"/>
              <a:t>웹 정보 교환이 빈번</a:t>
            </a:r>
            <a:r>
              <a:rPr lang="en-US" altLang="ko-KR" smtClean="0"/>
              <a:t>,</a:t>
            </a:r>
            <a:r>
              <a:rPr lang="ko-KR" altLang="ko-KR" smtClean="0"/>
              <a:t> 다양해짐에 따라 웹 정보의 구조와 의미를 보다 명확히 처리할 수 있는 기술이 필요</a:t>
            </a:r>
            <a:r>
              <a:rPr lang="ko-KR" altLang="en-US" smtClean="0"/>
              <a:t>해짐</a:t>
            </a:r>
            <a:endParaRPr lang="en-US" altLang="ko-KR" smtClean="0"/>
          </a:p>
          <a:p>
            <a:pPr latinLnBrk="0"/>
            <a:r>
              <a:rPr lang="en-US" altLang="ko-KR" smtClean="0"/>
              <a:t>XML</a:t>
            </a:r>
          </a:p>
          <a:p>
            <a:pPr lvl="1" latinLnBrk="0"/>
            <a:r>
              <a:rPr lang="ko-KR" altLang="ko-KR" smtClean="0"/>
              <a:t>정보 표현이 자유롭고 또</a:t>
            </a:r>
            <a:r>
              <a:rPr lang="en-US" altLang="ko-KR" smtClean="0"/>
              <a:t>, </a:t>
            </a:r>
            <a:r>
              <a:rPr lang="ko-KR" altLang="ko-KR" smtClean="0"/>
              <a:t>다양한 환경에서도 인식이 가능하기 때문에 웹 정보 교환의 핵심 기술로 인식</a:t>
            </a:r>
            <a:r>
              <a:rPr lang="en-US" altLang="ko-KR" smtClean="0"/>
              <a:t> </a:t>
            </a:r>
          </a:p>
          <a:p>
            <a:pPr lvl="1" latinLnBrk="0"/>
            <a:r>
              <a:rPr lang="ko-KR" altLang="ko-KR" smtClean="0"/>
              <a:t>웹 문서의 내용</a:t>
            </a:r>
            <a:r>
              <a:rPr lang="en-US" altLang="ko-KR" smtClean="0"/>
              <a:t> (</a:t>
            </a:r>
            <a:r>
              <a:rPr lang="ko-KR" altLang="ko-KR" smtClean="0"/>
              <a:t>특히 문서의 의미</a:t>
            </a:r>
            <a:r>
              <a:rPr lang="en-US" altLang="ko-KR" smtClean="0"/>
              <a:t>)</a:t>
            </a:r>
            <a:r>
              <a:rPr lang="ko-KR" altLang="ko-KR" smtClean="0"/>
              <a:t>을 표현하는데 적합한 마크업 언어</a:t>
            </a:r>
            <a:endParaRPr lang="en-US" altLang="ko-KR" smtClean="0"/>
          </a:p>
          <a:p>
            <a:pPr lvl="1" latinLnBrk="0"/>
            <a:r>
              <a:rPr lang="en-US" altLang="ko-KR" smtClean="0"/>
              <a:t>SGML</a:t>
            </a:r>
            <a:r>
              <a:rPr lang="ko-KR" altLang="ko-KR" smtClean="0"/>
              <a:t>로부터는 문서 내용과 구조를 분리한 기능성과 확장성을</a:t>
            </a:r>
            <a:r>
              <a:rPr lang="en-US" altLang="ko-KR" smtClean="0"/>
              <a:t>, HTML</a:t>
            </a:r>
            <a:r>
              <a:rPr lang="ko-KR" altLang="ko-KR" smtClean="0"/>
              <a:t>로부터는 사용하기 쉽고 편리한 장점</a:t>
            </a:r>
            <a:r>
              <a:rPr lang="ko-KR" altLang="en-US" smtClean="0"/>
              <a:t>을 계승</a:t>
            </a:r>
            <a:endParaRPr lang="en-US" altLang="ko-KR" smtClean="0"/>
          </a:p>
          <a:p>
            <a:pPr lvl="1" latinLnBrk="0"/>
            <a:r>
              <a:rPr lang="en-US" altLang="ko-KR" smtClean="0"/>
              <a:t>B2B, B2C</a:t>
            </a:r>
            <a:r>
              <a:rPr lang="ko-KR" altLang="ko-KR" smtClean="0"/>
              <a:t>와 같은 전자상거래의 표준 문서  형식으로 사용</a:t>
            </a:r>
            <a:endParaRPr lang="en-US" altLang="ko-KR" smtClean="0"/>
          </a:p>
          <a:p>
            <a:pPr lvl="1" latinLnBrk="0"/>
            <a:r>
              <a:rPr lang="ko-KR" altLang="ko-KR" smtClean="0"/>
              <a:t>다양한 웹 애플리케이션 간의 데이터 교환 표준으로 폭넓게 사용</a:t>
            </a:r>
          </a:p>
          <a:p>
            <a:pPr latinLnBrk="0"/>
            <a:r>
              <a:rPr lang="ko-KR" altLang="ko-KR" smtClean="0"/>
              <a:t>웹 문서의 구성 요소</a:t>
            </a:r>
            <a:endParaRPr lang="en-US" altLang="ko-KR" smtClean="0"/>
          </a:p>
          <a:p>
            <a:pPr latinLnBrk="0"/>
            <a:endParaRPr lang="ko-KR" altLang="ko-KR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6816" y="5013176"/>
            <a:ext cx="2160240" cy="165618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564375" y="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1.XML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p.408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html load( ) </a:t>
            </a:r>
            <a:r>
              <a:rPr lang="ko-KR" altLang="ko-KR" smtClean="0"/>
              <a:t>메소드 적용하기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11-9] ajax-data.html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11-10-1, </a:t>
            </a:r>
            <a:r>
              <a:rPr lang="ko-KR" altLang="ko-KR" smtClean="0"/>
              <a:t>예제</a:t>
            </a:r>
            <a:r>
              <a:rPr lang="en-US" altLang="ko-KR" smtClean="0"/>
              <a:t>11-12-1~2)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88504" y="1412776"/>
          <a:ext cx="5671185" cy="2443098"/>
        </p:xfrm>
        <a:graphic>
          <a:graphicData uri="http://schemas.openxmlformats.org/drawingml/2006/table">
            <a:tbl>
              <a:tblPr/>
              <a:tblGrid>
                <a:gridCol w="3168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908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11-12-1] Ajax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메소드 적용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html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문서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/ch11/ajax-listinfo.html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15">
                <a:tc gridSpan="2">
                  <a:txBody>
                    <a:bodyPr/>
                    <a:lstStyle/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&lt;!DOCTYPE html&gt;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&lt;html&gt;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&lt;body&gt;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&lt;ul&gt;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&lt;li&gt;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봄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&lt;/li&gt;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&lt;li&gt;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여름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&lt;/li&gt;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&lt;li&gt;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가을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&lt;/li&gt;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&lt;li&gt;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겨울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&lt;/li&gt;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&lt;/ul&gt;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&lt;/body&gt;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&lt;/html&gt;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88504" y="4149081"/>
          <a:ext cx="5688632" cy="1944216"/>
        </p:xfrm>
        <a:graphic>
          <a:graphicData uri="http://schemas.openxmlformats.org/drawingml/2006/table">
            <a:tbl>
              <a:tblPr/>
              <a:tblGrid>
                <a:gridCol w="338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392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11-12-2] html load()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메소드 적용하기</a:t>
                      </a:r>
                      <a:endParaRPr lang="ko-KR" sz="14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/ch11/ajax-html.js</a:t>
                      </a:r>
                      <a:endParaRPr lang="ko-KR" sz="14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0824">
                <a:tc gridSpan="2">
                  <a:txBody>
                    <a:bodyPr/>
                    <a:lstStyle/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$(document).ready( function() { 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$('#btnLoad3').click( function()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$('#listArea').empty();			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$('#listArea').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load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('ajax-listinfo.html li', function(htmlData){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$('#listArea').listview('refresh');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});	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50187" y="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5.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Ajax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p.437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4098" name="Picture 2" descr="F:\저술개정판_원고\저술2차_최종본(20161223)\그림(수정본)\ch11\_11.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6043" y="2636912"/>
            <a:ext cx="3583501" cy="26479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6.1 </a:t>
            </a:r>
            <a:r>
              <a:rPr lang="ko-KR" altLang="ko-KR" b="1" smtClean="0"/>
              <a:t>관광지 안내 앱</a:t>
            </a:r>
            <a:r>
              <a:rPr lang="en-US" altLang="ko-KR" b="1" smtClean="0"/>
              <a:t> : tourApp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11-10] tourApp </a:t>
            </a:r>
            <a:r>
              <a:rPr lang="ko-KR" altLang="ko-KR" smtClean="0"/>
              <a:t>앱 정보 저장</a:t>
            </a:r>
            <a:r>
              <a:rPr lang="en-US" altLang="ko-KR" smtClean="0"/>
              <a:t> XML </a:t>
            </a:r>
            <a:r>
              <a:rPr lang="ko-KR" altLang="ko-KR" smtClean="0"/>
              <a:t>문서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11-11] tourapp-ajax-xml.html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실습</a:t>
            </a:r>
            <a:r>
              <a:rPr lang="en-US" altLang="ko-KR" smtClean="0"/>
              <a:t>11-1)</a:t>
            </a:r>
            <a:endParaRPr lang="ko-KR" altLang="ko-KR" smtClean="0"/>
          </a:p>
          <a:p>
            <a:pPr>
              <a:buNone/>
            </a:pPr>
            <a:endParaRPr lang="ko-KR" altLang="ko-KR" smtClean="0"/>
          </a:p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412776"/>
            <a:ext cx="4919133" cy="36427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61647" y="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6.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활용 예제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p.438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5122" name="Picture 2" descr="F:\저술개정판_원고\저술2차_최종본(20161223)\그림(수정본)\ch11\_11.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7096" y="2204864"/>
            <a:ext cx="3898816" cy="289661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b="1" dirty="0" smtClean="0"/>
              <a:t>1.2 HTML5</a:t>
            </a:r>
            <a:r>
              <a:rPr lang="ko-KR" altLang="en-US" b="1" dirty="0" smtClean="0"/>
              <a:t>와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XML</a:t>
            </a:r>
            <a:endParaRPr lang="ko-KR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731445"/>
              </p:ext>
            </p:extLst>
          </p:nvPr>
        </p:nvGraphicFramePr>
        <p:xfrm>
          <a:off x="438201" y="1037262"/>
          <a:ext cx="4104456" cy="4802032"/>
        </p:xfrm>
        <a:graphic>
          <a:graphicData uri="http://schemas.openxmlformats.org/drawingml/2006/table">
            <a:tbl>
              <a:tblPr/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922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000" b="1" kern="100" dirty="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000" b="1" kern="100" dirty="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11-1-1] </a:t>
                      </a:r>
                      <a:r>
                        <a:rPr lang="ko-KR" sz="1000" b="1" kern="100" dirty="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학생 정보</a:t>
                      </a:r>
                      <a:r>
                        <a:rPr lang="en-US" sz="1000" b="1" kern="100" dirty="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html5 </a:t>
                      </a:r>
                      <a:r>
                        <a:rPr lang="ko-KR" sz="1000" b="1" kern="100" dirty="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문서 예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/ch11/student.html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9510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&lt;!DOCTYPE html&gt;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&lt;html&gt;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&lt;head&gt;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&lt;meta charset="utf-8"&gt;	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&lt;link </a:t>
                      </a:r>
                      <a:r>
                        <a:rPr lang="en-US" sz="1000" kern="0" dirty="0" err="1">
                          <a:latin typeface="맑은 고딕"/>
                          <a:ea typeface="맑은 고딕"/>
                          <a:cs typeface="Times New Roman"/>
                        </a:rPr>
                        <a:t>rel</a:t>
                      </a: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="stylesheet" </a:t>
                      </a:r>
                      <a:r>
                        <a:rPr lang="en-US" sz="1000" kern="0" dirty="0" err="1">
                          <a:latin typeface="맑은 고딕"/>
                          <a:ea typeface="맑은 고딕"/>
                          <a:cs typeface="Times New Roman"/>
                        </a:rPr>
                        <a:t>href</a:t>
                      </a: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="</a:t>
                      </a:r>
                      <a:r>
                        <a:rPr lang="en-US" sz="1000" b="1" kern="0" dirty="0">
                          <a:latin typeface="맑은 고딕"/>
                          <a:ea typeface="맑은 고딕"/>
                          <a:cs typeface="Times New Roman"/>
                        </a:rPr>
                        <a:t>student1.css</a:t>
                      </a: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"/&gt;	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&lt;/head&gt;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&lt;body&gt;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		&lt;table&gt;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			&lt;</a:t>
                      </a:r>
                      <a:r>
                        <a:rPr lang="en-US" sz="1000" kern="0" dirty="0" err="1">
                          <a:latin typeface="맑은 고딕"/>
                          <a:ea typeface="맑은 고딕"/>
                          <a:cs typeface="Times New Roman"/>
                        </a:rPr>
                        <a:t>tr</a:t>
                      </a: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				&lt;</a:t>
                      </a:r>
                      <a:r>
                        <a:rPr lang="en-US" sz="1000" kern="0" dirty="0" err="1">
                          <a:latin typeface="맑은 고딕"/>
                          <a:ea typeface="맑은 고딕"/>
                          <a:cs typeface="Times New Roman"/>
                        </a:rPr>
                        <a:t>th</a:t>
                      </a: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000" kern="0" dirty="0">
                          <a:latin typeface="맑은 고딕"/>
                          <a:ea typeface="맑은 고딕"/>
                          <a:cs typeface="Times New Roman"/>
                        </a:rPr>
                        <a:t>전공</a:t>
                      </a: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000" kern="0" dirty="0" err="1">
                          <a:latin typeface="맑은 고딕"/>
                          <a:ea typeface="맑은 고딕"/>
                          <a:cs typeface="Times New Roman"/>
                        </a:rPr>
                        <a:t>th</a:t>
                      </a: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				&lt;</a:t>
                      </a:r>
                      <a:r>
                        <a:rPr lang="en-US" sz="1000" kern="0" dirty="0" err="1">
                          <a:latin typeface="맑은 고딕"/>
                          <a:ea typeface="맑은 고딕"/>
                          <a:cs typeface="Times New Roman"/>
                        </a:rPr>
                        <a:t>th</a:t>
                      </a: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000" kern="0" dirty="0"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000" kern="0" dirty="0" err="1">
                          <a:latin typeface="맑은 고딕"/>
                          <a:ea typeface="맑은 고딕"/>
                          <a:cs typeface="Times New Roman"/>
                        </a:rPr>
                        <a:t>th</a:t>
                      </a: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 				&lt;</a:t>
                      </a:r>
                      <a:r>
                        <a:rPr lang="en-US" sz="1000" kern="0" dirty="0" err="1">
                          <a:latin typeface="맑은 고딕"/>
                          <a:ea typeface="맑은 고딕"/>
                          <a:cs typeface="Times New Roman"/>
                        </a:rPr>
                        <a:t>th</a:t>
                      </a: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000" kern="0" dirty="0">
                          <a:latin typeface="맑은 고딕"/>
                          <a:ea typeface="맑은 고딕"/>
                          <a:cs typeface="Times New Roman"/>
                        </a:rPr>
                        <a:t>나이</a:t>
                      </a: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000" kern="0" dirty="0" err="1">
                          <a:latin typeface="맑은 고딕"/>
                          <a:ea typeface="맑은 고딕"/>
                          <a:cs typeface="Times New Roman"/>
                        </a:rPr>
                        <a:t>th</a:t>
                      </a: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				&lt;</a:t>
                      </a:r>
                      <a:r>
                        <a:rPr lang="en-US" sz="1000" kern="0" dirty="0" err="1">
                          <a:latin typeface="맑은 고딕"/>
                          <a:ea typeface="맑은 고딕"/>
                          <a:cs typeface="Times New Roman"/>
                        </a:rPr>
                        <a:t>th</a:t>
                      </a: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000" kern="0" dirty="0">
                          <a:latin typeface="맑은 고딕"/>
                          <a:ea typeface="맑은 고딕"/>
                          <a:cs typeface="Times New Roman"/>
                        </a:rPr>
                        <a:t>성별</a:t>
                      </a: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000" kern="0" dirty="0" err="1">
                          <a:latin typeface="맑은 고딕"/>
                          <a:ea typeface="맑은 고딕"/>
                          <a:cs typeface="Times New Roman"/>
                        </a:rPr>
                        <a:t>th</a:t>
                      </a: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			&lt;/</a:t>
                      </a:r>
                      <a:r>
                        <a:rPr lang="en-US" sz="1000" kern="0" dirty="0" err="1">
                          <a:latin typeface="맑은 고딕"/>
                          <a:ea typeface="맑은 고딕"/>
                          <a:cs typeface="Times New Roman"/>
                        </a:rPr>
                        <a:t>tr</a:t>
                      </a: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			&lt;</a:t>
                      </a:r>
                      <a:r>
                        <a:rPr lang="en-US" sz="1000" kern="0" dirty="0" err="1">
                          <a:latin typeface="맑은 고딕"/>
                          <a:ea typeface="맑은 고딕"/>
                          <a:cs typeface="Times New Roman"/>
                        </a:rPr>
                        <a:t>tr</a:t>
                      </a: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				&lt;td&gt;</a:t>
                      </a:r>
                      <a:r>
                        <a:rPr lang="ko-KR" sz="1000" kern="0" dirty="0">
                          <a:latin typeface="맑은 고딕"/>
                          <a:ea typeface="맑은 고딕"/>
                          <a:cs typeface="Times New Roman"/>
                        </a:rPr>
                        <a:t>컴퓨터학과</a:t>
                      </a: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&lt;/td&gt;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				&lt;td&gt;</a:t>
                      </a:r>
                      <a:r>
                        <a:rPr lang="ko-KR" sz="1000" kern="0" dirty="0">
                          <a:latin typeface="맑은 고딕"/>
                          <a:ea typeface="맑은 고딕"/>
                          <a:cs typeface="Times New Roman"/>
                        </a:rPr>
                        <a:t>홍길동</a:t>
                      </a: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&lt;/td&gt;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 				&lt;td&gt;25</a:t>
                      </a:r>
                      <a:r>
                        <a:rPr lang="ko-KR" sz="1000" kern="0" dirty="0">
                          <a:latin typeface="맑은 고딕"/>
                          <a:ea typeface="맑은 고딕"/>
                          <a:cs typeface="Times New Roman"/>
                        </a:rPr>
                        <a:t>세</a:t>
                      </a: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&lt;/td&gt;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				&lt;td&gt;</a:t>
                      </a:r>
                      <a:r>
                        <a:rPr lang="ko-KR" sz="1000" kern="0" dirty="0">
                          <a:latin typeface="맑은 고딕"/>
                          <a:ea typeface="맑은 고딕"/>
                          <a:cs typeface="Times New Roman"/>
                        </a:rPr>
                        <a:t>남</a:t>
                      </a: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&lt;td&gt;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			&lt;/</a:t>
                      </a:r>
                      <a:r>
                        <a:rPr lang="en-US" sz="1000" kern="0" dirty="0" err="1">
                          <a:latin typeface="맑은 고딕"/>
                          <a:ea typeface="맑은 고딕"/>
                          <a:cs typeface="Times New Roman"/>
                        </a:rPr>
                        <a:t>tr</a:t>
                      </a: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			&lt;</a:t>
                      </a:r>
                      <a:r>
                        <a:rPr lang="en-US" sz="1000" kern="0" dirty="0" err="1">
                          <a:latin typeface="맑은 고딕"/>
                          <a:ea typeface="맑은 고딕"/>
                          <a:cs typeface="Times New Roman"/>
                        </a:rPr>
                        <a:t>tr</a:t>
                      </a: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				&lt;td&gt;</a:t>
                      </a:r>
                      <a:r>
                        <a:rPr lang="ko-KR" sz="1000" kern="0" dirty="0">
                          <a:latin typeface="맑은 고딕"/>
                          <a:ea typeface="맑은 고딕"/>
                          <a:cs typeface="Times New Roman"/>
                        </a:rPr>
                        <a:t>철학과</a:t>
                      </a: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&lt;/td&gt;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				&lt;td&gt;</a:t>
                      </a:r>
                      <a:r>
                        <a:rPr lang="ko-KR" sz="1000" kern="0" dirty="0" err="1">
                          <a:latin typeface="맑은 고딕"/>
                          <a:ea typeface="맑은 고딕"/>
                          <a:cs typeface="Times New Roman"/>
                        </a:rPr>
                        <a:t>홍리라</a:t>
                      </a: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&lt;/td&gt;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 				&lt;td&gt;21</a:t>
                      </a:r>
                      <a:r>
                        <a:rPr lang="ko-KR" sz="1000" kern="0" dirty="0">
                          <a:latin typeface="맑은 고딕"/>
                          <a:ea typeface="맑은 고딕"/>
                          <a:cs typeface="Times New Roman"/>
                        </a:rPr>
                        <a:t>세</a:t>
                      </a: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&lt;/td&gt;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				&lt;td&gt;</a:t>
                      </a:r>
                      <a:r>
                        <a:rPr lang="ko-KR" sz="1000" kern="0" dirty="0">
                          <a:latin typeface="맑은 고딕"/>
                          <a:ea typeface="맑은 고딕"/>
                          <a:cs typeface="Times New Roman"/>
                        </a:rPr>
                        <a:t>여</a:t>
                      </a: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&lt;td&gt;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			&lt;/</a:t>
                      </a:r>
                      <a:r>
                        <a:rPr lang="en-US" sz="1000" kern="0" dirty="0" err="1">
                          <a:latin typeface="맑은 고딕"/>
                          <a:ea typeface="맑은 고딕"/>
                          <a:cs typeface="Times New Roman"/>
                        </a:rPr>
                        <a:t>tr</a:t>
                      </a: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		&lt;/table&gt;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&lt;/body&gt;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맑은 고딕"/>
                          <a:ea typeface="맑은 고딕"/>
                          <a:cs typeface="Times New Roman"/>
                        </a:rPr>
                        <a:t>&lt;/html&gt;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49" name="그림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664" y="5445224"/>
            <a:ext cx="2297112" cy="1057275"/>
          </a:xfrm>
          <a:prstGeom prst="rect">
            <a:avLst/>
          </a:prstGeom>
          <a:noFill/>
        </p:spPr>
      </p:pic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4664968" y="980728"/>
          <a:ext cx="4464496" cy="4915101"/>
        </p:xfrm>
        <a:graphic>
          <a:graphicData uri="http://schemas.openxmlformats.org/drawingml/2006/table">
            <a:tbl>
              <a:tblPr/>
              <a:tblGrid>
                <a:gridCol w="2680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0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0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11-1-2] </a:t>
                      </a:r>
                      <a:r>
                        <a:rPr lang="ko-KR" sz="10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학생 정보</a:t>
                      </a:r>
                      <a:r>
                        <a:rPr lang="en-US" sz="10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xml </a:t>
                      </a:r>
                      <a:r>
                        <a:rPr lang="ko-KR" sz="10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문서 예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4180" marR="541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/ch11/student.xml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4180" marR="541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7069">
                <a:tc gridSpan="2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 smtClean="0">
                          <a:latin typeface="맑은 고딕"/>
                          <a:ea typeface="맑은 고딕"/>
                          <a:cs typeface="Times New Roman"/>
                        </a:rPr>
                        <a:t>&lt;?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xml version="1.0" encoding="utf-8" ?&gt;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&lt;?xml-stylesheet type="text/css" href="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student2.css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"?&gt;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&lt;studentinfo&gt;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&lt;student_heading&gt;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&lt;major&gt;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전공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&lt;/major</a:t>
                      </a:r>
                      <a:r>
                        <a:rPr lang="en-US" sz="1000" kern="0" smtClea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&lt;name&gt;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&lt;/name&gt;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&lt;age&gt;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나이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&lt;/age&gt;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&lt;gender&gt;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성별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&lt;/gender&gt;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&lt;/student_heading&gt;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&lt;student&gt;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&lt;major&gt;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컴퓨터학과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&lt;/major&gt;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&lt;name&gt;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홍길동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&lt;/name&gt;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&lt;age&gt;25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세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&lt;/age&gt;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&lt;gender&gt;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남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&lt;/gender&gt;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&lt;/student&gt;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&lt;student&gt;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&lt;major&gt;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철학과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&lt;/major&gt;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&lt;name&gt;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홍리라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&lt;/name&gt;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&lt;age&gt;21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세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&lt;/age&gt;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&lt;gender&gt;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여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&lt;/gender&gt;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&lt;/student&gt;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&lt;/studentinfo&gt;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4180" marR="54180" marT="56689" marB="56689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5" name="그림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9104" y="5517232"/>
            <a:ext cx="3109913" cy="87153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564375" y="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1.XML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p.409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HTML5</a:t>
            </a:r>
            <a:r>
              <a:rPr lang="ko-KR" altLang="ko-KR" b="1" smtClean="0"/>
              <a:t>과</a:t>
            </a:r>
            <a:r>
              <a:rPr lang="en-US" altLang="ko-KR" b="1" smtClean="0"/>
              <a:t> XML </a:t>
            </a:r>
            <a:r>
              <a:rPr lang="ko-KR" altLang="en-US" b="1" smtClean="0"/>
              <a:t>문서의 스타일 적용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스타일 적용 결과</a:t>
            </a:r>
          </a:p>
          <a:p>
            <a:pPr lvl="1" latinLnBrk="0"/>
            <a:r>
              <a:rPr lang="ko-KR" altLang="ko-KR" smtClean="0"/>
              <a:t>두 유형의 문서와 관련된</a:t>
            </a:r>
            <a:r>
              <a:rPr lang="en-US" altLang="ko-KR" smtClean="0"/>
              <a:t> CSS3 </a:t>
            </a:r>
            <a:r>
              <a:rPr lang="ko-KR" altLang="ko-KR" smtClean="0"/>
              <a:t>파일 안에 다음 스타일을 적용</a:t>
            </a:r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r>
              <a:rPr lang="ko-KR" altLang="ko-KR" smtClean="0"/>
              <a:t>인지 능력이 있는 사람</a:t>
            </a:r>
            <a:r>
              <a:rPr lang="en-US" altLang="ko-KR" smtClean="0"/>
              <a:t> : HTML5, </a:t>
            </a:r>
            <a:r>
              <a:rPr lang="ko-KR" altLang="ko-KR" smtClean="0"/>
              <a:t>기계적인 처리를 하는 프로그램</a:t>
            </a:r>
            <a:r>
              <a:rPr lang="en-US" altLang="ko-KR" smtClean="0"/>
              <a:t> : XML </a:t>
            </a:r>
          </a:p>
          <a:p>
            <a:pPr lvl="1" latinLnBrk="0"/>
            <a:r>
              <a:rPr lang="en-US" altLang="ko-KR" smtClean="0"/>
              <a:t>'</a:t>
            </a:r>
            <a:r>
              <a:rPr lang="ko-KR" altLang="ko-KR" smtClean="0"/>
              <a:t>콘텐츠로서의 웹 문서</a:t>
            </a:r>
            <a:r>
              <a:rPr lang="en-US" altLang="ko-KR" smtClean="0"/>
              <a:t>' : HTML5, '</a:t>
            </a:r>
            <a:r>
              <a:rPr lang="ko-KR" altLang="ko-KR" smtClean="0"/>
              <a:t>데이터로서의 웹 문서</a:t>
            </a:r>
            <a:r>
              <a:rPr lang="en-US" altLang="ko-KR" smtClean="0"/>
              <a:t>' : XML</a:t>
            </a:r>
            <a:r>
              <a:rPr lang="ko-KR" altLang="ko-KR" smtClean="0"/>
              <a:t> </a:t>
            </a:r>
            <a:endParaRPr lang="en-US" altLang="ko-KR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80592" y="1772816"/>
          <a:ext cx="5688632" cy="864096"/>
        </p:xfrm>
        <a:graphic>
          <a:graphicData uri="http://schemas.openxmlformats.org/drawingml/2006/table">
            <a:tbl>
              <a:tblPr/>
              <a:tblGrid>
                <a:gridCol w="3903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553">
                <a:tc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11-1-3]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학생 정보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html5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스타일 예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/ch11/student1.css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543">
                <a:tc gridSpan="2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th { background-color: silver; }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280592" y="2852936"/>
          <a:ext cx="5688632" cy="936104"/>
        </p:xfrm>
        <a:graphic>
          <a:graphicData uri="http://schemas.openxmlformats.org/drawingml/2006/table">
            <a:tbl>
              <a:tblPr/>
              <a:tblGrid>
                <a:gridCol w="3999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708">
                <a:tc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11-1-4]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학생 정보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xml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스타일 예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/ch11/student2.css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396">
                <a:tc gridSpan="2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student_heading * { color: white; background-color: green; }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student { display: block; }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6616" y="4077072"/>
            <a:ext cx="5200633" cy="1284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31701" y="0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1.XML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p.411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1.3 XML</a:t>
            </a:r>
            <a:r>
              <a:rPr lang="ko-KR" altLang="ko-KR" b="1" smtClean="0"/>
              <a:t>의 특성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XML</a:t>
            </a:r>
            <a:r>
              <a:rPr lang="ko-KR" altLang="ko-KR" dirty="0" smtClean="0">
                <a:solidFill>
                  <a:srgbClr val="FF0000"/>
                </a:solidFill>
              </a:rPr>
              <a:t>의 </a:t>
            </a:r>
            <a:r>
              <a:rPr lang="ko-KR" altLang="ko-KR" dirty="0" smtClean="0">
                <a:solidFill>
                  <a:srgbClr val="FF0000"/>
                </a:solidFill>
              </a:rPr>
              <a:t>장점</a:t>
            </a:r>
            <a:r>
              <a:rPr lang="en-US" altLang="ko-KR" dirty="0" smtClean="0">
                <a:solidFill>
                  <a:srgbClr val="FF0000"/>
                </a:solidFill>
              </a:rPr>
              <a:t> (</a:t>
            </a:r>
            <a:r>
              <a:rPr lang="ko-KR" altLang="en-US" dirty="0" smtClean="0">
                <a:solidFill>
                  <a:srgbClr val="FF0000"/>
                </a:solidFill>
              </a:rPr>
              <a:t>서술형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ko-KR" dirty="0" smtClean="0">
                <a:solidFill>
                  <a:srgbClr val="FF0000"/>
                </a:solidFill>
              </a:rPr>
              <a:t>범용성</a:t>
            </a:r>
            <a:r>
              <a:rPr lang="en-US" altLang="ko-KR" dirty="0" smtClean="0">
                <a:solidFill>
                  <a:srgbClr val="FF0000"/>
                </a:solidFill>
              </a:rPr>
              <a:t> : </a:t>
            </a:r>
            <a:r>
              <a:rPr lang="ko-KR" altLang="ko-KR" dirty="0" smtClean="0">
                <a:solidFill>
                  <a:srgbClr val="FF0000"/>
                </a:solidFill>
              </a:rPr>
              <a:t>어떤 환경에서도 데이터를 인식하고 사용할 수 있</a:t>
            </a:r>
            <a:r>
              <a:rPr lang="ko-KR" altLang="en-US" dirty="0" smtClean="0">
                <a:solidFill>
                  <a:srgbClr val="FF0000"/>
                </a:solidFill>
              </a:rPr>
              <a:t>는 </a:t>
            </a:r>
            <a:r>
              <a:rPr lang="en-US" altLang="ko-KR" dirty="0" smtClean="0">
                <a:solidFill>
                  <a:srgbClr val="FF0000"/>
                </a:solidFill>
              </a:rPr>
              <a:t>‘</a:t>
            </a:r>
            <a:r>
              <a:rPr lang="ko-KR" altLang="en-US" dirty="0" smtClean="0">
                <a:solidFill>
                  <a:srgbClr val="FF0000"/>
                </a:solidFill>
              </a:rPr>
              <a:t>소형</a:t>
            </a:r>
            <a:r>
              <a:rPr lang="ko-KR" altLang="ko-KR" dirty="0" smtClean="0">
                <a:solidFill>
                  <a:srgbClr val="FF0000"/>
                </a:solidFill>
              </a:rPr>
              <a:t> 데이터베이스</a:t>
            </a:r>
            <a:r>
              <a:rPr lang="en-US" altLang="ko-KR" dirty="0" smtClean="0">
                <a:solidFill>
                  <a:srgbClr val="FF0000"/>
                </a:solidFill>
              </a:rPr>
              <a:t>’ </a:t>
            </a:r>
            <a:r>
              <a:rPr lang="ko-KR" altLang="en-US" dirty="0" smtClean="0">
                <a:solidFill>
                  <a:srgbClr val="FF0000"/>
                </a:solidFill>
              </a:rPr>
              <a:t>기능</a:t>
            </a:r>
            <a:endParaRPr lang="ko-KR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ko-KR" dirty="0" smtClean="0">
                <a:solidFill>
                  <a:srgbClr val="FF0000"/>
                </a:solidFill>
              </a:rPr>
              <a:t>유연성</a:t>
            </a:r>
            <a:r>
              <a:rPr lang="en-US" altLang="ko-KR" dirty="0" smtClean="0">
                <a:solidFill>
                  <a:srgbClr val="FF0000"/>
                </a:solidFill>
              </a:rPr>
              <a:t> : </a:t>
            </a:r>
            <a:r>
              <a:rPr lang="ko-KR" altLang="ko-KR" dirty="0" smtClean="0">
                <a:solidFill>
                  <a:srgbClr val="FF0000"/>
                </a:solidFill>
              </a:rPr>
              <a:t>자유로운 정보의 결합과 분리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기능</a:t>
            </a:r>
            <a:endParaRPr lang="ko-KR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ko-KR" dirty="0" smtClean="0">
                <a:solidFill>
                  <a:srgbClr val="FF0000"/>
                </a:solidFill>
              </a:rPr>
              <a:t>확장성</a:t>
            </a:r>
            <a:r>
              <a:rPr lang="en-US" altLang="ko-KR" dirty="0" smtClean="0">
                <a:solidFill>
                  <a:srgbClr val="FF0000"/>
                </a:solidFill>
              </a:rPr>
              <a:t> : </a:t>
            </a:r>
            <a:r>
              <a:rPr lang="ko-KR" altLang="ko-KR" dirty="0" smtClean="0">
                <a:solidFill>
                  <a:srgbClr val="FF0000"/>
                </a:solidFill>
              </a:rPr>
              <a:t>다양한 응용 분야에 적합한 언어를 개발할 수 있는 메타 언어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기능</a:t>
            </a:r>
            <a:endParaRPr lang="ko-KR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ko-KR" dirty="0" smtClean="0">
                <a:solidFill>
                  <a:srgbClr val="FF0000"/>
                </a:solidFill>
              </a:rPr>
              <a:t>역동성</a:t>
            </a:r>
            <a:r>
              <a:rPr lang="en-US" altLang="ko-KR" dirty="0" smtClean="0">
                <a:solidFill>
                  <a:srgbClr val="FF0000"/>
                </a:solidFill>
              </a:rPr>
              <a:t> : </a:t>
            </a:r>
            <a:r>
              <a:rPr lang="ko-KR" altLang="ko-KR" dirty="0" smtClean="0">
                <a:solidFill>
                  <a:srgbClr val="FF0000"/>
                </a:solidFill>
              </a:rPr>
              <a:t>입력 또는 수정을 통해 내용이 동적으로 변화</a:t>
            </a:r>
            <a:r>
              <a:rPr lang="ko-KR" altLang="en-US" dirty="0" smtClean="0">
                <a:solidFill>
                  <a:srgbClr val="FF0000"/>
                </a:solidFill>
              </a:rPr>
              <a:t>함</a:t>
            </a:r>
            <a:endParaRPr lang="ko-KR" altLang="ko-KR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XML </a:t>
            </a:r>
            <a:r>
              <a:rPr lang="ko-KR" altLang="ko-KR" dirty="0" smtClean="0"/>
              <a:t>관련 기술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652708"/>
              </p:ext>
            </p:extLst>
          </p:nvPr>
        </p:nvGraphicFramePr>
        <p:xfrm>
          <a:off x="848544" y="3573014"/>
          <a:ext cx="6984776" cy="2304258"/>
        </p:xfrm>
        <a:graphic>
          <a:graphicData uri="http://schemas.openxmlformats.org/drawingml/2006/table">
            <a:tbl>
              <a:tblPr/>
              <a:tblGrid>
                <a:gridCol w="1063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1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9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23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분류</a:t>
                      </a:r>
                      <a:endParaRPr lang="ko-KR" sz="1400" kern="1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기술</a:t>
                      </a:r>
                      <a:endParaRPr lang="ko-KR" sz="1400" kern="1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endParaRPr lang="ko-KR" sz="1400" kern="100" dirty="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25">
                <a:tc rowSpan="2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구조 정의</a:t>
                      </a:r>
                      <a:endParaRPr lang="ko-KR" sz="1400" kern="1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DTD</a:t>
                      </a:r>
                      <a:endParaRPr lang="ko-KR" sz="1400" kern="1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XML </a:t>
                      </a:r>
                      <a:r>
                        <a:rPr lang="ko-KR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문서의 구조 명세</a:t>
                      </a:r>
                      <a:r>
                        <a:rPr lang="en-US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비</a:t>
                      </a:r>
                      <a:r>
                        <a:rPr lang="en-US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XML </a:t>
                      </a:r>
                      <a:r>
                        <a:rPr lang="ko-KR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형식</a:t>
                      </a:r>
                      <a:r>
                        <a:rPr lang="en-US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2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XML </a:t>
                      </a:r>
                      <a:r>
                        <a:rPr lang="ko-KR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스키마</a:t>
                      </a:r>
                      <a:endParaRPr lang="ko-KR" sz="1400" kern="1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XML </a:t>
                      </a:r>
                      <a:r>
                        <a:rPr lang="ko-KR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문서의 구조 명세</a:t>
                      </a:r>
                      <a:r>
                        <a:rPr lang="en-US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(XML </a:t>
                      </a:r>
                      <a:r>
                        <a:rPr lang="ko-KR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형식</a:t>
                      </a:r>
                      <a:r>
                        <a:rPr lang="en-US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225">
                <a:tc rowSpan="2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스타일 정의</a:t>
                      </a:r>
                      <a:endParaRPr lang="ko-KR" sz="1400" kern="1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CSS</a:t>
                      </a:r>
                      <a:endParaRPr lang="ko-KR" sz="1400" kern="1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브라우저 출력 형식을 명세</a:t>
                      </a:r>
                      <a:r>
                        <a:rPr lang="en-US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비</a:t>
                      </a:r>
                      <a:r>
                        <a:rPr lang="en-US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XML </a:t>
                      </a:r>
                      <a:r>
                        <a:rPr lang="ko-KR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형식</a:t>
                      </a:r>
                      <a:r>
                        <a:rPr lang="en-US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2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XSL</a:t>
                      </a:r>
                      <a:endParaRPr lang="ko-KR" sz="1400" kern="1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브라우저 출력 형식을 명세</a:t>
                      </a:r>
                      <a:r>
                        <a:rPr lang="en-US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(XML </a:t>
                      </a:r>
                      <a:r>
                        <a:rPr lang="ko-KR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형식</a:t>
                      </a:r>
                      <a:r>
                        <a:rPr lang="en-US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, XSLT</a:t>
                      </a:r>
                      <a:r>
                        <a:rPr lang="ko-KR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이용</a:t>
                      </a:r>
                      <a:r>
                        <a:rPr lang="en-US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22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문서 변환</a:t>
                      </a:r>
                      <a:endParaRPr lang="ko-KR" sz="1400" kern="1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XSLT</a:t>
                      </a:r>
                      <a:endParaRPr lang="ko-KR" sz="1400" kern="1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문서 변환 형식을 명세</a:t>
                      </a:r>
                      <a:r>
                        <a:rPr lang="en-US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(XML </a:t>
                      </a:r>
                      <a:r>
                        <a:rPr lang="ko-KR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형식</a:t>
                      </a:r>
                      <a:r>
                        <a:rPr lang="en-US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225">
                <a:tc rowSpan="2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위치 지정</a:t>
                      </a:r>
                      <a:endParaRPr lang="ko-KR" sz="1400" kern="1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XPATH</a:t>
                      </a:r>
                      <a:endParaRPr lang="ko-KR" sz="1400" kern="1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XML </a:t>
                      </a:r>
                      <a:r>
                        <a:rPr lang="ko-KR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문서 내 위치 지정 방식</a:t>
                      </a:r>
                      <a:endParaRPr lang="ko-KR" sz="1400" kern="1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2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XPointer</a:t>
                      </a:r>
                      <a:endParaRPr lang="ko-KR" sz="1400" kern="1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XML </a:t>
                      </a:r>
                      <a:r>
                        <a:rPr lang="ko-KR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문서 내 검색 대상을 명세</a:t>
                      </a:r>
                      <a:r>
                        <a:rPr lang="en-US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(XPATH </a:t>
                      </a:r>
                      <a:r>
                        <a:rPr lang="ko-KR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사용</a:t>
                      </a:r>
                      <a:r>
                        <a:rPr lang="en-US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225">
                <a:tc rowSpan="2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내용 변경</a:t>
                      </a:r>
                      <a:endParaRPr lang="ko-KR" sz="1400" kern="1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DOM</a:t>
                      </a:r>
                      <a:endParaRPr lang="ko-KR" sz="1400" kern="1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DOM </a:t>
                      </a:r>
                      <a:r>
                        <a:rPr lang="ko-KR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트리 기반의 노드 조작</a:t>
                      </a:r>
                      <a:r>
                        <a:rPr lang="en-US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API</a:t>
                      </a:r>
                      <a:endParaRPr lang="ko-KR" sz="1400" kern="1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2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SAX</a:t>
                      </a:r>
                      <a:endParaRPr lang="ko-KR" sz="1400" kern="1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XML </a:t>
                      </a:r>
                      <a:r>
                        <a:rPr lang="ko-KR" sz="1200" kern="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문서 조작</a:t>
                      </a:r>
                      <a:r>
                        <a:rPr lang="en-US" sz="1200" kern="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API</a:t>
                      </a:r>
                      <a:endParaRPr lang="ko-KR" sz="1400" kern="100" dirty="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98038" y="0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1.XML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p.412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2.1 XML </a:t>
            </a:r>
            <a:r>
              <a:rPr lang="ko-KR" altLang="ko-KR" b="1" smtClean="0"/>
              <a:t>문서 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XML </a:t>
            </a:r>
            <a:r>
              <a:rPr lang="ko-KR" altLang="ko-KR" smtClean="0"/>
              <a:t>문서</a:t>
            </a:r>
            <a:endParaRPr lang="en-US" altLang="ko-KR" smtClean="0"/>
          </a:p>
          <a:p>
            <a:pPr lvl="1"/>
            <a:r>
              <a:rPr lang="en-US" altLang="ko-KR" smtClean="0"/>
              <a:t>XML </a:t>
            </a:r>
            <a:r>
              <a:rPr lang="ko-KR" altLang="ko-KR" smtClean="0"/>
              <a:t>선언부를 제외하고는 기존</a:t>
            </a:r>
            <a:r>
              <a:rPr lang="en-US" altLang="ko-KR" smtClean="0"/>
              <a:t> HTML5</a:t>
            </a:r>
            <a:r>
              <a:rPr lang="ko-KR" altLang="ko-KR" smtClean="0"/>
              <a:t>의 기본 구조와 사용 방법이 거의 </a:t>
            </a:r>
            <a:r>
              <a:rPr lang="ko-KR" altLang="en-US" smtClean="0"/>
              <a:t>유사</a:t>
            </a:r>
            <a:endParaRPr lang="en-US" altLang="ko-KR" smtClean="0"/>
          </a:p>
          <a:p>
            <a:pPr lvl="1"/>
            <a:r>
              <a:rPr lang="en-US" altLang="ko-KR" smtClean="0"/>
              <a:t>XML </a:t>
            </a:r>
            <a:r>
              <a:rPr lang="ko-KR" altLang="ko-KR" smtClean="0"/>
              <a:t>문서 선언부</a:t>
            </a:r>
            <a:endParaRPr lang="en-US" altLang="ko-KR" smtClean="0"/>
          </a:p>
          <a:p>
            <a:pPr lvl="2"/>
            <a:r>
              <a:rPr lang="ko-KR" altLang="ko-KR" smtClean="0"/>
              <a:t>반드시 맨 앞에 명세</a:t>
            </a:r>
            <a:r>
              <a:rPr lang="en-US" altLang="ko-KR" smtClean="0"/>
              <a:t>, XML </a:t>
            </a:r>
            <a:r>
              <a:rPr lang="ko-KR" altLang="ko-KR" smtClean="0"/>
              <a:t>문서 유형을 지정</a:t>
            </a:r>
            <a:endParaRPr lang="en-US" altLang="ko-KR" smtClean="0"/>
          </a:p>
          <a:p>
            <a:pPr lvl="2"/>
            <a:r>
              <a:rPr lang="en-US" altLang="ko-KR" smtClean="0"/>
              <a:t>XML </a:t>
            </a:r>
            <a:r>
              <a:rPr lang="ko-KR" altLang="ko-KR" smtClean="0"/>
              <a:t>문서 구조를 정의한</a:t>
            </a:r>
            <a:r>
              <a:rPr lang="en-US" altLang="ko-KR" smtClean="0"/>
              <a:t> DTD(</a:t>
            </a:r>
            <a:r>
              <a:rPr lang="ko-KR" altLang="ko-KR" smtClean="0"/>
              <a:t>또는</a:t>
            </a:r>
            <a:r>
              <a:rPr lang="en-US" altLang="ko-KR" smtClean="0"/>
              <a:t> XML Schema) </a:t>
            </a:r>
            <a:r>
              <a:rPr lang="ko-KR" altLang="ko-KR" smtClean="0"/>
              <a:t>선언</a:t>
            </a:r>
            <a:r>
              <a:rPr lang="en-US" altLang="ko-KR" smtClean="0"/>
              <a:t>, </a:t>
            </a:r>
            <a:r>
              <a:rPr lang="ko-KR" altLang="ko-KR" smtClean="0"/>
              <a:t>스타일을 정의한</a:t>
            </a:r>
            <a:r>
              <a:rPr lang="en-US" altLang="ko-KR" smtClean="0"/>
              <a:t> CSS </a:t>
            </a:r>
            <a:r>
              <a:rPr lang="ko-KR" altLang="ko-KR" smtClean="0"/>
              <a:t>연결에 대한 선언도 명세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ko-KR" altLang="ko-KR" smtClean="0"/>
              <a:t>하나의 최상위 엘리먼트의</a:t>
            </a:r>
            <a:r>
              <a:rPr lang="en-US" altLang="ko-KR" smtClean="0"/>
              <a:t> &lt;</a:t>
            </a:r>
            <a:r>
              <a:rPr lang="ko-KR" altLang="ko-KR" smtClean="0"/>
              <a:t>시작태그</a:t>
            </a:r>
            <a:r>
              <a:rPr lang="en-US" altLang="ko-KR" smtClean="0"/>
              <a:t>&gt;</a:t>
            </a:r>
            <a:r>
              <a:rPr lang="ko-KR" altLang="ko-KR" smtClean="0"/>
              <a:t>로 시작해서</a:t>
            </a:r>
            <a:r>
              <a:rPr lang="en-US" altLang="ko-KR" smtClean="0"/>
              <a:t> &lt;/</a:t>
            </a:r>
            <a:r>
              <a:rPr lang="ko-KR" altLang="ko-KR" smtClean="0"/>
              <a:t>종료태그</a:t>
            </a:r>
            <a:r>
              <a:rPr lang="en-US" altLang="ko-KR" smtClean="0"/>
              <a:t>&gt;</a:t>
            </a:r>
            <a:r>
              <a:rPr lang="ko-KR" altLang="ko-KR" smtClean="0"/>
              <a:t>로 끝</a:t>
            </a:r>
            <a:r>
              <a:rPr lang="ko-KR" altLang="en-US" smtClean="0"/>
              <a:t>남</a:t>
            </a:r>
            <a:endParaRPr lang="en-US" altLang="ko-KR" smtClean="0"/>
          </a:p>
          <a:p>
            <a:pPr lvl="1"/>
            <a:r>
              <a:rPr lang="ko-KR" altLang="ko-KR" smtClean="0"/>
              <a:t>최상위 엘리먼트를 포함하여</a:t>
            </a:r>
            <a:r>
              <a:rPr lang="en-US" altLang="ko-KR" smtClean="0"/>
              <a:t> XML </a:t>
            </a:r>
            <a:r>
              <a:rPr lang="ko-KR" altLang="ko-KR" smtClean="0"/>
              <a:t>문서의 모든 태그들은 자유롭게 정의</a:t>
            </a:r>
            <a:endParaRPr lang="en-US" altLang="ko-KR" smtClean="0"/>
          </a:p>
          <a:p>
            <a:pPr lvl="1"/>
            <a:r>
              <a:rPr lang="ko-KR" altLang="ko-KR" smtClean="0"/>
              <a:t>엘리먼트의 시작 태그 안의 속성도 자유롭게 정의</a:t>
            </a:r>
          </a:p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3140968"/>
            <a:ext cx="3384376" cy="2160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94082" y="0"/>
            <a:ext cx="1696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2.XML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문서 작성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p.413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XML </a:t>
            </a:r>
            <a:r>
              <a:rPr lang="ko-KR" altLang="en-US" smtClean="0"/>
              <a:t>문서 작성 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mtClean="0"/>
              <a:t>XML </a:t>
            </a:r>
            <a:r>
              <a:rPr lang="ko-KR" altLang="ko-KR" smtClean="0"/>
              <a:t>문서도</a:t>
            </a:r>
            <a:r>
              <a:rPr lang="en-US" altLang="ko-KR" smtClean="0"/>
              <a:t> HTML5</a:t>
            </a:r>
            <a:r>
              <a:rPr lang="ko-KR" altLang="ko-KR" smtClean="0"/>
              <a:t>처럼 모든 종류의 텍스트 편집기를 사용</a:t>
            </a:r>
            <a:endParaRPr lang="en-US" altLang="ko-KR" smtClean="0"/>
          </a:p>
          <a:p>
            <a:pPr lvl="1"/>
            <a:r>
              <a:rPr lang="ko-KR" altLang="ko-KR" smtClean="0"/>
              <a:t>작성한 파일의 확장자는</a:t>
            </a:r>
            <a:r>
              <a:rPr lang="en-US" altLang="ko-KR" smtClean="0"/>
              <a:t> '.xml'</a:t>
            </a:r>
            <a:r>
              <a:rPr lang="ko-KR" altLang="ko-KR" smtClean="0"/>
              <a:t>로 지정</a:t>
            </a:r>
          </a:p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/>
          </p:cNvGraphicFramePr>
          <p:nvPr/>
        </p:nvGraphicFramePr>
        <p:xfrm>
          <a:off x="920552" y="1844824"/>
          <a:ext cx="7704856" cy="3945554"/>
        </p:xfrm>
        <a:graphic>
          <a:graphicData uri="http://schemas.openxmlformats.org/drawingml/2006/table">
            <a:tbl>
              <a:tblPr/>
              <a:tblGrid>
                <a:gridCol w="3851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2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11-2]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기본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xml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문서 작성하기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/ch11/product.xml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514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&lt;?xml version="1.0" encoding="utf-8"?&gt; 				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&lt;!--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XML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문서 선언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--&gt;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&lt;!DOCTYPE productinfo SYSTEM "product.dtd"&gt;   		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       &lt;!--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XML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구조 선언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--&gt;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&lt;?xml-stylesheet type="text/css" href="product.css"?&gt;		&lt;!--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스타일 문서 선언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--&gt;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&lt;productinfo&gt;										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&lt;!--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최상위 엘리먼트 시작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--&gt;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&lt;product id="001"&gt;								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&lt;!--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속성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--&gt;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&lt;name&gt;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갤럭시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S5&lt;/name&gt;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&lt;company&gt;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삼성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&lt;/company&gt;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&lt;price&gt;980,000&lt;/price&gt;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&lt;/product&gt;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&lt;product id="002"&gt;								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&lt;!--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상위 엘리먼트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--&gt;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&lt;name&gt;G3&lt;/name&gt;						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&lt;!--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하위 엘리먼트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--&gt;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&lt;company&gt;LG&lt;/company&gt;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&lt;price&gt;880,000&lt;/price&gt;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&lt;/product&gt;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&lt;/productinfo&gt;									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&lt;!--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최상위 엘리먼트 종료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--&gt;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50186" y="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2.XML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문서 작성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p.414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2.2 XML </a:t>
            </a:r>
            <a:r>
              <a:rPr lang="ko-KR" altLang="ko-KR" b="1" smtClean="0"/>
              <a:t>코딩 규칙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dirty="0" smtClean="0"/>
              <a:t>HTML5</a:t>
            </a:r>
            <a:r>
              <a:rPr lang="ko-KR" altLang="ko-KR" dirty="0" smtClean="0"/>
              <a:t>와 비슷</a:t>
            </a:r>
            <a:r>
              <a:rPr lang="ko-KR" altLang="en-US" dirty="0" smtClean="0"/>
              <a:t>한 코딩 규칙</a:t>
            </a:r>
            <a:endParaRPr lang="ko-KR" altLang="ko-KR" dirty="0" smtClean="0"/>
          </a:p>
          <a:p>
            <a:pPr lvl="1" latinLnBrk="0"/>
            <a:r>
              <a:rPr lang="en-US" altLang="ko-KR" dirty="0" smtClean="0"/>
              <a:t>XML </a:t>
            </a:r>
            <a:r>
              <a:rPr lang="ko-KR" altLang="ko-KR" dirty="0" smtClean="0"/>
              <a:t>문서는 반드시 최상위 </a:t>
            </a:r>
            <a:r>
              <a:rPr lang="ko-KR" altLang="ko-KR" dirty="0" err="1" smtClean="0"/>
              <a:t>엘리먼트를</a:t>
            </a:r>
            <a:r>
              <a:rPr lang="ko-KR" altLang="ko-KR" dirty="0" smtClean="0"/>
              <a:t> 하나만 갖는다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이를 문서 </a:t>
            </a:r>
            <a:r>
              <a:rPr lang="ko-KR" altLang="ko-KR" dirty="0" err="1" smtClean="0"/>
              <a:t>엘리먼트</a:t>
            </a:r>
            <a:r>
              <a:rPr lang="en-US" altLang="ko-KR" dirty="0" smtClean="0"/>
              <a:t>(document element) </a:t>
            </a:r>
            <a:r>
              <a:rPr lang="ko-KR" altLang="ko-KR" dirty="0" smtClean="0"/>
              <a:t>또는 루트 </a:t>
            </a:r>
            <a:r>
              <a:rPr lang="ko-KR" altLang="ko-KR" dirty="0" err="1" smtClean="0"/>
              <a:t>엘리먼트</a:t>
            </a:r>
            <a:r>
              <a:rPr lang="en-US" altLang="ko-KR" dirty="0" smtClean="0"/>
              <a:t>(root element)</a:t>
            </a:r>
            <a:r>
              <a:rPr lang="ko-KR" altLang="ko-KR" dirty="0" smtClean="0"/>
              <a:t>라고 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vl="1" latinLnBrk="0"/>
            <a:r>
              <a:rPr lang="ko-KR" altLang="ko-KR" dirty="0" smtClean="0"/>
              <a:t>하나의 </a:t>
            </a:r>
            <a:r>
              <a:rPr lang="ko-KR" altLang="ko-KR" dirty="0" err="1" smtClean="0"/>
              <a:t>엘리먼트는</a:t>
            </a:r>
            <a:r>
              <a:rPr lang="ko-KR" altLang="ko-KR" dirty="0" smtClean="0"/>
              <a:t> 시작 태그로 시작하며 종료 태그가 마지막에 위치한다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태그는 </a:t>
            </a:r>
            <a:r>
              <a:rPr lang="ko-KR" altLang="ko-KR" dirty="0" err="1" smtClean="0"/>
              <a:t>엘리먼트의</a:t>
            </a:r>
            <a:r>
              <a:rPr lang="ko-KR" altLang="ko-KR" dirty="0" smtClean="0"/>
              <a:t> 내용을 감싸는 역할을 한다</a:t>
            </a:r>
            <a:r>
              <a:rPr lang="en-US" altLang="ko-KR" dirty="0" smtClean="0"/>
              <a:t>. </a:t>
            </a:r>
            <a:endParaRPr lang="ko-KR" altLang="ko-KR" dirty="0" smtClean="0"/>
          </a:p>
          <a:p>
            <a:pPr lvl="1" latinLnBrk="0"/>
            <a:r>
              <a:rPr lang="ko-KR" altLang="ko-KR" dirty="0" smtClean="0"/>
              <a:t>시작 태그와 종료 태그는 반드시 쌍으로 존재해야 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vl="1" latinLnBrk="0"/>
            <a:r>
              <a:rPr lang="ko-KR" altLang="ko-KR" dirty="0" smtClean="0"/>
              <a:t>태그는 열린 순서대로 차례로 닫혀야 한다</a:t>
            </a:r>
            <a:r>
              <a:rPr lang="en-US" altLang="ko-KR" dirty="0" smtClean="0"/>
              <a:t>. </a:t>
            </a:r>
            <a:endParaRPr lang="ko-KR" altLang="ko-KR" dirty="0" smtClean="0"/>
          </a:p>
          <a:p>
            <a:pPr lvl="1" latinLnBrk="0"/>
            <a:r>
              <a:rPr lang="ko-KR" altLang="ko-KR" dirty="0" err="1" smtClean="0"/>
              <a:t>대소문자는</a:t>
            </a:r>
            <a:r>
              <a:rPr lang="ko-KR" altLang="ko-KR" dirty="0" smtClean="0"/>
              <a:t> 구별한다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vl="1" latinLnBrk="0"/>
            <a:r>
              <a:rPr lang="ko-KR" altLang="ko-KR" dirty="0" err="1" smtClean="0"/>
              <a:t>엘리먼트</a:t>
            </a:r>
            <a:r>
              <a:rPr lang="en-US" altLang="ko-KR" dirty="0" smtClean="0"/>
              <a:t>(</a:t>
            </a:r>
            <a:r>
              <a:rPr lang="ko-KR" altLang="ko-KR" dirty="0" smtClean="0"/>
              <a:t>태그</a:t>
            </a:r>
            <a:r>
              <a:rPr lang="en-US" altLang="ko-KR" dirty="0" smtClean="0"/>
              <a:t>) </a:t>
            </a:r>
            <a:r>
              <a:rPr lang="ko-KR" altLang="ko-KR" dirty="0" smtClean="0"/>
              <a:t>안에 또 다른 </a:t>
            </a:r>
            <a:r>
              <a:rPr lang="ko-KR" altLang="ko-KR" dirty="0" err="1" smtClean="0"/>
              <a:t>엘리먼트</a:t>
            </a:r>
            <a:r>
              <a:rPr lang="en-US" altLang="ko-KR" dirty="0" smtClean="0"/>
              <a:t>(</a:t>
            </a:r>
            <a:r>
              <a:rPr lang="ko-KR" altLang="ko-KR" dirty="0" smtClean="0"/>
              <a:t>태그</a:t>
            </a:r>
            <a:r>
              <a:rPr lang="en-US" altLang="ko-KR" dirty="0" smtClean="0"/>
              <a:t>)</a:t>
            </a:r>
            <a:r>
              <a:rPr lang="ko-KR" altLang="ko-KR" dirty="0" smtClean="0"/>
              <a:t>가 포함될 수 있다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상위 </a:t>
            </a:r>
            <a:r>
              <a:rPr lang="ko-KR" altLang="ko-KR" dirty="0" err="1" smtClean="0"/>
              <a:t>엘리먼트와</a:t>
            </a:r>
            <a:r>
              <a:rPr lang="ko-KR" altLang="ko-KR" dirty="0" smtClean="0"/>
              <a:t> 하위 </a:t>
            </a:r>
            <a:r>
              <a:rPr lang="ko-KR" altLang="ko-KR" dirty="0" err="1" smtClean="0"/>
              <a:t>엘리먼트</a:t>
            </a:r>
            <a:r>
              <a:rPr lang="ko-KR" altLang="ko-KR" dirty="0" smtClean="0"/>
              <a:t> 관계가 문서 내에 존재한다</a:t>
            </a:r>
            <a:r>
              <a:rPr lang="en-US" altLang="ko-KR" dirty="0" smtClean="0"/>
              <a:t>. </a:t>
            </a:r>
            <a:endParaRPr lang="ko-KR" altLang="ko-KR" dirty="0" smtClean="0"/>
          </a:p>
          <a:p>
            <a:pPr lvl="1" latinLnBrk="0"/>
            <a:r>
              <a:rPr lang="ko-KR" altLang="ko-KR" dirty="0" smtClean="0"/>
              <a:t>태그들은 중첩되지 않아야 한다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모든 하위 태그들이 모두 열렸다 닫혀야만 상위 태그는 닫힐 수 있다</a:t>
            </a:r>
            <a:r>
              <a:rPr lang="en-US" altLang="ko-KR" dirty="0" smtClean="0"/>
              <a:t>. </a:t>
            </a:r>
            <a:endParaRPr lang="ko-KR" altLang="ko-KR" dirty="0" smtClean="0"/>
          </a:p>
          <a:p>
            <a:pPr lvl="1" latinLnBrk="0"/>
            <a:r>
              <a:rPr lang="ko-KR" altLang="ko-KR" dirty="0" smtClean="0"/>
              <a:t>문서 안에 설명을 추가할 경우에는 </a:t>
            </a:r>
            <a:r>
              <a:rPr lang="en-US" altLang="ko-KR" dirty="0" smtClean="0"/>
              <a:t>‘&lt;!--‘</a:t>
            </a:r>
            <a:r>
              <a:rPr lang="ko-KR" altLang="ko-KR" dirty="0" smtClean="0"/>
              <a:t>와 </a:t>
            </a:r>
            <a:r>
              <a:rPr lang="en-US" altLang="ko-KR" dirty="0" smtClean="0"/>
              <a:t>‘--&gt;’</a:t>
            </a:r>
            <a:r>
              <a:rPr lang="ko-KR" altLang="ko-KR" dirty="0" smtClean="0"/>
              <a:t>를 사용하여 주석 처리한다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주석은</a:t>
            </a:r>
            <a:r>
              <a:rPr lang="en-US" altLang="ko-KR" dirty="0" smtClean="0"/>
              <a:t> XML </a:t>
            </a:r>
            <a:r>
              <a:rPr lang="ko-KR" altLang="ko-KR" dirty="0" smtClean="0"/>
              <a:t>선언 이후 어디든지 명세할 수 있다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다만</a:t>
            </a:r>
            <a:r>
              <a:rPr lang="en-US" altLang="ko-KR" dirty="0" smtClean="0"/>
              <a:t>, </a:t>
            </a:r>
            <a:r>
              <a:rPr lang="ko-KR" altLang="ko-KR" dirty="0" smtClean="0"/>
              <a:t>주석 안에는 불가능하고</a:t>
            </a:r>
            <a:r>
              <a:rPr lang="en-US" altLang="ko-KR" dirty="0" smtClean="0"/>
              <a:t> '--' </a:t>
            </a:r>
            <a:r>
              <a:rPr lang="ko-KR" altLang="ko-KR" dirty="0" smtClean="0"/>
              <a:t>문자열을 포함할 수 없다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vl="1" latinLnBrk="0"/>
            <a:r>
              <a:rPr lang="ko-KR" altLang="ko-KR" dirty="0" smtClean="0"/>
              <a:t>속성은 시작 태그 안에 위치하며 </a:t>
            </a:r>
            <a:r>
              <a:rPr lang="ko-KR" altLang="ko-KR" dirty="0" err="1" smtClean="0"/>
              <a:t>속성이름과</a:t>
            </a:r>
            <a:r>
              <a:rPr lang="ko-KR" altLang="ko-KR" dirty="0" smtClean="0"/>
              <a:t> 속성값을 갖는다</a:t>
            </a:r>
            <a:r>
              <a:rPr lang="en-US" altLang="ko-KR" dirty="0" smtClean="0"/>
              <a:t>. 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50186" y="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2.XML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문서 작성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p.415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2903</TotalTime>
  <Words>2862</Words>
  <Application>Microsoft Office PowerPoint</Application>
  <PresentationFormat>A4 용지(210x297mm)</PresentationFormat>
  <Paragraphs>711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HY동녘M</vt:lpstr>
      <vt:lpstr>HY얕은샘물M</vt:lpstr>
      <vt:lpstr>HY헤드라인M</vt:lpstr>
      <vt:lpstr>굴림</vt:lpstr>
      <vt:lpstr>맑은 고딕</vt:lpstr>
      <vt:lpstr>Arial</vt:lpstr>
      <vt:lpstr>Times New Roman</vt:lpstr>
      <vt:lpstr>Wingdings</vt:lpstr>
      <vt:lpstr>TrendMicroTemplate_ext</vt:lpstr>
      <vt:lpstr>PowerPoint 프레젠테이션</vt:lpstr>
      <vt:lpstr>PowerPoint 프레젠테이션</vt:lpstr>
      <vt:lpstr>1.1 XML</vt:lpstr>
      <vt:lpstr>1.2 HTML5와 XML</vt:lpstr>
      <vt:lpstr>HTML5과 XML 문서의 스타일 적용</vt:lpstr>
      <vt:lpstr>1.3 XML의 특성</vt:lpstr>
      <vt:lpstr>2.1 XML 문서 구조</vt:lpstr>
      <vt:lpstr>XML 문서 작성 예</vt:lpstr>
      <vt:lpstr>2.2 XML 코딩 규칙</vt:lpstr>
      <vt:lpstr>2.3 XML 기본 요소(1)</vt:lpstr>
      <vt:lpstr>XML 기본 요소(2)</vt:lpstr>
      <vt:lpstr>XML 기본 요소(3)</vt:lpstr>
      <vt:lpstr>2.4 XML 문서 작성</vt:lpstr>
      <vt:lpstr>XML 문서 작성</vt:lpstr>
      <vt:lpstr>3.1 네임스페이스xxxxxxx </vt:lpstr>
      <vt:lpstr>3.2 네임스페이스 선언 방법(1)</vt:lpstr>
      <vt:lpstr>네임스페이스 선언 방법(2)</vt:lpstr>
      <vt:lpstr>4. XML 문서의 CSS 적용(1)</vt:lpstr>
      <vt:lpstr>XML 문서의 CSS 적용(2)</vt:lpstr>
      <vt:lpstr>5.1 제이쿼리 Ajax 시험 아님</vt:lpstr>
      <vt:lpstr>주요 제이쿼리 Ajax 관련 메소드</vt:lpstr>
      <vt:lpstr>제이쿼리 Ajax 이벤트 메소드</vt:lpstr>
      <vt:lpstr>5.2 $.ajax( ) 메소드의 XML 문서 적용 예</vt:lpstr>
      <vt:lpstr>Ajax 데이터 로드 화면 작성하기</vt:lpstr>
      <vt:lpstr>Ajax 데이터 로드 화면 작성하기</vt:lpstr>
      <vt:lpstr>5.3 $.getJSON( ) 메소드의 JSON 형식 데이터 적용 예</vt:lpstr>
      <vt:lpstr>JSON</vt:lpstr>
      <vt:lpstr>json 문서 로드 getJSON() 메소드 적용하기</vt:lpstr>
      <vt:lpstr>5.4 $.load( ) 메소드의 HTML 문서 적용 예</vt:lpstr>
      <vt:lpstr>html load( ) 메소드 적용하기</vt:lpstr>
      <vt:lpstr>6.1 관광지 안내 앱 : tourApp</vt:lpstr>
    </vt:vector>
  </TitlesOfParts>
  <Manager>syhong</Manager>
  <Company>한빛미디어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웹프로그래밍응용</dc:title>
  <dc:creator>sjpark</dc:creator>
  <cp:lastModifiedBy>18308_30</cp:lastModifiedBy>
  <cp:revision>311</cp:revision>
  <dcterms:created xsi:type="dcterms:W3CDTF">2003-11-10T10:03:08Z</dcterms:created>
  <dcterms:modified xsi:type="dcterms:W3CDTF">2019-06-12T05:08:56Z</dcterms:modified>
</cp:coreProperties>
</file>