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2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8B103-5EF5-066D-AC2D-26986AEE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356A0F-38F2-9731-3402-A731D252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6E643-4AC2-420F-F6A4-B41F02D6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FB0FF-AFD1-3DD7-6971-F462557F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F612D-5FBD-2F8F-BE14-423E89EC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7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4E822-F5E0-79EC-21BC-C518339A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E749F9-5260-7CBB-A229-BF776422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4671B-0E16-E11A-78FD-84F1AEC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CDF96-45DA-553D-51A8-B0FA0864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FEE4C-B151-FCFF-87E6-9B98CB05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BC4617-7EAC-1F17-44A7-470A6BA99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AE06BF-15E4-000E-BC56-0FFC4D941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1B4FA-3B6E-07BA-7E09-19CDF2F5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31F808-EC3D-D99F-F015-F76B38CC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2C1CE4-B607-106C-DA11-EBB74B72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5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39B44-852E-DA33-BD43-D9DB9C0E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3AEAD3-F624-95B2-7D8C-DBD5C466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2FBBC-F0AD-F364-D096-07A5357A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50892-6491-F26A-6BA4-FEA5A635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E58CE-51FD-E2C1-CE68-7E2F5FA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5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13F63-A53E-A2B7-FD89-53A8A655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2BD398-DEAF-3B7B-228B-8ABD01C1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0B126-603A-1567-1F94-99E8E9D2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BAAF2-4AEC-D9CD-41AA-7088F8E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533BC6-64E1-F4A4-93FD-FCF62881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0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BCAA2-D562-A635-4CF5-F8DBCBF7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0A08B-05F8-0DB9-4A2C-DA1F50EBC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B78D2E-B142-D978-10A5-B087BA68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F3D1F-52EA-6806-3000-9859A06D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13ADF8-9BE2-10F5-EC7F-3C59D05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F31BF-B93E-63C1-4A20-DD282AE4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44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38BEF-2D87-56A6-FA49-55C99683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10D5F-4E2A-9F09-BFBF-932B33D0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DD812-3625-0821-3396-BF6A8E6B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3C4B8E-E5AE-D0E6-B520-020AE07C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DDB011-E949-6D56-A777-235252E70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C87A89-809A-28E3-54B9-AD93C1B6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B93B70-AD48-8DE3-CD43-306DB3CF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4058DB-43CA-D985-B006-7A808633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11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394AD-2DE5-2662-8877-086D0DA4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E3893B-3587-2A55-6F21-34665BB5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C7276A-3EF2-7671-1BB9-5BEAFB85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871FBC-C933-138B-2D0C-DB606B64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0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5BC32C-EA3E-617F-4782-2A526BD5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7CB0DA-A36D-31BA-2944-1A57F32C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70B958-D2A2-9E14-F351-94CC4DF0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34725-7855-00CF-9A90-8FD75FD1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90D2F-1D9B-4D8C-44FD-6DB101A6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0000D0-D6D4-E246-4E61-92C9E214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5AB81-E2AB-311E-4890-47F41971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6C8C72-8354-DD88-9BB5-972D110E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EB851-37F8-4B0C-3C06-DEF66B4F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7BBD4-366A-632E-FBFD-D828DE9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ED80D2-3D3D-FA24-33FF-93E43CBD2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FF9302-D847-2B21-4961-3049FF88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D4B70C-CC9B-3BF6-B0C4-7B413B9D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CC691-3EAF-8946-F0BD-3E913A92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D235F-5146-08AE-C171-0FCDA627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3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457703-5034-3C2B-90B8-FD92CEC1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7EEB5-8427-8E89-B259-713148A8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FCAFF-73AD-8067-BA0E-920B8F47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C930-1767-4F9E-BDBE-34285474E85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C43EA-402E-0C48-8015-4D2277A74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20CFF-048C-79F1-00AE-42CF0411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40B9-8CC2-4254-9C06-DB3562B90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A1E5B-4F12-9D82-CCC6-5FA2E814F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Final Project</a:t>
            </a:r>
            <a:endParaRPr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F06758-BA10-0364-7F9F-EAF2DB61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電機乙 碩一 徐奕翔</a:t>
            </a:r>
          </a:p>
        </p:txBody>
      </p:sp>
    </p:spTree>
    <p:extLst>
      <p:ext uri="{BB962C8B-B14F-4D97-AF65-F5344CB8AC3E}">
        <p14:creationId xmlns:p14="http://schemas.microsoft.com/office/powerpoint/2010/main" val="335577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EA3ED-6C2C-BC9A-5168-739AF817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455F04-B783-9AB7-1EB5-655D6A38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Average the valence and arousal value in each clip so that we get two value (valence and arousal) at each clip </a:t>
            </a:r>
          </a:p>
          <a:p>
            <a:r>
              <a:rPr lang="en-US" altLang="zh-TW" dirty="0"/>
              <a:t>Label each clip to a class based on the value(valence and arousal)</a:t>
            </a:r>
          </a:p>
          <a:p>
            <a:r>
              <a:rPr lang="en-US" altLang="zh-TW" dirty="0"/>
              <a:t>Every clip will have two label (correspond to valence and arousal)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819692-39F2-B980-AC3C-5A59577AF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03709"/>
              </p:ext>
            </p:extLst>
          </p:nvPr>
        </p:nvGraphicFramePr>
        <p:xfrm>
          <a:off x="909221" y="4001294"/>
          <a:ext cx="8127999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76070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63042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264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[0, 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[3, 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[6, 9)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0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5393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9028EAC-1257-873A-1735-21DDB408BEF2}"/>
              </a:ext>
            </a:extLst>
          </p:cNvPr>
          <p:cNvSpPr txBox="1"/>
          <p:nvPr/>
        </p:nvSpPr>
        <p:spPr>
          <a:xfrm>
            <a:off x="838200" y="4879337"/>
            <a:ext cx="27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3 class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59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1B8B0-AF2F-A56D-3FE9-A1A0142E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92479-D4C0-1D2F-91BD-375E01C2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Resample ECG </a:t>
            </a:r>
            <a:r>
              <a:rPr lang="en-US" altLang="zh-TW"/>
              <a:t>from 2000 </a:t>
            </a:r>
            <a:r>
              <a:rPr lang="en-US" altLang="zh-TW" dirty="0"/>
              <a:t>samples to 20000 samples per clip</a:t>
            </a:r>
          </a:p>
          <a:p>
            <a:r>
              <a:rPr lang="en-US" altLang="zh-TW" dirty="0"/>
              <a:t>And convert audio signal to MFCC, each shape is (40, 40)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35D5D-B9D9-E337-517B-2529BE28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15" y="2834764"/>
            <a:ext cx="4715533" cy="36581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DF988D-A3A6-61F9-5993-25E5789B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2" y="2734737"/>
            <a:ext cx="5134692" cy="385816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B11A2F37-02C2-75FF-64AC-288F32FBF5D5}"/>
              </a:ext>
            </a:extLst>
          </p:cNvPr>
          <p:cNvSpPr/>
          <p:nvPr/>
        </p:nvSpPr>
        <p:spPr>
          <a:xfrm>
            <a:off x="5752730" y="4136994"/>
            <a:ext cx="1056443" cy="905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14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B687C-F522-2903-E34D-6E866482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data description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0B1D804-E6B4-DDAE-6C40-33F521CDA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17049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364086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241592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54720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7473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114421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25106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4268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3C2F05D-8CD9-9508-5454-24DE41C0C953}"/>
              </a:ext>
            </a:extLst>
          </p:cNvPr>
          <p:cNvSpPr txBox="1"/>
          <p:nvPr/>
        </p:nvSpPr>
        <p:spPr>
          <a:xfrm>
            <a:off x="838200" y="2570735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Distribution of valence</a:t>
            </a:r>
            <a:endParaRPr lang="zh-TW" altLang="en-US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223BC59-293B-9A5D-93DF-1B095C25239B}"/>
              </a:ext>
            </a:extLst>
          </p:cNvPr>
          <p:cNvSpPr/>
          <p:nvPr/>
        </p:nvSpPr>
        <p:spPr>
          <a:xfrm>
            <a:off x="4657817" y="2940067"/>
            <a:ext cx="2210539" cy="206849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Spilt to train and test set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EDF99C0D-8216-00CD-2B23-1E9695C11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637667"/>
              </p:ext>
            </p:extLst>
          </p:nvPr>
        </p:nvGraphicFramePr>
        <p:xfrm>
          <a:off x="838200" y="5156124"/>
          <a:ext cx="4355238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51746">
                  <a:extLst>
                    <a:ext uri="{9D8B030D-6E8A-4147-A177-3AD203B41FA5}">
                      <a16:colId xmlns:a16="http://schemas.microsoft.com/office/drawing/2014/main" val="2036408683"/>
                    </a:ext>
                  </a:extLst>
                </a:gridCol>
                <a:gridCol w="1451746">
                  <a:extLst>
                    <a:ext uri="{9D8B030D-6E8A-4147-A177-3AD203B41FA5}">
                      <a16:colId xmlns:a16="http://schemas.microsoft.com/office/drawing/2014/main" val="3024159274"/>
                    </a:ext>
                  </a:extLst>
                </a:gridCol>
                <a:gridCol w="1451746">
                  <a:extLst>
                    <a:ext uri="{9D8B030D-6E8A-4147-A177-3AD203B41FA5}">
                      <a16:colId xmlns:a16="http://schemas.microsoft.com/office/drawing/2014/main" val="2154720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3737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110685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21370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42683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BA7EECA4-2285-471C-AAA6-AF1670342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075547"/>
              </p:ext>
            </p:extLst>
          </p:nvPr>
        </p:nvGraphicFramePr>
        <p:xfrm>
          <a:off x="6414857" y="5152300"/>
          <a:ext cx="4355238" cy="7416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51746">
                  <a:extLst>
                    <a:ext uri="{9D8B030D-6E8A-4147-A177-3AD203B41FA5}">
                      <a16:colId xmlns:a16="http://schemas.microsoft.com/office/drawing/2014/main" val="2036408683"/>
                    </a:ext>
                  </a:extLst>
                </a:gridCol>
                <a:gridCol w="1451746">
                  <a:extLst>
                    <a:ext uri="{9D8B030D-6E8A-4147-A177-3AD203B41FA5}">
                      <a16:colId xmlns:a16="http://schemas.microsoft.com/office/drawing/2014/main" val="3024159274"/>
                    </a:ext>
                  </a:extLst>
                </a:gridCol>
                <a:gridCol w="1451746">
                  <a:extLst>
                    <a:ext uri="{9D8B030D-6E8A-4147-A177-3AD203B41FA5}">
                      <a16:colId xmlns:a16="http://schemas.microsoft.com/office/drawing/2014/main" val="2154720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3736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3736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3736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42683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EAA810A-F884-E1B0-0188-888A1D72B28E}"/>
              </a:ext>
            </a:extLst>
          </p:cNvPr>
          <p:cNvSpPr txBox="1"/>
          <p:nvPr/>
        </p:nvSpPr>
        <p:spPr>
          <a:xfrm>
            <a:off x="838200" y="5906288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Training set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E9387-1830-53CC-7A99-230F3323DE31}"/>
              </a:ext>
            </a:extLst>
          </p:cNvPr>
          <p:cNvSpPr txBox="1"/>
          <p:nvPr/>
        </p:nvSpPr>
        <p:spPr>
          <a:xfrm>
            <a:off x="6414857" y="5906288"/>
            <a:ext cx="375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Testing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66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B3C1CD-4355-6F8B-8E16-638040E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/>
              <a:t>Experiment</a:t>
            </a:r>
            <a:endParaRPr lang="zh-TW" altLang="en-US" sz="66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F37787-97A4-310F-580D-DD378A22B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3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A224A44-CA0B-45CC-2722-232BFA26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flow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661FF-DE0B-3929-AD97-0138001B3D06}"/>
              </a:ext>
            </a:extLst>
          </p:cNvPr>
          <p:cNvSpPr/>
          <p:nvPr/>
        </p:nvSpPr>
        <p:spPr>
          <a:xfrm>
            <a:off x="3728623" y="1690688"/>
            <a:ext cx="2024108" cy="1225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Generative</a:t>
            </a:r>
          </a:p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9113D6-7CEF-F8C0-EEBC-3F9275BBDBE6}"/>
              </a:ext>
            </a:extLst>
          </p:cNvPr>
          <p:cNvSpPr/>
          <p:nvPr/>
        </p:nvSpPr>
        <p:spPr>
          <a:xfrm>
            <a:off x="935855" y="1690688"/>
            <a:ext cx="1372340" cy="1225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Origin data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0F69625-383D-F4B1-ACD3-D8A57A1B7E06}"/>
              </a:ext>
            </a:extLst>
          </p:cNvPr>
          <p:cNvSpPr/>
          <p:nvPr/>
        </p:nvSpPr>
        <p:spPr>
          <a:xfrm>
            <a:off x="2681057" y="1952579"/>
            <a:ext cx="674703" cy="7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D209C34-FD0A-4D3C-B552-6C1A228688FB}"/>
              </a:ext>
            </a:extLst>
          </p:cNvPr>
          <p:cNvSpPr/>
          <p:nvPr/>
        </p:nvSpPr>
        <p:spPr>
          <a:xfrm>
            <a:off x="6101919" y="1952579"/>
            <a:ext cx="674703" cy="7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996538-EAFB-0979-4EEB-7AC3CCDF027E}"/>
              </a:ext>
            </a:extLst>
          </p:cNvPr>
          <p:cNvSpPr/>
          <p:nvPr/>
        </p:nvSpPr>
        <p:spPr>
          <a:xfrm>
            <a:off x="7190918" y="1690688"/>
            <a:ext cx="2210539" cy="122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</a:t>
            </a:r>
          </a:p>
          <a:p>
            <a:pPr algn="ctr"/>
            <a:r>
              <a:rPr lang="en-US" altLang="zh-TW" dirty="0"/>
              <a:t>50000 MFCC for</a:t>
            </a:r>
          </a:p>
          <a:p>
            <a:pPr algn="ctr"/>
            <a:r>
              <a:rPr lang="en-US" altLang="zh-TW" dirty="0"/>
              <a:t>Low class and high class</a:t>
            </a:r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E58CF76E-91A0-9FF2-B558-5BF0C1073F5F}"/>
              </a:ext>
            </a:extLst>
          </p:cNvPr>
          <p:cNvSpPr/>
          <p:nvPr/>
        </p:nvSpPr>
        <p:spPr>
          <a:xfrm>
            <a:off x="7421736" y="3274211"/>
            <a:ext cx="1740019" cy="1480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 to train set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4C137E-CEA1-BCAF-0F2D-FF39F49D6683}"/>
              </a:ext>
            </a:extLst>
          </p:cNvPr>
          <p:cNvSpPr/>
          <p:nvPr/>
        </p:nvSpPr>
        <p:spPr>
          <a:xfrm>
            <a:off x="7190918" y="5007006"/>
            <a:ext cx="2210539" cy="1544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set and </a:t>
            </a:r>
          </a:p>
          <a:p>
            <a:pPr algn="ctr"/>
            <a:r>
              <a:rPr lang="en-US" altLang="zh-TW" dirty="0"/>
              <a:t>Generative data 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492482-0F41-C18F-170E-55C8D04FDEAA}"/>
              </a:ext>
            </a:extLst>
          </p:cNvPr>
          <p:cNvSpPr/>
          <p:nvPr/>
        </p:nvSpPr>
        <p:spPr>
          <a:xfrm>
            <a:off x="3728623" y="5007006"/>
            <a:ext cx="2024108" cy="15447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Classification </a:t>
            </a:r>
          </a:p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8AFF9D7B-2891-207D-5857-E42F4C5F197E}"/>
              </a:ext>
            </a:extLst>
          </p:cNvPr>
          <p:cNvSpPr/>
          <p:nvPr/>
        </p:nvSpPr>
        <p:spPr>
          <a:xfrm>
            <a:off x="5921406" y="5530788"/>
            <a:ext cx="1083076" cy="7013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9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F04F9-B935-BA48-48D5-21F73E11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3A7D5-C0AC-7511-3446-94E436F2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Condition GAN</a:t>
            </a:r>
          </a:p>
          <a:p>
            <a:r>
              <a:rPr lang="en-US" altLang="zh-TW" sz="4000" dirty="0"/>
              <a:t>Diffusion Model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251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68148-200F-7A76-E7D8-3AF29A9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GAN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11B7C-7613-A9A4-67F4-ACBF20B16F99}"/>
              </a:ext>
            </a:extLst>
          </p:cNvPr>
          <p:cNvSpPr/>
          <p:nvPr/>
        </p:nvSpPr>
        <p:spPr>
          <a:xfrm>
            <a:off x="941033" y="1690688"/>
            <a:ext cx="834502" cy="12251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Latent vector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CB5CE8-D3EC-1258-4759-0C30304EF6BB}"/>
              </a:ext>
            </a:extLst>
          </p:cNvPr>
          <p:cNvSpPr/>
          <p:nvPr/>
        </p:nvSpPr>
        <p:spPr>
          <a:xfrm>
            <a:off x="941033" y="3947142"/>
            <a:ext cx="834502" cy="12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3D94A-5266-D38D-1AA7-9DFF685E6269}"/>
              </a:ext>
            </a:extLst>
          </p:cNvPr>
          <p:cNvSpPr/>
          <p:nvPr/>
        </p:nvSpPr>
        <p:spPr>
          <a:xfrm>
            <a:off x="2975499" y="1690688"/>
            <a:ext cx="2287480" cy="122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1A36CB-2C73-FBBF-E030-8DC80BF0F5B8}"/>
              </a:ext>
            </a:extLst>
          </p:cNvPr>
          <p:cNvSpPr/>
          <p:nvPr/>
        </p:nvSpPr>
        <p:spPr>
          <a:xfrm>
            <a:off x="6462942" y="1676737"/>
            <a:ext cx="2104007" cy="1225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Generative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67A633-F61F-4E35-11E4-421D731BE4F8}"/>
              </a:ext>
            </a:extLst>
          </p:cNvPr>
          <p:cNvSpPr/>
          <p:nvPr/>
        </p:nvSpPr>
        <p:spPr>
          <a:xfrm>
            <a:off x="6462942" y="3947143"/>
            <a:ext cx="2104007" cy="12251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Discriminator</a:t>
            </a:r>
            <a:endParaRPr lang="zh-TW" altLang="en-US" dirty="0"/>
          </a:p>
        </p:txBody>
      </p:sp>
      <p:sp>
        <p:nvSpPr>
          <p:cNvPr id="9" name="箭號: 上彎 8">
            <a:extLst>
              <a:ext uri="{FF2B5EF4-FFF2-40B4-BE49-F238E27FC236}">
                <a16:creationId xmlns:a16="http://schemas.microsoft.com/office/drawing/2014/main" id="{BE53978E-6FFC-0AC8-7F7D-7443639EF8A3}"/>
              </a:ext>
            </a:extLst>
          </p:cNvPr>
          <p:cNvSpPr/>
          <p:nvPr/>
        </p:nvSpPr>
        <p:spPr>
          <a:xfrm>
            <a:off x="2041865" y="3016250"/>
            <a:ext cx="1526958" cy="1325563"/>
          </a:xfrm>
          <a:prstGeom prst="bent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E09EDC9-6C2E-79DA-01E0-3A0AC681C8D0}"/>
              </a:ext>
            </a:extLst>
          </p:cNvPr>
          <p:cNvSpPr/>
          <p:nvPr/>
        </p:nvSpPr>
        <p:spPr>
          <a:xfrm>
            <a:off x="2022631" y="2044021"/>
            <a:ext cx="834502" cy="56817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215AA3D-A5AE-91EC-2F9F-CD72890EFBAB}"/>
              </a:ext>
            </a:extLst>
          </p:cNvPr>
          <p:cNvSpPr/>
          <p:nvPr/>
        </p:nvSpPr>
        <p:spPr>
          <a:xfrm>
            <a:off x="5381345" y="2019161"/>
            <a:ext cx="834502" cy="56817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A29BBA8-1FB9-4EDF-D696-5286B9446DF4}"/>
              </a:ext>
            </a:extLst>
          </p:cNvPr>
          <p:cNvSpPr/>
          <p:nvPr/>
        </p:nvSpPr>
        <p:spPr>
          <a:xfrm>
            <a:off x="2022631" y="4559701"/>
            <a:ext cx="4173982" cy="5681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5D072D4A-D7CB-A67C-D8A9-DC416DEF650E}"/>
              </a:ext>
            </a:extLst>
          </p:cNvPr>
          <p:cNvSpPr/>
          <p:nvPr/>
        </p:nvSpPr>
        <p:spPr>
          <a:xfrm>
            <a:off x="7190913" y="3016250"/>
            <a:ext cx="692458" cy="836659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08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D8C99-4C6B-4495-59B9-83B01AB1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Diffusion model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3D2250-12E3-BC8A-AF9C-768DB4D7D64C}"/>
              </a:ext>
            </a:extLst>
          </p:cNvPr>
          <p:cNvSpPr/>
          <p:nvPr/>
        </p:nvSpPr>
        <p:spPr>
          <a:xfrm>
            <a:off x="3826275" y="1500327"/>
            <a:ext cx="2246051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Diffusion</a:t>
            </a:r>
          </a:p>
          <a:p>
            <a:pPr algn="ctr"/>
            <a:r>
              <a:rPr lang="en-US" altLang="zh-TW" dirty="0"/>
              <a:t>model</a:t>
            </a:r>
          </a:p>
          <a:p>
            <a:pPr algn="ctr"/>
            <a:r>
              <a:rPr lang="en-US" altLang="zh-TW" dirty="0"/>
              <a:t>for low class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0ED58-8E08-80D5-1141-F768FB89FAAC}"/>
              </a:ext>
            </a:extLst>
          </p:cNvPr>
          <p:cNvSpPr/>
          <p:nvPr/>
        </p:nvSpPr>
        <p:spPr>
          <a:xfrm>
            <a:off x="3826274" y="3792245"/>
            <a:ext cx="2246051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Diffusion</a:t>
            </a:r>
          </a:p>
          <a:p>
            <a:pPr algn="ctr"/>
            <a:r>
              <a:rPr lang="en-US" altLang="zh-TW" dirty="0"/>
              <a:t>model</a:t>
            </a:r>
          </a:p>
          <a:p>
            <a:pPr algn="ctr"/>
            <a:r>
              <a:rPr lang="en-US" altLang="zh-TW" dirty="0"/>
              <a:t>for high class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9D1034-FB4B-437A-FDAA-235C2AB6B1D7}"/>
              </a:ext>
            </a:extLst>
          </p:cNvPr>
          <p:cNvSpPr/>
          <p:nvPr/>
        </p:nvSpPr>
        <p:spPr>
          <a:xfrm>
            <a:off x="838200" y="1500327"/>
            <a:ext cx="1301318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Low class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A389D-ED4A-F398-CC81-C120473D2F1E}"/>
              </a:ext>
            </a:extLst>
          </p:cNvPr>
          <p:cNvSpPr/>
          <p:nvPr/>
        </p:nvSpPr>
        <p:spPr>
          <a:xfrm>
            <a:off x="838200" y="3792244"/>
            <a:ext cx="1301318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High class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0A8598-11B6-A4FE-EA22-A7C9A5C6DD70}"/>
              </a:ext>
            </a:extLst>
          </p:cNvPr>
          <p:cNvSpPr/>
          <p:nvPr/>
        </p:nvSpPr>
        <p:spPr>
          <a:xfrm>
            <a:off x="7670307" y="1500326"/>
            <a:ext cx="2121763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Generative</a:t>
            </a:r>
          </a:p>
          <a:p>
            <a:pPr algn="ctr"/>
            <a:r>
              <a:rPr lang="en-US" altLang="zh-TW" dirty="0"/>
              <a:t>low class data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9C5D00-AB05-DD9B-601D-4D98E24D658B}"/>
              </a:ext>
            </a:extLst>
          </p:cNvPr>
          <p:cNvSpPr/>
          <p:nvPr/>
        </p:nvSpPr>
        <p:spPr>
          <a:xfrm>
            <a:off x="7670307" y="3792244"/>
            <a:ext cx="2121763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Generative</a:t>
            </a:r>
          </a:p>
          <a:p>
            <a:pPr algn="ctr"/>
            <a:r>
              <a:rPr lang="en-US" altLang="zh-TW" dirty="0"/>
              <a:t>low class data</a:t>
            </a:r>
            <a:endParaRPr lang="zh-TW" altLang="en-US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975F918-1815-6115-1134-EF010FB04C44}"/>
              </a:ext>
            </a:extLst>
          </p:cNvPr>
          <p:cNvSpPr/>
          <p:nvPr/>
        </p:nvSpPr>
        <p:spPr>
          <a:xfrm>
            <a:off x="2574524" y="1750211"/>
            <a:ext cx="1012055" cy="83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1587E6D-2CD7-9EC9-E26B-C1950A68482F}"/>
              </a:ext>
            </a:extLst>
          </p:cNvPr>
          <p:cNvSpPr/>
          <p:nvPr/>
        </p:nvSpPr>
        <p:spPr>
          <a:xfrm>
            <a:off x="6411157" y="1750211"/>
            <a:ext cx="1012055" cy="83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CC638462-81DC-30D9-32A3-C78DEED9F854}"/>
              </a:ext>
            </a:extLst>
          </p:cNvPr>
          <p:cNvSpPr/>
          <p:nvPr/>
        </p:nvSpPr>
        <p:spPr>
          <a:xfrm>
            <a:off x="2574524" y="4038429"/>
            <a:ext cx="1012055" cy="83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DF7F5B8-EDE5-B9E5-290D-4966CE4FB85F}"/>
              </a:ext>
            </a:extLst>
          </p:cNvPr>
          <p:cNvSpPr/>
          <p:nvPr/>
        </p:nvSpPr>
        <p:spPr>
          <a:xfrm>
            <a:off x="6411157" y="4038429"/>
            <a:ext cx="1012055" cy="83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13">
            <a:extLst>
              <a:ext uri="{FF2B5EF4-FFF2-40B4-BE49-F238E27FC236}">
                <a16:creationId xmlns:a16="http://schemas.microsoft.com/office/drawing/2014/main" id="{5B5DD4EE-9B95-0B68-3115-8FEDBA95F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50633"/>
              </p:ext>
            </p:extLst>
          </p:nvPr>
        </p:nvGraphicFramePr>
        <p:xfrm>
          <a:off x="838200" y="5584967"/>
          <a:ext cx="298807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037">
                  <a:extLst>
                    <a:ext uri="{9D8B030D-6E8A-4147-A177-3AD203B41FA5}">
                      <a16:colId xmlns:a16="http://schemas.microsoft.com/office/drawing/2014/main" val="2145706346"/>
                    </a:ext>
                  </a:extLst>
                </a:gridCol>
                <a:gridCol w="1494037">
                  <a:extLst>
                    <a:ext uri="{9D8B030D-6E8A-4147-A177-3AD203B41FA5}">
                      <a16:colId xmlns:a16="http://schemas.microsoft.com/office/drawing/2014/main" val="3001849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Epochs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8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Diffusion step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45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CE6EE-0AF2-3DE4-AF39-E69A8E20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3DA26-6B3D-8C92-EAA4-3C7A09E0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47"/>
          </a:xfrm>
        </p:spPr>
        <p:txBody>
          <a:bodyPr/>
          <a:lstStyle/>
          <a:p>
            <a:r>
              <a:rPr lang="en-US" altLang="zh-TW" dirty="0"/>
              <a:t>A simple CNN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F53442-492F-6B82-30AF-40ECA7A1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7072"/>
            <a:ext cx="5459188" cy="4083728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C328040-8D73-3616-EAC2-A4F4086E0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51790"/>
              </p:ext>
            </p:extLst>
          </p:nvPr>
        </p:nvGraphicFramePr>
        <p:xfrm>
          <a:off x="6494712" y="5651498"/>
          <a:ext cx="2560512" cy="749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256">
                  <a:extLst>
                    <a:ext uri="{9D8B030D-6E8A-4147-A177-3AD203B41FA5}">
                      <a16:colId xmlns:a16="http://schemas.microsoft.com/office/drawing/2014/main" val="358810960"/>
                    </a:ext>
                  </a:extLst>
                </a:gridCol>
                <a:gridCol w="1280256">
                  <a:extLst>
                    <a:ext uri="{9D8B030D-6E8A-4147-A177-3AD203B41FA5}">
                      <a16:colId xmlns:a16="http://schemas.microsoft.com/office/drawing/2014/main" val="3636993227"/>
                    </a:ext>
                  </a:extLst>
                </a:gridCol>
              </a:tblGrid>
              <a:tr h="372288">
                <a:tc>
                  <a:txBody>
                    <a:bodyPr/>
                    <a:lstStyle/>
                    <a:p>
                      <a:r>
                        <a:rPr lang="en-US" altLang="zh-TW" dirty="0"/>
                        <a:t>Epochs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21407"/>
                  </a:ext>
                </a:extLst>
              </a:tr>
              <a:tr h="377014">
                <a:tc>
                  <a:txBody>
                    <a:bodyPr/>
                    <a:lstStyle/>
                    <a:p>
                      <a:r>
                        <a:rPr lang="en-US" altLang="zh-TW" dirty="0"/>
                        <a:t>Batch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0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0DFD98-1BF4-32DD-BF55-114B9F48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/>
              <a:t>Result</a:t>
            </a:r>
            <a:endParaRPr lang="zh-TW" altLang="en-US" sz="66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DB0856-2C1C-22F1-6337-190A9D1D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0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D9A82-3CFC-3753-6FC5-46D18614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4B58B-3ABA-F7A9-FB59-D7DA7E1E7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Dataset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59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4B42-88BB-97F4-22E9-7D125BCA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Without generative data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5ECC706-78B3-6589-A345-7857EA554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553"/>
              </p:ext>
            </p:extLst>
          </p:nvPr>
        </p:nvGraphicFramePr>
        <p:xfrm>
          <a:off x="1848774" y="2687320"/>
          <a:ext cx="63741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542">
                  <a:extLst>
                    <a:ext uri="{9D8B030D-6E8A-4147-A177-3AD203B41FA5}">
                      <a16:colId xmlns:a16="http://schemas.microsoft.com/office/drawing/2014/main" val="734361145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1791016776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409251645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10395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6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1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5562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DDE1910-FE54-4648-4BC4-AB6197757134}"/>
              </a:ext>
            </a:extLst>
          </p:cNvPr>
          <p:cNvSpPr txBox="1"/>
          <p:nvPr/>
        </p:nvSpPr>
        <p:spPr>
          <a:xfrm>
            <a:off x="4192479" y="2181287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226794-70DF-0BEF-B9C8-CF4BFA1CBA9A}"/>
              </a:ext>
            </a:extLst>
          </p:cNvPr>
          <p:cNvSpPr txBox="1"/>
          <p:nvPr/>
        </p:nvSpPr>
        <p:spPr>
          <a:xfrm>
            <a:off x="838200" y="3244334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97BFA8-0A80-03B1-2788-E015073129E3}"/>
              </a:ext>
            </a:extLst>
          </p:cNvPr>
          <p:cNvSpPr txBox="1"/>
          <p:nvPr/>
        </p:nvSpPr>
        <p:spPr>
          <a:xfrm>
            <a:off x="1848774" y="4358362"/>
            <a:ext cx="24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Confusion matrix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5CA70-C776-209D-3485-E55616E5E1CE}"/>
              </a:ext>
            </a:extLst>
          </p:cNvPr>
          <p:cNvSpPr txBox="1"/>
          <p:nvPr/>
        </p:nvSpPr>
        <p:spPr>
          <a:xfrm>
            <a:off x="914400" y="5075526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Accuracy: </a:t>
            </a:r>
            <a:r>
              <a:rPr lang="en-US" altLang="zh-TW" dirty="0">
                <a:solidFill>
                  <a:srgbClr val="FF0000"/>
                </a:solidFill>
              </a:rPr>
              <a:t>0.42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94509E-FDE5-6752-8AC3-61BC2014F08C}"/>
              </a:ext>
            </a:extLst>
          </p:cNvPr>
          <p:cNvSpPr txBox="1"/>
          <p:nvPr/>
        </p:nvSpPr>
        <p:spPr>
          <a:xfrm>
            <a:off x="7830104" y="3059668"/>
            <a:ext cx="225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Low accuracy: 0.13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55EB01-8879-3A93-C8D7-C300FA5D3E8A}"/>
              </a:ext>
            </a:extLst>
          </p:cNvPr>
          <p:cNvSpPr txBox="1"/>
          <p:nvPr/>
        </p:nvSpPr>
        <p:spPr>
          <a:xfrm>
            <a:off x="7830104" y="3462862"/>
            <a:ext cx="284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Medium accuracy: 0.89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640B0A-D0EF-6D3F-AC02-10386F966936}"/>
              </a:ext>
            </a:extLst>
          </p:cNvPr>
          <p:cNvSpPr txBox="1"/>
          <p:nvPr/>
        </p:nvSpPr>
        <p:spPr>
          <a:xfrm>
            <a:off x="7830103" y="3832194"/>
            <a:ext cx="251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High accuracy: 0.22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31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22CD2-8178-00D0-805E-20E8B9C7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GAN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1A16B8-93E0-2E61-8AEB-7B8E9CA00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3797"/>
            <a:ext cx="4563112" cy="363905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B15256-B970-B5C1-BF24-22B7AABA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797"/>
            <a:ext cx="4715533" cy="36581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D7A6D6-B95B-78E0-68AD-A743DB17DE99}"/>
              </a:ext>
            </a:extLst>
          </p:cNvPr>
          <p:cNvSpPr txBox="1"/>
          <p:nvPr/>
        </p:nvSpPr>
        <p:spPr>
          <a:xfrm>
            <a:off x="6096000" y="5219537"/>
            <a:ext cx="198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Generative data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7E87E-494C-4FE4-C2F2-74C73E74C3B5}"/>
              </a:ext>
            </a:extLst>
          </p:cNvPr>
          <p:cNvSpPr txBox="1"/>
          <p:nvPr/>
        </p:nvSpPr>
        <p:spPr>
          <a:xfrm>
            <a:off x="838200" y="5219537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Original data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010D28-7C44-59CD-5261-B1DD237D4B5A}"/>
              </a:ext>
            </a:extLst>
          </p:cNvPr>
          <p:cNvSpPr txBox="1"/>
          <p:nvPr/>
        </p:nvSpPr>
        <p:spPr>
          <a:xfrm>
            <a:off x="838200" y="5809296"/>
            <a:ext cx="43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FID : </a:t>
            </a:r>
            <a:r>
              <a:rPr lang="en-US" altLang="zh-TW" dirty="0">
                <a:solidFill>
                  <a:srgbClr val="FF0000"/>
                </a:solidFill>
              </a:rPr>
              <a:t>343.834</a:t>
            </a:r>
            <a:r>
              <a:rPr lang="en-US" altLang="zh-TW" dirty="0"/>
              <a:t>(low class), </a:t>
            </a:r>
            <a:r>
              <a:rPr lang="en-US" altLang="zh-TW" dirty="0">
                <a:solidFill>
                  <a:srgbClr val="FF0000"/>
                </a:solidFill>
              </a:rPr>
              <a:t>320.356</a:t>
            </a:r>
            <a:r>
              <a:rPr lang="en-US" altLang="zh-TW" dirty="0"/>
              <a:t>(high class)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328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4B42-88BB-97F4-22E9-7D125BCA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 GAN (2)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5ECC706-78B3-6589-A345-7857EA554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76631"/>
              </p:ext>
            </p:extLst>
          </p:nvPr>
        </p:nvGraphicFramePr>
        <p:xfrm>
          <a:off x="1848774" y="2687320"/>
          <a:ext cx="63741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542">
                  <a:extLst>
                    <a:ext uri="{9D8B030D-6E8A-4147-A177-3AD203B41FA5}">
                      <a16:colId xmlns:a16="http://schemas.microsoft.com/office/drawing/2014/main" val="734361145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1791016776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409251645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10395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6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1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5562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DDE1910-FE54-4648-4BC4-AB6197757134}"/>
              </a:ext>
            </a:extLst>
          </p:cNvPr>
          <p:cNvSpPr txBox="1"/>
          <p:nvPr/>
        </p:nvSpPr>
        <p:spPr>
          <a:xfrm>
            <a:off x="4192479" y="2181287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226794-70DF-0BEF-B9C8-CF4BFA1CBA9A}"/>
              </a:ext>
            </a:extLst>
          </p:cNvPr>
          <p:cNvSpPr txBox="1"/>
          <p:nvPr/>
        </p:nvSpPr>
        <p:spPr>
          <a:xfrm>
            <a:off x="838200" y="3244334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97BFA8-0A80-03B1-2788-E015073129E3}"/>
              </a:ext>
            </a:extLst>
          </p:cNvPr>
          <p:cNvSpPr txBox="1"/>
          <p:nvPr/>
        </p:nvSpPr>
        <p:spPr>
          <a:xfrm>
            <a:off x="1848774" y="4358362"/>
            <a:ext cx="24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Confusion matrix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5CA70-C776-209D-3485-E55616E5E1CE}"/>
              </a:ext>
            </a:extLst>
          </p:cNvPr>
          <p:cNvSpPr txBox="1"/>
          <p:nvPr/>
        </p:nvSpPr>
        <p:spPr>
          <a:xfrm>
            <a:off x="914400" y="5075526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Accuracy: </a:t>
            </a:r>
            <a:r>
              <a:rPr lang="en-US" altLang="zh-TW" dirty="0">
                <a:solidFill>
                  <a:srgbClr val="FF0000"/>
                </a:solidFill>
              </a:rPr>
              <a:t>0.41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94509E-FDE5-6752-8AC3-61BC2014F08C}"/>
              </a:ext>
            </a:extLst>
          </p:cNvPr>
          <p:cNvSpPr txBox="1"/>
          <p:nvPr/>
        </p:nvSpPr>
        <p:spPr>
          <a:xfrm>
            <a:off x="7830104" y="3059668"/>
            <a:ext cx="225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Low accuracy: 0.10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55EB01-8879-3A93-C8D7-C300FA5D3E8A}"/>
              </a:ext>
            </a:extLst>
          </p:cNvPr>
          <p:cNvSpPr txBox="1"/>
          <p:nvPr/>
        </p:nvSpPr>
        <p:spPr>
          <a:xfrm>
            <a:off x="7830104" y="3462862"/>
            <a:ext cx="284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Medium accuracy: 0.94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640B0A-D0EF-6D3F-AC02-10386F966936}"/>
              </a:ext>
            </a:extLst>
          </p:cNvPr>
          <p:cNvSpPr txBox="1"/>
          <p:nvPr/>
        </p:nvSpPr>
        <p:spPr>
          <a:xfrm>
            <a:off x="7830103" y="3832194"/>
            <a:ext cx="251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High accuracy: 0.17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5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ABF87-56EC-0D4B-F788-5D3BC73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Diffusion model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AA89EA-011D-06C8-FAFE-D13DC0096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9" y="1529572"/>
            <a:ext cx="4620270" cy="364858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037A2C-F7B8-F00F-E061-0EB544F12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045"/>
            <a:ext cx="4715533" cy="36581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340FBE-DD14-E6B0-878F-C0C5F37B7F2C}"/>
              </a:ext>
            </a:extLst>
          </p:cNvPr>
          <p:cNvSpPr txBox="1"/>
          <p:nvPr/>
        </p:nvSpPr>
        <p:spPr>
          <a:xfrm>
            <a:off x="838200" y="5219537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Original data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59D5DF-FED4-0148-46BE-28CD155845CE}"/>
              </a:ext>
            </a:extLst>
          </p:cNvPr>
          <p:cNvSpPr txBox="1"/>
          <p:nvPr/>
        </p:nvSpPr>
        <p:spPr>
          <a:xfrm>
            <a:off x="6638269" y="5219537"/>
            <a:ext cx="213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Generative data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456FBE-7133-9984-5FD0-C163933BA1A9}"/>
              </a:ext>
            </a:extLst>
          </p:cNvPr>
          <p:cNvSpPr txBox="1"/>
          <p:nvPr/>
        </p:nvSpPr>
        <p:spPr>
          <a:xfrm>
            <a:off x="838200" y="5809296"/>
            <a:ext cx="43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FID : </a:t>
            </a:r>
            <a:r>
              <a:rPr lang="en-US" altLang="zh-TW" dirty="0">
                <a:solidFill>
                  <a:srgbClr val="FF0000"/>
                </a:solidFill>
              </a:rPr>
              <a:t>56.564</a:t>
            </a:r>
            <a:r>
              <a:rPr lang="en-US" altLang="zh-TW" dirty="0"/>
              <a:t>(low class), </a:t>
            </a:r>
            <a:r>
              <a:rPr lang="en-US" altLang="zh-TW" dirty="0">
                <a:solidFill>
                  <a:srgbClr val="FF0000"/>
                </a:solidFill>
              </a:rPr>
              <a:t>104.039</a:t>
            </a:r>
            <a:r>
              <a:rPr lang="en-US" altLang="zh-TW" dirty="0"/>
              <a:t>(high class)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01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B4329-16C4-785E-5CA9-EF34AE2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Diffusion model (2)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306AB3-BFDF-0C5F-1C54-77EC1F22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" y="2006355"/>
            <a:ext cx="12038120" cy="1615736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096DBE-B96D-33E4-5779-941DFB478E05}"/>
              </a:ext>
            </a:extLst>
          </p:cNvPr>
          <p:cNvCxnSpPr>
            <a:cxnSpLocks/>
          </p:cNvCxnSpPr>
          <p:nvPr/>
        </p:nvCxnSpPr>
        <p:spPr>
          <a:xfrm>
            <a:off x="1828800" y="4350058"/>
            <a:ext cx="8389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2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4B42-88BB-97F4-22E9-7D125BCA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Diffusion model (3)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5ECC706-78B3-6589-A345-7857EA554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619407"/>
              </p:ext>
            </p:extLst>
          </p:nvPr>
        </p:nvGraphicFramePr>
        <p:xfrm>
          <a:off x="1848774" y="2687320"/>
          <a:ext cx="637416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542">
                  <a:extLst>
                    <a:ext uri="{9D8B030D-6E8A-4147-A177-3AD203B41FA5}">
                      <a16:colId xmlns:a16="http://schemas.microsoft.com/office/drawing/2014/main" val="734361145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1791016776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409251645"/>
                    </a:ext>
                  </a:extLst>
                </a:gridCol>
                <a:gridCol w="1593542">
                  <a:extLst>
                    <a:ext uri="{9D8B030D-6E8A-4147-A177-3AD203B41FA5}">
                      <a16:colId xmlns:a16="http://schemas.microsoft.com/office/drawing/2014/main" val="10395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6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3478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1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High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5562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DDE1910-FE54-4648-4BC4-AB6197757134}"/>
              </a:ext>
            </a:extLst>
          </p:cNvPr>
          <p:cNvSpPr txBox="1"/>
          <p:nvPr/>
        </p:nvSpPr>
        <p:spPr>
          <a:xfrm>
            <a:off x="4192479" y="2181287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226794-70DF-0BEF-B9C8-CF4BFA1CBA9A}"/>
              </a:ext>
            </a:extLst>
          </p:cNvPr>
          <p:cNvSpPr txBox="1"/>
          <p:nvPr/>
        </p:nvSpPr>
        <p:spPr>
          <a:xfrm>
            <a:off x="838200" y="3244334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97BFA8-0A80-03B1-2788-E015073129E3}"/>
              </a:ext>
            </a:extLst>
          </p:cNvPr>
          <p:cNvSpPr txBox="1"/>
          <p:nvPr/>
        </p:nvSpPr>
        <p:spPr>
          <a:xfrm>
            <a:off x="1848774" y="4358362"/>
            <a:ext cx="24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Confusion matrix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5CA70-C776-209D-3485-E55616E5E1CE}"/>
              </a:ext>
            </a:extLst>
          </p:cNvPr>
          <p:cNvSpPr txBox="1"/>
          <p:nvPr/>
        </p:nvSpPr>
        <p:spPr>
          <a:xfrm>
            <a:off x="914400" y="5075526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Accuracy: </a:t>
            </a:r>
            <a:r>
              <a:rPr lang="en-US" altLang="zh-TW" dirty="0">
                <a:solidFill>
                  <a:srgbClr val="FF0000"/>
                </a:solidFill>
              </a:rPr>
              <a:t>0.42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94509E-FDE5-6752-8AC3-61BC2014F08C}"/>
              </a:ext>
            </a:extLst>
          </p:cNvPr>
          <p:cNvSpPr txBox="1"/>
          <p:nvPr/>
        </p:nvSpPr>
        <p:spPr>
          <a:xfrm>
            <a:off x="7830104" y="3059668"/>
            <a:ext cx="225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Low accuracy: 0.14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55EB01-8879-3A93-C8D7-C300FA5D3E8A}"/>
              </a:ext>
            </a:extLst>
          </p:cNvPr>
          <p:cNvSpPr txBox="1"/>
          <p:nvPr/>
        </p:nvSpPr>
        <p:spPr>
          <a:xfrm>
            <a:off x="7830104" y="3462862"/>
            <a:ext cx="284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Medium accuracy: 0.92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640B0A-D0EF-6D3F-AC02-10386F966936}"/>
              </a:ext>
            </a:extLst>
          </p:cNvPr>
          <p:cNvSpPr txBox="1"/>
          <p:nvPr/>
        </p:nvSpPr>
        <p:spPr>
          <a:xfrm>
            <a:off x="7830103" y="3832194"/>
            <a:ext cx="251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High accuracy: 0.19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54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70718-8B6B-73EF-C753-653300E1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47489BA-7DF3-6EBD-D74E-A3E73FAB5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9659"/>
              </p:ext>
            </p:extLst>
          </p:nvPr>
        </p:nvGraphicFramePr>
        <p:xfrm>
          <a:off x="838200" y="1872579"/>
          <a:ext cx="935410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2486">
                  <a:extLst>
                    <a:ext uri="{9D8B030D-6E8A-4147-A177-3AD203B41FA5}">
                      <a16:colId xmlns:a16="http://schemas.microsoft.com/office/drawing/2014/main" val="1466846131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584457999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2886377886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1388589559"/>
                    </a:ext>
                  </a:extLst>
                </a:gridCol>
                <a:gridCol w="1677880">
                  <a:extLst>
                    <a:ext uri="{9D8B030D-6E8A-4147-A177-3AD203B41FA5}">
                      <a16:colId xmlns:a16="http://schemas.microsoft.com/office/drawing/2014/main" val="3272477399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Low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Medium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High 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23790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dirty="0"/>
                        <a:t>Without generative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70886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dirty="0"/>
                        <a:t>With Condition GAN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0581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dirty="0"/>
                        <a:t>With Diffusion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5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1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E5EB6-BABB-0923-CD16-FFCDE34B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4E7FF-079B-D72F-83A8-1F5D2100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Generate audio signal rather than MFCC</a:t>
            </a:r>
          </a:p>
          <a:p>
            <a:r>
              <a:rPr lang="en-US" altLang="zh-TW" dirty="0"/>
              <a:t>May design a more robust generative model</a:t>
            </a:r>
          </a:p>
          <a:p>
            <a:r>
              <a:rPr lang="en-US" altLang="zh-TW" dirty="0"/>
              <a:t>Classification model is not robust enough</a:t>
            </a:r>
          </a:p>
          <a:p>
            <a:r>
              <a:rPr lang="en-US" altLang="zh-TW" dirty="0"/>
              <a:t>Generative data do not have high correlation to correspond class</a:t>
            </a:r>
          </a:p>
          <a:p>
            <a:r>
              <a:rPr lang="en-US" altLang="zh-TW" dirty="0"/>
              <a:t>Original data may have some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8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3599B-E590-BD49-DBB7-3E90A4A1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F4E7B-8E3E-CE0F-0AB0-F184F4F0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736"/>
          </a:xfrm>
        </p:spPr>
        <p:txBody>
          <a:bodyPr/>
          <a:lstStyle/>
          <a:p>
            <a:r>
              <a:rPr lang="en-US" altLang="zh-TW" dirty="0"/>
              <a:t>Emotion recognition is important in many way such as movie screening or game trial etc.</a:t>
            </a:r>
          </a:p>
          <a:p>
            <a:r>
              <a:rPr lang="en-US" altLang="zh-TW" dirty="0"/>
              <a:t>We want to create a emotion recognition system based on ECG.</a:t>
            </a:r>
          </a:p>
          <a:p>
            <a:r>
              <a:rPr lang="en-US" altLang="zh-TW" dirty="0"/>
              <a:t>Many datasets of emotion based on ECG are static, so we get a dataset that is dynamic.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73E60A-96AA-C9A4-8E97-840E161F460F}"/>
              </a:ext>
            </a:extLst>
          </p:cNvPr>
          <p:cNvSpPr/>
          <p:nvPr/>
        </p:nvSpPr>
        <p:spPr>
          <a:xfrm>
            <a:off x="1020932" y="4722919"/>
            <a:ext cx="408372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ECG of watching a video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0D5300-6354-E664-4352-A912FF6FB2C6}"/>
              </a:ext>
            </a:extLst>
          </p:cNvPr>
          <p:cNvSpPr/>
          <p:nvPr/>
        </p:nvSpPr>
        <p:spPr>
          <a:xfrm>
            <a:off x="6437791" y="4722918"/>
            <a:ext cx="4717000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ECG of watching a video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F6B601-785D-58EA-2117-D96B51FE1C33}"/>
              </a:ext>
            </a:extLst>
          </p:cNvPr>
          <p:cNvSpPr/>
          <p:nvPr/>
        </p:nvSpPr>
        <p:spPr>
          <a:xfrm>
            <a:off x="1020932" y="5566299"/>
            <a:ext cx="4083728" cy="310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emotion label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5480B-FB45-BC56-FC74-97E84D148194}"/>
              </a:ext>
            </a:extLst>
          </p:cNvPr>
          <p:cNvSpPr/>
          <p:nvPr/>
        </p:nvSpPr>
        <p:spPr>
          <a:xfrm>
            <a:off x="6437791" y="5566299"/>
            <a:ext cx="1179250" cy="3107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emotion 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96590C-487A-C6F3-F0C0-041471F1E492}"/>
              </a:ext>
            </a:extLst>
          </p:cNvPr>
          <p:cNvSpPr/>
          <p:nvPr/>
        </p:nvSpPr>
        <p:spPr>
          <a:xfrm>
            <a:off x="7617041" y="5566299"/>
            <a:ext cx="1179250" cy="3107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emotion 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BDEFBC-289B-D828-48DE-2C66FA8098D9}"/>
              </a:ext>
            </a:extLst>
          </p:cNvPr>
          <p:cNvSpPr/>
          <p:nvPr/>
        </p:nvSpPr>
        <p:spPr>
          <a:xfrm>
            <a:off x="8796291" y="5566299"/>
            <a:ext cx="1179250" cy="31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FC06A9-5817-426D-59E8-E06E9EB7E158}"/>
              </a:ext>
            </a:extLst>
          </p:cNvPr>
          <p:cNvSpPr/>
          <p:nvPr/>
        </p:nvSpPr>
        <p:spPr>
          <a:xfrm>
            <a:off x="9975541" y="5566299"/>
            <a:ext cx="1179250" cy="310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emotion 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6344D1-E719-CBB9-A506-084C059EDAA5}"/>
              </a:ext>
            </a:extLst>
          </p:cNvPr>
          <p:cNvSpPr txBox="1"/>
          <p:nvPr/>
        </p:nvSpPr>
        <p:spPr>
          <a:xfrm>
            <a:off x="1020932" y="5925792"/>
            <a:ext cx="35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Static dataset: only one emotion in watching a video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469C22-176B-6B40-681D-C00B2F893BC1}"/>
              </a:ext>
            </a:extLst>
          </p:cNvPr>
          <p:cNvSpPr txBox="1"/>
          <p:nvPr/>
        </p:nvSpPr>
        <p:spPr>
          <a:xfrm>
            <a:off x="6317941" y="6080933"/>
            <a:ext cx="448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Dynamic dataset: may have more then one emotion in watching a 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50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D5FE7E-BD8F-80ED-55BA-38A80D0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2891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Dataset</a:t>
            </a:r>
            <a:endParaRPr lang="zh-TW" altLang="en-US" sz="72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582839-F96E-4B23-A358-5B2D9E7C3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5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4479C-0A8B-EF3E-E973-0CD3A1DF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Metric of emotion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D8838-0AF5-68BC-9E8E-76514BC7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zh-TW" dirty="0"/>
              <a:t>There are two metric of emotion: valence and arousal.</a:t>
            </a:r>
          </a:p>
          <a:p>
            <a:r>
              <a:rPr lang="en-US" altLang="zh-TW" dirty="0"/>
              <a:t>Valence:</a:t>
            </a:r>
            <a:r>
              <a:rPr lang="zh-TW" altLang="en-US" dirty="0"/>
              <a:t> </a:t>
            </a:r>
            <a:r>
              <a:rPr lang="en-US" altLang="zh-TW" dirty="0"/>
              <a:t>measure the positive metric of emotion</a:t>
            </a:r>
          </a:p>
          <a:p>
            <a:r>
              <a:rPr lang="en-US" altLang="zh-TW" dirty="0"/>
              <a:t>Arousal: measure the excite metric of emotion</a:t>
            </a:r>
          </a:p>
          <a:p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931E4E1-C647-D286-0ED9-3BA8847AC70D}"/>
              </a:ext>
            </a:extLst>
          </p:cNvPr>
          <p:cNvCxnSpPr>
            <a:cxnSpLocks/>
          </p:cNvCxnSpPr>
          <p:nvPr/>
        </p:nvCxnSpPr>
        <p:spPr>
          <a:xfrm>
            <a:off x="1402672" y="5344358"/>
            <a:ext cx="36309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94BEE5D-23FC-566E-D432-2130AF059584}"/>
              </a:ext>
            </a:extLst>
          </p:cNvPr>
          <p:cNvCxnSpPr>
            <a:cxnSpLocks/>
          </p:cNvCxnSpPr>
          <p:nvPr/>
        </p:nvCxnSpPr>
        <p:spPr>
          <a:xfrm flipV="1">
            <a:off x="3099786" y="4039340"/>
            <a:ext cx="0" cy="2441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976A44-C2AB-979E-9181-A41C334A6E86}"/>
              </a:ext>
            </a:extLst>
          </p:cNvPr>
          <p:cNvSpPr txBox="1"/>
          <p:nvPr/>
        </p:nvSpPr>
        <p:spPr>
          <a:xfrm>
            <a:off x="3105706" y="6209257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Negative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87FD0E-8D96-1C2A-8E02-ADEEED940DE2}"/>
              </a:ext>
            </a:extLst>
          </p:cNvPr>
          <p:cNvSpPr txBox="1"/>
          <p:nvPr/>
        </p:nvSpPr>
        <p:spPr>
          <a:xfrm>
            <a:off x="5141649" y="5192565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Arousal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A5A797-25EB-C4A4-CEE9-82D9CF3F85AA}"/>
              </a:ext>
            </a:extLst>
          </p:cNvPr>
          <p:cNvSpPr txBox="1"/>
          <p:nvPr/>
        </p:nvSpPr>
        <p:spPr>
          <a:xfrm>
            <a:off x="3093867" y="3941450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Positive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378234-033F-15B6-FF92-6E60D823C808}"/>
              </a:ext>
            </a:extLst>
          </p:cNvPr>
          <p:cNvSpPr txBox="1"/>
          <p:nvPr/>
        </p:nvSpPr>
        <p:spPr>
          <a:xfrm>
            <a:off x="2691414" y="3683898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Valence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70055E-C8EB-B2A6-2711-9A5FB2E341A5}"/>
              </a:ext>
            </a:extLst>
          </p:cNvPr>
          <p:cNvSpPr txBox="1"/>
          <p:nvPr/>
        </p:nvSpPr>
        <p:spPr>
          <a:xfrm>
            <a:off x="4218374" y="5344358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Exciting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E24DB2-3B8E-2046-0DDB-C697FB0987F8}"/>
              </a:ext>
            </a:extLst>
          </p:cNvPr>
          <p:cNvSpPr txBox="1"/>
          <p:nvPr/>
        </p:nvSpPr>
        <p:spPr>
          <a:xfrm>
            <a:off x="1368641" y="5377231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Calm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3D7A7B-BBDF-D562-6C6D-EE5C66237AC7}"/>
              </a:ext>
            </a:extLst>
          </p:cNvPr>
          <p:cNvSpPr txBox="1"/>
          <p:nvPr/>
        </p:nvSpPr>
        <p:spPr>
          <a:xfrm>
            <a:off x="3614689" y="5766366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Anger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3AB65D-CD69-64E0-2930-6D0808642CBC}"/>
              </a:ext>
            </a:extLst>
          </p:cNvPr>
          <p:cNvSpPr txBox="1"/>
          <p:nvPr/>
        </p:nvSpPr>
        <p:spPr>
          <a:xfrm>
            <a:off x="3811479" y="4785553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Happy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281ED7E-4BEC-138A-8F60-948E1687BE9A}"/>
              </a:ext>
            </a:extLst>
          </p:cNvPr>
          <p:cNvSpPr txBox="1"/>
          <p:nvPr/>
        </p:nvSpPr>
        <p:spPr>
          <a:xfrm>
            <a:off x="2132121" y="4729024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Relax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03B0B5C-0672-FFB9-C57B-FE3906EC5479}"/>
              </a:ext>
            </a:extLst>
          </p:cNvPr>
          <p:cNvSpPr txBox="1"/>
          <p:nvPr/>
        </p:nvSpPr>
        <p:spPr>
          <a:xfrm>
            <a:off x="1929414" y="5707484"/>
            <a:ext cx="15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Sadness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5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1B71-7DDE-9434-58CA-FABE7700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CASE (Continuously Annotated Signals of Emotion)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424A2-2B1B-C2F3-C864-E75A36A6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30 participants, each participants watch 12 videos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0DEE98-80C9-077E-BB62-5AF4D987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0620"/>
            <a:ext cx="9471614" cy="31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6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7CD4C-42BB-3AF9-49EB-6DA98A10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(2)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50737E-1B73-3D2E-5B09-67CA67CE6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3439"/>
            <a:ext cx="7906305" cy="4944357"/>
          </a:xfrm>
        </p:spPr>
      </p:pic>
    </p:spTree>
    <p:extLst>
      <p:ext uri="{BB962C8B-B14F-4D97-AF65-F5344CB8AC3E}">
        <p14:creationId xmlns:p14="http://schemas.microsoft.com/office/powerpoint/2010/main" val="2952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000FD-C30D-DC34-9A2F-EDFBFBCB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(3)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1B0F7-E112-B0E4-ADA7-F39A053A3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6399"/>
            <a:ext cx="9663307" cy="4510517"/>
          </a:xfrm>
        </p:spPr>
      </p:pic>
    </p:spTree>
    <p:extLst>
      <p:ext uri="{BB962C8B-B14F-4D97-AF65-F5344CB8AC3E}">
        <p14:creationId xmlns:p14="http://schemas.microsoft.com/office/powerpoint/2010/main" val="46098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8888A-40BB-BF5B-7E02-87B1BC91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4A266-66A7-BF06-2269-1C46C368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459113"/>
          </a:xfrm>
        </p:spPr>
        <p:txBody>
          <a:bodyPr/>
          <a:lstStyle/>
          <a:p>
            <a:r>
              <a:rPr lang="en-US" altLang="zh-TW" dirty="0"/>
              <a:t>Clip 2 seconds per clip, neighboring clips have 0.75% overlap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D55080-66AE-4A60-3124-F362C54BEDEA}"/>
              </a:ext>
            </a:extLst>
          </p:cNvPr>
          <p:cNvSpPr/>
          <p:nvPr/>
        </p:nvSpPr>
        <p:spPr>
          <a:xfrm>
            <a:off x="838200" y="3755116"/>
            <a:ext cx="9570128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ECG data of a person watching a video (1000 Hz)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23C4F6-E616-A7EB-7C77-23B0D7BBA556}"/>
              </a:ext>
            </a:extLst>
          </p:cNvPr>
          <p:cNvSpPr/>
          <p:nvPr/>
        </p:nvSpPr>
        <p:spPr>
          <a:xfrm>
            <a:off x="838200" y="4814734"/>
            <a:ext cx="9570128" cy="7989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Correspond emotion label (20 Hz)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E11321-BFCB-485F-3938-FC9238BEC877}"/>
              </a:ext>
            </a:extLst>
          </p:cNvPr>
          <p:cNvSpPr/>
          <p:nvPr/>
        </p:nvSpPr>
        <p:spPr>
          <a:xfrm>
            <a:off x="838200" y="3386478"/>
            <a:ext cx="1455938" cy="276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487BAB84-242D-0111-99BC-9E80557CDE90}"/>
              </a:ext>
            </a:extLst>
          </p:cNvPr>
          <p:cNvSpPr/>
          <p:nvPr/>
        </p:nvSpPr>
        <p:spPr>
          <a:xfrm>
            <a:off x="762739" y="5200620"/>
            <a:ext cx="1606859" cy="1368796"/>
          </a:xfrm>
          <a:prstGeom prst="arc">
            <a:avLst>
              <a:gd name="adj1" fmla="val 1167325"/>
              <a:gd name="adj2" fmla="val 9748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76DB92-2A02-8184-98BE-E5DCB35696D1}"/>
              </a:ext>
            </a:extLst>
          </p:cNvPr>
          <p:cNvSpPr txBox="1"/>
          <p:nvPr/>
        </p:nvSpPr>
        <p:spPr>
          <a:xfrm>
            <a:off x="1340529" y="648866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2s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732B780-B1B2-9117-8C4F-AD7D8ABFD009}"/>
              </a:ext>
            </a:extLst>
          </p:cNvPr>
          <p:cNvSpPr/>
          <p:nvPr/>
        </p:nvSpPr>
        <p:spPr>
          <a:xfrm>
            <a:off x="1235476" y="3386478"/>
            <a:ext cx="1455938" cy="276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0B27350D-F41C-141D-1AEB-1040997B30BA}"/>
              </a:ext>
            </a:extLst>
          </p:cNvPr>
          <p:cNvSpPr/>
          <p:nvPr/>
        </p:nvSpPr>
        <p:spPr>
          <a:xfrm>
            <a:off x="1160015" y="5200620"/>
            <a:ext cx="1606859" cy="1368796"/>
          </a:xfrm>
          <a:prstGeom prst="arc">
            <a:avLst>
              <a:gd name="adj1" fmla="val 1167325"/>
              <a:gd name="adj2" fmla="val 9748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D175F7-E296-385F-84C0-97F45749D18C}"/>
              </a:ext>
            </a:extLst>
          </p:cNvPr>
          <p:cNvSpPr txBox="1"/>
          <p:nvPr/>
        </p:nvSpPr>
        <p:spPr>
          <a:xfrm>
            <a:off x="1737805" y="648866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2s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7E7882-CC5B-4BCF-B1B5-7DA0FD382F61}"/>
              </a:ext>
            </a:extLst>
          </p:cNvPr>
          <p:cNvSpPr/>
          <p:nvPr/>
        </p:nvSpPr>
        <p:spPr>
          <a:xfrm>
            <a:off x="8859176" y="3386478"/>
            <a:ext cx="1455938" cy="276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DCA6FE4B-D677-3BA6-D793-46728F660DB6}"/>
              </a:ext>
            </a:extLst>
          </p:cNvPr>
          <p:cNvSpPr/>
          <p:nvPr/>
        </p:nvSpPr>
        <p:spPr>
          <a:xfrm>
            <a:off x="8783715" y="5200620"/>
            <a:ext cx="1606859" cy="1368796"/>
          </a:xfrm>
          <a:prstGeom prst="arc">
            <a:avLst>
              <a:gd name="adj1" fmla="val 1167325"/>
              <a:gd name="adj2" fmla="val 9748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5970FC-748C-4045-ED1A-B107478FBA95}"/>
              </a:ext>
            </a:extLst>
          </p:cNvPr>
          <p:cNvSpPr txBox="1"/>
          <p:nvPr/>
        </p:nvSpPr>
        <p:spPr>
          <a:xfrm>
            <a:off x="9361505" y="648866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2s</a:t>
            </a:r>
            <a:endParaRPr lang="zh-TW" altLang="en-US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F6C4C8DC-A001-EEC5-E0C6-59766560F93F}"/>
              </a:ext>
            </a:extLst>
          </p:cNvPr>
          <p:cNvSpPr/>
          <p:nvPr/>
        </p:nvSpPr>
        <p:spPr>
          <a:xfrm rot="10800000">
            <a:off x="1203663" y="3042399"/>
            <a:ext cx="1123766" cy="1025973"/>
          </a:xfrm>
          <a:prstGeom prst="arc">
            <a:avLst>
              <a:gd name="adj1" fmla="val 1167325"/>
              <a:gd name="adj2" fmla="val 97487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54FF4B-75AD-9B2E-CF12-0E11C01787B7}"/>
              </a:ext>
            </a:extLst>
          </p:cNvPr>
          <p:cNvSpPr txBox="1"/>
          <p:nvPr/>
        </p:nvSpPr>
        <p:spPr>
          <a:xfrm>
            <a:off x="1203663" y="2684789"/>
            <a:ext cx="146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0.75 overlap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AEDA8FF-537B-F4BA-4FE7-56346F4AAE63}"/>
              </a:ext>
            </a:extLst>
          </p:cNvPr>
          <p:cNvCxnSpPr/>
          <p:nvPr/>
        </p:nvCxnSpPr>
        <p:spPr>
          <a:xfrm>
            <a:off x="3107184" y="6081204"/>
            <a:ext cx="53177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5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654</Words>
  <Application>Microsoft Office PowerPoint</Application>
  <PresentationFormat>寬螢幕</PresentationFormat>
  <Paragraphs>239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佈景主題</vt:lpstr>
      <vt:lpstr>Final Project</vt:lpstr>
      <vt:lpstr>Outline</vt:lpstr>
      <vt:lpstr>Introduction</vt:lpstr>
      <vt:lpstr>Dataset</vt:lpstr>
      <vt:lpstr>Metric of emotion</vt:lpstr>
      <vt:lpstr>CASE (Continuously Annotated Signals of Emotion)</vt:lpstr>
      <vt:lpstr>CASE (2)</vt:lpstr>
      <vt:lpstr>CASE (3)</vt:lpstr>
      <vt:lpstr>Preprocess</vt:lpstr>
      <vt:lpstr>Preprocess (2)</vt:lpstr>
      <vt:lpstr>Preprocess (3)</vt:lpstr>
      <vt:lpstr>Final data description</vt:lpstr>
      <vt:lpstr>Experiment</vt:lpstr>
      <vt:lpstr>Experiment flow</vt:lpstr>
      <vt:lpstr>Generative model</vt:lpstr>
      <vt:lpstr>Condition GAN</vt:lpstr>
      <vt:lpstr>Diffusion model</vt:lpstr>
      <vt:lpstr>Classification model</vt:lpstr>
      <vt:lpstr>Result</vt:lpstr>
      <vt:lpstr>Without generative data</vt:lpstr>
      <vt:lpstr>Condition GAN</vt:lpstr>
      <vt:lpstr>Condition GAN (2)</vt:lpstr>
      <vt:lpstr>Diffusion model</vt:lpstr>
      <vt:lpstr>Diffusion model (2)</vt:lpstr>
      <vt:lpstr>Diffusion model (3)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奕翔 徐</dc:creator>
  <cp:lastModifiedBy>奕翔 徐</cp:lastModifiedBy>
  <cp:revision>11</cp:revision>
  <dcterms:created xsi:type="dcterms:W3CDTF">2023-01-07T07:55:35Z</dcterms:created>
  <dcterms:modified xsi:type="dcterms:W3CDTF">2023-01-09T10:31:16Z</dcterms:modified>
</cp:coreProperties>
</file>