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3" r:id="rId6"/>
    <p:sldId id="261" r:id="rId7"/>
    <p:sldId id="262" r:id="rId8"/>
    <p:sldId id="264" r:id="rId9"/>
    <p:sldId id="265" r:id="rId10"/>
    <p:sldId id="266" r:id="rId11"/>
    <p:sldId id="267" r:id="rId12"/>
    <p:sldId id="268" r:id="rId13"/>
    <p:sldId id="269" r:id="rId14"/>
    <p:sldId id="282" r:id="rId15"/>
    <p:sldId id="285" r:id="rId16"/>
    <p:sldId id="286" r:id="rId17"/>
    <p:sldId id="287" r:id="rId18"/>
    <p:sldId id="292" r:id="rId19"/>
    <p:sldId id="288" r:id="rId20"/>
    <p:sldId id="289" r:id="rId21"/>
    <p:sldId id="290" r:id="rId22"/>
    <p:sldId id="293" r:id="rId23"/>
    <p:sldId id="295" r:id="rId24"/>
    <p:sldId id="294" r:id="rId25"/>
    <p:sldId id="296" r:id="rId26"/>
    <p:sldId id="297" r:id="rId27"/>
    <p:sldId id="291" r:id="rId28"/>
    <p:sldId id="298" r:id="rId29"/>
    <p:sldId id="299" r:id="rId30"/>
    <p:sldId id="283" r:id="rId31"/>
    <p:sldId id="284" r:id="rId32"/>
    <p:sldId id="300" r:id="rId33"/>
    <p:sldId id="30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46" autoAdjust="0"/>
    <p:restoredTop sz="94660"/>
  </p:normalViewPr>
  <p:slideViewPr>
    <p:cSldViewPr snapToGrid="0">
      <p:cViewPr varScale="1">
        <p:scale>
          <a:sx n="86" d="100"/>
          <a:sy n="86"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4BBA-6888-18CE-F463-6BF57D9005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9B5853-0EE6-DDDF-B887-EE0DCE1F72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D5B5EA-6D86-E0F1-5CBE-569781B40743}"/>
              </a:ext>
            </a:extLst>
          </p:cNvPr>
          <p:cNvSpPr>
            <a:spLocks noGrp="1"/>
          </p:cNvSpPr>
          <p:nvPr>
            <p:ph type="dt" sz="half" idx="10"/>
          </p:nvPr>
        </p:nvSpPr>
        <p:spPr/>
        <p:txBody>
          <a:bodyPr/>
          <a:lstStyle/>
          <a:p>
            <a:fld id="{6AC9AE96-56F8-4797-A734-F152289DA261}" type="datetimeFigureOut">
              <a:rPr lang="en-US" smtClean="0"/>
              <a:t>9/1/2023</a:t>
            </a:fld>
            <a:endParaRPr lang="en-US"/>
          </a:p>
        </p:txBody>
      </p:sp>
      <p:sp>
        <p:nvSpPr>
          <p:cNvPr id="5" name="Footer Placeholder 4">
            <a:extLst>
              <a:ext uri="{FF2B5EF4-FFF2-40B4-BE49-F238E27FC236}">
                <a16:creationId xmlns:a16="http://schemas.microsoft.com/office/drawing/2014/main" id="{C14B7C16-5222-D8F8-5524-DA612896B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A039C-81B0-4309-AF0E-BBDC64FF9176}"/>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385012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5816-F110-4EFD-57C5-2263549913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86B7DF-E479-AEA3-9415-74E8F849D6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CC352-FA4A-468E-BF9E-1A313B52ADCB}"/>
              </a:ext>
            </a:extLst>
          </p:cNvPr>
          <p:cNvSpPr>
            <a:spLocks noGrp="1"/>
          </p:cNvSpPr>
          <p:nvPr>
            <p:ph type="dt" sz="half" idx="10"/>
          </p:nvPr>
        </p:nvSpPr>
        <p:spPr/>
        <p:txBody>
          <a:bodyPr/>
          <a:lstStyle/>
          <a:p>
            <a:fld id="{6AC9AE96-56F8-4797-A734-F152289DA261}" type="datetimeFigureOut">
              <a:rPr lang="en-US" smtClean="0"/>
              <a:t>9/1/2023</a:t>
            </a:fld>
            <a:endParaRPr lang="en-US"/>
          </a:p>
        </p:txBody>
      </p:sp>
      <p:sp>
        <p:nvSpPr>
          <p:cNvPr id="5" name="Footer Placeholder 4">
            <a:extLst>
              <a:ext uri="{FF2B5EF4-FFF2-40B4-BE49-F238E27FC236}">
                <a16:creationId xmlns:a16="http://schemas.microsoft.com/office/drawing/2014/main" id="{A93A4EA0-7EE9-DF0B-F646-4097C27F1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8DE87-0B22-F201-D681-D972F0158596}"/>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287917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412C8B-FC82-C8E9-8C43-98E437B515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1F23E3-CD1A-4EC1-5382-9DE30145BD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A8FB23-0791-77FB-B39C-CCD93DAE737D}"/>
              </a:ext>
            </a:extLst>
          </p:cNvPr>
          <p:cNvSpPr>
            <a:spLocks noGrp="1"/>
          </p:cNvSpPr>
          <p:nvPr>
            <p:ph type="dt" sz="half" idx="10"/>
          </p:nvPr>
        </p:nvSpPr>
        <p:spPr/>
        <p:txBody>
          <a:bodyPr/>
          <a:lstStyle/>
          <a:p>
            <a:fld id="{6AC9AE96-56F8-4797-A734-F152289DA261}" type="datetimeFigureOut">
              <a:rPr lang="en-US" smtClean="0"/>
              <a:t>9/1/2023</a:t>
            </a:fld>
            <a:endParaRPr lang="en-US"/>
          </a:p>
        </p:txBody>
      </p:sp>
      <p:sp>
        <p:nvSpPr>
          <p:cNvPr id="5" name="Footer Placeholder 4">
            <a:extLst>
              <a:ext uri="{FF2B5EF4-FFF2-40B4-BE49-F238E27FC236}">
                <a16:creationId xmlns:a16="http://schemas.microsoft.com/office/drawing/2014/main" id="{4729DD71-3D49-B844-27A6-C9B863699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CEF32-DCE5-6FAA-4A39-89A92CF84170}"/>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2090883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B97B-9710-00E9-D866-BC700355C1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D22BC-6012-B602-F1DC-FD498D7CBE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FC5AF0-70E5-4250-8083-57BB4F0E0DBD}"/>
              </a:ext>
            </a:extLst>
          </p:cNvPr>
          <p:cNvSpPr>
            <a:spLocks noGrp="1"/>
          </p:cNvSpPr>
          <p:nvPr>
            <p:ph type="dt" sz="half" idx="10"/>
          </p:nvPr>
        </p:nvSpPr>
        <p:spPr/>
        <p:txBody>
          <a:bodyPr/>
          <a:lstStyle/>
          <a:p>
            <a:fld id="{6AC9AE96-56F8-4797-A734-F152289DA261}" type="datetimeFigureOut">
              <a:rPr lang="en-US" smtClean="0"/>
              <a:t>9/1/2023</a:t>
            </a:fld>
            <a:endParaRPr lang="en-US"/>
          </a:p>
        </p:txBody>
      </p:sp>
      <p:sp>
        <p:nvSpPr>
          <p:cNvPr id="5" name="Footer Placeholder 4">
            <a:extLst>
              <a:ext uri="{FF2B5EF4-FFF2-40B4-BE49-F238E27FC236}">
                <a16:creationId xmlns:a16="http://schemas.microsoft.com/office/drawing/2014/main" id="{D87C686F-31A4-1F31-DA09-21C4A8876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0D2-993A-1838-56B1-F176952107A5}"/>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1446525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2D5B-EA83-805D-9547-FA14EED769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726741-4DD9-2BFF-2F6C-7112FE39A0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83B842-D51E-A440-E9FC-78F5AA3CD5D6}"/>
              </a:ext>
            </a:extLst>
          </p:cNvPr>
          <p:cNvSpPr>
            <a:spLocks noGrp="1"/>
          </p:cNvSpPr>
          <p:nvPr>
            <p:ph type="dt" sz="half" idx="10"/>
          </p:nvPr>
        </p:nvSpPr>
        <p:spPr/>
        <p:txBody>
          <a:bodyPr/>
          <a:lstStyle/>
          <a:p>
            <a:fld id="{6AC9AE96-56F8-4797-A734-F152289DA261}" type="datetimeFigureOut">
              <a:rPr lang="en-US" smtClean="0"/>
              <a:t>9/1/2023</a:t>
            </a:fld>
            <a:endParaRPr lang="en-US"/>
          </a:p>
        </p:txBody>
      </p:sp>
      <p:sp>
        <p:nvSpPr>
          <p:cNvPr id="5" name="Footer Placeholder 4">
            <a:extLst>
              <a:ext uri="{FF2B5EF4-FFF2-40B4-BE49-F238E27FC236}">
                <a16:creationId xmlns:a16="http://schemas.microsoft.com/office/drawing/2014/main" id="{3451AE48-2811-12FF-C008-7E4083422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06DD2-AFB6-012B-94C8-3308C8AF7A78}"/>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2013485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F382-815A-4E86-5078-DC10EE8E67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5A43B-8706-4FA7-9626-B5A10EFC92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86496C-5176-F614-4E0B-CC43D73953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F638A-1492-4EFF-0F57-39D84A46F9EF}"/>
              </a:ext>
            </a:extLst>
          </p:cNvPr>
          <p:cNvSpPr>
            <a:spLocks noGrp="1"/>
          </p:cNvSpPr>
          <p:nvPr>
            <p:ph type="dt" sz="half" idx="10"/>
          </p:nvPr>
        </p:nvSpPr>
        <p:spPr/>
        <p:txBody>
          <a:bodyPr/>
          <a:lstStyle/>
          <a:p>
            <a:fld id="{6AC9AE96-56F8-4797-A734-F152289DA261}" type="datetimeFigureOut">
              <a:rPr lang="en-US" smtClean="0"/>
              <a:t>9/1/2023</a:t>
            </a:fld>
            <a:endParaRPr lang="en-US"/>
          </a:p>
        </p:txBody>
      </p:sp>
      <p:sp>
        <p:nvSpPr>
          <p:cNvPr id="6" name="Footer Placeholder 5">
            <a:extLst>
              <a:ext uri="{FF2B5EF4-FFF2-40B4-BE49-F238E27FC236}">
                <a16:creationId xmlns:a16="http://schemas.microsoft.com/office/drawing/2014/main" id="{D13A320F-FAC9-9D22-E0B2-5B597045C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41A36B-9232-43BD-61F3-004DE63CBEA7}"/>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45634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1BEB-26D4-A038-DDF8-F511713BC1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4109C6-B372-58B9-E2E5-2352AD4B08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65604-E4B6-F8AA-3A40-AD3055AD2C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1869B3-8D4C-CE37-A7CC-F6EE47C308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D70CA1-D641-E7EC-F076-C0D6199EDA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E0F6A9-6DA6-51E3-9DCC-CDB4415DEC90}"/>
              </a:ext>
            </a:extLst>
          </p:cNvPr>
          <p:cNvSpPr>
            <a:spLocks noGrp="1"/>
          </p:cNvSpPr>
          <p:nvPr>
            <p:ph type="dt" sz="half" idx="10"/>
          </p:nvPr>
        </p:nvSpPr>
        <p:spPr/>
        <p:txBody>
          <a:bodyPr/>
          <a:lstStyle/>
          <a:p>
            <a:fld id="{6AC9AE96-56F8-4797-A734-F152289DA261}" type="datetimeFigureOut">
              <a:rPr lang="en-US" smtClean="0"/>
              <a:t>9/1/2023</a:t>
            </a:fld>
            <a:endParaRPr lang="en-US"/>
          </a:p>
        </p:txBody>
      </p:sp>
      <p:sp>
        <p:nvSpPr>
          <p:cNvPr id="8" name="Footer Placeholder 7">
            <a:extLst>
              <a:ext uri="{FF2B5EF4-FFF2-40B4-BE49-F238E27FC236}">
                <a16:creationId xmlns:a16="http://schemas.microsoft.com/office/drawing/2014/main" id="{2B76DD4D-6AC8-3648-3477-4730F91DFE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8D4699-E109-A6FD-B6D5-31ECBD69BAC4}"/>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195514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2AB-C56F-336E-A0D0-F64465A96B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EF74CF-DB1E-B977-738F-CE5A39B284C1}"/>
              </a:ext>
            </a:extLst>
          </p:cNvPr>
          <p:cNvSpPr>
            <a:spLocks noGrp="1"/>
          </p:cNvSpPr>
          <p:nvPr>
            <p:ph type="dt" sz="half" idx="10"/>
          </p:nvPr>
        </p:nvSpPr>
        <p:spPr/>
        <p:txBody>
          <a:bodyPr/>
          <a:lstStyle/>
          <a:p>
            <a:fld id="{6AC9AE96-56F8-4797-A734-F152289DA261}" type="datetimeFigureOut">
              <a:rPr lang="en-US" smtClean="0"/>
              <a:t>9/1/2023</a:t>
            </a:fld>
            <a:endParaRPr lang="en-US"/>
          </a:p>
        </p:txBody>
      </p:sp>
      <p:sp>
        <p:nvSpPr>
          <p:cNvPr id="4" name="Footer Placeholder 3">
            <a:extLst>
              <a:ext uri="{FF2B5EF4-FFF2-40B4-BE49-F238E27FC236}">
                <a16:creationId xmlns:a16="http://schemas.microsoft.com/office/drawing/2014/main" id="{942275B8-5CD7-9809-5DB9-85194D1ECA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F6585B-F6D6-612A-4A10-3760CBAEF22F}"/>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54802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05ADA5-503C-6825-F703-50AC91D3A2F4}"/>
              </a:ext>
            </a:extLst>
          </p:cNvPr>
          <p:cNvSpPr>
            <a:spLocks noGrp="1"/>
          </p:cNvSpPr>
          <p:nvPr>
            <p:ph type="dt" sz="half" idx="10"/>
          </p:nvPr>
        </p:nvSpPr>
        <p:spPr/>
        <p:txBody>
          <a:bodyPr/>
          <a:lstStyle/>
          <a:p>
            <a:fld id="{6AC9AE96-56F8-4797-A734-F152289DA261}" type="datetimeFigureOut">
              <a:rPr lang="en-US" smtClean="0"/>
              <a:t>9/1/2023</a:t>
            </a:fld>
            <a:endParaRPr lang="en-US"/>
          </a:p>
        </p:txBody>
      </p:sp>
      <p:sp>
        <p:nvSpPr>
          <p:cNvPr id="3" name="Footer Placeholder 2">
            <a:extLst>
              <a:ext uri="{FF2B5EF4-FFF2-40B4-BE49-F238E27FC236}">
                <a16:creationId xmlns:a16="http://schemas.microsoft.com/office/drawing/2014/main" id="{053B4F06-DE9C-0119-A5BA-DFD5825AE0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026003-6650-7B1D-8B20-9FA8E65FC12F}"/>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4282523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FAC6-0844-4290-764E-9E6446D5A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7D6416-870A-A3A2-F12F-0185795399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771E9F-BA61-7051-DE7B-B9DF94FC7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CA3E9-18EE-F965-B0D9-6A3A33776FCF}"/>
              </a:ext>
            </a:extLst>
          </p:cNvPr>
          <p:cNvSpPr>
            <a:spLocks noGrp="1"/>
          </p:cNvSpPr>
          <p:nvPr>
            <p:ph type="dt" sz="half" idx="10"/>
          </p:nvPr>
        </p:nvSpPr>
        <p:spPr/>
        <p:txBody>
          <a:bodyPr/>
          <a:lstStyle/>
          <a:p>
            <a:fld id="{6AC9AE96-56F8-4797-A734-F152289DA261}" type="datetimeFigureOut">
              <a:rPr lang="en-US" smtClean="0"/>
              <a:t>9/1/2023</a:t>
            </a:fld>
            <a:endParaRPr lang="en-US"/>
          </a:p>
        </p:txBody>
      </p:sp>
      <p:sp>
        <p:nvSpPr>
          <p:cNvPr id="6" name="Footer Placeholder 5">
            <a:extLst>
              <a:ext uri="{FF2B5EF4-FFF2-40B4-BE49-F238E27FC236}">
                <a16:creationId xmlns:a16="http://schemas.microsoft.com/office/drawing/2014/main" id="{ABB62E20-3DF8-00FC-C3A7-017787ADF2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F9B45B-0C57-5017-4BA4-24BF3CA4D215}"/>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3363367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5DB2-1C43-DD13-60EB-FE0083A35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13F7DE-ADC7-F931-C83F-1E600AEB09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25CAFA-86D5-AAE2-A315-4E1BF2A07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54D10-21AE-7371-25BC-F5F4992F9FD2}"/>
              </a:ext>
            </a:extLst>
          </p:cNvPr>
          <p:cNvSpPr>
            <a:spLocks noGrp="1"/>
          </p:cNvSpPr>
          <p:nvPr>
            <p:ph type="dt" sz="half" idx="10"/>
          </p:nvPr>
        </p:nvSpPr>
        <p:spPr/>
        <p:txBody>
          <a:bodyPr/>
          <a:lstStyle/>
          <a:p>
            <a:fld id="{6AC9AE96-56F8-4797-A734-F152289DA261}" type="datetimeFigureOut">
              <a:rPr lang="en-US" smtClean="0"/>
              <a:t>9/1/2023</a:t>
            </a:fld>
            <a:endParaRPr lang="en-US"/>
          </a:p>
        </p:txBody>
      </p:sp>
      <p:sp>
        <p:nvSpPr>
          <p:cNvPr id="6" name="Footer Placeholder 5">
            <a:extLst>
              <a:ext uri="{FF2B5EF4-FFF2-40B4-BE49-F238E27FC236}">
                <a16:creationId xmlns:a16="http://schemas.microsoft.com/office/drawing/2014/main" id="{96FD130E-3762-036D-7077-3BE41B739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3C4C8-6CD9-E569-8011-4DC2195DACC1}"/>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282942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46435C-BA13-0490-BA31-923925C6FD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D4FB50-4384-3840-33E1-8CE864517E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4E1A63-3ADD-9AE6-D4BF-4228A586A1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9AE96-56F8-4797-A734-F152289DA261}" type="datetimeFigureOut">
              <a:rPr lang="en-US" smtClean="0"/>
              <a:t>9/1/2023</a:t>
            </a:fld>
            <a:endParaRPr lang="en-US"/>
          </a:p>
        </p:txBody>
      </p:sp>
      <p:sp>
        <p:nvSpPr>
          <p:cNvPr id="5" name="Footer Placeholder 4">
            <a:extLst>
              <a:ext uri="{FF2B5EF4-FFF2-40B4-BE49-F238E27FC236}">
                <a16:creationId xmlns:a16="http://schemas.microsoft.com/office/drawing/2014/main" id="{81A02506-DD8B-824C-5210-24519537F1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B55AF2-808B-D8B1-FF8E-FB0D251BCD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D5F77-E2AA-433D-84D6-CE74A0C56CF0}" type="slidenum">
              <a:rPr lang="en-US" smtClean="0"/>
              <a:t>‹#›</a:t>
            </a:fld>
            <a:endParaRPr lang="en-US"/>
          </a:p>
        </p:txBody>
      </p:sp>
    </p:spTree>
    <p:extLst>
      <p:ext uri="{BB962C8B-B14F-4D97-AF65-F5344CB8AC3E}">
        <p14:creationId xmlns:p14="http://schemas.microsoft.com/office/powerpoint/2010/main" val="3516726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C26F-8879-B20F-9538-935832B8C5F8}"/>
              </a:ext>
            </a:extLst>
          </p:cNvPr>
          <p:cNvSpPr>
            <a:spLocks noGrp="1"/>
          </p:cNvSpPr>
          <p:nvPr>
            <p:ph type="ctrTitle"/>
          </p:nvPr>
        </p:nvSpPr>
        <p:spPr/>
        <p:txBody>
          <a:bodyPr/>
          <a:lstStyle/>
          <a:p>
            <a:r>
              <a:rPr lang="en-US" dirty="0"/>
              <a:t>UCSD Embedded C</a:t>
            </a:r>
            <a:br>
              <a:rPr lang="en-US" dirty="0"/>
            </a:br>
            <a:r>
              <a:rPr lang="en-US" dirty="0"/>
              <a:t>Final Project</a:t>
            </a:r>
          </a:p>
        </p:txBody>
      </p:sp>
      <p:sp>
        <p:nvSpPr>
          <p:cNvPr id="3" name="Subtitle 2">
            <a:extLst>
              <a:ext uri="{FF2B5EF4-FFF2-40B4-BE49-F238E27FC236}">
                <a16:creationId xmlns:a16="http://schemas.microsoft.com/office/drawing/2014/main" id="{6DF7B292-4D76-D303-A564-BE0DD52CD77D}"/>
              </a:ext>
            </a:extLst>
          </p:cNvPr>
          <p:cNvSpPr>
            <a:spLocks noGrp="1"/>
          </p:cNvSpPr>
          <p:nvPr>
            <p:ph type="subTitle" idx="1"/>
          </p:nvPr>
        </p:nvSpPr>
        <p:spPr/>
        <p:txBody>
          <a:bodyPr/>
          <a:lstStyle/>
          <a:p>
            <a:r>
              <a:rPr lang="en-US" dirty="0"/>
              <a:t>By </a:t>
            </a:r>
          </a:p>
          <a:p>
            <a:r>
              <a:rPr lang="en-US" dirty="0"/>
              <a:t>Hsuankai Chang</a:t>
            </a:r>
          </a:p>
          <a:p>
            <a:r>
              <a:rPr lang="en-US" dirty="0"/>
              <a:t>hsuankac@umich.edu</a:t>
            </a:r>
          </a:p>
        </p:txBody>
      </p:sp>
    </p:spTree>
    <p:extLst>
      <p:ext uri="{BB962C8B-B14F-4D97-AF65-F5344CB8AC3E}">
        <p14:creationId xmlns:p14="http://schemas.microsoft.com/office/powerpoint/2010/main" val="34162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Step 9. Start to code up the I2C who am I register reading</a:t>
            </a:r>
          </a:p>
        </p:txBody>
      </p:sp>
      <p:pic>
        <p:nvPicPr>
          <p:cNvPr id="5" name="Picture 4">
            <a:extLst>
              <a:ext uri="{FF2B5EF4-FFF2-40B4-BE49-F238E27FC236}">
                <a16:creationId xmlns:a16="http://schemas.microsoft.com/office/drawing/2014/main" id="{1B5517F6-51A5-DB60-FDE1-A3C158CD5B81}"/>
              </a:ext>
            </a:extLst>
          </p:cNvPr>
          <p:cNvPicPr>
            <a:picLocks noChangeAspect="1"/>
          </p:cNvPicPr>
          <p:nvPr/>
        </p:nvPicPr>
        <p:blipFill>
          <a:blip r:embed="rId2"/>
          <a:stretch>
            <a:fillRect/>
          </a:stretch>
        </p:blipFill>
        <p:spPr>
          <a:xfrm>
            <a:off x="2713793" y="1590240"/>
            <a:ext cx="7012097" cy="5050705"/>
          </a:xfrm>
          <a:prstGeom prst="rect">
            <a:avLst/>
          </a:prstGeom>
        </p:spPr>
      </p:pic>
    </p:spTree>
    <p:extLst>
      <p:ext uri="{BB962C8B-B14F-4D97-AF65-F5344CB8AC3E}">
        <p14:creationId xmlns:p14="http://schemas.microsoft.com/office/powerpoint/2010/main" val="1178059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Step 10. Build and test the function, test is successful</a:t>
            </a:r>
          </a:p>
        </p:txBody>
      </p:sp>
      <p:pic>
        <p:nvPicPr>
          <p:cNvPr id="5" name="Picture 4">
            <a:extLst>
              <a:ext uri="{FF2B5EF4-FFF2-40B4-BE49-F238E27FC236}">
                <a16:creationId xmlns:a16="http://schemas.microsoft.com/office/drawing/2014/main" id="{6BAFD55A-2E86-5B73-5749-57B61D430429}"/>
              </a:ext>
            </a:extLst>
          </p:cNvPr>
          <p:cNvPicPr>
            <a:picLocks noChangeAspect="1"/>
          </p:cNvPicPr>
          <p:nvPr/>
        </p:nvPicPr>
        <p:blipFill>
          <a:blip r:embed="rId2"/>
          <a:stretch>
            <a:fillRect/>
          </a:stretch>
        </p:blipFill>
        <p:spPr>
          <a:xfrm>
            <a:off x="1613806" y="2700337"/>
            <a:ext cx="9096375" cy="1457325"/>
          </a:xfrm>
          <a:prstGeom prst="rect">
            <a:avLst/>
          </a:prstGeom>
        </p:spPr>
      </p:pic>
    </p:spTree>
    <p:extLst>
      <p:ext uri="{BB962C8B-B14F-4D97-AF65-F5344CB8AC3E}">
        <p14:creationId xmlns:p14="http://schemas.microsoft.com/office/powerpoint/2010/main" val="4027549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Step 11. Start coding the I2C reading in polling mode</a:t>
            </a:r>
          </a:p>
        </p:txBody>
      </p:sp>
      <p:pic>
        <p:nvPicPr>
          <p:cNvPr id="5" name="Picture 4">
            <a:extLst>
              <a:ext uri="{FF2B5EF4-FFF2-40B4-BE49-F238E27FC236}">
                <a16:creationId xmlns:a16="http://schemas.microsoft.com/office/drawing/2014/main" id="{FA46595B-D419-5D5C-5A2E-88ED9E07F603}"/>
              </a:ext>
            </a:extLst>
          </p:cNvPr>
          <p:cNvPicPr>
            <a:picLocks noChangeAspect="1"/>
          </p:cNvPicPr>
          <p:nvPr/>
        </p:nvPicPr>
        <p:blipFill>
          <a:blip r:embed="rId2"/>
          <a:stretch>
            <a:fillRect/>
          </a:stretch>
        </p:blipFill>
        <p:spPr>
          <a:xfrm>
            <a:off x="2234396" y="1542745"/>
            <a:ext cx="7723207" cy="5146580"/>
          </a:xfrm>
          <a:prstGeom prst="rect">
            <a:avLst/>
          </a:prstGeom>
        </p:spPr>
      </p:pic>
    </p:spTree>
    <p:extLst>
      <p:ext uri="{BB962C8B-B14F-4D97-AF65-F5344CB8AC3E}">
        <p14:creationId xmlns:p14="http://schemas.microsoft.com/office/powerpoint/2010/main" val="1195056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Step 12. </a:t>
            </a:r>
            <a:r>
              <a:rPr lang="en-US" sz="2200" dirty="0">
                <a:solidFill>
                  <a:schemeClr val="bg1"/>
                </a:solidFill>
              </a:rPr>
              <a:t>I2C temperature reading code continue, notice like just in assignment, I toggle between one-shot and auto increment mode</a:t>
            </a:r>
            <a:endParaRPr lang="en-US" sz="2200" kern="1200" dirty="0">
              <a:solidFill>
                <a:schemeClr val="bg1"/>
              </a:solidFill>
              <a:latin typeface="+mj-lt"/>
              <a:ea typeface="+mj-ea"/>
              <a:cs typeface="+mj-cs"/>
            </a:endParaRPr>
          </a:p>
        </p:txBody>
      </p:sp>
      <p:pic>
        <p:nvPicPr>
          <p:cNvPr id="5" name="Picture 4">
            <a:extLst>
              <a:ext uri="{FF2B5EF4-FFF2-40B4-BE49-F238E27FC236}">
                <a16:creationId xmlns:a16="http://schemas.microsoft.com/office/drawing/2014/main" id="{206989D7-CC66-5C42-5D5B-AAE86E4449F4}"/>
              </a:ext>
            </a:extLst>
          </p:cNvPr>
          <p:cNvPicPr>
            <a:picLocks noChangeAspect="1"/>
          </p:cNvPicPr>
          <p:nvPr/>
        </p:nvPicPr>
        <p:blipFill>
          <a:blip r:embed="rId2"/>
          <a:stretch>
            <a:fillRect/>
          </a:stretch>
        </p:blipFill>
        <p:spPr>
          <a:xfrm>
            <a:off x="2379484" y="1495367"/>
            <a:ext cx="7433032" cy="5220589"/>
          </a:xfrm>
          <a:prstGeom prst="rect">
            <a:avLst/>
          </a:prstGeom>
        </p:spPr>
      </p:pic>
    </p:spTree>
    <p:extLst>
      <p:ext uri="{BB962C8B-B14F-4D97-AF65-F5344CB8AC3E}">
        <p14:creationId xmlns:p14="http://schemas.microsoft.com/office/powerpoint/2010/main" val="122689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Step 13. I2C polling continue</a:t>
            </a:r>
          </a:p>
        </p:txBody>
      </p:sp>
      <p:pic>
        <p:nvPicPr>
          <p:cNvPr id="5" name="Picture 4">
            <a:extLst>
              <a:ext uri="{FF2B5EF4-FFF2-40B4-BE49-F238E27FC236}">
                <a16:creationId xmlns:a16="http://schemas.microsoft.com/office/drawing/2014/main" id="{3DDDBFA7-60E9-24A5-59C2-EF7BFE2FC2B0}"/>
              </a:ext>
            </a:extLst>
          </p:cNvPr>
          <p:cNvPicPr>
            <a:picLocks noChangeAspect="1"/>
          </p:cNvPicPr>
          <p:nvPr/>
        </p:nvPicPr>
        <p:blipFill>
          <a:blip r:embed="rId2"/>
          <a:stretch>
            <a:fillRect/>
          </a:stretch>
        </p:blipFill>
        <p:spPr>
          <a:xfrm>
            <a:off x="1535328" y="1807333"/>
            <a:ext cx="9121343" cy="4620978"/>
          </a:xfrm>
          <a:prstGeom prst="rect">
            <a:avLst/>
          </a:prstGeom>
        </p:spPr>
      </p:pic>
    </p:spTree>
    <p:extLst>
      <p:ext uri="{BB962C8B-B14F-4D97-AF65-F5344CB8AC3E}">
        <p14:creationId xmlns:p14="http://schemas.microsoft.com/office/powerpoint/2010/main" val="476263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Step 14. Test the I2C polling, test is successful</a:t>
            </a:r>
          </a:p>
        </p:txBody>
      </p:sp>
      <p:pic>
        <p:nvPicPr>
          <p:cNvPr id="4" name="Picture 3">
            <a:extLst>
              <a:ext uri="{FF2B5EF4-FFF2-40B4-BE49-F238E27FC236}">
                <a16:creationId xmlns:a16="http://schemas.microsoft.com/office/drawing/2014/main" id="{3955EF6C-5BC5-0A93-27D3-66298F37C69B}"/>
              </a:ext>
            </a:extLst>
          </p:cNvPr>
          <p:cNvPicPr>
            <a:picLocks noChangeAspect="1"/>
          </p:cNvPicPr>
          <p:nvPr/>
        </p:nvPicPr>
        <p:blipFill>
          <a:blip r:embed="rId2"/>
          <a:stretch>
            <a:fillRect/>
          </a:stretch>
        </p:blipFill>
        <p:spPr>
          <a:xfrm>
            <a:off x="1385206" y="1970010"/>
            <a:ext cx="9553575" cy="3486150"/>
          </a:xfrm>
          <a:prstGeom prst="rect">
            <a:avLst/>
          </a:prstGeom>
        </p:spPr>
      </p:pic>
    </p:spTree>
    <p:extLst>
      <p:ext uri="{BB962C8B-B14F-4D97-AF65-F5344CB8AC3E}">
        <p14:creationId xmlns:p14="http://schemas.microsoft.com/office/powerpoint/2010/main" val="27835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Step 15. I2C temperature reading interrupt mode coding</a:t>
            </a:r>
          </a:p>
        </p:txBody>
      </p:sp>
      <p:pic>
        <p:nvPicPr>
          <p:cNvPr id="5" name="Picture 4">
            <a:extLst>
              <a:ext uri="{FF2B5EF4-FFF2-40B4-BE49-F238E27FC236}">
                <a16:creationId xmlns:a16="http://schemas.microsoft.com/office/drawing/2014/main" id="{24E100B5-22B9-F640-DA4E-34007A00F314}"/>
              </a:ext>
            </a:extLst>
          </p:cNvPr>
          <p:cNvPicPr>
            <a:picLocks noChangeAspect="1"/>
          </p:cNvPicPr>
          <p:nvPr/>
        </p:nvPicPr>
        <p:blipFill>
          <a:blip r:embed="rId2"/>
          <a:stretch>
            <a:fillRect/>
          </a:stretch>
        </p:blipFill>
        <p:spPr>
          <a:xfrm>
            <a:off x="2550071" y="1490080"/>
            <a:ext cx="7091858" cy="5252509"/>
          </a:xfrm>
          <a:prstGeom prst="rect">
            <a:avLst/>
          </a:prstGeom>
        </p:spPr>
      </p:pic>
    </p:spTree>
    <p:extLst>
      <p:ext uri="{BB962C8B-B14F-4D97-AF65-F5344CB8AC3E}">
        <p14:creationId xmlns:p14="http://schemas.microsoft.com/office/powerpoint/2010/main" val="3623561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Step 16. I2C temperature reading interrupt mode coding continue</a:t>
            </a:r>
          </a:p>
        </p:txBody>
      </p:sp>
      <p:pic>
        <p:nvPicPr>
          <p:cNvPr id="5" name="Picture 4">
            <a:extLst>
              <a:ext uri="{FF2B5EF4-FFF2-40B4-BE49-F238E27FC236}">
                <a16:creationId xmlns:a16="http://schemas.microsoft.com/office/drawing/2014/main" id="{D72A5F31-EB81-B773-DC22-1A2843B5805D}"/>
              </a:ext>
            </a:extLst>
          </p:cNvPr>
          <p:cNvPicPr>
            <a:picLocks noChangeAspect="1"/>
          </p:cNvPicPr>
          <p:nvPr/>
        </p:nvPicPr>
        <p:blipFill>
          <a:blip r:embed="rId2"/>
          <a:stretch>
            <a:fillRect/>
          </a:stretch>
        </p:blipFill>
        <p:spPr>
          <a:xfrm>
            <a:off x="3057052" y="1520256"/>
            <a:ext cx="6077896" cy="5213455"/>
          </a:xfrm>
          <a:prstGeom prst="rect">
            <a:avLst/>
          </a:prstGeom>
        </p:spPr>
      </p:pic>
    </p:spTree>
    <p:extLst>
      <p:ext uri="{BB962C8B-B14F-4D97-AF65-F5344CB8AC3E}">
        <p14:creationId xmlns:p14="http://schemas.microsoft.com/office/powerpoint/2010/main" val="3881032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Step 20. Test the code, test is successful</a:t>
            </a:r>
          </a:p>
        </p:txBody>
      </p:sp>
      <p:pic>
        <p:nvPicPr>
          <p:cNvPr id="4" name="Picture 3">
            <a:extLst>
              <a:ext uri="{FF2B5EF4-FFF2-40B4-BE49-F238E27FC236}">
                <a16:creationId xmlns:a16="http://schemas.microsoft.com/office/drawing/2014/main" id="{53B84C14-77C0-32E8-2D3B-6C43CC48CA01}"/>
              </a:ext>
            </a:extLst>
          </p:cNvPr>
          <p:cNvPicPr>
            <a:picLocks noChangeAspect="1"/>
          </p:cNvPicPr>
          <p:nvPr/>
        </p:nvPicPr>
        <p:blipFill>
          <a:blip r:embed="rId2"/>
          <a:stretch>
            <a:fillRect/>
          </a:stretch>
        </p:blipFill>
        <p:spPr>
          <a:xfrm>
            <a:off x="1500187" y="2075756"/>
            <a:ext cx="9191625" cy="2333625"/>
          </a:xfrm>
          <a:prstGeom prst="rect">
            <a:avLst/>
          </a:prstGeom>
        </p:spPr>
      </p:pic>
    </p:spTree>
    <p:extLst>
      <p:ext uri="{BB962C8B-B14F-4D97-AF65-F5344CB8AC3E}">
        <p14:creationId xmlns:p14="http://schemas.microsoft.com/office/powerpoint/2010/main" val="2780236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Step 18. I2C temperature reading DMA mode coding</a:t>
            </a:r>
          </a:p>
        </p:txBody>
      </p:sp>
      <p:pic>
        <p:nvPicPr>
          <p:cNvPr id="7" name="Picture 6">
            <a:extLst>
              <a:ext uri="{FF2B5EF4-FFF2-40B4-BE49-F238E27FC236}">
                <a16:creationId xmlns:a16="http://schemas.microsoft.com/office/drawing/2014/main" id="{360B9C67-CF2E-FD4B-C2EC-7A3CB3114BB1}"/>
              </a:ext>
            </a:extLst>
          </p:cNvPr>
          <p:cNvPicPr>
            <a:picLocks noChangeAspect="1"/>
          </p:cNvPicPr>
          <p:nvPr/>
        </p:nvPicPr>
        <p:blipFill>
          <a:blip r:embed="rId2"/>
          <a:stretch>
            <a:fillRect/>
          </a:stretch>
        </p:blipFill>
        <p:spPr>
          <a:xfrm>
            <a:off x="2463108" y="1396588"/>
            <a:ext cx="7265783" cy="5205728"/>
          </a:xfrm>
          <a:prstGeom prst="rect">
            <a:avLst/>
          </a:prstGeom>
        </p:spPr>
      </p:pic>
    </p:spTree>
    <p:extLst>
      <p:ext uri="{BB962C8B-B14F-4D97-AF65-F5344CB8AC3E}">
        <p14:creationId xmlns:p14="http://schemas.microsoft.com/office/powerpoint/2010/main" val="270583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8E12B-1468-2E9D-7ACA-BF7DAAEB676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Step 1. Startup STM32CubeIDE and create new STM32 project</a:t>
            </a:r>
          </a:p>
        </p:txBody>
      </p:sp>
      <p:pic>
        <p:nvPicPr>
          <p:cNvPr id="4" name="Picture 3">
            <a:extLst>
              <a:ext uri="{FF2B5EF4-FFF2-40B4-BE49-F238E27FC236}">
                <a16:creationId xmlns:a16="http://schemas.microsoft.com/office/drawing/2014/main" id="{9F2D6A94-B767-1AFF-D9D5-B71D37625C77}"/>
              </a:ext>
            </a:extLst>
          </p:cNvPr>
          <p:cNvPicPr>
            <a:picLocks noChangeAspect="1"/>
          </p:cNvPicPr>
          <p:nvPr/>
        </p:nvPicPr>
        <p:blipFill>
          <a:blip r:embed="rId2"/>
          <a:stretch>
            <a:fillRect/>
          </a:stretch>
        </p:blipFill>
        <p:spPr>
          <a:xfrm>
            <a:off x="2699477" y="1591592"/>
            <a:ext cx="6793045" cy="5146246"/>
          </a:xfrm>
          <a:prstGeom prst="rect">
            <a:avLst/>
          </a:prstGeom>
        </p:spPr>
      </p:pic>
    </p:spTree>
    <p:extLst>
      <p:ext uri="{BB962C8B-B14F-4D97-AF65-F5344CB8AC3E}">
        <p14:creationId xmlns:p14="http://schemas.microsoft.com/office/powerpoint/2010/main" val="670549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Step 19. I2C temperature reading DMA mode coding continue</a:t>
            </a:r>
          </a:p>
        </p:txBody>
      </p:sp>
      <p:pic>
        <p:nvPicPr>
          <p:cNvPr id="5" name="Picture 4">
            <a:extLst>
              <a:ext uri="{FF2B5EF4-FFF2-40B4-BE49-F238E27FC236}">
                <a16:creationId xmlns:a16="http://schemas.microsoft.com/office/drawing/2014/main" id="{65FC54D6-1CAF-061C-BAD5-8C22DC169748}"/>
              </a:ext>
            </a:extLst>
          </p:cNvPr>
          <p:cNvPicPr>
            <a:picLocks noChangeAspect="1"/>
          </p:cNvPicPr>
          <p:nvPr/>
        </p:nvPicPr>
        <p:blipFill>
          <a:blip r:embed="rId2"/>
          <a:stretch>
            <a:fillRect/>
          </a:stretch>
        </p:blipFill>
        <p:spPr>
          <a:xfrm>
            <a:off x="2885104" y="1491433"/>
            <a:ext cx="6421792" cy="5039618"/>
          </a:xfrm>
          <a:prstGeom prst="rect">
            <a:avLst/>
          </a:prstGeom>
        </p:spPr>
      </p:pic>
    </p:spTree>
    <p:extLst>
      <p:ext uri="{BB962C8B-B14F-4D97-AF65-F5344CB8AC3E}">
        <p14:creationId xmlns:p14="http://schemas.microsoft.com/office/powerpoint/2010/main" val="3662520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Step 20. Test the code, test is successful</a:t>
            </a:r>
          </a:p>
        </p:txBody>
      </p:sp>
      <p:pic>
        <p:nvPicPr>
          <p:cNvPr id="5" name="Picture 4">
            <a:extLst>
              <a:ext uri="{FF2B5EF4-FFF2-40B4-BE49-F238E27FC236}">
                <a16:creationId xmlns:a16="http://schemas.microsoft.com/office/drawing/2014/main" id="{E3D81258-0DD3-B7C5-AFD5-A90700E64B50}"/>
              </a:ext>
            </a:extLst>
          </p:cNvPr>
          <p:cNvPicPr>
            <a:picLocks noChangeAspect="1"/>
          </p:cNvPicPr>
          <p:nvPr/>
        </p:nvPicPr>
        <p:blipFill>
          <a:blip r:embed="rId2"/>
          <a:stretch>
            <a:fillRect/>
          </a:stretch>
        </p:blipFill>
        <p:spPr>
          <a:xfrm>
            <a:off x="1580469" y="2585436"/>
            <a:ext cx="9163050" cy="2095500"/>
          </a:xfrm>
          <a:prstGeom prst="rect">
            <a:avLst/>
          </a:prstGeom>
        </p:spPr>
      </p:pic>
    </p:spTree>
    <p:extLst>
      <p:ext uri="{BB962C8B-B14F-4D97-AF65-F5344CB8AC3E}">
        <p14:creationId xmlns:p14="http://schemas.microsoft.com/office/powerpoint/2010/main" val="2813994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Step 21. ADC polling reading coding</a:t>
            </a:r>
          </a:p>
        </p:txBody>
      </p:sp>
      <p:pic>
        <p:nvPicPr>
          <p:cNvPr id="4" name="Picture 3">
            <a:extLst>
              <a:ext uri="{FF2B5EF4-FFF2-40B4-BE49-F238E27FC236}">
                <a16:creationId xmlns:a16="http://schemas.microsoft.com/office/drawing/2014/main" id="{C3DBEB43-DAC2-C44C-3461-5A0B70D12C89}"/>
              </a:ext>
            </a:extLst>
          </p:cNvPr>
          <p:cNvPicPr>
            <a:picLocks noChangeAspect="1"/>
          </p:cNvPicPr>
          <p:nvPr/>
        </p:nvPicPr>
        <p:blipFill>
          <a:blip r:embed="rId2"/>
          <a:stretch>
            <a:fillRect/>
          </a:stretch>
        </p:blipFill>
        <p:spPr>
          <a:xfrm>
            <a:off x="2782571" y="1770681"/>
            <a:ext cx="6626857" cy="4598076"/>
          </a:xfrm>
          <a:prstGeom prst="rect">
            <a:avLst/>
          </a:prstGeom>
        </p:spPr>
      </p:pic>
    </p:spTree>
    <p:extLst>
      <p:ext uri="{BB962C8B-B14F-4D97-AF65-F5344CB8AC3E}">
        <p14:creationId xmlns:p14="http://schemas.microsoft.com/office/powerpoint/2010/main" val="1413547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Step 21. ADC polling reading coding continue, find max and min function</a:t>
            </a:r>
          </a:p>
        </p:txBody>
      </p:sp>
      <p:pic>
        <p:nvPicPr>
          <p:cNvPr id="5" name="Picture 4">
            <a:extLst>
              <a:ext uri="{FF2B5EF4-FFF2-40B4-BE49-F238E27FC236}">
                <a16:creationId xmlns:a16="http://schemas.microsoft.com/office/drawing/2014/main" id="{80A0FB61-3104-2DD7-6DE1-A5F84F3D287F}"/>
              </a:ext>
            </a:extLst>
          </p:cNvPr>
          <p:cNvPicPr>
            <a:picLocks noChangeAspect="1"/>
          </p:cNvPicPr>
          <p:nvPr/>
        </p:nvPicPr>
        <p:blipFill>
          <a:blip r:embed="rId2"/>
          <a:stretch>
            <a:fillRect/>
          </a:stretch>
        </p:blipFill>
        <p:spPr>
          <a:xfrm>
            <a:off x="3476625" y="1702894"/>
            <a:ext cx="5238750" cy="4162425"/>
          </a:xfrm>
          <a:prstGeom prst="rect">
            <a:avLst/>
          </a:prstGeom>
        </p:spPr>
      </p:pic>
    </p:spTree>
    <p:extLst>
      <p:ext uri="{BB962C8B-B14F-4D97-AF65-F5344CB8AC3E}">
        <p14:creationId xmlns:p14="http://schemas.microsoft.com/office/powerpoint/2010/main" val="3786268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Step 22. Test the code, test is successful</a:t>
            </a:r>
          </a:p>
        </p:txBody>
      </p:sp>
      <p:pic>
        <p:nvPicPr>
          <p:cNvPr id="4" name="Picture 3">
            <a:extLst>
              <a:ext uri="{FF2B5EF4-FFF2-40B4-BE49-F238E27FC236}">
                <a16:creationId xmlns:a16="http://schemas.microsoft.com/office/drawing/2014/main" id="{F9A84CDF-943E-24F9-8194-B870AA5516A6}"/>
              </a:ext>
            </a:extLst>
          </p:cNvPr>
          <p:cNvPicPr>
            <a:picLocks noChangeAspect="1"/>
          </p:cNvPicPr>
          <p:nvPr/>
        </p:nvPicPr>
        <p:blipFill>
          <a:blip r:embed="rId2"/>
          <a:stretch>
            <a:fillRect/>
          </a:stretch>
        </p:blipFill>
        <p:spPr>
          <a:xfrm>
            <a:off x="1495425" y="2214054"/>
            <a:ext cx="9201150" cy="1790700"/>
          </a:xfrm>
          <a:prstGeom prst="rect">
            <a:avLst/>
          </a:prstGeom>
        </p:spPr>
      </p:pic>
    </p:spTree>
    <p:extLst>
      <p:ext uri="{BB962C8B-B14F-4D97-AF65-F5344CB8AC3E}">
        <p14:creationId xmlns:p14="http://schemas.microsoft.com/office/powerpoint/2010/main" val="3644748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Step 22. Test the code, test is successful</a:t>
            </a:r>
          </a:p>
        </p:txBody>
      </p:sp>
      <p:pic>
        <p:nvPicPr>
          <p:cNvPr id="4" name="Picture 3">
            <a:extLst>
              <a:ext uri="{FF2B5EF4-FFF2-40B4-BE49-F238E27FC236}">
                <a16:creationId xmlns:a16="http://schemas.microsoft.com/office/drawing/2014/main" id="{F9A84CDF-943E-24F9-8194-B870AA5516A6}"/>
              </a:ext>
            </a:extLst>
          </p:cNvPr>
          <p:cNvPicPr>
            <a:picLocks noChangeAspect="1"/>
          </p:cNvPicPr>
          <p:nvPr/>
        </p:nvPicPr>
        <p:blipFill>
          <a:blip r:embed="rId2"/>
          <a:stretch>
            <a:fillRect/>
          </a:stretch>
        </p:blipFill>
        <p:spPr>
          <a:xfrm>
            <a:off x="1495425" y="2214054"/>
            <a:ext cx="9201150" cy="1790700"/>
          </a:xfrm>
          <a:prstGeom prst="rect">
            <a:avLst/>
          </a:prstGeom>
        </p:spPr>
      </p:pic>
    </p:spTree>
    <p:extLst>
      <p:ext uri="{BB962C8B-B14F-4D97-AF65-F5344CB8AC3E}">
        <p14:creationId xmlns:p14="http://schemas.microsoft.com/office/powerpoint/2010/main" val="2986871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Step 23. ADC interrupt coding</a:t>
            </a:r>
          </a:p>
        </p:txBody>
      </p:sp>
      <p:pic>
        <p:nvPicPr>
          <p:cNvPr id="5" name="Picture 4">
            <a:extLst>
              <a:ext uri="{FF2B5EF4-FFF2-40B4-BE49-F238E27FC236}">
                <a16:creationId xmlns:a16="http://schemas.microsoft.com/office/drawing/2014/main" id="{E1586431-6D50-1834-D363-BD97A58B2146}"/>
              </a:ext>
            </a:extLst>
          </p:cNvPr>
          <p:cNvPicPr>
            <a:picLocks noChangeAspect="1"/>
          </p:cNvPicPr>
          <p:nvPr/>
        </p:nvPicPr>
        <p:blipFill>
          <a:blip r:embed="rId2"/>
          <a:stretch>
            <a:fillRect/>
          </a:stretch>
        </p:blipFill>
        <p:spPr>
          <a:xfrm>
            <a:off x="2152372" y="2271712"/>
            <a:ext cx="7372350" cy="2314575"/>
          </a:xfrm>
          <a:prstGeom prst="rect">
            <a:avLst/>
          </a:prstGeom>
        </p:spPr>
      </p:pic>
    </p:spTree>
    <p:extLst>
      <p:ext uri="{BB962C8B-B14F-4D97-AF65-F5344CB8AC3E}">
        <p14:creationId xmlns:p14="http://schemas.microsoft.com/office/powerpoint/2010/main" val="4199395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Step 24. Test the code, test is successful</a:t>
            </a:r>
          </a:p>
        </p:txBody>
      </p:sp>
      <p:pic>
        <p:nvPicPr>
          <p:cNvPr id="5" name="Picture 4">
            <a:extLst>
              <a:ext uri="{FF2B5EF4-FFF2-40B4-BE49-F238E27FC236}">
                <a16:creationId xmlns:a16="http://schemas.microsoft.com/office/drawing/2014/main" id="{ADF16F46-91CB-5DD1-22CB-BF858936805E}"/>
              </a:ext>
            </a:extLst>
          </p:cNvPr>
          <p:cNvPicPr>
            <a:picLocks noChangeAspect="1"/>
          </p:cNvPicPr>
          <p:nvPr/>
        </p:nvPicPr>
        <p:blipFill>
          <a:blip r:embed="rId2"/>
          <a:stretch>
            <a:fillRect/>
          </a:stretch>
        </p:blipFill>
        <p:spPr>
          <a:xfrm>
            <a:off x="1821078" y="2686050"/>
            <a:ext cx="9153525" cy="1485900"/>
          </a:xfrm>
          <a:prstGeom prst="rect">
            <a:avLst/>
          </a:prstGeom>
        </p:spPr>
      </p:pic>
    </p:spTree>
    <p:extLst>
      <p:ext uri="{BB962C8B-B14F-4D97-AF65-F5344CB8AC3E}">
        <p14:creationId xmlns:p14="http://schemas.microsoft.com/office/powerpoint/2010/main" val="685699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Step 25. Interrupt call back function implementation for I2C</a:t>
            </a:r>
          </a:p>
        </p:txBody>
      </p:sp>
      <p:pic>
        <p:nvPicPr>
          <p:cNvPr id="4" name="Picture 3">
            <a:extLst>
              <a:ext uri="{FF2B5EF4-FFF2-40B4-BE49-F238E27FC236}">
                <a16:creationId xmlns:a16="http://schemas.microsoft.com/office/drawing/2014/main" id="{9504C2E2-A9AF-B575-2CE7-7E13DE3CDA84}"/>
              </a:ext>
            </a:extLst>
          </p:cNvPr>
          <p:cNvPicPr>
            <a:picLocks noChangeAspect="1"/>
          </p:cNvPicPr>
          <p:nvPr/>
        </p:nvPicPr>
        <p:blipFill>
          <a:blip r:embed="rId2"/>
          <a:stretch>
            <a:fillRect/>
          </a:stretch>
        </p:blipFill>
        <p:spPr>
          <a:xfrm>
            <a:off x="554140" y="1953087"/>
            <a:ext cx="11083719" cy="4253161"/>
          </a:xfrm>
          <a:prstGeom prst="rect">
            <a:avLst/>
          </a:prstGeom>
        </p:spPr>
      </p:pic>
    </p:spTree>
    <p:extLst>
      <p:ext uri="{BB962C8B-B14F-4D97-AF65-F5344CB8AC3E}">
        <p14:creationId xmlns:p14="http://schemas.microsoft.com/office/powerpoint/2010/main" val="2225552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Step 26. Interrupt call back function implementation for ADC</a:t>
            </a:r>
          </a:p>
        </p:txBody>
      </p:sp>
      <p:pic>
        <p:nvPicPr>
          <p:cNvPr id="5" name="Picture 4">
            <a:extLst>
              <a:ext uri="{FF2B5EF4-FFF2-40B4-BE49-F238E27FC236}">
                <a16:creationId xmlns:a16="http://schemas.microsoft.com/office/drawing/2014/main" id="{58414C8A-843E-88BB-2B96-2AFDF84B23BB}"/>
              </a:ext>
            </a:extLst>
          </p:cNvPr>
          <p:cNvPicPr>
            <a:picLocks noChangeAspect="1"/>
          </p:cNvPicPr>
          <p:nvPr/>
        </p:nvPicPr>
        <p:blipFill>
          <a:blip r:embed="rId2"/>
          <a:stretch>
            <a:fillRect/>
          </a:stretch>
        </p:blipFill>
        <p:spPr>
          <a:xfrm>
            <a:off x="1849566" y="2343797"/>
            <a:ext cx="8492867" cy="2512288"/>
          </a:xfrm>
          <a:prstGeom prst="rect">
            <a:avLst/>
          </a:prstGeom>
        </p:spPr>
      </p:pic>
    </p:spTree>
    <p:extLst>
      <p:ext uri="{BB962C8B-B14F-4D97-AF65-F5344CB8AC3E}">
        <p14:creationId xmlns:p14="http://schemas.microsoft.com/office/powerpoint/2010/main" val="43009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56AD1-4506-4364-52DF-058EE976BE79}"/>
              </a:ext>
            </a:extLst>
          </p:cNvPr>
          <p:cNvSpPr>
            <a:spLocks noGrp="1"/>
          </p:cNvSpPr>
          <p:nvPr>
            <p:ph type="title"/>
          </p:nvPr>
        </p:nvSpPr>
        <p:spPr>
          <a:xfrm>
            <a:off x="556532" y="643467"/>
            <a:ext cx="11210925" cy="744836"/>
          </a:xfrm>
        </p:spPr>
        <p:txBody>
          <a:bodyPr vert="horz" lIns="91440" tIns="45720" rIns="91440" bIns="45720" rtlCol="0" anchor="ctr">
            <a:noAutofit/>
          </a:bodyPr>
          <a:lstStyle/>
          <a:p>
            <a:pPr algn="ctr"/>
            <a:r>
              <a:rPr lang="en-US" sz="2200" kern="1200" dirty="0">
                <a:solidFill>
                  <a:schemeClr val="bg1"/>
                </a:solidFill>
                <a:latin typeface="+mj-lt"/>
                <a:ea typeface="+mj-ea"/>
                <a:cs typeface="+mj-cs"/>
              </a:rPr>
              <a:t>Step 2. </a:t>
            </a:r>
            <a:r>
              <a:rPr lang="en-US" sz="2200" dirty="0">
                <a:solidFill>
                  <a:schemeClr val="bg1"/>
                </a:solidFill>
              </a:rPr>
              <a:t>Access board selector and t</a:t>
            </a:r>
            <a:r>
              <a:rPr lang="en-US" sz="2200" kern="1200" dirty="0">
                <a:solidFill>
                  <a:schemeClr val="bg1"/>
                </a:solidFill>
                <a:latin typeface="+mj-lt"/>
                <a:ea typeface="+mj-ea"/>
                <a:cs typeface="+mj-cs"/>
              </a:rPr>
              <a:t>ype in the board you use, click Next</a:t>
            </a:r>
          </a:p>
        </p:txBody>
      </p:sp>
      <p:pic>
        <p:nvPicPr>
          <p:cNvPr id="7" name="Content Placeholder 6">
            <a:extLst>
              <a:ext uri="{FF2B5EF4-FFF2-40B4-BE49-F238E27FC236}">
                <a16:creationId xmlns:a16="http://schemas.microsoft.com/office/drawing/2014/main" id="{D1AAE028-A0E2-09B4-EA05-E6245F2EF1B1}"/>
              </a:ext>
            </a:extLst>
          </p:cNvPr>
          <p:cNvPicPr>
            <a:picLocks noGrp="1" noChangeAspect="1"/>
          </p:cNvPicPr>
          <p:nvPr>
            <p:ph idx="1"/>
          </p:nvPr>
        </p:nvPicPr>
        <p:blipFill>
          <a:blip r:embed="rId2"/>
          <a:stretch>
            <a:fillRect/>
          </a:stretch>
        </p:blipFill>
        <p:spPr>
          <a:xfrm>
            <a:off x="2871419" y="1619274"/>
            <a:ext cx="6449161" cy="4880962"/>
          </a:xfrm>
        </p:spPr>
      </p:pic>
    </p:spTree>
    <p:extLst>
      <p:ext uri="{BB962C8B-B14F-4D97-AF65-F5344CB8AC3E}">
        <p14:creationId xmlns:p14="http://schemas.microsoft.com/office/powerpoint/2010/main" val="1039105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Appendix, </a:t>
            </a:r>
            <a:r>
              <a:rPr lang="en-US" sz="2000" dirty="0">
                <a:solidFill>
                  <a:schemeClr val="bg1"/>
                </a:solidFill>
              </a:rPr>
              <a:t>wire connection to ARD-A0 pin with 1.5V, note that we actually read 1.6v, since the power supply is not very accurate</a:t>
            </a:r>
            <a:endParaRPr lang="en-US" sz="2000" kern="1200" dirty="0">
              <a:solidFill>
                <a:schemeClr val="bg1"/>
              </a:solidFill>
              <a:latin typeface="+mj-lt"/>
              <a:ea typeface="+mj-ea"/>
              <a:cs typeface="+mj-cs"/>
            </a:endParaRPr>
          </a:p>
        </p:txBody>
      </p:sp>
      <p:pic>
        <p:nvPicPr>
          <p:cNvPr id="5" name="Picture 4" descr="A machine with wires connected to a circuit board&#10;&#10;Description automatically generated">
            <a:extLst>
              <a:ext uri="{FF2B5EF4-FFF2-40B4-BE49-F238E27FC236}">
                <a16:creationId xmlns:a16="http://schemas.microsoft.com/office/drawing/2014/main" id="{962EF36A-584B-0DDF-2B90-3C42322ED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474" y="1652480"/>
            <a:ext cx="3711051" cy="4948068"/>
          </a:xfrm>
          <a:prstGeom prst="rect">
            <a:avLst/>
          </a:prstGeom>
        </p:spPr>
      </p:pic>
    </p:spTree>
    <p:extLst>
      <p:ext uri="{BB962C8B-B14F-4D97-AF65-F5344CB8AC3E}">
        <p14:creationId xmlns:p14="http://schemas.microsoft.com/office/powerpoint/2010/main" val="2903436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Appendix, schematic for HTS221</a:t>
            </a:r>
          </a:p>
        </p:txBody>
      </p:sp>
      <p:pic>
        <p:nvPicPr>
          <p:cNvPr id="3" name="Picture 2">
            <a:extLst>
              <a:ext uri="{FF2B5EF4-FFF2-40B4-BE49-F238E27FC236}">
                <a16:creationId xmlns:a16="http://schemas.microsoft.com/office/drawing/2014/main" id="{24BC32A7-5713-1900-1F78-2413E0452888}"/>
              </a:ext>
            </a:extLst>
          </p:cNvPr>
          <p:cNvPicPr>
            <a:picLocks noChangeAspect="1"/>
          </p:cNvPicPr>
          <p:nvPr/>
        </p:nvPicPr>
        <p:blipFill>
          <a:blip r:embed="rId2"/>
          <a:stretch>
            <a:fillRect/>
          </a:stretch>
        </p:blipFill>
        <p:spPr>
          <a:xfrm>
            <a:off x="2108841" y="2377135"/>
            <a:ext cx="8106305" cy="2576605"/>
          </a:xfrm>
          <a:prstGeom prst="rect">
            <a:avLst/>
          </a:prstGeom>
        </p:spPr>
      </p:pic>
    </p:spTree>
    <p:extLst>
      <p:ext uri="{BB962C8B-B14F-4D97-AF65-F5344CB8AC3E}">
        <p14:creationId xmlns:p14="http://schemas.microsoft.com/office/powerpoint/2010/main" val="3224490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Appendix, schematic for processor side</a:t>
            </a:r>
          </a:p>
        </p:txBody>
      </p:sp>
      <p:pic>
        <p:nvPicPr>
          <p:cNvPr id="5" name="Picture 4">
            <a:extLst>
              <a:ext uri="{FF2B5EF4-FFF2-40B4-BE49-F238E27FC236}">
                <a16:creationId xmlns:a16="http://schemas.microsoft.com/office/drawing/2014/main" id="{D06ED8A1-A08F-20ED-D17A-AD9E7059C7E9}"/>
              </a:ext>
            </a:extLst>
          </p:cNvPr>
          <p:cNvPicPr>
            <a:picLocks noChangeAspect="1"/>
          </p:cNvPicPr>
          <p:nvPr/>
        </p:nvPicPr>
        <p:blipFill>
          <a:blip r:embed="rId2"/>
          <a:stretch>
            <a:fillRect/>
          </a:stretch>
        </p:blipFill>
        <p:spPr>
          <a:xfrm>
            <a:off x="2124372" y="1434318"/>
            <a:ext cx="7943256" cy="5118485"/>
          </a:xfrm>
          <a:prstGeom prst="rect">
            <a:avLst/>
          </a:prstGeom>
        </p:spPr>
      </p:pic>
    </p:spTree>
    <p:extLst>
      <p:ext uri="{BB962C8B-B14F-4D97-AF65-F5344CB8AC3E}">
        <p14:creationId xmlns:p14="http://schemas.microsoft.com/office/powerpoint/2010/main" val="642699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Appendix, schematic for ST-LINK UART1</a:t>
            </a:r>
          </a:p>
        </p:txBody>
      </p:sp>
      <p:pic>
        <p:nvPicPr>
          <p:cNvPr id="4" name="Picture 3">
            <a:extLst>
              <a:ext uri="{FF2B5EF4-FFF2-40B4-BE49-F238E27FC236}">
                <a16:creationId xmlns:a16="http://schemas.microsoft.com/office/drawing/2014/main" id="{D36CE0F6-3969-7A43-66C5-3C6970E85F9D}"/>
              </a:ext>
            </a:extLst>
          </p:cNvPr>
          <p:cNvPicPr>
            <a:picLocks noChangeAspect="1"/>
          </p:cNvPicPr>
          <p:nvPr/>
        </p:nvPicPr>
        <p:blipFill>
          <a:blip r:embed="rId2"/>
          <a:stretch>
            <a:fillRect/>
          </a:stretch>
        </p:blipFill>
        <p:spPr>
          <a:xfrm>
            <a:off x="2381388" y="1599974"/>
            <a:ext cx="7429223" cy="4774839"/>
          </a:xfrm>
          <a:prstGeom prst="rect">
            <a:avLst/>
          </a:prstGeom>
        </p:spPr>
      </p:pic>
    </p:spTree>
    <p:extLst>
      <p:ext uri="{BB962C8B-B14F-4D97-AF65-F5344CB8AC3E}">
        <p14:creationId xmlns:p14="http://schemas.microsoft.com/office/powerpoint/2010/main" val="427610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E1BDE-F8C3-089B-88DA-16CCB29247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Step 3. </a:t>
            </a:r>
            <a:r>
              <a:rPr lang="en-US" sz="2200" dirty="0">
                <a:solidFill>
                  <a:schemeClr val="bg1"/>
                </a:solidFill>
              </a:rPr>
              <a:t>Enter the project name then click Next</a:t>
            </a:r>
            <a:endParaRPr lang="en-US" sz="2200" kern="1200" dirty="0">
              <a:solidFill>
                <a:schemeClr val="bg1"/>
              </a:solidFill>
              <a:latin typeface="+mj-lt"/>
              <a:ea typeface="+mj-ea"/>
              <a:cs typeface="+mj-cs"/>
            </a:endParaRPr>
          </a:p>
        </p:txBody>
      </p:sp>
      <p:pic>
        <p:nvPicPr>
          <p:cNvPr id="5" name="Picture 4">
            <a:extLst>
              <a:ext uri="{FF2B5EF4-FFF2-40B4-BE49-F238E27FC236}">
                <a16:creationId xmlns:a16="http://schemas.microsoft.com/office/drawing/2014/main" id="{D9BF9F31-D2C6-C3CE-417D-44969D9D6999}"/>
              </a:ext>
            </a:extLst>
          </p:cNvPr>
          <p:cNvPicPr>
            <a:picLocks noChangeAspect="1"/>
          </p:cNvPicPr>
          <p:nvPr/>
        </p:nvPicPr>
        <p:blipFill>
          <a:blip r:embed="rId2"/>
          <a:stretch>
            <a:fillRect/>
          </a:stretch>
        </p:blipFill>
        <p:spPr>
          <a:xfrm>
            <a:off x="3871925" y="1684668"/>
            <a:ext cx="4580138" cy="4951501"/>
          </a:xfrm>
          <a:prstGeom prst="rect">
            <a:avLst/>
          </a:prstGeom>
        </p:spPr>
      </p:pic>
    </p:spTree>
    <p:extLst>
      <p:ext uri="{BB962C8B-B14F-4D97-AF65-F5344CB8AC3E}">
        <p14:creationId xmlns:p14="http://schemas.microsoft.com/office/powerpoint/2010/main" val="108790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Step </a:t>
            </a:r>
            <a:r>
              <a:rPr lang="en-US" sz="2200" dirty="0">
                <a:solidFill>
                  <a:schemeClr val="bg1"/>
                </a:solidFill>
              </a:rPr>
              <a:t>4</a:t>
            </a:r>
            <a:r>
              <a:rPr lang="en-US" sz="2200" kern="1200" dirty="0">
                <a:solidFill>
                  <a:schemeClr val="bg1"/>
                </a:solidFill>
                <a:latin typeface="+mj-lt"/>
                <a:ea typeface="+mj-ea"/>
                <a:cs typeface="+mj-cs"/>
              </a:rPr>
              <a:t>. </a:t>
            </a:r>
            <a:r>
              <a:rPr lang="en-US" sz="2200" dirty="0">
                <a:solidFill>
                  <a:schemeClr val="bg1"/>
                </a:solidFill>
              </a:rPr>
              <a:t>See the firmware package name, version and location</a:t>
            </a:r>
            <a:endParaRPr lang="en-US" sz="22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C84F3E83-7F43-E09A-2616-39F89F5796FF}"/>
              </a:ext>
            </a:extLst>
          </p:cNvPr>
          <p:cNvPicPr>
            <a:picLocks noChangeAspect="1"/>
          </p:cNvPicPr>
          <p:nvPr/>
        </p:nvPicPr>
        <p:blipFill>
          <a:blip r:embed="rId2"/>
          <a:stretch>
            <a:fillRect/>
          </a:stretch>
        </p:blipFill>
        <p:spPr>
          <a:xfrm>
            <a:off x="3454102" y="1944210"/>
            <a:ext cx="5283796" cy="4434395"/>
          </a:xfrm>
          <a:prstGeom prst="rect">
            <a:avLst/>
          </a:prstGeom>
        </p:spPr>
      </p:pic>
    </p:spTree>
    <p:extLst>
      <p:ext uri="{BB962C8B-B14F-4D97-AF65-F5344CB8AC3E}">
        <p14:creationId xmlns:p14="http://schemas.microsoft.com/office/powerpoint/2010/main" val="53150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F43A6-3706-0B68-A4A6-386DD7FAFCA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Step 5. Click yes to initialize all peripherals to default</a:t>
            </a:r>
          </a:p>
        </p:txBody>
      </p:sp>
      <p:pic>
        <p:nvPicPr>
          <p:cNvPr id="4" name="Picture 3">
            <a:extLst>
              <a:ext uri="{FF2B5EF4-FFF2-40B4-BE49-F238E27FC236}">
                <a16:creationId xmlns:a16="http://schemas.microsoft.com/office/drawing/2014/main" id="{58A10C27-A3E0-65DE-28B1-4B281169CE4A}"/>
              </a:ext>
            </a:extLst>
          </p:cNvPr>
          <p:cNvPicPr>
            <a:picLocks noChangeAspect="1"/>
          </p:cNvPicPr>
          <p:nvPr/>
        </p:nvPicPr>
        <p:blipFill>
          <a:blip r:embed="rId2"/>
          <a:stretch>
            <a:fillRect/>
          </a:stretch>
        </p:blipFill>
        <p:spPr>
          <a:xfrm>
            <a:off x="2652712" y="1800225"/>
            <a:ext cx="6886575" cy="4591050"/>
          </a:xfrm>
          <a:prstGeom prst="rect">
            <a:avLst/>
          </a:prstGeom>
        </p:spPr>
      </p:pic>
    </p:spTree>
    <p:extLst>
      <p:ext uri="{BB962C8B-B14F-4D97-AF65-F5344CB8AC3E}">
        <p14:creationId xmlns:p14="http://schemas.microsoft.com/office/powerpoint/2010/main" val="367401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Autofit/>
          </a:bodyPr>
          <a:lstStyle/>
          <a:p>
            <a:pPr algn="ctr"/>
            <a:r>
              <a:rPr lang="en-US" sz="1800" kern="1200" dirty="0">
                <a:solidFill>
                  <a:schemeClr val="bg1"/>
                </a:solidFill>
                <a:latin typeface="+mj-lt"/>
                <a:ea typeface="+mj-ea"/>
                <a:cs typeface="+mj-cs"/>
              </a:rPr>
              <a:t>Step 6. In the final project, I decide to demonstrate ADC reading in polling and interrupt mode, I2C temperature reading with HST221 using polling, interrupt and DMA mode, also using UART to transmit and receive message, and GPIO to toggle the LED pin. First start to enable ADC settings</a:t>
            </a:r>
          </a:p>
        </p:txBody>
      </p:sp>
      <p:pic>
        <p:nvPicPr>
          <p:cNvPr id="5" name="Picture 4">
            <a:extLst>
              <a:ext uri="{FF2B5EF4-FFF2-40B4-BE49-F238E27FC236}">
                <a16:creationId xmlns:a16="http://schemas.microsoft.com/office/drawing/2014/main" id="{2216F3D2-3C50-C402-14DF-CA9584785568}"/>
              </a:ext>
            </a:extLst>
          </p:cNvPr>
          <p:cNvPicPr>
            <a:picLocks noChangeAspect="1"/>
          </p:cNvPicPr>
          <p:nvPr/>
        </p:nvPicPr>
        <p:blipFill>
          <a:blip r:embed="rId2"/>
          <a:stretch>
            <a:fillRect/>
          </a:stretch>
        </p:blipFill>
        <p:spPr>
          <a:xfrm>
            <a:off x="3070884" y="1598084"/>
            <a:ext cx="6050231" cy="4949198"/>
          </a:xfrm>
          <a:prstGeom prst="rect">
            <a:avLst/>
          </a:prstGeom>
        </p:spPr>
      </p:pic>
    </p:spTree>
    <p:extLst>
      <p:ext uri="{BB962C8B-B14F-4D97-AF65-F5344CB8AC3E}">
        <p14:creationId xmlns:p14="http://schemas.microsoft.com/office/powerpoint/2010/main" val="275879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Step 7. Next, start setting up the I2C, notice that I set up both the interrupt and DMA mode</a:t>
            </a:r>
          </a:p>
        </p:txBody>
      </p:sp>
      <p:pic>
        <p:nvPicPr>
          <p:cNvPr id="5" name="Picture 4">
            <a:extLst>
              <a:ext uri="{FF2B5EF4-FFF2-40B4-BE49-F238E27FC236}">
                <a16:creationId xmlns:a16="http://schemas.microsoft.com/office/drawing/2014/main" id="{FBD95C80-2AB4-4AAF-86F3-58B6AF27C589}"/>
              </a:ext>
            </a:extLst>
          </p:cNvPr>
          <p:cNvPicPr>
            <a:picLocks noChangeAspect="1"/>
          </p:cNvPicPr>
          <p:nvPr/>
        </p:nvPicPr>
        <p:blipFill>
          <a:blip r:embed="rId2"/>
          <a:stretch>
            <a:fillRect/>
          </a:stretch>
        </p:blipFill>
        <p:spPr>
          <a:xfrm>
            <a:off x="145853" y="1534377"/>
            <a:ext cx="6370358" cy="5048416"/>
          </a:xfrm>
          <a:prstGeom prst="rect">
            <a:avLst/>
          </a:prstGeom>
        </p:spPr>
      </p:pic>
      <p:pic>
        <p:nvPicPr>
          <p:cNvPr id="7" name="Picture 6">
            <a:extLst>
              <a:ext uri="{FF2B5EF4-FFF2-40B4-BE49-F238E27FC236}">
                <a16:creationId xmlns:a16="http://schemas.microsoft.com/office/drawing/2014/main" id="{D80CDCAA-45F7-2AD5-186E-518731A3D164}"/>
              </a:ext>
            </a:extLst>
          </p:cNvPr>
          <p:cNvPicPr>
            <a:picLocks noChangeAspect="1"/>
          </p:cNvPicPr>
          <p:nvPr/>
        </p:nvPicPr>
        <p:blipFill rotWithShape="1">
          <a:blip r:embed="rId3"/>
          <a:srcRect l="22999"/>
          <a:stretch/>
        </p:blipFill>
        <p:spPr>
          <a:xfrm>
            <a:off x="6688661" y="1534377"/>
            <a:ext cx="5357486" cy="5048416"/>
          </a:xfrm>
          <a:prstGeom prst="rect">
            <a:avLst/>
          </a:prstGeom>
        </p:spPr>
      </p:pic>
    </p:spTree>
    <p:extLst>
      <p:ext uri="{BB962C8B-B14F-4D97-AF65-F5344CB8AC3E}">
        <p14:creationId xmlns:p14="http://schemas.microsoft.com/office/powerpoint/2010/main" val="347890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Autofit/>
          </a:bodyPr>
          <a:lstStyle/>
          <a:p>
            <a:pPr algn="ctr"/>
            <a:r>
              <a:rPr lang="en-US" sz="2200" kern="1200" dirty="0">
                <a:solidFill>
                  <a:schemeClr val="bg1"/>
                </a:solidFill>
                <a:latin typeface="+mj-lt"/>
                <a:ea typeface="+mj-ea"/>
                <a:cs typeface="+mj-cs"/>
              </a:rPr>
              <a:t>Step 8. Start coding the command line interface using UART </a:t>
            </a:r>
          </a:p>
        </p:txBody>
      </p:sp>
      <p:pic>
        <p:nvPicPr>
          <p:cNvPr id="5" name="Picture 4">
            <a:extLst>
              <a:ext uri="{FF2B5EF4-FFF2-40B4-BE49-F238E27FC236}">
                <a16:creationId xmlns:a16="http://schemas.microsoft.com/office/drawing/2014/main" id="{CB3902ED-0729-A763-A230-2A777E7B9D6E}"/>
              </a:ext>
            </a:extLst>
          </p:cNvPr>
          <p:cNvPicPr>
            <a:picLocks noChangeAspect="1"/>
          </p:cNvPicPr>
          <p:nvPr/>
        </p:nvPicPr>
        <p:blipFill>
          <a:blip r:embed="rId2"/>
          <a:stretch>
            <a:fillRect/>
          </a:stretch>
        </p:blipFill>
        <p:spPr>
          <a:xfrm>
            <a:off x="2685453" y="1651006"/>
            <a:ext cx="6821094" cy="4834132"/>
          </a:xfrm>
          <a:prstGeom prst="rect">
            <a:avLst/>
          </a:prstGeom>
        </p:spPr>
      </p:pic>
    </p:spTree>
    <p:extLst>
      <p:ext uri="{BB962C8B-B14F-4D97-AF65-F5344CB8AC3E}">
        <p14:creationId xmlns:p14="http://schemas.microsoft.com/office/powerpoint/2010/main" val="2633990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2056</TotalTime>
  <Words>416</Words>
  <Application>Microsoft Office PowerPoint</Application>
  <PresentationFormat>Widescreen</PresentationFormat>
  <Paragraphs>36</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UCSD Embedded C Final Project</vt:lpstr>
      <vt:lpstr>Step 1. Startup STM32CubeIDE and create new STM32 project</vt:lpstr>
      <vt:lpstr>Step 2. Access board selector and type in the board you use, click Next</vt:lpstr>
      <vt:lpstr>Step 3. Enter the project name then click Next</vt:lpstr>
      <vt:lpstr>Step 4. See the firmware package name, version and location</vt:lpstr>
      <vt:lpstr>Step 5. Click yes to initialize all peripherals to default</vt:lpstr>
      <vt:lpstr>Step 6. In the final project, I decide to demonstrate ADC reading in polling and interrupt mode, I2C temperature reading with HST221 using polling, interrupt and DMA mode, also using UART to transmit and receive message, and GPIO to toggle the LED pin. First start to enable ADC settings</vt:lpstr>
      <vt:lpstr>Step 7. Next, start setting up the I2C, notice that I set up both the interrupt and DMA mode</vt:lpstr>
      <vt:lpstr>Step 8. Start coding the command line interface using UART </vt:lpstr>
      <vt:lpstr>Step 9. Start to code up the I2C who am I register reading</vt:lpstr>
      <vt:lpstr>Step 10. Build and test the function, test is successful</vt:lpstr>
      <vt:lpstr>Step 11. Start coding the I2C reading in polling mode</vt:lpstr>
      <vt:lpstr>Step 12. I2C temperature reading code continue, notice like just in assignment, I toggle between one-shot and auto increment mode</vt:lpstr>
      <vt:lpstr>Step 13. I2C polling continue</vt:lpstr>
      <vt:lpstr>Step 14. Test the I2C polling, test is successful</vt:lpstr>
      <vt:lpstr>Step 15. I2C temperature reading interrupt mode coding</vt:lpstr>
      <vt:lpstr>Step 16. I2C temperature reading interrupt mode coding continue</vt:lpstr>
      <vt:lpstr>Step 20. Test the code, test is successful</vt:lpstr>
      <vt:lpstr>Step 18. I2C temperature reading DMA mode coding</vt:lpstr>
      <vt:lpstr>Step 19. I2C temperature reading DMA mode coding continue</vt:lpstr>
      <vt:lpstr>Step 20. Test the code, test is successful</vt:lpstr>
      <vt:lpstr>Step 21. ADC polling reading coding</vt:lpstr>
      <vt:lpstr>Step 21. ADC polling reading coding continue, find max and min function</vt:lpstr>
      <vt:lpstr>Step 22. Test the code, test is successful</vt:lpstr>
      <vt:lpstr>Step 22. Test the code, test is successful</vt:lpstr>
      <vt:lpstr>Step 23. ADC interrupt coding</vt:lpstr>
      <vt:lpstr>Step 24. Test the code, test is successful</vt:lpstr>
      <vt:lpstr>Step 25. Interrupt call back function implementation for I2C</vt:lpstr>
      <vt:lpstr>Step 26. Interrupt call back function implementation for ADC</vt:lpstr>
      <vt:lpstr>Appendix, wire connection to ARD-A0 pin with 1.5V, note that we actually read 1.6v, since the power supply is not very accurate</vt:lpstr>
      <vt:lpstr>Appendix, schematic for HTS221</vt:lpstr>
      <vt:lpstr>Appendix, schematic for processor side</vt:lpstr>
      <vt:lpstr>Appendix, schematic for ST-LINK UART1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USCD Embedded C Assignment 1</dc:title>
  <dc:creator>Hsuan-Kai Chang</dc:creator>
  <cp:lastModifiedBy>Hsuan-Kai Chang</cp:lastModifiedBy>
  <cp:revision>526</cp:revision>
  <dcterms:created xsi:type="dcterms:W3CDTF">2023-03-30T20:23:47Z</dcterms:created>
  <dcterms:modified xsi:type="dcterms:W3CDTF">2023-09-01T23:42:26Z</dcterms:modified>
</cp:coreProperties>
</file>