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6" autoAdjust="0"/>
    <p:restoredTop sz="94660"/>
  </p:normalViewPr>
  <p:slideViewPr>
    <p:cSldViewPr snapToGrid="0">
      <p:cViewPr>
        <p:scale>
          <a:sx n="100" d="100"/>
          <a:sy n="100" d="100"/>
        </p:scale>
        <p:origin x="2886" y="1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4BBA-6888-18CE-F463-6BF57D900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B5853-0EE6-DDDF-B887-EE0DCE1F7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D5B5EA-6D86-E0F1-5CBE-569781B40743}"/>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5" name="Footer Placeholder 4">
            <a:extLst>
              <a:ext uri="{FF2B5EF4-FFF2-40B4-BE49-F238E27FC236}">
                <a16:creationId xmlns:a16="http://schemas.microsoft.com/office/drawing/2014/main" id="{C14B7C16-5222-D8F8-5524-DA612896B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039C-81B0-4309-AF0E-BBDC64FF9176}"/>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385012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5816-F110-4EFD-57C5-2263549913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86B7DF-E479-AEA3-9415-74E8F849D6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CC352-FA4A-468E-BF9E-1A313B52ADCB}"/>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5" name="Footer Placeholder 4">
            <a:extLst>
              <a:ext uri="{FF2B5EF4-FFF2-40B4-BE49-F238E27FC236}">
                <a16:creationId xmlns:a16="http://schemas.microsoft.com/office/drawing/2014/main" id="{A93A4EA0-7EE9-DF0B-F646-4097C27F1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8DE87-0B22-F201-D681-D972F0158596}"/>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8791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12C8B-FC82-C8E9-8C43-98E437B51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1F23E3-CD1A-4EC1-5382-9DE30145B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8FB23-0791-77FB-B39C-CCD93DAE737D}"/>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5" name="Footer Placeholder 4">
            <a:extLst>
              <a:ext uri="{FF2B5EF4-FFF2-40B4-BE49-F238E27FC236}">
                <a16:creationId xmlns:a16="http://schemas.microsoft.com/office/drawing/2014/main" id="{4729DD71-3D49-B844-27A6-C9B863699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CEF32-DCE5-6FAA-4A39-89A92CF84170}"/>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09088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B97B-9710-00E9-D866-BC700355C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D22BC-6012-B602-F1DC-FD498D7CB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C5AF0-70E5-4250-8083-57BB4F0E0DBD}"/>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5" name="Footer Placeholder 4">
            <a:extLst>
              <a:ext uri="{FF2B5EF4-FFF2-40B4-BE49-F238E27FC236}">
                <a16:creationId xmlns:a16="http://schemas.microsoft.com/office/drawing/2014/main" id="{D87C686F-31A4-1F31-DA09-21C4A8876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0D2-993A-1838-56B1-F176952107A5}"/>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144652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2D5B-EA83-805D-9547-FA14EED7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726741-4DD9-2BFF-2F6C-7112FE39A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3B842-D51E-A440-E9FC-78F5AA3CD5D6}"/>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5" name="Footer Placeholder 4">
            <a:extLst>
              <a:ext uri="{FF2B5EF4-FFF2-40B4-BE49-F238E27FC236}">
                <a16:creationId xmlns:a16="http://schemas.microsoft.com/office/drawing/2014/main" id="{3451AE48-2811-12FF-C008-7E4083422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06DD2-AFB6-012B-94C8-3308C8AF7A78}"/>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01348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F382-815A-4E86-5078-DC10EE8E6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5A43B-8706-4FA7-9626-B5A10EFC92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6496C-5176-F614-4E0B-CC43D7395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F638A-1492-4EFF-0F57-39D84A46F9EF}"/>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6" name="Footer Placeholder 5">
            <a:extLst>
              <a:ext uri="{FF2B5EF4-FFF2-40B4-BE49-F238E27FC236}">
                <a16:creationId xmlns:a16="http://schemas.microsoft.com/office/drawing/2014/main" id="{D13A320F-FAC9-9D22-E0B2-5B597045C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1A36B-9232-43BD-61F3-004DE63CBEA7}"/>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45634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1BEB-26D4-A038-DDF8-F511713BC1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4109C6-B372-58B9-E2E5-2352AD4B0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65604-E4B6-F8AA-3A40-AD3055AD2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1869B3-8D4C-CE37-A7CC-F6EE47C30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D70CA1-D641-E7EC-F076-C0D6199EDA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0F6A9-6DA6-51E3-9DCC-CDB4415DEC90}"/>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8" name="Footer Placeholder 7">
            <a:extLst>
              <a:ext uri="{FF2B5EF4-FFF2-40B4-BE49-F238E27FC236}">
                <a16:creationId xmlns:a16="http://schemas.microsoft.com/office/drawing/2014/main" id="{2B76DD4D-6AC8-3648-3477-4730F91DF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8D4699-E109-A6FD-B6D5-31ECBD69BAC4}"/>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195514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2AB-C56F-336E-A0D0-F64465A96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EF74CF-DB1E-B977-738F-CE5A39B284C1}"/>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4" name="Footer Placeholder 3">
            <a:extLst>
              <a:ext uri="{FF2B5EF4-FFF2-40B4-BE49-F238E27FC236}">
                <a16:creationId xmlns:a16="http://schemas.microsoft.com/office/drawing/2014/main" id="{942275B8-5CD7-9809-5DB9-85194D1EC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F6585B-F6D6-612A-4A10-3760CBAEF22F}"/>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5480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5ADA5-503C-6825-F703-50AC91D3A2F4}"/>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3" name="Footer Placeholder 2">
            <a:extLst>
              <a:ext uri="{FF2B5EF4-FFF2-40B4-BE49-F238E27FC236}">
                <a16:creationId xmlns:a16="http://schemas.microsoft.com/office/drawing/2014/main" id="{053B4F06-DE9C-0119-A5BA-DFD5825AE0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026003-6650-7B1D-8B20-9FA8E65FC12F}"/>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428252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FAC6-0844-4290-764E-9E6446D5A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D6416-870A-A3A2-F12F-018579539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71E9F-BA61-7051-DE7B-B9DF94FC7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CA3E9-18EE-F965-B0D9-6A3A33776FCF}"/>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6" name="Footer Placeholder 5">
            <a:extLst>
              <a:ext uri="{FF2B5EF4-FFF2-40B4-BE49-F238E27FC236}">
                <a16:creationId xmlns:a16="http://schemas.microsoft.com/office/drawing/2014/main" id="{ABB62E20-3DF8-00FC-C3A7-017787ADF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9B45B-0C57-5017-4BA4-24BF3CA4D215}"/>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336336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5DB2-1C43-DD13-60EB-FE0083A35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3F7DE-ADC7-F931-C83F-1E600AEB0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25CAFA-86D5-AAE2-A315-4E1BF2A07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54D10-21AE-7371-25BC-F5F4992F9FD2}"/>
              </a:ext>
            </a:extLst>
          </p:cNvPr>
          <p:cNvSpPr>
            <a:spLocks noGrp="1"/>
          </p:cNvSpPr>
          <p:nvPr>
            <p:ph type="dt" sz="half" idx="10"/>
          </p:nvPr>
        </p:nvSpPr>
        <p:spPr/>
        <p:txBody>
          <a:bodyPr/>
          <a:lstStyle/>
          <a:p>
            <a:fld id="{6AC9AE96-56F8-4797-A734-F152289DA261}" type="datetimeFigureOut">
              <a:rPr lang="en-US" smtClean="0"/>
              <a:t>10/2/2023</a:t>
            </a:fld>
            <a:endParaRPr lang="en-US"/>
          </a:p>
        </p:txBody>
      </p:sp>
      <p:sp>
        <p:nvSpPr>
          <p:cNvPr id="6" name="Footer Placeholder 5">
            <a:extLst>
              <a:ext uri="{FF2B5EF4-FFF2-40B4-BE49-F238E27FC236}">
                <a16:creationId xmlns:a16="http://schemas.microsoft.com/office/drawing/2014/main" id="{96FD130E-3762-036D-7077-3BE41B739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3C4C8-6CD9-E569-8011-4DC2195DACC1}"/>
              </a:ext>
            </a:extLst>
          </p:cNvPr>
          <p:cNvSpPr>
            <a:spLocks noGrp="1"/>
          </p:cNvSpPr>
          <p:nvPr>
            <p:ph type="sldNum" sz="quarter" idx="12"/>
          </p:nvPr>
        </p:nvSpPr>
        <p:spPr/>
        <p:txBody>
          <a:bodyPr/>
          <a:lstStyle/>
          <a:p>
            <a:fld id="{834D5F77-E2AA-433D-84D6-CE74A0C56CF0}" type="slidenum">
              <a:rPr lang="en-US" smtClean="0"/>
              <a:t>‹#›</a:t>
            </a:fld>
            <a:endParaRPr lang="en-US"/>
          </a:p>
        </p:txBody>
      </p:sp>
    </p:spTree>
    <p:extLst>
      <p:ext uri="{BB962C8B-B14F-4D97-AF65-F5344CB8AC3E}">
        <p14:creationId xmlns:p14="http://schemas.microsoft.com/office/powerpoint/2010/main" val="282942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6435C-BA13-0490-BA31-923925C6F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4FB50-4384-3840-33E1-8CE864517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E1A63-3ADD-9AE6-D4BF-4228A586A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9AE96-56F8-4797-A734-F152289DA261}" type="datetimeFigureOut">
              <a:rPr lang="en-US" smtClean="0"/>
              <a:t>10/2/2023</a:t>
            </a:fld>
            <a:endParaRPr lang="en-US"/>
          </a:p>
        </p:txBody>
      </p:sp>
      <p:sp>
        <p:nvSpPr>
          <p:cNvPr id="5" name="Footer Placeholder 4">
            <a:extLst>
              <a:ext uri="{FF2B5EF4-FFF2-40B4-BE49-F238E27FC236}">
                <a16:creationId xmlns:a16="http://schemas.microsoft.com/office/drawing/2014/main" id="{81A02506-DD8B-824C-5210-24519537F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55AF2-808B-D8B1-FF8E-FB0D251BC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D5F77-E2AA-433D-84D6-CE74A0C56CF0}" type="slidenum">
              <a:rPr lang="en-US" smtClean="0"/>
              <a:t>‹#›</a:t>
            </a:fld>
            <a:endParaRPr lang="en-US"/>
          </a:p>
        </p:txBody>
      </p:sp>
    </p:spTree>
    <p:extLst>
      <p:ext uri="{BB962C8B-B14F-4D97-AF65-F5344CB8AC3E}">
        <p14:creationId xmlns:p14="http://schemas.microsoft.com/office/powerpoint/2010/main" val="351672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C26F-8879-B20F-9538-935832B8C5F8}"/>
              </a:ext>
            </a:extLst>
          </p:cNvPr>
          <p:cNvSpPr>
            <a:spLocks noGrp="1"/>
          </p:cNvSpPr>
          <p:nvPr>
            <p:ph type="ctrTitle"/>
          </p:nvPr>
        </p:nvSpPr>
        <p:spPr/>
        <p:txBody>
          <a:bodyPr/>
          <a:lstStyle/>
          <a:p>
            <a:r>
              <a:rPr lang="en-US" dirty="0"/>
              <a:t>UCSD Embedded Linux Assignment 1</a:t>
            </a:r>
          </a:p>
        </p:txBody>
      </p:sp>
      <p:sp>
        <p:nvSpPr>
          <p:cNvPr id="3" name="Subtitle 2">
            <a:extLst>
              <a:ext uri="{FF2B5EF4-FFF2-40B4-BE49-F238E27FC236}">
                <a16:creationId xmlns:a16="http://schemas.microsoft.com/office/drawing/2014/main" id="{6DF7B292-4D76-D303-A564-BE0DD52CD77D}"/>
              </a:ext>
            </a:extLst>
          </p:cNvPr>
          <p:cNvSpPr>
            <a:spLocks noGrp="1"/>
          </p:cNvSpPr>
          <p:nvPr>
            <p:ph type="subTitle" idx="1"/>
          </p:nvPr>
        </p:nvSpPr>
        <p:spPr/>
        <p:txBody>
          <a:bodyPr/>
          <a:lstStyle/>
          <a:p>
            <a:r>
              <a:rPr lang="en-US" dirty="0"/>
              <a:t>By </a:t>
            </a:r>
          </a:p>
          <a:p>
            <a:r>
              <a:rPr lang="en-US" dirty="0"/>
              <a:t>Hsuankai Chang</a:t>
            </a:r>
          </a:p>
          <a:p>
            <a:r>
              <a:rPr lang="en-US" dirty="0"/>
              <a:t>hsuankac@umich.edu</a:t>
            </a:r>
          </a:p>
        </p:txBody>
      </p:sp>
    </p:spTree>
    <p:extLst>
      <p:ext uri="{BB962C8B-B14F-4D97-AF65-F5344CB8AC3E}">
        <p14:creationId xmlns:p14="http://schemas.microsoft.com/office/powerpoint/2010/main" val="34162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9. </a:t>
            </a:r>
            <a:r>
              <a:rPr lang="en-US" sz="1800" dirty="0">
                <a:solidFill>
                  <a:schemeClr val="bg1"/>
                </a:solidFill>
              </a:rPr>
              <a:t>Try to build the </a:t>
            </a:r>
            <a:r>
              <a:rPr lang="en-US" sz="1800" dirty="0" err="1">
                <a:solidFill>
                  <a:schemeClr val="bg1"/>
                </a:solidFill>
              </a:rPr>
              <a:t>hello.o</a:t>
            </a:r>
            <a:r>
              <a:rPr lang="en-US" sz="1800" dirty="0">
                <a:solidFill>
                  <a:schemeClr val="bg1"/>
                </a:solidFill>
              </a:rPr>
              <a:t> file, test is successful</a:t>
            </a:r>
            <a:endParaRPr lang="en-US" sz="18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800E2DA4-F0FE-A961-5CDA-2069F1314238}"/>
              </a:ext>
            </a:extLst>
          </p:cNvPr>
          <p:cNvPicPr>
            <a:picLocks noChangeAspect="1"/>
          </p:cNvPicPr>
          <p:nvPr/>
        </p:nvPicPr>
        <p:blipFill>
          <a:blip r:embed="rId2"/>
          <a:stretch>
            <a:fillRect/>
          </a:stretch>
        </p:blipFill>
        <p:spPr>
          <a:xfrm>
            <a:off x="1466850" y="2952750"/>
            <a:ext cx="9258300" cy="952500"/>
          </a:xfrm>
          <a:prstGeom prst="rect">
            <a:avLst/>
          </a:prstGeom>
        </p:spPr>
      </p:pic>
      <p:pic>
        <p:nvPicPr>
          <p:cNvPr id="7" name="Picture 6">
            <a:extLst>
              <a:ext uri="{FF2B5EF4-FFF2-40B4-BE49-F238E27FC236}">
                <a16:creationId xmlns:a16="http://schemas.microsoft.com/office/drawing/2014/main" id="{900E4855-00AD-1870-06BC-11EC96EE85AA}"/>
              </a:ext>
            </a:extLst>
          </p:cNvPr>
          <p:cNvPicPr>
            <a:picLocks noChangeAspect="1"/>
          </p:cNvPicPr>
          <p:nvPr/>
        </p:nvPicPr>
        <p:blipFill>
          <a:blip r:embed="rId3"/>
          <a:stretch>
            <a:fillRect/>
          </a:stretch>
        </p:blipFill>
        <p:spPr>
          <a:xfrm>
            <a:off x="3133044" y="4224337"/>
            <a:ext cx="6057900" cy="485775"/>
          </a:xfrm>
          <a:prstGeom prst="rect">
            <a:avLst/>
          </a:prstGeom>
        </p:spPr>
      </p:pic>
    </p:spTree>
    <p:extLst>
      <p:ext uri="{BB962C8B-B14F-4D97-AF65-F5344CB8AC3E}">
        <p14:creationId xmlns:p14="http://schemas.microsoft.com/office/powerpoint/2010/main" val="318254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10. Show your </a:t>
            </a:r>
            <a:r>
              <a:rPr lang="en-US" sz="1800" kern="1200" dirty="0" err="1">
                <a:solidFill>
                  <a:schemeClr val="bg1"/>
                </a:solidFill>
                <a:latin typeface="+mj-lt"/>
                <a:ea typeface="+mj-ea"/>
                <a:cs typeface="+mj-cs"/>
              </a:rPr>
              <a:t>math.h</a:t>
            </a:r>
            <a:r>
              <a:rPr lang="en-US" sz="1800" kern="1200" dirty="0">
                <a:solidFill>
                  <a:schemeClr val="bg1"/>
                </a:solidFill>
                <a:latin typeface="+mj-lt"/>
                <a:ea typeface="+mj-ea"/>
                <a:cs typeface="+mj-cs"/>
              </a:rPr>
              <a:t>, </a:t>
            </a:r>
            <a:r>
              <a:rPr lang="en-US" sz="1800" kern="1200" dirty="0" err="1">
                <a:solidFill>
                  <a:schemeClr val="bg1"/>
                </a:solidFill>
                <a:latin typeface="+mj-lt"/>
                <a:ea typeface="+mj-ea"/>
                <a:cs typeface="+mj-cs"/>
              </a:rPr>
              <a:t>math.c</a:t>
            </a:r>
            <a:r>
              <a:rPr lang="en-US" sz="1800" dirty="0">
                <a:solidFill>
                  <a:schemeClr val="bg1"/>
                </a:solidFill>
              </a:rPr>
              <a:t> </a:t>
            </a:r>
            <a:r>
              <a:rPr lang="en-US" sz="1800" kern="1200" dirty="0">
                <a:solidFill>
                  <a:schemeClr val="bg1"/>
                </a:solidFill>
                <a:latin typeface="+mj-lt"/>
                <a:ea typeface="+mj-ea"/>
                <a:cs typeface="+mj-cs"/>
              </a:rPr>
              <a:t>source code and also the commands/output of building and running of the code</a:t>
            </a:r>
          </a:p>
        </p:txBody>
      </p:sp>
      <p:pic>
        <p:nvPicPr>
          <p:cNvPr id="5" name="Picture 4">
            <a:extLst>
              <a:ext uri="{FF2B5EF4-FFF2-40B4-BE49-F238E27FC236}">
                <a16:creationId xmlns:a16="http://schemas.microsoft.com/office/drawing/2014/main" id="{146AFCF9-ACEE-8E45-327B-427B40BBA93C}"/>
              </a:ext>
            </a:extLst>
          </p:cNvPr>
          <p:cNvPicPr>
            <a:picLocks noChangeAspect="1"/>
          </p:cNvPicPr>
          <p:nvPr/>
        </p:nvPicPr>
        <p:blipFill>
          <a:blip r:embed="rId2"/>
          <a:stretch>
            <a:fillRect/>
          </a:stretch>
        </p:blipFill>
        <p:spPr>
          <a:xfrm>
            <a:off x="2718706" y="1757362"/>
            <a:ext cx="6886575" cy="4276725"/>
          </a:xfrm>
          <a:prstGeom prst="rect">
            <a:avLst/>
          </a:prstGeom>
        </p:spPr>
      </p:pic>
    </p:spTree>
    <p:extLst>
      <p:ext uri="{BB962C8B-B14F-4D97-AF65-F5344CB8AC3E}">
        <p14:creationId xmlns:p14="http://schemas.microsoft.com/office/powerpoint/2010/main" val="253753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11. Show your math-</a:t>
            </a:r>
            <a:r>
              <a:rPr lang="en-US" sz="1800" kern="1200" dirty="0" err="1">
                <a:solidFill>
                  <a:schemeClr val="bg1"/>
                </a:solidFill>
                <a:latin typeface="+mj-lt"/>
                <a:ea typeface="+mj-ea"/>
                <a:cs typeface="+mj-cs"/>
              </a:rPr>
              <a:t>test.c</a:t>
            </a:r>
            <a:r>
              <a:rPr lang="en-US" sz="1800" kern="1200" dirty="0">
                <a:solidFill>
                  <a:schemeClr val="bg1"/>
                </a:solidFill>
                <a:latin typeface="+mj-lt"/>
                <a:ea typeface="+mj-ea"/>
                <a:cs typeface="+mj-cs"/>
              </a:rPr>
              <a:t> source code and also the commands/output of building and running of the code</a:t>
            </a:r>
          </a:p>
        </p:txBody>
      </p:sp>
      <p:pic>
        <p:nvPicPr>
          <p:cNvPr id="4" name="Picture 3">
            <a:extLst>
              <a:ext uri="{FF2B5EF4-FFF2-40B4-BE49-F238E27FC236}">
                <a16:creationId xmlns:a16="http://schemas.microsoft.com/office/drawing/2014/main" id="{3BCE0E02-7341-68A8-FFC1-D4C8E3A1AD36}"/>
              </a:ext>
            </a:extLst>
          </p:cNvPr>
          <p:cNvPicPr>
            <a:picLocks noChangeAspect="1"/>
          </p:cNvPicPr>
          <p:nvPr/>
        </p:nvPicPr>
        <p:blipFill>
          <a:blip r:embed="rId2"/>
          <a:stretch>
            <a:fillRect/>
          </a:stretch>
        </p:blipFill>
        <p:spPr>
          <a:xfrm>
            <a:off x="1394731" y="1628775"/>
            <a:ext cx="9534525" cy="3600450"/>
          </a:xfrm>
          <a:prstGeom prst="rect">
            <a:avLst/>
          </a:prstGeom>
        </p:spPr>
      </p:pic>
    </p:spTree>
    <p:extLst>
      <p:ext uri="{BB962C8B-B14F-4D97-AF65-F5344CB8AC3E}">
        <p14:creationId xmlns:p14="http://schemas.microsoft.com/office/powerpoint/2010/main" val="25676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1</a:t>
            </a:r>
            <a:r>
              <a:rPr lang="en-US" sz="1800" dirty="0">
                <a:solidFill>
                  <a:schemeClr val="bg1"/>
                </a:solidFill>
              </a:rPr>
              <a:t>2. Show your commands for creating libmath.so. Compile math-</a:t>
            </a:r>
            <a:r>
              <a:rPr lang="en-US" sz="1800" dirty="0" err="1">
                <a:solidFill>
                  <a:schemeClr val="bg1"/>
                </a:solidFill>
              </a:rPr>
              <a:t>test.c</a:t>
            </a:r>
            <a:r>
              <a:rPr lang="en-US" sz="1800" dirty="0">
                <a:solidFill>
                  <a:schemeClr val="bg1"/>
                </a:solidFill>
              </a:rPr>
              <a:t> and libmath.so</a:t>
            </a:r>
            <a:endParaRPr lang="en-US" sz="1800" kern="1200" dirty="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863C7BEF-32BB-7C74-4C98-A1AC4362DC3E}"/>
              </a:ext>
            </a:extLst>
          </p:cNvPr>
          <p:cNvPicPr>
            <a:picLocks noChangeAspect="1"/>
          </p:cNvPicPr>
          <p:nvPr/>
        </p:nvPicPr>
        <p:blipFill>
          <a:blip r:embed="rId2"/>
          <a:stretch>
            <a:fillRect/>
          </a:stretch>
        </p:blipFill>
        <p:spPr>
          <a:xfrm>
            <a:off x="653024" y="2171700"/>
            <a:ext cx="11114433" cy="2947332"/>
          </a:xfrm>
          <a:prstGeom prst="rect">
            <a:avLst/>
          </a:prstGeom>
        </p:spPr>
      </p:pic>
    </p:spTree>
    <p:extLst>
      <p:ext uri="{BB962C8B-B14F-4D97-AF65-F5344CB8AC3E}">
        <p14:creationId xmlns:p14="http://schemas.microsoft.com/office/powerpoint/2010/main" val="188514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13. Show your math-test-</a:t>
            </a:r>
            <a:r>
              <a:rPr lang="en-US" sz="1800" kern="1200" dirty="0" err="1">
                <a:solidFill>
                  <a:schemeClr val="bg1"/>
                </a:solidFill>
                <a:latin typeface="+mj-lt"/>
                <a:ea typeface="+mj-ea"/>
                <a:cs typeface="+mj-cs"/>
              </a:rPr>
              <a:t>dynamic.c</a:t>
            </a:r>
            <a:r>
              <a:rPr lang="en-US" sz="1800" kern="1200" dirty="0">
                <a:solidFill>
                  <a:schemeClr val="bg1"/>
                </a:solidFill>
                <a:latin typeface="+mj-lt"/>
                <a:ea typeface="+mj-ea"/>
                <a:cs typeface="+mj-cs"/>
              </a:rPr>
              <a:t> source code and also the commands/output of building and running of the code</a:t>
            </a:r>
          </a:p>
        </p:txBody>
      </p:sp>
      <p:pic>
        <p:nvPicPr>
          <p:cNvPr id="4" name="Picture 3">
            <a:extLst>
              <a:ext uri="{FF2B5EF4-FFF2-40B4-BE49-F238E27FC236}">
                <a16:creationId xmlns:a16="http://schemas.microsoft.com/office/drawing/2014/main" id="{8D8365C5-B355-53F3-118C-1791A2A1499D}"/>
              </a:ext>
            </a:extLst>
          </p:cNvPr>
          <p:cNvPicPr>
            <a:picLocks noChangeAspect="1"/>
          </p:cNvPicPr>
          <p:nvPr/>
        </p:nvPicPr>
        <p:blipFill>
          <a:blip r:embed="rId2"/>
          <a:stretch>
            <a:fillRect/>
          </a:stretch>
        </p:blipFill>
        <p:spPr>
          <a:xfrm>
            <a:off x="2133600" y="1637278"/>
            <a:ext cx="7924800" cy="4568970"/>
          </a:xfrm>
          <a:prstGeom prst="rect">
            <a:avLst/>
          </a:prstGeom>
        </p:spPr>
      </p:pic>
    </p:spTree>
    <p:extLst>
      <p:ext uri="{BB962C8B-B14F-4D97-AF65-F5344CB8AC3E}">
        <p14:creationId xmlns:p14="http://schemas.microsoft.com/office/powerpoint/2010/main" val="9357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8E12B-1468-2E9D-7ACA-BF7DAAEB676F}"/>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1800" kern="1200" dirty="0">
                <a:solidFill>
                  <a:schemeClr val="bg1"/>
                </a:solidFill>
                <a:latin typeface="+mj-lt"/>
                <a:ea typeface="+mj-ea"/>
                <a:cs typeface="+mj-cs"/>
              </a:rPr>
              <a:t>Step 1. Fla</a:t>
            </a:r>
            <a:r>
              <a:rPr lang="en-US" sz="1800" dirty="0">
                <a:solidFill>
                  <a:schemeClr val="bg1"/>
                </a:solidFill>
              </a:rPr>
              <a:t>sh the image file of the </a:t>
            </a:r>
            <a:r>
              <a:rPr lang="en-US" sz="1800" dirty="0" err="1">
                <a:solidFill>
                  <a:schemeClr val="bg1"/>
                </a:solidFill>
              </a:rPr>
              <a:t>raspberrypi</a:t>
            </a:r>
            <a:r>
              <a:rPr lang="en-US" sz="1800" dirty="0">
                <a:solidFill>
                  <a:schemeClr val="bg1"/>
                </a:solidFill>
              </a:rPr>
              <a:t> using </a:t>
            </a:r>
            <a:r>
              <a:rPr lang="en-US" sz="1800" dirty="0" err="1">
                <a:solidFill>
                  <a:schemeClr val="bg1"/>
                </a:solidFill>
              </a:rPr>
              <a:t>rasperrypi</a:t>
            </a:r>
            <a:r>
              <a:rPr lang="en-US" sz="1800" dirty="0">
                <a:solidFill>
                  <a:schemeClr val="bg1"/>
                </a:solidFill>
              </a:rPr>
              <a:t> imager into the micro </a:t>
            </a:r>
            <a:r>
              <a:rPr lang="en-US" sz="1800" dirty="0" err="1">
                <a:solidFill>
                  <a:schemeClr val="bg1"/>
                </a:solidFill>
              </a:rPr>
              <a:t>sd</a:t>
            </a:r>
            <a:r>
              <a:rPr lang="en-US" sz="1800" dirty="0">
                <a:solidFill>
                  <a:schemeClr val="bg1"/>
                </a:solidFill>
              </a:rPr>
              <a:t> card. Since I am using the headless connection way, I will have to enable to SSH connection in the advanced settings. Noted that I still set my </a:t>
            </a:r>
            <a:r>
              <a:rPr lang="en-US" sz="1800" dirty="0" err="1">
                <a:solidFill>
                  <a:schemeClr val="bg1"/>
                </a:solidFill>
              </a:rPr>
              <a:t>raspberrypi</a:t>
            </a:r>
            <a:r>
              <a:rPr lang="en-US" sz="1800" dirty="0">
                <a:solidFill>
                  <a:schemeClr val="bg1"/>
                </a:solidFill>
              </a:rPr>
              <a:t> as default username: pi and password: raspberry.</a:t>
            </a:r>
            <a:endParaRPr lang="en-US" sz="18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73D4AF62-8566-6ADD-174F-77BCDB13E622}"/>
              </a:ext>
            </a:extLst>
          </p:cNvPr>
          <p:cNvPicPr>
            <a:picLocks noChangeAspect="1"/>
          </p:cNvPicPr>
          <p:nvPr/>
        </p:nvPicPr>
        <p:blipFill>
          <a:blip r:embed="rId2"/>
          <a:stretch>
            <a:fillRect/>
          </a:stretch>
        </p:blipFill>
        <p:spPr>
          <a:xfrm>
            <a:off x="3062287" y="1607090"/>
            <a:ext cx="6067425" cy="4030122"/>
          </a:xfrm>
          <a:prstGeom prst="rect">
            <a:avLst/>
          </a:prstGeom>
        </p:spPr>
      </p:pic>
    </p:spTree>
    <p:extLst>
      <p:ext uri="{BB962C8B-B14F-4D97-AF65-F5344CB8AC3E}">
        <p14:creationId xmlns:p14="http://schemas.microsoft.com/office/powerpoint/2010/main" val="67054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56AD1-4506-4364-52DF-058EE976BE79}"/>
              </a:ext>
            </a:extLst>
          </p:cNvPr>
          <p:cNvSpPr>
            <a:spLocks noGrp="1"/>
          </p:cNvSpPr>
          <p:nvPr>
            <p:ph type="title"/>
          </p:nvPr>
        </p:nvSpPr>
        <p:spPr>
          <a:xfrm>
            <a:off x="556532" y="643467"/>
            <a:ext cx="11210925" cy="744836"/>
          </a:xfrm>
        </p:spPr>
        <p:txBody>
          <a:bodyPr vert="horz" lIns="91440" tIns="45720" rIns="91440" bIns="45720" rtlCol="0" anchor="ctr">
            <a:noAutofit/>
          </a:bodyPr>
          <a:lstStyle/>
          <a:p>
            <a:pPr algn="ctr"/>
            <a:r>
              <a:rPr lang="en-US" sz="1800" kern="1200" dirty="0">
                <a:solidFill>
                  <a:schemeClr val="bg1"/>
                </a:solidFill>
                <a:latin typeface="+mj-lt"/>
                <a:ea typeface="+mj-ea"/>
                <a:cs typeface="+mj-cs"/>
              </a:rPr>
              <a:t>Step 2. </a:t>
            </a:r>
            <a:r>
              <a:rPr lang="en-US" sz="1800" dirty="0">
                <a:solidFill>
                  <a:schemeClr val="bg1"/>
                </a:solidFill>
              </a:rPr>
              <a:t>After writing the image to the SD card is complete, plug the SD card into </a:t>
            </a:r>
            <a:r>
              <a:rPr lang="en-US" sz="1800" dirty="0" err="1">
                <a:solidFill>
                  <a:schemeClr val="bg1"/>
                </a:solidFill>
              </a:rPr>
              <a:t>raspberrypi</a:t>
            </a:r>
            <a:r>
              <a:rPr lang="en-US" sz="1800" dirty="0">
                <a:solidFill>
                  <a:schemeClr val="bg1"/>
                </a:solidFill>
              </a:rPr>
              <a:t>, connect the power and ethernet cable. Start the power and use tera term to log into the </a:t>
            </a:r>
            <a:r>
              <a:rPr lang="en-US" sz="1800" dirty="0" err="1">
                <a:solidFill>
                  <a:schemeClr val="bg1"/>
                </a:solidFill>
              </a:rPr>
              <a:t>raspberrypi</a:t>
            </a:r>
            <a:r>
              <a:rPr lang="en-US" sz="1800" dirty="0">
                <a:solidFill>
                  <a:schemeClr val="bg1"/>
                </a:solidFill>
              </a:rPr>
              <a:t>.</a:t>
            </a:r>
            <a:endParaRPr lang="en-US" sz="18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77F430CC-00F3-84B8-77D0-D08D7AD8A326}"/>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A4AFC6EC-5A51-A915-C5B9-3CB1B0BA2E32}"/>
              </a:ext>
            </a:extLst>
          </p:cNvPr>
          <p:cNvPicPr>
            <a:picLocks noChangeAspect="1"/>
          </p:cNvPicPr>
          <p:nvPr/>
        </p:nvPicPr>
        <p:blipFill>
          <a:blip r:embed="rId2"/>
          <a:stretch>
            <a:fillRect/>
          </a:stretch>
        </p:blipFill>
        <p:spPr>
          <a:xfrm>
            <a:off x="3033031" y="2362994"/>
            <a:ext cx="6257925" cy="3276600"/>
          </a:xfrm>
          <a:prstGeom prst="rect">
            <a:avLst/>
          </a:prstGeom>
        </p:spPr>
      </p:pic>
    </p:spTree>
    <p:extLst>
      <p:ext uri="{BB962C8B-B14F-4D97-AF65-F5344CB8AC3E}">
        <p14:creationId xmlns:p14="http://schemas.microsoft.com/office/powerpoint/2010/main" val="103910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E1BDE-F8C3-089B-88DA-16CCB29247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3. </a:t>
            </a:r>
            <a:r>
              <a:rPr lang="en-US" sz="1800" dirty="0">
                <a:solidFill>
                  <a:schemeClr val="bg1"/>
                </a:solidFill>
              </a:rPr>
              <a:t>Type the username and password for the pi, then enable the VNC connection by typing in </a:t>
            </a:r>
            <a:r>
              <a:rPr lang="en-US" sz="1800" dirty="0" err="1">
                <a:solidFill>
                  <a:schemeClr val="bg1"/>
                </a:solidFill>
              </a:rPr>
              <a:t>sudo</a:t>
            </a:r>
            <a:r>
              <a:rPr lang="en-US" sz="1800" dirty="0">
                <a:solidFill>
                  <a:schemeClr val="bg1"/>
                </a:solidFill>
              </a:rPr>
              <a:t> </a:t>
            </a:r>
            <a:r>
              <a:rPr lang="en-US" sz="1800" dirty="0" err="1">
                <a:solidFill>
                  <a:schemeClr val="bg1"/>
                </a:solidFill>
              </a:rPr>
              <a:t>raspi</a:t>
            </a:r>
            <a:r>
              <a:rPr lang="en-US" sz="1800" dirty="0">
                <a:solidFill>
                  <a:schemeClr val="bg1"/>
                </a:solidFill>
              </a:rPr>
              <a:t>-config. Then go to interface options, VNC, choose yes to enable </a:t>
            </a:r>
            <a:endParaRPr lang="en-US" sz="18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C2610282-0AF7-F9F8-4ACA-920917EE19E1}"/>
              </a:ext>
            </a:extLst>
          </p:cNvPr>
          <p:cNvPicPr>
            <a:picLocks noChangeAspect="1"/>
          </p:cNvPicPr>
          <p:nvPr/>
        </p:nvPicPr>
        <p:blipFill>
          <a:blip r:embed="rId2"/>
          <a:stretch>
            <a:fillRect/>
          </a:stretch>
        </p:blipFill>
        <p:spPr>
          <a:xfrm>
            <a:off x="385763" y="1543050"/>
            <a:ext cx="6112752" cy="3190875"/>
          </a:xfrm>
          <a:prstGeom prst="rect">
            <a:avLst/>
          </a:prstGeom>
        </p:spPr>
      </p:pic>
      <p:pic>
        <p:nvPicPr>
          <p:cNvPr id="7" name="Picture 6">
            <a:extLst>
              <a:ext uri="{FF2B5EF4-FFF2-40B4-BE49-F238E27FC236}">
                <a16:creationId xmlns:a16="http://schemas.microsoft.com/office/drawing/2014/main" id="{83356BA7-66F7-27B1-0B84-865A2E301730}"/>
              </a:ext>
            </a:extLst>
          </p:cNvPr>
          <p:cNvPicPr>
            <a:picLocks noChangeAspect="1"/>
          </p:cNvPicPr>
          <p:nvPr/>
        </p:nvPicPr>
        <p:blipFill>
          <a:blip r:embed="rId3"/>
          <a:stretch>
            <a:fillRect/>
          </a:stretch>
        </p:blipFill>
        <p:spPr>
          <a:xfrm>
            <a:off x="6596062" y="3808078"/>
            <a:ext cx="5495925" cy="2880394"/>
          </a:xfrm>
          <a:prstGeom prst="rect">
            <a:avLst/>
          </a:prstGeom>
        </p:spPr>
      </p:pic>
    </p:spTree>
    <p:extLst>
      <p:ext uri="{BB962C8B-B14F-4D97-AF65-F5344CB8AC3E}">
        <p14:creationId xmlns:p14="http://schemas.microsoft.com/office/powerpoint/2010/main" val="108790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a:t>
            </a:r>
            <a:r>
              <a:rPr lang="en-US" sz="1800" dirty="0">
                <a:solidFill>
                  <a:schemeClr val="bg1"/>
                </a:solidFill>
              </a:rPr>
              <a:t>4</a:t>
            </a:r>
            <a:r>
              <a:rPr lang="en-US" sz="1800" kern="1200" dirty="0">
                <a:solidFill>
                  <a:schemeClr val="bg1"/>
                </a:solidFill>
                <a:latin typeface="+mj-lt"/>
                <a:ea typeface="+mj-ea"/>
                <a:cs typeface="+mj-cs"/>
              </a:rPr>
              <a:t>. Install VNC software, then log into the PI. Username and password is the same as SSH log in</a:t>
            </a:r>
          </a:p>
        </p:txBody>
      </p:sp>
      <p:pic>
        <p:nvPicPr>
          <p:cNvPr id="5" name="Picture 4">
            <a:extLst>
              <a:ext uri="{FF2B5EF4-FFF2-40B4-BE49-F238E27FC236}">
                <a16:creationId xmlns:a16="http://schemas.microsoft.com/office/drawing/2014/main" id="{977D628E-3647-F8DD-5D06-EEB005EBB42B}"/>
              </a:ext>
            </a:extLst>
          </p:cNvPr>
          <p:cNvPicPr>
            <a:picLocks noChangeAspect="1"/>
          </p:cNvPicPr>
          <p:nvPr/>
        </p:nvPicPr>
        <p:blipFill>
          <a:blip r:embed="rId2"/>
          <a:stretch>
            <a:fillRect/>
          </a:stretch>
        </p:blipFill>
        <p:spPr>
          <a:xfrm>
            <a:off x="2612700" y="1809749"/>
            <a:ext cx="7111033" cy="4124325"/>
          </a:xfrm>
          <a:prstGeom prst="rect">
            <a:avLst/>
          </a:prstGeom>
        </p:spPr>
      </p:pic>
    </p:spTree>
    <p:extLst>
      <p:ext uri="{BB962C8B-B14F-4D97-AF65-F5344CB8AC3E}">
        <p14:creationId xmlns:p14="http://schemas.microsoft.com/office/powerpoint/2010/main" val="53150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F43A6-3706-0B68-A4A6-386DD7FAFC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5. Output for the command cat /</a:t>
            </a:r>
            <a:r>
              <a:rPr lang="en-US" sz="1800" kern="1200" dirty="0" err="1">
                <a:solidFill>
                  <a:schemeClr val="bg1"/>
                </a:solidFill>
                <a:latin typeface="+mj-lt"/>
                <a:ea typeface="+mj-ea"/>
                <a:cs typeface="+mj-cs"/>
              </a:rPr>
              <a:t>etc</a:t>
            </a:r>
            <a:r>
              <a:rPr lang="en-US" sz="1800" kern="1200" dirty="0">
                <a:solidFill>
                  <a:schemeClr val="bg1"/>
                </a:solidFill>
                <a:latin typeface="+mj-lt"/>
                <a:ea typeface="+mj-ea"/>
                <a:cs typeface="+mj-cs"/>
              </a:rPr>
              <a:t>/</a:t>
            </a:r>
            <a:r>
              <a:rPr lang="en-US" sz="1800" kern="1200" dirty="0" err="1">
                <a:solidFill>
                  <a:schemeClr val="bg1"/>
                </a:solidFill>
                <a:latin typeface="+mj-lt"/>
                <a:ea typeface="+mj-ea"/>
                <a:cs typeface="+mj-cs"/>
              </a:rPr>
              <a:t>os</a:t>
            </a:r>
            <a:r>
              <a:rPr lang="en-US" sz="1800" kern="1200" dirty="0">
                <a:solidFill>
                  <a:schemeClr val="bg1"/>
                </a:solidFill>
                <a:latin typeface="+mj-lt"/>
                <a:ea typeface="+mj-ea"/>
                <a:cs typeface="+mj-cs"/>
              </a:rPr>
              <a:t>-release</a:t>
            </a:r>
          </a:p>
        </p:txBody>
      </p:sp>
      <p:pic>
        <p:nvPicPr>
          <p:cNvPr id="5" name="Picture 4">
            <a:extLst>
              <a:ext uri="{FF2B5EF4-FFF2-40B4-BE49-F238E27FC236}">
                <a16:creationId xmlns:a16="http://schemas.microsoft.com/office/drawing/2014/main" id="{73BAFD7F-0233-17D7-BBFD-537C4128791D}"/>
              </a:ext>
            </a:extLst>
          </p:cNvPr>
          <p:cNvPicPr>
            <a:picLocks noChangeAspect="1"/>
          </p:cNvPicPr>
          <p:nvPr/>
        </p:nvPicPr>
        <p:blipFill>
          <a:blip r:embed="rId2"/>
          <a:stretch>
            <a:fillRect/>
          </a:stretch>
        </p:blipFill>
        <p:spPr>
          <a:xfrm>
            <a:off x="2161494" y="1796173"/>
            <a:ext cx="8001000" cy="4410075"/>
          </a:xfrm>
          <a:prstGeom prst="rect">
            <a:avLst/>
          </a:prstGeom>
        </p:spPr>
      </p:pic>
    </p:spTree>
    <p:extLst>
      <p:ext uri="{BB962C8B-B14F-4D97-AF65-F5344CB8AC3E}">
        <p14:creationId xmlns:p14="http://schemas.microsoft.com/office/powerpoint/2010/main" val="367401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6. Output for the command </a:t>
            </a:r>
            <a:r>
              <a:rPr lang="en-US" sz="1800" kern="1200" dirty="0" err="1">
                <a:solidFill>
                  <a:schemeClr val="bg1"/>
                </a:solidFill>
                <a:latin typeface="+mj-lt"/>
                <a:ea typeface="+mj-ea"/>
                <a:cs typeface="+mj-cs"/>
              </a:rPr>
              <a:t>uname</a:t>
            </a:r>
            <a:r>
              <a:rPr lang="en-US" sz="1800" kern="1200" dirty="0">
                <a:solidFill>
                  <a:schemeClr val="bg1"/>
                </a:solidFill>
                <a:latin typeface="+mj-lt"/>
                <a:ea typeface="+mj-ea"/>
                <a:cs typeface="+mj-cs"/>
              </a:rPr>
              <a:t> -a</a:t>
            </a:r>
          </a:p>
        </p:txBody>
      </p:sp>
      <p:pic>
        <p:nvPicPr>
          <p:cNvPr id="4" name="Picture 3">
            <a:extLst>
              <a:ext uri="{FF2B5EF4-FFF2-40B4-BE49-F238E27FC236}">
                <a16:creationId xmlns:a16="http://schemas.microsoft.com/office/drawing/2014/main" id="{D417BC02-8157-B715-1C5A-8AD203525E34}"/>
              </a:ext>
            </a:extLst>
          </p:cNvPr>
          <p:cNvPicPr>
            <a:picLocks noChangeAspect="1"/>
          </p:cNvPicPr>
          <p:nvPr/>
        </p:nvPicPr>
        <p:blipFill>
          <a:blip r:embed="rId2"/>
          <a:stretch>
            <a:fillRect/>
          </a:stretch>
        </p:blipFill>
        <p:spPr>
          <a:xfrm>
            <a:off x="1928812" y="1614487"/>
            <a:ext cx="8334375" cy="3629025"/>
          </a:xfrm>
          <a:prstGeom prst="rect">
            <a:avLst/>
          </a:prstGeom>
        </p:spPr>
      </p:pic>
    </p:spTree>
    <p:extLst>
      <p:ext uri="{BB962C8B-B14F-4D97-AF65-F5344CB8AC3E}">
        <p14:creationId xmlns:p14="http://schemas.microsoft.com/office/powerpoint/2010/main" val="275879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7. Output for the command arch</a:t>
            </a:r>
          </a:p>
        </p:txBody>
      </p:sp>
      <p:pic>
        <p:nvPicPr>
          <p:cNvPr id="5" name="Picture 4">
            <a:extLst>
              <a:ext uri="{FF2B5EF4-FFF2-40B4-BE49-F238E27FC236}">
                <a16:creationId xmlns:a16="http://schemas.microsoft.com/office/drawing/2014/main" id="{C26518F2-F6AE-B457-A32A-794B91A57D6B}"/>
              </a:ext>
            </a:extLst>
          </p:cNvPr>
          <p:cNvPicPr>
            <a:picLocks noChangeAspect="1"/>
          </p:cNvPicPr>
          <p:nvPr/>
        </p:nvPicPr>
        <p:blipFill>
          <a:blip r:embed="rId2"/>
          <a:stretch>
            <a:fillRect/>
          </a:stretch>
        </p:blipFill>
        <p:spPr>
          <a:xfrm>
            <a:off x="2251981" y="1781175"/>
            <a:ext cx="7820025" cy="3295650"/>
          </a:xfrm>
          <a:prstGeom prst="rect">
            <a:avLst/>
          </a:prstGeom>
        </p:spPr>
      </p:pic>
    </p:spTree>
    <p:extLst>
      <p:ext uri="{BB962C8B-B14F-4D97-AF65-F5344CB8AC3E}">
        <p14:creationId xmlns:p14="http://schemas.microsoft.com/office/powerpoint/2010/main" val="347890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1748C-7100-0B59-F7D3-4DBDF9440C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800" kern="1200" dirty="0">
                <a:solidFill>
                  <a:schemeClr val="bg1"/>
                </a:solidFill>
                <a:latin typeface="+mj-lt"/>
                <a:ea typeface="+mj-ea"/>
                <a:cs typeface="+mj-cs"/>
              </a:rPr>
              <a:t>Step 8. Build and run the </a:t>
            </a:r>
            <a:r>
              <a:rPr lang="en-US" sz="1800" kern="1200" dirty="0" err="1">
                <a:solidFill>
                  <a:schemeClr val="bg1"/>
                </a:solidFill>
                <a:latin typeface="+mj-lt"/>
                <a:ea typeface="+mj-ea"/>
                <a:cs typeface="+mj-cs"/>
              </a:rPr>
              <a:t>hello.c</a:t>
            </a:r>
            <a:r>
              <a:rPr lang="en-US" sz="1800" kern="1200" dirty="0">
                <a:solidFill>
                  <a:schemeClr val="bg1"/>
                </a:solidFill>
                <a:latin typeface="+mj-lt"/>
                <a:ea typeface="+mj-ea"/>
                <a:cs typeface="+mj-cs"/>
              </a:rPr>
              <a:t> file, test is successful</a:t>
            </a:r>
          </a:p>
        </p:txBody>
      </p:sp>
      <p:pic>
        <p:nvPicPr>
          <p:cNvPr id="7" name="Picture 6">
            <a:extLst>
              <a:ext uri="{FF2B5EF4-FFF2-40B4-BE49-F238E27FC236}">
                <a16:creationId xmlns:a16="http://schemas.microsoft.com/office/drawing/2014/main" id="{E2130BE1-7F8B-75CF-0514-76B54ADBC1B1}"/>
              </a:ext>
            </a:extLst>
          </p:cNvPr>
          <p:cNvPicPr>
            <a:picLocks noChangeAspect="1"/>
          </p:cNvPicPr>
          <p:nvPr/>
        </p:nvPicPr>
        <p:blipFill>
          <a:blip r:embed="rId2"/>
          <a:stretch>
            <a:fillRect/>
          </a:stretch>
        </p:blipFill>
        <p:spPr>
          <a:xfrm>
            <a:off x="3405187" y="2041983"/>
            <a:ext cx="5381625" cy="2774034"/>
          </a:xfrm>
          <a:prstGeom prst="rect">
            <a:avLst/>
          </a:prstGeom>
        </p:spPr>
      </p:pic>
    </p:spTree>
    <p:extLst>
      <p:ext uri="{BB962C8B-B14F-4D97-AF65-F5344CB8AC3E}">
        <p14:creationId xmlns:p14="http://schemas.microsoft.com/office/powerpoint/2010/main" val="263399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323</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UCSD Embedded Linux Assignment 1</vt:lpstr>
      <vt:lpstr>Step 1. Flash the image file of the raspberrypi using rasperrypi imager into the micro sd card. Since I am using the headless connection way, I will have to enable to SSH connection in the advanced settings. Noted that I still set my raspberrypi as default username: pi and password: raspberry.</vt:lpstr>
      <vt:lpstr>Step 2. After writing the image to the SD card is complete, plug the SD card into raspberrypi, connect the power and ethernet cable. Start the power and use tera term to log into the raspberrypi.</vt:lpstr>
      <vt:lpstr>Step 3. Type the username and password for the pi, then enable the VNC connection by typing in sudo raspi-config. Then go to interface options, VNC, choose yes to enable </vt:lpstr>
      <vt:lpstr>Step 4. Install VNC software, then log into the PI. Username and password is the same as SSH log in</vt:lpstr>
      <vt:lpstr>Step 5. Output for the command cat /etc/os-release</vt:lpstr>
      <vt:lpstr>Step 6. Output for the command uname -a</vt:lpstr>
      <vt:lpstr>Step 7. Output for the command arch</vt:lpstr>
      <vt:lpstr>Step 8. Build and run the hello.c file, test is successful</vt:lpstr>
      <vt:lpstr>Step 9. Try to build the hello.o file, test is successful</vt:lpstr>
      <vt:lpstr>Step 10. Show your math.h, math.c source code and also the commands/output of building and running of the code</vt:lpstr>
      <vt:lpstr>Step 11. Show your math-test.c source code and also the commands/output of building and running of the code</vt:lpstr>
      <vt:lpstr>Step 12. Show your commands for creating libmath.so. Compile math-test.c and libmath.so</vt:lpstr>
      <vt:lpstr>Step 13. Show your math-test-dynamic.c source code and also the commands/output of building and running of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USCD Embedded C Assignment 1</dc:title>
  <dc:creator>Hsuan-Kai Chang</dc:creator>
  <cp:lastModifiedBy>Hsuan-Kai Chang</cp:lastModifiedBy>
  <cp:revision>259</cp:revision>
  <dcterms:created xsi:type="dcterms:W3CDTF">2023-03-30T20:23:47Z</dcterms:created>
  <dcterms:modified xsi:type="dcterms:W3CDTF">2023-10-02T23:52:13Z</dcterms:modified>
</cp:coreProperties>
</file>