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72a6f7f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72a6f7f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3 column">
  <p:cSld name="Comparison 3 colum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9841" y="1260872"/>
            <a:ext cx="2469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629841" y="1878806"/>
            <a:ext cx="24690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3339846" y="1260872"/>
            <a:ext cx="2469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5" name="Google Shape;55;p13"/>
          <p:cNvSpPr txBox="1"/>
          <p:nvPr>
            <p:ph idx="4" type="body"/>
          </p:nvPr>
        </p:nvSpPr>
        <p:spPr>
          <a:xfrm>
            <a:off x="3339846" y="1878806"/>
            <a:ext cx="24690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3"/>
          <p:cNvSpPr/>
          <p:nvPr/>
        </p:nvSpPr>
        <p:spPr>
          <a:xfrm rot="-5400000">
            <a:off x="-291700" y="3630895"/>
            <a:ext cx="1303051" cy="719652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7870825" y="2"/>
            <a:ext cx="635637" cy="26767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 txBox="1"/>
          <p:nvPr>
            <p:ph idx="5" type="body"/>
          </p:nvPr>
        </p:nvSpPr>
        <p:spPr>
          <a:xfrm>
            <a:off x="6048756" y="1260872"/>
            <a:ext cx="2469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2" name="Google Shape;62;p13"/>
          <p:cNvSpPr txBox="1"/>
          <p:nvPr>
            <p:ph idx="6" type="body"/>
          </p:nvPr>
        </p:nvSpPr>
        <p:spPr>
          <a:xfrm>
            <a:off x="6048756" y="1878806"/>
            <a:ext cx="24690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4.png"/><Relationship Id="rId13" Type="http://schemas.openxmlformats.org/officeDocument/2006/relationships/image" Target="../media/image7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1.jpg"/><Relationship Id="rId9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idx="4294967295" type="ctrTitle"/>
          </p:nvPr>
        </p:nvSpPr>
        <p:spPr>
          <a:xfrm>
            <a:off x="0" y="0"/>
            <a:ext cx="91440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000">
                <a:solidFill>
                  <a:srgbClr val="1F2328"/>
                </a:solidFill>
                <a:highlight>
                  <a:srgbClr val="FFFFFF"/>
                </a:highlight>
              </a:rPr>
              <a:t>Does Nonverbal IQ Modulate the Relation Between Phonological Awareness and Reading Skill? Harmonization of Multi-Site fMRI-data</a:t>
            </a:r>
            <a:endParaRPr sz="200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0038" y="4432800"/>
            <a:ext cx="607500" cy="66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4">
            <a:alphaModFix/>
          </a:blip>
          <a:srcRect b="37227" l="0" r="0" t="38238"/>
          <a:stretch/>
        </p:blipFill>
        <p:spPr>
          <a:xfrm>
            <a:off x="5587912" y="4576250"/>
            <a:ext cx="1979874" cy="5347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type="title"/>
          </p:nvPr>
        </p:nvSpPr>
        <p:spPr>
          <a:xfrm>
            <a:off x="0" y="4793000"/>
            <a:ext cx="39717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40"/>
              <a:t>Discord channel # </a:t>
            </a:r>
            <a:r>
              <a:rPr b="1" lang="en" sz="1540"/>
              <a:t>fMRI_harmonization</a:t>
            </a:r>
            <a:endParaRPr b="1" sz="154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5175" y="4557275"/>
            <a:ext cx="171809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0" y="656425"/>
            <a:ext cx="28215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5">
                <a:solidFill>
                  <a:schemeClr val="accent3"/>
                </a:solidFill>
              </a:rPr>
              <a:t>Isaac Chen &amp; James R. Booth</a:t>
            </a:r>
            <a:endParaRPr/>
          </a:p>
        </p:txBody>
      </p:sp>
      <p:grpSp>
        <p:nvGrpSpPr>
          <p:cNvPr id="73" name="Google Shape;73;p14"/>
          <p:cNvGrpSpPr/>
          <p:nvPr/>
        </p:nvGrpSpPr>
        <p:grpSpPr>
          <a:xfrm>
            <a:off x="108875" y="2338925"/>
            <a:ext cx="3025500" cy="1106400"/>
            <a:chOff x="260275" y="2576575"/>
            <a:chExt cx="3025500" cy="1106400"/>
          </a:xfrm>
        </p:grpSpPr>
        <p:sp>
          <p:nvSpPr>
            <p:cNvPr id="74" name="Google Shape;74;p14"/>
            <p:cNvSpPr/>
            <p:nvPr/>
          </p:nvSpPr>
          <p:spPr>
            <a:xfrm>
              <a:off x="260275" y="2576575"/>
              <a:ext cx="3025500" cy="11064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5" name="Google Shape;75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09751" y="2657163"/>
              <a:ext cx="1100999" cy="945197"/>
            </a:xfrm>
            <a:prstGeom prst="rect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76" name="Google Shape;76;p14"/>
            <p:cNvCxnSpPr>
              <a:stCxn id="75" idx="3"/>
              <a:endCxn id="77" idx="1"/>
            </p:cNvCxnSpPr>
            <p:nvPr/>
          </p:nvCxnSpPr>
          <p:spPr>
            <a:xfrm>
              <a:off x="1810750" y="3129761"/>
              <a:ext cx="560400" cy="0"/>
            </a:xfrm>
            <a:prstGeom prst="straightConnector1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77" name="Google Shape;77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371100" y="2642676"/>
              <a:ext cx="831775" cy="974171"/>
            </a:xfrm>
            <a:prstGeom prst="rect">
              <a:avLst/>
            </a:prstGeom>
            <a:noFill/>
            <a:ln cap="flat" cmpd="sng" w="1905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78" name="Google Shape;78;p14"/>
            <p:cNvSpPr txBox="1"/>
            <p:nvPr/>
          </p:nvSpPr>
          <p:spPr>
            <a:xfrm rot="-5400000">
              <a:off x="-13875" y="2939875"/>
              <a:ext cx="949200" cy="3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38761D"/>
                  </a:solidFill>
                </a:rPr>
                <a:t>Site #2</a:t>
              </a:r>
              <a:endParaRPr sz="1500">
                <a:solidFill>
                  <a:srgbClr val="38761D"/>
                </a:solidFill>
              </a:endParaRPr>
            </a:p>
          </p:txBody>
        </p:sp>
      </p:grpSp>
      <p:grpSp>
        <p:nvGrpSpPr>
          <p:cNvPr id="79" name="Google Shape;79;p14"/>
          <p:cNvGrpSpPr/>
          <p:nvPr/>
        </p:nvGrpSpPr>
        <p:grpSpPr>
          <a:xfrm>
            <a:off x="108850" y="3579700"/>
            <a:ext cx="3025550" cy="1106400"/>
            <a:chOff x="260275" y="3732925"/>
            <a:chExt cx="3025550" cy="1106400"/>
          </a:xfrm>
        </p:grpSpPr>
        <p:sp>
          <p:nvSpPr>
            <p:cNvPr id="80" name="Google Shape;80;p14"/>
            <p:cNvSpPr/>
            <p:nvPr/>
          </p:nvSpPr>
          <p:spPr>
            <a:xfrm>
              <a:off x="270825" y="3732925"/>
              <a:ext cx="3015000" cy="1106400"/>
            </a:xfrm>
            <a:prstGeom prst="rect">
              <a:avLst/>
            </a:prstGeom>
            <a:solidFill>
              <a:srgbClr val="F9CB9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1" name="Google Shape;81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81450" y="3804862"/>
              <a:ext cx="1101000" cy="945200"/>
            </a:xfrm>
            <a:prstGeom prst="rect">
              <a:avLst/>
            </a:prstGeom>
            <a:noFill/>
            <a:ln cap="flat" cmpd="sng" w="19050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</p:pic>
        <p:cxnSp>
          <p:nvCxnSpPr>
            <p:cNvPr id="82" name="Google Shape;82;p14"/>
            <p:cNvCxnSpPr>
              <a:stCxn id="81" idx="3"/>
              <a:endCxn id="83" idx="1"/>
            </p:cNvCxnSpPr>
            <p:nvPr/>
          </p:nvCxnSpPr>
          <p:spPr>
            <a:xfrm flipH="1" rot="10800000">
              <a:off x="1782450" y="4270262"/>
              <a:ext cx="581700" cy="7200"/>
            </a:xfrm>
            <a:prstGeom prst="straightConnector1">
              <a:avLst/>
            </a:prstGeom>
            <a:noFill/>
            <a:ln cap="flat" cmpd="sng" w="19050">
              <a:solidFill>
                <a:srgbClr val="B45F0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83" name="Google Shape;83;p1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64296" y="3797588"/>
              <a:ext cx="831773" cy="945200"/>
            </a:xfrm>
            <a:prstGeom prst="rect">
              <a:avLst/>
            </a:prstGeom>
            <a:noFill/>
            <a:ln cap="flat" cmpd="sng" w="19050">
              <a:solidFill>
                <a:srgbClr val="B45F06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84" name="Google Shape;84;p14"/>
            <p:cNvSpPr txBox="1"/>
            <p:nvPr/>
          </p:nvSpPr>
          <p:spPr>
            <a:xfrm rot="-5400000">
              <a:off x="-24425" y="4096225"/>
              <a:ext cx="949200" cy="3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B45F06"/>
                  </a:solidFill>
                </a:rPr>
                <a:t>Site #3</a:t>
              </a:r>
              <a:endParaRPr sz="1600">
                <a:solidFill>
                  <a:srgbClr val="B45F06"/>
                </a:solidFill>
              </a:endParaRPr>
            </a:p>
          </p:txBody>
        </p:sp>
      </p:grpSp>
      <p:cxnSp>
        <p:nvCxnSpPr>
          <p:cNvPr id="85" name="Google Shape;85;p14"/>
          <p:cNvCxnSpPr>
            <a:stCxn id="86" idx="3"/>
            <a:endCxn id="87" idx="1"/>
          </p:cNvCxnSpPr>
          <p:nvPr/>
        </p:nvCxnSpPr>
        <p:spPr>
          <a:xfrm flipH="1" rot="10800000">
            <a:off x="1620891" y="1659677"/>
            <a:ext cx="607500" cy="72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grpSp>
        <p:nvGrpSpPr>
          <p:cNvPr id="88" name="Google Shape;88;p14"/>
          <p:cNvGrpSpPr/>
          <p:nvPr/>
        </p:nvGrpSpPr>
        <p:grpSpPr>
          <a:xfrm>
            <a:off x="80700" y="1098150"/>
            <a:ext cx="3053700" cy="1106400"/>
            <a:chOff x="246225" y="1420225"/>
            <a:chExt cx="3053700" cy="1106400"/>
          </a:xfrm>
        </p:grpSpPr>
        <p:sp>
          <p:nvSpPr>
            <p:cNvPr id="89" name="Google Shape;89;p14"/>
            <p:cNvSpPr/>
            <p:nvPr/>
          </p:nvSpPr>
          <p:spPr>
            <a:xfrm>
              <a:off x="246225" y="1420225"/>
              <a:ext cx="3053700" cy="11064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6" name="Google Shape;86;p14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77720" y="1524552"/>
              <a:ext cx="1108695" cy="928800"/>
            </a:xfrm>
            <a:prstGeom prst="rect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87" name="Google Shape;87;p1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93995" y="1509110"/>
              <a:ext cx="794286" cy="945200"/>
            </a:xfrm>
            <a:prstGeom prst="rect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90" name="Google Shape;90;p14"/>
            <p:cNvSpPr txBox="1"/>
            <p:nvPr/>
          </p:nvSpPr>
          <p:spPr>
            <a:xfrm rot="-5400000">
              <a:off x="-24425" y="1808488"/>
              <a:ext cx="949200" cy="3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1155CC"/>
                  </a:solidFill>
                </a:rPr>
                <a:t>Site #1</a:t>
              </a:r>
              <a:endParaRPr sz="1600">
                <a:solidFill>
                  <a:srgbClr val="1155CC"/>
                </a:solidFill>
              </a:endParaRPr>
            </a:p>
          </p:txBody>
        </p:sp>
      </p:grpSp>
      <p:cxnSp>
        <p:nvCxnSpPr>
          <p:cNvPr id="91" name="Google Shape;91;p14"/>
          <p:cNvCxnSpPr>
            <a:stCxn id="89" idx="3"/>
            <a:endCxn id="80" idx="3"/>
          </p:cNvCxnSpPr>
          <p:nvPr/>
        </p:nvCxnSpPr>
        <p:spPr>
          <a:xfrm>
            <a:off x="3134400" y="1651350"/>
            <a:ext cx="600" cy="2481600"/>
          </a:xfrm>
          <a:prstGeom prst="bentConnector3">
            <a:avLst>
              <a:gd fmla="val 396875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4"/>
          <p:cNvCxnSpPr>
            <a:stCxn id="86" idx="3"/>
            <a:endCxn id="87" idx="1"/>
          </p:cNvCxnSpPr>
          <p:nvPr/>
        </p:nvCxnSpPr>
        <p:spPr>
          <a:xfrm flipH="1" rot="10800000">
            <a:off x="1620891" y="1659677"/>
            <a:ext cx="607500" cy="72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4"/>
          <p:cNvCxnSpPr>
            <a:stCxn id="74" idx="3"/>
            <a:endCxn id="94" idx="1"/>
          </p:cNvCxnSpPr>
          <p:nvPr/>
        </p:nvCxnSpPr>
        <p:spPr>
          <a:xfrm>
            <a:off x="3134375" y="2892125"/>
            <a:ext cx="399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4"/>
          <p:cNvSpPr txBox="1"/>
          <p:nvPr/>
        </p:nvSpPr>
        <p:spPr>
          <a:xfrm>
            <a:off x="4844550" y="849650"/>
            <a:ext cx="4299300" cy="3353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1"/>
                </a:solidFill>
              </a:rPr>
              <a:t>Our Motivation</a:t>
            </a:r>
            <a:endParaRPr b="1" sz="13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</a:rPr>
              <a:t>Reading skill</a:t>
            </a:r>
            <a:r>
              <a:rPr lang="en" sz="1300">
                <a:solidFill>
                  <a:srgbClr val="434343"/>
                </a:solidFill>
              </a:rPr>
              <a:t> (i.e. ability to read single words aloud) and </a:t>
            </a:r>
            <a:r>
              <a:rPr b="1" lang="en" sz="1300">
                <a:solidFill>
                  <a:srgbClr val="434343"/>
                </a:solidFill>
              </a:rPr>
              <a:t>phonological awareness</a:t>
            </a:r>
            <a:r>
              <a:rPr lang="en" sz="1300">
                <a:solidFill>
                  <a:srgbClr val="434343"/>
                </a:solidFill>
              </a:rPr>
              <a:t> (i.e. </a:t>
            </a:r>
            <a:r>
              <a:rPr lang="en" sz="1300">
                <a:solidFill>
                  <a:srgbClr val="434343"/>
                </a:solidFill>
              </a:rPr>
              <a:t>sensitivity</a:t>
            </a:r>
            <a:r>
              <a:rPr lang="en" sz="1300">
                <a:solidFill>
                  <a:srgbClr val="434343"/>
                </a:solidFill>
              </a:rPr>
              <a:t> to sound structure of language) are bi-directionally related, but the role of </a:t>
            </a:r>
            <a:r>
              <a:rPr b="1" lang="en" sz="1300">
                <a:solidFill>
                  <a:srgbClr val="434343"/>
                </a:solidFill>
              </a:rPr>
              <a:t>nonverbal IQ</a:t>
            </a:r>
            <a:r>
              <a:rPr lang="en" sz="1300">
                <a:solidFill>
                  <a:srgbClr val="434343"/>
                </a:solidFill>
              </a:rPr>
              <a:t> in this relationship is unclear.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1"/>
                </a:solidFill>
              </a:rPr>
              <a:t>Our Goal</a:t>
            </a:r>
            <a:endParaRPr b="1" sz="13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Develop </a:t>
            </a:r>
            <a:r>
              <a:rPr b="1" lang="en">
                <a:solidFill>
                  <a:srgbClr val="434343"/>
                </a:solidFill>
                <a:highlight>
                  <a:srgbClr val="FFFFFF"/>
                </a:highlight>
              </a:rPr>
              <a:t>a harmonization pipeline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 using ComBat for task-based fMRI data in children to 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reliably </a:t>
            </a:r>
            <a:r>
              <a:rPr lang="en">
                <a:solidFill>
                  <a:srgbClr val="434343"/>
                </a:solidFill>
                <a:highlight>
                  <a:srgbClr val="FFFFFF"/>
                </a:highlight>
              </a:rPr>
              <a:t>remove between-scanner variability.</a:t>
            </a:r>
            <a:endParaRPr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1"/>
                </a:solidFill>
              </a:rPr>
              <a:t>Snapshot of What We Will Do:</a:t>
            </a:r>
            <a:endParaRPr b="1" sz="1300" u="sng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 sz="1300">
                <a:solidFill>
                  <a:schemeClr val="dk2"/>
                </a:solidFill>
              </a:rPr>
              <a:t>Go </a:t>
            </a:r>
            <a:r>
              <a:rPr b="1" lang="en" sz="1300">
                <a:solidFill>
                  <a:schemeClr val="dk2"/>
                </a:solidFill>
              </a:rPr>
              <a:t>through a simple ComBat tutorial.</a:t>
            </a:r>
            <a:endParaRPr b="1"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 sz="1300">
                <a:solidFill>
                  <a:schemeClr val="dk2"/>
                </a:solidFill>
              </a:rPr>
              <a:t>Run ComBat on our sample data.</a:t>
            </a:r>
            <a:endParaRPr b="1"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b="1" lang="en" sz="1300">
                <a:solidFill>
                  <a:schemeClr val="dk2"/>
                </a:solidFill>
              </a:rPr>
              <a:t>Evaluate effectiveness of harmonization and how motion affects it.</a:t>
            </a:r>
            <a:endParaRPr b="1" sz="1300">
              <a:solidFill>
                <a:schemeClr val="dk2"/>
              </a:solidFill>
            </a:endParaRPr>
          </a:p>
        </p:txBody>
      </p:sp>
      <p:grpSp>
        <p:nvGrpSpPr>
          <p:cNvPr id="96" name="Google Shape;96;p14"/>
          <p:cNvGrpSpPr/>
          <p:nvPr/>
        </p:nvGrpSpPr>
        <p:grpSpPr>
          <a:xfrm>
            <a:off x="3534125" y="2153535"/>
            <a:ext cx="1310418" cy="1477252"/>
            <a:chOff x="4489814" y="2318197"/>
            <a:chExt cx="1620000" cy="1690800"/>
          </a:xfrm>
        </p:grpSpPr>
        <p:grpSp>
          <p:nvGrpSpPr>
            <p:cNvPr id="97" name="Google Shape;97;p14"/>
            <p:cNvGrpSpPr/>
            <p:nvPr/>
          </p:nvGrpSpPr>
          <p:grpSpPr>
            <a:xfrm>
              <a:off x="4489814" y="2318197"/>
              <a:ext cx="1620000" cy="1690800"/>
              <a:chOff x="3856539" y="2257272"/>
              <a:chExt cx="1620000" cy="1690800"/>
            </a:xfrm>
          </p:grpSpPr>
          <p:sp>
            <p:nvSpPr>
              <p:cNvPr id="94" name="Google Shape;94;p14"/>
              <p:cNvSpPr/>
              <p:nvPr/>
            </p:nvSpPr>
            <p:spPr>
              <a:xfrm>
                <a:off x="3856539" y="2257272"/>
                <a:ext cx="1620000" cy="1690800"/>
              </a:xfrm>
              <a:prstGeom prst="rect">
                <a:avLst/>
              </a:prstGeom>
              <a:solidFill>
                <a:srgbClr val="F4CCCC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4"/>
              <p:cNvSpPr txBox="1"/>
              <p:nvPr/>
            </p:nvSpPr>
            <p:spPr>
              <a:xfrm>
                <a:off x="3926275" y="3512125"/>
                <a:ext cx="1549500" cy="40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FF0000"/>
                    </a:solidFill>
                  </a:rPr>
                  <a:t>Harmonization</a:t>
                </a:r>
                <a:endParaRPr b="1" sz="1200">
                  <a:solidFill>
                    <a:srgbClr val="FF0000"/>
                  </a:solidFill>
                </a:endParaRPr>
              </a:p>
            </p:txBody>
          </p:sp>
          <p:pic>
            <p:nvPicPr>
              <p:cNvPr id="99" name="Google Shape;99;p14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3971688" y="2487625"/>
                <a:ext cx="1389675" cy="1024500"/>
              </a:xfrm>
              <a:prstGeom prst="rect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</p:grpSp>
        <p:sp>
          <p:nvSpPr>
            <p:cNvPr id="100" name="Google Shape;100;p14"/>
            <p:cNvSpPr/>
            <p:nvPr/>
          </p:nvSpPr>
          <p:spPr>
            <a:xfrm>
              <a:off x="4696675" y="2638675"/>
              <a:ext cx="323700" cy="1620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1" name="Google Shape;101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295012" y="4294525"/>
            <a:ext cx="848975" cy="84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8294988" y="4048900"/>
            <a:ext cx="8490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GitHub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