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5" r:id="rId3"/>
    <p:sldId id="288" r:id="rId4"/>
    <p:sldId id="261" r:id="rId5"/>
    <p:sldId id="299" r:id="rId6"/>
    <p:sldId id="300" r:id="rId7"/>
    <p:sldId id="304" r:id="rId8"/>
    <p:sldId id="305" r:id="rId9"/>
    <p:sldId id="298" r:id="rId10"/>
    <p:sldId id="291" r:id="rId11"/>
    <p:sldId id="267" r:id="rId12"/>
    <p:sldId id="268" r:id="rId13"/>
    <p:sldId id="296" r:id="rId14"/>
    <p:sldId id="292" r:id="rId15"/>
    <p:sldId id="294" r:id="rId1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66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6" autoAdjust="0"/>
  </p:normalViewPr>
  <p:slideViewPr>
    <p:cSldViewPr snapToGrid="0">
      <p:cViewPr varScale="1">
        <p:scale>
          <a:sx n="52" d="100"/>
          <a:sy n="52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2C710D-64E9-4348-A93A-F09B59E857CC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AF3455-4E81-42B2-A493-4CC976CB70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F59BC1-15B0-4634-B7C7-D505872ED105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83D0C3-54CE-44DB-BF5A-30E8416EB915}" type="slidenum">
              <a:rPr kumimoji="0" lang="en-US" altLang="zh-TW" sz="1200">
                <a:ea typeface="ＭＳ Ｐゴシック" pitchFamily="34" charset="-128"/>
              </a:rPr>
              <a:pPr algn="r"/>
              <a:t>1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492A-6705-4303-96CF-3EBE7B110725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好  所以就依照這個方法 </a:t>
            </a:r>
            <a:r>
              <a:rPr lang="en-US" altLang="zh-TW" smtClean="0"/>
              <a:t>GIF</a:t>
            </a:r>
            <a:r>
              <a:rPr lang="zh-TW" altLang="en-US" smtClean="0"/>
              <a:t>檔也是這樣  只是他的標頭檔的</a:t>
            </a:r>
            <a:r>
              <a:rPr lang="en-US" altLang="zh-TW" smtClean="0"/>
              <a:t>table</a:t>
            </a:r>
            <a:r>
              <a:rPr lang="zh-TW" altLang="en-US" smtClean="0"/>
              <a:t>跟剛剛我們講的</a:t>
            </a:r>
            <a:r>
              <a:rPr lang="en-US" altLang="zh-TW" smtClean="0"/>
              <a:t>BMP</a:t>
            </a:r>
            <a:r>
              <a:rPr lang="zh-TW" altLang="en-US" smtClean="0"/>
              <a:t>不同  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但道理一樣  這邊我們就不看了</a:t>
            </a:r>
          </a:p>
        </p:txBody>
      </p:sp>
      <p:sp>
        <p:nvSpPr>
          <p:cNvPr id="3584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080A99-5780-4D66-A726-5CFCB0D482AB}" type="slidenum">
              <a:rPr kumimoji="0" lang="en-US" altLang="zh-TW" sz="1200">
                <a:latin typeface="Calibri" pitchFamily="34" charset="0"/>
              </a:rPr>
              <a:pPr algn="r"/>
              <a:t>10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3CB2E-4784-44CF-818B-CD9DCCC91D24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3434C2-7FEE-4A1B-9D84-D01C5B8EE262}" type="slidenum">
              <a:rPr kumimoji="0" lang="en-US" altLang="zh-TW" sz="1200">
                <a:ea typeface="ＭＳ Ｐゴシック" pitchFamily="34" charset="-128"/>
              </a:rPr>
              <a:pPr algn="r"/>
              <a:t>11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73AF4D-1C4B-41E7-A188-6DA5222153C1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這裡也是一樣  因為編碼的不同  這些</a:t>
            </a:r>
            <a:r>
              <a:rPr lang="en-US" altLang="zh-TW" smtClean="0"/>
              <a:t>ASCII code </a:t>
            </a:r>
            <a:r>
              <a:rPr lang="zh-TW" altLang="en-US" smtClean="0"/>
              <a:t>就都不一樣了  像這裡一開始  他的</a:t>
            </a:r>
            <a:r>
              <a:rPr lang="en-US" altLang="zh-TW" smtClean="0"/>
              <a:t>signature </a:t>
            </a:r>
            <a:r>
              <a:rPr lang="zh-TW" altLang="en-US" smtClean="0"/>
              <a:t>就是 </a:t>
            </a:r>
            <a:r>
              <a:rPr lang="en-US" altLang="zh-TW" smtClean="0"/>
              <a:t>GIF89a</a:t>
            </a:r>
          </a:p>
        </p:txBody>
      </p:sp>
      <p:sp>
        <p:nvSpPr>
          <p:cNvPr id="3994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67C5592-42AF-4520-9E32-3C0C0FFEA1AA}" type="slidenum">
              <a:rPr kumimoji="0" lang="en-US" altLang="zh-TW" sz="1200">
                <a:latin typeface="Calibri" pitchFamily="34" charset="0"/>
              </a:rPr>
              <a:pPr algn="r"/>
              <a:t>12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7932B0-D040-4172-9C79-04BDF08DD8AF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D667F8-D9BC-445E-954F-3B4D8F4B3AB9}" type="slidenum">
              <a:rPr kumimoji="0" lang="en-US" altLang="zh-TW" sz="1200">
                <a:ea typeface="ＭＳ Ｐゴシック" pitchFamily="34" charset="-128"/>
              </a:rPr>
              <a:pPr algn="r"/>
              <a:t>2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540106-0528-469B-89FE-1C3B53232854}" type="slidenum">
              <a:rPr lang="en-US" altLang="zh-TW" sz="1200"/>
              <a:pPr algn="r"/>
              <a:t>3</a:t>
            </a:fld>
            <a:endParaRPr lang="en-US" altLang="zh-TW" sz="1200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6B985C-CD40-4A10-8055-6F9C085FDE83}" type="slidenum">
              <a:rPr kumimoji="0" lang="en-US" altLang="zh-TW" sz="1200">
                <a:ea typeface="ＭＳ Ｐゴシック" pitchFamily="34" charset="-128"/>
              </a:rPr>
              <a:pPr algn="r"/>
              <a:t>3</a:t>
            </a:fld>
            <a:endParaRPr kumimoji="0" lang="en-US" altLang="zh-TW" sz="1200"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C72F2F-C599-4437-8E82-E310ADC19CCE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中間上面是我現在要讀的</a:t>
            </a:r>
            <a:r>
              <a:rPr lang="en-US" altLang="zh-TW" smtClean="0"/>
              <a:t>BMP</a:t>
            </a:r>
            <a:r>
              <a:rPr lang="zh-TW" altLang="en-US" smtClean="0"/>
              <a:t>圖檔  但對電腦來說就是一堆數字 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中間這張圖就是我們的</a:t>
            </a:r>
            <a:r>
              <a:rPr lang="en-US" altLang="zh-TW" smtClean="0"/>
              <a:t>contents </a:t>
            </a:r>
            <a:r>
              <a:rPr lang="zh-TW" altLang="en-US" smtClean="0"/>
              <a:t>左邊是他的記憶體位置  一開始根據標頭檔的規格抓前面兩個 </a:t>
            </a:r>
            <a:r>
              <a:rPr lang="en-US" altLang="zh-TW" smtClean="0"/>
              <a:t>byte </a:t>
            </a:r>
            <a:r>
              <a:rPr lang="zh-TW" altLang="en-US" smtClean="0"/>
              <a:t>這兩個數字 表示</a:t>
            </a:r>
            <a:r>
              <a:rPr lang="en-US" altLang="zh-TW" smtClean="0"/>
              <a:t>ASCII  code </a:t>
            </a:r>
            <a:r>
              <a:rPr lang="zh-TW" altLang="en-US" smtClean="0"/>
              <a:t>的‘</a:t>
            </a:r>
            <a:r>
              <a:rPr lang="en-US" altLang="zh-TW" smtClean="0"/>
              <a:t>BM’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在往後抓四個</a:t>
            </a:r>
            <a:r>
              <a:rPr lang="en-US" altLang="zh-TW" smtClean="0"/>
              <a:t>byte  </a:t>
            </a:r>
            <a:r>
              <a:rPr lang="zh-TW" altLang="en-US" smtClean="0"/>
              <a:t>表示這個檔案有多大   所以我這邊框起來的部分就是</a:t>
            </a:r>
            <a:r>
              <a:rPr lang="en-US" altLang="zh-TW" smtClean="0"/>
              <a:t>content</a:t>
            </a:r>
            <a:r>
              <a:rPr lang="zh-TW" altLang="en-US" smtClean="0"/>
              <a:t>中標頭檔的範圍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現在我們知道它是一個</a:t>
            </a:r>
            <a:r>
              <a:rPr lang="en-US" altLang="zh-TW" smtClean="0"/>
              <a:t>BMP</a:t>
            </a:r>
            <a:r>
              <a:rPr lang="zh-TW" altLang="en-US" smtClean="0"/>
              <a:t>檔啦 所以就可以產出這張</a:t>
            </a:r>
            <a:r>
              <a:rPr lang="en-US" altLang="zh-TW" smtClean="0"/>
              <a:t>BMP Information header</a:t>
            </a:r>
            <a:r>
              <a:rPr lang="zh-TW" altLang="en-US" smtClean="0"/>
              <a:t>的</a:t>
            </a:r>
            <a:r>
              <a:rPr lang="en-US" altLang="zh-TW" smtClean="0"/>
              <a:t>table</a:t>
            </a:r>
            <a:r>
              <a:rPr lang="zh-TW" altLang="en-US" smtClean="0"/>
              <a:t>對照取值  往後抓四個</a:t>
            </a:r>
            <a:r>
              <a:rPr lang="en-US" altLang="zh-TW" smtClean="0"/>
              <a:t>byte </a:t>
            </a:r>
            <a:r>
              <a:rPr lang="zh-TW" altLang="en-US" smtClean="0"/>
              <a:t>這裡紀錄了此張</a:t>
            </a:r>
            <a:r>
              <a:rPr lang="en-US" altLang="zh-TW" smtClean="0"/>
              <a:t>table</a:t>
            </a:r>
            <a:r>
              <a:rPr lang="zh-TW" altLang="en-US" smtClean="0"/>
              <a:t>的大小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電腦才知道  他要抓多少值以後就抓完我要的 </a:t>
            </a:r>
            <a:r>
              <a:rPr lang="en-US" altLang="zh-TW" smtClean="0"/>
              <a:t>information  header  </a:t>
            </a:r>
            <a:r>
              <a:rPr lang="zh-TW" altLang="en-US" smtClean="0"/>
              <a:t>再後面四個</a:t>
            </a:r>
            <a:r>
              <a:rPr lang="en-US" altLang="zh-TW" smtClean="0"/>
              <a:t>bytes </a:t>
            </a:r>
            <a:r>
              <a:rPr lang="zh-TW" altLang="en-US" smtClean="0"/>
              <a:t>就記錄這張影像的寬有多少</a:t>
            </a:r>
            <a:r>
              <a:rPr lang="en-US" altLang="zh-TW" smtClean="0"/>
              <a:t>(</a:t>
            </a:r>
            <a:r>
              <a:rPr lang="zh-TW" altLang="en-US" smtClean="0"/>
              <a:t>瀏覽一下圖</a:t>
            </a:r>
            <a:r>
              <a:rPr lang="en-US" altLang="zh-TW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所以這個範圍內紀錄了這個</a:t>
            </a:r>
            <a:r>
              <a:rPr lang="en-US" altLang="zh-TW" smtClean="0"/>
              <a:t>BMP</a:t>
            </a:r>
            <a:r>
              <a:rPr lang="zh-TW" altLang="en-US" smtClean="0"/>
              <a:t>檔應該要有的資訊  這個部分  會依照每個檔案格式不同而有所不同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接下來就是我們的 </a:t>
            </a:r>
            <a:r>
              <a:rPr lang="en-US" altLang="zh-TW" smtClean="0"/>
              <a:t>data value </a:t>
            </a:r>
            <a:r>
              <a:rPr lang="zh-TW" altLang="en-US" smtClean="0"/>
              <a:t>像這裡是 </a:t>
            </a:r>
            <a:r>
              <a:rPr lang="en-US" altLang="zh-TW" smtClean="0"/>
              <a:t>RGB </a:t>
            </a:r>
            <a:r>
              <a:rPr lang="zh-TW" altLang="en-US" smtClean="0"/>
              <a:t>保留位元  有些檔案如果支援透明度阿法  這裡就會有值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所以這大概是一個檔案進來的時候 電腦怎麼讀取的方法</a:t>
            </a:r>
          </a:p>
        </p:txBody>
      </p:sp>
      <p:sp>
        <p:nvSpPr>
          <p:cNvPr id="23556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7B0ED6-43AA-4891-8AC3-7A9D327AC333}" type="slidenum">
              <a:rPr kumimoji="0" lang="en-US" altLang="zh-TW" sz="1200">
                <a:latin typeface="Calibri" pitchFamily="34" charset="0"/>
              </a:rPr>
              <a:pPr algn="r"/>
              <a:t>4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99A80A-E794-4A8B-80A9-0B77B90B8EB0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4810-5A27-46C8-B17E-5F45D5EC0402}" type="slidenum">
              <a:rPr kumimoji="0" lang="en-US" altLang="zh-TW" sz="1200">
                <a:latin typeface="Calibri" pitchFamily="34" charset="0"/>
              </a:rPr>
              <a:pPr algn="r"/>
              <a:t>5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982045-6BE9-4449-897E-C8ABDC26110F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2765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3C11F1-A5E2-41ED-A807-7434CC6F33C5}" type="slidenum">
              <a:rPr kumimoji="0" lang="en-US" altLang="zh-TW" sz="1200">
                <a:latin typeface="Calibri" pitchFamily="34" charset="0"/>
              </a:rPr>
              <a:pPr algn="r"/>
              <a:t>6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7C235-600E-480D-91B0-E603FDC0E29E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29700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4585F2-E171-4108-B045-784E2DE3FB2B}" type="slidenum">
              <a:rPr kumimoji="0" lang="en-US" altLang="zh-TW" sz="1200">
                <a:latin typeface="Calibri" pitchFamily="34" charset="0"/>
              </a:rPr>
              <a:pPr algn="r"/>
              <a:t>7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69CEE-54BB-47A8-8325-A03CF7DC1032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317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C6F60C-F491-4CD9-936F-B0EAA5112C2F}" type="slidenum">
              <a:rPr kumimoji="0" lang="en-US" altLang="zh-TW" sz="1200">
                <a:latin typeface="Calibri" pitchFamily="34" charset="0"/>
              </a:rPr>
              <a:pPr algn="r"/>
              <a:t>8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8FDA24-92DB-4D1F-B5D9-B63D31AAB97C}" type="slidenum">
              <a:rPr kumimoji="1" lang="en-US" altLang="zh-TW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US" altLang="zh-TW">
              <a:latin typeface="Arial" charset="0"/>
            </a:endParaRPr>
          </a:p>
        </p:txBody>
      </p:sp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33796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24D261-8DB8-4780-B4D6-9FEB6E576560}" type="slidenum">
              <a:rPr kumimoji="0" lang="en-US" altLang="zh-TW" sz="1200">
                <a:latin typeface="Calibri" pitchFamily="34" charset="0"/>
              </a:rPr>
              <a:pPr algn="r"/>
              <a:t>9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93080-37DA-4690-98B3-CD721126C29F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CC-073E-459F-9360-068FA3CE530D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8D586-B7C8-4656-A3B8-31E9ED2DB3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D192-6EA4-449D-8907-8647342918F5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A638-21B9-45BF-9CE9-DBA21A02D9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7C72-EAE2-4409-B8CD-5426736EED6D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474C-F93A-4F21-BADB-B498784E06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4167D-68FB-4764-B401-B3E5C054DE74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C0839-0BEE-40FB-87E8-5B9D0AE390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D3DC0-AEB7-41EB-9329-53D203F6F0B7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EB55-A8CF-4E5D-8397-DE4C3E8701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06D47-EB88-4692-BF50-45F2849FCCA0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BA98-7D75-4DBF-9555-D480D8E807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AB9B-CFFC-4C50-9E23-48ED37B2ACCB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B7AE0-F387-4EEB-AE8A-DD0E464CCD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99422-6E44-4C01-9CD3-5B5741422DEC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00F38-52C8-40D9-BE7B-8BBB874DA6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73FB-28DE-47B9-A541-65EEF6AD4C7C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AFF3C-CAF7-4EA7-8868-FB2E6D1DB3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C9C8A-EE44-4F98-A096-D7C702FC75B6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4C432-F7B8-42E1-8B88-9CEA240673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CD8E58-E372-4EB6-9620-4C5C29DC458E}" type="datetimeFigureOut">
              <a:rPr lang="zh-TW" altLang="en-US"/>
              <a:pPr>
                <a:defRPr/>
              </a:pPr>
              <a:t>2022/2/24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44B010-0E47-4BCA-948F-D347C9877A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374D6EFC-D777-4BC0-9E9B-9067E65561B6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044700" y="357188"/>
            <a:ext cx="68802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3600" b="1">
                <a:solidFill>
                  <a:srgbClr val="0000FF"/>
                </a:solidFill>
                <a:latin typeface="Times New Roman" pitchFamily="18" charset="0"/>
              </a:rPr>
              <a:t>Ch. 2: Image Files and File Types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59225" y="2508250"/>
            <a:ext cx="15335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BMP format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974725" y="1355725"/>
            <a:ext cx="89185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Physically, an image file is a binary file, which can be shown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in hexadecimal dump.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813" y="2824163"/>
            <a:ext cx="3267075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6713" y="2824163"/>
            <a:ext cx="347027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7770813" y="2541588"/>
            <a:ext cx="13858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GIF format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2363" y="3463925"/>
            <a:ext cx="140652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1023938" y="2532063"/>
            <a:ext cx="1612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800" b="1">
                <a:latin typeface="Times New Roman" pitchFamily="18" charset="0"/>
              </a:rPr>
              <a:t>Example:</a:t>
            </a:r>
          </a:p>
        </p:txBody>
      </p:sp>
      <p:sp>
        <p:nvSpPr>
          <p:cNvPr id="14346" name="Rectangle 3"/>
          <p:cNvSpPr>
            <a:spLocks noChangeArrowheads="1"/>
          </p:cNvSpPr>
          <p:nvPr/>
        </p:nvSpPr>
        <p:spPr bwMode="auto">
          <a:xfrm>
            <a:off x="3198813" y="5438775"/>
            <a:ext cx="2886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dumphex (‘img.bmp’, 240)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1500188" y="4822825"/>
            <a:ext cx="7588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latin typeface="Times New Roman" pitchFamily="18" charset="0"/>
              </a:rPr>
              <a:t>img</a:t>
            </a:r>
            <a:endParaRPr lang="en-US" altLang="zh-TW" sz="2800" b="1">
              <a:latin typeface="Times New Roman" pitchFamily="18" charset="0"/>
            </a:endParaRPr>
          </a:p>
        </p:txBody>
      </p:sp>
      <p:sp>
        <p:nvSpPr>
          <p:cNvPr id="14348" name="Rectangle 3"/>
          <p:cNvSpPr>
            <a:spLocks noChangeArrowheads="1"/>
          </p:cNvSpPr>
          <p:nvPr/>
        </p:nvSpPr>
        <p:spPr bwMode="auto">
          <a:xfrm>
            <a:off x="6992938" y="5413375"/>
            <a:ext cx="27193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dumphex (‘img.gif’, 240)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14349" name="Rectangle 3"/>
          <p:cNvSpPr>
            <a:spLocks noChangeArrowheads="1"/>
          </p:cNvSpPr>
          <p:nvPr/>
        </p:nvSpPr>
        <p:spPr bwMode="auto">
          <a:xfrm>
            <a:off x="5467350" y="5964238"/>
            <a:ext cx="21161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Print out 240 bytes</a:t>
            </a:r>
            <a:endParaRPr lang="en-US" altLang="zh-TW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026734AD-6311-4967-AC75-EAE3EB886B55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 idx="4294967295"/>
          </p:nvPr>
        </p:nvSpPr>
        <p:spPr>
          <a:xfrm>
            <a:off x="690563" y="404813"/>
            <a:ext cx="3095625" cy="576262"/>
          </a:xfrm>
        </p:spPr>
        <p:txBody>
          <a:bodyPr anchor="b"/>
          <a:lstStyle/>
          <a:p>
            <a:pPr eaLnBrk="1" hangingPunct="1">
              <a:buFontTx/>
              <a:buChar char="•"/>
            </a:pPr>
            <a:r>
              <a:rPr lang="en-US" altLang="zh-TW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GIF Format</a:t>
            </a:r>
          </a:p>
        </p:txBody>
      </p:sp>
      <p:sp>
        <p:nvSpPr>
          <p:cNvPr id="34819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3375025" y="452438"/>
            <a:ext cx="4545013" cy="5048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3200" b="1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altLang="zh-TW" sz="3200" smtClean="0">
                <a:latin typeface="Times New Roman" pitchFamily="18" charset="0"/>
                <a:cs typeface="Times New Roman" pitchFamily="18" charset="0"/>
              </a:rPr>
              <a:t>lossless compression</a:t>
            </a:r>
            <a:endParaRPr lang="en-US" altLang="zh-TW" sz="3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內容版面配置區 2"/>
          <p:cNvSpPr txBox="1">
            <a:spLocks/>
          </p:cNvSpPr>
          <p:nvPr/>
        </p:nvSpPr>
        <p:spPr bwMode="auto">
          <a:xfrm>
            <a:off x="1397000" y="1103313"/>
            <a:ext cx="79073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Colors are stored using a color map of 256 colors</a:t>
            </a:r>
          </a:p>
        </p:txBody>
      </p:sp>
      <p:sp>
        <p:nvSpPr>
          <p:cNvPr id="34821" name="內容版面配置區 2"/>
          <p:cNvSpPr txBox="1">
            <a:spLocks/>
          </p:cNvSpPr>
          <p:nvPr/>
        </p:nvSpPr>
        <p:spPr bwMode="auto">
          <a:xfrm>
            <a:off x="1057275" y="3079750"/>
            <a:ext cx="8539163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 GIF file contains a header including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1. image size (in pixels),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2. color map,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3. color resolution (# bits per pixel),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4. flag indicating whether the color map is ordered,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5. color map size ……………………….</a:t>
            </a:r>
          </a:p>
        </p:txBody>
      </p:sp>
      <p:sp>
        <p:nvSpPr>
          <p:cNvPr id="34822" name="內容版面配置區 2"/>
          <p:cNvSpPr txBox="1">
            <a:spLocks/>
          </p:cNvSpPr>
          <p:nvPr/>
        </p:nvSpPr>
        <p:spPr bwMode="auto">
          <a:xfrm>
            <a:off x="1397000" y="1724025"/>
            <a:ext cx="79073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Pixel data is compressed using LZW compression </a:t>
            </a:r>
          </a:p>
        </p:txBody>
      </p:sp>
      <p:sp>
        <p:nvSpPr>
          <p:cNvPr id="34823" name="內容版面配置區 2"/>
          <p:cNvSpPr txBox="1">
            <a:spLocks/>
          </p:cNvSpPr>
          <p:nvPr/>
        </p:nvSpPr>
        <p:spPr bwMode="auto">
          <a:xfrm>
            <a:off x="1397000" y="2370138"/>
            <a:ext cx="5559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Allow for multiple images per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E6F84E33-4C19-4E91-8CC1-9D7BF6820A54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866" name="圖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714375"/>
            <a:ext cx="9420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內容版面配置區 2"/>
          <p:cNvSpPr txBox="1">
            <a:spLocks/>
          </p:cNvSpPr>
          <p:nvPr/>
        </p:nvSpPr>
        <p:spPr bwMode="auto">
          <a:xfrm>
            <a:off x="1187450" y="361950"/>
            <a:ext cx="15827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Header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9B1F322A-AC85-4797-8279-42A9ECA901F8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4" name="標題 1"/>
          <p:cNvSpPr>
            <a:spLocks noGrp="1"/>
          </p:cNvSpPr>
          <p:nvPr>
            <p:ph type="title" idx="4294967295"/>
          </p:nvPr>
        </p:nvSpPr>
        <p:spPr>
          <a:xfrm>
            <a:off x="1047750" y="561975"/>
            <a:ext cx="1573213" cy="519113"/>
          </a:xfrm>
        </p:spPr>
        <p:txBody>
          <a:bodyPr anchor="b"/>
          <a:lstStyle/>
          <a:p>
            <a:pPr eaLnBrk="1" hangingPunct="1"/>
            <a:r>
              <a:rPr lang="en-US" altLang="zh-TW" sz="2800" b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71575" y="1608138"/>
            <a:ext cx="1785938" cy="1512887"/>
          </a:xfrm>
        </p:spPr>
      </p:pic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6625" y="930275"/>
            <a:ext cx="694055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4F89B2BB-677F-4790-A65E-00DEC6BE2721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73" name="標題 1"/>
          <p:cNvSpPr txBox="1">
            <a:spLocks/>
          </p:cNvSpPr>
          <p:nvPr/>
        </p:nvSpPr>
        <p:spPr bwMode="auto">
          <a:xfrm>
            <a:off x="747713" y="531813"/>
            <a:ext cx="68167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PNG Format </a:t>
            </a:r>
            <a:r>
              <a:rPr kumimoji="0" lang="en-US" altLang="zh-TW" sz="3200" b="1">
                <a:latin typeface="Times New Roman" pitchFamily="18" charset="0"/>
                <a:cs typeface="Times New Roman" pitchFamily="18" charset="0"/>
              </a:rPr>
              <a:t>-- </a:t>
            </a:r>
            <a:r>
              <a:rPr kumimoji="0" lang="en-US" altLang="zh-TW" sz="3200">
                <a:latin typeface="Times New Roman" pitchFamily="18" charset="0"/>
                <a:cs typeface="Times New Roman" pitchFamily="18" charset="0"/>
              </a:rPr>
              <a:t>lossless compression</a:t>
            </a:r>
            <a:endParaRPr kumimoji="0" lang="en-US" altLang="zh-TW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4" name="內容版面配置區 2"/>
          <p:cNvSpPr txBox="1">
            <a:spLocks/>
          </p:cNvSpPr>
          <p:nvPr/>
        </p:nvSpPr>
        <p:spPr bwMode="auto">
          <a:xfrm>
            <a:off x="1101725" y="1181100"/>
            <a:ext cx="841851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-- Support i)  Gamma correction: associated different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numbers with different display systems;  ii)  Alpha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channels: associate variable transparencies with an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image    </a:t>
            </a:r>
          </a:p>
        </p:txBody>
      </p:sp>
      <p:pic>
        <p:nvPicPr>
          <p:cNvPr id="409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6663" y="3427413"/>
            <a:ext cx="8362950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6" name="Rectangle 9"/>
          <p:cNvSpPr>
            <a:spLocks noChangeArrowheads="1"/>
          </p:cNvSpPr>
          <p:nvPr/>
        </p:nvSpPr>
        <p:spPr bwMode="auto">
          <a:xfrm>
            <a:off x="1800225" y="5921375"/>
            <a:ext cx="716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輸入影像                       影像                   前景物                        背景</a:t>
            </a:r>
            <a:endParaRPr lang="en-US" altLang="zh-TW" sz="2000" b="1">
              <a:solidFill>
                <a:srgbClr val="0000FF"/>
              </a:solidFill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4067175" y="5972175"/>
          <a:ext cx="325438" cy="288925"/>
        </p:xfrm>
        <a:graphic>
          <a:graphicData uri="http://schemas.openxmlformats.org/presentationml/2006/ole">
            <p:oleObj spid="_x0000_s40971" name="Equation" r:id="rId4" imgW="164957" imgH="15226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dirty="0">
                <a:solidFill>
                  <a:schemeClr val="tx1"/>
                </a:solidFill>
                <a:latin typeface="Arial" charset="0"/>
              </a:rPr>
              <a:t>2-</a:t>
            </a:r>
            <a:fld id="{728A5EDA-0201-4DD1-B13B-2228AB0A87A0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en-US" altLang="zh-TW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6" name="內容版面配置區 2"/>
          <p:cNvSpPr>
            <a:spLocks/>
          </p:cNvSpPr>
          <p:nvPr/>
        </p:nvSpPr>
        <p:spPr bwMode="auto">
          <a:xfrm>
            <a:off x="823913" y="473075"/>
            <a:ext cx="7635875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A PNG file consists of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4 critical chunks: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IHDR : image dimensions and bit depth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PLTE : color palette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IDAT : image data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     IEND : end</a:t>
            </a:r>
          </a:p>
        </p:txBody>
      </p:sp>
      <p:sp>
        <p:nvSpPr>
          <p:cNvPr id="41987" name="內容版面配置區 2"/>
          <p:cNvSpPr>
            <a:spLocks/>
          </p:cNvSpPr>
          <p:nvPr/>
        </p:nvSpPr>
        <p:spPr bwMode="auto">
          <a:xfrm>
            <a:off x="1228725" y="3513138"/>
            <a:ext cx="78946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5 ancillary chunks: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pHYS: pixel size and aspect ratio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bKGD: background color </a:t>
            </a:r>
          </a:p>
          <a:p>
            <a:pPr>
              <a:lnSpc>
                <a:spcPts val="3000"/>
              </a:lnSpc>
              <a:spcBef>
                <a:spcPts val="1000"/>
              </a:spcBef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sRGB: standard RGB color space</a:t>
            </a:r>
          </a:p>
          <a:p>
            <a:pPr>
              <a:lnSpc>
                <a:spcPts val="3000"/>
              </a:lnSpc>
              <a:spcBef>
                <a:spcPts val="1000"/>
              </a:spcBef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gAMA: gamma     </a:t>
            </a:r>
          </a:p>
          <a:p>
            <a:pPr>
              <a:lnSpc>
                <a:spcPts val="3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     cHRM: primary chromaticites and white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3"/>
          <p:cNvSpPr txBox="1">
            <a:spLocks noGrp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TW" sz="1400">
                <a:ea typeface="+mn-ea"/>
              </a:rPr>
              <a:t>2-</a:t>
            </a:r>
            <a:fld id="{5319941C-629C-4481-9612-C055DCB94AB6}" type="slidenum">
              <a:rPr lang="en-US" altLang="zh-TW" sz="1400">
                <a:ea typeface="+mn-ea"/>
              </a:rPr>
              <a:pPr algn="r">
                <a:defRPr/>
              </a:pPr>
              <a:t>15</a:t>
            </a:fld>
            <a:endParaRPr lang="en-US" altLang="zh-TW" sz="1400">
              <a:ea typeface="+mn-ea"/>
            </a:endParaRPr>
          </a:p>
        </p:txBody>
      </p:sp>
      <p:sp>
        <p:nvSpPr>
          <p:cNvPr id="43010" name="標題 1"/>
          <p:cNvSpPr txBox="1">
            <a:spLocks/>
          </p:cNvSpPr>
          <p:nvPr/>
        </p:nvSpPr>
        <p:spPr bwMode="auto">
          <a:xfrm>
            <a:off x="814388" y="290513"/>
            <a:ext cx="18621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Example</a:t>
            </a:r>
          </a:p>
        </p:txBody>
      </p:sp>
      <p:pic>
        <p:nvPicPr>
          <p:cNvPr id="43011" name="圖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865188"/>
            <a:ext cx="89344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圖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5063" y="3683000"/>
            <a:ext cx="8886825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內容版面配置區 2"/>
          <p:cNvSpPr>
            <a:spLocks/>
          </p:cNvSpPr>
          <p:nvPr/>
        </p:nvSpPr>
        <p:spPr bwMode="auto">
          <a:xfrm>
            <a:off x="1135063" y="3309938"/>
            <a:ext cx="13192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</a:rPr>
              <a:t>IHDR: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dirty="0">
                <a:solidFill>
                  <a:schemeClr val="tx1"/>
                </a:solidFill>
                <a:latin typeface="Arial" charset="0"/>
              </a:rPr>
              <a:t>2-</a:t>
            </a:r>
            <a:fld id="{05FF5222-DE04-4770-A5E9-2DAC925A15CC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en-US" altLang="zh-TW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6" name="Content Placeholder 2"/>
          <p:cNvSpPr>
            <a:spLocks/>
          </p:cNvSpPr>
          <p:nvPr/>
        </p:nvSpPr>
        <p:spPr bwMode="auto">
          <a:xfrm>
            <a:off x="1236663" y="1022350"/>
            <a:ext cx="7915275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AutoNum type="alphaLcParenBoth"/>
            </a:pP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Header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:  characteristics of image, e.g., image size,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                     color map, compression method, …..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Image data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:  pixel values,  index values, …..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84250" y="415925"/>
            <a:ext cx="34813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latin typeface="Times New Roman" pitchFamily="18" charset="0"/>
              </a:rPr>
              <a:t>An image file contains</a:t>
            </a:r>
            <a:endParaRPr lang="en-US" altLang="zh-TW" sz="2800" b="1">
              <a:latin typeface="Times New Roman" pitchFamily="18" charset="0"/>
            </a:endParaRP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1438275" y="4937125"/>
            <a:ext cx="748982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BMP</a:t>
            </a:r>
            <a:r>
              <a:rPr lang="en-US" altLang="zh-TW" sz="2800">
                <a:latin typeface="Times New Roman" pitchFamily="18" charset="0"/>
              </a:rPr>
              <a:t> (Microsoft Bitmap Pattern)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        –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without compression, need larger storage</a:t>
            </a:r>
            <a:endParaRPr lang="en-US" altLang="zh-TW" sz="2800">
              <a:latin typeface="Times New Roman" pitchFamily="18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765175" y="2854325"/>
            <a:ext cx="320992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3200" b="1">
                <a:latin typeface="Times New Roman" pitchFamily="18" charset="0"/>
              </a:rPr>
              <a:t>2.1  File Formats</a:t>
            </a:r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1208088" y="3532188"/>
            <a:ext cx="81153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-- Different formats for different application purposes, </a:t>
            </a:r>
          </a:p>
          <a:p>
            <a:pPr>
              <a:lnSpc>
                <a:spcPts val="3500"/>
              </a:lnSpc>
              <a:spcBef>
                <a:spcPts val="1000"/>
              </a:spcBef>
              <a:buFont typeface="Arial" charset="0"/>
              <a:buNone/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               e.g., transmission, storage, operation, 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3"/>
          <p:cNvSpPr txBox="1">
            <a:spLocks noGrp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TW" sz="1400"/>
              <a:t>2-</a:t>
            </a:r>
            <a:fld id="{A22C555B-EA72-4321-B8DC-3672D84ECFBF}" type="slidenum">
              <a:rPr lang="en-US" altLang="zh-TW" sz="1400"/>
              <a:pPr algn="r"/>
              <a:t>3</a:t>
            </a:fld>
            <a:endParaRPr lang="en-US" altLang="zh-TW" sz="1400"/>
          </a:p>
        </p:txBody>
      </p:sp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282700" y="2909888"/>
            <a:ext cx="8755063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PNG</a:t>
            </a:r>
            <a:r>
              <a:rPr lang="en-US" altLang="zh-TW" sz="2800">
                <a:latin typeface="Times New Roman" pitchFamily="18" charset="0"/>
              </a:rPr>
              <a:t> (Portable Network Graphics) -- lossless compression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HDF</a:t>
            </a:r>
            <a:r>
              <a:rPr lang="en-US" altLang="zh-TW" sz="2800">
                <a:latin typeface="Times New Roman" pitchFamily="18" charset="0"/>
              </a:rPr>
              <a:t>   (Hierarchical Data Format)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PCX</a:t>
            </a:r>
            <a:r>
              <a:rPr lang="en-US" altLang="zh-TW" sz="2800">
                <a:latin typeface="Times New Roman" pitchFamily="18" charset="0"/>
              </a:rPr>
              <a:t>   (PC Paintbrush)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XWD</a:t>
            </a:r>
            <a:r>
              <a:rPr lang="en-US" altLang="zh-TW" sz="2800">
                <a:latin typeface="Times New Roman" pitchFamily="18" charset="0"/>
              </a:rPr>
              <a:t>  (X Window Dump)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ICO</a:t>
            </a:r>
            <a:r>
              <a:rPr lang="en-US" altLang="zh-TW" sz="2800">
                <a:latin typeface="Times New Roman" pitchFamily="18" charset="0"/>
              </a:rPr>
              <a:t>    (ICOns)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</a:rPr>
              <a:t>CUR</a:t>
            </a:r>
            <a:r>
              <a:rPr lang="en-US" altLang="zh-TW" sz="2800">
                <a:latin typeface="Times New Roman" pitchFamily="18" charset="0"/>
              </a:rPr>
              <a:t>   (CURsor)</a:t>
            </a: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1282700" y="498475"/>
            <a:ext cx="896143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JPEG</a:t>
            </a:r>
            <a:r>
              <a:rPr lang="en-US" altLang="zh-TW" sz="2800">
                <a:latin typeface="Times New Roman" pitchFamily="18" charset="0"/>
              </a:rPr>
              <a:t> (Joint Photo-graphics Experts Group)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             --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 lossy compression, smaller storage</a:t>
            </a:r>
            <a:endParaRPr lang="en-US" altLang="zh-TW" sz="2800">
              <a:latin typeface="Times New Roman" pitchFamily="18" charset="0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GIF</a:t>
            </a:r>
            <a:r>
              <a:rPr lang="en-US" altLang="zh-TW" sz="2800">
                <a:latin typeface="Times New Roman" pitchFamily="18" charset="0"/>
              </a:rPr>
              <a:t> (Graphics Interchange Format) </a:t>
            </a:r>
            <a:r>
              <a:rPr kumimoji="0" lang="en-US" altLang="zh-TW" sz="2800" b="1">
                <a:latin typeface="Times New Roman" pitchFamily="18" charset="0"/>
                <a:cs typeface="Times New Roman" pitchFamily="18" charset="0"/>
              </a:rPr>
              <a:t>-- 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lossless compression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</a:pPr>
            <a:r>
              <a:rPr lang="en-US" altLang="zh-TW" sz="2800" b="1">
                <a:solidFill>
                  <a:srgbClr val="FF0000"/>
                </a:solidFill>
                <a:latin typeface="Times New Roman" pitchFamily="18" charset="0"/>
              </a:rPr>
              <a:t>TIFF</a:t>
            </a:r>
            <a:r>
              <a:rPr lang="en-US" altLang="zh-TW" sz="2800">
                <a:latin typeface="Times New Roman" pitchFamily="18" charset="0"/>
              </a:rPr>
              <a:t>  (Tagged Image File Format)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7463C7B0-13A9-4874-AC0A-F52E949C79C9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0" name="標題 1"/>
          <p:cNvSpPr txBox="1">
            <a:spLocks/>
          </p:cNvSpPr>
          <p:nvPr/>
        </p:nvSpPr>
        <p:spPr bwMode="auto">
          <a:xfrm>
            <a:off x="673100" y="373063"/>
            <a:ext cx="66786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BMP Format</a:t>
            </a:r>
            <a:r>
              <a:rPr lang="en-US" altLang="zh-TW" sz="3200">
                <a:latin typeface="Times New Roman" pitchFamily="18" charset="0"/>
              </a:rPr>
              <a:t> </a:t>
            </a:r>
            <a:r>
              <a:rPr kumimoji="0" lang="en-US" altLang="zh-TW" sz="3200" b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kumimoji="0" lang="en-US" altLang="zh-TW" sz="3200">
                <a:latin typeface="Times New Roman" pitchFamily="18" charset="0"/>
                <a:cs typeface="Times New Roman" pitchFamily="18" charset="0"/>
              </a:rPr>
              <a:t>without compression</a:t>
            </a:r>
            <a:endParaRPr kumimoji="0" lang="en-US" altLang="zh-TW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73100" y="1082675"/>
            <a:ext cx="1727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800" b="1">
                <a:latin typeface="Times New Roman" pitchFamily="18" charset="0"/>
              </a:rPr>
              <a:t>Example:</a:t>
            </a:r>
            <a:endParaRPr lang="en-US" altLang="zh-TW" sz="2800">
              <a:latin typeface="Times New Roman" pitchFamily="18" charset="0"/>
            </a:endParaRP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865313"/>
            <a:ext cx="15430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圖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8225" y="1082675"/>
            <a:ext cx="74866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308225" y="2339975"/>
            <a:ext cx="2886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dumphex (‘img.bmp’, 240)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6829425" y="2520950"/>
            <a:ext cx="8524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400">
                <a:solidFill>
                  <a:srgbClr val="FF0000"/>
                </a:solidFill>
                <a:latin typeface="Times New Roman" pitchFamily="18" charset="0"/>
              </a:rPr>
              <a:t>(14 bytes)</a:t>
            </a:r>
            <a:endParaRPr lang="en-US" altLang="zh-TW" sz="2000" b="1">
              <a:latin typeface="Times New Roman" pitchFamily="18" charset="0"/>
            </a:endParaRP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6926263" y="3589338"/>
            <a:ext cx="85248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400">
                <a:solidFill>
                  <a:srgbClr val="FF0000"/>
                </a:solidFill>
                <a:latin typeface="Times New Roman" pitchFamily="18" charset="0"/>
              </a:rPr>
              <a:t>(40 bytes)</a:t>
            </a:r>
            <a:endParaRPr lang="en-US" altLang="zh-TW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5C9D1EA8-505C-465B-84FE-02E25A947935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b="49348"/>
          <a:stretch>
            <a:fillRect/>
          </a:stretch>
        </p:blipFill>
        <p:spPr bwMode="auto">
          <a:xfrm>
            <a:off x="1454150" y="1617663"/>
            <a:ext cx="79089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標題 1"/>
          <p:cNvSpPr txBox="1">
            <a:spLocks/>
          </p:cNvSpPr>
          <p:nvPr/>
        </p:nvSpPr>
        <p:spPr bwMode="auto">
          <a:xfrm>
            <a:off x="1144588" y="544513"/>
            <a:ext cx="72929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ts val="4000"/>
              </a:lnSpc>
            </a:pP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BMP format file header (14 bytes from 0-13) and information header (40 bytes from 14-53)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323931D5-DEAB-4B45-A322-081C7923A963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6626" name="群組 6"/>
          <p:cNvGrpSpPr>
            <a:grpSpLocks/>
          </p:cNvGrpSpPr>
          <p:nvPr/>
        </p:nvGrpSpPr>
        <p:grpSpPr bwMode="auto">
          <a:xfrm>
            <a:off x="1219200" y="674688"/>
            <a:ext cx="8594725" cy="5499100"/>
            <a:chOff x="914400" y="1447800"/>
            <a:chExt cx="7391400" cy="4495800"/>
          </a:xfrm>
        </p:grpSpPr>
        <p:pic>
          <p:nvPicPr>
            <p:cNvPr id="26627" name="Picture 2"/>
            <p:cNvPicPr>
              <a:picLocks noChangeAspect="1" noChangeArrowheads="1"/>
            </p:cNvPicPr>
            <p:nvPr/>
          </p:nvPicPr>
          <p:blipFill>
            <a:blip r:embed="rId3"/>
            <a:srcRect t="50652"/>
            <a:stretch>
              <a:fillRect/>
            </a:stretch>
          </p:blipFill>
          <p:spPr bwMode="auto">
            <a:xfrm>
              <a:off x="1012330" y="1905000"/>
              <a:ext cx="7293470" cy="40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8" name="Picture 2"/>
            <p:cNvPicPr>
              <a:picLocks noChangeAspect="1" noChangeArrowheads="1"/>
            </p:cNvPicPr>
            <p:nvPr/>
          </p:nvPicPr>
          <p:blipFill>
            <a:blip r:embed="rId3"/>
            <a:srcRect b="94669"/>
            <a:stretch>
              <a:fillRect/>
            </a:stretch>
          </p:blipFill>
          <p:spPr bwMode="auto">
            <a:xfrm>
              <a:off x="914400" y="1447800"/>
              <a:ext cx="7239000" cy="433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095DB88A-5751-482A-B3F5-ECA96D15062F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563563"/>
            <a:ext cx="9067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圖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1575" y="2817813"/>
            <a:ext cx="69246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圖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4563" y="3560763"/>
            <a:ext cx="3059112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E43BE85A-765E-4AFB-98A2-98F33DCC653D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995363"/>
            <a:ext cx="7251700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標題 1"/>
          <p:cNvSpPr txBox="1">
            <a:spLocks/>
          </p:cNvSpPr>
          <p:nvPr/>
        </p:nvSpPr>
        <p:spPr bwMode="auto">
          <a:xfrm>
            <a:off x="711200" y="338138"/>
            <a:ext cx="91249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JPEG Format</a:t>
            </a:r>
            <a:r>
              <a:rPr kumimoji="0" lang="en-US" altLang="zh-TW" sz="3200" b="1">
                <a:latin typeface="Times New Roman" pitchFamily="18" charset="0"/>
                <a:cs typeface="Times New Roman" pitchFamily="18" charset="0"/>
              </a:rPr>
              <a:t>--</a:t>
            </a:r>
            <a:r>
              <a:rPr kumimoji="0" lang="en-US" altLang="zh-TW" sz="3200">
                <a:latin typeface="Times New Roman" pitchFamily="18" charset="0"/>
                <a:cs typeface="Times New Roman" pitchFamily="18" charset="0"/>
              </a:rPr>
              <a:t> lossy compression, smaller storage</a:t>
            </a:r>
            <a:endParaRPr lang="en-US" altLang="zh-TW" sz="3200">
              <a:latin typeface="Times New Roman" pitchFamily="18" charset="0"/>
            </a:endParaRP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7113" y="4670425"/>
            <a:ext cx="7342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>
                <a:solidFill>
                  <a:schemeClr val="tx1"/>
                </a:solidFill>
                <a:latin typeface="Arial" charset="0"/>
              </a:rPr>
              <a:t>2-</a:t>
            </a:r>
            <a:fld id="{FD8F5406-BBE9-4AB0-8A25-30E6A8A803EE}" type="slidenum">
              <a:rPr kumimoji="1" lang="en-US" altLang="zh-TW" sz="1400">
                <a:solidFill>
                  <a:schemeClr val="tx1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US" altLang="zh-TW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1020763"/>
            <a:ext cx="821690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標題 1"/>
          <p:cNvSpPr txBox="1">
            <a:spLocks/>
          </p:cNvSpPr>
          <p:nvPr/>
        </p:nvSpPr>
        <p:spPr bwMode="auto">
          <a:xfrm>
            <a:off x="711200" y="338138"/>
            <a:ext cx="2921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zh-TW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TIFF Format</a:t>
            </a:r>
          </a:p>
        </p:txBody>
      </p:sp>
      <p:pic>
        <p:nvPicPr>
          <p:cNvPr id="32772" name="圖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0938" y="5191125"/>
            <a:ext cx="7386637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6488" y="3311525"/>
            <a:ext cx="7685087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D4D0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D4D0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734</Words>
  <Application>Microsoft Office PowerPoint</Application>
  <PresentationFormat>Custom</PresentationFormat>
  <Paragraphs>120</Paragraphs>
  <Slides>15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簡報設計範本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</vt:lpstr>
      <vt:lpstr>新細明體</vt:lpstr>
      <vt:lpstr>Calibri Light</vt:lpstr>
      <vt:lpstr>Calibri</vt:lpstr>
      <vt:lpstr>Times New Roman</vt:lpstr>
      <vt:lpstr>標楷體</vt:lpstr>
      <vt:lpstr>ＭＳ Ｐゴシック</vt:lpstr>
      <vt:lpstr>Office 佈景主題</vt:lpstr>
      <vt:lpstr>Equation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  GIF Format</vt:lpstr>
      <vt:lpstr>投影片 11</vt:lpstr>
      <vt:lpstr>Example:</vt:lpstr>
      <vt:lpstr>投影片 13</vt:lpstr>
      <vt:lpstr>投影片 14</vt:lpstr>
      <vt:lpstr>投影片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schen</dc:creator>
  <cp:lastModifiedBy>schen</cp:lastModifiedBy>
  <cp:revision>143</cp:revision>
  <dcterms:created xsi:type="dcterms:W3CDTF">2019-01-19T09:35:49Z</dcterms:created>
  <dcterms:modified xsi:type="dcterms:W3CDTF">2022-02-23T21:25:19Z</dcterms:modified>
</cp:coreProperties>
</file>