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9" r:id="rId1"/>
  </p:sldMasterIdLst>
  <p:notesMasterIdLst>
    <p:notesMasterId r:id="rId38"/>
  </p:notesMasterIdLst>
  <p:sldIdLst>
    <p:sldId id="256" r:id="rId2"/>
    <p:sldId id="265" r:id="rId3"/>
    <p:sldId id="258" r:id="rId4"/>
    <p:sldId id="257" r:id="rId5"/>
    <p:sldId id="280" r:id="rId6"/>
    <p:sldId id="259" r:id="rId7"/>
    <p:sldId id="270" r:id="rId8"/>
    <p:sldId id="266" r:id="rId9"/>
    <p:sldId id="267" r:id="rId10"/>
    <p:sldId id="268" r:id="rId11"/>
    <p:sldId id="263" r:id="rId12"/>
    <p:sldId id="285" r:id="rId13"/>
    <p:sldId id="282" r:id="rId14"/>
    <p:sldId id="286" r:id="rId15"/>
    <p:sldId id="287" r:id="rId16"/>
    <p:sldId id="283" r:id="rId17"/>
    <p:sldId id="262" r:id="rId18"/>
    <p:sldId id="264" r:id="rId19"/>
    <p:sldId id="260" r:id="rId20"/>
    <p:sldId id="271" r:id="rId21"/>
    <p:sldId id="272" r:id="rId22"/>
    <p:sldId id="273" r:id="rId23"/>
    <p:sldId id="274" r:id="rId24"/>
    <p:sldId id="275" r:id="rId25"/>
    <p:sldId id="276" r:id="rId26"/>
    <p:sldId id="277" r:id="rId27"/>
    <p:sldId id="278" r:id="rId28"/>
    <p:sldId id="289" r:id="rId29"/>
    <p:sldId id="279" r:id="rId30"/>
    <p:sldId id="288" r:id="rId31"/>
    <p:sldId id="290" r:id="rId32"/>
    <p:sldId id="292" r:id="rId33"/>
    <p:sldId id="293" r:id="rId34"/>
    <p:sldId id="291" r:id="rId35"/>
    <p:sldId id="261" r:id="rId36"/>
    <p:sldId id="28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2956"/>
  </p:normalViewPr>
  <p:slideViewPr>
    <p:cSldViewPr snapToGrid="0" snapToObjects="1">
      <p:cViewPr varScale="1">
        <p:scale>
          <a:sx n="107" d="100"/>
          <a:sy n="107" d="100"/>
        </p:scale>
        <p:origin x="12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364F17-41CA-F04D-A2A9-8EC77F90B5B3}" type="datetimeFigureOut">
              <a:rPr lang="en-US" smtClean="0"/>
              <a:t>12/17/20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4A8EBF-E5E3-B546-A77F-C16CC5901B60}" type="slidenum">
              <a:rPr lang="en-US" smtClean="0"/>
              <a:t>‹#›</a:t>
            </a:fld>
            <a:endParaRPr lang="en-US"/>
          </a:p>
        </p:txBody>
      </p:sp>
    </p:spTree>
    <p:extLst>
      <p:ext uri="{BB962C8B-B14F-4D97-AF65-F5344CB8AC3E}">
        <p14:creationId xmlns:p14="http://schemas.microsoft.com/office/powerpoint/2010/main" val="2373474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factorized convolution</a:t>
            </a:r>
            <a:r>
              <a:rPr lang="en-US" altLang="zh-TW" dirty="0"/>
              <a:t>s:</a:t>
            </a:r>
            <a:r>
              <a:rPr lang="zh-TW" altLang="en-US" dirty="0"/>
              <a:t> </a:t>
            </a:r>
            <a:r>
              <a:rPr lang="en-US" sz="1200" kern="1200" dirty="0">
                <a:solidFill>
                  <a:schemeClr val="tx1"/>
                </a:solidFill>
                <a:effectLst/>
                <a:latin typeface="+mn-lt"/>
                <a:ea typeface="+mn-ea"/>
                <a:cs typeface="+mn-cs"/>
              </a:rPr>
              <a:t>factorize a standard convolution into a depth</a:t>
            </a:r>
            <a:r>
              <a:rPr lang="en-US" altLang="zh-TW"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wise convolution and a 1</a:t>
            </a:r>
            <a:r>
              <a:rPr lang="en-US" altLang="zh-TW" sz="1200"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1 convolution called a pointwise convolution. </a:t>
            </a:r>
            <a:endParaRPr lang="en-US" dirty="0"/>
          </a:p>
        </p:txBody>
      </p:sp>
      <p:sp>
        <p:nvSpPr>
          <p:cNvPr id="4" name="Slide Number Placeholder 3"/>
          <p:cNvSpPr>
            <a:spLocks noGrp="1"/>
          </p:cNvSpPr>
          <p:nvPr>
            <p:ph type="sldNum" sz="quarter" idx="5"/>
          </p:nvPr>
        </p:nvSpPr>
        <p:spPr/>
        <p:txBody>
          <a:bodyPr/>
          <a:lstStyle/>
          <a:p>
            <a:fld id="{844A8EBF-E5E3-B546-A77F-C16CC5901B60}" type="slidenum">
              <a:rPr lang="en-US" smtClean="0"/>
              <a:t>6</a:t>
            </a:fld>
            <a:endParaRPr lang="en-US"/>
          </a:p>
        </p:txBody>
      </p:sp>
    </p:spTree>
    <p:extLst>
      <p:ext uri="{BB962C8B-B14F-4D97-AF65-F5344CB8AC3E}">
        <p14:creationId xmlns:p14="http://schemas.microsoft.com/office/powerpoint/2010/main" val="2911115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With the exception of the first layer, we use constant expansion rate throughout the network. In our experiments we find that expansion rates between 5 and 10 result in nearly identical performance curves, with smaller networks being better off with slightly smaller expansion rates and larger networks having slightly better performance with larger expansion rates. </a:t>
            </a:r>
            <a:endParaRPr lang="en-US" dirty="0"/>
          </a:p>
          <a:p>
            <a:r>
              <a:rPr lang="en-US" sz="1200" kern="1200" dirty="0">
                <a:solidFill>
                  <a:schemeClr val="tx1"/>
                </a:solidFill>
                <a:effectLst/>
                <a:latin typeface="+mn-lt"/>
                <a:ea typeface="+mn-ea"/>
                <a:cs typeface="+mn-cs"/>
              </a:rPr>
              <a:t>For all our main experiments we use expansion factor of 6 applied to the size of the input tensor. For example, for a bottleneck layer that takes 64-channel input tensor and produces a tensor with 128 channels, the intermediate expansion layer is then 64 · 6 = 384 channels. </a:t>
            </a:r>
          </a:p>
          <a:p>
            <a:endParaRPr lang="en-US" sz="120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Trade-off hyper parameters</a:t>
            </a:r>
            <a:r>
              <a:rPr lang="en-US" altLang="zh-TW" sz="1200" b="0" kern="1200" dirty="0">
                <a:solidFill>
                  <a:schemeClr val="tx1"/>
                </a:solidFill>
                <a:effectLst/>
                <a:latin typeface="+mn-lt"/>
                <a:ea typeface="+mn-ea"/>
                <a:cs typeface="+mn-cs"/>
              </a:rPr>
              <a:t>:</a:t>
            </a:r>
            <a:r>
              <a:rPr lang="zh-TW" altLang="en-US" sz="1200" b="0" kern="1200" dirty="0">
                <a:solidFill>
                  <a:schemeClr val="tx1"/>
                </a:solidFill>
                <a:effectLst/>
                <a:latin typeface="+mn-lt"/>
                <a:ea typeface="+mn-ea"/>
                <a:cs typeface="+mn-cs"/>
              </a:rPr>
              <a:t> </a:t>
            </a:r>
            <a:endParaRPr lang="en-US" altLang="zh-TW"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Our primary network (width multiplier 1, 224</a:t>
            </a:r>
            <a:r>
              <a:rPr lang="en-US" altLang="zh-TW" sz="1200"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224), has a computational cost of 300 million multiply-adds and uses 3.4 million parameters. We explore the performance trade offs, for input resolutions from 96 to 224, and width multipliers of 0.35 to 1.4. The network computational cost ranges from 7 multiply adds to 585M Adds, while the model size vary between 1.7M and 6.9M parameters. </a:t>
            </a:r>
            <a:r>
              <a:rPr lang="en-US" altLang="zh-TW" sz="1200" kern="1200" dirty="0">
                <a:solidFill>
                  <a:schemeClr val="tx1"/>
                </a:solidFill>
                <a:effectLst/>
                <a:latin typeface="+mn-lt"/>
                <a:ea typeface="+mn-ea"/>
                <a:cs typeface="+mn-cs"/>
              </a:rPr>
              <a:t>F</a:t>
            </a:r>
            <a:r>
              <a:rPr lang="en-US" sz="1200" kern="1200" dirty="0">
                <a:solidFill>
                  <a:schemeClr val="tx1"/>
                </a:solidFill>
                <a:effectLst/>
                <a:latin typeface="+mn-lt"/>
                <a:ea typeface="+mn-ea"/>
                <a:cs typeface="+mn-cs"/>
              </a:rPr>
              <a:t>or multipliers less than one, we apply width multiplier to all layers except the very last convolutional layer. This improves performance for smaller models. </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4A8EBF-E5E3-B546-A77F-C16CC5901B60}" type="slidenum">
              <a:rPr lang="en-US" smtClean="0"/>
              <a:t>17</a:t>
            </a:fld>
            <a:endParaRPr lang="en-US"/>
          </a:p>
        </p:txBody>
      </p:sp>
    </p:spTree>
    <p:extLst>
      <p:ext uri="{BB962C8B-B14F-4D97-AF65-F5344CB8AC3E}">
        <p14:creationId xmlns:p14="http://schemas.microsoft.com/office/powerpoint/2010/main" val="2011862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4A8EBF-E5E3-B546-A77F-C16CC5901B60}" type="slidenum">
              <a:rPr lang="en-US" smtClean="0"/>
              <a:t>23</a:t>
            </a:fld>
            <a:endParaRPr lang="en-US"/>
          </a:p>
        </p:txBody>
      </p:sp>
    </p:spTree>
    <p:extLst>
      <p:ext uri="{BB962C8B-B14F-4D97-AF65-F5344CB8AC3E}">
        <p14:creationId xmlns:p14="http://schemas.microsoft.com/office/powerpoint/2010/main" val="35485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4A8EBF-E5E3-B546-A77F-C16CC5901B60}" type="slidenum">
              <a:rPr lang="en-US" smtClean="0"/>
              <a:t>24</a:t>
            </a:fld>
            <a:endParaRPr lang="en-US"/>
          </a:p>
        </p:txBody>
      </p:sp>
    </p:spTree>
    <p:extLst>
      <p:ext uri="{BB962C8B-B14F-4D97-AF65-F5344CB8AC3E}">
        <p14:creationId xmlns:p14="http://schemas.microsoft.com/office/powerpoint/2010/main" val="2041196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PlaNet</a:t>
            </a:r>
            <a:r>
              <a:rPr lang="en-US" sz="1200" kern="1200" dirty="0">
                <a:solidFill>
                  <a:schemeClr val="tx1"/>
                </a:solidFill>
                <a:effectLst/>
                <a:latin typeface="+mn-lt"/>
                <a:ea typeface="+mn-ea"/>
                <a:cs typeface="+mn-cs"/>
              </a:rPr>
              <a:t> casts the task of determining where on earth a photo was taken as a classification problem. The approach divides the earth into a grid of geographic cells that serve as the target classes and trains a convolutional neural network on millions of geo-tagged photos.</a:t>
            </a:r>
            <a:endParaRPr lang="en-US" dirty="0"/>
          </a:p>
        </p:txBody>
      </p:sp>
      <p:sp>
        <p:nvSpPr>
          <p:cNvPr id="4" name="Slide Number Placeholder 3"/>
          <p:cNvSpPr>
            <a:spLocks noGrp="1"/>
          </p:cNvSpPr>
          <p:nvPr>
            <p:ph type="sldNum" sz="quarter" idx="5"/>
          </p:nvPr>
        </p:nvSpPr>
        <p:spPr/>
        <p:txBody>
          <a:bodyPr/>
          <a:lstStyle/>
          <a:p>
            <a:fld id="{844A8EBF-E5E3-B546-A77F-C16CC5901B60}" type="slidenum">
              <a:rPr lang="en-US" smtClean="0"/>
              <a:t>25</a:t>
            </a:fld>
            <a:endParaRPr lang="en-US"/>
          </a:p>
        </p:txBody>
      </p:sp>
    </p:spTree>
    <p:extLst>
      <p:ext uri="{BB962C8B-B14F-4D97-AF65-F5344CB8AC3E}">
        <p14:creationId xmlns:p14="http://schemas.microsoft.com/office/powerpoint/2010/main" val="1958895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4A8EBF-E5E3-B546-A77F-C16CC5901B60}" type="slidenum">
              <a:rPr lang="en-US" smtClean="0"/>
              <a:t>26</a:t>
            </a:fld>
            <a:endParaRPr lang="en-US"/>
          </a:p>
        </p:txBody>
      </p:sp>
    </p:spTree>
    <p:extLst>
      <p:ext uri="{BB962C8B-B14F-4D97-AF65-F5344CB8AC3E}">
        <p14:creationId xmlns:p14="http://schemas.microsoft.com/office/powerpoint/2010/main" val="55630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4A8EBF-E5E3-B546-A77F-C16CC5901B60}" type="slidenum">
              <a:rPr lang="en-US" smtClean="0"/>
              <a:t>27</a:t>
            </a:fld>
            <a:endParaRPr lang="en-US"/>
          </a:p>
        </p:txBody>
      </p:sp>
    </p:spTree>
    <p:extLst>
      <p:ext uri="{BB962C8B-B14F-4D97-AF65-F5344CB8AC3E}">
        <p14:creationId xmlns:p14="http://schemas.microsoft.com/office/powerpoint/2010/main" val="2695667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4A8EBF-E5E3-B546-A77F-C16CC5901B60}" type="slidenum">
              <a:rPr lang="en-US" smtClean="0"/>
              <a:t>28</a:t>
            </a:fld>
            <a:endParaRPr lang="en-US"/>
          </a:p>
        </p:txBody>
      </p:sp>
    </p:spTree>
    <p:extLst>
      <p:ext uri="{BB962C8B-B14F-4D97-AF65-F5344CB8AC3E}">
        <p14:creationId xmlns:p14="http://schemas.microsoft.com/office/powerpoint/2010/main" val="603896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4A8EBF-E5E3-B546-A77F-C16CC5901B60}" type="slidenum">
              <a:rPr lang="en-US" smtClean="0"/>
              <a:t>29</a:t>
            </a:fld>
            <a:endParaRPr lang="en-US"/>
          </a:p>
        </p:txBody>
      </p:sp>
    </p:spTree>
    <p:extLst>
      <p:ext uri="{BB962C8B-B14F-4D97-AF65-F5344CB8AC3E}">
        <p14:creationId xmlns:p14="http://schemas.microsoft.com/office/powerpoint/2010/main" val="42693337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use the standard </a:t>
            </a:r>
            <a:r>
              <a:rPr lang="en-US" sz="1200" kern="1200" dirty="0" err="1">
                <a:solidFill>
                  <a:schemeClr val="tx1"/>
                </a:solidFill>
                <a:effectLst/>
                <a:latin typeface="+mn-lt"/>
                <a:ea typeface="+mn-ea"/>
                <a:cs typeface="+mn-cs"/>
              </a:rPr>
              <a:t>RMSProp</a:t>
            </a:r>
            <a:r>
              <a:rPr lang="zh-TW"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Optimizer with both decay and momentum set to 0.9. We use batch normalization after every layer, and the standard weight decay is set to 0.00004. Following MobileNetV1 setup we use initial learning rate of 0.045, and learning rate decay rate of 0.98 per epoch. We use 16 GPU asynchronous workers, and a batch size of 96.</a:t>
            </a:r>
            <a:endParaRPr lang="en-US" dirty="0"/>
          </a:p>
        </p:txBody>
      </p:sp>
      <p:sp>
        <p:nvSpPr>
          <p:cNvPr id="4" name="Slide Number Placeholder 3"/>
          <p:cNvSpPr>
            <a:spLocks noGrp="1"/>
          </p:cNvSpPr>
          <p:nvPr>
            <p:ph type="sldNum" sz="quarter" idx="5"/>
          </p:nvPr>
        </p:nvSpPr>
        <p:spPr/>
        <p:txBody>
          <a:bodyPr/>
          <a:lstStyle/>
          <a:p>
            <a:fld id="{844A8EBF-E5E3-B546-A77F-C16CC5901B60}" type="slidenum">
              <a:rPr lang="en-US" smtClean="0"/>
              <a:t>30</a:t>
            </a:fld>
            <a:endParaRPr lang="en-US"/>
          </a:p>
        </p:txBody>
      </p:sp>
    </p:spTree>
    <p:extLst>
      <p:ext uri="{BB962C8B-B14F-4D97-AF65-F5344CB8AC3E}">
        <p14:creationId xmlns:p14="http://schemas.microsoft.com/office/powerpoint/2010/main" val="14416535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DeepLabv3 adopts </a:t>
            </a:r>
            <a:r>
              <a:rPr lang="en-US" sz="1200" kern="1200" dirty="0" err="1">
                <a:solidFill>
                  <a:schemeClr val="tx1"/>
                </a:solidFill>
                <a:effectLst/>
                <a:latin typeface="+mn-lt"/>
                <a:ea typeface="+mn-ea"/>
                <a:cs typeface="+mn-cs"/>
              </a:rPr>
              <a:t>atrous</a:t>
            </a:r>
            <a:r>
              <a:rPr lang="en-US" sz="1200" kern="1200" dirty="0">
                <a:solidFill>
                  <a:schemeClr val="tx1"/>
                </a:solidFill>
                <a:effectLst/>
                <a:latin typeface="+mn-lt"/>
                <a:ea typeface="+mn-ea"/>
                <a:cs typeface="+mn-cs"/>
              </a:rPr>
              <a:t> convolution [40, 41, 42], a powerful tool to explicitly control the resolution of computed feature maps, and builds five parallel heads including (a) </a:t>
            </a:r>
            <a:r>
              <a:rPr lang="en-US" sz="1200" kern="1200" dirty="0" err="1">
                <a:solidFill>
                  <a:schemeClr val="tx1"/>
                </a:solidFill>
                <a:effectLst/>
                <a:latin typeface="+mn-lt"/>
                <a:ea typeface="+mn-ea"/>
                <a:cs typeface="+mn-cs"/>
              </a:rPr>
              <a:t>Atrous</a:t>
            </a:r>
            <a:r>
              <a:rPr lang="en-US" sz="1200" kern="1200" dirty="0">
                <a:solidFill>
                  <a:schemeClr val="tx1"/>
                </a:solidFill>
                <a:effectLst/>
                <a:latin typeface="+mn-lt"/>
                <a:ea typeface="+mn-ea"/>
                <a:cs typeface="+mn-cs"/>
              </a:rPr>
              <a:t> Spatial Pyramid Pooling module (ASPP) containing three 3</a:t>
            </a:r>
            <a:r>
              <a:rPr lang="en-US" altLang="zh-TW" sz="1200"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3 convolutions with different </a:t>
            </a:r>
            <a:r>
              <a:rPr lang="en-US" sz="1200" kern="1200" dirty="0" err="1">
                <a:solidFill>
                  <a:schemeClr val="tx1"/>
                </a:solidFill>
                <a:effectLst/>
                <a:latin typeface="+mn-lt"/>
                <a:ea typeface="+mn-ea"/>
                <a:cs typeface="+mn-cs"/>
              </a:rPr>
              <a:t>atrous</a:t>
            </a:r>
            <a:r>
              <a:rPr lang="en-US" sz="1200" kern="1200" dirty="0">
                <a:solidFill>
                  <a:schemeClr val="tx1"/>
                </a:solidFill>
                <a:effectLst/>
                <a:latin typeface="+mn-lt"/>
                <a:ea typeface="+mn-ea"/>
                <a:cs typeface="+mn-cs"/>
              </a:rPr>
              <a:t> rates, (b) 1</a:t>
            </a:r>
            <a:r>
              <a:rPr lang="en-US" altLang="zh-TW" sz="1200"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1 convolution head, and (c) Image-level features. We denote by</a:t>
            </a:r>
            <a:r>
              <a:rPr lang="zh-TW" alt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output stride </a:t>
            </a:r>
            <a:r>
              <a:rPr lang="en-US" sz="1200" kern="1200" dirty="0">
                <a:solidFill>
                  <a:schemeClr val="tx1"/>
                </a:solidFill>
                <a:effectLst/>
                <a:latin typeface="+mn-lt"/>
                <a:ea typeface="+mn-ea"/>
                <a:cs typeface="+mn-cs"/>
              </a:rPr>
              <a:t>the ratio of input image spatial resolution to final output resolution, which is controlled by applying the </a:t>
            </a:r>
            <a:r>
              <a:rPr lang="en-US" sz="1200" kern="1200" dirty="0" err="1">
                <a:solidFill>
                  <a:schemeClr val="tx1"/>
                </a:solidFill>
                <a:effectLst/>
                <a:latin typeface="+mn-lt"/>
                <a:ea typeface="+mn-ea"/>
                <a:cs typeface="+mn-cs"/>
              </a:rPr>
              <a:t>atrous</a:t>
            </a:r>
            <a:r>
              <a:rPr lang="en-US" sz="1200" kern="1200" dirty="0">
                <a:solidFill>
                  <a:schemeClr val="tx1"/>
                </a:solidFill>
                <a:effectLst/>
                <a:latin typeface="+mn-lt"/>
                <a:ea typeface="+mn-ea"/>
                <a:cs typeface="+mn-cs"/>
              </a:rPr>
              <a:t> convolution properly. For semantic segmentation, we usually employ </a:t>
            </a:r>
            <a:r>
              <a:rPr lang="en-US" sz="1200" i="1" kern="1200" dirty="0">
                <a:solidFill>
                  <a:schemeClr val="tx1"/>
                </a:solidFill>
                <a:effectLst/>
                <a:latin typeface="+mn-lt"/>
                <a:ea typeface="+mn-ea"/>
                <a:cs typeface="+mn-cs"/>
              </a:rPr>
              <a:t>output stride </a:t>
            </a:r>
            <a:r>
              <a:rPr lang="en-US" sz="1200" kern="1200" dirty="0">
                <a:solidFill>
                  <a:schemeClr val="tx1"/>
                </a:solidFill>
                <a:effectLst/>
                <a:latin typeface="+mn-lt"/>
                <a:ea typeface="+mn-ea"/>
                <a:cs typeface="+mn-cs"/>
              </a:rPr>
              <a:t>= 16 or 8 for denser feature maps. We conduct the experiments on the PASCAL VOC 2012 dataset, with extra annotated images from and evaluation metric </a:t>
            </a:r>
            <a:r>
              <a:rPr lang="en-US" sz="1200" kern="1200" dirty="0" err="1">
                <a:solidFill>
                  <a:schemeClr val="tx1"/>
                </a:solidFill>
                <a:effectLst/>
                <a:latin typeface="+mn-lt"/>
                <a:ea typeface="+mn-ea"/>
                <a:cs typeface="+mn-cs"/>
              </a:rPr>
              <a:t>mIOU</a:t>
            </a:r>
            <a:r>
              <a:rPr lang="en-US" sz="1200" kern="1200" dirty="0">
                <a:solidFill>
                  <a:schemeClr val="tx1"/>
                </a:solidFill>
                <a:effectLst/>
                <a:latin typeface="+mn-lt"/>
                <a:ea typeface="+mn-ea"/>
                <a:cs typeface="+mn-cs"/>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4A8EBF-E5E3-B546-A77F-C16CC5901B60}" type="slidenum">
              <a:rPr lang="en-US" smtClean="0"/>
              <a:t>31</a:t>
            </a:fld>
            <a:endParaRPr lang="en-US"/>
          </a:p>
        </p:txBody>
      </p:sp>
    </p:spTree>
    <p:extLst>
      <p:ext uri="{BB962C8B-B14F-4D97-AF65-F5344CB8AC3E}">
        <p14:creationId xmlns:p14="http://schemas.microsoft.com/office/powerpoint/2010/main" val="2975508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MobileNet</a:t>
            </a:r>
            <a:r>
              <a:rPr lang="en-US" sz="1200" kern="1200" dirty="0">
                <a:solidFill>
                  <a:schemeClr val="tx1"/>
                </a:solidFill>
                <a:effectLst/>
                <a:latin typeface="+mn-lt"/>
                <a:ea typeface="+mn-ea"/>
                <a:cs typeface="+mn-cs"/>
              </a:rPr>
              <a:t> uses 3</a:t>
            </a:r>
            <a:r>
              <a:rPr lang="en-US" altLang="zh-TW" sz="1200"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3 depth</a:t>
            </a:r>
            <a:r>
              <a:rPr lang="en-US" altLang="zh-TW"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wise separable convolutions which uses between 8 to 9 times less computation than standard convolutions</a:t>
            </a:r>
            <a:r>
              <a:rPr lang="en-US" altLang="zh-TW"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44A8EBF-E5E3-B546-A77F-C16CC5901B60}" type="slidenum">
              <a:rPr lang="en-US" smtClean="0"/>
              <a:t>7</a:t>
            </a:fld>
            <a:endParaRPr lang="en-US"/>
          </a:p>
        </p:txBody>
      </p:sp>
    </p:spTree>
    <p:extLst>
      <p:ext uri="{BB962C8B-B14F-4D97-AF65-F5344CB8AC3E}">
        <p14:creationId xmlns:p14="http://schemas.microsoft.com/office/powerpoint/2010/main" val="1714805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4A8EBF-E5E3-B546-A77F-C16CC5901B60}" type="slidenum">
              <a:rPr lang="en-US" smtClean="0"/>
              <a:t>32</a:t>
            </a:fld>
            <a:endParaRPr lang="en-US"/>
          </a:p>
        </p:txBody>
      </p:sp>
    </p:spTree>
    <p:extLst>
      <p:ext uri="{BB962C8B-B14F-4D97-AF65-F5344CB8AC3E}">
        <p14:creationId xmlns:p14="http://schemas.microsoft.com/office/powerpoint/2010/main" val="3284725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4A8EBF-E5E3-B546-A77F-C16CC5901B60}" type="slidenum">
              <a:rPr lang="en-US" smtClean="0"/>
              <a:t>33</a:t>
            </a:fld>
            <a:endParaRPr lang="en-US"/>
          </a:p>
        </p:txBody>
      </p:sp>
    </p:spTree>
    <p:extLst>
      <p:ext uri="{BB962C8B-B14F-4D97-AF65-F5344CB8AC3E}">
        <p14:creationId xmlns:p14="http://schemas.microsoft.com/office/powerpoint/2010/main" val="1468482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Importance of linear bottlenecks</a:t>
            </a:r>
            <a:r>
              <a:rPr lang="en-US" altLang="zh-TW" sz="1200" b="0" kern="1200" dirty="0">
                <a:solidFill>
                  <a:schemeClr val="tx1"/>
                </a:solidFill>
                <a:effectLst/>
                <a:latin typeface="+mn-lt"/>
                <a:ea typeface="+mn-ea"/>
                <a:cs typeface="+mn-cs"/>
              </a:rPr>
              <a:t>:</a:t>
            </a:r>
            <a:r>
              <a:rPr lang="zh-TW" altLang="en-US" sz="1200" b="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linear bottleneck models are strictly less powerful than models with non-linearities, because the activations can always operate in linear regime with appropriate changes to biases and scaling. However our experiments shown in Figure 6a indicate that linear bottlenecks improve performance, providing support that non-linearity destroys information in low-dimensional space. </a:t>
            </a:r>
            <a:endParaRPr lang="en-US" dirty="0"/>
          </a:p>
        </p:txBody>
      </p:sp>
      <p:sp>
        <p:nvSpPr>
          <p:cNvPr id="4" name="Slide Number Placeholder 3"/>
          <p:cNvSpPr>
            <a:spLocks noGrp="1"/>
          </p:cNvSpPr>
          <p:nvPr>
            <p:ph type="sldNum" sz="quarter" idx="5"/>
          </p:nvPr>
        </p:nvSpPr>
        <p:spPr/>
        <p:txBody>
          <a:bodyPr/>
          <a:lstStyle/>
          <a:p>
            <a:fld id="{844A8EBF-E5E3-B546-A77F-C16CC5901B60}" type="slidenum">
              <a:rPr lang="en-US" smtClean="0"/>
              <a:t>34</a:t>
            </a:fld>
            <a:endParaRPr lang="en-US"/>
          </a:p>
        </p:txBody>
      </p:sp>
    </p:spTree>
    <p:extLst>
      <p:ext uri="{BB962C8B-B14F-4D97-AF65-F5344CB8AC3E}">
        <p14:creationId xmlns:p14="http://schemas.microsoft.com/office/powerpoint/2010/main" val="3721666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All layers are followed by a </a:t>
            </a:r>
            <a:r>
              <a:rPr lang="en-US" sz="1200" kern="1200" dirty="0" err="1">
                <a:solidFill>
                  <a:schemeClr val="tx1"/>
                </a:solidFill>
                <a:effectLst/>
                <a:latin typeface="+mn-lt"/>
                <a:ea typeface="+mn-ea"/>
                <a:cs typeface="+mn-cs"/>
              </a:rPr>
              <a:t>batchnorm</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ReLU</a:t>
            </a:r>
            <a:r>
              <a:rPr lang="en-US" sz="1200" kern="1200" dirty="0">
                <a:solidFill>
                  <a:schemeClr val="tx1"/>
                </a:solidFill>
                <a:effectLst/>
                <a:latin typeface="+mn-lt"/>
                <a:ea typeface="+mn-ea"/>
                <a:cs typeface="+mn-cs"/>
              </a:rPr>
              <a:t> nonlinearity with the exception of the final fully connected layer which has no nonlinearity and feeds into a </a:t>
            </a:r>
            <a:r>
              <a:rPr lang="en-US" sz="1200" kern="1200" dirty="0" err="1">
                <a:solidFill>
                  <a:schemeClr val="tx1"/>
                </a:solidFill>
                <a:effectLst/>
                <a:latin typeface="+mn-lt"/>
                <a:ea typeface="+mn-ea"/>
                <a:cs typeface="+mn-cs"/>
              </a:rPr>
              <a:t>softmax</a:t>
            </a:r>
            <a:r>
              <a:rPr lang="en-US" sz="1200" kern="1200" dirty="0">
                <a:solidFill>
                  <a:schemeClr val="tx1"/>
                </a:solidFill>
                <a:effectLst/>
                <a:latin typeface="+mn-lt"/>
                <a:ea typeface="+mn-ea"/>
                <a:cs typeface="+mn-cs"/>
              </a:rPr>
              <a:t> layer for classification</a:t>
            </a:r>
            <a:r>
              <a:rPr lang="en-US" altLang="zh-TW"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MobileNet</a:t>
            </a:r>
            <a:r>
              <a:rPr lang="en-US" sz="1200" kern="1200" dirty="0">
                <a:solidFill>
                  <a:schemeClr val="tx1"/>
                </a:solidFill>
                <a:effectLst/>
                <a:latin typeface="+mn-lt"/>
                <a:ea typeface="+mn-ea"/>
                <a:cs typeface="+mn-cs"/>
              </a:rPr>
              <a:t> has 28 layers</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MobileNet</a:t>
            </a:r>
            <a:r>
              <a:rPr lang="en-US" sz="1200" kern="1200" dirty="0">
                <a:solidFill>
                  <a:schemeClr val="tx1"/>
                </a:solidFill>
                <a:effectLst/>
                <a:latin typeface="+mn-lt"/>
                <a:ea typeface="+mn-ea"/>
                <a:cs typeface="+mn-cs"/>
              </a:rPr>
              <a:t> spends 95% of it’s computation time in 1</a:t>
            </a:r>
            <a:r>
              <a:rPr lang="en-US" altLang="zh-TW" sz="1200"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1 convolutions which also has 75% of the parameters as can be seen in Table 2. Nearly all of the additional parameters are in the fully connected layer.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4A8EBF-E5E3-B546-A77F-C16CC5901B60}" type="slidenum">
              <a:rPr lang="en-US" smtClean="0"/>
              <a:t>8</a:t>
            </a:fld>
            <a:endParaRPr lang="en-US"/>
          </a:p>
        </p:txBody>
      </p:sp>
    </p:spTree>
    <p:extLst>
      <p:ext uri="{BB962C8B-B14F-4D97-AF65-F5344CB8AC3E}">
        <p14:creationId xmlns:p14="http://schemas.microsoft.com/office/powerpoint/2010/main" val="33571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Although the base </a:t>
            </a:r>
            <a:r>
              <a:rPr lang="en-US" sz="1200" kern="1200" dirty="0" err="1">
                <a:solidFill>
                  <a:schemeClr val="tx1"/>
                </a:solidFill>
                <a:effectLst/>
                <a:latin typeface="+mn-lt"/>
                <a:ea typeface="+mn-ea"/>
                <a:cs typeface="+mn-cs"/>
              </a:rPr>
              <a:t>MobileNet</a:t>
            </a:r>
            <a:r>
              <a:rPr lang="en-US" sz="1200" kern="1200" dirty="0">
                <a:solidFill>
                  <a:schemeClr val="tx1"/>
                </a:solidFill>
                <a:effectLst/>
                <a:latin typeface="+mn-lt"/>
                <a:ea typeface="+mn-ea"/>
                <a:cs typeface="+mn-cs"/>
              </a:rPr>
              <a:t> architecture is already small and low latency, many times a specific use case or application may require the model to be smaller and faster. </a:t>
            </a:r>
            <a:endParaRPr lang="en-US" dirty="0"/>
          </a:p>
        </p:txBody>
      </p:sp>
      <p:sp>
        <p:nvSpPr>
          <p:cNvPr id="4" name="Slide Number Placeholder 3"/>
          <p:cNvSpPr>
            <a:spLocks noGrp="1"/>
          </p:cNvSpPr>
          <p:nvPr>
            <p:ph type="sldNum" sz="quarter" idx="5"/>
          </p:nvPr>
        </p:nvSpPr>
        <p:spPr/>
        <p:txBody>
          <a:bodyPr/>
          <a:lstStyle/>
          <a:p>
            <a:fld id="{844A8EBF-E5E3-B546-A77F-C16CC5901B60}" type="slidenum">
              <a:rPr lang="en-US" smtClean="0"/>
              <a:t>9</a:t>
            </a:fld>
            <a:endParaRPr lang="en-US"/>
          </a:p>
        </p:txBody>
      </p:sp>
    </p:spTree>
    <p:extLst>
      <p:ext uri="{BB962C8B-B14F-4D97-AF65-F5344CB8AC3E}">
        <p14:creationId xmlns:p14="http://schemas.microsoft.com/office/powerpoint/2010/main" val="2565369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Following that intuition, the width multiplier approach allows one to reduce the dimensionality of the activation space until the manifold of interest spans this entire space. However, this intuition breaks down when we recall that deep convolutional neural networks actually have non-linear per coordinate transformations, such as </a:t>
            </a:r>
            <a:r>
              <a:rPr lang="en-US" sz="1200" kern="1200" dirty="0" err="1">
                <a:solidFill>
                  <a:schemeClr val="tx1"/>
                </a:solidFill>
                <a:effectLst/>
                <a:latin typeface="+mn-lt"/>
                <a:ea typeface="+mn-ea"/>
                <a:cs typeface="+mn-cs"/>
              </a:rPr>
              <a:t>ReLU</a:t>
            </a:r>
            <a:r>
              <a:rPr lang="en-US" sz="1200" kern="1200" dirty="0">
                <a:solidFill>
                  <a:schemeClr val="tx1"/>
                </a:solidFill>
                <a:effectLst/>
                <a:latin typeface="+mn-lt"/>
                <a:ea typeface="+mn-ea"/>
                <a:cs typeface="+mn-cs"/>
              </a:rPr>
              <a:t>. For example, </a:t>
            </a:r>
            <a:r>
              <a:rPr lang="en-US" sz="1200" kern="1200" dirty="0" err="1">
                <a:solidFill>
                  <a:schemeClr val="tx1"/>
                </a:solidFill>
                <a:effectLst/>
                <a:latin typeface="+mn-lt"/>
                <a:ea typeface="+mn-ea"/>
                <a:cs typeface="+mn-cs"/>
              </a:rPr>
              <a:t>ReLU</a:t>
            </a:r>
            <a:r>
              <a:rPr lang="en-US" sz="1200" kern="1200" dirty="0">
                <a:solidFill>
                  <a:schemeClr val="tx1"/>
                </a:solidFill>
                <a:effectLst/>
                <a:latin typeface="+mn-lt"/>
                <a:ea typeface="+mn-ea"/>
                <a:cs typeface="+mn-cs"/>
              </a:rPr>
              <a:t> applied to a line in 1D space produces a ’ray’, where as in Rn space, it generally results in a piece-wise linear curve with n-joints. </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I</a:t>
            </a:r>
            <a:r>
              <a:rPr lang="en-US" sz="1200" kern="1200" dirty="0">
                <a:solidFill>
                  <a:schemeClr val="tx1"/>
                </a:solidFill>
                <a:effectLst/>
                <a:latin typeface="+mn-lt"/>
                <a:ea typeface="+mn-ea"/>
                <a:cs typeface="+mn-cs"/>
              </a:rPr>
              <a:t>n general if a result of a layer transformation </a:t>
            </a:r>
            <a:r>
              <a:rPr lang="en-US" sz="1200" kern="1200" dirty="0" err="1">
                <a:solidFill>
                  <a:schemeClr val="tx1"/>
                </a:solidFill>
                <a:effectLst/>
                <a:latin typeface="+mn-lt"/>
                <a:ea typeface="+mn-ea"/>
                <a:cs typeface="+mn-cs"/>
              </a:rPr>
              <a:t>ReLU</a:t>
            </a:r>
            <a:r>
              <a:rPr lang="en-US" sz="1200" kern="1200" dirty="0">
                <a:solidFill>
                  <a:schemeClr val="tx1"/>
                </a:solidFill>
                <a:effectLst/>
                <a:latin typeface="+mn-lt"/>
                <a:ea typeface="+mn-ea"/>
                <a:cs typeface="+mn-cs"/>
              </a:rPr>
              <a:t>(Bx) has a non-zero volume S, the points mapped to interior S are obtained via a linear transformation B of the input, thus indicating that the part of the input space corresponding to the full dimensional output, is limited to a linear transformation. In other words, deep networks only have the power of a linear classifier on the non-zero volume part of the output domain.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44A8EBF-E5E3-B546-A77F-C16CC5901B60}" type="slidenum">
              <a:rPr lang="en-US" smtClean="0"/>
              <a:t>11</a:t>
            </a:fld>
            <a:endParaRPr lang="en-US"/>
          </a:p>
        </p:txBody>
      </p:sp>
    </p:spTree>
    <p:extLst>
      <p:ext uri="{BB962C8B-B14F-4D97-AF65-F5344CB8AC3E}">
        <p14:creationId xmlns:p14="http://schemas.microsoft.com/office/powerpoint/2010/main" val="672833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4A8EBF-E5E3-B546-A77F-C16CC5901B60}" type="slidenum">
              <a:rPr lang="en-US" smtClean="0"/>
              <a:t>12</a:t>
            </a:fld>
            <a:endParaRPr lang="en-US"/>
          </a:p>
        </p:txBody>
      </p:sp>
    </p:spTree>
    <p:extLst>
      <p:ext uri="{BB962C8B-B14F-4D97-AF65-F5344CB8AC3E}">
        <p14:creationId xmlns:p14="http://schemas.microsoft.com/office/powerpoint/2010/main" val="2771968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However, inspired by the intuition that the bottlenecks actually contain all the necessary information, while an expansion layer acts merely as an implementation detail that accompanies a non-linear transformation of the tensor, we use shortcuts directly between the bottlenecks. </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motivation for inserting shortcuts is similar to that of classical residual connections: we want to improve the ability of a gradient to propagate across multiplier layers. However, the inverted design is considerably more memory efficient (see Section 5 for details), as well as works slightly better in our experiments. </a:t>
            </a:r>
            <a:endParaRPr lang="en-US" dirty="0"/>
          </a:p>
        </p:txBody>
      </p:sp>
      <p:sp>
        <p:nvSpPr>
          <p:cNvPr id="4" name="Slide Number Placeholder 3"/>
          <p:cNvSpPr>
            <a:spLocks noGrp="1"/>
          </p:cNvSpPr>
          <p:nvPr>
            <p:ph type="sldNum" sz="quarter" idx="5"/>
          </p:nvPr>
        </p:nvSpPr>
        <p:spPr/>
        <p:txBody>
          <a:bodyPr/>
          <a:lstStyle/>
          <a:p>
            <a:fld id="{844A8EBF-E5E3-B546-A77F-C16CC5901B60}" type="slidenum">
              <a:rPr lang="en-US" smtClean="0"/>
              <a:t>13</a:t>
            </a:fld>
            <a:endParaRPr lang="en-US"/>
          </a:p>
        </p:txBody>
      </p:sp>
    </p:spTree>
    <p:extLst>
      <p:ext uri="{BB962C8B-B14F-4D97-AF65-F5344CB8AC3E}">
        <p14:creationId xmlns:p14="http://schemas.microsoft.com/office/powerpoint/2010/main" val="3496101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4A8EBF-E5E3-B546-A77F-C16CC5901B60}" type="slidenum">
              <a:rPr lang="en-US" smtClean="0"/>
              <a:t>14</a:t>
            </a:fld>
            <a:endParaRPr lang="en-US"/>
          </a:p>
        </p:txBody>
      </p:sp>
    </p:spTree>
    <p:extLst>
      <p:ext uri="{BB962C8B-B14F-4D97-AF65-F5344CB8AC3E}">
        <p14:creationId xmlns:p14="http://schemas.microsoft.com/office/powerpoint/2010/main" val="2718530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4A8EBF-E5E3-B546-A77F-C16CC5901B60}" type="slidenum">
              <a:rPr lang="en-US" smtClean="0"/>
              <a:t>15</a:t>
            </a:fld>
            <a:endParaRPr lang="en-US"/>
          </a:p>
        </p:txBody>
      </p:sp>
    </p:spTree>
    <p:extLst>
      <p:ext uri="{BB962C8B-B14F-4D97-AF65-F5344CB8AC3E}">
        <p14:creationId xmlns:p14="http://schemas.microsoft.com/office/powerpoint/2010/main" val="2193996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B9C4B1-7954-B142-9E64-0E0BC560022C}" type="datetimeFigureOut">
              <a:rPr lang="en-US" smtClean="0"/>
              <a:t>12/17/20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8893D-BE3A-6543-9006-D973D200A5EC}" type="slidenum">
              <a:rPr lang="en-US" smtClean="0"/>
              <a:t>‹#›</a:t>
            </a:fld>
            <a:endParaRPr lang="en-US"/>
          </a:p>
        </p:txBody>
      </p:sp>
    </p:spTree>
    <p:extLst>
      <p:ext uri="{BB962C8B-B14F-4D97-AF65-F5344CB8AC3E}">
        <p14:creationId xmlns:p14="http://schemas.microsoft.com/office/powerpoint/2010/main" val="3835428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B9C4B1-7954-B142-9E64-0E0BC560022C}" type="datetimeFigureOut">
              <a:rPr lang="en-US" smtClean="0"/>
              <a:t>12/17/20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8893D-BE3A-6543-9006-D973D200A5EC}" type="slidenum">
              <a:rPr lang="en-US" smtClean="0"/>
              <a:t>‹#›</a:t>
            </a:fld>
            <a:endParaRPr lang="en-US"/>
          </a:p>
        </p:txBody>
      </p:sp>
    </p:spTree>
    <p:extLst>
      <p:ext uri="{BB962C8B-B14F-4D97-AF65-F5344CB8AC3E}">
        <p14:creationId xmlns:p14="http://schemas.microsoft.com/office/powerpoint/2010/main" val="4175309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CB9C4B1-7954-B142-9E64-0E0BC560022C}" type="datetimeFigureOut">
              <a:rPr lang="en-US" smtClean="0"/>
              <a:t>12/17/20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8893D-BE3A-6543-9006-D973D200A5EC}" type="slidenum">
              <a:rPr lang="en-US" smtClean="0"/>
              <a:t>‹#›</a:t>
            </a:fld>
            <a:endParaRPr lang="en-US"/>
          </a:p>
        </p:txBody>
      </p:sp>
    </p:spTree>
    <p:extLst>
      <p:ext uri="{BB962C8B-B14F-4D97-AF65-F5344CB8AC3E}">
        <p14:creationId xmlns:p14="http://schemas.microsoft.com/office/powerpoint/2010/main" val="3576022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CB9C4B1-7954-B142-9E64-0E0BC560022C}" type="datetimeFigureOut">
              <a:rPr lang="en-US" smtClean="0"/>
              <a:t>12/17/20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E8893D-BE3A-6543-9006-D973D200A5EC}" type="slidenum">
              <a:rPr lang="en-US" smtClean="0"/>
              <a:t>‹#›</a:t>
            </a:fld>
            <a:endParaRPr lang="en-US"/>
          </a:p>
        </p:txBody>
      </p:sp>
    </p:spTree>
    <p:extLst>
      <p:ext uri="{BB962C8B-B14F-4D97-AF65-F5344CB8AC3E}">
        <p14:creationId xmlns:p14="http://schemas.microsoft.com/office/powerpoint/2010/main" val="3744104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B9C4B1-7954-B142-9E64-0E0BC560022C}" type="datetimeFigureOut">
              <a:rPr lang="en-US" smtClean="0"/>
              <a:t>12/17/20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8893D-BE3A-6543-9006-D973D200A5EC}" type="slidenum">
              <a:rPr lang="en-US" smtClean="0"/>
              <a:t>‹#›</a:t>
            </a:fld>
            <a:endParaRPr lang="en-US"/>
          </a:p>
        </p:txBody>
      </p:sp>
    </p:spTree>
    <p:extLst>
      <p:ext uri="{BB962C8B-B14F-4D97-AF65-F5344CB8AC3E}">
        <p14:creationId xmlns:p14="http://schemas.microsoft.com/office/powerpoint/2010/main" val="185428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B9C4B1-7954-B142-9E64-0E0BC560022C}" type="datetimeFigureOut">
              <a:rPr lang="en-US" smtClean="0"/>
              <a:t>12/17/20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8893D-BE3A-6543-9006-D973D200A5EC}" type="slidenum">
              <a:rPr lang="en-US" smtClean="0"/>
              <a:t>‹#›</a:t>
            </a:fld>
            <a:endParaRPr lang="en-US"/>
          </a:p>
        </p:txBody>
      </p:sp>
    </p:spTree>
    <p:extLst>
      <p:ext uri="{BB962C8B-B14F-4D97-AF65-F5344CB8AC3E}">
        <p14:creationId xmlns:p14="http://schemas.microsoft.com/office/powerpoint/2010/main" val="39877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B9C4B1-7954-B142-9E64-0E0BC560022C}" type="datetimeFigureOut">
              <a:rPr lang="en-US" smtClean="0"/>
              <a:t>12/17/20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8893D-BE3A-6543-9006-D973D200A5EC}" type="slidenum">
              <a:rPr lang="en-US" smtClean="0"/>
              <a:t>‹#›</a:t>
            </a:fld>
            <a:endParaRPr lang="en-US"/>
          </a:p>
        </p:txBody>
      </p:sp>
    </p:spTree>
    <p:extLst>
      <p:ext uri="{BB962C8B-B14F-4D97-AF65-F5344CB8AC3E}">
        <p14:creationId xmlns:p14="http://schemas.microsoft.com/office/powerpoint/2010/main" val="2065113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B9C4B1-7954-B142-9E64-0E0BC560022C}" type="datetimeFigureOut">
              <a:rPr lang="en-US" smtClean="0"/>
              <a:t>12/17/20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8893D-BE3A-6543-9006-D973D200A5EC}" type="slidenum">
              <a:rPr lang="en-US" smtClean="0"/>
              <a:t>‹#›</a:t>
            </a:fld>
            <a:endParaRPr lang="en-US"/>
          </a:p>
        </p:txBody>
      </p:sp>
    </p:spTree>
    <p:extLst>
      <p:ext uri="{BB962C8B-B14F-4D97-AF65-F5344CB8AC3E}">
        <p14:creationId xmlns:p14="http://schemas.microsoft.com/office/powerpoint/2010/main" val="1488937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B9C4B1-7954-B142-9E64-0E0BC560022C}" type="datetimeFigureOut">
              <a:rPr lang="en-US" smtClean="0"/>
              <a:t>12/17/20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8893D-BE3A-6543-9006-D973D200A5EC}" type="slidenum">
              <a:rPr lang="en-US" smtClean="0"/>
              <a:t>‹#›</a:t>
            </a:fld>
            <a:endParaRPr lang="en-US"/>
          </a:p>
        </p:txBody>
      </p:sp>
    </p:spTree>
    <p:extLst>
      <p:ext uri="{BB962C8B-B14F-4D97-AF65-F5344CB8AC3E}">
        <p14:creationId xmlns:p14="http://schemas.microsoft.com/office/powerpoint/2010/main" val="2045458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B9C4B1-7954-B142-9E64-0E0BC560022C}" type="datetimeFigureOut">
              <a:rPr lang="en-US" smtClean="0"/>
              <a:t>12/17/20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E8893D-BE3A-6543-9006-D973D200A5EC}" type="slidenum">
              <a:rPr lang="en-US" smtClean="0"/>
              <a:t>‹#›</a:t>
            </a:fld>
            <a:endParaRPr lang="en-US"/>
          </a:p>
        </p:txBody>
      </p:sp>
    </p:spTree>
    <p:extLst>
      <p:ext uri="{BB962C8B-B14F-4D97-AF65-F5344CB8AC3E}">
        <p14:creationId xmlns:p14="http://schemas.microsoft.com/office/powerpoint/2010/main" val="3608848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B9C4B1-7954-B142-9E64-0E0BC560022C}" type="datetimeFigureOut">
              <a:rPr lang="en-US" smtClean="0"/>
              <a:t>12/17/20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E8893D-BE3A-6543-9006-D973D200A5EC}" type="slidenum">
              <a:rPr lang="en-US" smtClean="0"/>
              <a:t>‹#›</a:t>
            </a:fld>
            <a:endParaRPr lang="en-US"/>
          </a:p>
        </p:txBody>
      </p:sp>
    </p:spTree>
    <p:extLst>
      <p:ext uri="{BB962C8B-B14F-4D97-AF65-F5344CB8AC3E}">
        <p14:creationId xmlns:p14="http://schemas.microsoft.com/office/powerpoint/2010/main" val="369640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B9C4B1-7954-B142-9E64-0E0BC560022C}" type="datetimeFigureOut">
              <a:rPr lang="en-US" smtClean="0"/>
              <a:t>12/17/20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E8893D-BE3A-6543-9006-D973D200A5EC}" type="slidenum">
              <a:rPr lang="en-US" smtClean="0"/>
              <a:t>‹#›</a:t>
            </a:fld>
            <a:endParaRPr lang="en-US"/>
          </a:p>
        </p:txBody>
      </p:sp>
    </p:spTree>
    <p:extLst>
      <p:ext uri="{BB962C8B-B14F-4D97-AF65-F5344CB8AC3E}">
        <p14:creationId xmlns:p14="http://schemas.microsoft.com/office/powerpoint/2010/main" val="3789960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B9C4B1-7954-B142-9E64-0E0BC560022C}" type="datetimeFigureOut">
              <a:rPr lang="en-US" smtClean="0"/>
              <a:t>12/17/20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8893D-BE3A-6543-9006-D973D200A5EC}" type="slidenum">
              <a:rPr lang="en-US" smtClean="0"/>
              <a:t>‹#›</a:t>
            </a:fld>
            <a:endParaRPr lang="en-US"/>
          </a:p>
        </p:txBody>
      </p:sp>
    </p:spTree>
    <p:extLst>
      <p:ext uri="{BB962C8B-B14F-4D97-AF65-F5344CB8AC3E}">
        <p14:creationId xmlns:p14="http://schemas.microsoft.com/office/powerpoint/2010/main" val="1356151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CB9C4B1-7954-B142-9E64-0E0BC560022C}" type="datetimeFigureOut">
              <a:rPr lang="en-US" smtClean="0"/>
              <a:t>12/17/20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02E8893D-BE3A-6543-9006-D973D200A5EC}" type="slidenum">
              <a:rPr lang="en-US" smtClean="0"/>
              <a:t>‹#›</a:t>
            </a:fld>
            <a:endParaRPr lang="en-US"/>
          </a:p>
        </p:txBody>
      </p:sp>
    </p:spTree>
    <p:extLst>
      <p:ext uri="{BB962C8B-B14F-4D97-AF65-F5344CB8AC3E}">
        <p14:creationId xmlns:p14="http://schemas.microsoft.com/office/powerpoint/2010/main" val="2659705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CB9C4B1-7954-B142-9E64-0E0BC560022C}" type="datetimeFigureOut">
              <a:rPr lang="en-US" smtClean="0"/>
              <a:t>12/17/20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02E8893D-BE3A-6543-9006-D973D200A5EC}" type="slidenum">
              <a:rPr lang="en-US" smtClean="0"/>
              <a:t>‹#›</a:t>
            </a:fld>
            <a:endParaRPr lang="en-US"/>
          </a:p>
        </p:txBody>
      </p:sp>
    </p:spTree>
    <p:extLst>
      <p:ext uri="{BB962C8B-B14F-4D97-AF65-F5344CB8AC3E}">
        <p14:creationId xmlns:p14="http://schemas.microsoft.com/office/powerpoint/2010/main" val="2245858268"/>
      </p:ext>
    </p:extLst>
  </p:cSld>
  <p:clrMap bg1="dk1" tx1="lt1" bg2="dk2" tx2="lt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EF368-1D71-C64C-8E55-E7FBF4FC0E2B}"/>
              </a:ext>
            </a:extLst>
          </p:cNvPr>
          <p:cNvSpPr>
            <a:spLocks noGrp="1"/>
          </p:cNvSpPr>
          <p:nvPr>
            <p:ph type="ctrTitle"/>
          </p:nvPr>
        </p:nvSpPr>
        <p:spPr>
          <a:xfrm>
            <a:off x="810001" y="1351801"/>
            <a:ext cx="10572000" cy="2971051"/>
          </a:xfrm>
        </p:spPr>
        <p:txBody>
          <a:bodyPr/>
          <a:lstStyle/>
          <a:p>
            <a:r>
              <a:rPr lang="en-US" sz="4000" i="1" dirty="0" err="1">
                <a:latin typeface="Times New Roman" panose="02020603050405020304" pitchFamily="18" charset="0"/>
                <a:cs typeface="Times New Roman" panose="02020603050405020304" pitchFamily="18" charset="0"/>
              </a:rPr>
              <a:t>MobileNets</a:t>
            </a:r>
            <a:r>
              <a:rPr lang="en-US" sz="4000" i="1" dirty="0">
                <a:latin typeface="Times New Roman" panose="02020603050405020304" pitchFamily="18" charset="0"/>
                <a:cs typeface="Times New Roman" panose="02020603050405020304" pitchFamily="18" charset="0"/>
              </a:rPr>
              <a:t>: Efficient Convolutional Neural Networks for Mobile Vision Applications</a:t>
            </a:r>
            <a:br>
              <a:rPr lang="en-US" i="1" dirty="0">
                <a:latin typeface="Times New Roman" panose="02020603050405020304" pitchFamily="18" charset="0"/>
                <a:cs typeface="Times New Roman" panose="02020603050405020304" pitchFamily="18" charset="0"/>
              </a:rPr>
            </a:br>
            <a:br>
              <a:rPr lang="en-US" sz="1000" i="1" dirty="0">
                <a:latin typeface="Times New Roman" panose="02020603050405020304" pitchFamily="18" charset="0"/>
                <a:cs typeface="Times New Roman" panose="02020603050405020304" pitchFamily="18" charset="0"/>
              </a:rPr>
            </a:br>
            <a:br>
              <a:rPr lang="en-US" sz="1000" i="1" dirty="0">
                <a:latin typeface="Times New Roman" panose="02020603050405020304" pitchFamily="18" charset="0"/>
                <a:cs typeface="Times New Roman" panose="02020603050405020304" pitchFamily="18" charset="0"/>
              </a:rPr>
            </a:br>
            <a:br>
              <a:rPr lang="en-US" sz="1000" i="1" dirty="0">
                <a:latin typeface="Times New Roman" panose="02020603050405020304" pitchFamily="18" charset="0"/>
                <a:cs typeface="Times New Roman" panose="02020603050405020304" pitchFamily="18" charset="0"/>
              </a:rPr>
            </a:br>
            <a:r>
              <a:rPr lang="en-US" sz="4000" i="1" dirty="0">
                <a:latin typeface="Times New Roman" panose="02020603050405020304" pitchFamily="18" charset="0"/>
                <a:cs typeface="Times New Roman" panose="02020603050405020304" pitchFamily="18" charset="0"/>
              </a:rPr>
              <a:t>MobileNetV2: Inverted Residuals and Linear Bottlenecks </a:t>
            </a:r>
          </a:p>
        </p:txBody>
      </p:sp>
      <p:sp>
        <p:nvSpPr>
          <p:cNvPr id="3" name="Subtitle 2">
            <a:extLst>
              <a:ext uri="{FF2B5EF4-FFF2-40B4-BE49-F238E27FC236}">
                <a16:creationId xmlns:a16="http://schemas.microsoft.com/office/drawing/2014/main" id="{C4A53F15-270E-7740-A5BE-8F30FD88A6A6}"/>
              </a:ext>
            </a:extLst>
          </p:cNvPr>
          <p:cNvSpPr>
            <a:spLocks noGrp="1"/>
          </p:cNvSpPr>
          <p:nvPr>
            <p:ph type="subTitle" idx="1"/>
          </p:nvPr>
        </p:nvSpPr>
        <p:spPr/>
        <p:txBody>
          <a:bodyPr/>
          <a:lstStyle/>
          <a:p>
            <a:pPr algn="r"/>
            <a:r>
              <a:rPr lang="en-US" altLang="zh-TW" dirty="0"/>
              <a:t>Group</a:t>
            </a:r>
            <a:r>
              <a:rPr lang="zh-TW" altLang="en-US" dirty="0"/>
              <a:t> </a:t>
            </a:r>
            <a:r>
              <a:rPr lang="en-US" altLang="zh-TW" dirty="0"/>
              <a:t>9:</a:t>
            </a:r>
            <a:r>
              <a:rPr lang="zh-TW" altLang="en-US" dirty="0"/>
              <a:t> </a:t>
            </a:r>
            <a:r>
              <a:rPr lang="en-US" dirty="0"/>
              <a:t>Sai </a:t>
            </a:r>
            <a:r>
              <a:rPr lang="en-US" dirty="0" err="1"/>
              <a:t>Suvajit</a:t>
            </a:r>
            <a:r>
              <a:rPr lang="en-US" dirty="0"/>
              <a:t> </a:t>
            </a:r>
            <a:r>
              <a:rPr lang="en-US" dirty="0" err="1"/>
              <a:t>Acharjee</a:t>
            </a:r>
            <a:r>
              <a:rPr lang="en-US" altLang="zh-TW" dirty="0"/>
              <a:t>,</a:t>
            </a:r>
            <a:r>
              <a:rPr lang="zh-TW" altLang="en-US" dirty="0"/>
              <a:t> </a:t>
            </a:r>
            <a:r>
              <a:rPr lang="en-US" dirty="0"/>
              <a:t>Muhammad Faisal</a:t>
            </a:r>
            <a:r>
              <a:rPr lang="en-US" altLang="zh-TW" dirty="0"/>
              <a:t>,</a:t>
            </a:r>
            <a:r>
              <a:rPr lang="zh-TW" altLang="en-US" dirty="0"/>
              <a:t> </a:t>
            </a:r>
            <a:r>
              <a:rPr lang="en-US" dirty="0" err="1"/>
              <a:t>許朝鈞</a:t>
            </a:r>
            <a:endParaRPr lang="en-US" dirty="0"/>
          </a:p>
        </p:txBody>
      </p:sp>
    </p:spTree>
    <p:extLst>
      <p:ext uri="{BB962C8B-B14F-4D97-AF65-F5344CB8AC3E}">
        <p14:creationId xmlns:p14="http://schemas.microsoft.com/office/powerpoint/2010/main" val="2038317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0A154-2A0E-DA4D-9316-99407DB6AA54}"/>
              </a:ext>
            </a:extLst>
          </p:cNvPr>
          <p:cNvSpPr>
            <a:spLocks noGrp="1"/>
          </p:cNvSpPr>
          <p:nvPr>
            <p:ph type="title"/>
          </p:nvPr>
        </p:nvSpPr>
        <p:spPr>
          <a:xfrm>
            <a:off x="809999" y="447188"/>
            <a:ext cx="11765969" cy="970450"/>
          </a:xfrm>
        </p:spPr>
        <p:txBody>
          <a:bodyPr/>
          <a:lstStyle/>
          <a:p>
            <a:r>
              <a:rPr lang="en-US" altLang="zh-TW" dirty="0" err="1"/>
              <a:t>MobileNet</a:t>
            </a:r>
            <a:r>
              <a:rPr lang="zh-TW" altLang="en-US" dirty="0"/>
              <a:t> </a:t>
            </a:r>
            <a:r>
              <a:rPr lang="en-US" altLang="zh-TW" dirty="0"/>
              <a:t>Architecture</a:t>
            </a:r>
            <a:r>
              <a:rPr lang="zh-TW" altLang="en-US" dirty="0"/>
              <a:t> </a:t>
            </a:r>
            <a:r>
              <a:rPr lang="en-US" altLang="zh-TW" dirty="0"/>
              <a:t>–</a:t>
            </a:r>
            <a:r>
              <a:rPr lang="zh-TW" altLang="en-US" dirty="0"/>
              <a:t> </a:t>
            </a:r>
            <a:br>
              <a:rPr lang="en-US" altLang="zh-TW" dirty="0"/>
            </a:br>
            <a:r>
              <a:rPr lang="en-US" dirty="0"/>
              <a:t>Resolution Multiplier: Reduced Representation </a:t>
            </a:r>
          </a:p>
        </p:txBody>
      </p:sp>
      <p:sp>
        <p:nvSpPr>
          <p:cNvPr id="3" name="Content Placeholder 2">
            <a:extLst>
              <a:ext uri="{FF2B5EF4-FFF2-40B4-BE49-F238E27FC236}">
                <a16:creationId xmlns:a16="http://schemas.microsoft.com/office/drawing/2014/main" id="{95494447-BA40-BC43-9874-B740F7D40059}"/>
              </a:ext>
            </a:extLst>
          </p:cNvPr>
          <p:cNvSpPr>
            <a:spLocks noGrp="1"/>
          </p:cNvSpPr>
          <p:nvPr>
            <p:ph idx="1"/>
          </p:nvPr>
        </p:nvSpPr>
        <p:spPr/>
        <p:txBody>
          <a:bodyPr/>
          <a:lstStyle/>
          <a:p>
            <a:r>
              <a:rPr lang="en-US" altLang="zh-TW" dirty="0"/>
              <a:t>R</a:t>
            </a:r>
            <a:r>
              <a:rPr lang="en-US" dirty="0"/>
              <a:t>educ</a:t>
            </a:r>
            <a:r>
              <a:rPr lang="en-US" altLang="zh-TW" dirty="0"/>
              <a:t>ing</a:t>
            </a:r>
            <a:r>
              <a:rPr lang="en-US" dirty="0"/>
              <a:t> the computational cost of a neural network</a:t>
            </a:r>
            <a:r>
              <a:rPr lang="en-US" altLang="zh-TW" dirty="0"/>
              <a:t>.</a:t>
            </a:r>
          </a:p>
          <a:p>
            <a:r>
              <a:rPr lang="en-US" altLang="zh-TW" dirty="0"/>
              <a:t>Apply</a:t>
            </a:r>
            <a:r>
              <a:rPr lang="en-US" dirty="0"/>
              <a:t> this to the input image and the internal representation of every layer</a:t>
            </a:r>
            <a:r>
              <a:rPr lang="en-US" altLang="zh-TW" dirty="0"/>
              <a:t>.</a:t>
            </a:r>
          </a:p>
          <a:p>
            <a:r>
              <a:rPr lang="en-US" dirty="0"/>
              <a:t>Depth</a:t>
            </a:r>
            <a:r>
              <a:rPr lang="en-US" altLang="zh-TW" dirty="0"/>
              <a:t>-</a:t>
            </a:r>
            <a:r>
              <a:rPr lang="en-US" dirty="0"/>
              <a:t>wise separable convolutions cost</a:t>
            </a:r>
            <a:r>
              <a:rPr lang="en-US" altLang="zh-TW" dirty="0"/>
              <a:t>:</a:t>
            </a:r>
            <a:r>
              <a:rPr lang="zh-TW" altLang="en-US" dirty="0"/>
              <a:t> </a:t>
            </a:r>
            <a:endParaRPr lang="en-US" altLang="zh-TW" dirty="0"/>
          </a:p>
          <a:p>
            <a:r>
              <a:rPr lang="en-US" altLang="zh-TW" dirty="0"/>
              <a:t>R</a:t>
            </a:r>
            <a:r>
              <a:rPr lang="en-US" dirty="0"/>
              <a:t>educing computational cost by</a:t>
            </a:r>
            <a:r>
              <a:rPr lang="zh-TW" altLang="en-US" dirty="0"/>
              <a:t>      </a:t>
            </a:r>
            <a:r>
              <a:rPr lang="en-US" altLang="zh-TW" dirty="0"/>
              <a:t>.</a:t>
            </a:r>
            <a:r>
              <a:rPr lang="en-US" dirty="0"/>
              <a:t> </a:t>
            </a:r>
            <a:endParaRPr lang="en-US" altLang="zh-TW" dirty="0"/>
          </a:p>
          <a:p>
            <a:endParaRPr lang="en-US" dirty="0"/>
          </a:p>
          <a:p>
            <a:endParaRPr lang="en-US" altLang="zh-TW" dirty="0"/>
          </a:p>
        </p:txBody>
      </p:sp>
      <p:pic>
        <p:nvPicPr>
          <p:cNvPr id="5" name="Picture 4">
            <a:extLst>
              <a:ext uri="{FF2B5EF4-FFF2-40B4-BE49-F238E27FC236}">
                <a16:creationId xmlns:a16="http://schemas.microsoft.com/office/drawing/2014/main" id="{651648B6-5445-4845-A5B2-90A5180CBD57}"/>
              </a:ext>
            </a:extLst>
          </p:cNvPr>
          <p:cNvPicPr>
            <a:picLocks noChangeAspect="1"/>
          </p:cNvPicPr>
          <p:nvPr/>
        </p:nvPicPr>
        <p:blipFill>
          <a:blip r:embed="rId2"/>
          <a:stretch>
            <a:fillRect/>
          </a:stretch>
        </p:blipFill>
        <p:spPr>
          <a:xfrm>
            <a:off x="11507964" y="1294810"/>
            <a:ext cx="420302" cy="593367"/>
          </a:xfrm>
          <a:prstGeom prst="rect">
            <a:avLst/>
          </a:prstGeom>
        </p:spPr>
      </p:pic>
      <p:grpSp>
        <p:nvGrpSpPr>
          <p:cNvPr id="10" name="Group 9">
            <a:extLst>
              <a:ext uri="{FF2B5EF4-FFF2-40B4-BE49-F238E27FC236}">
                <a16:creationId xmlns:a16="http://schemas.microsoft.com/office/drawing/2014/main" id="{8D9A08F7-0C8B-184E-B1C5-2A29F4F96AE8}"/>
              </a:ext>
            </a:extLst>
          </p:cNvPr>
          <p:cNvGrpSpPr/>
          <p:nvPr/>
        </p:nvGrpSpPr>
        <p:grpSpPr>
          <a:xfrm>
            <a:off x="5797302" y="3678592"/>
            <a:ext cx="6268027" cy="314450"/>
            <a:chOff x="5809178" y="3850042"/>
            <a:chExt cx="7594600" cy="381000"/>
          </a:xfrm>
        </p:grpSpPr>
        <p:pic>
          <p:nvPicPr>
            <p:cNvPr id="7" name="Picture 6">
              <a:extLst>
                <a:ext uri="{FF2B5EF4-FFF2-40B4-BE49-F238E27FC236}">
                  <a16:creationId xmlns:a16="http://schemas.microsoft.com/office/drawing/2014/main" id="{2E94C125-6E2E-7344-997C-BED0FDE8446E}"/>
                </a:ext>
              </a:extLst>
            </p:cNvPr>
            <p:cNvPicPr>
              <a:picLocks noChangeAspect="1"/>
            </p:cNvPicPr>
            <p:nvPr/>
          </p:nvPicPr>
          <p:blipFill>
            <a:blip r:embed="rId3"/>
            <a:stretch>
              <a:fillRect/>
            </a:stretch>
          </p:blipFill>
          <p:spPr>
            <a:xfrm>
              <a:off x="5809178" y="3850042"/>
              <a:ext cx="6273800" cy="381000"/>
            </a:xfrm>
            <a:prstGeom prst="rect">
              <a:avLst/>
            </a:prstGeom>
          </p:spPr>
        </p:pic>
        <p:pic>
          <p:nvPicPr>
            <p:cNvPr id="9" name="Picture 8">
              <a:extLst>
                <a:ext uri="{FF2B5EF4-FFF2-40B4-BE49-F238E27FC236}">
                  <a16:creationId xmlns:a16="http://schemas.microsoft.com/office/drawing/2014/main" id="{9C743823-DB3A-4242-BA32-40BF2CB9F941}"/>
                </a:ext>
              </a:extLst>
            </p:cNvPr>
            <p:cNvPicPr>
              <a:picLocks noChangeAspect="1"/>
            </p:cNvPicPr>
            <p:nvPr/>
          </p:nvPicPr>
          <p:blipFill>
            <a:blip r:embed="rId4"/>
            <a:stretch>
              <a:fillRect/>
            </a:stretch>
          </p:blipFill>
          <p:spPr>
            <a:xfrm>
              <a:off x="12082978" y="3850042"/>
              <a:ext cx="1320800" cy="381000"/>
            </a:xfrm>
            <a:prstGeom prst="rect">
              <a:avLst/>
            </a:prstGeom>
          </p:spPr>
        </p:pic>
      </p:grpSp>
      <p:pic>
        <p:nvPicPr>
          <p:cNvPr id="12" name="Picture 11">
            <a:extLst>
              <a:ext uri="{FF2B5EF4-FFF2-40B4-BE49-F238E27FC236}">
                <a16:creationId xmlns:a16="http://schemas.microsoft.com/office/drawing/2014/main" id="{AD6AAA13-1383-5641-B376-77F0BC8E704C}"/>
              </a:ext>
            </a:extLst>
          </p:cNvPr>
          <p:cNvPicPr>
            <a:picLocks noChangeAspect="1"/>
          </p:cNvPicPr>
          <p:nvPr/>
        </p:nvPicPr>
        <p:blipFill>
          <a:blip r:embed="rId5"/>
          <a:stretch>
            <a:fillRect/>
          </a:stretch>
        </p:blipFill>
        <p:spPr>
          <a:xfrm>
            <a:off x="4946509" y="4054768"/>
            <a:ext cx="317500" cy="355600"/>
          </a:xfrm>
          <a:prstGeom prst="rect">
            <a:avLst/>
          </a:prstGeom>
        </p:spPr>
      </p:pic>
    </p:spTree>
    <p:extLst>
      <p:ext uri="{BB962C8B-B14F-4D97-AF65-F5344CB8AC3E}">
        <p14:creationId xmlns:p14="http://schemas.microsoft.com/office/powerpoint/2010/main" val="1949053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9F5D7-78AF-3149-9210-3A42F725DF48}"/>
              </a:ext>
            </a:extLst>
          </p:cNvPr>
          <p:cNvSpPr>
            <a:spLocks noGrp="1"/>
          </p:cNvSpPr>
          <p:nvPr>
            <p:ph type="title"/>
          </p:nvPr>
        </p:nvSpPr>
        <p:spPr/>
        <p:txBody>
          <a:bodyPr/>
          <a:lstStyle/>
          <a:p>
            <a:r>
              <a:rPr lang="en-US" dirty="0"/>
              <a:t>Preliminaries, discussion and intuition</a:t>
            </a:r>
            <a:r>
              <a:rPr lang="zh-TW" altLang="en-US" dirty="0"/>
              <a:t> </a:t>
            </a:r>
            <a:r>
              <a:rPr lang="en-US" altLang="zh-TW" dirty="0"/>
              <a:t>–</a:t>
            </a:r>
            <a:r>
              <a:rPr lang="zh-TW" altLang="en-US" dirty="0"/>
              <a:t>  </a:t>
            </a:r>
            <a:r>
              <a:rPr lang="en-US" dirty="0"/>
              <a:t>Linear Bottlenecks  </a:t>
            </a:r>
          </a:p>
        </p:txBody>
      </p:sp>
      <p:sp>
        <p:nvSpPr>
          <p:cNvPr id="3" name="Content Placeholder 2">
            <a:extLst>
              <a:ext uri="{FF2B5EF4-FFF2-40B4-BE49-F238E27FC236}">
                <a16:creationId xmlns:a16="http://schemas.microsoft.com/office/drawing/2014/main" id="{8E4B62F7-E5D9-CF41-AE88-0E686A7DFDE0}"/>
              </a:ext>
            </a:extLst>
          </p:cNvPr>
          <p:cNvSpPr>
            <a:spLocks noGrp="1"/>
          </p:cNvSpPr>
          <p:nvPr>
            <p:ph idx="1"/>
          </p:nvPr>
        </p:nvSpPr>
        <p:spPr>
          <a:xfrm>
            <a:off x="810000" y="2107845"/>
            <a:ext cx="10554574" cy="3673338"/>
          </a:xfrm>
        </p:spPr>
        <p:txBody>
          <a:bodyPr>
            <a:normAutofit/>
          </a:bodyPr>
          <a:lstStyle/>
          <a:p>
            <a:r>
              <a:rPr lang="en-US" altLang="zh-TW" dirty="0"/>
              <a:t>W</a:t>
            </a:r>
            <a:r>
              <a:rPr lang="en-US" dirty="0"/>
              <a:t>e say that the set of layer activations (any layer) forms a “manifold of interest”</a:t>
            </a:r>
            <a:r>
              <a:rPr lang="en-US" altLang="zh-TW" dirty="0"/>
              <a:t>.</a:t>
            </a:r>
            <a:endParaRPr lang="en-US" dirty="0"/>
          </a:p>
          <a:p>
            <a:r>
              <a:rPr lang="en-US" altLang="zh-TW" dirty="0"/>
              <a:t>M</a:t>
            </a:r>
            <a:r>
              <a:rPr lang="en-US" dirty="0"/>
              <a:t>anifolds of interest in neural networks could be embedded in low-dimensional subspaces</a:t>
            </a:r>
            <a:r>
              <a:rPr lang="en-US" altLang="zh-TW" dirty="0"/>
              <a:t>.</a:t>
            </a:r>
            <a:endParaRPr lang="en-US" dirty="0"/>
          </a:p>
          <a:p>
            <a:r>
              <a:rPr lang="en-US" altLang="zh-TW" dirty="0"/>
              <a:t>T</a:t>
            </a:r>
            <a:r>
              <a:rPr lang="en-US" dirty="0"/>
              <a:t>wo properties that are indicative of the requirement that the manifold of interest should lie in a low-dimensional subspace of the higher-dimensional activation space </a:t>
            </a:r>
          </a:p>
          <a:p>
            <a:pPr lvl="1"/>
            <a:r>
              <a:rPr lang="en-US" dirty="0"/>
              <a:t>If the manifold of interest remains non-zero volume after </a:t>
            </a:r>
            <a:r>
              <a:rPr lang="en-US" dirty="0" err="1"/>
              <a:t>ReLU</a:t>
            </a:r>
            <a:r>
              <a:rPr lang="en-US" dirty="0"/>
              <a:t> transformation, it corresponds to a linear transformation </a:t>
            </a:r>
          </a:p>
          <a:p>
            <a:pPr lvl="1"/>
            <a:r>
              <a:rPr lang="en-US" dirty="0" err="1"/>
              <a:t>ReLU</a:t>
            </a:r>
            <a:r>
              <a:rPr lang="en-US" dirty="0"/>
              <a:t> is capable of preserving complete information about the input manifold, but only if the input manifold lies in a low-dimensional subspace of the input space. </a:t>
            </a:r>
          </a:p>
          <a:p>
            <a:pPr marL="0" indent="0">
              <a:buNone/>
            </a:pPr>
            <a:endParaRPr lang="en-US" dirty="0"/>
          </a:p>
          <a:p>
            <a:endParaRPr lang="en-US" dirty="0"/>
          </a:p>
        </p:txBody>
      </p:sp>
      <p:pic>
        <p:nvPicPr>
          <p:cNvPr id="5" name="Picture 4">
            <a:extLst>
              <a:ext uri="{FF2B5EF4-FFF2-40B4-BE49-F238E27FC236}">
                <a16:creationId xmlns:a16="http://schemas.microsoft.com/office/drawing/2014/main" id="{6A73BF5E-CB7B-1045-8791-9990EFB8E3EF}"/>
              </a:ext>
            </a:extLst>
          </p:cNvPr>
          <p:cNvPicPr>
            <a:picLocks noChangeAspect="1"/>
          </p:cNvPicPr>
          <p:nvPr/>
        </p:nvPicPr>
        <p:blipFill>
          <a:blip r:embed="rId3"/>
          <a:stretch>
            <a:fillRect/>
          </a:stretch>
        </p:blipFill>
        <p:spPr>
          <a:xfrm>
            <a:off x="810000" y="4860493"/>
            <a:ext cx="5676900" cy="762000"/>
          </a:xfrm>
          <a:prstGeom prst="rect">
            <a:avLst/>
          </a:prstGeom>
        </p:spPr>
      </p:pic>
      <p:sp>
        <p:nvSpPr>
          <p:cNvPr id="6" name="Content Placeholder 2">
            <a:extLst>
              <a:ext uri="{FF2B5EF4-FFF2-40B4-BE49-F238E27FC236}">
                <a16:creationId xmlns:a16="http://schemas.microsoft.com/office/drawing/2014/main" id="{73206769-2FF3-8542-BE03-D65C384854BD}"/>
              </a:ext>
            </a:extLst>
          </p:cNvPr>
          <p:cNvSpPr txBox="1">
            <a:spLocks/>
          </p:cNvSpPr>
          <p:nvPr/>
        </p:nvSpPr>
        <p:spPr>
          <a:xfrm>
            <a:off x="810000" y="5622493"/>
            <a:ext cx="10571998" cy="1189632"/>
          </a:xfrm>
          <a:prstGeom prst="rect">
            <a:avLst/>
          </a:prstGeom>
          <a:effectLst>
            <a:outerShdw blurRad="50800" dir="14400000">
              <a:srgbClr val="000000">
                <a:alpha val="40000"/>
              </a:srgbClr>
            </a:outerShdw>
          </a:effectLst>
        </p:spPr>
        <p:txBody>
          <a:bodyPr vert="horz" lIns="91440" tIns="45720" rIns="91440" bIns="45720" rtlCol="0" anchor="ctr">
            <a:normAutofit fontScale="925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Examples of </a:t>
            </a:r>
            <a:r>
              <a:rPr lang="en-US" dirty="0" err="1"/>
              <a:t>ReLU</a:t>
            </a:r>
            <a:r>
              <a:rPr lang="en-US" dirty="0"/>
              <a:t> transformations of low-dimensional manifolds embedded in higher</a:t>
            </a:r>
            <a:r>
              <a:rPr lang="en-US" altLang="zh-TW" dirty="0"/>
              <a:t>-</a:t>
            </a:r>
            <a:r>
              <a:rPr lang="en-US" dirty="0"/>
              <a:t>dimensional spaces. </a:t>
            </a:r>
          </a:p>
          <a:p>
            <a:r>
              <a:rPr lang="en-US" dirty="0"/>
              <a:t>n = 2, 3 result in information loss where certain points of the manifold collapse into each other, while for n = 15 to 30 the transformation is highly non-convex. </a:t>
            </a:r>
          </a:p>
        </p:txBody>
      </p:sp>
    </p:spTree>
    <p:extLst>
      <p:ext uri="{BB962C8B-B14F-4D97-AF65-F5344CB8AC3E}">
        <p14:creationId xmlns:p14="http://schemas.microsoft.com/office/powerpoint/2010/main" val="3579073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9F5D7-78AF-3149-9210-3A42F725DF48}"/>
              </a:ext>
            </a:extLst>
          </p:cNvPr>
          <p:cNvSpPr>
            <a:spLocks noGrp="1"/>
          </p:cNvSpPr>
          <p:nvPr>
            <p:ph type="title"/>
          </p:nvPr>
        </p:nvSpPr>
        <p:spPr/>
        <p:txBody>
          <a:bodyPr/>
          <a:lstStyle/>
          <a:p>
            <a:r>
              <a:rPr lang="en-US" dirty="0"/>
              <a:t>Preliminaries, discussion and intuition</a:t>
            </a:r>
            <a:r>
              <a:rPr lang="zh-TW" altLang="en-US" dirty="0"/>
              <a:t> </a:t>
            </a:r>
            <a:r>
              <a:rPr lang="en-US" altLang="zh-TW" dirty="0"/>
              <a:t>–</a:t>
            </a:r>
            <a:r>
              <a:rPr lang="zh-TW" altLang="en-US" dirty="0"/>
              <a:t>  </a:t>
            </a:r>
            <a:r>
              <a:rPr lang="en-US" dirty="0"/>
              <a:t>Linear Bottlenecks  </a:t>
            </a:r>
          </a:p>
        </p:txBody>
      </p:sp>
      <p:sp>
        <p:nvSpPr>
          <p:cNvPr id="3" name="Content Placeholder 2">
            <a:extLst>
              <a:ext uri="{FF2B5EF4-FFF2-40B4-BE49-F238E27FC236}">
                <a16:creationId xmlns:a16="http://schemas.microsoft.com/office/drawing/2014/main" id="{8E4B62F7-E5D9-CF41-AE88-0E686A7DFDE0}"/>
              </a:ext>
            </a:extLst>
          </p:cNvPr>
          <p:cNvSpPr>
            <a:spLocks noGrp="1"/>
          </p:cNvSpPr>
          <p:nvPr>
            <p:ph idx="1"/>
          </p:nvPr>
        </p:nvSpPr>
        <p:spPr>
          <a:xfrm>
            <a:off x="818712" y="5584932"/>
            <a:ext cx="10554574" cy="1273068"/>
          </a:xfrm>
        </p:spPr>
        <p:txBody>
          <a:bodyPr>
            <a:normAutofit/>
          </a:bodyPr>
          <a:lstStyle/>
          <a:p>
            <a:r>
              <a:rPr lang="en-US" dirty="0"/>
              <a:t>Evolution of separable convolution blocks. The diagonally hatched texture indicates layers that do not contain non-linearities. </a:t>
            </a:r>
          </a:p>
          <a:p>
            <a:r>
              <a:rPr lang="en-US" dirty="0"/>
              <a:t>Note: 2d and 2c are equivalent blocks when stacked. Best viewed in color. </a:t>
            </a:r>
          </a:p>
        </p:txBody>
      </p:sp>
      <p:pic>
        <p:nvPicPr>
          <p:cNvPr id="6" name="Picture 5">
            <a:extLst>
              <a:ext uri="{FF2B5EF4-FFF2-40B4-BE49-F238E27FC236}">
                <a16:creationId xmlns:a16="http://schemas.microsoft.com/office/drawing/2014/main" id="{5E12B5F9-A512-8240-90EB-8868ABACABA6}"/>
              </a:ext>
            </a:extLst>
          </p:cNvPr>
          <p:cNvPicPr>
            <a:picLocks noChangeAspect="1"/>
          </p:cNvPicPr>
          <p:nvPr/>
        </p:nvPicPr>
        <p:blipFill>
          <a:blip r:embed="rId3"/>
          <a:stretch>
            <a:fillRect/>
          </a:stretch>
        </p:blipFill>
        <p:spPr>
          <a:xfrm>
            <a:off x="810000" y="3655115"/>
            <a:ext cx="2847600" cy="2029324"/>
          </a:xfrm>
          <a:prstGeom prst="rect">
            <a:avLst/>
          </a:prstGeom>
        </p:spPr>
      </p:pic>
      <p:sp>
        <p:nvSpPr>
          <p:cNvPr id="7" name="Content Placeholder 2">
            <a:extLst>
              <a:ext uri="{FF2B5EF4-FFF2-40B4-BE49-F238E27FC236}">
                <a16:creationId xmlns:a16="http://schemas.microsoft.com/office/drawing/2014/main" id="{CF6B5932-36F2-244F-958A-F11AABCE342F}"/>
              </a:ext>
            </a:extLst>
          </p:cNvPr>
          <p:cNvSpPr txBox="1">
            <a:spLocks/>
          </p:cNvSpPr>
          <p:nvPr/>
        </p:nvSpPr>
        <p:spPr>
          <a:xfrm>
            <a:off x="810000" y="2155931"/>
            <a:ext cx="10554574" cy="1499183"/>
          </a:xfrm>
          <a:prstGeom prst="rect">
            <a:avLst/>
          </a:prstGeom>
          <a:effectLst>
            <a:outerShdw blurRad="50800" dir="14400000">
              <a:srgbClr val="000000">
                <a:alpha val="40000"/>
              </a:srgbClr>
            </a:outerShdw>
          </a:effectLst>
        </p:spPr>
        <p:txBody>
          <a:bodyPr vert="horz" lIns="91440" tIns="45720" rIns="91440" bIns="45720" rtlCol="0" anchor="ctr">
            <a:normAutofit fontScale="925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altLang="zh-TW" dirty="0"/>
              <a:t>Made</a:t>
            </a:r>
            <a:r>
              <a:rPr lang="zh-TW" altLang="en-US" dirty="0"/>
              <a:t> </a:t>
            </a:r>
            <a:r>
              <a:rPr lang="en-US" dirty="0"/>
              <a:t>manifold of interest low-dimensional by inserting </a:t>
            </a:r>
            <a:r>
              <a:rPr lang="en-US" dirty="0">
                <a:solidFill>
                  <a:srgbClr val="FF0000"/>
                </a:solidFill>
              </a:rPr>
              <a:t>linear bottleneck layers </a:t>
            </a:r>
            <a:r>
              <a:rPr lang="en-US" dirty="0"/>
              <a:t>into the convolutional blocks. </a:t>
            </a:r>
          </a:p>
          <a:p>
            <a:r>
              <a:rPr lang="en-US" altLang="zh-TW" dirty="0"/>
              <a:t>U</a:t>
            </a:r>
            <a:r>
              <a:rPr lang="en-US" dirty="0"/>
              <a:t>sing linear layers is crucial as it prevents non-linearities from destroying too much information</a:t>
            </a:r>
            <a:r>
              <a:rPr lang="en-US" altLang="zh-TW" dirty="0"/>
              <a:t>.</a:t>
            </a:r>
            <a:endParaRPr lang="en-US" dirty="0"/>
          </a:p>
          <a:p>
            <a:r>
              <a:rPr lang="en-US" altLang="zh-TW" i="1" dirty="0"/>
              <a:t>E</a:t>
            </a:r>
            <a:r>
              <a:rPr lang="en-US" i="1" dirty="0"/>
              <a:t>xpansion ratio</a:t>
            </a:r>
            <a:r>
              <a:rPr lang="en-US" altLang="zh-TW" i="1" dirty="0"/>
              <a:t>:</a:t>
            </a:r>
            <a:r>
              <a:rPr lang="zh-TW" altLang="en-US" i="1" dirty="0"/>
              <a:t> </a:t>
            </a:r>
            <a:r>
              <a:rPr lang="en-US" dirty="0"/>
              <a:t>ratio between the size of the input bottleneck and the inner size. </a:t>
            </a:r>
          </a:p>
        </p:txBody>
      </p:sp>
    </p:spTree>
    <p:extLst>
      <p:ext uri="{BB962C8B-B14F-4D97-AF65-F5344CB8AC3E}">
        <p14:creationId xmlns:p14="http://schemas.microsoft.com/office/powerpoint/2010/main" val="2208750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9F5D7-78AF-3149-9210-3A42F725DF48}"/>
              </a:ext>
            </a:extLst>
          </p:cNvPr>
          <p:cNvSpPr>
            <a:spLocks noGrp="1"/>
          </p:cNvSpPr>
          <p:nvPr>
            <p:ph type="title"/>
          </p:nvPr>
        </p:nvSpPr>
        <p:spPr/>
        <p:txBody>
          <a:bodyPr/>
          <a:lstStyle/>
          <a:p>
            <a:r>
              <a:rPr lang="en-US" dirty="0"/>
              <a:t>Preliminaries, discussion and intuition</a:t>
            </a:r>
            <a:r>
              <a:rPr lang="zh-TW" altLang="en-US" dirty="0"/>
              <a:t> </a:t>
            </a:r>
            <a:r>
              <a:rPr lang="en-US" altLang="zh-TW" dirty="0"/>
              <a:t>–</a:t>
            </a:r>
            <a:r>
              <a:rPr lang="zh-TW" altLang="en-US" dirty="0"/>
              <a:t>  </a:t>
            </a:r>
            <a:r>
              <a:rPr lang="en-US" dirty="0"/>
              <a:t>Inverted residuals </a:t>
            </a:r>
          </a:p>
        </p:txBody>
      </p:sp>
      <p:pic>
        <p:nvPicPr>
          <p:cNvPr id="5" name="Content Placeholder 4">
            <a:extLst>
              <a:ext uri="{FF2B5EF4-FFF2-40B4-BE49-F238E27FC236}">
                <a16:creationId xmlns:a16="http://schemas.microsoft.com/office/drawing/2014/main" id="{9A579876-D99C-6F44-978C-11C65D2D16E9}"/>
              </a:ext>
            </a:extLst>
          </p:cNvPr>
          <p:cNvPicPr>
            <a:picLocks noGrp="1" noChangeAspect="1"/>
          </p:cNvPicPr>
          <p:nvPr>
            <p:ph idx="1"/>
          </p:nvPr>
        </p:nvPicPr>
        <p:blipFill>
          <a:blip r:embed="rId3"/>
          <a:stretch>
            <a:fillRect/>
          </a:stretch>
        </p:blipFill>
        <p:spPr>
          <a:xfrm>
            <a:off x="810000" y="2405444"/>
            <a:ext cx="5460093" cy="1577727"/>
          </a:xfrm>
        </p:spPr>
      </p:pic>
      <p:sp>
        <p:nvSpPr>
          <p:cNvPr id="7" name="Content Placeholder 2">
            <a:extLst>
              <a:ext uri="{FF2B5EF4-FFF2-40B4-BE49-F238E27FC236}">
                <a16:creationId xmlns:a16="http://schemas.microsoft.com/office/drawing/2014/main" id="{56624314-2347-B742-953C-37E046361A28}"/>
              </a:ext>
            </a:extLst>
          </p:cNvPr>
          <p:cNvSpPr txBox="1">
            <a:spLocks/>
          </p:cNvSpPr>
          <p:nvPr/>
        </p:nvSpPr>
        <p:spPr>
          <a:xfrm>
            <a:off x="810000" y="3983171"/>
            <a:ext cx="10554574" cy="287482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altLang="zh-TW" dirty="0"/>
              <a:t>H</a:t>
            </a:r>
            <a:r>
              <a:rPr lang="en-US" dirty="0"/>
              <a:t>ow classical residuals connects the layers with high number of channels, whereas the inverted residuals connect the bottlenecks. </a:t>
            </a:r>
          </a:p>
          <a:p>
            <a:r>
              <a:rPr lang="en-US" altLang="zh-TW" dirty="0"/>
              <a:t>B</a:t>
            </a:r>
            <a:r>
              <a:rPr lang="en-US" dirty="0"/>
              <a:t>ottlenecks actually contain all the necessary informatio</a:t>
            </a:r>
            <a:r>
              <a:rPr lang="en-US" altLang="zh-TW" dirty="0"/>
              <a:t>n</a:t>
            </a:r>
            <a:br>
              <a:rPr lang="en-US" altLang="zh-TW" dirty="0"/>
            </a:br>
            <a:r>
              <a:rPr lang="en-US" altLang="zh-TW" dirty="0">
                <a:sym typeface="Wingdings" pitchFamily="2" charset="2"/>
              </a:rPr>
              <a:t></a:t>
            </a:r>
            <a:r>
              <a:rPr lang="zh-TW" altLang="en-US" dirty="0">
                <a:sym typeface="Wingdings" pitchFamily="2" charset="2"/>
              </a:rPr>
              <a:t> </a:t>
            </a:r>
            <a:r>
              <a:rPr lang="en-US" dirty="0"/>
              <a:t>use shortcuts directly between the bottlenecks</a:t>
            </a:r>
          </a:p>
          <a:p>
            <a:pPr lvl="1"/>
            <a:r>
              <a:rPr lang="en-US" dirty="0"/>
              <a:t>considerably more memory efficient </a:t>
            </a:r>
          </a:p>
          <a:p>
            <a:pPr lvl="1"/>
            <a:r>
              <a:rPr lang="en-US" dirty="0"/>
              <a:t>works slightly better in our experiments.</a:t>
            </a:r>
          </a:p>
          <a:p>
            <a:pPr lvl="1"/>
            <a:endParaRPr lang="en-US" dirty="0"/>
          </a:p>
          <a:p>
            <a:pPr lvl="1"/>
            <a:endParaRPr lang="en-US" dirty="0"/>
          </a:p>
        </p:txBody>
      </p:sp>
    </p:spTree>
    <p:extLst>
      <p:ext uri="{BB962C8B-B14F-4D97-AF65-F5344CB8AC3E}">
        <p14:creationId xmlns:p14="http://schemas.microsoft.com/office/powerpoint/2010/main" val="3887445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9F5D7-78AF-3149-9210-3A42F725DF48}"/>
              </a:ext>
            </a:extLst>
          </p:cNvPr>
          <p:cNvSpPr>
            <a:spLocks noGrp="1"/>
          </p:cNvSpPr>
          <p:nvPr>
            <p:ph type="title"/>
          </p:nvPr>
        </p:nvSpPr>
        <p:spPr/>
        <p:txBody>
          <a:bodyPr/>
          <a:lstStyle/>
          <a:p>
            <a:r>
              <a:rPr lang="en-US" dirty="0"/>
              <a:t>Preliminaries, discussion and intuition</a:t>
            </a:r>
            <a:r>
              <a:rPr lang="zh-TW" altLang="en-US" dirty="0"/>
              <a:t> </a:t>
            </a:r>
            <a:r>
              <a:rPr lang="en-US" altLang="zh-TW" dirty="0"/>
              <a:t>–</a:t>
            </a:r>
            <a:r>
              <a:rPr lang="zh-TW" altLang="en-US" dirty="0"/>
              <a:t>  </a:t>
            </a:r>
            <a:r>
              <a:rPr lang="en-US" dirty="0"/>
              <a:t>Inverted residuals </a:t>
            </a:r>
          </a:p>
        </p:txBody>
      </p:sp>
      <p:sp>
        <p:nvSpPr>
          <p:cNvPr id="7" name="Content Placeholder 2">
            <a:extLst>
              <a:ext uri="{FF2B5EF4-FFF2-40B4-BE49-F238E27FC236}">
                <a16:creationId xmlns:a16="http://schemas.microsoft.com/office/drawing/2014/main" id="{56624314-2347-B742-953C-37E046361A28}"/>
              </a:ext>
            </a:extLst>
          </p:cNvPr>
          <p:cNvSpPr txBox="1">
            <a:spLocks/>
          </p:cNvSpPr>
          <p:nvPr/>
        </p:nvSpPr>
        <p:spPr>
          <a:xfrm>
            <a:off x="810000" y="2320627"/>
            <a:ext cx="10554574" cy="52945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Running time and parameter count for bottleneck convolution</a:t>
            </a:r>
            <a:r>
              <a:rPr lang="en-US" altLang="zh-TW" dirty="0"/>
              <a:t>.</a:t>
            </a:r>
            <a:endParaRPr lang="en-US" dirty="0"/>
          </a:p>
        </p:txBody>
      </p:sp>
      <p:pic>
        <p:nvPicPr>
          <p:cNvPr id="10" name="Picture 9">
            <a:extLst>
              <a:ext uri="{FF2B5EF4-FFF2-40B4-BE49-F238E27FC236}">
                <a16:creationId xmlns:a16="http://schemas.microsoft.com/office/drawing/2014/main" id="{5E216B43-4B6B-6D4C-9EF1-7D8E03672A36}"/>
              </a:ext>
            </a:extLst>
          </p:cNvPr>
          <p:cNvPicPr>
            <a:picLocks noChangeAspect="1"/>
          </p:cNvPicPr>
          <p:nvPr/>
        </p:nvPicPr>
        <p:blipFill>
          <a:blip r:embed="rId3"/>
          <a:stretch>
            <a:fillRect/>
          </a:stretch>
        </p:blipFill>
        <p:spPr>
          <a:xfrm>
            <a:off x="810000" y="2850079"/>
            <a:ext cx="6692900" cy="1701800"/>
          </a:xfrm>
          <a:prstGeom prst="rect">
            <a:avLst/>
          </a:prstGeom>
        </p:spPr>
      </p:pic>
      <p:sp>
        <p:nvSpPr>
          <p:cNvPr id="11" name="Content Placeholder 2">
            <a:extLst>
              <a:ext uri="{FF2B5EF4-FFF2-40B4-BE49-F238E27FC236}">
                <a16:creationId xmlns:a16="http://schemas.microsoft.com/office/drawing/2014/main" id="{3D3EB912-6A30-1541-A206-81C1791DE19D}"/>
              </a:ext>
            </a:extLst>
          </p:cNvPr>
          <p:cNvSpPr txBox="1">
            <a:spLocks/>
          </p:cNvSpPr>
          <p:nvPr/>
        </p:nvSpPr>
        <p:spPr>
          <a:xfrm>
            <a:off x="810000" y="4434280"/>
            <a:ext cx="11382000" cy="242372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Bottleneck residual block transforming from k to k</a:t>
            </a:r>
            <a:r>
              <a:rPr lang="en-US" altLang="zh-TW" dirty="0"/>
              <a:t>’</a:t>
            </a:r>
            <a:r>
              <a:rPr lang="zh-TW" altLang="en-US" dirty="0"/>
              <a:t> </a:t>
            </a:r>
            <a:r>
              <a:rPr lang="en-US" dirty="0"/>
              <a:t>channels, with stride s, and expansion factor t.</a:t>
            </a:r>
          </a:p>
          <a:p>
            <a:r>
              <a:rPr lang="en-US" altLang="zh-TW" dirty="0"/>
              <a:t>T</a:t>
            </a:r>
            <a:r>
              <a:rPr lang="en-US" dirty="0"/>
              <a:t>otal number of multiply</a:t>
            </a:r>
            <a:r>
              <a:rPr lang="zh-TW" altLang="en-US" dirty="0"/>
              <a:t> </a:t>
            </a:r>
            <a:r>
              <a:rPr lang="en-US" dirty="0"/>
              <a:t>add</a:t>
            </a:r>
            <a:r>
              <a:rPr lang="zh-TW" altLang="en-US" dirty="0"/>
              <a:t> </a:t>
            </a:r>
            <a:r>
              <a:rPr lang="en-US" dirty="0"/>
              <a:t>required</a:t>
            </a:r>
            <a:r>
              <a:rPr lang="en-US" altLang="zh-TW" dirty="0"/>
              <a:t>:</a:t>
            </a:r>
          </a:p>
          <a:p>
            <a:pPr lvl="1"/>
            <a:r>
              <a:rPr lang="en-US" altLang="zh-TW" dirty="0"/>
              <a:t>h</a:t>
            </a:r>
            <a:r>
              <a:rPr lang="zh-TW" altLang="en-US" dirty="0"/>
              <a:t> </a:t>
            </a:r>
            <a:r>
              <a:rPr lang="en-US" altLang="zh-TW" dirty="0"/>
              <a:t>x</a:t>
            </a:r>
            <a:r>
              <a:rPr lang="zh-TW" altLang="en-US" dirty="0"/>
              <a:t> </a:t>
            </a:r>
            <a:r>
              <a:rPr lang="en-US" altLang="zh-TW" dirty="0"/>
              <a:t>w:</a:t>
            </a:r>
            <a:r>
              <a:rPr lang="zh-TW" altLang="en-US" dirty="0"/>
              <a:t> </a:t>
            </a:r>
            <a:r>
              <a:rPr lang="en-US" altLang="zh-TW" dirty="0"/>
              <a:t>block</a:t>
            </a:r>
            <a:r>
              <a:rPr lang="zh-TW" altLang="en-US" dirty="0"/>
              <a:t> </a:t>
            </a:r>
            <a:r>
              <a:rPr lang="en-US" altLang="zh-TW" dirty="0"/>
              <a:t>of</a:t>
            </a:r>
            <a:r>
              <a:rPr lang="zh-TW" altLang="en-US" dirty="0"/>
              <a:t> </a:t>
            </a:r>
            <a:r>
              <a:rPr lang="en-US" altLang="zh-TW" dirty="0"/>
              <a:t>size</a:t>
            </a:r>
          </a:p>
          <a:p>
            <a:pPr lvl="1"/>
            <a:r>
              <a:rPr lang="en-US" altLang="zh-TW" dirty="0"/>
              <a:t>d’:</a:t>
            </a:r>
            <a:r>
              <a:rPr lang="zh-TW" altLang="en-US" dirty="0"/>
              <a:t> </a:t>
            </a:r>
            <a:r>
              <a:rPr lang="en-US" altLang="zh-TW" dirty="0"/>
              <a:t>input</a:t>
            </a:r>
            <a:r>
              <a:rPr lang="zh-TW" altLang="en-US" dirty="0"/>
              <a:t> </a:t>
            </a:r>
            <a:r>
              <a:rPr lang="en-US" altLang="zh-TW" dirty="0"/>
              <a:t>channel</a:t>
            </a:r>
          </a:p>
          <a:p>
            <a:pPr lvl="1"/>
            <a:r>
              <a:rPr lang="en-US" altLang="zh-TW" dirty="0"/>
              <a:t>d’’:</a:t>
            </a:r>
            <a:r>
              <a:rPr lang="zh-TW" altLang="en-US" dirty="0"/>
              <a:t> </a:t>
            </a:r>
            <a:r>
              <a:rPr lang="en-US" altLang="zh-TW" dirty="0"/>
              <a:t>output</a:t>
            </a:r>
            <a:r>
              <a:rPr lang="zh-TW" altLang="en-US" dirty="0"/>
              <a:t> </a:t>
            </a:r>
            <a:r>
              <a:rPr lang="en-US" altLang="zh-TW" dirty="0"/>
              <a:t>channel</a:t>
            </a:r>
            <a:endParaRPr lang="en-US" dirty="0"/>
          </a:p>
        </p:txBody>
      </p:sp>
      <p:pic>
        <p:nvPicPr>
          <p:cNvPr id="15" name="Picture 14">
            <a:extLst>
              <a:ext uri="{FF2B5EF4-FFF2-40B4-BE49-F238E27FC236}">
                <a16:creationId xmlns:a16="http://schemas.microsoft.com/office/drawing/2014/main" id="{9BF00271-851E-CA46-B3AB-47D29F4FBBF3}"/>
              </a:ext>
            </a:extLst>
          </p:cNvPr>
          <p:cNvPicPr>
            <a:picLocks noChangeAspect="1"/>
          </p:cNvPicPr>
          <p:nvPr/>
        </p:nvPicPr>
        <p:blipFill>
          <a:blip r:embed="rId4"/>
          <a:stretch>
            <a:fillRect/>
          </a:stretch>
        </p:blipFill>
        <p:spPr>
          <a:xfrm>
            <a:off x="5607957" y="5081331"/>
            <a:ext cx="3327400" cy="381000"/>
          </a:xfrm>
          <a:prstGeom prst="rect">
            <a:avLst/>
          </a:prstGeom>
        </p:spPr>
      </p:pic>
    </p:spTree>
    <p:extLst>
      <p:ext uri="{BB962C8B-B14F-4D97-AF65-F5344CB8AC3E}">
        <p14:creationId xmlns:p14="http://schemas.microsoft.com/office/powerpoint/2010/main" val="3411934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9F5D7-78AF-3149-9210-3A42F725DF48}"/>
              </a:ext>
            </a:extLst>
          </p:cNvPr>
          <p:cNvSpPr>
            <a:spLocks noGrp="1"/>
          </p:cNvSpPr>
          <p:nvPr>
            <p:ph type="title"/>
          </p:nvPr>
        </p:nvSpPr>
        <p:spPr/>
        <p:txBody>
          <a:bodyPr/>
          <a:lstStyle/>
          <a:p>
            <a:r>
              <a:rPr lang="en-US" dirty="0"/>
              <a:t>Preliminaries, discussion and intuition</a:t>
            </a:r>
            <a:r>
              <a:rPr lang="zh-TW" altLang="en-US" dirty="0"/>
              <a:t> </a:t>
            </a:r>
            <a:r>
              <a:rPr lang="en-US" altLang="zh-TW" dirty="0"/>
              <a:t>–</a:t>
            </a:r>
            <a:r>
              <a:rPr lang="zh-TW" altLang="en-US" dirty="0"/>
              <a:t>  </a:t>
            </a:r>
            <a:r>
              <a:rPr lang="en-US" dirty="0"/>
              <a:t>Inverted residuals </a:t>
            </a:r>
          </a:p>
        </p:txBody>
      </p:sp>
      <p:sp>
        <p:nvSpPr>
          <p:cNvPr id="11" name="Content Placeholder 2">
            <a:extLst>
              <a:ext uri="{FF2B5EF4-FFF2-40B4-BE49-F238E27FC236}">
                <a16:creationId xmlns:a16="http://schemas.microsoft.com/office/drawing/2014/main" id="{3D3EB912-6A30-1541-A206-81C1791DE19D}"/>
              </a:ext>
            </a:extLst>
          </p:cNvPr>
          <p:cNvSpPr txBox="1">
            <a:spLocks/>
          </p:cNvSpPr>
          <p:nvPr/>
        </p:nvSpPr>
        <p:spPr>
          <a:xfrm>
            <a:off x="810000" y="5339724"/>
            <a:ext cx="11382000" cy="107108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The max number of channels/memory (in </a:t>
            </a:r>
            <a:r>
              <a:rPr lang="en-US" dirty="0" err="1"/>
              <a:t>Kb</a:t>
            </a:r>
            <a:r>
              <a:rPr lang="en-US" dirty="0"/>
              <a:t>) that needs to be materialized at each spatial </a:t>
            </a:r>
            <a:br>
              <a:rPr lang="en-US" dirty="0"/>
            </a:br>
            <a:r>
              <a:rPr lang="en-US" dirty="0"/>
              <a:t>resolution for different architectures. </a:t>
            </a:r>
          </a:p>
        </p:txBody>
      </p:sp>
      <p:pic>
        <p:nvPicPr>
          <p:cNvPr id="13" name="Picture 12">
            <a:extLst>
              <a:ext uri="{FF2B5EF4-FFF2-40B4-BE49-F238E27FC236}">
                <a16:creationId xmlns:a16="http://schemas.microsoft.com/office/drawing/2014/main" id="{45E2D8D1-75A8-F144-B78C-772B50180FE9}"/>
              </a:ext>
            </a:extLst>
          </p:cNvPr>
          <p:cNvPicPr>
            <a:picLocks noChangeAspect="1"/>
          </p:cNvPicPr>
          <p:nvPr/>
        </p:nvPicPr>
        <p:blipFill>
          <a:blip r:embed="rId3"/>
          <a:stretch>
            <a:fillRect/>
          </a:stretch>
        </p:blipFill>
        <p:spPr>
          <a:xfrm>
            <a:off x="810000" y="2417877"/>
            <a:ext cx="5665343" cy="3004975"/>
          </a:xfrm>
          <a:prstGeom prst="rect">
            <a:avLst/>
          </a:prstGeom>
        </p:spPr>
      </p:pic>
    </p:spTree>
    <p:extLst>
      <p:ext uri="{BB962C8B-B14F-4D97-AF65-F5344CB8AC3E}">
        <p14:creationId xmlns:p14="http://schemas.microsoft.com/office/powerpoint/2010/main" val="153147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9F5D7-78AF-3149-9210-3A42F725DF48}"/>
              </a:ext>
            </a:extLst>
          </p:cNvPr>
          <p:cNvSpPr>
            <a:spLocks noGrp="1"/>
          </p:cNvSpPr>
          <p:nvPr>
            <p:ph type="title"/>
          </p:nvPr>
        </p:nvSpPr>
        <p:spPr/>
        <p:txBody>
          <a:bodyPr/>
          <a:lstStyle/>
          <a:p>
            <a:r>
              <a:rPr lang="en-US" dirty="0"/>
              <a:t>Preliminaries, discussion and intuition</a:t>
            </a:r>
            <a:r>
              <a:rPr lang="zh-TW" altLang="en-US" dirty="0"/>
              <a:t> </a:t>
            </a:r>
            <a:r>
              <a:rPr lang="en-US" altLang="zh-TW" dirty="0"/>
              <a:t>–</a:t>
            </a:r>
            <a:r>
              <a:rPr lang="zh-TW" altLang="en-US" dirty="0"/>
              <a:t>  </a:t>
            </a:r>
            <a:r>
              <a:rPr lang="en-US" dirty="0"/>
              <a:t>Information flow interpretation </a:t>
            </a:r>
          </a:p>
        </p:txBody>
      </p:sp>
      <p:sp>
        <p:nvSpPr>
          <p:cNvPr id="3" name="Content Placeholder 2">
            <a:extLst>
              <a:ext uri="{FF2B5EF4-FFF2-40B4-BE49-F238E27FC236}">
                <a16:creationId xmlns:a16="http://schemas.microsoft.com/office/drawing/2014/main" id="{8E4B62F7-E5D9-CF41-AE88-0E686A7DFDE0}"/>
              </a:ext>
            </a:extLst>
          </p:cNvPr>
          <p:cNvSpPr>
            <a:spLocks noGrp="1"/>
          </p:cNvSpPr>
          <p:nvPr>
            <p:ph idx="1"/>
          </p:nvPr>
        </p:nvSpPr>
        <p:spPr/>
        <p:txBody>
          <a:bodyPr/>
          <a:lstStyle/>
          <a:p>
            <a:r>
              <a:rPr lang="en-US" altLang="zh-TW" dirty="0"/>
              <a:t>The</a:t>
            </a:r>
            <a:r>
              <a:rPr lang="zh-TW" altLang="en-US" dirty="0"/>
              <a:t> </a:t>
            </a:r>
            <a:r>
              <a:rPr lang="en-US" dirty="0"/>
              <a:t>architecture provides a natural separation between the input/output </a:t>
            </a:r>
            <a:r>
              <a:rPr lang="en-US" i="1" dirty="0"/>
              <a:t>domains </a:t>
            </a:r>
            <a:r>
              <a:rPr lang="en-US" dirty="0"/>
              <a:t>of the building blocks (bottleneck layers), and the </a:t>
            </a:r>
            <a:r>
              <a:rPr lang="en-US" i="1" dirty="0"/>
              <a:t>layer transformation </a:t>
            </a:r>
            <a:r>
              <a:rPr lang="en-US" dirty="0"/>
              <a:t>– that is a non-linear function that converts input to the output</a:t>
            </a:r>
          </a:p>
          <a:p>
            <a:pPr lvl="1"/>
            <a:r>
              <a:rPr lang="en-US" dirty="0"/>
              <a:t>bottleneck layers</a:t>
            </a:r>
            <a:r>
              <a:rPr lang="en-US" altLang="zh-TW" dirty="0"/>
              <a:t>:</a:t>
            </a:r>
            <a:r>
              <a:rPr lang="en-US" dirty="0"/>
              <a:t> can be seen as the </a:t>
            </a:r>
            <a:r>
              <a:rPr lang="en-US" i="1" dirty="0"/>
              <a:t>capacity </a:t>
            </a:r>
            <a:r>
              <a:rPr lang="en-US" dirty="0"/>
              <a:t>of the network at each layer</a:t>
            </a:r>
          </a:p>
          <a:p>
            <a:pPr lvl="1"/>
            <a:r>
              <a:rPr lang="en-US" i="1" dirty="0"/>
              <a:t>layer transformation</a:t>
            </a:r>
            <a:r>
              <a:rPr lang="en-US" altLang="zh-TW" i="1" dirty="0"/>
              <a:t>:</a:t>
            </a:r>
            <a:r>
              <a:rPr lang="en-US" i="1" dirty="0"/>
              <a:t> </a:t>
            </a:r>
            <a:r>
              <a:rPr lang="en-US" dirty="0"/>
              <a:t>can be seen as </a:t>
            </a:r>
            <a:r>
              <a:rPr lang="en-US" i="1" dirty="0"/>
              <a:t>expressiveness</a:t>
            </a:r>
            <a:r>
              <a:rPr lang="en-US" altLang="zh-TW" dirty="0"/>
              <a:t>.</a:t>
            </a:r>
            <a:endParaRPr lang="en-US" dirty="0"/>
          </a:p>
          <a:p>
            <a:endParaRPr lang="en-US" dirty="0"/>
          </a:p>
        </p:txBody>
      </p:sp>
    </p:spTree>
    <p:extLst>
      <p:ext uri="{BB962C8B-B14F-4D97-AF65-F5344CB8AC3E}">
        <p14:creationId xmlns:p14="http://schemas.microsoft.com/office/powerpoint/2010/main" val="199169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0A154-2A0E-DA4D-9316-99407DB6AA54}"/>
              </a:ext>
            </a:extLst>
          </p:cNvPr>
          <p:cNvSpPr>
            <a:spLocks noGrp="1"/>
          </p:cNvSpPr>
          <p:nvPr>
            <p:ph type="title"/>
          </p:nvPr>
        </p:nvSpPr>
        <p:spPr/>
        <p:txBody>
          <a:bodyPr/>
          <a:lstStyle/>
          <a:p>
            <a:r>
              <a:rPr lang="en-US" altLang="zh-TW" dirty="0"/>
              <a:t>MobileNetV2</a:t>
            </a:r>
            <a:r>
              <a:rPr lang="zh-TW" altLang="en-US" dirty="0"/>
              <a:t> </a:t>
            </a:r>
            <a:r>
              <a:rPr lang="en-US" altLang="zh-TW" dirty="0"/>
              <a:t>Architecture</a:t>
            </a:r>
            <a:endParaRPr lang="en-US" dirty="0"/>
          </a:p>
        </p:txBody>
      </p:sp>
      <p:pic>
        <p:nvPicPr>
          <p:cNvPr id="5" name="Content Placeholder 4">
            <a:extLst>
              <a:ext uri="{FF2B5EF4-FFF2-40B4-BE49-F238E27FC236}">
                <a16:creationId xmlns:a16="http://schemas.microsoft.com/office/drawing/2014/main" id="{AA88AA62-D871-B144-8415-BF4F94979842}"/>
              </a:ext>
            </a:extLst>
          </p:cNvPr>
          <p:cNvPicPr>
            <a:picLocks noGrp="1" noChangeAspect="1"/>
          </p:cNvPicPr>
          <p:nvPr>
            <p:ph idx="1"/>
          </p:nvPr>
        </p:nvPicPr>
        <p:blipFill>
          <a:blip r:embed="rId3"/>
          <a:stretch>
            <a:fillRect/>
          </a:stretch>
        </p:blipFill>
        <p:spPr>
          <a:xfrm>
            <a:off x="818712" y="2707574"/>
            <a:ext cx="3661658" cy="2695699"/>
          </a:xfrm>
        </p:spPr>
      </p:pic>
      <p:sp>
        <p:nvSpPr>
          <p:cNvPr id="6" name="Content Placeholder 2">
            <a:extLst>
              <a:ext uri="{FF2B5EF4-FFF2-40B4-BE49-F238E27FC236}">
                <a16:creationId xmlns:a16="http://schemas.microsoft.com/office/drawing/2014/main" id="{BF981E07-8F08-D345-87BB-937081AFF9A7}"/>
              </a:ext>
            </a:extLst>
          </p:cNvPr>
          <p:cNvSpPr txBox="1">
            <a:spLocks/>
          </p:cNvSpPr>
          <p:nvPr/>
        </p:nvSpPr>
        <p:spPr>
          <a:xfrm>
            <a:off x="818712" y="2222287"/>
            <a:ext cx="10554574" cy="48528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altLang="zh-TW" dirty="0"/>
              <a:t>B</a:t>
            </a:r>
            <a:r>
              <a:rPr lang="en-US" dirty="0"/>
              <a:t>asic building block</a:t>
            </a:r>
            <a:r>
              <a:rPr lang="en-US" altLang="zh-TW" dirty="0"/>
              <a:t>:</a:t>
            </a:r>
            <a:r>
              <a:rPr lang="zh-TW" altLang="en-US" dirty="0"/>
              <a:t> </a:t>
            </a:r>
            <a:r>
              <a:rPr lang="en-US" dirty="0"/>
              <a:t>bottleneck depth-separable convolution with residuals</a:t>
            </a:r>
            <a:r>
              <a:rPr lang="en-US" altLang="zh-TW" dirty="0"/>
              <a:t>.</a:t>
            </a:r>
            <a:r>
              <a:rPr lang="en-US" dirty="0"/>
              <a:t> </a:t>
            </a:r>
          </a:p>
        </p:txBody>
      </p:sp>
      <p:pic>
        <p:nvPicPr>
          <p:cNvPr id="7" name="Picture 6">
            <a:extLst>
              <a:ext uri="{FF2B5EF4-FFF2-40B4-BE49-F238E27FC236}">
                <a16:creationId xmlns:a16="http://schemas.microsoft.com/office/drawing/2014/main" id="{F3DB9AA6-A54E-0849-B8BA-22E5610B7B99}"/>
              </a:ext>
            </a:extLst>
          </p:cNvPr>
          <p:cNvPicPr>
            <a:picLocks noChangeAspect="1"/>
          </p:cNvPicPr>
          <p:nvPr/>
        </p:nvPicPr>
        <p:blipFill>
          <a:blip r:embed="rId4"/>
          <a:stretch>
            <a:fillRect/>
          </a:stretch>
        </p:blipFill>
        <p:spPr>
          <a:xfrm>
            <a:off x="5752203" y="2707574"/>
            <a:ext cx="3918857" cy="996446"/>
          </a:xfrm>
          <a:prstGeom prst="rect">
            <a:avLst/>
          </a:prstGeom>
        </p:spPr>
      </p:pic>
      <p:sp>
        <p:nvSpPr>
          <p:cNvPr id="8" name="Content Placeholder 2">
            <a:extLst>
              <a:ext uri="{FF2B5EF4-FFF2-40B4-BE49-F238E27FC236}">
                <a16:creationId xmlns:a16="http://schemas.microsoft.com/office/drawing/2014/main" id="{E71AFC94-F5CF-0245-8101-D3465070DCED}"/>
              </a:ext>
            </a:extLst>
          </p:cNvPr>
          <p:cNvSpPr txBox="1">
            <a:spLocks/>
          </p:cNvSpPr>
          <p:nvPr/>
        </p:nvSpPr>
        <p:spPr>
          <a:xfrm>
            <a:off x="810000" y="5403273"/>
            <a:ext cx="10554574" cy="1454727"/>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altLang="zh-TW" dirty="0"/>
              <a:t>T</a:t>
            </a:r>
            <a:r>
              <a:rPr lang="en-US" dirty="0"/>
              <a:t>he architecture of MobileNetV2 contains the initial fully convolution layer with 32 filters, followed by 19 </a:t>
            </a:r>
            <a:r>
              <a:rPr lang="en-US" i="1" dirty="0"/>
              <a:t>residual bottleneck </a:t>
            </a:r>
            <a:r>
              <a:rPr lang="en-US" dirty="0"/>
              <a:t>layers</a:t>
            </a:r>
            <a:r>
              <a:rPr lang="en-US" altLang="zh-TW" dirty="0"/>
              <a:t>.</a:t>
            </a:r>
          </a:p>
          <a:p>
            <a:r>
              <a:rPr lang="en-US" altLang="zh-TW" dirty="0"/>
              <a:t>U</a:t>
            </a:r>
            <a:r>
              <a:rPr lang="en-US" dirty="0"/>
              <a:t>se ReLU6 as the non-linearity </a:t>
            </a:r>
            <a:r>
              <a:rPr lang="en-US" altLang="zh-TW" dirty="0"/>
              <a:t>(</a:t>
            </a:r>
            <a:r>
              <a:rPr lang="en-US" dirty="0"/>
              <a:t>robustness when used with low-precision computation</a:t>
            </a:r>
            <a:r>
              <a:rPr lang="en-US" altLang="zh-TW" dirty="0"/>
              <a:t>)</a:t>
            </a:r>
            <a:endParaRPr lang="en-US" dirty="0"/>
          </a:p>
          <a:p>
            <a:r>
              <a:rPr lang="en-US" dirty="0"/>
              <a:t>kernel size</a:t>
            </a:r>
            <a:r>
              <a:rPr lang="en-US" altLang="zh-TW" dirty="0"/>
              <a:t>:</a:t>
            </a:r>
            <a:r>
              <a:rPr lang="en-US" dirty="0"/>
              <a:t> 3</a:t>
            </a:r>
            <a:r>
              <a:rPr lang="en-US" altLang="zh-TW" dirty="0"/>
              <a:t>x</a:t>
            </a:r>
            <a:r>
              <a:rPr lang="en-US" dirty="0"/>
              <a:t>3 </a:t>
            </a:r>
          </a:p>
          <a:p>
            <a:r>
              <a:rPr lang="en-US" altLang="zh-TW" dirty="0"/>
              <a:t>U</a:t>
            </a:r>
            <a:r>
              <a:rPr lang="en-US" dirty="0"/>
              <a:t>tilize dropout and batch normalization during training</a:t>
            </a:r>
            <a:r>
              <a:rPr lang="en-US" altLang="zh-TW" dirty="0"/>
              <a:t>.</a:t>
            </a:r>
            <a:endParaRPr lang="en-US" dirty="0"/>
          </a:p>
        </p:txBody>
      </p:sp>
    </p:spTree>
    <p:extLst>
      <p:ext uri="{BB962C8B-B14F-4D97-AF65-F5344CB8AC3E}">
        <p14:creationId xmlns:p14="http://schemas.microsoft.com/office/powerpoint/2010/main" val="150204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0A154-2A0E-DA4D-9316-99407DB6AA54}"/>
              </a:ext>
            </a:extLst>
          </p:cNvPr>
          <p:cNvSpPr>
            <a:spLocks noGrp="1"/>
          </p:cNvSpPr>
          <p:nvPr>
            <p:ph type="title"/>
          </p:nvPr>
        </p:nvSpPr>
        <p:spPr/>
        <p:txBody>
          <a:bodyPr/>
          <a:lstStyle/>
          <a:p>
            <a:r>
              <a:rPr lang="en-US" altLang="zh-TW" dirty="0"/>
              <a:t>Implementation</a:t>
            </a:r>
            <a:r>
              <a:rPr lang="zh-TW" altLang="en-US" dirty="0"/>
              <a:t> </a:t>
            </a:r>
            <a:r>
              <a:rPr lang="en-US" altLang="zh-TW" dirty="0"/>
              <a:t>Notes</a:t>
            </a:r>
            <a:r>
              <a:rPr lang="zh-TW" altLang="en-US" dirty="0"/>
              <a:t> </a:t>
            </a:r>
            <a:r>
              <a:rPr lang="en-US" altLang="zh-TW" dirty="0"/>
              <a:t>-</a:t>
            </a:r>
            <a:r>
              <a:rPr lang="zh-TW" altLang="en-US" dirty="0"/>
              <a:t> </a:t>
            </a:r>
            <a:br>
              <a:rPr lang="en-US" altLang="zh-TW" dirty="0"/>
            </a:br>
            <a:r>
              <a:rPr lang="en-US" dirty="0"/>
              <a:t>Memory efficient inference</a:t>
            </a:r>
          </a:p>
        </p:txBody>
      </p:sp>
      <p:sp>
        <p:nvSpPr>
          <p:cNvPr id="3" name="Content Placeholder 2">
            <a:extLst>
              <a:ext uri="{FF2B5EF4-FFF2-40B4-BE49-F238E27FC236}">
                <a16:creationId xmlns:a16="http://schemas.microsoft.com/office/drawing/2014/main" id="{95494447-BA40-BC43-9874-B740F7D4005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65374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32D3-D450-A842-A5D3-47AE1E7FFA5B}"/>
              </a:ext>
            </a:extLst>
          </p:cNvPr>
          <p:cNvSpPr>
            <a:spLocks noGrp="1"/>
          </p:cNvSpPr>
          <p:nvPr>
            <p:ph type="title"/>
          </p:nvPr>
        </p:nvSpPr>
        <p:spPr/>
        <p:txBody>
          <a:bodyPr/>
          <a:lstStyle/>
          <a:p>
            <a:r>
              <a:rPr lang="en-US" altLang="zh-TW" dirty="0"/>
              <a:t>V1</a:t>
            </a:r>
            <a:r>
              <a:rPr lang="zh-TW" altLang="en-US" dirty="0"/>
              <a:t> </a:t>
            </a:r>
            <a:r>
              <a:rPr lang="en-US" altLang="zh-TW" dirty="0"/>
              <a:t>Experiments</a:t>
            </a:r>
            <a:r>
              <a:rPr lang="zh-TW" altLang="en-US" dirty="0"/>
              <a:t> </a:t>
            </a:r>
            <a:r>
              <a:rPr lang="en-US" altLang="zh-TW" dirty="0"/>
              <a:t>-</a:t>
            </a:r>
            <a:r>
              <a:rPr lang="zh-TW" altLang="en-US" dirty="0"/>
              <a:t> </a:t>
            </a:r>
            <a:r>
              <a:rPr lang="en-US" dirty="0"/>
              <a:t>Model Choices </a:t>
            </a:r>
          </a:p>
        </p:txBody>
      </p:sp>
      <p:pic>
        <p:nvPicPr>
          <p:cNvPr id="5" name="Content Placeholder 4">
            <a:extLst>
              <a:ext uri="{FF2B5EF4-FFF2-40B4-BE49-F238E27FC236}">
                <a16:creationId xmlns:a16="http://schemas.microsoft.com/office/drawing/2014/main" id="{FD5E6645-4BCD-B04D-8287-BF611BA0680A}"/>
              </a:ext>
            </a:extLst>
          </p:cNvPr>
          <p:cNvPicPr>
            <a:picLocks noGrp="1" noChangeAspect="1"/>
          </p:cNvPicPr>
          <p:nvPr>
            <p:ph idx="1"/>
          </p:nvPr>
        </p:nvPicPr>
        <p:blipFill>
          <a:blip r:embed="rId2"/>
          <a:stretch>
            <a:fillRect/>
          </a:stretch>
        </p:blipFill>
        <p:spPr>
          <a:xfrm>
            <a:off x="810000" y="2257933"/>
            <a:ext cx="4294908" cy="1285219"/>
          </a:xfrm>
        </p:spPr>
      </p:pic>
      <p:pic>
        <p:nvPicPr>
          <p:cNvPr id="7" name="Picture 6">
            <a:extLst>
              <a:ext uri="{FF2B5EF4-FFF2-40B4-BE49-F238E27FC236}">
                <a16:creationId xmlns:a16="http://schemas.microsoft.com/office/drawing/2014/main" id="{D82BADC3-C24C-5245-A820-C8AE70F68DE4}"/>
              </a:ext>
            </a:extLst>
          </p:cNvPr>
          <p:cNvPicPr>
            <a:picLocks noChangeAspect="1"/>
          </p:cNvPicPr>
          <p:nvPr/>
        </p:nvPicPr>
        <p:blipFill>
          <a:blip r:embed="rId3"/>
          <a:stretch>
            <a:fillRect/>
          </a:stretch>
        </p:blipFill>
        <p:spPr>
          <a:xfrm>
            <a:off x="810000" y="4312473"/>
            <a:ext cx="5286000" cy="1482905"/>
          </a:xfrm>
          <a:prstGeom prst="rect">
            <a:avLst/>
          </a:prstGeom>
        </p:spPr>
      </p:pic>
      <p:sp>
        <p:nvSpPr>
          <p:cNvPr id="8" name="Content Placeholder 2">
            <a:extLst>
              <a:ext uri="{FF2B5EF4-FFF2-40B4-BE49-F238E27FC236}">
                <a16:creationId xmlns:a16="http://schemas.microsoft.com/office/drawing/2014/main" id="{061E6712-937D-6747-B7C5-3598A743F705}"/>
              </a:ext>
            </a:extLst>
          </p:cNvPr>
          <p:cNvSpPr txBox="1">
            <a:spLocks/>
          </p:cNvSpPr>
          <p:nvPr/>
        </p:nvSpPr>
        <p:spPr>
          <a:xfrm>
            <a:off x="810000" y="5795378"/>
            <a:ext cx="9524696" cy="961682"/>
          </a:xfrm>
          <a:prstGeom prst="rect">
            <a:avLst/>
          </a:prstGeom>
          <a:effectLst>
            <a:outerShdw blurRad="50800" dir="14400000">
              <a:srgbClr val="000000">
                <a:alpha val="40000"/>
              </a:srgbClr>
            </a:outerShdw>
          </a:effectLst>
        </p:spPr>
        <p:txBody>
          <a:bodyPr vert="horz" lIns="91440" tIns="45720" rIns="91440" bIns="45720" rtlCol="0" anchor="ctr">
            <a:normAutofit fontScale="925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altLang="zh-TW" dirty="0"/>
              <a:t>0.75</a:t>
            </a:r>
            <a:r>
              <a:rPr lang="zh-TW" altLang="en-US" dirty="0"/>
              <a:t> </a:t>
            </a:r>
            <a:r>
              <a:rPr lang="en-US" altLang="zh-TW" dirty="0" err="1"/>
              <a:t>MobileNet</a:t>
            </a:r>
            <a:r>
              <a:rPr lang="en-US" altLang="zh-TW" dirty="0"/>
              <a:t>:</a:t>
            </a:r>
            <a:r>
              <a:rPr lang="zh-TW" altLang="en-US" dirty="0"/>
              <a:t> </a:t>
            </a:r>
            <a:r>
              <a:rPr lang="en-US" dirty="0"/>
              <a:t>width multiplier</a:t>
            </a:r>
            <a:r>
              <a:rPr lang="en-US" altLang="zh-TW" dirty="0"/>
              <a:t>(</a:t>
            </a:r>
            <a:r>
              <a:rPr lang="zh-TW" altLang="en-US" dirty="0"/>
              <a:t>⍺</a:t>
            </a:r>
            <a:r>
              <a:rPr lang="en-US" altLang="zh-TW" dirty="0"/>
              <a:t>)</a:t>
            </a:r>
            <a:r>
              <a:rPr lang="zh-TW" altLang="en-US" dirty="0"/>
              <a:t> </a:t>
            </a:r>
            <a:r>
              <a:rPr lang="en-US" altLang="zh-TW" dirty="0"/>
              <a:t>=</a:t>
            </a:r>
            <a:r>
              <a:rPr lang="zh-TW" altLang="en-US" dirty="0"/>
              <a:t> </a:t>
            </a:r>
            <a:r>
              <a:rPr lang="en-US" altLang="zh-TW" dirty="0"/>
              <a:t>0.75</a:t>
            </a:r>
          </a:p>
          <a:p>
            <a:r>
              <a:rPr lang="en-US" altLang="zh-TW" dirty="0"/>
              <a:t>Shallow</a:t>
            </a:r>
            <a:r>
              <a:rPr lang="zh-TW" altLang="en-US" dirty="0"/>
              <a:t> </a:t>
            </a:r>
            <a:r>
              <a:rPr lang="en-US" altLang="zh-TW" dirty="0" err="1"/>
              <a:t>MobileNet</a:t>
            </a:r>
            <a:r>
              <a:rPr lang="en-US" altLang="zh-TW" dirty="0"/>
              <a:t>:</a:t>
            </a:r>
            <a:r>
              <a:rPr lang="zh-TW" altLang="en-US" dirty="0"/>
              <a:t> </a:t>
            </a:r>
            <a:r>
              <a:rPr lang="en-US" dirty="0"/>
              <a:t>5 layers of separable filters with feature size 14</a:t>
            </a:r>
            <a:r>
              <a:rPr lang="en-US" altLang="zh-TW" dirty="0"/>
              <a:t>x</a:t>
            </a:r>
            <a:r>
              <a:rPr lang="en-US" dirty="0"/>
              <a:t>14</a:t>
            </a:r>
            <a:r>
              <a:rPr lang="en-US" altLang="zh-TW" dirty="0"/>
              <a:t>x</a:t>
            </a:r>
            <a:r>
              <a:rPr lang="en-US" dirty="0"/>
              <a:t>512 in Table</a:t>
            </a:r>
            <a:r>
              <a:rPr lang="en-US" altLang="zh-TW" dirty="0"/>
              <a:t>-</a:t>
            </a:r>
            <a:r>
              <a:rPr lang="en-US" dirty="0"/>
              <a:t>1 are removed</a:t>
            </a:r>
            <a:r>
              <a:rPr lang="en-US" altLang="zh-TW" dirty="0"/>
              <a:t>.</a:t>
            </a:r>
            <a:endParaRPr lang="en-US" dirty="0"/>
          </a:p>
        </p:txBody>
      </p:sp>
      <p:sp>
        <p:nvSpPr>
          <p:cNvPr id="9" name="Content Placeholder 2">
            <a:extLst>
              <a:ext uri="{FF2B5EF4-FFF2-40B4-BE49-F238E27FC236}">
                <a16:creationId xmlns:a16="http://schemas.microsoft.com/office/drawing/2014/main" id="{834FE168-7AF7-A94D-B4B0-7D23165FAFE5}"/>
              </a:ext>
            </a:extLst>
          </p:cNvPr>
          <p:cNvSpPr txBox="1">
            <a:spLocks/>
          </p:cNvSpPr>
          <p:nvPr/>
        </p:nvSpPr>
        <p:spPr>
          <a:xfrm>
            <a:off x="810000" y="3436273"/>
            <a:ext cx="11540338" cy="78775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err="1"/>
              <a:t>MobileNet</a:t>
            </a:r>
            <a:r>
              <a:rPr lang="en-US" dirty="0"/>
              <a:t> with depth</a:t>
            </a:r>
            <a:r>
              <a:rPr lang="en-US" altLang="zh-TW" dirty="0"/>
              <a:t>-</a:t>
            </a:r>
            <a:r>
              <a:rPr lang="en-US" dirty="0"/>
              <a:t>wise separable convolutions compared to a model built with full convolutions. </a:t>
            </a:r>
          </a:p>
        </p:txBody>
      </p:sp>
    </p:spTree>
    <p:extLst>
      <p:ext uri="{BB962C8B-B14F-4D97-AF65-F5344CB8AC3E}">
        <p14:creationId xmlns:p14="http://schemas.microsoft.com/office/powerpoint/2010/main" val="2351918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B0D53-1E19-9A49-AB58-A1782BD1DC9B}"/>
              </a:ext>
            </a:extLst>
          </p:cNvPr>
          <p:cNvSpPr>
            <a:spLocks noGrp="1"/>
          </p:cNvSpPr>
          <p:nvPr>
            <p:ph type="title"/>
          </p:nvPr>
        </p:nvSpPr>
        <p:spPr/>
        <p:txBody>
          <a:bodyPr/>
          <a:lstStyle/>
          <a:p>
            <a:r>
              <a:rPr lang="en-US" altLang="zh-TW" dirty="0"/>
              <a:t>Outline</a:t>
            </a:r>
            <a:endParaRPr lang="en-US" dirty="0"/>
          </a:p>
        </p:txBody>
      </p:sp>
      <p:sp>
        <p:nvSpPr>
          <p:cNvPr id="3" name="Content Placeholder 2">
            <a:extLst>
              <a:ext uri="{FF2B5EF4-FFF2-40B4-BE49-F238E27FC236}">
                <a16:creationId xmlns:a16="http://schemas.microsoft.com/office/drawing/2014/main" id="{947159B9-B1C7-2146-8E6B-9C17110FCD7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96995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32D3-D450-A842-A5D3-47AE1E7FFA5B}"/>
              </a:ext>
            </a:extLst>
          </p:cNvPr>
          <p:cNvSpPr>
            <a:spLocks noGrp="1"/>
          </p:cNvSpPr>
          <p:nvPr>
            <p:ph type="title"/>
          </p:nvPr>
        </p:nvSpPr>
        <p:spPr/>
        <p:txBody>
          <a:bodyPr/>
          <a:lstStyle/>
          <a:p>
            <a:r>
              <a:rPr lang="en-US" altLang="zh-TW" dirty="0"/>
              <a:t>V1</a:t>
            </a:r>
            <a:r>
              <a:rPr lang="zh-TW" altLang="en-US" dirty="0"/>
              <a:t> </a:t>
            </a:r>
            <a:r>
              <a:rPr lang="en-US" altLang="zh-TW" dirty="0"/>
              <a:t>Experiments</a:t>
            </a:r>
            <a:r>
              <a:rPr lang="zh-TW" altLang="en-US" dirty="0"/>
              <a:t> </a:t>
            </a:r>
            <a:r>
              <a:rPr lang="en-US" altLang="zh-TW" dirty="0"/>
              <a:t>–</a:t>
            </a:r>
            <a:r>
              <a:rPr lang="zh-TW" altLang="en-US" dirty="0"/>
              <a:t> </a:t>
            </a:r>
            <a:br>
              <a:rPr lang="en-US" altLang="zh-TW" dirty="0"/>
            </a:br>
            <a:r>
              <a:rPr lang="en-US" dirty="0"/>
              <a:t>Model Shrinking Hyperparameters </a:t>
            </a:r>
          </a:p>
        </p:txBody>
      </p:sp>
      <p:pic>
        <p:nvPicPr>
          <p:cNvPr id="10" name="Picture 9">
            <a:extLst>
              <a:ext uri="{FF2B5EF4-FFF2-40B4-BE49-F238E27FC236}">
                <a16:creationId xmlns:a16="http://schemas.microsoft.com/office/drawing/2014/main" id="{84D5051C-43A6-1E4B-BDE1-21CDFB865F4D}"/>
              </a:ext>
            </a:extLst>
          </p:cNvPr>
          <p:cNvPicPr>
            <a:picLocks noChangeAspect="1"/>
          </p:cNvPicPr>
          <p:nvPr/>
        </p:nvPicPr>
        <p:blipFill>
          <a:blip r:embed="rId2"/>
          <a:stretch>
            <a:fillRect/>
          </a:stretch>
        </p:blipFill>
        <p:spPr>
          <a:xfrm>
            <a:off x="809999" y="2434443"/>
            <a:ext cx="5959317" cy="2247514"/>
          </a:xfrm>
          <a:prstGeom prst="rect">
            <a:avLst/>
          </a:prstGeom>
        </p:spPr>
      </p:pic>
      <p:sp>
        <p:nvSpPr>
          <p:cNvPr id="9" name="Content Placeholder 2">
            <a:extLst>
              <a:ext uri="{FF2B5EF4-FFF2-40B4-BE49-F238E27FC236}">
                <a16:creationId xmlns:a16="http://schemas.microsoft.com/office/drawing/2014/main" id="{834FE168-7AF7-A94D-B4B0-7D23165FAFE5}"/>
              </a:ext>
            </a:extLst>
          </p:cNvPr>
          <p:cNvSpPr txBox="1">
            <a:spLocks/>
          </p:cNvSpPr>
          <p:nvPr/>
        </p:nvSpPr>
        <p:spPr>
          <a:xfrm>
            <a:off x="810000" y="5040772"/>
            <a:ext cx="11540338" cy="970450"/>
          </a:xfrm>
          <a:prstGeom prst="rect">
            <a:avLst/>
          </a:prstGeom>
          <a:effectLst>
            <a:outerShdw blurRad="50800" dir="14400000">
              <a:srgbClr val="000000">
                <a:alpha val="40000"/>
              </a:srgbClr>
            </a:outerShdw>
          </a:effectLst>
        </p:spPr>
        <p:txBody>
          <a:bodyPr vert="horz" lIns="91440" tIns="45720" rIns="91440" bIns="45720" rtlCol="0" anchor="ctr">
            <a:normAutofit fontScale="925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altLang="zh-TW" dirty="0"/>
              <a:t>A</a:t>
            </a:r>
            <a:r>
              <a:rPr lang="en-US" dirty="0"/>
              <a:t>ccuracy, computation and size trade offs of shrinking the </a:t>
            </a:r>
            <a:r>
              <a:rPr lang="en-US" dirty="0" err="1"/>
              <a:t>MobileNet</a:t>
            </a:r>
            <a:r>
              <a:rPr lang="en-US" dirty="0"/>
              <a:t> architecture with the </a:t>
            </a:r>
            <a:br>
              <a:rPr lang="en-US" dirty="0"/>
            </a:br>
            <a:r>
              <a:rPr lang="en-US" dirty="0"/>
              <a:t>width multiplier</a:t>
            </a:r>
            <a:r>
              <a:rPr lang="en-US" altLang="zh-TW" dirty="0"/>
              <a:t>.</a:t>
            </a:r>
          </a:p>
          <a:p>
            <a:r>
              <a:rPr lang="en-US" dirty="0"/>
              <a:t>Accuracy drops off smoothly until the architecture is made too small at</a:t>
            </a:r>
            <a:r>
              <a:rPr lang="zh-TW" altLang="en-US" dirty="0"/>
              <a:t> ⍺ </a:t>
            </a:r>
            <a:r>
              <a:rPr lang="en-US" dirty="0"/>
              <a:t>= 0.25. </a:t>
            </a:r>
          </a:p>
        </p:txBody>
      </p:sp>
    </p:spTree>
    <p:extLst>
      <p:ext uri="{BB962C8B-B14F-4D97-AF65-F5344CB8AC3E}">
        <p14:creationId xmlns:p14="http://schemas.microsoft.com/office/powerpoint/2010/main" val="450635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32D3-D450-A842-A5D3-47AE1E7FFA5B}"/>
              </a:ext>
            </a:extLst>
          </p:cNvPr>
          <p:cNvSpPr>
            <a:spLocks noGrp="1"/>
          </p:cNvSpPr>
          <p:nvPr>
            <p:ph type="title"/>
          </p:nvPr>
        </p:nvSpPr>
        <p:spPr/>
        <p:txBody>
          <a:bodyPr/>
          <a:lstStyle/>
          <a:p>
            <a:r>
              <a:rPr lang="en-US" altLang="zh-TW" dirty="0"/>
              <a:t>V1</a:t>
            </a:r>
            <a:r>
              <a:rPr lang="zh-TW" altLang="en-US" dirty="0"/>
              <a:t> </a:t>
            </a:r>
            <a:r>
              <a:rPr lang="en-US" altLang="zh-TW" dirty="0"/>
              <a:t>Experiments</a:t>
            </a:r>
            <a:r>
              <a:rPr lang="zh-TW" altLang="en-US" dirty="0"/>
              <a:t> </a:t>
            </a:r>
            <a:r>
              <a:rPr lang="en-US" altLang="zh-TW" dirty="0"/>
              <a:t>–</a:t>
            </a:r>
            <a:r>
              <a:rPr lang="zh-TW" altLang="en-US" dirty="0"/>
              <a:t> </a:t>
            </a:r>
            <a:br>
              <a:rPr lang="en-US" altLang="zh-TW" dirty="0"/>
            </a:br>
            <a:r>
              <a:rPr lang="en-US" dirty="0"/>
              <a:t>Model Shrinking Hyperparameters </a:t>
            </a:r>
          </a:p>
        </p:txBody>
      </p:sp>
      <p:sp>
        <p:nvSpPr>
          <p:cNvPr id="8" name="Content Placeholder 2">
            <a:extLst>
              <a:ext uri="{FF2B5EF4-FFF2-40B4-BE49-F238E27FC236}">
                <a16:creationId xmlns:a16="http://schemas.microsoft.com/office/drawing/2014/main" id="{061E6712-937D-6747-B7C5-3598A743F705}"/>
              </a:ext>
            </a:extLst>
          </p:cNvPr>
          <p:cNvSpPr txBox="1">
            <a:spLocks/>
          </p:cNvSpPr>
          <p:nvPr/>
        </p:nvSpPr>
        <p:spPr>
          <a:xfrm>
            <a:off x="810000" y="5022579"/>
            <a:ext cx="9524696" cy="961682"/>
          </a:xfrm>
          <a:prstGeom prst="rect">
            <a:avLst/>
          </a:prstGeom>
          <a:effectLst>
            <a:outerShdw blurRad="50800" dir="14400000">
              <a:srgbClr val="000000">
                <a:alpha val="40000"/>
              </a:srgbClr>
            </a:outerShdw>
          </a:effectLst>
        </p:spPr>
        <p:txBody>
          <a:bodyPr vert="horz" lIns="91440" tIns="45720" rIns="91440" bIns="45720" rtlCol="0" anchor="ctr">
            <a:normAutofit fontScale="925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altLang="zh-TW" dirty="0"/>
              <a:t>A</a:t>
            </a:r>
            <a:r>
              <a:rPr lang="en-US" dirty="0"/>
              <a:t>ccuracy, computation and size trade offs for different resolution multipliers by training </a:t>
            </a:r>
            <a:r>
              <a:rPr lang="en-US" dirty="0" err="1"/>
              <a:t>MobileNets</a:t>
            </a:r>
            <a:r>
              <a:rPr lang="en-US" dirty="0"/>
              <a:t> with reduced input resolutions</a:t>
            </a:r>
            <a:r>
              <a:rPr lang="en-US" altLang="zh-TW" dirty="0"/>
              <a:t>.</a:t>
            </a:r>
            <a:endParaRPr lang="en-US" dirty="0"/>
          </a:p>
          <a:p>
            <a:r>
              <a:rPr lang="en-US" dirty="0"/>
              <a:t>Accuracy drops off smoothly across resolution</a:t>
            </a:r>
            <a:r>
              <a:rPr lang="en-US" altLang="zh-TW" dirty="0"/>
              <a:t>.</a:t>
            </a:r>
            <a:endParaRPr lang="en-US" dirty="0"/>
          </a:p>
        </p:txBody>
      </p:sp>
      <p:pic>
        <p:nvPicPr>
          <p:cNvPr id="14" name="Picture 13">
            <a:extLst>
              <a:ext uri="{FF2B5EF4-FFF2-40B4-BE49-F238E27FC236}">
                <a16:creationId xmlns:a16="http://schemas.microsoft.com/office/drawing/2014/main" id="{F206BCFD-C368-554B-B2B3-4931424778E1}"/>
              </a:ext>
            </a:extLst>
          </p:cNvPr>
          <p:cNvPicPr>
            <a:picLocks noChangeAspect="1"/>
          </p:cNvPicPr>
          <p:nvPr/>
        </p:nvPicPr>
        <p:blipFill>
          <a:blip r:embed="rId2"/>
          <a:stretch>
            <a:fillRect/>
          </a:stretch>
        </p:blipFill>
        <p:spPr>
          <a:xfrm>
            <a:off x="810000" y="2427460"/>
            <a:ext cx="6083888" cy="2292981"/>
          </a:xfrm>
          <a:prstGeom prst="rect">
            <a:avLst/>
          </a:prstGeom>
        </p:spPr>
      </p:pic>
    </p:spTree>
    <p:extLst>
      <p:ext uri="{BB962C8B-B14F-4D97-AF65-F5344CB8AC3E}">
        <p14:creationId xmlns:p14="http://schemas.microsoft.com/office/powerpoint/2010/main" val="2944397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32D3-D450-A842-A5D3-47AE1E7FFA5B}"/>
              </a:ext>
            </a:extLst>
          </p:cNvPr>
          <p:cNvSpPr>
            <a:spLocks noGrp="1"/>
          </p:cNvSpPr>
          <p:nvPr>
            <p:ph type="title"/>
          </p:nvPr>
        </p:nvSpPr>
        <p:spPr/>
        <p:txBody>
          <a:bodyPr/>
          <a:lstStyle/>
          <a:p>
            <a:r>
              <a:rPr lang="en-US" altLang="zh-TW" dirty="0"/>
              <a:t>V1</a:t>
            </a:r>
            <a:r>
              <a:rPr lang="zh-TW" altLang="en-US" dirty="0"/>
              <a:t> </a:t>
            </a:r>
            <a:r>
              <a:rPr lang="en-US" altLang="zh-TW" dirty="0"/>
              <a:t>Experiments</a:t>
            </a:r>
            <a:r>
              <a:rPr lang="zh-TW" altLang="en-US" dirty="0"/>
              <a:t> </a:t>
            </a:r>
            <a:r>
              <a:rPr lang="en-US" altLang="zh-TW" dirty="0"/>
              <a:t>–</a:t>
            </a:r>
            <a:r>
              <a:rPr lang="zh-TW" altLang="en-US" dirty="0"/>
              <a:t> </a:t>
            </a:r>
            <a:br>
              <a:rPr lang="en-US" altLang="zh-TW" dirty="0"/>
            </a:br>
            <a:r>
              <a:rPr lang="en-US" dirty="0"/>
              <a:t>Model Shrinking Hyperparameters </a:t>
            </a:r>
          </a:p>
        </p:txBody>
      </p:sp>
      <p:sp>
        <p:nvSpPr>
          <p:cNvPr id="8" name="Content Placeholder 2">
            <a:extLst>
              <a:ext uri="{FF2B5EF4-FFF2-40B4-BE49-F238E27FC236}">
                <a16:creationId xmlns:a16="http://schemas.microsoft.com/office/drawing/2014/main" id="{061E6712-937D-6747-B7C5-3598A743F705}"/>
              </a:ext>
            </a:extLst>
          </p:cNvPr>
          <p:cNvSpPr txBox="1">
            <a:spLocks/>
          </p:cNvSpPr>
          <p:nvPr/>
        </p:nvSpPr>
        <p:spPr>
          <a:xfrm>
            <a:off x="810000" y="5022578"/>
            <a:ext cx="9865918" cy="138823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altLang="zh-TW" dirty="0"/>
              <a:t>T</a:t>
            </a:r>
            <a:r>
              <a:rPr lang="en-US" dirty="0"/>
              <a:t>rade off between ImageNet </a:t>
            </a:r>
            <a:r>
              <a:rPr lang="en-US" altLang="zh-TW" dirty="0"/>
              <a:t>a</a:t>
            </a:r>
            <a:r>
              <a:rPr lang="en-US" dirty="0"/>
              <a:t>ccuracy and computation</a:t>
            </a:r>
            <a:r>
              <a:rPr lang="en-US" altLang="zh-TW" dirty="0"/>
              <a:t>(left)/</a:t>
            </a:r>
            <a:r>
              <a:rPr lang="en-US" dirty="0"/>
              <a:t>number of parameters</a:t>
            </a:r>
            <a:r>
              <a:rPr lang="en-US" altLang="zh-TW" dirty="0"/>
              <a:t>(right)</a:t>
            </a:r>
            <a:r>
              <a:rPr lang="en-US" dirty="0"/>
              <a:t> for the 16 models made from the cross product of width multiplier</a:t>
            </a:r>
            <a:r>
              <a:rPr lang="zh-TW" altLang="en-US" dirty="0"/>
              <a:t> ⍺ </a:t>
            </a:r>
            <a:r>
              <a:rPr lang="en-US" dirty="0"/>
              <a:t>∈ {1, 0.75, 0.5, 0.25} and resolutions {224, 192, 160, 128}</a:t>
            </a:r>
            <a:r>
              <a:rPr lang="en-US" altLang="zh-TW" dirty="0"/>
              <a:t>.</a:t>
            </a:r>
            <a:endParaRPr lang="en-US" dirty="0"/>
          </a:p>
          <a:p>
            <a:r>
              <a:rPr lang="en-US" dirty="0"/>
              <a:t>Results are log linear with a jump when models get very small at </a:t>
            </a:r>
            <a:r>
              <a:rPr lang="zh-TW" altLang="en-US" dirty="0"/>
              <a:t>⍺</a:t>
            </a:r>
            <a:r>
              <a:rPr lang="en-US" dirty="0"/>
              <a:t> = 0.25</a:t>
            </a:r>
            <a:r>
              <a:rPr lang="en-US" altLang="zh-TW" dirty="0"/>
              <a:t>.</a:t>
            </a:r>
            <a:r>
              <a:rPr lang="en-US" dirty="0"/>
              <a:t> </a:t>
            </a:r>
          </a:p>
        </p:txBody>
      </p:sp>
      <p:pic>
        <p:nvPicPr>
          <p:cNvPr id="11" name="Picture 10">
            <a:extLst>
              <a:ext uri="{FF2B5EF4-FFF2-40B4-BE49-F238E27FC236}">
                <a16:creationId xmlns:a16="http://schemas.microsoft.com/office/drawing/2014/main" id="{DC247325-8392-594D-B70A-AAD05D5F93AC}"/>
              </a:ext>
            </a:extLst>
          </p:cNvPr>
          <p:cNvPicPr>
            <a:picLocks noChangeAspect="1"/>
          </p:cNvPicPr>
          <p:nvPr/>
        </p:nvPicPr>
        <p:blipFill>
          <a:blip r:embed="rId2"/>
          <a:stretch>
            <a:fillRect/>
          </a:stretch>
        </p:blipFill>
        <p:spPr>
          <a:xfrm>
            <a:off x="810000" y="2313961"/>
            <a:ext cx="3868878" cy="2637042"/>
          </a:xfrm>
          <a:prstGeom prst="rect">
            <a:avLst/>
          </a:prstGeom>
        </p:spPr>
      </p:pic>
      <p:pic>
        <p:nvPicPr>
          <p:cNvPr id="9" name="Picture 8">
            <a:extLst>
              <a:ext uri="{FF2B5EF4-FFF2-40B4-BE49-F238E27FC236}">
                <a16:creationId xmlns:a16="http://schemas.microsoft.com/office/drawing/2014/main" id="{6CBBA640-9656-B74C-9001-51274B2B6E27}"/>
              </a:ext>
            </a:extLst>
          </p:cNvPr>
          <p:cNvPicPr>
            <a:picLocks noChangeAspect="1"/>
          </p:cNvPicPr>
          <p:nvPr/>
        </p:nvPicPr>
        <p:blipFill>
          <a:blip r:embed="rId3"/>
          <a:stretch>
            <a:fillRect/>
          </a:stretch>
        </p:blipFill>
        <p:spPr>
          <a:xfrm>
            <a:off x="5215744" y="2311847"/>
            <a:ext cx="3713019" cy="2639156"/>
          </a:xfrm>
          <a:prstGeom prst="rect">
            <a:avLst/>
          </a:prstGeom>
        </p:spPr>
      </p:pic>
    </p:spTree>
    <p:extLst>
      <p:ext uri="{BB962C8B-B14F-4D97-AF65-F5344CB8AC3E}">
        <p14:creationId xmlns:p14="http://schemas.microsoft.com/office/powerpoint/2010/main" val="187535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32D3-D450-A842-A5D3-47AE1E7FFA5B}"/>
              </a:ext>
            </a:extLst>
          </p:cNvPr>
          <p:cNvSpPr>
            <a:spLocks noGrp="1"/>
          </p:cNvSpPr>
          <p:nvPr>
            <p:ph type="title"/>
          </p:nvPr>
        </p:nvSpPr>
        <p:spPr/>
        <p:txBody>
          <a:bodyPr/>
          <a:lstStyle/>
          <a:p>
            <a:r>
              <a:rPr lang="en-US" altLang="zh-TW" dirty="0"/>
              <a:t>V1</a:t>
            </a:r>
            <a:r>
              <a:rPr lang="zh-TW" altLang="en-US" dirty="0"/>
              <a:t> </a:t>
            </a:r>
            <a:r>
              <a:rPr lang="en-US" altLang="zh-TW" dirty="0"/>
              <a:t>Experiments</a:t>
            </a:r>
            <a:r>
              <a:rPr lang="zh-TW" altLang="en-US" dirty="0"/>
              <a:t> </a:t>
            </a:r>
            <a:r>
              <a:rPr lang="en-US" altLang="zh-TW" dirty="0"/>
              <a:t>–</a:t>
            </a:r>
            <a:r>
              <a:rPr lang="zh-TW" altLang="en-US" dirty="0"/>
              <a:t> </a:t>
            </a:r>
            <a:br>
              <a:rPr lang="en-US" altLang="zh-TW" dirty="0"/>
            </a:br>
            <a:r>
              <a:rPr lang="en-US" dirty="0"/>
              <a:t>Model Shrinking Hyperparameters </a:t>
            </a:r>
          </a:p>
        </p:txBody>
      </p:sp>
      <p:sp>
        <p:nvSpPr>
          <p:cNvPr id="8" name="Content Placeholder 2">
            <a:extLst>
              <a:ext uri="{FF2B5EF4-FFF2-40B4-BE49-F238E27FC236}">
                <a16:creationId xmlns:a16="http://schemas.microsoft.com/office/drawing/2014/main" id="{061E6712-937D-6747-B7C5-3598A743F705}"/>
              </a:ext>
            </a:extLst>
          </p:cNvPr>
          <p:cNvSpPr txBox="1">
            <a:spLocks/>
          </p:cNvSpPr>
          <p:nvPr/>
        </p:nvSpPr>
        <p:spPr>
          <a:xfrm>
            <a:off x="809999" y="3636522"/>
            <a:ext cx="10103423" cy="596159"/>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altLang="zh-TW" dirty="0"/>
              <a:t>N</a:t>
            </a:r>
            <a:r>
              <a:rPr lang="en-US" dirty="0"/>
              <a:t>early as accurate as VGG16</a:t>
            </a:r>
            <a:r>
              <a:rPr lang="zh-TW" altLang="en-US" dirty="0"/>
              <a:t> </a:t>
            </a:r>
            <a:r>
              <a:rPr lang="en-US" altLang="zh-TW" dirty="0"/>
              <a:t>(32x</a:t>
            </a:r>
            <a:r>
              <a:rPr lang="zh-TW" altLang="en-US" dirty="0"/>
              <a:t> </a:t>
            </a:r>
            <a:r>
              <a:rPr lang="en-US" altLang="zh-TW" dirty="0"/>
              <a:t>smaller,</a:t>
            </a:r>
            <a:r>
              <a:rPr lang="zh-TW" altLang="en-US" dirty="0"/>
              <a:t> </a:t>
            </a:r>
            <a:r>
              <a:rPr lang="en-US" altLang="zh-TW" dirty="0"/>
              <a:t>27x</a:t>
            </a:r>
            <a:r>
              <a:rPr lang="zh-TW" altLang="en-US" dirty="0"/>
              <a:t> </a:t>
            </a:r>
            <a:r>
              <a:rPr lang="en-US" altLang="zh-TW" dirty="0"/>
              <a:t>less</a:t>
            </a:r>
            <a:r>
              <a:rPr lang="zh-TW" altLang="en-US" dirty="0"/>
              <a:t> </a:t>
            </a:r>
            <a:r>
              <a:rPr lang="en-US" altLang="zh-TW" dirty="0"/>
              <a:t>compute</a:t>
            </a:r>
            <a:r>
              <a:rPr lang="zh-TW" altLang="en-US" dirty="0"/>
              <a:t> </a:t>
            </a:r>
            <a:r>
              <a:rPr lang="en-US" altLang="zh-TW" dirty="0"/>
              <a:t>intensive).</a:t>
            </a:r>
          </a:p>
          <a:p>
            <a:r>
              <a:rPr lang="en-US" altLang="zh-TW" dirty="0"/>
              <a:t>More</a:t>
            </a:r>
            <a:r>
              <a:rPr lang="zh-TW" altLang="en-US" dirty="0"/>
              <a:t> </a:t>
            </a:r>
            <a:r>
              <a:rPr lang="en-US" altLang="zh-TW" dirty="0"/>
              <a:t>accurate</a:t>
            </a:r>
            <a:r>
              <a:rPr lang="zh-TW" altLang="en-US" dirty="0"/>
              <a:t> </a:t>
            </a:r>
            <a:r>
              <a:rPr lang="en-US" altLang="zh-TW" dirty="0"/>
              <a:t>than</a:t>
            </a:r>
            <a:r>
              <a:rPr lang="zh-TW" altLang="en-US" dirty="0"/>
              <a:t> </a:t>
            </a:r>
            <a:r>
              <a:rPr lang="en-US" altLang="zh-TW" dirty="0" err="1"/>
              <a:t>GoogleNet</a:t>
            </a:r>
            <a:r>
              <a:rPr lang="zh-TW" altLang="en-US" dirty="0"/>
              <a:t> </a:t>
            </a:r>
            <a:r>
              <a:rPr lang="en-US" altLang="zh-TW" dirty="0"/>
              <a:t>(smaller,</a:t>
            </a:r>
            <a:r>
              <a:rPr lang="zh-TW" altLang="en-US" dirty="0"/>
              <a:t> </a:t>
            </a:r>
            <a:r>
              <a:rPr lang="en-US" altLang="zh-TW" dirty="0"/>
              <a:t>more</a:t>
            </a:r>
            <a:r>
              <a:rPr lang="zh-TW" altLang="en-US" dirty="0"/>
              <a:t> </a:t>
            </a:r>
            <a:r>
              <a:rPr lang="en-US" altLang="zh-TW" dirty="0"/>
              <a:t>than</a:t>
            </a:r>
            <a:r>
              <a:rPr lang="zh-TW" altLang="en-US" dirty="0"/>
              <a:t> </a:t>
            </a:r>
            <a:r>
              <a:rPr lang="en-US" altLang="zh-TW" dirty="0"/>
              <a:t>2.5x</a:t>
            </a:r>
            <a:r>
              <a:rPr lang="zh-TW" altLang="en-US" dirty="0"/>
              <a:t> </a:t>
            </a:r>
            <a:r>
              <a:rPr lang="en-US" altLang="zh-TW" dirty="0"/>
              <a:t>less</a:t>
            </a:r>
            <a:r>
              <a:rPr lang="zh-TW" altLang="en-US" dirty="0"/>
              <a:t> </a:t>
            </a:r>
            <a:r>
              <a:rPr lang="en-US" altLang="zh-TW" dirty="0"/>
              <a:t>computation).</a:t>
            </a:r>
            <a:endParaRPr lang="en-US" dirty="0"/>
          </a:p>
        </p:txBody>
      </p:sp>
      <p:pic>
        <p:nvPicPr>
          <p:cNvPr id="5" name="Picture 4">
            <a:extLst>
              <a:ext uri="{FF2B5EF4-FFF2-40B4-BE49-F238E27FC236}">
                <a16:creationId xmlns:a16="http://schemas.microsoft.com/office/drawing/2014/main" id="{28ED5351-D774-8844-A8F7-BE6DA818A836}"/>
              </a:ext>
            </a:extLst>
          </p:cNvPr>
          <p:cNvPicPr>
            <a:picLocks noChangeAspect="1"/>
          </p:cNvPicPr>
          <p:nvPr/>
        </p:nvPicPr>
        <p:blipFill>
          <a:blip r:embed="rId3"/>
          <a:stretch>
            <a:fillRect/>
          </a:stretch>
        </p:blipFill>
        <p:spPr>
          <a:xfrm>
            <a:off x="809999" y="2200845"/>
            <a:ext cx="4266475" cy="1435677"/>
          </a:xfrm>
          <a:prstGeom prst="rect">
            <a:avLst/>
          </a:prstGeom>
        </p:spPr>
      </p:pic>
      <p:pic>
        <p:nvPicPr>
          <p:cNvPr id="7" name="Picture 6">
            <a:extLst>
              <a:ext uri="{FF2B5EF4-FFF2-40B4-BE49-F238E27FC236}">
                <a16:creationId xmlns:a16="http://schemas.microsoft.com/office/drawing/2014/main" id="{5787B6D5-EFB0-004E-A70D-A3E54E550900}"/>
              </a:ext>
            </a:extLst>
          </p:cNvPr>
          <p:cNvPicPr>
            <a:picLocks noChangeAspect="1"/>
          </p:cNvPicPr>
          <p:nvPr/>
        </p:nvPicPr>
        <p:blipFill>
          <a:blip r:embed="rId4"/>
          <a:stretch>
            <a:fillRect/>
          </a:stretch>
        </p:blipFill>
        <p:spPr>
          <a:xfrm>
            <a:off x="809999" y="4395979"/>
            <a:ext cx="4363769" cy="1440789"/>
          </a:xfrm>
          <a:prstGeom prst="rect">
            <a:avLst/>
          </a:prstGeom>
        </p:spPr>
      </p:pic>
      <p:sp>
        <p:nvSpPr>
          <p:cNvPr id="10" name="Content Placeholder 2">
            <a:extLst>
              <a:ext uri="{FF2B5EF4-FFF2-40B4-BE49-F238E27FC236}">
                <a16:creationId xmlns:a16="http://schemas.microsoft.com/office/drawing/2014/main" id="{539E7F6D-1CCD-AB4B-936D-4F5BB330FA4A}"/>
              </a:ext>
            </a:extLst>
          </p:cNvPr>
          <p:cNvSpPr txBox="1">
            <a:spLocks/>
          </p:cNvSpPr>
          <p:nvPr/>
        </p:nvSpPr>
        <p:spPr>
          <a:xfrm>
            <a:off x="809998" y="5830876"/>
            <a:ext cx="10103423" cy="961682"/>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altLang="zh-TW" dirty="0"/>
              <a:t>R</a:t>
            </a:r>
            <a:r>
              <a:rPr lang="en-US" dirty="0"/>
              <a:t>educed </a:t>
            </a:r>
            <a:r>
              <a:rPr lang="en-US" dirty="0" err="1"/>
              <a:t>MobileNet</a:t>
            </a:r>
            <a:r>
              <a:rPr lang="en-US" dirty="0"/>
              <a:t> with width multiplier </a:t>
            </a:r>
            <a:r>
              <a:rPr lang="zh-TW" altLang="en-US" dirty="0"/>
              <a:t>⍺</a:t>
            </a:r>
            <a:r>
              <a:rPr lang="en-US" dirty="0"/>
              <a:t> = 0.5 and reduced resolution 160</a:t>
            </a:r>
            <a:r>
              <a:rPr lang="en-US" altLang="zh-TW" dirty="0"/>
              <a:t>x</a:t>
            </a:r>
            <a:r>
              <a:rPr lang="en-US" dirty="0"/>
              <a:t>160</a:t>
            </a:r>
            <a:r>
              <a:rPr lang="en-US" altLang="zh-TW" dirty="0"/>
              <a:t>.</a:t>
            </a:r>
            <a:endParaRPr lang="en-US" dirty="0"/>
          </a:p>
          <a:p>
            <a:r>
              <a:rPr lang="en-US" dirty="0"/>
              <a:t>4% better than </a:t>
            </a:r>
            <a:r>
              <a:rPr lang="en-US" dirty="0" err="1"/>
              <a:t>AlexNet</a:t>
            </a:r>
            <a:r>
              <a:rPr lang="zh-TW" altLang="en-US" dirty="0"/>
              <a:t> </a:t>
            </a:r>
            <a:r>
              <a:rPr lang="en-US" altLang="zh-TW" dirty="0"/>
              <a:t>(45</a:t>
            </a:r>
            <a:r>
              <a:rPr lang="zh-TW" altLang="en-US" dirty="0"/>
              <a:t> </a:t>
            </a:r>
            <a:r>
              <a:rPr lang="en-US" altLang="zh-TW" dirty="0"/>
              <a:t>times</a:t>
            </a:r>
            <a:r>
              <a:rPr lang="zh-TW" altLang="en-US" dirty="0"/>
              <a:t> </a:t>
            </a:r>
            <a:r>
              <a:rPr lang="en-US" altLang="zh-TW" dirty="0"/>
              <a:t>smaller,</a:t>
            </a:r>
            <a:r>
              <a:rPr lang="zh-TW" altLang="en-US" dirty="0"/>
              <a:t> </a:t>
            </a:r>
            <a:r>
              <a:rPr lang="en-US" altLang="zh-TW" dirty="0"/>
              <a:t>9.4x</a:t>
            </a:r>
            <a:r>
              <a:rPr lang="zh-TW" altLang="en-US" dirty="0"/>
              <a:t> </a:t>
            </a:r>
            <a:r>
              <a:rPr lang="en-US" altLang="zh-TW" dirty="0"/>
              <a:t>less</a:t>
            </a:r>
            <a:r>
              <a:rPr lang="zh-TW" altLang="en-US" dirty="0"/>
              <a:t> </a:t>
            </a:r>
            <a:r>
              <a:rPr lang="en-US" altLang="zh-TW" dirty="0"/>
              <a:t>compute)</a:t>
            </a:r>
          </a:p>
          <a:p>
            <a:r>
              <a:rPr lang="en-US" dirty="0"/>
              <a:t>4% better than </a:t>
            </a:r>
            <a:r>
              <a:rPr lang="en-US" dirty="0" err="1"/>
              <a:t>Squeezenet</a:t>
            </a:r>
            <a:r>
              <a:rPr lang="en-US" dirty="0"/>
              <a:t> </a:t>
            </a:r>
            <a:r>
              <a:rPr lang="en-US" altLang="zh-TW" dirty="0"/>
              <a:t>(</a:t>
            </a:r>
            <a:r>
              <a:rPr lang="en-US" dirty="0"/>
              <a:t>about the same size</a:t>
            </a:r>
            <a:r>
              <a:rPr lang="en-US" altLang="zh-TW" dirty="0"/>
              <a:t>,</a:t>
            </a:r>
            <a:r>
              <a:rPr lang="en-US" dirty="0"/>
              <a:t> 22</a:t>
            </a:r>
            <a:r>
              <a:rPr lang="en-US" altLang="zh-TW" dirty="0"/>
              <a:t>x</a:t>
            </a:r>
            <a:r>
              <a:rPr lang="en-US" dirty="0"/>
              <a:t> less computation.</a:t>
            </a:r>
          </a:p>
        </p:txBody>
      </p:sp>
    </p:spTree>
    <p:extLst>
      <p:ext uri="{BB962C8B-B14F-4D97-AF65-F5344CB8AC3E}">
        <p14:creationId xmlns:p14="http://schemas.microsoft.com/office/powerpoint/2010/main" val="1681408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32D3-D450-A842-A5D3-47AE1E7FFA5B}"/>
              </a:ext>
            </a:extLst>
          </p:cNvPr>
          <p:cNvSpPr>
            <a:spLocks noGrp="1"/>
          </p:cNvSpPr>
          <p:nvPr>
            <p:ph type="title"/>
          </p:nvPr>
        </p:nvSpPr>
        <p:spPr/>
        <p:txBody>
          <a:bodyPr/>
          <a:lstStyle/>
          <a:p>
            <a:r>
              <a:rPr lang="en-US" altLang="zh-TW" dirty="0"/>
              <a:t>V1</a:t>
            </a:r>
            <a:r>
              <a:rPr lang="zh-TW" altLang="en-US" dirty="0"/>
              <a:t> </a:t>
            </a:r>
            <a:r>
              <a:rPr lang="en-US" altLang="zh-TW" dirty="0"/>
              <a:t>Experiments</a:t>
            </a:r>
            <a:r>
              <a:rPr lang="zh-TW" altLang="en-US" dirty="0"/>
              <a:t> </a:t>
            </a:r>
            <a:r>
              <a:rPr lang="en-US" altLang="zh-TW" dirty="0"/>
              <a:t>–</a:t>
            </a:r>
            <a:r>
              <a:rPr lang="zh-TW" altLang="en-US" dirty="0"/>
              <a:t> </a:t>
            </a:r>
            <a:br>
              <a:rPr lang="en-US" altLang="zh-TW" dirty="0"/>
            </a:br>
            <a:r>
              <a:rPr lang="en-US" dirty="0"/>
              <a:t>Fine Grained Recognition </a:t>
            </a:r>
          </a:p>
        </p:txBody>
      </p:sp>
      <p:sp>
        <p:nvSpPr>
          <p:cNvPr id="8" name="Content Placeholder 2">
            <a:extLst>
              <a:ext uri="{FF2B5EF4-FFF2-40B4-BE49-F238E27FC236}">
                <a16:creationId xmlns:a16="http://schemas.microsoft.com/office/drawing/2014/main" id="{061E6712-937D-6747-B7C5-3598A743F705}"/>
              </a:ext>
            </a:extLst>
          </p:cNvPr>
          <p:cNvSpPr txBox="1">
            <a:spLocks/>
          </p:cNvSpPr>
          <p:nvPr/>
        </p:nvSpPr>
        <p:spPr>
          <a:xfrm>
            <a:off x="809998" y="2149138"/>
            <a:ext cx="10103423" cy="127986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altLang="zh-TW" dirty="0"/>
              <a:t>Trained</a:t>
            </a:r>
            <a:r>
              <a:rPr lang="zh-TW" altLang="en-US" dirty="0"/>
              <a:t> </a:t>
            </a:r>
            <a:r>
              <a:rPr lang="en-US" altLang="zh-TW" dirty="0"/>
              <a:t>on</a:t>
            </a:r>
            <a:r>
              <a:rPr lang="zh-TW" altLang="en-US" dirty="0"/>
              <a:t> </a:t>
            </a:r>
            <a:r>
              <a:rPr lang="en-US" dirty="0"/>
              <a:t>Stanford Dogs dataset</a:t>
            </a:r>
            <a:r>
              <a:rPr lang="en-US" altLang="zh-TW" dirty="0"/>
              <a:t>.</a:t>
            </a:r>
            <a:endParaRPr lang="en-US" dirty="0"/>
          </a:p>
          <a:p>
            <a:r>
              <a:rPr lang="en-US" altLang="zh-TW" dirty="0"/>
              <a:t>U</a:t>
            </a:r>
            <a:r>
              <a:rPr lang="en-US" dirty="0"/>
              <a:t>se the noisy web data to pretrain a fine grained dog recognition model and then fine tune the model on the Stanford Dogs training set</a:t>
            </a:r>
            <a:r>
              <a:rPr lang="en-US" altLang="zh-TW" dirty="0"/>
              <a:t>.</a:t>
            </a:r>
            <a:endParaRPr lang="en-US" dirty="0"/>
          </a:p>
        </p:txBody>
      </p:sp>
      <p:sp>
        <p:nvSpPr>
          <p:cNvPr id="10" name="Content Placeholder 2">
            <a:extLst>
              <a:ext uri="{FF2B5EF4-FFF2-40B4-BE49-F238E27FC236}">
                <a16:creationId xmlns:a16="http://schemas.microsoft.com/office/drawing/2014/main" id="{539E7F6D-1CCD-AB4B-936D-4F5BB330FA4A}"/>
              </a:ext>
            </a:extLst>
          </p:cNvPr>
          <p:cNvSpPr txBox="1">
            <a:spLocks/>
          </p:cNvSpPr>
          <p:nvPr/>
        </p:nvSpPr>
        <p:spPr>
          <a:xfrm>
            <a:off x="809998" y="5830876"/>
            <a:ext cx="10103423" cy="96168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err="1"/>
              <a:t>MobileNet</a:t>
            </a:r>
            <a:r>
              <a:rPr lang="en-US" dirty="0"/>
              <a:t> can almost achieve the state of the art results</a:t>
            </a:r>
            <a:r>
              <a:rPr lang="en-US" altLang="zh-TW" dirty="0"/>
              <a:t>(Inception</a:t>
            </a:r>
            <a:r>
              <a:rPr lang="zh-TW" altLang="en-US" dirty="0"/>
              <a:t> </a:t>
            </a:r>
            <a:r>
              <a:rPr lang="en-US" altLang="zh-TW" dirty="0"/>
              <a:t>V3)</a:t>
            </a:r>
            <a:r>
              <a:rPr lang="en-US" dirty="0"/>
              <a:t> from at greatly reduced computation and size. </a:t>
            </a:r>
          </a:p>
        </p:txBody>
      </p:sp>
      <p:pic>
        <p:nvPicPr>
          <p:cNvPr id="4" name="Picture 3">
            <a:extLst>
              <a:ext uri="{FF2B5EF4-FFF2-40B4-BE49-F238E27FC236}">
                <a16:creationId xmlns:a16="http://schemas.microsoft.com/office/drawing/2014/main" id="{0D0154C4-42EC-CE48-9C78-E15E884C6AC5}"/>
              </a:ext>
            </a:extLst>
          </p:cNvPr>
          <p:cNvPicPr>
            <a:picLocks noChangeAspect="1"/>
          </p:cNvPicPr>
          <p:nvPr/>
        </p:nvPicPr>
        <p:blipFill>
          <a:blip r:embed="rId3"/>
          <a:stretch>
            <a:fillRect/>
          </a:stretch>
        </p:blipFill>
        <p:spPr>
          <a:xfrm>
            <a:off x="809998" y="3567793"/>
            <a:ext cx="5590802" cy="2405221"/>
          </a:xfrm>
          <a:prstGeom prst="rect">
            <a:avLst/>
          </a:prstGeom>
        </p:spPr>
      </p:pic>
    </p:spTree>
    <p:extLst>
      <p:ext uri="{BB962C8B-B14F-4D97-AF65-F5344CB8AC3E}">
        <p14:creationId xmlns:p14="http://schemas.microsoft.com/office/powerpoint/2010/main" val="455112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32D3-D450-A842-A5D3-47AE1E7FFA5B}"/>
              </a:ext>
            </a:extLst>
          </p:cNvPr>
          <p:cNvSpPr>
            <a:spLocks noGrp="1"/>
          </p:cNvSpPr>
          <p:nvPr>
            <p:ph type="title"/>
          </p:nvPr>
        </p:nvSpPr>
        <p:spPr/>
        <p:txBody>
          <a:bodyPr/>
          <a:lstStyle/>
          <a:p>
            <a:r>
              <a:rPr lang="en-US" altLang="zh-TW" dirty="0"/>
              <a:t>V1</a:t>
            </a:r>
            <a:r>
              <a:rPr lang="zh-TW" altLang="en-US" dirty="0"/>
              <a:t> </a:t>
            </a:r>
            <a:r>
              <a:rPr lang="en-US" altLang="zh-TW" dirty="0"/>
              <a:t>Experiments</a:t>
            </a:r>
            <a:r>
              <a:rPr lang="zh-TW" altLang="en-US" dirty="0"/>
              <a:t> </a:t>
            </a:r>
            <a:r>
              <a:rPr lang="en-US" altLang="zh-TW" dirty="0"/>
              <a:t>–</a:t>
            </a:r>
            <a:r>
              <a:rPr lang="zh-TW" altLang="en-US" dirty="0"/>
              <a:t> </a:t>
            </a:r>
            <a:br>
              <a:rPr lang="en-US" altLang="zh-TW" dirty="0"/>
            </a:br>
            <a:r>
              <a:rPr lang="en-US" dirty="0"/>
              <a:t>Large Scale </a:t>
            </a:r>
            <a:r>
              <a:rPr lang="en-US" dirty="0" err="1"/>
              <a:t>Geolocalizaton</a:t>
            </a:r>
            <a:r>
              <a:rPr lang="en-US" dirty="0"/>
              <a:t> </a:t>
            </a:r>
          </a:p>
        </p:txBody>
      </p:sp>
      <p:sp>
        <p:nvSpPr>
          <p:cNvPr id="8" name="Content Placeholder 2">
            <a:extLst>
              <a:ext uri="{FF2B5EF4-FFF2-40B4-BE49-F238E27FC236}">
                <a16:creationId xmlns:a16="http://schemas.microsoft.com/office/drawing/2014/main" id="{061E6712-937D-6747-B7C5-3598A743F705}"/>
              </a:ext>
            </a:extLst>
          </p:cNvPr>
          <p:cNvSpPr txBox="1">
            <a:spLocks/>
          </p:cNvSpPr>
          <p:nvPr/>
        </p:nvSpPr>
        <p:spPr>
          <a:xfrm>
            <a:off x="809997" y="2128420"/>
            <a:ext cx="10103423" cy="1885440"/>
          </a:xfrm>
          <a:prstGeom prst="rect">
            <a:avLst/>
          </a:prstGeom>
          <a:effectLst>
            <a:outerShdw blurRad="50800" dir="14400000">
              <a:srgbClr val="000000">
                <a:alpha val="40000"/>
              </a:srgbClr>
            </a:outerShdw>
          </a:effectLst>
        </p:spPr>
        <p:txBody>
          <a:bodyPr vert="horz" lIns="91440" tIns="45720" rIns="91440" bIns="45720" rtlCol="0" anchor="ctr">
            <a:normAutofit fontScale="925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err="1"/>
              <a:t>PlaNet</a:t>
            </a:r>
            <a:r>
              <a:rPr lang="en-US" dirty="0"/>
              <a:t> casts the task of determining where on earth a photo was taken as a classification problem</a:t>
            </a:r>
            <a:r>
              <a:rPr lang="en-US" altLang="zh-TW" dirty="0"/>
              <a:t>.</a:t>
            </a:r>
          </a:p>
          <a:p>
            <a:r>
              <a:rPr lang="en-US" altLang="zh-TW" dirty="0"/>
              <a:t>R</a:t>
            </a:r>
            <a:r>
              <a:rPr lang="en-US" dirty="0"/>
              <a:t>e-train </a:t>
            </a:r>
            <a:r>
              <a:rPr lang="en-US" dirty="0" err="1"/>
              <a:t>PlaNet</a:t>
            </a:r>
            <a:r>
              <a:rPr lang="en-US" dirty="0"/>
              <a:t> using the </a:t>
            </a:r>
            <a:r>
              <a:rPr lang="en-US" dirty="0" err="1"/>
              <a:t>MobileNet</a:t>
            </a:r>
            <a:r>
              <a:rPr lang="en-US" dirty="0"/>
              <a:t> architecture on the same data</a:t>
            </a:r>
            <a:r>
              <a:rPr lang="en-US" altLang="zh-TW" dirty="0"/>
              <a:t>.</a:t>
            </a:r>
            <a:endParaRPr lang="en-US" dirty="0"/>
          </a:p>
          <a:p>
            <a:r>
              <a:rPr lang="en-US" dirty="0"/>
              <a:t>Inception V3 architecture has 52 million parameters and 5.74 billion </a:t>
            </a:r>
            <a:r>
              <a:rPr lang="en-US" dirty="0" err="1"/>
              <a:t>mult</a:t>
            </a:r>
            <a:r>
              <a:rPr lang="en-US" dirty="0"/>
              <a:t>-adds. </a:t>
            </a:r>
          </a:p>
          <a:p>
            <a:r>
              <a:rPr lang="en-US" dirty="0" err="1"/>
              <a:t>MobileNet</a:t>
            </a:r>
            <a:r>
              <a:rPr lang="en-US" dirty="0"/>
              <a:t> model has only 13 million parameters with the usual 3 million for the body and 10 million for the final layer and 0.58 Million </a:t>
            </a:r>
            <a:r>
              <a:rPr lang="en-US" dirty="0" err="1"/>
              <a:t>mult</a:t>
            </a:r>
            <a:r>
              <a:rPr lang="en-US" dirty="0"/>
              <a:t>-adds. </a:t>
            </a:r>
          </a:p>
        </p:txBody>
      </p:sp>
      <p:sp>
        <p:nvSpPr>
          <p:cNvPr id="10" name="Content Placeholder 2">
            <a:extLst>
              <a:ext uri="{FF2B5EF4-FFF2-40B4-BE49-F238E27FC236}">
                <a16:creationId xmlns:a16="http://schemas.microsoft.com/office/drawing/2014/main" id="{539E7F6D-1CCD-AB4B-936D-4F5BB330FA4A}"/>
              </a:ext>
            </a:extLst>
          </p:cNvPr>
          <p:cNvSpPr txBox="1">
            <a:spLocks/>
          </p:cNvSpPr>
          <p:nvPr/>
        </p:nvSpPr>
        <p:spPr>
          <a:xfrm>
            <a:off x="809997" y="6050536"/>
            <a:ext cx="10103423" cy="783680"/>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err="1"/>
              <a:t>MobileNet</a:t>
            </a:r>
            <a:r>
              <a:rPr lang="en-US" dirty="0"/>
              <a:t> version delivers only slightly decreased performance compared to </a:t>
            </a:r>
            <a:r>
              <a:rPr lang="en-US" dirty="0" err="1"/>
              <a:t>PlaNet</a:t>
            </a:r>
            <a:r>
              <a:rPr lang="en-US" dirty="0"/>
              <a:t> despite being much more compact. </a:t>
            </a:r>
          </a:p>
          <a:p>
            <a:r>
              <a:rPr lang="en-US" altLang="zh-TW" dirty="0"/>
              <a:t>O</a:t>
            </a:r>
            <a:r>
              <a:rPr lang="en-US" dirty="0"/>
              <a:t>utperforms Im2GPS by a large margin. </a:t>
            </a:r>
          </a:p>
        </p:txBody>
      </p:sp>
      <p:pic>
        <p:nvPicPr>
          <p:cNvPr id="4" name="Picture 3">
            <a:extLst>
              <a:ext uri="{FF2B5EF4-FFF2-40B4-BE49-F238E27FC236}">
                <a16:creationId xmlns:a16="http://schemas.microsoft.com/office/drawing/2014/main" id="{D5F462B9-FCF4-8A4E-8F35-D85D70557203}"/>
              </a:ext>
            </a:extLst>
          </p:cNvPr>
          <p:cNvPicPr>
            <a:picLocks noChangeAspect="1"/>
          </p:cNvPicPr>
          <p:nvPr/>
        </p:nvPicPr>
        <p:blipFill>
          <a:blip r:embed="rId3"/>
          <a:stretch>
            <a:fillRect/>
          </a:stretch>
        </p:blipFill>
        <p:spPr>
          <a:xfrm>
            <a:off x="809997" y="4013860"/>
            <a:ext cx="5090638" cy="2034345"/>
          </a:xfrm>
          <a:prstGeom prst="rect">
            <a:avLst/>
          </a:prstGeom>
        </p:spPr>
      </p:pic>
    </p:spTree>
    <p:extLst>
      <p:ext uri="{BB962C8B-B14F-4D97-AF65-F5344CB8AC3E}">
        <p14:creationId xmlns:p14="http://schemas.microsoft.com/office/powerpoint/2010/main" val="69889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32D3-D450-A842-A5D3-47AE1E7FFA5B}"/>
              </a:ext>
            </a:extLst>
          </p:cNvPr>
          <p:cNvSpPr>
            <a:spLocks noGrp="1"/>
          </p:cNvSpPr>
          <p:nvPr>
            <p:ph type="title"/>
          </p:nvPr>
        </p:nvSpPr>
        <p:spPr/>
        <p:txBody>
          <a:bodyPr/>
          <a:lstStyle/>
          <a:p>
            <a:r>
              <a:rPr lang="en-US" altLang="zh-TW" dirty="0"/>
              <a:t>V1</a:t>
            </a:r>
            <a:r>
              <a:rPr lang="zh-TW" altLang="en-US" dirty="0"/>
              <a:t> </a:t>
            </a:r>
            <a:r>
              <a:rPr lang="en-US" altLang="zh-TW" dirty="0"/>
              <a:t>Experiments</a:t>
            </a:r>
            <a:r>
              <a:rPr lang="zh-TW" altLang="en-US" dirty="0"/>
              <a:t> </a:t>
            </a:r>
            <a:r>
              <a:rPr lang="en-US" altLang="zh-TW" dirty="0"/>
              <a:t>–</a:t>
            </a:r>
            <a:r>
              <a:rPr lang="zh-TW" altLang="en-US" dirty="0"/>
              <a:t> </a:t>
            </a:r>
            <a:r>
              <a:rPr lang="en-US" dirty="0"/>
              <a:t>Face Attributes </a:t>
            </a:r>
          </a:p>
        </p:txBody>
      </p:sp>
      <p:sp>
        <p:nvSpPr>
          <p:cNvPr id="8" name="Content Placeholder 2">
            <a:extLst>
              <a:ext uri="{FF2B5EF4-FFF2-40B4-BE49-F238E27FC236}">
                <a16:creationId xmlns:a16="http://schemas.microsoft.com/office/drawing/2014/main" id="{061E6712-937D-6747-B7C5-3598A743F705}"/>
              </a:ext>
            </a:extLst>
          </p:cNvPr>
          <p:cNvSpPr txBox="1">
            <a:spLocks/>
          </p:cNvSpPr>
          <p:nvPr/>
        </p:nvSpPr>
        <p:spPr>
          <a:xfrm>
            <a:off x="809997" y="2213862"/>
            <a:ext cx="10103423" cy="1730547"/>
          </a:xfrm>
          <a:prstGeom prst="rect">
            <a:avLst/>
          </a:prstGeom>
          <a:effectLst>
            <a:outerShdw blurRad="50800" dir="14400000">
              <a:srgbClr val="000000">
                <a:alpha val="40000"/>
              </a:srgbClr>
            </a:outerShdw>
          </a:effectLst>
        </p:spPr>
        <p:txBody>
          <a:bodyPr vert="horz" lIns="91440" tIns="45720" rIns="91440" bIns="45720" rtlCol="0" anchor="ctr">
            <a:normAutofit fontScale="92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altLang="zh-TW" dirty="0"/>
              <a:t>C</a:t>
            </a:r>
            <a:r>
              <a:rPr lang="en-US" dirty="0"/>
              <a:t>ompressing large systems with unknown or esoteric training procedures. </a:t>
            </a:r>
          </a:p>
          <a:p>
            <a:r>
              <a:rPr lang="en-US" altLang="zh-TW" dirty="0"/>
              <a:t>S</a:t>
            </a:r>
            <a:r>
              <a:rPr lang="en-US" dirty="0"/>
              <a:t>ynergistic relationship between </a:t>
            </a:r>
            <a:r>
              <a:rPr lang="en-US" dirty="0" err="1"/>
              <a:t>MobileNet</a:t>
            </a:r>
            <a:r>
              <a:rPr lang="en-US" dirty="0"/>
              <a:t> and distillation</a:t>
            </a:r>
            <a:r>
              <a:rPr lang="zh-TW" altLang="en-US" dirty="0"/>
              <a:t> </a:t>
            </a:r>
            <a:r>
              <a:rPr lang="en-US" altLang="zh-TW" dirty="0"/>
              <a:t>(</a:t>
            </a:r>
            <a:r>
              <a:rPr lang="en-US" dirty="0"/>
              <a:t>a knowledge transfer technique for deep networks</a:t>
            </a:r>
            <a:r>
              <a:rPr lang="en-US" altLang="zh-TW" dirty="0"/>
              <a:t>)</a:t>
            </a:r>
            <a:r>
              <a:rPr lang="en-US" dirty="0"/>
              <a:t>. </a:t>
            </a:r>
          </a:p>
          <a:p>
            <a:r>
              <a:rPr lang="en-US" altLang="zh-TW" dirty="0"/>
              <a:t>D</a:t>
            </a:r>
            <a:r>
              <a:rPr lang="en-US" dirty="0"/>
              <a:t>istill a face attribute classifier using the </a:t>
            </a:r>
            <a:r>
              <a:rPr lang="en-US" dirty="0" err="1"/>
              <a:t>MobileNet</a:t>
            </a:r>
            <a:r>
              <a:rPr lang="en-US" dirty="0"/>
              <a:t> architecture </a:t>
            </a:r>
            <a:r>
              <a:rPr lang="en-US" altLang="zh-TW" dirty="0"/>
              <a:t>(</a:t>
            </a:r>
            <a:r>
              <a:rPr lang="en-US" dirty="0"/>
              <a:t>training the classifier to emulate the outputs of a larger model instead of the ground-truth labels</a:t>
            </a:r>
            <a:r>
              <a:rPr lang="en-US" altLang="zh-TW" dirty="0"/>
              <a:t>).</a:t>
            </a:r>
          </a:p>
          <a:p>
            <a:r>
              <a:rPr lang="en-US" altLang="zh-TW" dirty="0"/>
              <a:t>E</a:t>
            </a:r>
            <a:r>
              <a:rPr lang="en-US" dirty="0"/>
              <a:t>nd system not only requires no regularization (e.g. weight-decay and early-stopping)</a:t>
            </a:r>
            <a:r>
              <a:rPr lang="en-US" altLang="zh-TW" dirty="0"/>
              <a:t>.</a:t>
            </a:r>
            <a:endParaRPr lang="en-US" dirty="0"/>
          </a:p>
        </p:txBody>
      </p:sp>
      <p:sp>
        <p:nvSpPr>
          <p:cNvPr id="10" name="Content Placeholder 2">
            <a:extLst>
              <a:ext uri="{FF2B5EF4-FFF2-40B4-BE49-F238E27FC236}">
                <a16:creationId xmlns:a16="http://schemas.microsoft.com/office/drawing/2014/main" id="{539E7F6D-1CCD-AB4B-936D-4F5BB330FA4A}"/>
              </a:ext>
            </a:extLst>
          </p:cNvPr>
          <p:cNvSpPr txBox="1">
            <a:spLocks/>
          </p:cNvSpPr>
          <p:nvPr/>
        </p:nvSpPr>
        <p:spPr>
          <a:xfrm>
            <a:off x="809998" y="6127668"/>
            <a:ext cx="10103423" cy="664890"/>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err="1"/>
              <a:t>MobileNet</a:t>
            </a:r>
            <a:r>
              <a:rPr lang="en-US" dirty="0"/>
              <a:t>-based classifier is resilient to aggressive model shrinking </a:t>
            </a:r>
            <a:r>
              <a:rPr lang="en-US" altLang="zh-TW" dirty="0"/>
              <a:t>(</a:t>
            </a:r>
            <a:r>
              <a:rPr lang="en-US" dirty="0"/>
              <a:t>achieves a similar mean average precision across attributes (mean AP) as the in-house while consuming only 1% the Multi-Adds </a:t>
            </a:r>
            <a:r>
              <a:rPr lang="en-US" altLang="zh-TW" dirty="0"/>
              <a:t>).</a:t>
            </a:r>
            <a:endParaRPr lang="en-US" dirty="0"/>
          </a:p>
        </p:txBody>
      </p:sp>
      <p:pic>
        <p:nvPicPr>
          <p:cNvPr id="4" name="Picture 3">
            <a:extLst>
              <a:ext uri="{FF2B5EF4-FFF2-40B4-BE49-F238E27FC236}">
                <a16:creationId xmlns:a16="http://schemas.microsoft.com/office/drawing/2014/main" id="{508A7063-B7F1-174B-96C2-7771ECD372F0}"/>
              </a:ext>
            </a:extLst>
          </p:cNvPr>
          <p:cNvPicPr>
            <a:picLocks noChangeAspect="1"/>
          </p:cNvPicPr>
          <p:nvPr/>
        </p:nvPicPr>
        <p:blipFill>
          <a:blip r:embed="rId3"/>
          <a:stretch>
            <a:fillRect/>
          </a:stretch>
        </p:blipFill>
        <p:spPr>
          <a:xfrm>
            <a:off x="809997" y="3944409"/>
            <a:ext cx="4515014" cy="2287380"/>
          </a:xfrm>
          <a:prstGeom prst="rect">
            <a:avLst/>
          </a:prstGeom>
        </p:spPr>
      </p:pic>
    </p:spTree>
    <p:extLst>
      <p:ext uri="{BB962C8B-B14F-4D97-AF65-F5344CB8AC3E}">
        <p14:creationId xmlns:p14="http://schemas.microsoft.com/office/powerpoint/2010/main" val="320315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32D3-D450-A842-A5D3-47AE1E7FFA5B}"/>
              </a:ext>
            </a:extLst>
          </p:cNvPr>
          <p:cNvSpPr>
            <a:spLocks noGrp="1"/>
          </p:cNvSpPr>
          <p:nvPr>
            <p:ph type="title"/>
          </p:nvPr>
        </p:nvSpPr>
        <p:spPr/>
        <p:txBody>
          <a:bodyPr/>
          <a:lstStyle/>
          <a:p>
            <a:r>
              <a:rPr lang="en-US" altLang="zh-TW" dirty="0"/>
              <a:t>V1</a:t>
            </a:r>
            <a:r>
              <a:rPr lang="zh-TW" altLang="en-US" dirty="0"/>
              <a:t> </a:t>
            </a:r>
            <a:r>
              <a:rPr lang="en-US" altLang="zh-TW" dirty="0"/>
              <a:t>Experiments</a:t>
            </a:r>
            <a:r>
              <a:rPr lang="zh-TW" altLang="en-US" dirty="0"/>
              <a:t> </a:t>
            </a:r>
            <a:r>
              <a:rPr lang="en-US" altLang="zh-TW" dirty="0"/>
              <a:t>–</a:t>
            </a:r>
            <a:r>
              <a:rPr lang="zh-TW" altLang="en-US" dirty="0"/>
              <a:t> </a:t>
            </a:r>
            <a:r>
              <a:rPr lang="en-US" dirty="0"/>
              <a:t>Object Detection </a:t>
            </a:r>
          </a:p>
        </p:txBody>
      </p:sp>
      <p:sp>
        <p:nvSpPr>
          <p:cNvPr id="8" name="Content Placeholder 2">
            <a:extLst>
              <a:ext uri="{FF2B5EF4-FFF2-40B4-BE49-F238E27FC236}">
                <a16:creationId xmlns:a16="http://schemas.microsoft.com/office/drawing/2014/main" id="{061E6712-937D-6747-B7C5-3598A743F705}"/>
              </a:ext>
            </a:extLst>
          </p:cNvPr>
          <p:cNvSpPr txBox="1">
            <a:spLocks/>
          </p:cNvSpPr>
          <p:nvPr/>
        </p:nvSpPr>
        <p:spPr>
          <a:xfrm>
            <a:off x="809998" y="2277679"/>
            <a:ext cx="10103423" cy="596159"/>
          </a:xfrm>
          <a:prstGeom prst="rect">
            <a:avLst/>
          </a:prstGeom>
          <a:effectLst>
            <a:outerShdw blurRad="50800" dir="14400000">
              <a:srgbClr val="000000">
                <a:alpha val="40000"/>
              </a:srgbClr>
            </a:outerShdw>
          </a:effectLst>
        </p:spPr>
        <p:txBody>
          <a:bodyPr vert="horz" lIns="91440" tIns="45720" rIns="91440" bIns="45720" rtlCol="0" anchor="ctr">
            <a:normAutofit fontScale="925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err="1"/>
              <a:t>MobileNet</a:t>
            </a:r>
            <a:r>
              <a:rPr lang="en-US" dirty="0"/>
              <a:t> trained for object detection on COCO data based on the recent work that won the 2016 COCO challenge </a:t>
            </a:r>
          </a:p>
        </p:txBody>
      </p:sp>
      <p:sp>
        <p:nvSpPr>
          <p:cNvPr id="10" name="Content Placeholder 2">
            <a:extLst>
              <a:ext uri="{FF2B5EF4-FFF2-40B4-BE49-F238E27FC236}">
                <a16:creationId xmlns:a16="http://schemas.microsoft.com/office/drawing/2014/main" id="{539E7F6D-1CCD-AB4B-936D-4F5BB330FA4A}"/>
              </a:ext>
            </a:extLst>
          </p:cNvPr>
          <p:cNvSpPr txBox="1">
            <a:spLocks/>
          </p:cNvSpPr>
          <p:nvPr/>
        </p:nvSpPr>
        <p:spPr>
          <a:xfrm>
            <a:off x="809998" y="5498156"/>
            <a:ext cx="10571998" cy="1359843"/>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SSD 300</a:t>
            </a:r>
            <a:r>
              <a:rPr lang="en-US" altLang="zh-TW" dirty="0"/>
              <a:t>:</a:t>
            </a:r>
            <a:r>
              <a:rPr lang="zh-TW" altLang="en-US" dirty="0"/>
              <a:t> </a:t>
            </a:r>
            <a:r>
              <a:rPr lang="en-US" dirty="0"/>
              <a:t>SSD evaluated with 300 input resolution</a:t>
            </a:r>
            <a:r>
              <a:rPr lang="en-US" altLang="zh-TW" dirty="0"/>
              <a:t>.</a:t>
            </a:r>
            <a:endParaRPr lang="en-US" dirty="0"/>
          </a:p>
          <a:p>
            <a:r>
              <a:rPr lang="en-US" dirty="0"/>
              <a:t>Faster- RCNN 300, Faster-RCNN 600</a:t>
            </a:r>
            <a:r>
              <a:rPr lang="en-US" altLang="zh-TW" dirty="0"/>
              <a:t>:</a:t>
            </a:r>
            <a:r>
              <a:rPr lang="zh-TW" altLang="en-US" dirty="0"/>
              <a:t> </a:t>
            </a:r>
            <a:r>
              <a:rPr lang="en-US" dirty="0"/>
              <a:t>Faster-RCNN compared with both 300 and 600 input resolution</a:t>
            </a:r>
            <a:r>
              <a:rPr lang="en-US" altLang="zh-TW" dirty="0"/>
              <a:t>.</a:t>
            </a:r>
            <a:r>
              <a:rPr lang="en-US" dirty="0"/>
              <a:t> </a:t>
            </a:r>
          </a:p>
          <a:p>
            <a:r>
              <a:rPr lang="en-US" dirty="0" err="1"/>
              <a:t>MobileNet</a:t>
            </a:r>
            <a:r>
              <a:rPr lang="en-US" dirty="0"/>
              <a:t> achieves comparable results to other networks with only a fraction of computational complexity and model size</a:t>
            </a:r>
            <a:r>
              <a:rPr lang="en-US" altLang="zh-TW" dirty="0"/>
              <a:t>.</a:t>
            </a:r>
            <a:endParaRPr lang="en-US" dirty="0"/>
          </a:p>
        </p:txBody>
      </p:sp>
      <p:pic>
        <p:nvPicPr>
          <p:cNvPr id="4" name="Picture 3">
            <a:extLst>
              <a:ext uri="{FF2B5EF4-FFF2-40B4-BE49-F238E27FC236}">
                <a16:creationId xmlns:a16="http://schemas.microsoft.com/office/drawing/2014/main" id="{FCBAEDE0-41A8-5544-843D-B6D673A0C24D}"/>
              </a:ext>
            </a:extLst>
          </p:cNvPr>
          <p:cNvPicPr>
            <a:picLocks noChangeAspect="1"/>
          </p:cNvPicPr>
          <p:nvPr/>
        </p:nvPicPr>
        <p:blipFill>
          <a:blip r:embed="rId3"/>
          <a:stretch>
            <a:fillRect/>
          </a:stretch>
        </p:blipFill>
        <p:spPr>
          <a:xfrm>
            <a:off x="809998" y="3088795"/>
            <a:ext cx="4397911" cy="2409362"/>
          </a:xfrm>
          <a:prstGeom prst="rect">
            <a:avLst/>
          </a:prstGeom>
        </p:spPr>
      </p:pic>
    </p:spTree>
    <p:extLst>
      <p:ext uri="{BB962C8B-B14F-4D97-AF65-F5344CB8AC3E}">
        <p14:creationId xmlns:p14="http://schemas.microsoft.com/office/powerpoint/2010/main" val="3199644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32D3-D450-A842-A5D3-47AE1E7FFA5B}"/>
              </a:ext>
            </a:extLst>
          </p:cNvPr>
          <p:cNvSpPr>
            <a:spLocks noGrp="1"/>
          </p:cNvSpPr>
          <p:nvPr>
            <p:ph type="title"/>
          </p:nvPr>
        </p:nvSpPr>
        <p:spPr/>
        <p:txBody>
          <a:bodyPr/>
          <a:lstStyle/>
          <a:p>
            <a:r>
              <a:rPr lang="en-US" altLang="zh-TW" dirty="0"/>
              <a:t>V2</a:t>
            </a:r>
            <a:r>
              <a:rPr lang="zh-TW" altLang="en-US" dirty="0"/>
              <a:t> </a:t>
            </a:r>
            <a:r>
              <a:rPr lang="en-US" altLang="zh-TW" dirty="0"/>
              <a:t>Experiments</a:t>
            </a:r>
            <a:r>
              <a:rPr lang="zh-TW" altLang="en-US" dirty="0"/>
              <a:t> </a:t>
            </a:r>
            <a:r>
              <a:rPr lang="en-US" altLang="zh-TW" dirty="0"/>
              <a:t>–</a:t>
            </a:r>
            <a:r>
              <a:rPr lang="zh-TW" altLang="en-US" dirty="0"/>
              <a:t> </a:t>
            </a:r>
            <a:r>
              <a:rPr lang="en-US" dirty="0"/>
              <a:t>Object Detection </a:t>
            </a:r>
          </a:p>
        </p:txBody>
      </p:sp>
      <p:sp>
        <p:nvSpPr>
          <p:cNvPr id="8" name="Content Placeholder 2">
            <a:extLst>
              <a:ext uri="{FF2B5EF4-FFF2-40B4-BE49-F238E27FC236}">
                <a16:creationId xmlns:a16="http://schemas.microsoft.com/office/drawing/2014/main" id="{061E6712-937D-6747-B7C5-3598A743F705}"/>
              </a:ext>
            </a:extLst>
          </p:cNvPr>
          <p:cNvSpPr txBox="1">
            <a:spLocks/>
          </p:cNvSpPr>
          <p:nvPr/>
        </p:nvSpPr>
        <p:spPr>
          <a:xfrm>
            <a:off x="810000" y="5413104"/>
            <a:ext cx="5051711" cy="128752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Comparison of the size and the computational cost between SSD and </a:t>
            </a:r>
            <a:r>
              <a:rPr lang="en-US" dirty="0" err="1"/>
              <a:t>SSDLite</a:t>
            </a:r>
            <a:r>
              <a:rPr lang="en-US" dirty="0"/>
              <a:t> configured with MobileNetV2 and making predictions for 80 classes. </a:t>
            </a:r>
          </a:p>
        </p:txBody>
      </p:sp>
      <p:sp>
        <p:nvSpPr>
          <p:cNvPr id="10" name="Content Placeholder 2">
            <a:extLst>
              <a:ext uri="{FF2B5EF4-FFF2-40B4-BE49-F238E27FC236}">
                <a16:creationId xmlns:a16="http://schemas.microsoft.com/office/drawing/2014/main" id="{539E7F6D-1CCD-AB4B-936D-4F5BB330FA4A}"/>
              </a:ext>
            </a:extLst>
          </p:cNvPr>
          <p:cNvSpPr txBox="1">
            <a:spLocks/>
          </p:cNvSpPr>
          <p:nvPr/>
        </p:nvSpPr>
        <p:spPr>
          <a:xfrm>
            <a:off x="5901292" y="4490824"/>
            <a:ext cx="6330292" cy="2367175"/>
          </a:xfrm>
          <a:prstGeom prst="rect">
            <a:avLst/>
          </a:prstGeom>
          <a:effectLst>
            <a:outerShdw blurRad="50800" dir="14400000">
              <a:srgbClr val="000000">
                <a:alpha val="40000"/>
              </a:srgbClr>
            </a:outerShdw>
          </a:effectLst>
        </p:spPr>
        <p:txBody>
          <a:bodyPr vert="horz" lIns="91440" tIns="45720" rIns="91440" bIns="45720" rtlCol="0" anchor="ctr">
            <a:normAutofit fontScale="92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Performance comparison of MobileNetV2 + </a:t>
            </a:r>
            <a:r>
              <a:rPr lang="en-US" dirty="0" err="1"/>
              <a:t>SSDLite</a:t>
            </a:r>
            <a:r>
              <a:rPr lang="en-US" dirty="0"/>
              <a:t> and other real</a:t>
            </a:r>
            <a:r>
              <a:rPr lang="en-US" altLang="zh-TW" dirty="0"/>
              <a:t>-</a:t>
            </a:r>
            <a:r>
              <a:rPr lang="en-US" dirty="0"/>
              <a:t>time detectors on the COCO dataset object detection task.</a:t>
            </a:r>
          </a:p>
          <a:p>
            <a:r>
              <a:rPr lang="en-US" dirty="0"/>
              <a:t>MobileNetV2 + </a:t>
            </a:r>
            <a:r>
              <a:rPr lang="en-US" dirty="0" err="1"/>
              <a:t>SSDLite</a:t>
            </a:r>
            <a:r>
              <a:rPr lang="en-US" dirty="0"/>
              <a:t> achieves competitive accuracy with significantly fewer parameters and smaller computational complexity. </a:t>
            </a:r>
          </a:p>
          <a:p>
            <a:r>
              <a:rPr lang="en-US" dirty="0"/>
              <a:t>MobileNetV2 </a:t>
            </a:r>
            <a:r>
              <a:rPr lang="en-US" dirty="0" err="1"/>
              <a:t>SSDLite</a:t>
            </a:r>
            <a:r>
              <a:rPr lang="en-US" dirty="0"/>
              <a:t> is 20</a:t>
            </a:r>
            <a:r>
              <a:rPr lang="en-US" altLang="zh-TW" dirty="0"/>
              <a:t>x</a:t>
            </a:r>
            <a:r>
              <a:rPr lang="en-US" dirty="0"/>
              <a:t> more efficient and 10</a:t>
            </a:r>
            <a:r>
              <a:rPr lang="en-US" altLang="zh-TW" dirty="0"/>
              <a:t>x</a:t>
            </a:r>
            <a:r>
              <a:rPr lang="zh-TW" altLang="en-US" dirty="0"/>
              <a:t> </a:t>
            </a:r>
            <a:r>
              <a:rPr lang="en-US" dirty="0"/>
              <a:t>smaller while still outperforms YOLOv2 on COCO dataset.  </a:t>
            </a:r>
          </a:p>
        </p:txBody>
      </p:sp>
      <p:pic>
        <p:nvPicPr>
          <p:cNvPr id="4" name="Picture 3">
            <a:extLst>
              <a:ext uri="{FF2B5EF4-FFF2-40B4-BE49-F238E27FC236}">
                <a16:creationId xmlns:a16="http://schemas.microsoft.com/office/drawing/2014/main" id="{BBFA061A-3B62-4F4D-BC39-B4FC6E9837A0}"/>
              </a:ext>
            </a:extLst>
          </p:cNvPr>
          <p:cNvPicPr>
            <a:picLocks noChangeAspect="1"/>
          </p:cNvPicPr>
          <p:nvPr/>
        </p:nvPicPr>
        <p:blipFill>
          <a:blip r:embed="rId3"/>
          <a:stretch>
            <a:fillRect/>
          </a:stretch>
        </p:blipFill>
        <p:spPr>
          <a:xfrm>
            <a:off x="810000" y="4425525"/>
            <a:ext cx="2562596" cy="987579"/>
          </a:xfrm>
          <a:prstGeom prst="rect">
            <a:avLst/>
          </a:prstGeom>
        </p:spPr>
      </p:pic>
      <p:pic>
        <p:nvPicPr>
          <p:cNvPr id="6" name="Picture 5">
            <a:extLst>
              <a:ext uri="{FF2B5EF4-FFF2-40B4-BE49-F238E27FC236}">
                <a16:creationId xmlns:a16="http://schemas.microsoft.com/office/drawing/2014/main" id="{A096128A-1BC2-2C48-B89E-36D2800EF026}"/>
              </a:ext>
            </a:extLst>
          </p:cNvPr>
          <p:cNvPicPr>
            <a:picLocks noChangeAspect="1"/>
          </p:cNvPicPr>
          <p:nvPr/>
        </p:nvPicPr>
        <p:blipFill>
          <a:blip r:embed="rId4"/>
          <a:stretch>
            <a:fillRect/>
          </a:stretch>
        </p:blipFill>
        <p:spPr>
          <a:xfrm>
            <a:off x="5901292" y="2215725"/>
            <a:ext cx="6096000" cy="2209800"/>
          </a:xfrm>
          <a:prstGeom prst="rect">
            <a:avLst/>
          </a:prstGeom>
        </p:spPr>
      </p:pic>
      <p:sp>
        <p:nvSpPr>
          <p:cNvPr id="9" name="Content Placeholder 2">
            <a:extLst>
              <a:ext uri="{FF2B5EF4-FFF2-40B4-BE49-F238E27FC236}">
                <a16:creationId xmlns:a16="http://schemas.microsoft.com/office/drawing/2014/main" id="{A3EF44AE-A5A0-1542-91DC-834EF1D504A2}"/>
              </a:ext>
            </a:extLst>
          </p:cNvPr>
          <p:cNvSpPr txBox="1">
            <a:spLocks/>
          </p:cNvSpPr>
          <p:nvPr/>
        </p:nvSpPr>
        <p:spPr>
          <a:xfrm>
            <a:off x="810000" y="2310471"/>
            <a:ext cx="5051711" cy="211505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altLang="zh-TW" dirty="0" err="1"/>
              <a:t>SSDLite</a:t>
            </a:r>
            <a:r>
              <a:rPr lang="en-US" altLang="zh-TW" dirty="0"/>
              <a:t>:</a:t>
            </a:r>
            <a:r>
              <a:rPr lang="zh-TW" altLang="en-US" dirty="0"/>
              <a:t> </a:t>
            </a:r>
            <a:r>
              <a:rPr lang="en-US" dirty="0"/>
              <a:t>replace all the regular convolutions with separable convolutions (depth</a:t>
            </a:r>
            <a:r>
              <a:rPr lang="en-US" altLang="zh-TW" dirty="0"/>
              <a:t>-</a:t>
            </a:r>
            <a:r>
              <a:rPr lang="en-US" dirty="0"/>
              <a:t>wise followed by 1</a:t>
            </a:r>
            <a:r>
              <a:rPr lang="en-US" altLang="zh-TW" dirty="0"/>
              <a:t>x</a:t>
            </a:r>
            <a:r>
              <a:rPr lang="en-US" dirty="0"/>
              <a:t>1 projection) in SSD prediction layers. </a:t>
            </a:r>
          </a:p>
        </p:txBody>
      </p:sp>
    </p:spTree>
    <p:extLst>
      <p:ext uri="{BB962C8B-B14F-4D97-AF65-F5344CB8AC3E}">
        <p14:creationId xmlns:p14="http://schemas.microsoft.com/office/powerpoint/2010/main" val="1982855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32D3-D450-A842-A5D3-47AE1E7FFA5B}"/>
              </a:ext>
            </a:extLst>
          </p:cNvPr>
          <p:cNvSpPr>
            <a:spLocks noGrp="1"/>
          </p:cNvSpPr>
          <p:nvPr>
            <p:ph type="title"/>
          </p:nvPr>
        </p:nvSpPr>
        <p:spPr/>
        <p:txBody>
          <a:bodyPr/>
          <a:lstStyle/>
          <a:p>
            <a:r>
              <a:rPr lang="en-US" altLang="zh-TW" dirty="0"/>
              <a:t>V1</a:t>
            </a:r>
            <a:r>
              <a:rPr lang="zh-TW" altLang="en-US" dirty="0"/>
              <a:t> </a:t>
            </a:r>
            <a:r>
              <a:rPr lang="en-US" altLang="zh-TW" dirty="0"/>
              <a:t>Experiments</a:t>
            </a:r>
            <a:r>
              <a:rPr lang="zh-TW" altLang="en-US" dirty="0"/>
              <a:t> </a:t>
            </a:r>
            <a:r>
              <a:rPr lang="en-US" altLang="zh-TW" dirty="0"/>
              <a:t>–</a:t>
            </a:r>
            <a:r>
              <a:rPr lang="zh-TW" altLang="en-US" dirty="0"/>
              <a:t> </a:t>
            </a:r>
            <a:r>
              <a:rPr lang="en-US" dirty="0"/>
              <a:t>Face Embeddings </a:t>
            </a:r>
          </a:p>
        </p:txBody>
      </p:sp>
      <p:sp>
        <p:nvSpPr>
          <p:cNvPr id="8" name="Content Placeholder 2">
            <a:extLst>
              <a:ext uri="{FF2B5EF4-FFF2-40B4-BE49-F238E27FC236}">
                <a16:creationId xmlns:a16="http://schemas.microsoft.com/office/drawing/2014/main" id="{061E6712-937D-6747-B7C5-3598A743F705}"/>
              </a:ext>
            </a:extLst>
          </p:cNvPr>
          <p:cNvSpPr txBox="1">
            <a:spLocks/>
          </p:cNvSpPr>
          <p:nvPr/>
        </p:nvSpPr>
        <p:spPr>
          <a:xfrm>
            <a:off x="809997" y="5521542"/>
            <a:ext cx="10103423" cy="81177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err="1"/>
              <a:t>FaceNet</a:t>
            </a:r>
            <a:r>
              <a:rPr lang="en-US" dirty="0"/>
              <a:t> model</a:t>
            </a:r>
            <a:r>
              <a:rPr lang="en-US" altLang="zh-TW" dirty="0"/>
              <a:t>:</a:t>
            </a:r>
            <a:r>
              <a:rPr lang="zh-TW" altLang="en-US" dirty="0"/>
              <a:t> </a:t>
            </a:r>
            <a:r>
              <a:rPr lang="en-US" altLang="zh-TW" dirty="0"/>
              <a:t>the</a:t>
            </a:r>
            <a:r>
              <a:rPr lang="zh-TW" altLang="en-US" dirty="0"/>
              <a:t> </a:t>
            </a:r>
            <a:r>
              <a:rPr lang="en-US" dirty="0"/>
              <a:t>state of the art face recognition model</a:t>
            </a:r>
            <a:r>
              <a:rPr lang="zh-TW" altLang="en-US" dirty="0"/>
              <a:t> </a:t>
            </a:r>
            <a:r>
              <a:rPr lang="en-US" altLang="zh-TW" dirty="0"/>
              <a:t>(</a:t>
            </a:r>
            <a:r>
              <a:rPr lang="en-US" dirty="0"/>
              <a:t>builds face embeddings based on the triplet loss</a:t>
            </a:r>
            <a:r>
              <a:rPr lang="en-US" altLang="zh-TW" dirty="0"/>
              <a:t>).</a:t>
            </a:r>
            <a:endParaRPr lang="en-US" dirty="0"/>
          </a:p>
        </p:txBody>
      </p:sp>
      <p:sp>
        <p:nvSpPr>
          <p:cNvPr id="10" name="Content Placeholder 2">
            <a:extLst>
              <a:ext uri="{FF2B5EF4-FFF2-40B4-BE49-F238E27FC236}">
                <a16:creationId xmlns:a16="http://schemas.microsoft.com/office/drawing/2014/main" id="{539E7F6D-1CCD-AB4B-936D-4F5BB330FA4A}"/>
              </a:ext>
            </a:extLst>
          </p:cNvPr>
          <p:cNvSpPr txBox="1">
            <a:spLocks/>
          </p:cNvSpPr>
          <p:nvPr/>
        </p:nvSpPr>
        <p:spPr>
          <a:xfrm>
            <a:off x="809997" y="2120318"/>
            <a:ext cx="10103423" cy="96168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altLang="zh-TW" dirty="0"/>
              <a:t>U</a:t>
            </a:r>
            <a:r>
              <a:rPr lang="en-US" dirty="0"/>
              <a:t>s</a:t>
            </a:r>
            <a:r>
              <a:rPr lang="en-US" altLang="zh-TW" dirty="0"/>
              <a:t>ing</a:t>
            </a:r>
            <a:r>
              <a:rPr lang="en-US" dirty="0"/>
              <a:t> distillation to train by minimizing the squared differences of the output of </a:t>
            </a:r>
            <a:r>
              <a:rPr lang="en-US" dirty="0" err="1"/>
              <a:t>FaceNet</a:t>
            </a:r>
            <a:r>
              <a:rPr lang="en-US" dirty="0"/>
              <a:t> and </a:t>
            </a:r>
            <a:r>
              <a:rPr lang="en-US" dirty="0" err="1"/>
              <a:t>MobileNet</a:t>
            </a:r>
            <a:r>
              <a:rPr lang="en-US" dirty="0"/>
              <a:t> on the training data</a:t>
            </a:r>
            <a:r>
              <a:rPr lang="en-US" altLang="zh-TW" dirty="0"/>
              <a:t>.</a:t>
            </a:r>
            <a:endParaRPr lang="en-US" dirty="0"/>
          </a:p>
        </p:txBody>
      </p:sp>
      <p:pic>
        <p:nvPicPr>
          <p:cNvPr id="4" name="Picture 3">
            <a:extLst>
              <a:ext uri="{FF2B5EF4-FFF2-40B4-BE49-F238E27FC236}">
                <a16:creationId xmlns:a16="http://schemas.microsoft.com/office/drawing/2014/main" id="{2EA31721-08C3-8A44-ABF4-7FBD362CB27E}"/>
              </a:ext>
            </a:extLst>
          </p:cNvPr>
          <p:cNvPicPr>
            <a:picLocks noChangeAspect="1"/>
          </p:cNvPicPr>
          <p:nvPr/>
        </p:nvPicPr>
        <p:blipFill>
          <a:blip r:embed="rId3"/>
          <a:stretch>
            <a:fillRect/>
          </a:stretch>
        </p:blipFill>
        <p:spPr>
          <a:xfrm>
            <a:off x="809997" y="3429000"/>
            <a:ext cx="5216484" cy="2151431"/>
          </a:xfrm>
          <a:prstGeom prst="rect">
            <a:avLst/>
          </a:prstGeom>
        </p:spPr>
      </p:pic>
    </p:spTree>
    <p:extLst>
      <p:ext uri="{BB962C8B-B14F-4D97-AF65-F5344CB8AC3E}">
        <p14:creationId xmlns:p14="http://schemas.microsoft.com/office/powerpoint/2010/main" val="2435173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A1294-9351-4745-871D-12C3C4A1EB9A}"/>
              </a:ext>
            </a:extLst>
          </p:cNvPr>
          <p:cNvSpPr>
            <a:spLocks noGrp="1"/>
          </p:cNvSpPr>
          <p:nvPr>
            <p:ph type="title"/>
          </p:nvPr>
        </p:nvSpPr>
        <p:spPr/>
        <p:txBody>
          <a:bodyPr/>
          <a:lstStyle/>
          <a:p>
            <a:r>
              <a:rPr lang="en-US" altLang="zh-TW" dirty="0"/>
              <a:t>Introduction</a:t>
            </a:r>
            <a:endParaRPr lang="en-US" dirty="0"/>
          </a:p>
        </p:txBody>
      </p:sp>
      <p:sp>
        <p:nvSpPr>
          <p:cNvPr id="3" name="Content Placeholder 2">
            <a:extLst>
              <a:ext uri="{FF2B5EF4-FFF2-40B4-BE49-F238E27FC236}">
                <a16:creationId xmlns:a16="http://schemas.microsoft.com/office/drawing/2014/main" id="{4E0CA663-1891-ED4E-B088-D9B69CF82B04}"/>
              </a:ext>
            </a:extLst>
          </p:cNvPr>
          <p:cNvSpPr>
            <a:spLocks noGrp="1"/>
          </p:cNvSpPr>
          <p:nvPr>
            <p:ph idx="1"/>
          </p:nvPr>
        </p:nvSpPr>
        <p:spPr/>
        <p:txBody>
          <a:bodyPr>
            <a:normAutofit lnSpcReduction="10000"/>
          </a:bodyPr>
          <a:lstStyle/>
          <a:p>
            <a:r>
              <a:rPr lang="en-US" dirty="0"/>
              <a:t>Convolutional neural networks have become ubiquitous in computer vision </a:t>
            </a:r>
            <a:r>
              <a:rPr lang="en-US" altLang="zh-TW" dirty="0"/>
              <a:t>.</a:t>
            </a:r>
          </a:p>
          <a:p>
            <a:r>
              <a:rPr lang="en-US" altLang="zh-TW" dirty="0"/>
              <a:t>G</a:t>
            </a:r>
            <a:r>
              <a:rPr lang="en-US" dirty="0"/>
              <a:t>eneral trend has been to make deeper and more complicated networks in order to achieve higher accuracy</a:t>
            </a:r>
            <a:r>
              <a:rPr lang="en-US" altLang="zh-TW" dirty="0"/>
              <a:t>.</a:t>
            </a:r>
            <a:endParaRPr lang="en-US" dirty="0"/>
          </a:p>
          <a:p>
            <a:r>
              <a:rPr lang="en-US" altLang="zh-TW" dirty="0"/>
              <a:t>T</a:t>
            </a:r>
            <a:r>
              <a:rPr lang="en-US" dirty="0"/>
              <a:t>he recognition tasks need to be carried out in a timely fashion on a computationally limited platform</a:t>
            </a:r>
            <a:r>
              <a:rPr lang="en-US" altLang="zh-TW" dirty="0"/>
              <a:t>,</a:t>
            </a:r>
            <a:r>
              <a:rPr lang="zh-TW" altLang="en-US" dirty="0"/>
              <a:t> </a:t>
            </a:r>
            <a:r>
              <a:rPr lang="en-US" altLang="zh-TW" dirty="0"/>
              <a:t>e.g.</a:t>
            </a:r>
            <a:r>
              <a:rPr lang="zh-TW" altLang="en-US" dirty="0"/>
              <a:t> </a:t>
            </a:r>
            <a:r>
              <a:rPr lang="en-US" dirty="0"/>
              <a:t>robotics, self-driving car and augmented reality</a:t>
            </a:r>
            <a:r>
              <a:rPr lang="en-US" altLang="zh-TW" dirty="0"/>
              <a:t>.</a:t>
            </a:r>
            <a:endParaRPr lang="en-US" dirty="0"/>
          </a:p>
          <a:p>
            <a:r>
              <a:rPr lang="en-US" altLang="zh-TW" dirty="0"/>
              <a:t>V1:</a:t>
            </a:r>
            <a:r>
              <a:rPr lang="zh-TW" altLang="en-US" dirty="0"/>
              <a:t> </a:t>
            </a:r>
            <a:r>
              <a:rPr lang="en-US" altLang="zh-TW" dirty="0"/>
              <a:t>This</a:t>
            </a:r>
            <a:r>
              <a:rPr lang="zh-TW" altLang="en-US" dirty="0"/>
              <a:t> </a:t>
            </a:r>
            <a:r>
              <a:rPr lang="en-US" altLang="zh-TW" dirty="0"/>
              <a:t>paper</a:t>
            </a:r>
            <a:r>
              <a:rPr lang="zh-TW" altLang="en-US" dirty="0"/>
              <a:t> </a:t>
            </a:r>
            <a:r>
              <a:rPr lang="en-US" altLang="zh-TW" dirty="0"/>
              <a:t>provides</a:t>
            </a:r>
            <a:r>
              <a:rPr lang="zh-TW" altLang="en-US" dirty="0"/>
              <a:t> </a:t>
            </a:r>
            <a:r>
              <a:rPr lang="en-US" dirty="0"/>
              <a:t>an efficient network architecture and a set of two hyper-parameters</a:t>
            </a:r>
            <a:r>
              <a:rPr lang="en-US" altLang="zh-TW" dirty="0"/>
              <a:t>.</a:t>
            </a:r>
            <a:r>
              <a:rPr lang="en-US" dirty="0"/>
              <a:t> </a:t>
            </a:r>
          </a:p>
          <a:p>
            <a:r>
              <a:rPr lang="en-US" altLang="zh-TW" dirty="0"/>
              <a:t>V2:</a:t>
            </a:r>
            <a:r>
              <a:rPr lang="zh-TW" altLang="en-US" dirty="0"/>
              <a:t> </a:t>
            </a:r>
            <a:r>
              <a:rPr lang="en-US" altLang="zh-TW" dirty="0"/>
              <a:t>The</a:t>
            </a:r>
            <a:r>
              <a:rPr lang="en-US" dirty="0"/>
              <a:t> main contribution is a novel layer module: the inverted residual with linear bottleneck</a:t>
            </a:r>
            <a:r>
              <a:rPr lang="en-US" altLang="zh-TW" dirty="0"/>
              <a:t>.</a:t>
            </a:r>
          </a:p>
          <a:p>
            <a:r>
              <a:rPr lang="en-US" altLang="zh-TW" dirty="0"/>
              <a:t>V2:</a:t>
            </a:r>
            <a:r>
              <a:rPr lang="zh-TW" altLang="en-US" dirty="0"/>
              <a:t> </a:t>
            </a:r>
            <a:r>
              <a:rPr lang="en-US" altLang="zh-TW" dirty="0"/>
              <a:t>S</a:t>
            </a:r>
            <a:r>
              <a:rPr lang="en-US" dirty="0"/>
              <a:t>ignificantly reduce the memory footprint needed during inference by never fully materializing large intermediate tensors </a:t>
            </a:r>
          </a:p>
        </p:txBody>
      </p:sp>
    </p:spTree>
    <p:extLst>
      <p:ext uri="{BB962C8B-B14F-4D97-AF65-F5344CB8AC3E}">
        <p14:creationId xmlns:p14="http://schemas.microsoft.com/office/powerpoint/2010/main" val="1837641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32D3-D450-A842-A5D3-47AE1E7FFA5B}"/>
              </a:ext>
            </a:extLst>
          </p:cNvPr>
          <p:cNvSpPr>
            <a:spLocks noGrp="1"/>
          </p:cNvSpPr>
          <p:nvPr>
            <p:ph type="title"/>
          </p:nvPr>
        </p:nvSpPr>
        <p:spPr/>
        <p:txBody>
          <a:bodyPr/>
          <a:lstStyle/>
          <a:p>
            <a:r>
              <a:rPr lang="en-US" altLang="zh-TW" dirty="0"/>
              <a:t>V2</a:t>
            </a:r>
            <a:r>
              <a:rPr lang="zh-TW" altLang="en-US" dirty="0"/>
              <a:t> </a:t>
            </a:r>
            <a:r>
              <a:rPr lang="en-US" altLang="zh-TW" dirty="0"/>
              <a:t>Experiments</a:t>
            </a:r>
            <a:r>
              <a:rPr lang="zh-TW" altLang="en-US" dirty="0"/>
              <a:t> </a:t>
            </a:r>
            <a:r>
              <a:rPr lang="en-US" altLang="zh-TW" dirty="0"/>
              <a:t>–</a:t>
            </a:r>
            <a:r>
              <a:rPr lang="zh-TW" altLang="en-US" dirty="0"/>
              <a:t> </a:t>
            </a:r>
            <a:r>
              <a:rPr lang="en-US" dirty="0"/>
              <a:t>ImageNet Classification </a:t>
            </a:r>
          </a:p>
        </p:txBody>
      </p:sp>
      <p:sp>
        <p:nvSpPr>
          <p:cNvPr id="8" name="Content Placeholder 2">
            <a:extLst>
              <a:ext uri="{FF2B5EF4-FFF2-40B4-BE49-F238E27FC236}">
                <a16:creationId xmlns:a16="http://schemas.microsoft.com/office/drawing/2014/main" id="{061E6712-937D-6747-B7C5-3598A743F705}"/>
              </a:ext>
            </a:extLst>
          </p:cNvPr>
          <p:cNvSpPr txBox="1">
            <a:spLocks/>
          </p:cNvSpPr>
          <p:nvPr/>
        </p:nvSpPr>
        <p:spPr>
          <a:xfrm>
            <a:off x="809996" y="6069567"/>
            <a:ext cx="4413047" cy="78843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Performance on ImageNet, comparison for different networks. </a:t>
            </a:r>
          </a:p>
        </p:txBody>
      </p:sp>
      <p:sp>
        <p:nvSpPr>
          <p:cNvPr id="10" name="Content Placeholder 2">
            <a:extLst>
              <a:ext uri="{FF2B5EF4-FFF2-40B4-BE49-F238E27FC236}">
                <a16:creationId xmlns:a16="http://schemas.microsoft.com/office/drawing/2014/main" id="{539E7F6D-1CCD-AB4B-936D-4F5BB330FA4A}"/>
              </a:ext>
            </a:extLst>
          </p:cNvPr>
          <p:cNvSpPr txBox="1">
            <a:spLocks/>
          </p:cNvSpPr>
          <p:nvPr/>
        </p:nvSpPr>
        <p:spPr>
          <a:xfrm>
            <a:off x="6472051" y="5034644"/>
            <a:ext cx="5662054" cy="182335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Performance curve of MobileNetV2 vs MobileNetV1, </a:t>
            </a:r>
            <a:r>
              <a:rPr lang="en-US" dirty="0" err="1"/>
              <a:t>ShuffleNet</a:t>
            </a:r>
            <a:r>
              <a:rPr lang="en-US" dirty="0"/>
              <a:t>, NAS</a:t>
            </a:r>
            <a:r>
              <a:rPr lang="en-US" altLang="zh-TW" dirty="0"/>
              <a:t>.</a:t>
            </a:r>
          </a:p>
          <a:p>
            <a:r>
              <a:rPr lang="en-US" altLang="zh-TW" dirty="0"/>
              <a:t>MobileNetV2</a:t>
            </a:r>
            <a:r>
              <a:rPr lang="zh-TW" altLang="en-US" dirty="0"/>
              <a:t> </a:t>
            </a:r>
            <a:r>
              <a:rPr lang="en-US" dirty="0"/>
              <a:t>us</a:t>
            </a:r>
            <a:r>
              <a:rPr lang="en-US" altLang="zh-TW" dirty="0"/>
              <a:t>ing</a:t>
            </a:r>
            <a:r>
              <a:rPr lang="en-US" dirty="0"/>
              <a:t> multipliers 0.35, 0.5, 0.75, 1.0 for all resolutions, and additional 1.4 for for 224.</a:t>
            </a:r>
          </a:p>
        </p:txBody>
      </p:sp>
      <p:pic>
        <p:nvPicPr>
          <p:cNvPr id="5" name="Picture 4">
            <a:extLst>
              <a:ext uri="{FF2B5EF4-FFF2-40B4-BE49-F238E27FC236}">
                <a16:creationId xmlns:a16="http://schemas.microsoft.com/office/drawing/2014/main" id="{0DA743FC-7CDF-3E40-BBC6-7211E34DCEBB}"/>
              </a:ext>
            </a:extLst>
          </p:cNvPr>
          <p:cNvPicPr>
            <a:picLocks noChangeAspect="1"/>
          </p:cNvPicPr>
          <p:nvPr/>
        </p:nvPicPr>
        <p:blipFill>
          <a:blip r:embed="rId3"/>
          <a:stretch>
            <a:fillRect/>
          </a:stretch>
        </p:blipFill>
        <p:spPr>
          <a:xfrm>
            <a:off x="6472051" y="2120318"/>
            <a:ext cx="5502847" cy="3037572"/>
          </a:xfrm>
          <a:prstGeom prst="rect">
            <a:avLst/>
          </a:prstGeom>
        </p:spPr>
      </p:pic>
      <p:pic>
        <p:nvPicPr>
          <p:cNvPr id="7" name="Picture 6">
            <a:extLst>
              <a:ext uri="{FF2B5EF4-FFF2-40B4-BE49-F238E27FC236}">
                <a16:creationId xmlns:a16="http://schemas.microsoft.com/office/drawing/2014/main" id="{DDCF25B8-D83B-5D4C-981F-96F89AB56E0F}"/>
              </a:ext>
            </a:extLst>
          </p:cNvPr>
          <p:cNvPicPr>
            <a:picLocks noChangeAspect="1"/>
          </p:cNvPicPr>
          <p:nvPr/>
        </p:nvPicPr>
        <p:blipFill>
          <a:blip r:embed="rId4"/>
          <a:stretch>
            <a:fillRect/>
          </a:stretch>
        </p:blipFill>
        <p:spPr>
          <a:xfrm>
            <a:off x="809995" y="4246212"/>
            <a:ext cx="4413047" cy="1823355"/>
          </a:xfrm>
          <a:prstGeom prst="rect">
            <a:avLst/>
          </a:prstGeom>
        </p:spPr>
      </p:pic>
      <p:sp>
        <p:nvSpPr>
          <p:cNvPr id="11" name="Content Placeholder 2">
            <a:extLst>
              <a:ext uri="{FF2B5EF4-FFF2-40B4-BE49-F238E27FC236}">
                <a16:creationId xmlns:a16="http://schemas.microsoft.com/office/drawing/2014/main" id="{418CFB67-5168-D241-BB52-C49AE6D2E8A8}"/>
              </a:ext>
            </a:extLst>
          </p:cNvPr>
          <p:cNvSpPr txBox="1">
            <a:spLocks/>
          </p:cNvSpPr>
          <p:nvPr/>
        </p:nvSpPr>
        <p:spPr>
          <a:xfrm>
            <a:off x="809995" y="2151885"/>
            <a:ext cx="5044540" cy="209432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altLang="zh-TW" dirty="0"/>
              <a:t>Training</a:t>
            </a:r>
            <a:r>
              <a:rPr lang="zh-TW" altLang="en-US" dirty="0"/>
              <a:t> </a:t>
            </a:r>
            <a:r>
              <a:rPr lang="en-US" altLang="zh-TW" dirty="0"/>
              <a:t>setup</a:t>
            </a:r>
          </a:p>
          <a:p>
            <a:pPr lvl="1"/>
            <a:r>
              <a:rPr lang="en-US" dirty="0" err="1"/>
              <a:t>RMSProp</a:t>
            </a:r>
            <a:r>
              <a:rPr lang="zh-TW" altLang="en-US" dirty="0"/>
              <a:t> </a:t>
            </a:r>
            <a:r>
              <a:rPr lang="en-US" dirty="0"/>
              <a:t>O</a:t>
            </a:r>
            <a:r>
              <a:rPr lang="en-US" altLang="zh-TW" dirty="0"/>
              <a:t>p</a:t>
            </a:r>
            <a:r>
              <a:rPr lang="en-US" dirty="0"/>
              <a:t>timizer with both decay and momentum set to 0.9</a:t>
            </a:r>
          </a:p>
          <a:p>
            <a:pPr lvl="1"/>
            <a:r>
              <a:rPr lang="en-US" dirty="0"/>
              <a:t>use batch normalization after every layer</a:t>
            </a:r>
            <a:r>
              <a:rPr lang="en-US" altLang="zh-TW" dirty="0"/>
              <a:t>.</a:t>
            </a:r>
            <a:r>
              <a:rPr lang="en-US" dirty="0"/>
              <a:t>  </a:t>
            </a:r>
          </a:p>
        </p:txBody>
      </p:sp>
    </p:spTree>
    <p:extLst>
      <p:ext uri="{BB962C8B-B14F-4D97-AF65-F5344CB8AC3E}">
        <p14:creationId xmlns:p14="http://schemas.microsoft.com/office/powerpoint/2010/main" val="1510292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32D3-D450-A842-A5D3-47AE1E7FFA5B}"/>
              </a:ext>
            </a:extLst>
          </p:cNvPr>
          <p:cNvSpPr>
            <a:spLocks noGrp="1"/>
          </p:cNvSpPr>
          <p:nvPr>
            <p:ph type="title"/>
          </p:nvPr>
        </p:nvSpPr>
        <p:spPr/>
        <p:txBody>
          <a:bodyPr/>
          <a:lstStyle/>
          <a:p>
            <a:r>
              <a:rPr lang="en-US" altLang="zh-TW" dirty="0"/>
              <a:t>V2</a:t>
            </a:r>
            <a:r>
              <a:rPr lang="zh-TW" altLang="en-US" dirty="0"/>
              <a:t> </a:t>
            </a:r>
            <a:r>
              <a:rPr lang="en-US" altLang="zh-TW" dirty="0"/>
              <a:t>Experiments</a:t>
            </a:r>
            <a:r>
              <a:rPr lang="zh-TW" altLang="en-US" dirty="0"/>
              <a:t> </a:t>
            </a:r>
            <a:r>
              <a:rPr lang="en-US" altLang="zh-TW" dirty="0"/>
              <a:t>–</a:t>
            </a:r>
            <a:r>
              <a:rPr lang="zh-TW" altLang="en-US" dirty="0"/>
              <a:t> </a:t>
            </a:r>
            <a:r>
              <a:rPr lang="en-US" dirty="0"/>
              <a:t>Semantic Segmentation</a:t>
            </a:r>
          </a:p>
        </p:txBody>
      </p:sp>
      <p:sp>
        <p:nvSpPr>
          <p:cNvPr id="10" name="Content Placeholder 2">
            <a:extLst>
              <a:ext uri="{FF2B5EF4-FFF2-40B4-BE49-F238E27FC236}">
                <a16:creationId xmlns:a16="http://schemas.microsoft.com/office/drawing/2014/main" id="{539E7F6D-1CCD-AB4B-936D-4F5BB330FA4A}"/>
              </a:ext>
            </a:extLst>
          </p:cNvPr>
          <p:cNvSpPr txBox="1">
            <a:spLocks/>
          </p:cNvSpPr>
          <p:nvPr/>
        </p:nvSpPr>
        <p:spPr>
          <a:xfrm>
            <a:off x="810000" y="2690333"/>
            <a:ext cx="10103423" cy="309294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altLang="zh-TW" dirty="0"/>
              <a:t>C</a:t>
            </a:r>
            <a:r>
              <a:rPr lang="en-US" dirty="0"/>
              <a:t>ompare MobileNetV1 and MobileNetV2 models used as feature extractors</a:t>
            </a:r>
            <a:r>
              <a:rPr lang="zh-TW" altLang="en-US" dirty="0"/>
              <a:t> </a:t>
            </a:r>
            <a:r>
              <a:rPr lang="en-US" dirty="0"/>
              <a:t>with DeepLabv3 for the task of mobile semantic segmentation.</a:t>
            </a:r>
          </a:p>
          <a:p>
            <a:r>
              <a:rPr lang="en-US" altLang="zh-TW" dirty="0"/>
              <a:t>T</a:t>
            </a:r>
            <a:r>
              <a:rPr lang="en-US" dirty="0"/>
              <a:t>hree design variations: </a:t>
            </a:r>
          </a:p>
          <a:p>
            <a:pPr lvl="1"/>
            <a:r>
              <a:rPr lang="en-US" altLang="zh-TW" dirty="0"/>
              <a:t>d</a:t>
            </a:r>
            <a:r>
              <a:rPr lang="en-US" dirty="0"/>
              <a:t>ifferent feature extractors </a:t>
            </a:r>
          </a:p>
          <a:p>
            <a:pPr lvl="1"/>
            <a:r>
              <a:rPr lang="en-US" dirty="0"/>
              <a:t>simplifying the DeepLabv3 heads for faster computation</a:t>
            </a:r>
          </a:p>
          <a:p>
            <a:pPr lvl="1"/>
            <a:r>
              <a:rPr lang="en-US" dirty="0"/>
              <a:t>different inference strategies for boosting the performance</a:t>
            </a:r>
          </a:p>
        </p:txBody>
      </p:sp>
    </p:spTree>
    <p:extLst>
      <p:ext uri="{BB962C8B-B14F-4D97-AF65-F5344CB8AC3E}">
        <p14:creationId xmlns:p14="http://schemas.microsoft.com/office/powerpoint/2010/main" val="2026677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32D3-D450-A842-A5D3-47AE1E7FFA5B}"/>
              </a:ext>
            </a:extLst>
          </p:cNvPr>
          <p:cNvSpPr>
            <a:spLocks noGrp="1"/>
          </p:cNvSpPr>
          <p:nvPr>
            <p:ph type="title"/>
          </p:nvPr>
        </p:nvSpPr>
        <p:spPr/>
        <p:txBody>
          <a:bodyPr/>
          <a:lstStyle/>
          <a:p>
            <a:r>
              <a:rPr lang="en-US" altLang="zh-TW" dirty="0"/>
              <a:t>V2</a:t>
            </a:r>
            <a:r>
              <a:rPr lang="zh-TW" altLang="en-US" dirty="0"/>
              <a:t> </a:t>
            </a:r>
            <a:r>
              <a:rPr lang="en-US" altLang="zh-TW" dirty="0"/>
              <a:t>Experiments</a:t>
            </a:r>
            <a:r>
              <a:rPr lang="zh-TW" altLang="en-US" dirty="0"/>
              <a:t> </a:t>
            </a:r>
            <a:r>
              <a:rPr lang="en-US" altLang="zh-TW" dirty="0"/>
              <a:t>–</a:t>
            </a:r>
            <a:r>
              <a:rPr lang="zh-TW" altLang="en-US" dirty="0"/>
              <a:t> </a:t>
            </a:r>
            <a:r>
              <a:rPr lang="en-US" dirty="0"/>
              <a:t>Semantic Segmentation</a:t>
            </a:r>
          </a:p>
        </p:txBody>
      </p:sp>
      <p:sp>
        <p:nvSpPr>
          <p:cNvPr id="8" name="Content Placeholder 2">
            <a:extLst>
              <a:ext uri="{FF2B5EF4-FFF2-40B4-BE49-F238E27FC236}">
                <a16:creationId xmlns:a16="http://schemas.microsoft.com/office/drawing/2014/main" id="{061E6712-937D-6747-B7C5-3598A743F705}"/>
              </a:ext>
            </a:extLst>
          </p:cNvPr>
          <p:cNvSpPr txBox="1">
            <a:spLocks/>
          </p:cNvSpPr>
          <p:nvPr/>
        </p:nvSpPr>
        <p:spPr>
          <a:xfrm>
            <a:off x="809996" y="4450498"/>
            <a:ext cx="10103423" cy="246413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err="1"/>
              <a:t>MobileNet</a:t>
            </a:r>
            <a:r>
              <a:rPr lang="en-US" dirty="0"/>
              <a:t> + DeepLabv3 inference strategy on the PASCAL VOC 2012 </a:t>
            </a:r>
            <a:r>
              <a:rPr lang="en-US" i="1" dirty="0"/>
              <a:t>validation </a:t>
            </a:r>
            <a:r>
              <a:rPr lang="en-US" dirty="0"/>
              <a:t>set.</a:t>
            </a:r>
          </a:p>
          <a:p>
            <a:r>
              <a:rPr lang="en-US" dirty="0" err="1"/>
              <a:t>MNet</a:t>
            </a:r>
            <a:r>
              <a:rPr lang="en-US" dirty="0"/>
              <a:t> V2*: Second last feature map is used for DeepLabv3 heads, which includes</a:t>
            </a:r>
          </a:p>
          <a:p>
            <a:pPr lvl="1"/>
            <a:r>
              <a:rPr lang="en-US" altLang="zh-TW" dirty="0" err="1"/>
              <a:t>A</a:t>
            </a:r>
            <a:r>
              <a:rPr lang="en-US" dirty="0" err="1"/>
              <a:t>trous</a:t>
            </a:r>
            <a:r>
              <a:rPr lang="en-US" dirty="0"/>
              <a:t> Spatial Pyramid Pooling (ASPP) module</a:t>
            </a:r>
          </a:p>
          <a:p>
            <a:pPr lvl="1"/>
            <a:r>
              <a:rPr lang="en-US" dirty="0"/>
              <a:t>1</a:t>
            </a:r>
            <a:r>
              <a:rPr lang="en-US" altLang="zh-TW" dirty="0"/>
              <a:t>x</a:t>
            </a:r>
            <a:r>
              <a:rPr lang="en-US" dirty="0"/>
              <a:t>1 convolution as well as image-pooling feature.</a:t>
            </a:r>
          </a:p>
          <a:p>
            <a:r>
              <a:rPr lang="en-US" dirty="0"/>
              <a:t>OS: </a:t>
            </a:r>
            <a:r>
              <a:rPr lang="en-US" i="1" dirty="0"/>
              <a:t>output stride </a:t>
            </a:r>
            <a:r>
              <a:rPr lang="en-US" dirty="0"/>
              <a:t>that controls the output resolution of the segmentation map.</a:t>
            </a:r>
          </a:p>
          <a:p>
            <a:r>
              <a:rPr lang="en-US" dirty="0"/>
              <a:t>MF: Multi-scale and left-right flipped inputs during test. </a:t>
            </a:r>
          </a:p>
        </p:txBody>
      </p:sp>
      <p:pic>
        <p:nvPicPr>
          <p:cNvPr id="4" name="Picture 3">
            <a:extLst>
              <a:ext uri="{FF2B5EF4-FFF2-40B4-BE49-F238E27FC236}">
                <a16:creationId xmlns:a16="http://schemas.microsoft.com/office/drawing/2014/main" id="{EA3B1ACB-7915-6449-AC88-254BC0C6FEAE}"/>
              </a:ext>
            </a:extLst>
          </p:cNvPr>
          <p:cNvPicPr>
            <a:picLocks noChangeAspect="1"/>
          </p:cNvPicPr>
          <p:nvPr/>
        </p:nvPicPr>
        <p:blipFill>
          <a:blip r:embed="rId3"/>
          <a:stretch>
            <a:fillRect/>
          </a:stretch>
        </p:blipFill>
        <p:spPr>
          <a:xfrm>
            <a:off x="809996" y="1986363"/>
            <a:ext cx="4947673" cy="2464135"/>
          </a:xfrm>
          <a:prstGeom prst="rect">
            <a:avLst/>
          </a:prstGeom>
        </p:spPr>
      </p:pic>
    </p:spTree>
    <p:extLst>
      <p:ext uri="{BB962C8B-B14F-4D97-AF65-F5344CB8AC3E}">
        <p14:creationId xmlns:p14="http://schemas.microsoft.com/office/powerpoint/2010/main" val="3164330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32D3-D450-A842-A5D3-47AE1E7FFA5B}"/>
              </a:ext>
            </a:extLst>
          </p:cNvPr>
          <p:cNvSpPr>
            <a:spLocks noGrp="1"/>
          </p:cNvSpPr>
          <p:nvPr>
            <p:ph type="title"/>
          </p:nvPr>
        </p:nvSpPr>
        <p:spPr/>
        <p:txBody>
          <a:bodyPr/>
          <a:lstStyle/>
          <a:p>
            <a:r>
              <a:rPr lang="en-US" altLang="zh-TW" dirty="0"/>
              <a:t>V2</a:t>
            </a:r>
            <a:r>
              <a:rPr lang="zh-TW" altLang="en-US" dirty="0"/>
              <a:t> </a:t>
            </a:r>
            <a:r>
              <a:rPr lang="en-US" altLang="zh-TW" dirty="0"/>
              <a:t>Experiments</a:t>
            </a:r>
            <a:r>
              <a:rPr lang="zh-TW" altLang="en-US" dirty="0"/>
              <a:t> </a:t>
            </a:r>
            <a:r>
              <a:rPr lang="en-US" altLang="zh-TW" dirty="0"/>
              <a:t>–</a:t>
            </a:r>
            <a:r>
              <a:rPr lang="zh-TW" altLang="en-US" dirty="0"/>
              <a:t> </a:t>
            </a:r>
            <a:r>
              <a:rPr lang="en-US" dirty="0"/>
              <a:t>Semantic Segmentation</a:t>
            </a:r>
          </a:p>
        </p:txBody>
      </p:sp>
      <p:sp>
        <p:nvSpPr>
          <p:cNvPr id="8" name="Content Placeholder 2">
            <a:extLst>
              <a:ext uri="{FF2B5EF4-FFF2-40B4-BE49-F238E27FC236}">
                <a16:creationId xmlns:a16="http://schemas.microsoft.com/office/drawing/2014/main" id="{061E6712-937D-6747-B7C5-3598A743F705}"/>
              </a:ext>
            </a:extLst>
          </p:cNvPr>
          <p:cNvSpPr txBox="1">
            <a:spLocks/>
          </p:cNvSpPr>
          <p:nvPr/>
        </p:nvSpPr>
        <p:spPr>
          <a:xfrm>
            <a:off x="809996" y="3972362"/>
            <a:ext cx="11172207" cy="2885638"/>
          </a:xfrm>
          <a:prstGeom prst="rect">
            <a:avLst/>
          </a:prstGeom>
          <a:effectLst>
            <a:outerShdw blurRad="50800" dir="14400000">
              <a:srgbClr val="000000">
                <a:alpha val="40000"/>
              </a:srgbClr>
            </a:outerShdw>
          </a:effectLst>
        </p:spPr>
        <p:txBody>
          <a:bodyPr vert="horz" lIns="91440" tIns="45720" rIns="91440" bIns="45720" rtlCol="0" anchor="ctr">
            <a:normAutofit fontScale="92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altLang="zh-TW" dirty="0"/>
              <a:t>T</a:t>
            </a:r>
            <a:r>
              <a:rPr lang="en-US" dirty="0"/>
              <a:t>he inference strategies, including multi-scale inputs and adding left-right flipped images, significantly increase the </a:t>
            </a:r>
            <a:r>
              <a:rPr lang="en-US" dirty="0" err="1"/>
              <a:t>MAdds</a:t>
            </a:r>
            <a:r>
              <a:rPr lang="en-US" dirty="0"/>
              <a:t> and thus are not suitable for on-device applications</a:t>
            </a:r>
            <a:r>
              <a:rPr lang="en-US" altLang="zh-TW" dirty="0"/>
              <a:t>.</a:t>
            </a:r>
            <a:endParaRPr lang="en-US" dirty="0"/>
          </a:p>
          <a:p>
            <a:r>
              <a:rPr lang="en-US" altLang="zh-TW" dirty="0"/>
              <a:t>U</a:t>
            </a:r>
            <a:r>
              <a:rPr lang="en-US" dirty="0"/>
              <a:t>sing </a:t>
            </a:r>
            <a:r>
              <a:rPr lang="en-US" i="1" dirty="0"/>
              <a:t>output stride </a:t>
            </a:r>
            <a:r>
              <a:rPr lang="en-US" dirty="0"/>
              <a:t>= 16 is more efficient than </a:t>
            </a:r>
            <a:r>
              <a:rPr lang="en-US" i="1" dirty="0"/>
              <a:t>output stride </a:t>
            </a:r>
            <a:r>
              <a:rPr lang="en-US" dirty="0"/>
              <a:t>= 8</a:t>
            </a:r>
            <a:r>
              <a:rPr lang="en-US" altLang="zh-TW" dirty="0"/>
              <a:t>.</a:t>
            </a:r>
            <a:endParaRPr lang="en-US" dirty="0"/>
          </a:p>
          <a:p>
            <a:r>
              <a:rPr lang="en-US" dirty="0"/>
              <a:t>MobileNetV1 is already a powerful feature extractor and only requires about 4.9 5.7 times fewer </a:t>
            </a:r>
            <a:r>
              <a:rPr lang="en-US" dirty="0" err="1"/>
              <a:t>MAdds</a:t>
            </a:r>
            <a:r>
              <a:rPr lang="en-US" dirty="0"/>
              <a:t> than ResNet-101</a:t>
            </a:r>
            <a:r>
              <a:rPr lang="en-US" altLang="zh-TW" dirty="0"/>
              <a:t>.</a:t>
            </a:r>
            <a:endParaRPr lang="en-US" dirty="0"/>
          </a:p>
          <a:p>
            <a:r>
              <a:rPr lang="en-US" altLang="zh-TW" dirty="0"/>
              <a:t>I</a:t>
            </a:r>
            <a:r>
              <a:rPr lang="en-US" dirty="0"/>
              <a:t>t is more efficient to build DeepLabv3 heads on top of the second last feature map of MobileNetV2 than on the original last-layer feature map, since the second to last feature map contains 320 channels instead of 1280, and by doing so, we attain similar performance, but require about 2.5 times fewer operations than the MobileNetV1 counterparts</a:t>
            </a:r>
            <a:r>
              <a:rPr lang="en-US" altLang="zh-TW" dirty="0"/>
              <a:t>.</a:t>
            </a:r>
            <a:endParaRPr lang="en-US" dirty="0"/>
          </a:p>
          <a:p>
            <a:r>
              <a:rPr lang="en-US" dirty="0"/>
              <a:t>DeepLabv3 heads are computationally expensive and removing the ASPP module significantly reduces the </a:t>
            </a:r>
            <a:r>
              <a:rPr lang="en-US" dirty="0" err="1"/>
              <a:t>MAdds</a:t>
            </a:r>
            <a:r>
              <a:rPr lang="en-US" dirty="0"/>
              <a:t> with only a slight performance degradation</a:t>
            </a:r>
            <a:r>
              <a:rPr lang="en-US" altLang="zh-TW" dirty="0"/>
              <a:t>.</a:t>
            </a:r>
            <a:endParaRPr lang="en-US" dirty="0"/>
          </a:p>
        </p:txBody>
      </p:sp>
      <p:pic>
        <p:nvPicPr>
          <p:cNvPr id="4" name="Picture 3">
            <a:extLst>
              <a:ext uri="{FF2B5EF4-FFF2-40B4-BE49-F238E27FC236}">
                <a16:creationId xmlns:a16="http://schemas.microsoft.com/office/drawing/2014/main" id="{EA3B1ACB-7915-6449-AC88-254BC0C6FEAE}"/>
              </a:ext>
            </a:extLst>
          </p:cNvPr>
          <p:cNvPicPr>
            <a:picLocks noChangeAspect="1"/>
          </p:cNvPicPr>
          <p:nvPr/>
        </p:nvPicPr>
        <p:blipFill>
          <a:blip r:embed="rId3"/>
          <a:stretch>
            <a:fillRect/>
          </a:stretch>
        </p:blipFill>
        <p:spPr>
          <a:xfrm>
            <a:off x="809996" y="1938863"/>
            <a:ext cx="3987635" cy="1985998"/>
          </a:xfrm>
          <a:prstGeom prst="rect">
            <a:avLst/>
          </a:prstGeom>
        </p:spPr>
      </p:pic>
    </p:spTree>
    <p:extLst>
      <p:ext uri="{BB962C8B-B14F-4D97-AF65-F5344CB8AC3E}">
        <p14:creationId xmlns:p14="http://schemas.microsoft.com/office/powerpoint/2010/main" val="1239027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32D3-D450-A842-A5D3-47AE1E7FFA5B}"/>
              </a:ext>
            </a:extLst>
          </p:cNvPr>
          <p:cNvSpPr>
            <a:spLocks noGrp="1"/>
          </p:cNvSpPr>
          <p:nvPr>
            <p:ph type="title"/>
          </p:nvPr>
        </p:nvSpPr>
        <p:spPr/>
        <p:txBody>
          <a:bodyPr/>
          <a:lstStyle/>
          <a:p>
            <a:r>
              <a:rPr lang="en-US" altLang="zh-TW" dirty="0"/>
              <a:t>V2</a:t>
            </a:r>
            <a:r>
              <a:rPr lang="zh-TW" altLang="en-US" dirty="0"/>
              <a:t> </a:t>
            </a:r>
            <a:r>
              <a:rPr lang="en-US" altLang="zh-TW" dirty="0"/>
              <a:t>Experiments</a:t>
            </a:r>
            <a:r>
              <a:rPr lang="zh-TW" altLang="en-US" dirty="0"/>
              <a:t> </a:t>
            </a:r>
            <a:r>
              <a:rPr lang="en-US" altLang="zh-TW" dirty="0"/>
              <a:t>–</a:t>
            </a:r>
            <a:r>
              <a:rPr lang="zh-TW" altLang="en-US" dirty="0"/>
              <a:t> </a:t>
            </a:r>
            <a:r>
              <a:rPr lang="en-US" dirty="0"/>
              <a:t>Ablation study</a:t>
            </a:r>
          </a:p>
        </p:txBody>
      </p:sp>
      <p:sp>
        <p:nvSpPr>
          <p:cNvPr id="10" name="Content Placeholder 2">
            <a:extLst>
              <a:ext uri="{FF2B5EF4-FFF2-40B4-BE49-F238E27FC236}">
                <a16:creationId xmlns:a16="http://schemas.microsoft.com/office/drawing/2014/main" id="{539E7F6D-1CCD-AB4B-936D-4F5BB330FA4A}"/>
              </a:ext>
            </a:extLst>
          </p:cNvPr>
          <p:cNvSpPr txBox="1">
            <a:spLocks/>
          </p:cNvSpPr>
          <p:nvPr/>
        </p:nvSpPr>
        <p:spPr>
          <a:xfrm>
            <a:off x="810000" y="4393869"/>
            <a:ext cx="10103423" cy="246624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Inverted residual connections</a:t>
            </a:r>
            <a:br>
              <a:rPr lang="en-US" dirty="0"/>
            </a:br>
            <a:r>
              <a:rPr lang="en-US" altLang="zh-TW" dirty="0">
                <a:sym typeface="Wingdings" pitchFamily="2" charset="2"/>
              </a:rPr>
              <a:t></a:t>
            </a:r>
            <a:r>
              <a:rPr lang="zh-TW" altLang="en-US" dirty="0">
                <a:sym typeface="Wingdings" pitchFamily="2" charset="2"/>
              </a:rPr>
              <a:t> </a:t>
            </a:r>
            <a:r>
              <a:rPr lang="en-US" dirty="0"/>
              <a:t>the shortcut connecting bottleneck perform better than shortcuts connecting the expanded layers</a:t>
            </a:r>
            <a:r>
              <a:rPr lang="en-US" altLang="zh-TW" dirty="0"/>
              <a:t>.</a:t>
            </a:r>
            <a:r>
              <a:rPr lang="en-US" dirty="0"/>
              <a:t> </a:t>
            </a:r>
            <a:r>
              <a:rPr lang="en-US" altLang="zh-TW" dirty="0"/>
              <a:t>(Fig.</a:t>
            </a:r>
            <a:r>
              <a:rPr lang="zh-TW" altLang="en-US" dirty="0"/>
              <a:t> </a:t>
            </a:r>
            <a:r>
              <a:rPr lang="en-US" altLang="zh-TW" dirty="0"/>
              <a:t>(b))</a:t>
            </a:r>
            <a:endParaRPr lang="en-US" dirty="0"/>
          </a:p>
          <a:p>
            <a:r>
              <a:rPr lang="en-US" dirty="0"/>
              <a:t>Importance of linear bottlenecks</a:t>
            </a:r>
            <a:br>
              <a:rPr lang="en-US" dirty="0"/>
            </a:br>
            <a:r>
              <a:rPr lang="en-US" altLang="zh-TW" dirty="0">
                <a:sym typeface="Wingdings" pitchFamily="2" charset="2"/>
              </a:rPr>
              <a:t></a:t>
            </a:r>
            <a:r>
              <a:rPr lang="zh-TW" altLang="en-US" dirty="0">
                <a:sym typeface="Wingdings" pitchFamily="2" charset="2"/>
              </a:rPr>
              <a:t> </a:t>
            </a:r>
            <a:r>
              <a:rPr lang="en-US" dirty="0"/>
              <a:t>linear bottlenecks improve performance, providing support that non-linearity destroys information in low-dimensional space. </a:t>
            </a:r>
            <a:r>
              <a:rPr lang="en-US" altLang="zh-TW" dirty="0"/>
              <a:t>(Fig.</a:t>
            </a:r>
            <a:r>
              <a:rPr lang="zh-TW" altLang="en-US" dirty="0"/>
              <a:t> </a:t>
            </a:r>
            <a:r>
              <a:rPr lang="en-US" altLang="zh-TW" dirty="0"/>
              <a:t>(a))</a:t>
            </a:r>
            <a:endParaRPr lang="en-US" dirty="0"/>
          </a:p>
        </p:txBody>
      </p:sp>
      <p:pic>
        <p:nvPicPr>
          <p:cNvPr id="4" name="Picture 3">
            <a:extLst>
              <a:ext uri="{FF2B5EF4-FFF2-40B4-BE49-F238E27FC236}">
                <a16:creationId xmlns:a16="http://schemas.microsoft.com/office/drawing/2014/main" id="{DB5E30FC-3A18-094A-BD41-BD2F54C8A8A4}"/>
              </a:ext>
            </a:extLst>
          </p:cNvPr>
          <p:cNvPicPr>
            <a:picLocks noChangeAspect="1"/>
          </p:cNvPicPr>
          <p:nvPr/>
        </p:nvPicPr>
        <p:blipFill>
          <a:blip r:embed="rId3"/>
          <a:stretch>
            <a:fillRect/>
          </a:stretch>
        </p:blipFill>
        <p:spPr>
          <a:xfrm>
            <a:off x="810000" y="2259775"/>
            <a:ext cx="6114071" cy="2338449"/>
          </a:xfrm>
          <a:prstGeom prst="rect">
            <a:avLst/>
          </a:prstGeom>
        </p:spPr>
      </p:pic>
    </p:spTree>
    <p:extLst>
      <p:ext uri="{BB962C8B-B14F-4D97-AF65-F5344CB8AC3E}">
        <p14:creationId xmlns:p14="http://schemas.microsoft.com/office/powerpoint/2010/main" val="3404724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1D44-FE91-CF40-A63F-C408BB471683}"/>
              </a:ext>
            </a:extLst>
          </p:cNvPr>
          <p:cNvSpPr>
            <a:spLocks noGrp="1"/>
          </p:cNvSpPr>
          <p:nvPr>
            <p:ph type="title"/>
          </p:nvPr>
        </p:nvSpPr>
        <p:spPr/>
        <p:txBody>
          <a:bodyPr/>
          <a:lstStyle/>
          <a:p>
            <a:r>
              <a:rPr lang="en-US" altLang="zh-TW" dirty="0"/>
              <a:t>Conclusion</a:t>
            </a:r>
            <a:r>
              <a:rPr lang="zh-TW" altLang="en-US" dirty="0"/>
              <a:t> </a:t>
            </a:r>
            <a:r>
              <a:rPr lang="en-US" altLang="zh-TW" dirty="0"/>
              <a:t>&amp;</a:t>
            </a:r>
            <a:r>
              <a:rPr lang="zh-TW" altLang="en-US" dirty="0"/>
              <a:t> </a:t>
            </a:r>
            <a:r>
              <a:rPr lang="en-US" altLang="zh-TW" dirty="0"/>
              <a:t>Future</a:t>
            </a:r>
            <a:r>
              <a:rPr lang="zh-TW" altLang="en-US" dirty="0"/>
              <a:t> </a:t>
            </a:r>
            <a:r>
              <a:rPr lang="en-US" altLang="zh-TW" dirty="0"/>
              <a:t>Work</a:t>
            </a:r>
            <a:endParaRPr lang="en-US" dirty="0"/>
          </a:p>
        </p:txBody>
      </p:sp>
      <p:sp>
        <p:nvSpPr>
          <p:cNvPr id="3" name="Content Placeholder 2">
            <a:extLst>
              <a:ext uri="{FF2B5EF4-FFF2-40B4-BE49-F238E27FC236}">
                <a16:creationId xmlns:a16="http://schemas.microsoft.com/office/drawing/2014/main" id="{A07A1B9B-D602-134F-8AB6-2408677B57FD}"/>
              </a:ext>
            </a:extLst>
          </p:cNvPr>
          <p:cNvSpPr>
            <a:spLocks noGrp="1"/>
          </p:cNvSpPr>
          <p:nvPr>
            <p:ph idx="1"/>
          </p:nvPr>
        </p:nvSpPr>
        <p:spPr/>
        <p:txBody>
          <a:bodyPr/>
          <a:lstStyle/>
          <a:p>
            <a:r>
              <a:rPr lang="en-US" altLang="zh-TW" dirty="0"/>
              <a:t>P</a:t>
            </a:r>
            <a:r>
              <a:rPr lang="en-US" dirty="0"/>
              <a:t>roposed a new model architecture called </a:t>
            </a:r>
            <a:r>
              <a:rPr lang="en-US" dirty="0" err="1"/>
              <a:t>MobileNets</a:t>
            </a:r>
            <a:r>
              <a:rPr lang="en-US" dirty="0"/>
              <a:t> based on depth</a:t>
            </a:r>
            <a:r>
              <a:rPr lang="en-US" altLang="zh-TW" dirty="0"/>
              <a:t>-</a:t>
            </a:r>
            <a:r>
              <a:rPr lang="en-US" dirty="0"/>
              <a:t>wise separable convolutions</a:t>
            </a:r>
            <a:r>
              <a:rPr lang="en-US" altLang="zh-TW" dirty="0"/>
              <a:t>.</a:t>
            </a:r>
          </a:p>
          <a:p>
            <a:r>
              <a:rPr lang="en-US" altLang="zh-TW" dirty="0"/>
              <a:t>D</a:t>
            </a:r>
            <a:r>
              <a:rPr lang="en-US" dirty="0"/>
              <a:t>emonstrated how to build smaller and faster </a:t>
            </a:r>
            <a:r>
              <a:rPr lang="en-US" dirty="0" err="1"/>
              <a:t>MobileNets</a:t>
            </a:r>
            <a:r>
              <a:rPr lang="en-US" dirty="0"/>
              <a:t> using width multiplier and resolution multiplier by trading off a reasonable amount of accuracy to reduce size and latency</a:t>
            </a:r>
            <a:r>
              <a:rPr lang="en-US" altLang="zh-TW" dirty="0"/>
              <a:t>.</a:t>
            </a:r>
            <a:endParaRPr lang="en-US" dirty="0"/>
          </a:p>
          <a:p>
            <a:endParaRPr lang="en-US" dirty="0"/>
          </a:p>
        </p:txBody>
      </p:sp>
    </p:spTree>
    <p:extLst>
      <p:ext uri="{BB962C8B-B14F-4D97-AF65-F5344CB8AC3E}">
        <p14:creationId xmlns:p14="http://schemas.microsoft.com/office/powerpoint/2010/main" val="3973873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1D44-FE91-CF40-A63F-C408BB471683}"/>
              </a:ext>
            </a:extLst>
          </p:cNvPr>
          <p:cNvSpPr>
            <a:spLocks noGrp="1"/>
          </p:cNvSpPr>
          <p:nvPr>
            <p:ph type="title"/>
          </p:nvPr>
        </p:nvSpPr>
        <p:spPr/>
        <p:txBody>
          <a:bodyPr/>
          <a:lstStyle/>
          <a:p>
            <a:r>
              <a:rPr lang="en-US" altLang="zh-TW" dirty="0"/>
              <a:t>Comparison</a:t>
            </a:r>
            <a:endParaRPr lang="en-US" dirty="0"/>
          </a:p>
        </p:txBody>
      </p:sp>
      <p:sp>
        <p:nvSpPr>
          <p:cNvPr id="3" name="Content Placeholder 2">
            <a:extLst>
              <a:ext uri="{FF2B5EF4-FFF2-40B4-BE49-F238E27FC236}">
                <a16:creationId xmlns:a16="http://schemas.microsoft.com/office/drawing/2014/main" id="{A07A1B9B-D602-134F-8AB6-2408677B57FD}"/>
              </a:ext>
            </a:extLst>
          </p:cNvPr>
          <p:cNvSpPr>
            <a:spLocks noGrp="1"/>
          </p:cNvSpPr>
          <p:nvPr>
            <p:ph idx="1"/>
          </p:nvPr>
        </p:nvSpPr>
        <p:spPr/>
        <p:txBody>
          <a:bodyPr/>
          <a:lstStyle/>
          <a:p>
            <a:r>
              <a:rPr lang="en-US" altLang="zh-TW" dirty="0"/>
              <a:t>MobileNetV2</a:t>
            </a:r>
            <a:r>
              <a:rPr lang="en-US" dirty="0"/>
              <a:t> retains </a:t>
            </a:r>
            <a:r>
              <a:rPr lang="en-US" altLang="zh-TW" dirty="0" err="1"/>
              <a:t>MobileNet’s</a:t>
            </a:r>
            <a:r>
              <a:rPr lang="en-US" dirty="0"/>
              <a:t> simplicity and does not require any special operators while significantly improves its accuracy, achieving state of the art on multiple image classification and detection tasks for mobile applications. </a:t>
            </a:r>
          </a:p>
        </p:txBody>
      </p:sp>
    </p:spTree>
    <p:extLst>
      <p:ext uri="{BB962C8B-B14F-4D97-AF65-F5344CB8AC3E}">
        <p14:creationId xmlns:p14="http://schemas.microsoft.com/office/powerpoint/2010/main" val="2557252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1A53A-A9BC-6445-8A7C-B2A1C66D2895}"/>
              </a:ext>
            </a:extLst>
          </p:cNvPr>
          <p:cNvSpPr>
            <a:spLocks noGrp="1"/>
          </p:cNvSpPr>
          <p:nvPr>
            <p:ph type="title"/>
          </p:nvPr>
        </p:nvSpPr>
        <p:spPr/>
        <p:txBody>
          <a:bodyPr/>
          <a:lstStyle/>
          <a:p>
            <a:r>
              <a:rPr lang="en-US" altLang="zh-TW" dirty="0"/>
              <a:t>Related</a:t>
            </a:r>
            <a:r>
              <a:rPr lang="zh-TW" altLang="en-US" dirty="0"/>
              <a:t> </a:t>
            </a:r>
            <a:r>
              <a:rPr lang="en-US" altLang="zh-TW" dirty="0"/>
              <a:t>Work</a:t>
            </a:r>
            <a:endParaRPr lang="en-US" dirty="0"/>
          </a:p>
        </p:txBody>
      </p:sp>
      <p:sp>
        <p:nvSpPr>
          <p:cNvPr id="3" name="Content Placeholder 2">
            <a:extLst>
              <a:ext uri="{FF2B5EF4-FFF2-40B4-BE49-F238E27FC236}">
                <a16:creationId xmlns:a16="http://schemas.microsoft.com/office/drawing/2014/main" id="{CE8C0223-511D-A34E-8001-CAD212A953D9}"/>
              </a:ext>
            </a:extLst>
          </p:cNvPr>
          <p:cNvSpPr>
            <a:spLocks noGrp="1"/>
          </p:cNvSpPr>
          <p:nvPr>
            <p:ph idx="1"/>
          </p:nvPr>
        </p:nvSpPr>
        <p:spPr>
          <a:xfrm>
            <a:off x="810000" y="2325029"/>
            <a:ext cx="10554574" cy="4085783"/>
          </a:xfrm>
        </p:spPr>
        <p:txBody>
          <a:bodyPr>
            <a:normAutofit fontScale="92500" lnSpcReduction="10000"/>
          </a:bodyPr>
          <a:lstStyle/>
          <a:p>
            <a:r>
              <a:rPr lang="en-US" altLang="zh-TW" dirty="0"/>
              <a:t>Ways</a:t>
            </a:r>
            <a:r>
              <a:rPr lang="zh-TW" altLang="en-US" dirty="0"/>
              <a:t> </a:t>
            </a:r>
            <a:r>
              <a:rPr lang="en-US" altLang="zh-TW" dirty="0"/>
              <a:t>for</a:t>
            </a:r>
            <a:r>
              <a:rPr lang="zh-TW" altLang="en-US" dirty="0"/>
              <a:t> </a:t>
            </a:r>
            <a:r>
              <a:rPr lang="en-US" altLang="zh-TW" dirty="0"/>
              <a:t>building</a:t>
            </a:r>
            <a:r>
              <a:rPr lang="zh-TW" altLang="en-US" dirty="0"/>
              <a:t> </a:t>
            </a:r>
            <a:r>
              <a:rPr lang="en-US" altLang="zh-TW" dirty="0"/>
              <a:t>small</a:t>
            </a:r>
            <a:r>
              <a:rPr lang="zh-TW" altLang="en-US" dirty="0"/>
              <a:t> </a:t>
            </a:r>
            <a:r>
              <a:rPr lang="en-US" altLang="zh-TW" dirty="0"/>
              <a:t>and</a:t>
            </a:r>
            <a:r>
              <a:rPr lang="zh-TW" altLang="en-US" dirty="0"/>
              <a:t> </a:t>
            </a:r>
            <a:r>
              <a:rPr lang="en-US" altLang="zh-TW" dirty="0"/>
              <a:t>efficient</a:t>
            </a:r>
            <a:r>
              <a:rPr lang="zh-TW" altLang="en-US" dirty="0"/>
              <a:t> </a:t>
            </a:r>
            <a:r>
              <a:rPr lang="en-US" dirty="0"/>
              <a:t>neural networks </a:t>
            </a:r>
          </a:p>
          <a:p>
            <a:pPr lvl="1"/>
            <a:r>
              <a:rPr lang="en-US" dirty="0"/>
              <a:t>compressing pretrained networks</a:t>
            </a:r>
            <a:r>
              <a:rPr lang="en-US" altLang="zh-TW" dirty="0"/>
              <a:t>:</a:t>
            </a:r>
            <a:r>
              <a:rPr lang="zh-TW" altLang="en-US" dirty="0"/>
              <a:t> </a:t>
            </a:r>
            <a:r>
              <a:rPr lang="en-US" altLang="zh-TW" dirty="0"/>
              <a:t>based</a:t>
            </a:r>
            <a:r>
              <a:rPr lang="zh-TW" altLang="en-US" dirty="0"/>
              <a:t> </a:t>
            </a:r>
            <a:r>
              <a:rPr lang="en-US" altLang="zh-TW" dirty="0"/>
              <a:t>on</a:t>
            </a:r>
            <a:r>
              <a:rPr lang="zh-TW" altLang="en-US" dirty="0"/>
              <a:t> </a:t>
            </a:r>
            <a:r>
              <a:rPr lang="en-US" altLang="zh-TW" dirty="0"/>
              <a:t>product</a:t>
            </a:r>
            <a:r>
              <a:rPr lang="zh-TW" altLang="en-US" dirty="0"/>
              <a:t> </a:t>
            </a:r>
            <a:r>
              <a:rPr lang="en-US" dirty="0"/>
              <a:t>quantization, hashing</a:t>
            </a:r>
            <a:r>
              <a:rPr lang="en-US" altLang="zh-TW" dirty="0"/>
              <a:t>,</a:t>
            </a:r>
            <a:r>
              <a:rPr lang="zh-TW" altLang="en-US" dirty="0"/>
              <a:t> </a:t>
            </a:r>
            <a:r>
              <a:rPr lang="en-US" dirty="0"/>
              <a:t>pruning, vector quantization and Huffman coding </a:t>
            </a:r>
          </a:p>
          <a:p>
            <a:pPr lvl="1"/>
            <a:r>
              <a:rPr lang="en-US" altLang="zh-TW" dirty="0"/>
              <a:t>shrinking</a:t>
            </a:r>
            <a:r>
              <a:rPr lang="zh-TW" altLang="en-US" dirty="0"/>
              <a:t> </a:t>
            </a:r>
            <a:endParaRPr lang="en-US" altLang="zh-TW" dirty="0"/>
          </a:p>
          <a:p>
            <a:pPr lvl="1"/>
            <a:r>
              <a:rPr lang="en-US" altLang="zh-TW" dirty="0"/>
              <a:t>factorizing</a:t>
            </a:r>
          </a:p>
          <a:p>
            <a:pPr lvl="1"/>
            <a:r>
              <a:rPr lang="en-US" altLang="zh-TW" dirty="0"/>
              <a:t>distillation:</a:t>
            </a:r>
            <a:r>
              <a:rPr lang="en-US" dirty="0"/>
              <a:t> uses a larger network to teach a smaller network</a:t>
            </a:r>
            <a:r>
              <a:rPr lang="en-US" altLang="zh-TW" dirty="0"/>
              <a:t>.</a:t>
            </a:r>
            <a:endParaRPr lang="en-US" dirty="0"/>
          </a:p>
          <a:p>
            <a:r>
              <a:rPr lang="en-US" dirty="0">
                <a:solidFill>
                  <a:srgbClr val="FF0000"/>
                </a:solidFill>
              </a:rPr>
              <a:t>Flattened networks </a:t>
            </a:r>
            <a:r>
              <a:rPr lang="en-US" dirty="0"/>
              <a:t>build a network out of fully factorized convolutions and showed the potential of extremely factorized networks</a:t>
            </a:r>
            <a:r>
              <a:rPr lang="en-US" altLang="zh-TW" dirty="0"/>
              <a:t>.</a:t>
            </a:r>
            <a:endParaRPr lang="en-US" dirty="0"/>
          </a:p>
          <a:p>
            <a:r>
              <a:rPr lang="en-US" dirty="0">
                <a:solidFill>
                  <a:srgbClr val="FF0000"/>
                </a:solidFill>
              </a:rPr>
              <a:t>Factorized </a:t>
            </a:r>
            <a:r>
              <a:rPr lang="en-US" altLang="zh-TW" dirty="0">
                <a:solidFill>
                  <a:srgbClr val="FF0000"/>
                </a:solidFill>
              </a:rPr>
              <a:t>n</a:t>
            </a:r>
            <a:r>
              <a:rPr lang="en-US" dirty="0">
                <a:solidFill>
                  <a:srgbClr val="FF0000"/>
                </a:solidFill>
              </a:rPr>
              <a:t>etworks </a:t>
            </a:r>
            <a:r>
              <a:rPr lang="en-US" dirty="0"/>
              <a:t>introduces a similar factorized convolution as well as the use of topological connections</a:t>
            </a:r>
            <a:r>
              <a:rPr lang="en-US" altLang="zh-TW" dirty="0"/>
              <a:t>.</a:t>
            </a:r>
            <a:endParaRPr lang="en-US" dirty="0"/>
          </a:p>
          <a:p>
            <a:r>
              <a:rPr lang="en-US" dirty="0" err="1">
                <a:solidFill>
                  <a:srgbClr val="FF0000"/>
                </a:solidFill>
              </a:rPr>
              <a:t>Xception</a:t>
            </a:r>
            <a:r>
              <a:rPr lang="en-US" dirty="0">
                <a:solidFill>
                  <a:srgbClr val="FF0000"/>
                </a:solidFill>
              </a:rPr>
              <a:t> network</a:t>
            </a:r>
            <a:r>
              <a:rPr lang="zh-TW" altLang="en-US" dirty="0">
                <a:solidFill>
                  <a:srgbClr val="FF0000"/>
                </a:solidFill>
              </a:rPr>
              <a:t> </a:t>
            </a:r>
            <a:r>
              <a:rPr lang="en-US" dirty="0"/>
              <a:t>demo</a:t>
            </a:r>
            <a:r>
              <a:rPr lang="en-US" altLang="zh-TW" dirty="0"/>
              <a:t>n</a:t>
            </a:r>
            <a:r>
              <a:rPr lang="en-US" dirty="0"/>
              <a:t>strated how to scale up depth</a:t>
            </a:r>
            <a:r>
              <a:rPr lang="en-US" altLang="zh-TW" dirty="0"/>
              <a:t>-</a:t>
            </a:r>
            <a:r>
              <a:rPr lang="en-US" dirty="0"/>
              <a:t>wise separable filters to out perform Inception V3 networks</a:t>
            </a:r>
            <a:r>
              <a:rPr lang="en-US" altLang="zh-TW" dirty="0"/>
              <a:t>.</a:t>
            </a:r>
            <a:endParaRPr lang="en-US" dirty="0"/>
          </a:p>
          <a:p>
            <a:r>
              <a:rPr lang="en-US" dirty="0" err="1">
                <a:solidFill>
                  <a:srgbClr val="FF0000"/>
                </a:solidFill>
              </a:rPr>
              <a:t>Squeezenet</a:t>
            </a:r>
            <a:r>
              <a:rPr lang="en-US" dirty="0"/>
              <a:t> which uses a bottleneck approach to design a very small networ</a:t>
            </a:r>
            <a:r>
              <a:rPr lang="en-US" altLang="zh-TW" dirty="0"/>
              <a:t>k.</a:t>
            </a:r>
            <a:endParaRPr lang="en-US" dirty="0"/>
          </a:p>
        </p:txBody>
      </p:sp>
    </p:spTree>
    <p:extLst>
      <p:ext uri="{BB962C8B-B14F-4D97-AF65-F5344CB8AC3E}">
        <p14:creationId xmlns:p14="http://schemas.microsoft.com/office/powerpoint/2010/main" val="1688072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1A53A-A9BC-6445-8A7C-B2A1C66D2895}"/>
              </a:ext>
            </a:extLst>
          </p:cNvPr>
          <p:cNvSpPr>
            <a:spLocks noGrp="1"/>
          </p:cNvSpPr>
          <p:nvPr>
            <p:ph type="title"/>
          </p:nvPr>
        </p:nvSpPr>
        <p:spPr/>
        <p:txBody>
          <a:bodyPr/>
          <a:lstStyle/>
          <a:p>
            <a:r>
              <a:rPr lang="en-US" altLang="zh-TW" dirty="0"/>
              <a:t>Related</a:t>
            </a:r>
            <a:r>
              <a:rPr lang="zh-TW" altLang="en-US" dirty="0"/>
              <a:t> </a:t>
            </a:r>
            <a:r>
              <a:rPr lang="en-US" altLang="zh-TW" dirty="0"/>
              <a:t>Work</a:t>
            </a:r>
            <a:endParaRPr lang="en-US" dirty="0"/>
          </a:p>
        </p:txBody>
      </p:sp>
      <p:sp>
        <p:nvSpPr>
          <p:cNvPr id="3" name="Content Placeholder 2">
            <a:extLst>
              <a:ext uri="{FF2B5EF4-FFF2-40B4-BE49-F238E27FC236}">
                <a16:creationId xmlns:a16="http://schemas.microsoft.com/office/drawing/2014/main" id="{CE8C0223-511D-A34E-8001-CAD212A953D9}"/>
              </a:ext>
            </a:extLst>
          </p:cNvPr>
          <p:cNvSpPr>
            <a:spLocks noGrp="1"/>
          </p:cNvSpPr>
          <p:nvPr>
            <p:ph idx="1"/>
          </p:nvPr>
        </p:nvSpPr>
        <p:spPr>
          <a:xfrm>
            <a:off x="810000" y="2325029"/>
            <a:ext cx="10554574" cy="4532971"/>
          </a:xfrm>
        </p:spPr>
        <p:txBody>
          <a:bodyPr>
            <a:normAutofit/>
          </a:bodyPr>
          <a:lstStyle/>
          <a:p>
            <a:r>
              <a:rPr lang="en-US" altLang="zh-TW" dirty="0"/>
              <a:t>P</a:t>
            </a:r>
            <a:r>
              <a:rPr lang="en-US" dirty="0"/>
              <a:t>rogress in algorithmic architecture exploration</a:t>
            </a:r>
          </a:p>
          <a:p>
            <a:pPr lvl="1"/>
            <a:r>
              <a:rPr lang="en-US" dirty="0"/>
              <a:t>hyper- parameter optimization </a:t>
            </a:r>
          </a:p>
          <a:p>
            <a:pPr lvl="1"/>
            <a:r>
              <a:rPr lang="en-US" dirty="0"/>
              <a:t>network pruning </a:t>
            </a:r>
          </a:p>
          <a:p>
            <a:pPr lvl="1"/>
            <a:r>
              <a:rPr lang="en-US" dirty="0"/>
              <a:t>connectivity learning</a:t>
            </a:r>
          </a:p>
          <a:p>
            <a:pPr lvl="1"/>
            <a:r>
              <a:rPr lang="en-US" dirty="0"/>
              <a:t>changing the connectivity structure of the internal convolutional blocks </a:t>
            </a:r>
          </a:p>
          <a:p>
            <a:pPr lvl="1"/>
            <a:r>
              <a:rPr lang="en-US" dirty="0"/>
              <a:t>introducing sparsity</a:t>
            </a:r>
          </a:p>
          <a:p>
            <a:pPr lvl="1"/>
            <a:r>
              <a:rPr lang="en-US" altLang="zh-TW" dirty="0" err="1"/>
              <a:t>e.t.c</a:t>
            </a:r>
            <a:r>
              <a:rPr lang="en-US" altLang="zh-TW" dirty="0"/>
              <a:t>.</a:t>
            </a:r>
          </a:p>
          <a:p>
            <a:r>
              <a:rPr lang="en-US" altLang="zh-TW" dirty="0" err="1">
                <a:solidFill>
                  <a:srgbClr val="FF0000"/>
                </a:solidFill>
              </a:rPr>
              <a:t>AlexNet</a:t>
            </a:r>
            <a:r>
              <a:rPr lang="en-US" altLang="zh-TW" dirty="0">
                <a:solidFill>
                  <a:srgbClr val="FF0000"/>
                </a:solidFill>
              </a:rPr>
              <a:t>,</a:t>
            </a:r>
            <a:r>
              <a:rPr lang="zh-TW" altLang="en-US" dirty="0">
                <a:solidFill>
                  <a:srgbClr val="FF0000"/>
                </a:solidFill>
              </a:rPr>
              <a:t> </a:t>
            </a:r>
            <a:r>
              <a:rPr lang="en-US" altLang="zh-TW" dirty="0" err="1">
                <a:solidFill>
                  <a:srgbClr val="FF0000"/>
                </a:solidFill>
              </a:rPr>
              <a:t>VGGNet</a:t>
            </a:r>
            <a:r>
              <a:rPr lang="en-US" altLang="zh-TW" dirty="0">
                <a:solidFill>
                  <a:srgbClr val="FF0000"/>
                </a:solidFill>
              </a:rPr>
              <a:t>,</a:t>
            </a:r>
            <a:r>
              <a:rPr lang="zh-TW" altLang="en-US" dirty="0">
                <a:solidFill>
                  <a:srgbClr val="FF0000"/>
                </a:solidFill>
              </a:rPr>
              <a:t> </a:t>
            </a:r>
            <a:r>
              <a:rPr lang="en-US" altLang="zh-TW" dirty="0" err="1">
                <a:solidFill>
                  <a:srgbClr val="FF0000"/>
                </a:solidFill>
              </a:rPr>
              <a:t>GoogleNet</a:t>
            </a:r>
            <a:r>
              <a:rPr lang="en-US" altLang="zh-TW" dirty="0">
                <a:solidFill>
                  <a:srgbClr val="FF0000"/>
                </a:solidFill>
              </a:rPr>
              <a:t>,</a:t>
            </a:r>
            <a:r>
              <a:rPr lang="zh-TW" altLang="en-US" dirty="0">
                <a:solidFill>
                  <a:srgbClr val="FF0000"/>
                </a:solidFill>
              </a:rPr>
              <a:t> </a:t>
            </a:r>
            <a:r>
              <a:rPr lang="en-US" altLang="zh-TW" dirty="0" err="1">
                <a:solidFill>
                  <a:srgbClr val="FF0000"/>
                </a:solidFill>
              </a:rPr>
              <a:t>ResNet</a:t>
            </a:r>
            <a:r>
              <a:rPr lang="en-US" altLang="zh-TW" dirty="0">
                <a:solidFill>
                  <a:srgbClr val="FF0000"/>
                </a:solidFill>
              </a:rPr>
              <a:t>,</a:t>
            </a:r>
            <a:r>
              <a:rPr lang="zh-TW" altLang="en-US" dirty="0">
                <a:solidFill>
                  <a:srgbClr val="FF0000"/>
                </a:solidFill>
              </a:rPr>
              <a:t> </a:t>
            </a:r>
            <a:r>
              <a:rPr lang="en-US" dirty="0" err="1">
                <a:solidFill>
                  <a:srgbClr val="FF0000"/>
                </a:solidFill>
              </a:rPr>
              <a:t>ShuffleNet</a:t>
            </a:r>
            <a:r>
              <a:rPr lang="en-US" dirty="0">
                <a:solidFill>
                  <a:srgbClr val="FF0000"/>
                </a:solidFill>
              </a:rPr>
              <a:t> </a:t>
            </a:r>
          </a:p>
          <a:p>
            <a:endParaRPr lang="en-US" dirty="0"/>
          </a:p>
          <a:p>
            <a:endParaRPr lang="en-US" dirty="0"/>
          </a:p>
        </p:txBody>
      </p:sp>
    </p:spTree>
    <p:extLst>
      <p:ext uri="{BB962C8B-B14F-4D97-AF65-F5344CB8AC3E}">
        <p14:creationId xmlns:p14="http://schemas.microsoft.com/office/powerpoint/2010/main" val="196079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0A154-2A0E-DA4D-9316-99407DB6AA54}"/>
              </a:ext>
            </a:extLst>
          </p:cNvPr>
          <p:cNvSpPr>
            <a:spLocks noGrp="1"/>
          </p:cNvSpPr>
          <p:nvPr>
            <p:ph type="title"/>
          </p:nvPr>
        </p:nvSpPr>
        <p:spPr/>
        <p:txBody>
          <a:bodyPr/>
          <a:lstStyle/>
          <a:p>
            <a:r>
              <a:rPr lang="en-US" altLang="zh-TW" dirty="0" err="1"/>
              <a:t>MobileNet</a:t>
            </a:r>
            <a:r>
              <a:rPr lang="zh-TW" altLang="en-US" dirty="0"/>
              <a:t> </a:t>
            </a:r>
            <a:r>
              <a:rPr lang="en-US" altLang="zh-TW" dirty="0"/>
              <a:t>Architecture</a:t>
            </a:r>
            <a:r>
              <a:rPr lang="zh-TW" altLang="en-US" dirty="0"/>
              <a:t> </a:t>
            </a:r>
            <a:r>
              <a:rPr lang="en-US" altLang="zh-TW" dirty="0"/>
              <a:t>–</a:t>
            </a:r>
            <a:r>
              <a:rPr lang="zh-TW" altLang="en-US" dirty="0"/>
              <a:t> </a:t>
            </a:r>
            <a:br>
              <a:rPr lang="en-US" altLang="zh-TW" dirty="0"/>
            </a:br>
            <a:r>
              <a:rPr lang="en-US" dirty="0"/>
              <a:t>Depth</a:t>
            </a:r>
            <a:r>
              <a:rPr lang="en-US" altLang="zh-TW" dirty="0"/>
              <a:t>-</a:t>
            </a:r>
            <a:r>
              <a:rPr lang="en-US" dirty="0"/>
              <a:t>wise Separable Convolution </a:t>
            </a:r>
          </a:p>
        </p:txBody>
      </p:sp>
      <p:sp>
        <p:nvSpPr>
          <p:cNvPr id="3" name="Content Placeholder 2">
            <a:extLst>
              <a:ext uri="{FF2B5EF4-FFF2-40B4-BE49-F238E27FC236}">
                <a16:creationId xmlns:a16="http://schemas.microsoft.com/office/drawing/2014/main" id="{95494447-BA40-BC43-9874-B740F7D40059}"/>
              </a:ext>
            </a:extLst>
          </p:cNvPr>
          <p:cNvSpPr>
            <a:spLocks noGrp="1"/>
          </p:cNvSpPr>
          <p:nvPr>
            <p:ph idx="1"/>
          </p:nvPr>
        </p:nvSpPr>
        <p:spPr>
          <a:xfrm>
            <a:off x="818712" y="1900053"/>
            <a:ext cx="7822495" cy="4698196"/>
          </a:xfrm>
        </p:spPr>
        <p:txBody>
          <a:bodyPr>
            <a:normAutofit/>
          </a:bodyPr>
          <a:lstStyle/>
          <a:p>
            <a:r>
              <a:rPr lang="en-US" altLang="zh-TW" dirty="0"/>
              <a:t>Core</a:t>
            </a:r>
            <a:r>
              <a:rPr lang="zh-TW" altLang="en-US" dirty="0"/>
              <a:t> </a:t>
            </a:r>
            <a:r>
              <a:rPr lang="en-US" altLang="zh-TW" dirty="0"/>
              <a:t>layers</a:t>
            </a:r>
            <a:r>
              <a:rPr lang="zh-TW" altLang="en-US" dirty="0"/>
              <a:t> </a:t>
            </a:r>
            <a:r>
              <a:rPr lang="en-US" altLang="zh-TW" dirty="0"/>
              <a:t>that</a:t>
            </a:r>
            <a:r>
              <a:rPr lang="zh-TW" altLang="en-US" dirty="0"/>
              <a:t> </a:t>
            </a:r>
            <a:r>
              <a:rPr lang="en-US" altLang="zh-TW" dirty="0" err="1"/>
              <a:t>MobileNet</a:t>
            </a:r>
            <a:r>
              <a:rPr lang="zh-TW" altLang="en-US" dirty="0"/>
              <a:t> </a:t>
            </a:r>
            <a:r>
              <a:rPr lang="en-US" altLang="zh-TW" dirty="0"/>
              <a:t>builds</a:t>
            </a:r>
            <a:r>
              <a:rPr lang="zh-TW" altLang="en-US" dirty="0"/>
              <a:t> </a:t>
            </a:r>
            <a:r>
              <a:rPr lang="en-US" altLang="zh-TW" dirty="0"/>
              <a:t>on.</a:t>
            </a:r>
          </a:p>
          <a:p>
            <a:r>
              <a:rPr lang="en-US" altLang="zh-TW" dirty="0"/>
              <a:t>A</a:t>
            </a:r>
            <a:r>
              <a:rPr lang="zh-TW" altLang="en-US" dirty="0"/>
              <a:t> </a:t>
            </a:r>
            <a:r>
              <a:rPr lang="en-US" altLang="zh-TW" dirty="0"/>
              <a:t>form</a:t>
            </a:r>
            <a:r>
              <a:rPr lang="zh-TW" altLang="en-US" dirty="0"/>
              <a:t> </a:t>
            </a:r>
            <a:r>
              <a:rPr lang="en-US" altLang="zh-TW" dirty="0"/>
              <a:t>of</a:t>
            </a:r>
            <a:r>
              <a:rPr lang="zh-TW" altLang="en-US" dirty="0"/>
              <a:t> </a:t>
            </a:r>
            <a:r>
              <a:rPr lang="en-US" dirty="0"/>
              <a:t>factorized convolution</a:t>
            </a:r>
            <a:r>
              <a:rPr lang="en-US" altLang="zh-TW" dirty="0"/>
              <a:t>s.</a:t>
            </a:r>
          </a:p>
          <a:p>
            <a:r>
              <a:rPr lang="en-US" dirty="0"/>
              <a:t>Break</a:t>
            </a:r>
            <a:r>
              <a:rPr lang="en-US" altLang="zh-TW" dirty="0"/>
              <a:t>ing</a:t>
            </a:r>
            <a:r>
              <a:rPr lang="zh-TW" altLang="en-US" dirty="0"/>
              <a:t> </a:t>
            </a:r>
            <a:r>
              <a:rPr lang="en-US" dirty="0"/>
              <a:t>the interaction between the number of output channels and the size of the kernel</a:t>
            </a:r>
            <a:r>
              <a:rPr lang="en-US" altLang="zh-TW" dirty="0"/>
              <a:t>.</a:t>
            </a:r>
          </a:p>
          <a:p>
            <a:r>
              <a:rPr lang="en-US" altLang="zh-TW" dirty="0"/>
              <a:t>R</a:t>
            </a:r>
            <a:r>
              <a:rPr lang="en-US" dirty="0"/>
              <a:t>educing </a:t>
            </a:r>
            <a:r>
              <a:rPr lang="en-US" altLang="zh-TW" dirty="0"/>
              <a:t>of</a:t>
            </a:r>
            <a:r>
              <a:rPr lang="zh-TW" altLang="en-US" dirty="0"/>
              <a:t> </a:t>
            </a:r>
            <a:r>
              <a:rPr lang="en-US" altLang="zh-TW" dirty="0"/>
              <a:t>the</a:t>
            </a:r>
            <a:r>
              <a:rPr lang="zh-TW" altLang="en-US" dirty="0"/>
              <a:t> </a:t>
            </a:r>
            <a:r>
              <a:rPr lang="en-US" dirty="0"/>
              <a:t>computation and model size</a:t>
            </a:r>
            <a:r>
              <a:rPr lang="en-US" altLang="zh-TW" dirty="0"/>
              <a:t>.</a:t>
            </a:r>
          </a:p>
          <a:p>
            <a:r>
              <a:rPr lang="en-US" altLang="zh-TW" dirty="0"/>
              <a:t>Standard</a:t>
            </a:r>
            <a:r>
              <a:rPr lang="zh-TW" altLang="en-US" dirty="0"/>
              <a:t> </a:t>
            </a:r>
            <a:r>
              <a:rPr lang="en-US" altLang="zh-TW" dirty="0"/>
              <a:t>convolution</a:t>
            </a:r>
            <a:r>
              <a:rPr lang="zh-TW" altLang="en-US" dirty="0"/>
              <a:t> </a:t>
            </a:r>
            <a:r>
              <a:rPr lang="en-US" altLang="zh-TW" dirty="0"/>
              <a:t>computational</a:t>
            </a:r>
            <a:r>
              <a:rPr lang="zh-TW" altLang="en-US" dirty="0"/>
              <a:t> </a:t>
            </a:r>
            <a:r>
              <a:rPr lang="en-US" altLang="zh-TW" dirty="0"/>
              <a:t>cost:</a:t>
            </a:r>
          </a:p>
          <a:p>
            <a:pPr lvl="1"/>
            <a:r>
              <a:rPr lang="zh-TW" altLang="en-US" dirty="0"/>
              <a:t> </a:t>
            </a:r>
            <a:r>
              <a:rPr lang="en-US" altLang="zh-TW" dirty="0"/>
              <a:t>		:</a:t>
            </a:r>
            <a:r>
              <a:rPr lang="en-US" dirty="0"/>
              <a:t> spatial width and height of a square input feature map </a:t>
            </a:r>
          </a:p>
          <a:p>
            <a:pPr lvl="1"/>
            <a:r>
              <a:rPr lang="zh-TW" altLang="en-US" dirty="0"/>
              <a:t>           </a:t>
            </a:r>
            <a:r>
              <a:rPr lang="en-US" altLang="zh-TW" dirty="0"/>
              <a:t>:</a:t>
            </a:r>
            <a:r>
              <a:rPr lang="zh-TW" altLang="en-US" dirty="0"/>
              <a:t> </a:t>
            </a:r>
            <a:r>
              <a:rPr lang="en-US" altLang="zh-TW" dirty="0"/>
              <a:t>number</a:t>
            </a:r>
            <a:r>
              <a:rPr lang="zh-TW" altLang="en-US" dirty="0"/>
              <a:t> </a:t>
            </a:r>
            <a:r>
              <a:rPr lang="en-US" altLang="zh-TW" dirty="0"/>
              <a:t>of</a:t>
            </a:r>
            <a:r>
              <a:rPr lang="zh-TW" altLang="en-US" dirty="0"/>
              <a:t> </a:t>
            </a:r>
            <a:r>
              <a:rPr lang="en-US" altLang="zh-TW" dirty="0"/>
              <a:t>input</a:t>
            </a:r>
            <a:r>
              <a:rPr lang="zh-TW" altLang="en-US" dirty="0"/>
              <a:t> </a:t>
            </a:r>
            <a:r>
              <a:rPr lang="en-US" altLang="zh-TW" dirty="0"/>
              <a:t>channels</a:t>
            </a:r>
          </a:p>
          <a:p>
            <a:pPr lvl="1"/>
            <a:r>
              <a:rPr lang="zh-TW" altLang="en-US" dirty="0"/>
              <a:t>           </a:t>
            </a:r>
            <a:r>
              <a:rPr lang="en-US" altLang="zh-TW" dirty="0"/>
              <a:t>:</a:t>
            </a:r>
            <a:r>
              <a:rPr lang="zh-TW" altLang="en-US" dirty="0"/>
              <a:t> </a:t>
            </a:r>
            <a:r>
              <a:rPr lang="en-US" altLang="zh-TW" dirty="0"/>
              <a:t>number</a:t>
            </a:r>
            <a:r>
              <a:rPr lang="zh-TW" altLang="en-US" dirty="0"/>
              <a:t> </a:t>
            </a:r>
            <a:r>
              <a:rPr lang="en-US" altLang="zh-TW" dirty="0"/>
              <a:t>of</a:t>
            </a:r>
            <a:r>
              <a:rPr lang="zh-TW" altLang="en-US" dirty="0"/>
              <a:t> </a:t>
            </a:r>
            <a:r>
              <a:rPr lang="en-US" altLang="zh-TW" dirty="0"/>
              <a:t>output</a:t>
            </a:r>
            <a:r>
              <a:rPr lang="zh-TW" altLang="en-US" dirty="0"/>
              <a:t> </a:t>
            </a:r>
            <a:r>
              <a:rPr lang="en-US" altLang="zh-TW" dirty="0"/>
              <a:t>channels</a:t>
            </a:r>
          </a:p>
          <a:p>
            <a:pPr lvl="1"/>
            <a:r>
              <a:rPr lang="zh-TW" altLang="en-US" dirty="0"/>
              <a:t>           </a:t>
            </a:r>
            <a:r>
              <a:rPr lang="en-US" altLang="zh-TW" dirty="0"/>
              <a:t>:</a:t>
            </a:r>
            <a:r>
              <a:rPr lang="zh-TW" altLang="en-US" dirty="0"/>
              <a:t> </a:t>
            </a:r>
            <a:r>
              <a:rPr lang="en-US" altLang="zh-TW" dirty="0"/>
              <a:t>s</a:t>
            </a:r>
            <a:r>
              <a:rPr lang="en-US" dirty="0"/>
              <a:t>patial dimension of the kernel </a:t>
            </a:r>
          </a:p>
        </p:txBody>
      </p:sp>
      <p:pic>
        <p:nvPicPr>
          <p:cNvPr id="5" name="Picture 4">
            <a:extLst>
              <a:ext uri="{FF2B5EF4-FFF2-40B4-BE49-F238E27FC236}">
                <a16:creationId xmlns:a16="http://schemas.microsoft.com/office/drawing/2014/main" id="{67A87DC8-CFD6-724C-9B1D-C650C7F39CAB}"/>
              </a:ext>
            </a:extLst>
          </p:cNvPr>
          <p:cNvPicPr>
            <a:picLocks noChangeAspect="1"/>
          </p:cNvPicPr>
          <p:nvPr/>
        </p:nvPicPr>
        <p:blipFill>
          <a:blip r:embed="rId3"/>
          <a:stretch>
            <a:fillRect/>
          </a:stretch>
        </p:blipFill>
        <p:spPr>
          <a:xfrm>
            <a:off x="8641208" y="2042556"/>
            <a:ext cx="3360292" cy="1461822"/>
          </a:xfrm>
          <a:prstGeom prst="rect">
            <a:avLst/>
          </a:prstGeom>
        </p:spPr>
      </p:pic>
      <p:pic>
        <p:nvPicPr>
          <p:cNvPr id="7" name="Picture 6">
            <a:extLst>
              <a:ext uri="{FF2B5EF4-FFF2-40B4-BE49-F238E27FC236}">
                <a16:creationId xmlns:a16="http://schemas.microsoft.com/office/drawing/2014/main" id="{89A0E56C-680F-F949-A426-2C4FD7BEC269}"/>
              </a:ext>
            </a:extLst>
          </p:cNvPr>
          <p:cNvPicPr>
            <a:picLocks noChangeAspect="1"/>
          </p:cNvPicPr>
          <p:nvPr/>
        </p:nvPicPr>
        <p:blipFill>
          <a:blip r:embed="rId4"/>
          <a:stretch>
            <a:fillRect/>
          </a:stretch>
        </p:blipFill>
        <p:spPr>
          <a:xfrm>
            <a:off x="8641207" y="3660970"/>
            <a:ext cx="3360293" cy="1296113"/>
          </a:xfrm>
          <a:prstGeom prst="rect">
            <a:avLst/>
          </a:prstGeom>
        </p:spPr>
      </p:pic>
      <p:pic>
        <p:nvPicPr>
          <p:cNvPr id="9" name="Picture 8">
            <a:extLst>
              <a:ext uri="{FF2B5EF4-FFF2-40B4-BE49-F238E27FC236}">
                <a16:creationId xmlns:a16="http://schemas.microsoft.com/office/drawing/2014/main" id="{58DA32BE-82F9-1D43-9413-FBDFA06CA2B9}"/>
              </a:ext>
            </a:extLst>
          </p:cNvPr>
          <p:cNvPicPr>
            <a:picLocks noChangeAspect="1"/>
          </p:cNvPicPr>
          <p:nvPr/>
        </p:nvPicPr>
        <p:blipFill>
          <a:blip r:embed="rId5"/>
          <a:stretch>
            <a:fillRect/>
          </a:stretch>
        </p:blipFill>
        <p:spPr>
          <a:xfrm>
            <a:off x="8641208" y="5113675"/>
            <a:ext cx="3360292" cy="1484573"/>
          </a:xfrm>
          <a:prstGeom prst="rect">
            <a:avLst/>
          </a:prstGeom>
        </p:spPr>
      </p:pic>
      <p:pic>
        <p:nvPicPr>
          <p:cNvPr id="11" name="Picture 10">
            <a:extLst>
              <a:ext uri="{FF2B5EF4-FFF2-40B4-BE49-F238E27FC236}">
                <a16:creationId xmlns:a16="http://schemas.microsoft.com/office/drawing/2014/main" id="{401705FF-033C-D94E-8B67-422A778B1156}"/>
              </a:ext>
            </a:extLst>
          </p:cNvPr>
          <p:cNvPicPr>
            <a:picLocks noChangeAspect="1"/>
          </p:cNvPicPr>
          <p:nvPr/>
        </p:nvPicPr>
        <p:blipFill>
          <a:blip r:embed="rId6"/>
          <a:stretch>
            <a:fillRect/>
          </a:stretch>
        </p:blipFill>
        <p:spPr>
          <a:xfrm>
            <a:off x="6000996" y="4249151"/>
            <a:ext cx="2214254" cy="337635"/>
          </a:xfrm>
          <a:prstGeom prst="rect">
            <a:avLst/>
          </a:prstGeom>
        </p:spPr>
      </p:pic>
      <p:pic>
        <p:nvPicPr>
          <p:cNvPr id="13" name="Picture 12">
            <a:extLst>
              <a:ext uri="{FF2B5EF4-FFF2-40B4-BE49-F238E27FC236}">
                <a16:creationId xmlns:a16="http://schemas.microsoft.com/office/drawing/2014/main" id="{AFA65B4B-61F9-9249-ACC0-27706B5F2703}"/>
              </a:ext>
            </a:extLst>
          </p:cNvPr>
          <p:cNvPicPr>
            <a:picLocks noChangeAspect="1"/>
          </p:cNvPicPr>
          <p:nvPr/>
        </p:nvPicPr>
        <p:blipFill>
          <a:blip r:embed="rId7"/>
          <a:stretch>
            <a:fillRect/>
          </a:stretch>
        </p:blipFill>
        <p:spPr>
          <a:xfrm>
            <a:off x="1707404" y="4652697"/>
            <a:ext cx="477347" cy="337636"/>
          </a:xfrm>
          <a:prstGeom prst="rect">
            <a:avLst/>
          </a:prstGeom>
        </p:spPr>
      </p:pic>
      <p:pic>
        <p:nvPicPr>
          <p:cNvPr id="15" name="Picture 14">
            <a:extLst>
              <a:ext uri="{FF2B5EF4-FFF2-40B4-BE49-F238E27FC236}">
                <a16:creationId xmlns:a16="http://schemas.microsoft.com/office/drawing/2014/main" id="{AF2CBEC9-FD1A-CC4E-B598-567B8A6B4042}"/>
              </a:ext>
            </a:extLst>
          </p:cNvPr>
          <p:cNvPicPr>
            <a:picLocks noChangeAspect="1"/>
          </p:cNvPicPr>
          <p:nvPr/>
        </p:nvPicPr>
        <p:blipFill>
          <a:blip r:embed="rId8"/>
          <a:stretch>
            <a:fillRect/>
          </a:stretch>
        </p:blipFill>
        <p:spPr>
          <a:xfrm>
            <a:off x="1707404" y="5015241"/>
            <a:ext cx="419100" cy="368300"/>
          </a:xfrm>
          <a:prstGeom prst="rect">
            <a:avLst/>
          </a:prstGeom>
        </p:spPr>
      </p:pic>
      <p:pic>
        <p:nvPicPr>
          <p:cNvPr id="17" name="Picture 16">
            <a:extLst>
              <a:ext uri="{FF2B5EF4-FFF2-40B4-BE49-F238E27FC236}">
                <a16:creationId xmlns:a16="http://schemas.microsoft.com/office/drawing/2014/main" id="{DDF1DF1F-5DF6-7B4B-9CA2-1B4974C4EAF0}"/>
              </a:ext>
            </a:extLst>
          </p:cNvPr>
          <p:cNvPicPr>
            <a:picLocks noChangeAspect="1"/>
          </p:cNvPicPr>
          <p:nvPr/>
        </p:nvPicPr>
        <p:blipFill>
          <a:blip r:embed="rId9"/>
          <a:stretch>
            <a:fillRect/>
          </a:stretch>
        </p:blipFill>
        <p:spPr>
          <a:xfrm>
            <a:off x="1707404" y="5408449"/>
            <a:ext cx="317500" cy="330200"/>
          </a:xfrm>
          <a:prstGeom prst="rect">
            <a:avLst/>
          </a:prstGeom>
        </p:spPr>
      </p:pic>
      <p:pic>
        <p:nvPicPr>
          <p:cNvPr id="19" name="Picture 18">
            <a:extLst>
              <a:ext uri="{FF2B5EF4-FFF2-40B4-BE49-F238E27FC236}">
                <a16:creationId xmlns:a16="http://schemas.microsoft.com/office/drawing/2014/main" id="{9191121D-CD59-3041-816F-9A4CF18A0DA5}"/>
              </a:ext>
            </a:extLst>
          </p:cNvPr>
          <p:cNvPicPr>
            <a:picLocks noChangeAspect="1"/>
          </p:cNvPicPr>
          <p:nvPr/>
        </p:nvPicPr>
        <p:blipFill>
          <a:blip r:embed="rId10"/>
          <a:stretch>
            <a:fillRect/>
          </a:stretch>
        </p:blipFill>
        <p:spPr>
          <a:xfrm>
            <a:off x="1707404" y="5763557"/>
            <a:ext cx="495300" cy="381000"/>
          </a:xfrm>
          <a:prstGeom prst="rect">
            <a:avLst/>
          </a:prstGeom>
        </p:spPr>
      </p:pic>
    </p:spTree>
    <p:extLst>
      <p:ext uri="{BB962C8B-B14F-4D97-AF65-F5344CB8AC3E}">
        <p14:creationId xmlns:p14="http://schemas.microsoft.com/office/powerpoint/2010/main" val="1956913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0A154-2A0E-DA4D-9316-99407DB6AA54}"/>
              </a:ext>
            </a:extLst>
          </p:cNvPr>
          <p:cNvSpPr>
            <a:spLocks noGrp="1"/>
          </p:cNvSpPr>
          <p:nvPr>
            <p:ph type="title"/>
          </p:nvPr>
        </p:nvSpPr>
        <p:spPr/>
        <p:txBody>
          <a:bodyPr/>
          <a:lstStyle/>
          <a:p>
            <a:r>
              <a:rPr lang="en-US" altLang="zh-TW" dirty="0" err="1"/>
              <a:t>MobileNet</a:t>
            </a:r>
            <a:r>
              <a:rPr lang="zh-TW" altLang="en-US" dirty="0"/>
              <a:t> </a:t>
            </a:r>
            <a:r>
              <a:rPr lang="en-US" altLang="zh-TW" dirty="0"/>
              <a:t>Architecture</a:t>
            </a:r>
            <a:r>
              <a:rPr lang="zh-TW" altLang="en-US" dirty="0"/>
              <a:t> </a:t>
            </a:r>
            <a:r>
              <a:rPr lang="en-US" altLang="zh-TW" dirty="0"/>
              <a:t>–</a:t>
            </a:r>
            <a:r>
              <a:rPr lang="zh-TW" altLang="en-US" dirty="0"/>
              <a:t> </a:t>
            </a:r>
            <a:br>
              <a:rPr lang="en-US" altLang="zh-TW" dirty="0"/>
            </a:br>
            <a:r>
              <a:rPr lang="en-US" dirty="0"/>
              <a:t>Depth</a:t>
            </a:r>
            <a:r>
              <a:rPr lang="en-US" altLang="zh-TW" dirty="0"/>
              <a:t>-</a:t>
            </a:r>
            <a:r>
              <a:rPr lang="en-US" dirty="0"/>
              <a:t>wise Separable Convolution </a:t>
            </a:r>
          </a:p>
        </p:txBody>
      </p:sp>
      <p:sp>
        <p:nvSpPr>
          <p:cNvPr id="3" name="Content Placeholder 2">
            <a:extLst>
              <a:ext uri="{FF2B5EF4-FFF2-40B4-BE49-F238E27FC236}">
                <a16:creationId xmlns:a16="http://schemas.microsoft.com/office/drawing/2014/main" id="{95494447-BA40-BC43-9874-B740F7D40059}"/>
              </a:ext>
            </a:extLst>
          </p:cNvPr>
          <p:cNvSpPr>
            <a:spLocks noGrp="1"/>
          </p:cNvSpPr>
          <p:nvPr>
            <p:ph idx="1"/>
          </p:nvPr>
        </p:nvSpPr>
        <p:spPr>
          <a:xfrm>
            <a:off x="818712" y="1888178"/>
            <a:ext cx="7822495" cy="4969822"/>
          </a:xfrm>
        </p:spPr>
        <p:txBody>
          <a:bodyPr anchor="ctr">
            <a:normAutofit/>
          </a:bodyPr>
          <a:lstStyle/>
          <a:p>
            <a:r>
              <a:rPr lang="en-US" dirty="0"/>
              <a:t>Depth</a:t>
            </a:r>
            <a:r>
              <a:rPr lang="en-US" altLang="zh-TW" dirty="0"/>
              <a:t>-</a:t>
            </a:r>
            <a:r>
              <a:rPr lang="en-US" dirty="0"/>
              <a:t>wise convolutions</a:t>
            </a:r>
            <a:r>
              <a:rPr lang="en-US" altLang="zh-TW" dirty="0"/>
              <a:t>:</a:t>
            </a:r>
            <a:r>
              <a:rPr lang="zh-TW" altLang="en-US" dirty="0"/>
              <a:t> </a:t>
            </a:r>
            <a:r>
              <a:rPr lang="en-US" dirty="0"/>
              <a:t>apply a single filter per each input channel (input depth) </a:t>
            </a:r>
          </a:p>
          <a:p>
            <a:r>
              <a:rPr lang="en-US" dirty="0"/>
              <a:t>Point</a:t>
            </a:r>
            <a:r>
              <a:rPr lang="en-US" altLang="zh-TW" dirty="0"/>
              <a:t>-</a:t>
            </a:r>
            <a:r>
              <a:rPr lang="en-US" dirty="0"/>
              <a:t>wise convolution</a:t>
            </a:r>
            <a:r>
              <a:rPr lang="en-US" altLang="zh-TW" dirty="0"/>
              <a:t>:</a:t>
            </a:r>
            <a:r>
              <a:rPr lang="zh-TW" altLang="en-US" dirty="0"/>
              <a:t> </a:t>
            </a:r>
            <a:r>
              <a:rPr lang="en-US" dirty="0"/>
              <a:t>create a linear combination of the output of the depth</a:t>
            </a:r>
            <a:r>
              <a:rPr lang="en-US" altLang="zh-TW" dirty="0"/>
              <a:t>-</a:t>
            </a:r>
            <a:r>
              <a:rPr lang="en-US" dirty="0"/>
              <a:t>wise layer </a:t>
            </a:r>
          </a:p>
          <a:p>
            <a:r>
              <a:rPr lang="en-US" altLang="zh-TW" dirty="0"/>
              <a:t>Depth-wise</a:t>
            </a:r>
            <a:r>
              <a:rPr lang="zh-TW" altLang="en-US" dirty="0"/>
              <a:t> </a:t>
            </a:r>
            <a:r>
              <a:rPr lang="en-US" dirty="0"/>
              <a:t>convolution</a:t>
            </a:r>
            <a:r>
              <a:rPr lang="zh-TW" altLang="en-US" dirty="0"/>
              <a:t> </a:t>
            </a:r>
            <a:r>
              <a:rPr lang="en-US" dirty="0"/>
              <a:t>computational cost</a:t>
            </a:r>
            <a:r>
              <a:rPr lang="en-US" altLang="zh-TW" dirty="0"/>
              <a:t>:</a:t>
            </a:r>
            <a:r>
              <a:rPr lang="zh-TW" altLang="en-US" dirty="0"/>
              <a:t> </a:t>
            </a:r>
            <a:r>
              <a:rPr lang="en-US" dirty="0"/>
              <a:t> </a:t>
            </a:r>
          </a:p>
          <a:p>
            <a:r>
              <a:rPr lang="en-US" dirty="0"/>
              <a:t>Depth</a:t>
            </a:r>
            <a:r>
              <a:rPr lang="en-US" altLang="zh-TW" dirty="0"/>
              <a:t>-</a:t>
            </a:r>
            <a:r>
              <a:rPr lang="en-US" dirty="0"/>
              <a:t>wise separable convolutions cost</a:t>
            </a:r>
            <a:r>
              <a:rPr lang="en-US" altLang="zh-TW" dirty="0"/>
              <a:t>:</a:t>
            </a:r>
            <a:r>
              <a:rPr lang="zh-TW" altLang="en-US" dirty="0"/>
              <a:t> </a:t>
            </a:r>
            <a:br>
              <a:rPr lang="en-US" altLang="zh-TW" dirty="0"/>
            </a:br>
            <a:endParaRPr lang="en-US" altLang="zh-TW" dirty="0"/>
          </a:p>
          <a:p>
            <a:r>
              <a:rPr lang="en-US" altLang="zh-TW" dirty="0"/>
              <a:t>R</a:t>
            </a:r>
            <a:r>
              <a:rPr lang="en-US" dirty="0"/>
              <a:t>eduction in computation</a:t>
            </a:r>
            <a:r>
              <a:rPr lang="en-US" altLang="zh-TW" dirty="0"/>
              <a:t>:</a:t>
            </a:r>
          </a:p>
          <a:p>
            <a:endParaRPr lang="en-US" altLang="zh-TW" dirty="0"/>
          </a:p>
          <a:p>
            <a:endParaRPr lang="en-US" altLang="zh-TW" dirty="0"/>
          </a:p>
        </p:txBody>
      </p:sp>
      <p:pic>
        <p:nvPicPr>
          <p:cNvPr id="5" name="Picture 4">
            <a:extLst>
              <a:ext uri="{FF2B5EF4-FFF2-40B4-BE49-F238E27FC236}">
                <a16:creationId xmlns:a16="http://schemas.microsoft.com/office/drawing/2014/main" id="{67A87DC8-CFD6-724C-9B1D-C650C7F39CAB}"/>
              </a:ext>
            </a:extLst>
          </p:cNvPr>
          <p:cNvPicPr>
            <a:picLocks noChangeAspect="1"/>
          </p:cNvPicPr>
          <p:nvPr/>
        </p:nvPicPr>
        <p:blipFill>
          <a:blip r:embed="rId3"/>
          <a:stretch>
            <a:fillRect/>
          </a:stretch>
        </p:blipFill>
        <p:spPr>
          <a:xfrm>
            <a:off x="8641208" y="2042556"/>
            <a:ext cx="3360292" cy="1461822"/>
          </a:xfrm>
          <a:prstGeom prst="rect">
            <a:avLst/>
          </a:prstGeom>
        </p:spPr>
      </p:pic>
      <p:pic>
        <p:nvPicPr>
          <p:cNvPr id="7" name="Picture 6">
            <a:extLst>
              <a:ext uri="{FF2B5EF4-FFF2-40B4-BE49-F238E27FC236}">
                <a16:creationId xmlns:a16="http://schemas.microsoft.com/office/drawing/2014/main" id="{89A0E56C-680F-F949-A426-2C4FD7BEC269}"/>
              </a:ext>
            </a:extLst>
          </p:cNvPr>
          <p:cNvPicPr>
            <a:picLocks noChangeAspect="1"/>
          </p:cNvPicPr>
          <p:nvPr/>
        </p:nvPicPr>
        <p:blipFill>
          <a:blip r:embed="rId4"/>
          <a:stretch>
            <a:fillRect/>
          </a:stretch>
        </p:blipFill>
        <p:spPr>
          <a:xfrm>
            <a:off x="8641207" y="3660970"/>
            <a:ext cx="3360293" cy="1296113"/>
          </a:xfrm>
          <a:prstGeom prst="rect">
            <a:avLst/>
          </a:prstGeom>
        </p:spPr>
      </p:pic>
      <p:pic>
        <p:nvPicPr>
          <p:cNvPr id="9" name="Picture 8">
            <a:extLst>
              <a:ext uri="{FF2B5EF4-FFF2-40B4-BE49-F238E27FC236}">
                <a16:creationId xmlns:a16="http://schemas.microsoft.com/office/drawing/2014/main" id="{58DA32BE-82F9-1D43-9413-FBDFA06CA2B9}"/>
              </a:ext>
            </a:extLst>
          </p:cNvPr>
          <p:cNvPicPr>
            <a:picLocks noChangeAspect="1"/>
          </p:cNvPicPr>
          <p:nvPr/>
        </p:nvPicPr>
        <p:blipFill>
          <a:blip r:embed="rId5"/>
          <a:stretch>
            <a:fillRect/>
          </a:stretch>
        </p:blipFill>
        <p:spPr>
          <a:xfrm>
            <a:off x="8641208" y="5113675"/>
            <a:ext cx="3360292" cy="1484573"/>
          </a:xfrm>
          <a:prstGeom prst="rect">
            <a:avLst/>
          </a:prstGeom>
        </p:spPr>
      </p:pic>
      <p:pic>
        <p:nvPicPr>
          <p:cNvPr id="6" name="Picture 5">
            <a:extLst>
              <a:ext uri="{FF2B5EF4-FFF2-40B4-BE49-F238E27FC236}">
                <a16:creationId xmlns:a16="http://schemas.microsoft.com/office/drawing/2014/main" id="{71839DFD-7847-E747-B9E0-6557C8B1CBE2}"/>
              </a:ext>
            </a:extLst>
          </p:cNvPr>
          <p:cNvPicPr>
            <a:picLocks noChangeAspect="1"/>
          </p:cNvPicPr>
          <p:nvPr/>
        </p:nvPicPr>
        <p:blipFill>
          <a:blip r:embed="rId6"/>
          <a:stretch>
            <a:fillRect/>
          </a:stretch>
        </p:blipFill>
        <p:spPr>
          <a:xfrm>
            <a:off x="6234545" y="3984355"/>
            <a:ext cx="2215078" cy="272192"/>
          </a:xfrm>
          <a:prstGeom prst="rect">
            <a:avLst/>
          </a:prstGeom>
        </p:spPr>
      </p:pic>
      <p:pic>
        <p:nvPicPr>
          <p:cNvPr id="10" name="Picture 9">
            <a:extLst>
              <a:ext uri="{FF2B5EF4-FFF2-40B4-BE49-F238E27FC236}">
                <a16:creationId xmlns:a16="http://schemas.microsoft.com/office/drawing/2014/main" id="{04CE8FE4-B613-2E46-8A0D-E9BD40DA67D4}"/>
              </a:ext>
            </a:extLst>
          </p:cNvPr>
          <p:cNvPicPr>
            <a:picLocks noChangeAspect="1"/>
          </p:cNvPicPr>
          <p:nvPr/>
        </p:nvPicPr>
        <p:blipFill>
          <a:blip r:embed="rId7"/>
          <a:stretch>
            <a:fillRect/>
          </a:stretch>
        </p:blipFill>
        <p:spPr>
          <a:xfrm>
            <a:off x="4385953" y="4708240"/>
            <a:ext cx="4063670" cy="313320"/>
          </a:xfrm>
          <a:prstGeom prst="rect">
            <a:avLst/>
          </a:prstGeom>
        </p:spPr>
      </p:pic>
      <p:grpSp>
        <p:nvGrpSpPr>
          <p:cNvPr id="20" name="Group 19">
            <a:extLst>
              <a:ext uri="{FF2B5EF4-FFF2-40B4-BE49-F238E27FC236}">
                <a16:creationId xmlns:a16="http://schemas.microsoft.com/office/drawing/2014/main" id="{5BDDE694-83FB-A64B-8F2D-6D3A325D6A0B}"/>
              </a:ext>
            </a:extLst>
          </p:cNvPr>
          <p:cNvGrpSpPr/>
          <p:nvPr/>
        </p:nvGrpSpPr>
        <p:grpSpPr>
          <a:xfrm>
            <a:off x="1387103" y="5470539"/>
            <a:ext cx="7062520" cy="736601"/>
            <a:chOff x="1608776" y="5834842"/>
            <a:chExt cx="7062520" cy="736601"/>
          </a:xfrm>
        </p:grpSpPr>
        <p:pic>
          <p:nvPicPr>
            <p:cNvPr id="14" name="Picture 13">
              <a:extLst>
                <a:ext uri="{FF2B5EF4-FFF2-40B4-BE49-F238E27FC236}">
                  <a16:creationId xmlns:a16="http://schemas.microsoft.com/office/drawing/2014/main" id="{655517E3-E25D-FF42-A6F1-929ACF7C4B58}"/>
                </a:ext>
              </a:extLst>
            </p:cNvPr>
            <p:cNvPicPr>
              <a:picLocks noChangeAspect="1"/>
            </p:cNvPicPr>
            <p:nvPr/>
          </p:nvPicPr>
          <p:blipFill>
            <a:blip r:embed="rId8"/>
            <a:stretch>
              <a:fillRect/>
            </a:stretch>
          </p:blipFill>
          <p:spPr>
            <a:xfrm>
              <a:off x="1608776" y="5834842"/>
              <a:ext cx="5435600" cy="736600"/>
            </a:xfrm>
            <a:prstGeom prst="rect">
              <a:avLst/>
            </a:prstGeom>
          </p:spPr>
        </p:pic>
        <p:pic>
          <p:nvPicPr>
            <p:cNvPr id="18" name="Picture 17">
              <a:extLst>
                <a:ext uri="{FF2B5EF4-FFF2-40B4-BE49-F238E27FC236}">
                  <a16:creationId xmlns:a16="http://schemas.microsoft.com/office/drawing/2014/main" id="{1111E465-100C-EF47-841A-FAB00F09B112}"/>
                </a:ext>
              </a:extLst>
            </p:cNvPr>
            <p:cNvPicPr>
              <a:picLocks noChangeAspect="1"/>
            </p:cNvPicPr>
            <p:nvPr/>
          </p:nvPicPr>
          <p:blipFill>
            <a:blip r:embed="rId9"/>
            <a:stretch>
              <a:fillRect/>
            </a:stretch>
          </p:blipFill>
          <p:spPr>
            <a:xfrm>
              <a:off x="7044376" y="5834843"/>
              <a:ext cx="1626920" cy="736600"/>
            </a:xfrm>
            <a:prstGeom prst="rect">
              <a:avLst/>
            </a:prstGeom>
          </p:spPr>
        </p:pic>
      </p:grpSp>
    </p:spTree>
    <p:extLst>
      <p:ext uri="{BB962C8B-B14F-4D97-AF65-F5344CB8AC3E}">
        <p14:creationId xmlns:p14="http://schemas.microsoft.com/office/powerpoint/2010/main" val="2125277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0A154-2A0E-DA4D-9316-99407DB6AA54}"/>
              </a:ext>
            </a:extLst>
          </p:cNvPr>
          <p:cNvSpPr>
            <a:spLocks noGrp="1"/>
          </p:cNvSpPr>
          <p:nvPr>
            <p:ph type="title"/>
          </p:nvPr>
        </p:nvSpPr>
        <p:spPr/>
        <p:txBody>
          <a:bodyPr/>
          <a:lstStyle/>
          <a:p>
            <a:r>
              <a:rPr lang="en-US" altLang="zh-TW" dirty="0" err="1"/>
              <a:t>MobileNet</a:t>
            </a:r>
            <a:r>
              <a:rPr lang="zh-TW" altLang="en-US" dirty="0"/>
              <a:t> </a:t>
            </a:r>
            <a:r>
              <a:rPr lang="en-US" altLang="zh-TW" dirty="0"/>
              <a:t>Architecture</a:t>
            </a:r>
            <a:r>
              <a:rPr lang="zh-TW" altLang="en-US" dirty="0"/>
              <a:t> </a:t>
            </a:r>
            <a:r>
              <a:rPr lang="en-US" altLang="zh-TW" dirty="0"/>
              <a:t>–</a:t>
            </a:r>
            <a:r>
              <a:rPr lang="zh-TW" altLang="en-US" dirty="0"/>
              <a:t> </a:t>
            </a:r>
            <a:br>
              <a:rPr lang="en-US" altLang="zh-TW" dirty="0"/>
            </a:br>
            <a:r>
              <a:rPr lang="en-US" dirty="0"/>
              <a:t>Network Structure and Training </a:t>
            </a:r>
          </a:p>
        </p:txBody>
      </p:sp>
      <p:pic>
        <p:nvPicPr>
          <p:cNvPr id="5" name="Content Placeholder 4">
            <a:extLst>
              <a:ext uri="{FF2B5EF4-FFF2-40B4-BE49-F238E27FC236}">
                <a16:creationId xmlns:a16="http://schemas.microsoft.com/office/drawing/2014/main" id="{0588F096-9C76-DF46-96A5-8A7A2B1D97DC}"/>
              </a:ext>
            </a:extLst>
          </p:cNvPr>
          <p:cNvPicPr>
            <a:picLocks noGrp="1" noChangeAspect="1"/>
          </p:cNvPicPr>
          <p:nvPr>
            <p:ph idx="1"/>
          </p:nvPr>
        </p:nvPicPr>
        <p:blipFill>
          <a:blip r:embed="rId3"/>
          <a:stretch>
            <a:fillRect/>
          </a:stretch>
        </p:blipFill>
        <p:spPr>
          <a:xfrm>
            <a:off x="8186396" y="2079996"/>
            <a:ext cx="3852093" cy="4558311"/>
          </a:xfrm>
        </p:spPr>
      </p:pic>
      <p:pic>
        <p:nvPicPr>
          <p:cNvPr id="7" name="Picture 6">
            <a:extLst>
              <a:ext uri="{FF2B5EF4-FFF2-40B4-BE49-F238E27FC236}">
                <a16:creationId xmlns:a16="http://schemas.microsoft.com/office/drawing/2014/main" id="{38679F52-DAC4-FD4B-BBC7-4CA92B276350}"/>
              </a:ext>
            </a:extLst>
          </p:cNvPr>
          <p:cNvPicPr>
            <a:picLocks noChangeAspect="1"/>
          </p:cNvPicPr>
          <p:nvPr/>
        </p:nvPicPr>
        <p:blipFill>
          <a:blip r:embed="rId4"/>
          <a:stretch>
            <a:fillRect/>
          </a:stretch>
        </p:blipFill>
        <p:spPr>
          <a:xfrm>
            <a:off x="9387313" y="188541"/>
            <a:ext cx="2651176" cy="1640610"/>
          </a:xfrm>
          <a:prstGeom prst="rect">
            <a:avLst/>
          </a:prstGeom>
        </p:spPr>
      </p:pic>
      <p:pic>
        <p:nvPicPr>
          <p:cNvPr id="15" name="Picture 14">
            <a:extLst>
              <a:ext uri="{FF2B5EF4-FFF2-40B4-BE49-F238E27FC236}">
                <a16:creationId xmlns:a16="http://schemas.microsoft.com/office/drawing/2014/main" id="{964E3B45-449A-2542-8262-C07DE8D2128F}"/>
              </a:ext>
            </a:extLst>
          </p:cNvPr>
          <p:cNvPicPr>
            <a:picLocks noChangeAspect="1"/>
          </p:cNvPicPr>
          <p:nvPr/>
        </p:nvPicPr>
        <p:blipFill>
          <a:blip r:embed="rId5"/>
          <a:stretch>
            <a:fillRect/>
          </a:stretch>
        </p:blipFill>
        <p:spPr>
          <a:xfrm>
            <a:off x="4443178" y="5002481"/>
            <a:ext cx="3667694" cy="1635826"/>
          </a:xfrm>
          <a:prstGeom prst="rect">
            <a:avLst/>
          </a:prstGeom>
        </p:spPr>
      </p:pic>
      <p:cxnSp>
        <p:nvCxnSpPr>
          <p:cNvPr id="17" name="Straight Arrow Connector 16">
            <a:extLst>
              <a:ext uri="{FF2B5EF4-FFF2-40B4-BE49-F238E27FC236}">
                <a16:creationId xmlns:a16="http://schemas.microsoft.com/office/drawing/2014/main" id="{6F03896C-543D-A14F-B633-7C4DA696B45F}"/>
              </a:ext>
            </a:extLst>
          </p:cNvPr>
          <p:cNvCxnSpPr/>
          <p:nvPr/>
        </p:nvCxnSpPr>
        <p:spPr>
          <a:xfrm flipH="1">
            <a:off x="5486400" y="2873828"/>
            <a:ext cx="1745673" cy="268833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0F6CE814-EDF6-F745-A389-80DF4FFB651A}"/>
              </a:ext>
            </a:extLst>
          </p:cNvPr>
          <p:cNvSpPr txBox="1">
            <a:spLocks/>
          </p:cNvSpPr>
          <p:nvPr/>
        </p:nvSpPr>
        <p:spPr>
          <a:xfrm>
            <a:off x="818712" y="2222287"/>
            <a:ext cx="7367684" cy="4635713"/>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altLang="zh-TW" dirty="0"/>
              <a:t>U</a:t>
            </a:r>
            <a:r>
              <a:rPr lang="en-US" dirty="0"/>
              <a:t>nstructured sparse matrix operations are not typically faster than dense matrix operations until a very high level of sparsity</a:t>
            </a:r>
            <a:r>
              <a:rPr lang="en-US" altLang="zh-TW" dirty="0"/>
              <a:t>.</a:t>
            </a:r>
            <a:br>
              <a:rPr lang="en-US" altLang="zh-TW" dirty="0"/>
            </a:br>
            <a:r>
              <a:rPr lang="en-US" altLang="zh-TW" dirty="0"/>
              <a:t>-&gt;</a:t>
            </a:r>
            <a:r>
              <a:rPr lang="zh-TW" altLang="en-US" dirty="0"/>
              <a:t> </a:t>
            </a:r>
            <a:r>
              <a:rPr lang="en-US" dirty="0"/>
              <a:t>highly optimized general matrix multiply (GEMM) functions</a:t>
            </a:r>
            <a:r>
              <a:rPr lang="en-US" altLang="zh-TW" dirty="0"/>
              <a:t>.</a:t>
            </a:r>
            <a:endParaRPr lang="en-US" dirty="0"/>
          </a:p>
          <a:p>
            <a:r>
              <a:rPr lang="en-US" altLang="zh-TW" dirty="0"/>
              <a:t>Trained</a:t>
            </a:r>
            <a:r>
              <a:rPr lang="zh-TW" altLang="en-US" dirty="0"/>
              <a:t> </a:t>
            </a:r>
            <a:r>
              <a:rPr lang="en-US" altLang="zh-TW" dirty="0"/>
              <a:t>in</a:t>
            </a:r>
            <a:r>
              <a:rPr lang="zh-TW" altLang="en-US" dirty="0"/>
              <a:t> </a:t>
            </a:r>
            <a:r>
              <a:rPr lang="en-US" altLang="zh-TW" dirty="0" err="1"/>
              <a:t>Tensorflow</a:t>
            </a:r>
            <a:r>
              <a:rPr lang="zh-TW" altLang="en-US" dirty="0"/>
              <a:t> </a:t>
            </a:r>
            <a:r>
              <a:rPr lang="en-US" dirty="0"/>
              <a:t>using RMSprop with asynchronous gradient descent similar to Inception V3. </a:t>
            </a:r>
          </a:p>
          <a:p>
            <a:r>
              <a:rPr lang="en-US" altLang="zh-TW" dirty="0"/>
              <a:t>U</a:t>
            </a:r>
            <a:r>
              <a:rPr lang="en-US" dirty="0"/>
              <a:t>s</a:t>
            </a:r>
            <a:r>
              <a:rPr lang="en-US" altLang="zh-TW" dirty="0"/>
              <a:t>ing</a:t>
            </a:r>
            <a:r>
              <a:rPr lang="en-US" dirty="0"/>
              <a:t> less regularization and data augmentation techniques </a:t>
            </a:r>
            <a:br>
              <a:rPr lang="en-US" dirty="0"/>
            </a:br>
            <a:r>
              <a:rPr lang="en-US" altLang="zh-TW" dirty="0"/>
              <a:t>(</a:t>
            </a:r>
            <a:r>
              <a:rPr lang="en-US" dirty="0"/>
              <a:t>small models have less trouble with overfitting</a:t>
            </a:r>
            <a:r>
              <a:rPr lang="en-US" altLang="zh-TW" dirty="0"/>
              <a:t>)</a:t>
            </a:r>
          </a:p>
          <a:p>
            <a:r>
              <a:rPr lang="en-US" altLang="zh-TW" dirty="0"/>
              <a:t>Didn’t</a:t>
            </a:r>
            <a:r>
              <a:rPr lang="en-US" dirty="0"/>
              <a:t> use side heads or label smoothing and additionally reduce the amount image of distortions by limiting the size of small crops</a:t>
            </a:r>
            <a:r>
              <a:rPr lang="en-US" altLang="zh-TW" dirty="0"/>
              <a:t>.</a:t>
            </a:r>
            <a:endParaRPr lang="en-US" dirty="0"/>
          </a:p>
          <a:p>
            <a:r>
              <a:rPr lang="en-US" altLang="zh-TW" dirty="0"/>
              <a:t>P</a:t>
            </a:r>
            <a:r>
              <a:rPr lang="en-US" dirty="0"/>
              <a:t>ut very little or no weight </a:t>
            </a:r>
            <a:br>
              <a:rPr lang="en-US" dirty="0"/>
            </a:br>
            <a:r>
              <a:rPr lang="en-US" dirty="0"/>
              <a:t>decay (l2 regularization) on </a:t>
            </a:r>
            <a:br>
              <a:rPr lang="en-US" dirty="0"/>
            </a:br>
            <a:r>
              <a:rPr lang="en-US" dirty="0"/>
              <a:t>the depth</a:t>
            </a:r>
            <a:r>
              <a:rPr lang="en-US" altLang="zh-TW" dirty="0"/>
              <a:t>-</a:t>
            </a:r>
            <a:r>
              <a:rPr lang="en-US" dirty="0"/>
              <a:t>wise filters </a:t>
            </a:r>
            <a:br>
              <a:rPr lang="en-US" dirty="0"/>
            </a:br>
            <a:r>
              <a:rPr lang="en-US" altLang="zh-TW" dirty="0"/>
              <a:t>(</a:t>
            </a:r>
            <a:r>
              <a:rPr lang="en-US" dirty="0"/>
              <a:t>their are so few parameters</a:t>
            </a:r>
            <a:br>
              <a:rPr lang="en-US" dirty="0"/>
            </a:br>
            <a:r>
              <a:rPr lang="en-US" dirty="0"/>
              <a:t> in them</a:t>
            </a:r>
            <a:r>
              <a:rPr lang="en-US" altLang="zh-TW" dirty="0"/>
              <a:t>)</a:t>
            </a:r>
            <a:r>
              <a:rPr lang="en-US" dirty="0"/>
              <a:t> </a:t>
            </a:r>
          </a:p>
          <a:p>
            <a:pPr marL="0" indent="0">
              <a:buNone/>
            </a:pPr>
            <a:endParaRPr lang="en-US" dirty="0"/>
          </a:p>
        </p:txBody>
      </p:sp>
    </p:spTree>
    <p:extLst>
      <p:ext uri="{BB962C8B-B14F-4D97-AF65-F5344CB8AC3E}">
        <p14:creationId xmlns:p14="http://schemas.microsoft.com/office/powerpoint/2010/main" val="59999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0A154-2A0E-DA4D-9316-99407DB6AA54}"/>
              </a:ext>
            </a:extLst>
          </p:cNvPr>
          <p:cNvSpPr>
            <a:spLocks noGrp="1"/>
          </p:cNvSpPr>
          <p:nvPr>
            <p:ph type="title"/>
          </p:nvPr>
        </p:nvSpPr>
        <p:spPr/>
        <p:txBody>
          <a:bodyPr/>
          <a:lstStyle/>
          <a:p>
            <a:r>
              <a:rPr lang="en-US" altLang="zh-TW" dirty="0" err="1"/>
              <a:t>MobileNet</a:t>
            </a:r>
            <a:r>
              <a:rPr lang="zh-TW" altLang="en-US" dirty="0"/>
              <a:t> </a:t>
            </a:r>
            <a:r>
              <a:rPr lang="en-US" altLang="zh-TW" dirty="0"/>
              <a:t>Architecture</a:t>
            </a:r>
            <a:r>
              <a:rPr lang="zh-TW" altLang="en-US" dirty="0"/>
              <a:t> </a:t>
            </a:r>
            <a:r>
              <a:rPr lang="en-US" altLang="zh-TW" dirty="0"/>
              <a:t>–</a:t>
            </a:r>
            <a:r>
              <a:rPr lang="zh-TW" altLang="en-US" dirty="0"/>
              <a:t> </a:t>
            </a:r>
            <a:br>
              <a:rPr lang="en-US" altLang="zh-TW" dirty="0"/>
            </a:br>
            <a:r>
              <a:rPr lang="en-US" dirty="0"/>
              <a:t>Width Multiplier: Thinner Models </a:t>
            </a:r>
          </a:p>
        </p:txBody>
      </p:sp>
      <p:sp>
        <p:nvSpPr>
          <p:cNvPr id="3" name="Content Placeholder 2">
            <a:extLst>
              <a:ext uri="{FF2B5EF4-FFF2-40B4-BE49-F238E27FC236}">
                <a16:creationId xmlns:a16="http://schemas.microsoft.com/office/drawing/2014/main" id="{95494447-BA40-BC43-9874-B740F7D40059}"/>
              </a:ext>
            </a:extLst>
          </p:cNvPr>
          <p:cNvSpPr>
            <a:spLocks noGrp="1"/>
          </p:cNvSpPr>
          <p:nvPr>
            <p:ph idx="1"/>
          </p:nvPr>
        </p:nvSpPr>
        <p:spPr>
          <a:xfrm>
            <a:off x="818712" y="2386940"/>
            <a:ext cx="11175366" cy="4023872"/>
          </a:xfrm>
        </p:spPr>
        <p:txBody>
          <a:bodyPr/>
          <a:lstStyle/>
          <a:p>
            <a:r>
              <a:rPr lang="en-US" altLang="zh-TW" dirty="0"/>
              <a:t>Make</a:t>
            </a:r>
            <a:r>
              <a:rPr lang="zh-TW" altLang="en-US" dirty="0"/>
              <a:t> </a:t>
            </a:r>
            <a:r>
              <a:rPr lang="en-US" dirty="0"/>
              <a:t>the model to be smaller and faster</a:t>
            </a:r>
            <a:r>
              <a:rPr lang="en-US" altLang="zh-TW" dirty="0"/>
              <a:t>.</a:t>
            </a:r>
          </a:p>
          <a:p>
            <a:r>
              <a:rPr lang="en-US" altLang="zh-TW" dirty="0"/>
              <a:t>T</a:t>
            </a:r>
            <a:r>
              <a:rPr lang="en-US" dirty="0"/>
              <a:t>hin a network uniformly at each layer</a:t>
            </a:r>
            <a:r>
              <a:rPr lang="en-US" altLang="zh-TW" dirty="0"/>
              <a:t>.</a:t>
            </a:r>
            <a:endParaRPr lang="en-US" dirty="0"/>
          </a:p>
          <a:p>
            <a:r>
              <a:rPr lang="en-US" dirty="0"/>
              <a:t>Depth</a:t>
            </a:r>
            <a:r>
              <a:rPr lang="en-US" altLang="zh-TW" dirty="0"/>
              <a:t>-</a:t>
            </a:r>
            <a:r>
              <a:rPr lang="en-US" dirty="0"/>
              <a:t>wise separable convolutions cost</a:t>
            </a:r>
            <a:r>
              <a:rPr lang="en-US" altLang="zh-TW" dirty="0"/>
              <a:t>:</a:t>
            </a:r>
            <a:r>
              <a:rPr lang="zh-TW" altLang="en-US" dirty="0"/>
              <a:t> </a:t>
            </a:r>
            <a:endParaRPr lang="en-US" altLang="zh-TW" dirty="0"/>
          </a:p>
          <a:p>
            <a:r>
              <a:rPr lang="en-US" altLang="zh-TW" dirty="0"/>
              <a:t>R</a:t>
            </a:r>
            <a:r>
              <a:rPr lang="en-US" dirty="0"/>
              <a:t>educing computational cost and the number of parameters quadratically by roughly</a:t>
            </a:r>
            <a:r>
              <a:rPr lang="zh-TW" altLang="en-US" dirty="0"/>
              <a:t>        </a:t>
            </a:r>
            <a:r>
              <a:rPr lang="en-US" altLang="zh-TW" dirty="0"/>
              <a:t>.</a:t>
            </a:r>
            <a:r>
              <a:rPr lang="en-US" dirty="0"/>
              <a:t>	 </a:t>
            </a:r>
          </a:p>
          <a:p>
            <a:endParaRPr lang="en-US" dirty="0"/>
          </a:p>
          <a:p>
            <a:pPr marL="0" indent="0">
              <a:buNone/>
            </a:pPr>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A8A60633-1F96-8949-BFBD-F20609AE47C0}"/>
              </a:ext>
            </a:extLst>
          </p:cNvPr>
          <p:cNvPicPr>
            <a:picLocks noChangeAspect="1"/>
          </p:cNvPicPr>
          <p:nvPr/>
        </p:nvPicPr>
        <p:blipFill>
          <a:blip r:embed="rId3"/>
          <a:stretch>
            <a:fillRect/>
          </a:stretch>
        </p:blipFill>
        <p:spPr>
          <a:xfrm>
            <a:off x="8834830" y="778033"/>
            <a:ext cx="594178" cy="522877"/>
          </a:xfrm>
          <a:prstGeom prst="rect">
            <a:avLst/>
          </a:prstGeom>
        </p:spPr>
      </p:pic>
      <p:grpSp>
        <p:nvGrpSpPr>
          <p:cNvPr id="12" name="Group 11">
            <a:extLst>
              <a:ext uri="{FF2B5EF4-FFF2-40B4-BE49-F238E27FC236}">
                <a16:creationId xmlns:a16="http://schemas.microsoft.com/office/drawing/2014/main" id="{BAFF87CB-284C-5141-962B-D9077634E19E}"/>
              </a:ext>
            </a:extLst>
          </p:cNvPr>
          <p:cNvGrpSpPr/>
          <p:nvPr/>
        </p:nvGrpSpPr>
        <p:grpSpPr>
          <a:xfrm>
            <a:off x="5818908" y="3615345"/>
            <a:ext cx="6289215" cy="323394"/>
            <a:chOff x="5818908" y="3164083"/>
            <a:chExt cx="6289215" cy="323394"/>
          </a:xfrm>
        </p:grpSpPr>
        <p:pic>
          <p:nvPicPr>
            <p:cNvPr id="7" name="Picture 6">
              <a:extLst>
                <a:ext uri="{FF2B5EF4-FFF2-40B4-BE49-F238E27FC236}">
                  <a16:creationId xmlns:a16="http://schemas.microsoft.com/office/drawing/2014/main" id="{F28E70F1-7D75-EB49-9430-AB2AB44C9E3C}"/>
                </a:ext>
              </a:extLst>
            </p:cNvPr>
            <p:cNvPicPr>
              <a:picLocks noChangeAspect="1"/>
            </p:cNvPicPr>
            <p:nvPr/>
          </p:nvPicPr>
          <p:blipFill>
            <a:blip r:embed="rId4"/>
            <a:stretch>
              <a:fillRect/>
            </a:stretch>
          </p:blipFill>
          <p:spPr>
            <a:xfrm>
              <a:off x="5818908" y="3164083"/>
              <a:ext cx="4892635" cy="323394"/>
            </a:xfrm>
            <a:prstGeom prst="rect">
              <a:avLst/>
            </a:prstGeom>
          </p:spPr>
        </p:pic>
        <p:pic>
          <p:nvPicPr>
            <p:cNvPr id="9" name="Picture 8">
              <a:extLst>
                <a:ext uri="{FF2B5EF4-FFF2-40B4-BE49-F238E27FC236}">
                  <a16:creationId xmlns:a16="http://schemas.microsoft.com/office/drawing/2014/main" id="{4F07092C-B7AE-4649-97B1-A4F429CDAE66}"/>
                </a:ext>
              </a:extLst>
            </p:cNvPr>
            <p:cNvPicPr>
              <a:picLocks noChangeAspect="1"/>
            </p:cNvPicPr>
            <p:nvPr/>
          </p:nvPicPr>
          <p:blipFill>
            <a:blip r:embed="rId5"/>
            <a:stretch>
              <a:fillRect/>
            </a:stretch>
          </p:blipFill>
          <p:spPr>
            <a:xfrm>
              <a:off x="10774623" y="3164083"/>
              <a:ext cx="1333500" cy="323394"/>
            </a:xfrm>
            <a:prstGeom prst="rect">
              <a:avLst/>
            </a:prstGeom>
          </p:spPr>
        </p:pic>
      </p:grpSp>
      <p:pic>
        <p:nvPicPr>
          <p:cNvPr id="11" name="Picture 10">
            <a:extLst>
              <a:ext uri="{FF2B5EF4-FFF2-40B4-BE49-F238E27FC236}">
                <a16:creationId xmlns:a16="http://schemas.microsoft.com/office/drawing/2014/main" id="{7E64D7F8-677D-454B-B15F-174C47DD6740}"/>
              </a:ext>
            </a:extLst>
          </p:cNvPr>
          <p:cNvPicPr>
            <a:picLocks noChangeAspect="1"/>
          </p:cNvPicPr>
          <p:nvPr/>
        </p:nvPicPr>
        <p:blipFill>
          <a:blip r:embed="rId6"/>
          <a:stretch>
            <a:fillRect/>
          </a:stretch>
        </p:blipFill>
        <p:spPr>
          <a:xfrm>
            <a:off x="10932910" y="4001649"/>
            <a:ext cx="381000" cy="355600"/>
          </a:xfrm>
          <a:prstGeom prst="rect">
            <a:avLst/>
          </a:prstGeom>
        </p:spPr>
      </p:pic>
    </p:spTree>
    <p:extLst>
      <p:ext uri="{BB962C8B-B14F-4D97-AF65-F5344CB8AC3E}">
        <p14:creationId xmlns:p14="http://schemas.microsoft.com/office/powerpoint/2010/main" val="236179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{317A5B74-BEFF-9D4D-BA8E-810C70B4DEFF}tf10001121</Template>
  <TotalTime>499</TotalTime>
  <Words>3323</Words>
  <Application>Microsoft Macintosh PowerPoint</Application>
  <PresentationFormat>Widescreen</PresentationFormat>
  <Paragraphs>231</Paragraphs>
  <Slides>36</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Calibri</vt:lpstr>
      <vt:lpstr>Century Gothic</vt:lpstr>
      <vt:lpstr>Times New Roman</vt:lpstr>
      <vt:lpstr>Wingdings 2</vt:lpstr>
      <vt:lpstr>Quotable</vt:lpstr>
      <vt:lpstr>MobileNets: Efficient Convolutional Neural Networks for Mobile Vision Applications    MobileNetV2: Inverted Residuals and Linear Bottlenecks </vt:lpstr>
      <vt:lpstr>Outline</vt:lpstr>
      <vt:lpstr>Introduction</vt:lpstr>
      <vt:lpstr>Related Work</vt:lpstr>
      <vt:lpstr>Related Work</vt:lpstr>
      <vt:lpstr>MobileNet Architecture –  Depth-wise Separable Convolution </vt:lpstr>
      <vt:lpstr>MobileNet Architecture –  Depth-wise Separable Convolution </vt:lpstr>
      <vt:lpstr>MobileNet Architecture –  Network Structure and Training </vt:lpstr>
      <vt:lpstr>MobileNet Architecture –  Width Multiplier: Thinner Models </vt:lpstr>
      <vt:lpstr>MobileNet Architecture –  Resolution Multiplier: Reduced Representation </vt:lpstr>
      <vt:lpstr>Preliminaries, discussion and intuition –  Linear Bottlenecks  </vt:lpstr>
      <vt:lpstr>Preliminaries, discussion and intuition –  Linear Bottlenecks  </vt:lpstr>
      <vt:lpstr>Preliminaries, discussion and intuition –  Inverted residuals </vt:lpstr>
      <vt:lpstr>Preliminaries, discussion and intuition –  Inverted residuals </vt:lpstr>
      <vt:lpstr>Preliminaries, discussion and intuition –  Inverted residuals </vt:lpstr>
      <vt:lpstr>Preliminaries, discussion and intuition –  Information flow interpretation </vt:lpstr>
      <vt:lpstr>MobileNetV2 Architecture</vt:lpstr>
      <vt:lpstr>Implementation Notes -  Memory efficient inference</vt:lpstr>
      <vt:lpstr>V1 Experiments - Model Choices </vt:lpstr>
      <vt:lpstr>V1 Experiments –  Model Shrinking Hyperparameters </vt:lpstr>
      <vt:lpstr>V1 Experiments –  Model Shrinking Hyperparameters </vt:lpstr>
      <vt:lpstr>V1 Experiments –  Model Shrinking Hyperparameters </vt:lpstr>
      <vt:lpstr>V1 Experiments –  Model Shrinking Hyperparameters </vt:lpstr>
      <vt:lpstr>V1 Experiments –  Fine Grained Recognition </vt:lpstr>
      <vt:lpstr>V1 Experiments –  Large Scale Geolocalizaton </vt:lpstr>
      <vt:lpstr>V1 Experiments – Face Attributes </vt:lpstr>
      <vt:lpstr>V1 Experiments – Object Detection </vt:lpstr>
      <vt:lpstr>V2 Experiments – Object Detection </vt:lpstr>
      <vt:lpstr>V1 Experiments – Face Embeddings </vt:lpstr>
      <vt:lpstr>V2 Experiments – ImageNet Classification </vt:lpstr>
      <vt:lpstr>V2 Experiments – Semantic Segmentation</vt:lpstr>
      <vt:lpstr>V2 Experiments – Semantic Segmentation</vt:lpstr>
      <vt:lpstr>V2 Experiments – Semantic Segmentation</vt:lpstr>
      <vt:lpstr>V2 Experiments – Ablation study</vt:lpstr>
      <vt:lpstr>Conclusion &amp; Future Work</vt:lpstr>
      <vt:lpstr>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MobileNets: Efficient Convolutional Neural Networks for Mobile Vision Applications    MobileNetV2: Inverted Residuals and Linear Bottlenecks </dc:title>
  <dc:creator>朝鈞 許</dc:creator>
  <cp:lastModifiedBy>朝鈞 許</cp:lastModifiedBy>
  <cp:revision>47</cp:revision>
  <dcterms:created xsi:type="dcterms:W3CDTF">2020-12-17T10:55:32Z</dcterms:created>
  <dcterms:modified xsi:type="dcterms:W3CDTF">2020-12-17T19:15:03Z</dcterms:modified>
</cp:coreProperties>
</file>