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97" r:id="rId3"/>
    <p:sldMasterId id="2147483698" r:id="rId4"/>
    <p:sldMasterId id="2147483699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4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p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p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1" name="Google Shape;331;p10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100" strike="noStrike">
                <a:latin typeface="Arial"/>
                <a:ea typeface="Arial"/>
                <a:cs typeface="Arial"/>
                <a:sym typeface="Arial"/>
              </a:rPr>
              <a:t>包住model parameter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9" name="Google Shape;339;p1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p1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aecdd3e52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aecdd3e52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p2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100" strike="noStrike">
                <a:latin typeface="Arial"/>
                <a:ea typeface="Arial"/>
                <a:cs typeface="Arial"/>
                <a:sym typeface="Arial"/>
              </a:rPr>
              <a:t>扮演的角色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100" strike="noStrike">
                <a:latin typeface="Arial"/>
                <a:ea typeface="Arial"/>
                <a:cs typeface="Arial"/>
                <a:sym typeface="Arial"/>
              </a:rPr>
              <a:t>conv想像成3D神經元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100" strike="noStrike">
                <a:latin typeface="Arial"/>
                <a:ea typeface="Arial"/>
                <a:cs typeface="Arial"/>
                <a:sym typeface="Arial"/>
              </a:rPr>
              <a:t>後曾Conv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2" name="Google Shape;24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2" name="Google Shape;2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進行內積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p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ce451421c_0_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8ce451421c_0_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8ce451421c_0_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ce451421c_0_8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ce451421c_0_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8ce451421c_0_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p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2"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3"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4"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3"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4"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5"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6"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"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2"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2"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3"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2"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3"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"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2"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3"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1"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2"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2"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3"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4"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2"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27"/>
          <p:cNvSpPr txBox="1"/>
          <p:nvPr>
            <p:ph idx="3"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7"/>
          <p:cNvSpPr txBox="1"/>
          <p:nvPr>
            <p:ph idx="4"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5"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7"/>
          <p:cNvSpPr txBox="1"/>
          <p:nvPr>
            <p:ph idx="6"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9"/>
          <p:cNvSpPr txBox="1"/>
          <p:nvPr>
            <p:ph idx="1"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1"/>
          <p:cNvSpPr txBox="1"/>
          <p:nvPr>
            <p:ph idx="1"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2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2"/>
          <p:cNvSpPr txBox="1"/>
          <p:nvPr>
            <p:ph idx="1"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32"/>
          <p:cNvSpPr txBox="1"/>
          <p:nvPr>
            <p:ph idx="2"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3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4"/>
          <p:cNvSpPr txBox="1"/>
          <p:nvPr>
            <p:ph idx="1"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5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5"/>
          <p:cNvSpPr txBox="1"/>
          <p:nvPr>
            <p:ph idx="1"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35"/>
          <p:cNvSpPr txBox="1"/>
          <p:nvPr>
            <p:ph idx="2"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35"/>
          <p:cNvSpPr txBox="1"/>
          <p:nvPr>
            <p:ph idx="3"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6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6"/>
          <p:cNvSpPr txBox="1"/>
          <p:nvPr>
            <p:ph idx="1"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36"/>
          <p:cNvSpPr txBox="1"/>
          <p:nvPr>
            <p:ph idx="2"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36"/>
          <p:cNvSpPr txBox="1"/>
          <p:nvPr>
            <p:ph idx="3"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7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7"/>
          <p:cNvSpPr txBox="1"/>
          <p:nvPr>
            <p:ph idx="1"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37"/>
          <p:cNvSpPr txBox="1"/>
          <p:nvPr>
            <p:ph idx="2"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37"/>
          <p:cNvSpPr txBox="1"/>
          <p:nvPr>
            <p:ph idx="3"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8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8"/>
          <p:cNvSpPr txBox="1"/>
          <p:nvPr>
            <p:ph idx="1"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38"/>
          <p:cNvSpPr txBox="1"/>
          <p:nvPr>
            <p:ph idx="2"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9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9"/>
          <p:cNvSpPr txBox="1"/>
          <p:nvPr>
            <p:ph idx="1"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39"/>
          <p:cNvSpPr txBox="1"/>
          <p:nvPr>
            <p:ph idx="2"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39"/>
          <p:cNvSpPr txBox="1"/>
          <p:nvPr>
            <p:ph idx="3"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39"/>
          <p:cNvSpPr txBox="1"/>
          <p:nvPr>
            <p:ph idx="4"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0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40"/>
          <p:cNvSpPr txBox="1"/>
          <p:nvPr>
            <p:ph idx="1"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40"/>
          <p:cNvSpPr txBox="1"/>
          <p:nvPr>
            <p:ph idx="2"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40"/>
          <p:cNvSpPr txBox="1"/>
          <p:nvPr>
            <p:ph idx="3"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40"/>
          <p:cNvSpPr txBox="1"/>
          <p:nvPr>
            <p:ph idx="4"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40"/>
          <p:cNvSpPr txBox="1"/>
          <p:nvPr>
            <p:ph idx="5"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40"/>
          <p:cNvSpPr txBox="1"/>
          <p:nvPr>
            <p:ph idx="6"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3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43"/>
          <p:cNvSpPr txBox="1"/>
          <p:nvPr>
            <p:ph idx="1"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4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44"/>
          <p:cNvSpPr txBox="1"/>
          <p:nvPr>
            <p:ph idx="1"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5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45"/>
          <p:cNvSpPr txBox="1"/>
          <p:nvPr>
            <p:ph idx="1"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45"/>
          <p:cNvSpPr txBox="1"/>
          <p:nvPr>
            <p:ph idx="2"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6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7"/>
          <p:cNvSpPr txBox="1"/>
          <p:nvPr>
            <p:ph idx="1"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8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48"/>
          <p:cNvSpPr txBox="1"/>
          <p:nvPr>
            <p:ph idx="1"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48"/>
          <p:cNvSpPr txBox="1"/>
          <p:nvPr>
            <p:ph idx="2"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48"/>
          <p:cNvSpPr txBox="1"/>
          <p:nvPr>
            <p:ph idx="3"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9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49"/>
          <p:cNvSpPr txBox="1"/>
          <p:nvPr>
            <p:ph idx="1"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49"/>
          <p:cNvSpPr txBox="1"/>
          <p:nvPr>
            <p:ph idx="2"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49"/>
          <p:cNvSpPr txBox="1"/>
          <p:nvPr>
            <p:ph idx="3"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0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50"/>
          <p:cNvSpPr txBox="1"/>
          <p:nvPr>
            <p:ph idx="1"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50"/>
          <p:cNvSpPr txBox="1"/>
          <p:nvPr>
            <p:ph idx="2"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50"/>
          <p:cNvSpPr txBox="1"/>
          <p:nvPr>
            <p:ph idx="3"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1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51"/>
          <p:cNvSpPr txBox="1"/>
          <p:nvPr>
            <p:ph idx="1"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0" name="Google Shape;210;p51"/>
          <p:cNvSpPr txBox="1"/>
          <p:nvPr>
            <p:ph idx="2"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2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52"/>
          <p:cNvSpPr txBox="1"/>
          <p:nvPr>
            <p:ph idx="1"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52"/>
          <p:cNvSpPr txBox="1"/>
          <p:nvPr>
            <p:ph idx="2"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52"/>
          <p:cNvSpPr txBox="1"/>
          <p:nvPr>
            <p:ph idx="3"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52"/>
          <p:cNvSpPr txBox="1"/>
          <p:nvPr>
            <p:ph idx="4"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3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53"/>
          <p:cNvSpPr txBox="1"/>
          <p:nvPr>
            <p:ph idx="1"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53"/>
          <p:cNvSpPr txBox="1"/>
          <p:nvPr>
            <p:ph idx="2"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1" name="Google Shape;221;p53"/>
          <p:cNvSpPr txBox="1"/>
          <p:nvPr>
            <p:ph idx="3"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2" name="Google Shape;222;p53"/>
          <p:cNvSpPr txBox="1"/>
          <p:nvPr>
            <p:ph idx="4"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3" name="Google Shape;223;p53"/>
          <p:cNvSpPr txBox="1"/>
          <p:nvPr>
            <p:ph idx="5"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4" name="Google Shape;224;p53"/>
          <p:cNvSpPr txBox="1"/>
          <p:nvPr>
            <p:ph idx="6"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3"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3"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7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>
            <a:noFill/>
          </a:ln>
        </p:spPr>
        <p:txBody>
          <a:bodyPr anchorCtr="0" anchor="b" bIns="34200" lIns="68400" spcFirstLastPara="1" rIns="68400" wrap="square" tIns="342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68400" spcFirstLastPara="1" rIns="68400" wrap="square" tIns="68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68400" spcFirstLastPara="1" rIns="68400" wrap="square" tIns="684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400" lIns="68400" spcFirstLastPara="1" rIns="68400" wrap="square" tIns="68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8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1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3" name="Google Shape;173;p41"/>
          <p:cNvSpPr txBox="1"/>
          <p:nvPr>
            <p:ph idx="1"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400" spcFirstLastPara="1" rIns="68400" wrap="square" tIns="342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Google Shape;174;p41"/>
          <p:cNvSpPr txBox="1"/>
          <p:nvPr>
            <p:ph idx="10"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41"/>
          <p:cNvSpPr txBox="1"/>
          <p:nvPr>
            <p:ph idx="11"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41"/>
          <p:cNvSpPr txBox="1"/>
          <p:nvPr>
            <p:ph idx="12"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ytorch.org/docs/stable/optim.html" TargetMode="External"/><Relationship Id="rId4" Type="http://schemas.openxmlformats.org/officeDocument/2006/relationships/image" Target="../media/image18.png"/><Relationship Id="rId5" Type="http://schemas.openxmlformats.org/officeDocument/2006/relationships/image" Target="../media/image23.png"/><Relationship Id="rId6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NXQYtXuEh2aW6xIfcCYNTVlBQrGdWpft/view" TargetMode="External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cs231n.github.io/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16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ytorch.org/docs/stable/nn.html" TargetMode="External"/><Relationship Id="rId4" Type="http://schemas.openxmlformats.org/officeDocument/2006/relationships/hyperlink" Target="http://cs231n.github.io/" TargetMode="External"/><Relationship Id="rId9" Type="http://schemas.openxmlformats.org/officeDocument/2006/relationships/image" Target="../media/image13.gif"/><Relationship Id="rId5" Type="http://schemas.openxmlformats.org/officeDocument/2006/relationships/image" Target="../media/image19.png"/><Relationship Id="rId6" Type="http://schemas.openxmlformats.org/officeDocument/2006/relationships/image" Target="../media/image15.gif"/><Relationship Id="rId7" Type="http://schemas.openxmlformats.org/officeDocument/2006/relationships/image" Target="../media/image6.png"/><Relationship Id="rId8" Type="http://schemas.openxmlformats.org/officeDocument/2006/relationships/image" Target="../media/image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fApFKmXcp2Y" TargetMode="External"/><Relationship Id="rId4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4"/>
          <p:cNvSpPr txBox="1"/>
          <p:nvPr/>
        </p:nvSpPr>
        <p:spPr>
          <a:xfrm>
            <a:off x="1143150" y="1932367"/>
            <a:ext cx="6857700" cy="1790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00" lIns="68400" spcFirstLastPara="1" rIns="68400" wrap="square" tIns="34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CNN with Pytorch</a:t>
            </a:r>
            <a:endParaRPr b="0" i="0" sz="4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and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Trail-Following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2020/12/3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3000"/>
              <a:t>Network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architecture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63"/>
          <p:cNvSpPr txBox="1"/>
          <p:nvPr/>
        </p:nvSpPr>
        <p:spPr>
          <a:xfrm>
            <a:off x="-10" y="98434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Review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63"/>
          <p:cNvSpPr/>
          <p:nvPr/>
        </p:nvSpPr>
        <p:spPr>
          <a:xfrm>
            <a:off x="6135577" y="4271630"/>
            <a:ext cx="2811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F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orward neural network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750" y="1436694"/>
            <a:ext cx="2811600" cy="3477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2092" y="1436700"/>
            <a:ext cx="2285508" cy="347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5322" y="1379922"/>
            <a:ext cx="2644675" cy="238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Optimizer</a:t>
            </a:r>
            <a:r>
              <a:rPr b="0" i="0" lang="en-US" sz="1800" u="none" cap="none" strike="noStrike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64"/>
          <p:cNvSpPr txBox="1"/>
          <p:nvPr/>
        </p:nvSpPr>
        <p:spPr>
          <a:xfrm>
            <a:off x="76320" y="9669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torch.optim [</a:t>
            </a:r>
            <a:r>
              <a:rPr b="0" i="0" lang="en-US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link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639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Hyperparameters(learning rate, momentum of gradient descent)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8200" y="3003480"/>
            <a:ext cx="2374560" cy="1838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64"/>
          <p:cNvPicPr preferRelativeResize="0"/>
          <p:nvPr/>
        </p:nvPicPr>
        <p:blipFill rotWithShape="1">
          <a:blip r:embed="rId5">
            <a:alphaModFix/>
          </a:blip>
          <a:srcRect b="20697" l="15640" r="51194" t="34380"/>
          <a:stretch/>
        </p:blipFill>
        <p:spPr>
          <a:xfrm>
            <a:off x="5886720" y="2828880"/>
            <a:ext cx="2610360" cy="201276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64"/>
          <p:cNvSpPr/>
          <p:nvPr/>
        </p:nvSpPr>
        <p:spPr>
          <a:xfrm>
            <a:off x="4726440" y="4804200"/>
            <a:ext cx="467712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63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arenR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loss function with weight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" name="Google Shape;328;p64"/>
          <p:cNvPicPr preferRelativeResize="0"/>
          <p:nvPr/>
        </p:nvPicPr>
        <p:blipFill rotWithShape="1">
          <a:blip r:embed="rId6">
            <a:alphaModFix/>
          </a:blip>
          <a:srcRect b="29162" l="12517" r="35994" t="49642"/>
          <a:stretch/>
        </p:blipFill>
        <p:spPr>
          <a:xfrm>
            <a:off x="392760" y="1684440"/>
            <a:ext cx="4884120" cy="1144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5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3100" u="none" cap="none" strike="noStrike">
                <a:solidFill>
                  <a:srgbClr val="000000"/>
                </a:solidFill>
              </a:rPr>
              <a:t>Optimizer</a:t>
            </a:r>
            <a:r>
              <a:rPr b="0" i="0" lang="en-US" sz="1800" u="none" cap="none" strike="noStrike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65"/>
          <p:cNvSpPr txBox="1"/>
          <p:nvPr/>
        </p:nvSpPr>
        <p:spPr>
          <a:xfrm>
            <a:off x="76320" y="1236247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torch.optim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639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Pseudo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65"/>
          <p:cNvPicPr preferRelativeResize="0"/>
          <p:nvPr/>
        </p:nvPicPr>
        <p:blipFill rotWithShape="1">
          <a:blip r:embed="rId3">
            <a:alphaModFix/>
          </a:blip>
          <a:srcRect b="37254" l="12517" r="35994" t="51123"/>
          <a:stretch/>
        </p:blipFill>
        <p:spPr>
          <a:xfrm>
            <a:off x="1861920" y="1868760"/>
            <a:ext cx="6059880" cy="77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1300" y="3401500"/>
            <a:ext cx="7581900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6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3000" u="none" cap="none" strike="noStrike">
                <a:solidFill>
                  <a:srgbClr val="000000"/>
                </a:solidFill>
              </a:rPr>
              <a:t>Load images as data</a:t>
            </a:r>
            <a:endParaRPr i="0" sz="3000" u="none" cap="none" strike="noStrike">
              <a:solidFill>
                <a:srgbClr val="000000"/>
              </a:solidFill>
            </a:endParaRPr>
          </a:p>
        </p:txBody>
      </p:sp>
      <p:sp>
        <p:nvSpPr>
          <p:cNvPr id="342" name="Google Shape;342;p66"/>
          <p:cNvSpPr txBox="1"/>
          <p:nvPr/>
        </p:nvSpPr>
        <p:spPr>
          <a:xfrm>
            <a:off x="628560" y="1397480"/>
            <a:ext cx="7886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400" spcFirstLastPara="1" rIns="68400" wrap="square" tIns="34200">
            <a:noAutofit/>
          </a:bodyPr>
          <a:lstStyle/>
          <a:p>
            <a:pPr indent="-196400" lvl="0" marL="1778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torchvision.datasets.ImageFolder :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Load images from the folder and set the foldername as labels.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400" lvl="0" marL="177840" marR="0" rtl="0" algn="l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transforms.ToTensor() : transforms data type to tensor.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400" lvl="0" marL="177840" marR="0" rtl="0" algn="l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DataLoader : packaging your data for training.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750" y="2855224"/>
            <a:ext cx="7526500" cy="108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150" y="3942925"/>
            <a:ext cx="7418499" cy="288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66"/>
          <p:cNvSpPr txBox="1"/>
          <p:nvPr/>
        </p:nvSpPr>
        <p:spPr>
          <a:xfrm>
            <a:off x="7041925" y="4396825"/>
            <a:ext cx="50451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洗牌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Save/ load pretrained model with Pytorch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67"/>
          <p:cNvSpPr txBox="1"/>
          <p:nvPr/>
        </p:nvSpPr>
        <p:spPr>
          <a:xfrm>
            <a:off x="76320" y="9669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*.pth 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Save/load state_dict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 dictionary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Save/load entire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639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Entire network object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Compare this two mex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Google Shape;352;p67"/>
          <p:cNvPicPr preferRelativeResize="0"/>
          <p:nvPr/>
        </p:nvPicPr>
        <p:blipFill rotWithShape="1">
          <a:blip r:embed="rId3">
            <a:alphaModFix/>
          </a:blip>
          <a:srcRect b="5929" l="13440" r="27593" t="23171"/>
          <a:stretch/>
        </p:blipFill>
        <p:spPr>
          <a:xfrm>
            <a:off x="3291840" y="1097280"/>
            <a:ext cx="5075280" cy="347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8"/>
          <p:cNvSpPr txBox="1"/>
          <p:nvPr>
            <p:ph type="title"/>
          </p:nvPr>
        </p:nvSpPr>
        <p:spPr>
          <a:xfrm>
            <a:off x="311700" y="416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Today to do</a:t>
            </a:r>
            <a:endParaRPr sz="3000"/>
          </a:p>
        </p:txBody>
      </p:sp>
      <p:sp>
        <p:nvSpPr>
          <p:cNvPr id="358" name="Google Shape;358;p68"/>
          <p:cNvSpPr txBox="1"/>
          <p:nvPr>
            <p:ph idx="1" type="body"/>
          </p:nvPr>
        </p:nvSpPr>
        <p:spPr>
          <a:xfrm>
            <a:off x="25332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Locobot trail following : use cnn model to make a prediction , predict the angle of Yellow-Blue line on the ground.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9" name="Google Shape;359;p68" title="trail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6275" y="1998100"/>
            <a:ext cx="3701350" cy="27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Convolution Neural Network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5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Architecture Overview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Convolution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639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3D volumes of neurons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639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 extraction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639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Weight sharing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Maxpooling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639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Subsampling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Fully connection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8320" y="2571840"/>
            <a:ext cx="5740560" cy="160704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55"/>
          <p:cNvSpPr/>
          <p:nvPr/>
        </p:nvSpPr>
        <p:spPr>
          <a:xfrm>
            <a:off x="5642640" y="4463280"/>
            <a:ext cx="2811600" cy="506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(1) CNN architecture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55"/>
          <p:cNvSpPr txBox="1"/>
          <p:nvPr/>
        </p:nvSpPr>
        <p:spPr>
          <a:xfrm>
            <a:off x="4506120" y="2467080"/>
            <a:ext cx="180720" cy="232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55"/>
          <p:cNvSpPr txBox="1"/>
          <p:nvPr/>
        </p:nvSpPr>
        <p:spPr>
          <a:xfrm>
            <a:off x="4506120" y="2467080"/>
            <a:ext cx="180720" cy="232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000"/>
              <a:t>Convolution</a:t>
            </a:r>
            <a:endParaRPr sz="3000"/>
          </a:p>
        </p:txBody>
      </p:sp>
      <p:sp>
        <p:nvSpPr>
          <p:cNvPr id="245" name="Google Shape;245;p56"/>
          <p:cNvSpPr txBox="1"/>
          <p:nvPr/>
        </p:nvSpPr>
        <p:spPr>
          <a:xfrm>
            <a:off x="0" y="4733800"/>
            <a:ext cx="43440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stanford cs231n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56"/>
          <p:cNvPicPr preferRelativeResize="0"/>
          <p:nvPr/>
        </p:nvPicPr>
        <p:blipFill rotWithShape="1">
          <a:blip r:embed="rId4">
            <a:alphaModFix/>
          </a:blip>
          <a:srcRect b="10387" l="27891" r="30853" t="24400"/>
          <a:stretch/>
        </p:blipFill>
        <p:spPr>
          <a:xfrm>
            <a:off x="4943600" y="904912"/>
            <a:ext cx="4148578" cy="373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56"/>
          <p:cNvSpPr txBox="1"/>
          <p:nvPr/>
        </p:nvSpPr>
        <p:spPr>
          <a:xfrm>
            <a:off x="5648725" y="4637750"/>
            <a:ext cx="28119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multi-channel input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56"/>
          <p:cNvSpPr txBox="1"/>
          <p:nvPr/>
        </p:nvSpPr>
        <p:spPr>
          <a:xfrm>
            <a:off x="1177025" y="4150900"/>
            <a:ext cx="33348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convolution operation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5325" y="1170125"/>
            <a:ext cx="3978663" cy="290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000"/>
              <a:t>Convolution layer</a:t>
            </a:r>
            <a:r>
              <a:rPr lang="en-US"/>
              <a:t> </a:t>
            </a:r>
            <a:endParaRPr/>
          </a:p>
        </p:txBody>
      </p:sp>
      <p:sp>
        <p:nvSpPr>
          <p:cNvPr id="255" name="Google Shape;255;p57"/>
          <p:cNvSpPr txBox="1"/>
          <p:nvPr>
            <p:ph idx="1" type="body"/>
          </p:nvPr>
        </p:nvSpPr>
        <p:spPr>
          <a:xfrm>
            <a:off x="311700" y="1167563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torch.nn [</a:t>
            </a:r>
            <a:r>
              <a:rPr lang="en-US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-US"/>
              <a:t>]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/>
              <a:t>Use torch.nn module to declare convolution operation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56" name="Google Shape;256;p57"/>
          <p:cNvSpPr txBox="1"/>
          <p:nvPr/>
        </p:nvSpPr>
        <p:spPr>
          <a:xfrm>
            <a:off x="0" y="4733800"/>
            <a:ext cx="43440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stanford cs231n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57"/>
          <p:cNvPicPr preferRelativeResize="0"/>
          <p:nvPr/>
        </p:nvPicPr>
        <p:blipFill rotWithShape="1">
          <a:blip r:embed="rId5">
            <a:alphaModFix/>
          </a:blip>
          <a:srcRect b="41383" l="17450" r="45667" t="36169"/>
          <a:stretch/>
        </p:blipFill>
        <p:spPr>
          <a:xfrm>
            <a:off x="485175" y="1925563"/>
            <a:ext cx="4918123" cy="16936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8" name="Google Shape;258;p57"/>
          <p:cNvGrpSpPr/>
          <p:nvPr/>
        </p:nvGrpSpPr>
        <p:grpSpPr>
          <a:xfrm>
            <a:off x="311700" y="1091600"/>
            <a:ext cx="3103671" cy="3568325"/>
            <a:chOff x="311700" y="942000"/>
            <a:chExt cx="3103671" cy="3568325"/>
          </a:xfrm>
        </p:grpSpPr>
        <p:pic>
          <p:nvPicPr>
            <p:cNvPr id="259" name="Google Shape;259;p5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14950" y="1431600"/>
              <a:ext cx="2900421" cy="3078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Google Shape;260;p57"/>
            <p:cNvSpPr txBox="1"/>
            <p:nvPr/>
          </p:nvSpPr>
          <p:spPr>
            <a:xfrm>
              <a:off x="311700" y="942000"/>
              <a:ext cx="3043500" cy="489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p=0, s=1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1" name="Google Shape;261;p57"/>
          <p:cNvPicPr preferRelativeResize="0"/>
          <p:nvPr/>
        </p:nvPicPr>
        <p:blipFill rotWithShape="1">
          <a:blip r:embed="rId7">
            <a:alphaModFix/>
          </a:blip>
          <a:srcRect b="0" l="0" r="0" t="12449"/>
          <a:stretch/>
        </p:blipFill>
        <p:spPr>
          <a:xfrm>
            <a:off x="5403300" y="1991650"/>
            <a:ext cx="3429000" cy="2451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2" name="Google Shape;262;p57"/>
          <p:cNvGrpSpPr/>
          <p:nvPr/>
        </p:nvGrpSpPr>
        <p:grpSpPr>
          <a:xfrm>
            <a:off x="3261833" y="1167854"/>
            <a:ext cx="2403118" cy="3209048"/>
            <a:chOff x="3355200" y="975250"/>
            <a:chExt cx="2938875" cy="3758547"/>
          </a:xfrm>
        </p:grpSpPr>
        <p:pic>
          <p:nvPicPr>
            <p:cNvPr id="263" name="Google Shape;263;p5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355200" y="1393147"/>
              <a:ext cx="2938875" cy="3340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4" name="Google Shape;264;p57"/>
            <p:cNvSpPr txBox="1"/>
            <p:nvPr/>
          </p:nvSpPr>
          <p:spPr>
            <a:xfrm>
              <a:off x="3355200" y="975250"/>
              <a:ext cx="2938800" cy="41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p=1, s=1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" name="Google Shape;265;p57"/>
          <p:cNvGrpSpPr/>
          <p:nvPr/>
        </p:nvGrpSpPr>
        <p:grpSpPr>
          <a:xfrm>
            <a:off x="5664960" y="1243393"/>
            <a:ext cx="3043377" cy="3416522"/>
            <a:chOff x="5381625" y="975250"/>
            <a:chExt cx="3463500" cy="3758550"/>
          </a:xfrm>
        </p:grpSpPr>
        <p:pic>
          <p:nvPicPr>
            <p:cNvPr id="266" name="Google Shape;266;p5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381625" y="1393150"/>
              <a:ext cx="3463401" cy="3340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7" name="Google Shape;267;p57"/>
            <p:cNvSpPr txBox="1"/>
            <p:nvPr/>
          </p:nvSpPr>
          <p:spPr>
            <a:xfrm>
              <a:off x="5381625" y="975250"/>
              <a:ext cx="3463500" cy="41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p=1, s=2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Maxpool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58"/>
          <p:cNvSpPr txBox="1"/>
          <p:nvPr/>
        </p:nvSpPr>
        <p:spPr>
          <a:xfrm>
            <a:off x="57815" y="1301103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19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Downsampling without feature loss?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    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        Code :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58"/>
          <p:cNvPicPr preferRelativeResize="0"/>
          <p:nvPr/>
        </p:nvPicPr>
        <p:blipFill rotWithShape="1">
          <a:blip r:embed="rId3">
            <a:alphaModFix/>
          </a:blip>
          <a:srcRect b="42711" l="18202" r="42602" t="37541"/>
          <a:stretch/>
        </p:blipFill>
        <p:spPr>
          <a:xfrm>
            <a:off x="508201" y="1796388"/>
            <a:ext cx="5904790" cy="169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200" y="3883825"/>
            <a:ext cx="4227725" cy="384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58"/>
          <p:cNvPicPr preferRelativeResize="0"/>
          <p:nvPr/>
        </p:nvPicPr>
        <p:blipFill rotWithShape="1">
          <a:blip r:embed="rId5">
            <a:alphaModFix/>
          </a:blip>
          <a:srcRect b="40222" l="25998" r="48105" t="36083"/>
          <a:stretch/>
        </p:blipFill>
        <p:spPr>
          <a:xfrm>
            <a:off x="4957950" y="3372300"/>
            <a:ext cx="3250438" cy="1692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9"/>
          <p:cNvSpPr txBox="1"/>
          <p:nvPr>
            <p:ph type="title"/>
          </p:nvPr>
        </p:nvSpPr>
        <p:spPr>
          <a:xfrm>
            <a:off x="628560" y="273960"/>
            <a:ext cx="7886400" cy="99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Pooling Layer</a:t>
            </a:r>
            <a:endParaRPr sz="3000"/>
          </a:p>
        </p:txBody>
      </p:sp>
      <p:sp>
        <p:nvSpPr>
          <p:cNvPr id="283" name="Google Shape;283;p59"/>
          <p:cNvSpPr txBox="1"/>
          <p:nvPr>
            <p:ph idx="1" type="body"/>
          </p:nvPr>
        </p:nvSpPr>
        <p:spPr>
          <a:xfrm>
            <a:off x="628560" y="1369080"/>
            <a:ext cx="7886400" cy="326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p59" title="Pooling Layer ?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3690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0"/>
          <p:cNvSpPr txBox="1"/>
          <p:nvPr>
            <p:ph type="title"/>
          </p:nvPr>
        </p:nvSpPr>
        <p:spPr>
          <a:xfrm>
            <a:off x="628560" y="273960"/>
            <a:ext cx="7886400" cy="99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Flattern</a:t>
            </a:r>
            <a:endParaRPr sz="3000"/>
          </a:p>
        </p:txBody>
      </p:sp>
      <p:sp>
        <p:nvSpPr>
          <p:cNvPr id="291" name="Google Shape;291;p60"/>
          <p:cNvSpPr txBox="1"/>
          <p:nvPr>
            <p:ph idx="1" type="body"/>
          </p:nvPr>
        </p:nvSpPr>
        <p:spPr>
          <a:xfrm>
            <a:off x="628560" y="1369080"/>
            <a:ext cx="7886400" cy="326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60"/>
          <p:cNvPicPr preferRelativeResize="0"/>
          <p:nvPr/>
        </p:nvPicPr>
        <p:blipFill rotWithShape="1">
          <a:blip r:embed="rId3">
            <a:alphaModFix/>
          </a:blip>
          <a:srcRect b="6470" l="0" r="0" t="-6470"/>
          <a:stretch/>
        </p:blipFill>
        <p:spPr>
          <a:xfrm>
            <a:off x="1299412" y="1436125"/>
            <a:ext cx="6545178" cy="31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61"/>
          <p:cNvSpPr txBox="1"/>
          <p:nvPr/>
        </p:nvSpPr>
        <p:spPr>
          <a:xfrm>
            <a:off x="311998" y="4190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lattern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61"/>
          <p:cNvSpPr txBox="1"/>
          <p:nvPr/>
        </p:nvSpPr>
        <p:spPr>
          <a:xfrm>
            <a:off x="480799" y="1086638"/>
            <a:ext cx="79824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Code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61"/>
          <p:cNvSpPr/>
          <p:nvPr/>
        </p:nvSpPr>
        <p:spPr>
          <a:xfrm>
            <a:off x="5847120" y="4597920"/>
            <a:ext cx="195228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flatten code 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925" y="1743750"/>
            <a:ext cx="6523350" cy="7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Fully connection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62"/>
          <p:cNvSpPr txBox="1"/>
          <p:nvPr/>
        </p:nvSpPr>
        <p:spPr>
          <a:xfrm>
            <a:off x="100440" y="99144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Features must be flatten!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Google Shape;30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8750" y="1534998"/>
            <a:ext cx="4482100" cy="256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100" y="1535000"/>
            <a:ext cx="3788150" cy="79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