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2"/>
    <p:sldId id="280" r:id="rId3"/>
    <p:sldId id="281" r:id="rId4"/>
    <p:sldId id="293" r:id="rId5"/>
    <p:sldId id="294" r:id="rId6"/>
    <p:sldId id="310" r:id="rId7"/>
    <p:sldId id="311" r:id="rId8"/>
    <p:sldId id="313" r:id="rId9"/>
    <p:sldId id="312" r:id="rId10"/>
    <p:sldId id="314" r:id="rId11"/>
    <p:sldId id="315" r:id="rId12"/>
    <p:sldId id="317" r:id="rId13"/>
    <p:sldId id="319" r:id="rId14"/>
    <p:sldId id="305" r:id="rId15"/>
    <p:sldId id="309" r:id="rId16"/>
    <p:sldId id="297" r:id="rId17"/>
    <p:sldId id="298" r:id="rId18"/>
    <p:sldId id="307" r:id="rId19"/>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160">
          <p15:clr>
            <a:srgbClr val="A4A3A4"/>
          </p15:clr>
        </p15:guide>
        <p15:guide id="2" pos="290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anChen Lu" initials="TL" lastIdx="2" clrIdx="0">
    <p:extLst>
      <p:ext uri="{19B8F6BF-5375-455C-9EA6-DF929625EA0E}">
        <p15:presenceInfo xmlns:p15="http://schemas.microsoft.com/office/powerpoint/2012/main" userId="TianChen L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419"/>
    <a:srgbClr val="DEDEDE"/>
    <a:srgbClr val="888889"/>
    <a:srgbClr val="00689F"/>
    <a:srgbClr val="21A3DE"/>
    <a:srgbClr val="4B4848"/>
    <a:srgbClr val="83C7DD"/>
    <a:srgbClr val="3789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p:restoredTop sz="91589" autoAdjust="0"/>
  </p:normalViewPr>
  <p:slideViewPr>
    <p:cSldViewPr snapToGrid="0" showGuides="1">
      <p:cViewPr varScale="1">
        <p:scale>
          <a:sx n="105" d="100"/>
          <a:sy n="105" d="100"/>
        </p:scale>
        <p:origin x="804" y="102"/>
      </p:cViewPr>
      <p:guideLst>
        <p:guide orient="horz" pos="2160"/>
        <p:guide pos="2907"/>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wrap="square" lIns="91440" tIns="45720" rIns="91440" bIns="45720" numCol="1" anchor="ctr" anchorCtr="0" compatLnSpc="1"/>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Innotron Memory Co., Ltd. Confidential</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solidFill>
                  <a:srgbClr val="808080"/>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32E4575-A21B-48AE-A71A-D92AEC0FFC4E}" type="slidenum">
              <a:rPr kumimoji="0" lang="zh-CN" altLang="en-US" sz="1200" b="0" i="0" u="none" strike="noStrike" kern="1200" cap="none" spc="0" normalizeH="0" baseline="0" noProof="0">
                <a:ln>
                  <a:noFill/>
                </a:ln>
                <a:solidFill>
                  <a:srgbClr val="808080"/>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08080"/>
              </a:solidFill>
              <a:effectLst/>
              <a:uLnTx/>
              <a:uFillTx/>
              <a:latin typeface="Calibri" panose="020F050202020403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638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7413"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Innotron Memory Co., Ltd. Confidential</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EB6C6C6-DACA-46F4-B962-E6FD85C4AD4F}" type="slidenum">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1200" kern="1200">
        <a:solidFill>
          <a:schemeClr val="tx1"/>
        </a:solidFill>
        <a:latin typeface="+mn-lt"/>
        <a:ea typeface="宋体" panose="02010600030101010101" pitchFamily="2" charset="-122"/>
        <a:cs typeface="+mn-cs"/>
      </a:defRPr>
    </a:lvl2pPr>
    <a:lvl3pPr marL="914400" algn="l" rtl="0" eaLnBrk="0" fontAlgn="base" hangingPunct="0">
      <a:spcBef>
        <a:spcPct val="0"/>
      </a:spcBef>
      <a:spcAft>
        <a:spcPct val="0"/>
      </a:spcAft>
      <a:defRPr sz="1200" kern="1200">
        <a:solidFill>
          <a:schemeClr val="tx1"/>
        </a:solidFill>
        <a:latin typeface="+mn-lt"/>
        <a:ea typeface="宋体" panose="02010600030101010101" pitchFamily="2" charset="-122"/>
        <a:cs typeface="+mn-cs"/>
      </a:defRPr>
    </a:lvl3pPr>
    <a:lvl4pPr marL="1371600" algn="l" rtl="0" eaLnBrk="0" fontAlgn="base" hangingPunct="0">
      <a:spcBef>
        <a:spcPct val="0"/>
      </a:spcBef>
      <a:spcAft>
        <a:spcPct val="0"/>
      </a:spcAft>
      <a:defRPr sz="1200" kern="1200">
        <a:solidFill>
          <a:schemeClr val="tx1"/>
        </a:solidFill>
        <a:latin typeface="+mn-lt"/>
        <a:ea typeface="宋体" panose="02010600030101010101" pitchFamily="2" charset="-122"/>
        <a:cs typeface="+mn-cs"/>
      </a:defRPr>
    </a:lvl4pPr>
    <a:lvl5pPr marL="1828800" algn="l" rtl="0" eaLnBrk="0" fontAlgn="base" hangingPunct="0">
      <a:spcBef>
        <a:spcPct val="0"/>
      </a:spcBef>
      <a:spcAft>
        <a:spcPct val="0"/>
      </a:spcAft>
      <a:defRPr sz="1200" kern="1200">
        <a:solidFill>
          <a:schemeClr val="tx1"/>
        </a:solidFill>
        <a:latin typeface="+mn-lt"/>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Vblh</a:t>
            </a:r>
            <a:r>
              <a:rPr lang="en-US" altLang="zh-CN" dirty="0" smtClean="0"/>
              <a:t> = ddr4 1.2V  ,ddr3 </a:t>
            </a:r>
            <a:r>
              <a:rPr lang="zh-CN" altLang="en-US" dirty="0" smtClean="0"/>
              <a:t>：</a:t>
            </a:r>
            <a:r>
              <a:rPr lang="en-US" altLang="zh-CN" dirty="0" smtClean="0"/>
              <a:t>1.5v</a:t>
            </a:r>
            <a:endParaRPr lang="zh-CN" altLang="en-US" dirty="0"/>
          </a:p>
        </p:txBody>
      </p:sp>
    </p:spTree>
    <p:extLst>
      <p:ext uri="{BB962C8B-B14F-4D97-AF65-F5344CB8AC3E}">
        <p14:creationId xmlns:p14="http://schemas.microsoft.com/office/powerpoint/2010/main" val="34625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1. </a:t>
                </a:r>
                <a:r>
                  <a:rPr lang="zh-CN" altLang="en-US" dirty="0" smtClean="0"/>
                  <a:t>理想情况下，储存节点的电位，在存储</a:t>
                </a:r>
                <a:r>
                  <a:rPr lang="en-US" altLang="zh-CN" dirty="0" smtClean="0"/>
                  <a:t>1</a:t>
                </a:r>
                <a:r>
                  <a:rPr lang="zh-CN" altLang="en-US" dirty="0" smtClean="0"/>
                  <a:t>时会是</a:t>
                </a:r>
                <a:r>
                  <a:rPr lang="en-US" altLang="zh-CN" dirty="0" smtClean="0"/>
                  <a:t>VBLH</a:t>
                </a:r>
                <a:r>
                  <a:rPr lang="zh-CN" altLang="en-US" dirty="0" smtClean="0"/>
                  <a:t>，在存储</a:t>
                </a:r>
                <a:r>
                  <a:rPr lang="en-US" altLang="zh-CN" dirty="0" smtClean="0"/>
                  <a:t>0</a:t>
                </a:r>
                <a:r>
                  <a:rPr lang="zh-CN" altLang="en-US" dirty="0" smtClean="0"/>
                  <a:t>时会是</a:t>
                </a:r>
                <a:r>
                  <a:rPr lang="en-US" altLang="zh-CN" dirty="0" smtClean="0"/>
                  <a:t>GND. </a:t>
                </a:r>
                <a:r>
                  <a:rPr lang="zh-CN" altLang="en-US" dirty="0" smtClean="0"/>
                  <a:t>则在</a:t>
                </a:r>
                <a:r>
                  <a:rPr lang="en-US" altLang="zh-CN" dirty="0" smtClean="0"/>
                  <a:t>CELL</a:t>
                </a:r>
                <a:r>
                  <a:rPr lang="zh-CN" altLang="en-US" dirty="0" smtClean="0"/>
                  <a:t>电容上的电压差为</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f>
                      <m:fPr>
                        <m:ctrlPr>
                          <a:rPr lang="en-US" altLang="zh-CN" i="1" dirty="0" smtClean="0">
                            <a:solidFill>
                              <a:srgbClr val="FF0000"/>
                            </a:solidFill>
                            <a:latin typeface="Cambria Math" panose="02040503050406030204" pitchFamily="18" charset="0"/>
                          </a:rPr>
                        </m:ctrlPr>
                      </m:fPr>
                      <m:num>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𝑉</m:t>
                            </m:r>
                          </m:e>
                          <m:sub>
                            <m:r>
                              <a:rPr lang="en-US" altLang="zh-CN" i="1" dirty="0">
                                <a:solidFill>
                                  <a:srgbClr val="FF0000"/>
                                </a:solidFill>
                                <a:latin typeface="Cambria Math" panose="02040503050406030204" pitchFamily="18" charset="0"/>
                              </a:rPr>
                              <m:t>𝐵𝐿𝐻</m:t>
                            </m:r>
                          </m:sub>
                        </m:sSub>
                      </m:num>
                      <m:den>
                        <m:r>
                          <a:rPr lang="en-US" altLang="zh-CN" i="1" dirty="0">
                            <a:solidFill>
                              <a:srgbClr val="FF0000"/>
                            </a:solidFill>
                            <a:latin typeface="Cambria Math" panose="02040503050406030204" pitchFamily="18" charset="0"/>
                          </a:rPr>
                          <m:t>2</m:t>
                        </m:r>
                      </m:den>
                    </m:f>
                  </m:oMath>
                </a14:m>
                <a:r>
                  <a:rPr lang="zh-CN" altLang="en-US" dirty="0" smtClean="0"/>
                  <a:t>。</a:t>
                </a:r>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1. </a:t>
                </a:r>
                <a:r>
                  <a:rPr lang="zh-CN" altLang="en-US" dirty="0" smtClean="0"/>
                  <a:t>理想情况下，储存节点的电位，在存储</a:t>
                </a:r>
                <a:r>
                  <a:rPr lang="en-US" altLang="zh-CN" dirty="0" smtClean="0"/>
                  <a:t>1</a:t>
                </a:r>
                <a:r>
                  <a:rPr lang="zh-CN" altLang="en-US" dirty="0" smtClean="0"/>
                  <a:t>时会是</a:t>
                </a:r>
                <a:r>
                  <a:rPr lang="en-US" altLang="zh-CN" dirty="0" smtClean="0"/>
                  <a:t>VBLH</a:t>
                </a:r>
                <a:r>
                  <a:rPr lang="zh-CN" altLang="en-US" dirty="0" smtClean="0"/>
                  <a:t>，在存储</a:t>
                </a:r>
                <a:r>
                  <a:rPr lang="en-US" altLang="zh-CN" dirty="0" smtClean="0"/>
                  <a:t>0</a:t>
                </a:r>
                <a:r>
                  <a:rPr lang="zh-CN" altLang="en-US" dirty="0" smtClean="0"/>
                  <a:t>时会是</a:t>
                </a:r>
                <a:r>
                  <a:rPr lang="en-US" altLang="zh-CN" dirty="0" smtClean="0"/>
                  <a:t>GND. </a:t>
                </a:r>
                <a:r>
                  <a:rPr lang="zh-CN" altLang="en-US" dirty="0" smtClean="0"/>
                  <a:t>则在</a:t>
                </a:r>
                <a:r>
                  <a:rPr lang="en-US" altLang="zh-CN" dirty="0" smtClean="0"/>
                  <a:t>CELL</a:t>
                </a:r>
                <a:r>
                  <a:rPr lang="zh-CN" altLang="en-US" dirty="0" smtClean="0"/>
                  <a:t>电容上的电压差为</a:t>
                </a:r>
                <a:r>
                  <a:rPr lang="en-US" altLang="zh-CN" i="0" smtClean="0">
                    <a:latin typeface="Cambria Math" panose="02040503050406030204" pitchFamily="18" charset="0"/>
                    <a:ea typeface="Cambria Math" panose="02040503050406030204" pitchFamily="18" charset="0"/>
                  </a:rPr>
                  <a:t>±</a:t>
                </a:r>
                <a:r>
                  <a:rPr lang="en-US" altLang="zh-CN" i="0" dirty="0">
                    <a:solidFill>
                      <a:srgbClr val="FF0000"/>
                    </a:solidFill>
                    <a:latin typeface="Cambria Math" panose="02040503050406030204" pitchFamily="18" charset="0"/>
                  </a:rPr>
                  <a:t>𝑉_𝐵𝐿𝐻</a:t>
                </a:r>
                <a:r>
                  <a:rPr lang="en-US" altLang="zh-CN" i="0" dirty="0" smtClean="0">
                    <a:solidFill>
                      <a:srgbClr val="FF0000"/>
                    </a:solidFill>
                    <a:latin typeface="Cambria Math" panose="02040503050406030204" pitchFamily="18" charset="0"/>
                  </a:rPr>
                  <a:t>/</a:t>
                </a:r>
                <a:r>
                  <a:rPr lang="en-US" altLang="zh-CN" i="0" dirty="0">
                    <a:solidFill>
                      <a:srgbClr val="FF0000"/>
                    </a:solidFill>
                    <a:latin typeface="Cambria Math" panose="02040503050406030204" pitchFamily="18" charset="0"/>
                  </a:rPr>
                  <a:t>2</a:t>
                </a:r>
                <a:r>
                  <a:rPr lang="zh-CN" altLang="en-US" dirty="0" smtClean="0"/>
                  <a:t>。</a:t>
                </a:r>
                <a:endParaRPr lang="zh-CN" altLang="en-US" dirty="0"/>
              </a:p>
            </p:txBody>
          </p:sp>
        </mc:Fallback>
      </mc:AlternateContent>
    </p:spTree>
    <p:extLst>
      <p:ext uri="{BB962C8B-B14F-4D97-AF65-F5344CB8AC3E}">
        <p14:creationId xmlns:p14="http://schemas.microsoft.com/office/powerpoint/2010/main" val="451998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附加的图，使更好的看清对应时序。</a:t>
            </a:r>
            <a:endParaRPr lang="zh-CN" altLang="en-US" dirty="0"/>
          </a:p>
        </p:txBody>
      </p:sp>
    </p:spTree>
    <p:extLst>
      <p:ext uri="{BB962C8B-B14F-4D97-AF65-F5344CB8AC3E}">
        <p14:creationId xmlns:p14="http://schemas.microsoft.com/office/powerpoint/2010/main" val="326443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NCS</a:t>
            </a:r>
            <a:r>
              <a:rPr lang="zh-CN" altLang="en-US" dirty="0" smtClean="0"/>
              <a:t>拉到</a:t>
            </a:r>
            <a:r>
              <a:rPr lang="en-US" altLang="zh-CN" dirty="0" smtClean="0"/>
              <a:t>low</a:t>
            </a:r>
            <a:r>
              <a:rPr lang="zh-CN" altLang="en-US" dirty="0" smtClean="0"/>
              <a:t>需要</a:t>
            </a:r>
            <a:r>
              <a:rPr lang="en-US" altLang="zh-CN" dirty="0" smtClean="0"/>
              <a:t>4.5ns</a:t>
            </a:r>
            <a:r>
              <a:rPr lang="zh-CN" altLang="en-US" dirty="0" smtClean="0"/>
              <a:t>，</a:t>
            </a:r>
            <a:endParaRPr lang="en-US" altLang="zh-CN" dirty="0" smtClean="0"/>
          </a:p>
          <a:p>
            <a:r>
              <a:rPr lang="en-US" altLang="zh-CN" dirty="0" smtClean="0"/>
              <a:t>PCS</a:t>
            </a:r>
            <a:r>
              <a:rPr lang="zh-CN" altLang="en-US" dirty="0" smtClean="0"/>
              <a:t>拉到</a:t>
            </a:r>
            <a:r>
              <a:rPr lang="en-US" altLang="zh-CN" dirty="0" smtClean="0"/>
              <a:t>HIGH</a:t>
            </a:r>
            <a:r>
              <a:rPr lang="zh-CN" altLang="en-US" dirty="0" smtClean="0"/>
              <a:t>需要</a:t>
            </a:r>
            <a:r>
              <a:rPr lang="en-US" altLang="zh-CN" dirty="0" smtClean="0"/>
              <a:t>8ns</a:t>
            </a:r>
            <a:r>
              <a:rPr lang="zh-CN" altLang="en-US" dirty="0" smtClean="0"/>
              <a:t>，</a:t>
            </a:r>
            <a:endParaRPr lang="en-US" altLang="zh-CN" dirty="0" smtClean="0"/>
          </a:p>
          <a:p>
            <a:r>
              <a:rPr lang="en-US" altLang="zh-CN" dirty="0" smtClean="0"/>
              <a:t>Latch High </a:t>
            </a:r>
            <a:r>
              <a:rPr lang="zh-CN" altLang="en-US" dirty="0" smtClean="0"/>
              <a:t>需要</a:t>
            </a:r>
            <a:r>
              <a:rPr lang="en-US" altLang="zh-CN" dirty="0" smtClean="0"/>
              <a:t>1.6</a:t>
            </a:r>
            <a:r>
              <a:rPr lang="zh-CN" altLang="en-US" dirty="0" smtClean="0"/>
              <a:t>倍 </a:t>
            </a:r>
            <a:r>
              <a:rPr lang="en-US" altLang="zh-CN" dirty="0" smtClean="0"/>
              <a:t>than latch low</a:t>
            </a:r>
            <a:r>
              <a:rPr lang="zh-CN" altLang="en-US" dirty="0" smtClean="0"/>
              <a:t>。</a:t>
            </a:r>
            <a:endParaRPr lang="zh-CN" altLang="en-US" dirty="0"/>
          </a:p>
        </p:txBody>
      </p:sp>
    </p:spTree>
    <p:extLst>
      <p:ext uri="{BB962C8B-B14F-4D97-AF65-F5344CB8AC3E}">
        <p14:creationId xmlns:p14="http://schemas.microsoft.com/office/powerpoint/2010/main" val="3209133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实际的</a:t>
            </a:r>
            <a:r>
              <a:rPr lang="en-US" altLang="zh-CN" dirty="0" smtClean="0"/>
              <a:t>BL</a:t>
            </a:r>
            <a:r>
              <a:rPr lang="zh-CN" altLang="en-US" dirty="0" smtClean="0"/>
              <a:t>电位走势应该会如右下角的图所示，因为在放大器打开之后</a:t>
            </a:r>
            <a:r>
              <a:rPr lang="en-US" altLang="zh-CN" dirty="0" smtClean="0"/>
              <a:t>M2</a:t>
            </a:r>
            <a:r>
              <a:rPr lang="zh-CN" altLang="en-US" dirty="0" smtClean="0"/>
              <a:t>会有短时间的通导然后关闭，所以</a:t>
            </a:r>
            <a:r>
              <a:rPr lang="en-US" altLang="zh-CN" dirty="0" smtClean="0"/>
              <a:t>BL</a:t>
            </a:r>
            <a:r>
              <a:rPr lang="zh-CN" altLang="en-US" dirty="0" smtClean="0"/>
              <a:t>上的电位会先有一点下降，然后再上升到</a:t>
            </a:r>
            <a:r>
              <a:rPr lang="en-US" altLang="zh-CN" dirty="0" smtClean="0"/>
              <a:t>VCC</a:t>
            </a:r>
            <a:r>
              <a:rPr lang="zh-CN" altLang="en-US" dirty="0" smtClean="0"/>
              <a:t>电位。（实际上 在</a:t>
            </a:r>
            <a:r>
              <a:rPr lang="en-US" altLang="zh-CN" dirty="0" smtClean="0"/>
              <a:t>SA</a:t>
            </a:r>
            <a:r>
              <a:rPr lang="zh-CN" altLang="en-US" dirty="0" smtClean="0"/>
              <a:t>打开时，四个</a:t>
            </a:r>
            <a:r>
              <a:rPr lang="en-US" altLang="zh-CN" dirty="0" smtClean="0"/>
              <a:t>MOS</a:t>
            </a:r>
            <a:r>
              <a:rPr lang="zh-CN" altLang="en-US" dirty="0" smtClean="0"/>
              <a:t>都有打开，只是</a:t>
            </a:r>
            <a:r>
              <a:rPr lang="en-US" altLang="zh-CN" dirty="0" err="1" smtClean="0"/>
              <a:t>Nmos</a:t>
            </a:r>
            <a:r>
              <a:rPr lang="zh-CN" altLang="en-US" dirty="0" smtClean="0"/>
              <a:t>首先打开的快一些，其次是最后</a:t>
            </a:r>
            <a:r>
              <a:rPr lang="en-US" altLang="zh-CN" dirty="0" smtClean="0"/>
              <a:t>OFF</a:t>
            </a:r>
            <a:r>
              <a:rPr lang="zh-CN" altLang="en-US" dirty="0" smtClean="0"/>
              <a:t>的一个</a:t>
            </a:r>
            <a:r>
              <a:rPr lang="en-US" altLang="zh-CN" dirty="0" smtClean="0"/>
              <a:t>NMOS</a:t>
            </a:r>
            <a:r>
              <a:rPr lang="zh-CN" altLang="en-US" dirty="0" smtClean="0"/>
              <a:t>和一个</a:t>
            </a:r>
            <a:r>
              <a:rPr lang="en-US" altLang="zh-CN" dirty="0" smtClean="0"/>
              <a:t>PMOS</a:t>
            </a:r>
            <a:r>
              <a:rPr lang="zh-CN" altLang="en-US" dirty="0" smtClean="0"/>
              <a:t>都会有短暂的打开，其中的</a:t>
            </a:r>
            <a:r>
              <a:rPr lang="en-US" altLang="zh-CN" dirty="0" smtClean="0"/>
              <a:t>NMOS</a:t>
            </a:r>
            <a:r>
              <a:rPr lang="zh-CN" altLang="en-US" dirty="0" smtClean="0"/>
              <a:t>会比与之对应的拉</a:t>
            </a:r>
            <a:r>
              <a:rPr lang="en-US" altLang="zh-CN" dirty="0" smtClean="0"/>
              <a:t>BL</a:t>
            </a:r>
            <a:r>
              <a:rPr lang="zh-CN" altLang="en-US" dirty="0" smtClean="0"/>
              <a:t>的</a:t>
            </a:r>
            <a:r>
              <a:rPr lang="en-US" altLang="zh-CN" dirty="0" err="1" smtClean="0"/>
              <a:t>Pmos</a:t>
            </a:r>
            <a:r>
              <a:rPr lang="zh-CN" altLang="en-US" dirty="0" smtClean="0"/>
              <a:t>打开的要早一些，所以一开始</a:t>
            </a:r>
            <a:r>
              <a:rPr lang="en-US" altLang="zh-CN" dirty="0" smtClean="0"/>
              <a:t>BL</a:t>
            </a:r>
            <a:r>
              <a:rPr lang="zh-CN" altLang="en-US" dirty="0" smtClean="0"/>
              <a:t>会在一开始有下降。然而</a:t>
            </a:r>
            <a:r>
              <a:rPr lang="en-US" altLang="zh-CN" dirty="0" smtClean="0"/>
              <a:t>/BL</a:t>
            </a:r>
            <a:r>
              <a:rPr lang="zh-CN" altLang="en-US" dirty="0" smtClean="0"/>
              <a:t>没有被短暂打开的</a:t>
            </a:r>
            <a:r>
              <a:rPr lang="en-US" altLang="zh-CN" dirty="0" smtClean="0"/>
              <a:t>PMOS</a:t>
            </a:r>
            <a:r>
              <a:rPr lang="zh-CN" altLang="en-US" dirty="0" smtClean="0"/>
              <a:t>上拉 是因为第一时间没有对应的</a:t>
            </a:r>
            <a:r>
              <a:rPr lang="en-US" altLang="zh-CN" dirty="0" smtClean="0"/>
              <a:t>/BL</a:t>
            </a:r>
            <a:r>
              <a:rPr lang="zh-CN" altLang="en-US" dirty="0" smtClean="0"/>
              <a:t>快 而且电流很小）</a:t>
            </a:r>
            <a:r>
              <a:rPr lang="en-US" altLang="zh-CN" dirty="0" smtClean="0"/>
              <a:t>.NMOS</a:t>
            </a:r>
            <a:r>
              <a:rPr lang="zh-CN" altLang="en-US" dirty="0" smtClean="0"/>
              <a:t>快的原因是因为</a:t>
            </a:r>
            <a:r>
              <a:rPr lang="en-US" altLang="zh-CN" dirty="0" err="1" smtClean="0"/>
              <a:t>Nmos</a:t>
            </a:r>
            <a:r>
              <a:rPr lang="zh-CN" altLang="en-US" dirty="0" smtClean="0"/>
              <a:t>为</a:t>
            </a:r>
            <a:r>
              <a:rPr lang="en-US" altLang="zh-CN" dirty="0" smtClean="0"/>
              <a:t>NPN</a:t>
            </a:r>
            <a:r>
              <a:rPr lang="zh-CN" altLang="en-US" dirty="0" smtClean="0"/>
              <a:t>型</a:t>
            </a:r>
            <a:r>
              <a:rPr lang="en-US" altLang="zh-CN" dirty="0" smtClean="0"/>
              <a:t>MOSSET</a:t>
            </a:r>
            <a:r>
              <a:rPr lang="zh-CN" altLang="en-US" dirty="0" smtClean="0"/>
              <a:t>。其中载流体为电子，而</a:t>
            </a:r>
            <a:r>
              <a:rPr lang="en-US" altLang="zh-CN" dirty="0" smtClean="0"/>
              <a:t>PMOS</a:t>
            </a:r>
            <a:r>
              <a:rPr lang="zh-CN" altLang="en-US" dirty="0" smtClean="0"/>
              <a:t>为</a:t>
            </a:r>
            <a:r>
              <a:rPr lang="en-US" altLang="zh-CN" dirty="0" smtClean="0"/>
              <a:t>PNP</a:t>
            </a:r>
            <a:r>
              <a:rPr lang="zh-CN" altLang="en-US" dirty="0" smtClean="0"/>
              <a:t>型</a:t>
            </a:r>
            <a:r>
              <a:rPr lang="en-US" altLang="zh-CN" dirty="0" smtClean="0"/>
              <a:t>MOSSET</a:t>
            </a:r>
            <a:r>
              <a:rPr lang="zh-CN" altLang="en-US" dirty="0" smtClean="0"/>
              <a:t>，其中载流体为空穴。电子移动要比空穴快，所以</a:t>
            </a:r>
            <a:r>
              <a:rPr lang="en-US" altLang="zh-CN" dirty="0" smtClean="0"/>
              <a:t>NMOS</a:t>
            </a:r>
            <a:r>
              <a:rPr lang="zh-CN" altLang="en-US" dirty="0" smtClean="0"/>
              <a:t>会快。</a:t>
            </a:r>
            <a:endParaRPr lang="zh-CN" altLang="en-US" dirty="0"/>
          </a:p>
        </p:txBody>
      </p:sp>
    </p:spTree>
    <p:extLst>
      <p:ext uri="{BB962C8B-B14F-4D97-AF65-F5344CB8AC3E}">
        <p14:creationId xmlns:p14="http://schemas.microsoft.com/office/powerpoint/2010/main" val="1650896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32335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25308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23827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在测试放大器工作情况的时候，我们通常会测其读出时的情况，因为写入时，会有反拉，不能判断放大器是否有将</a:t>
            </a:r>
            <a:r>
              <a:rPr lang="en-US" altLang="zh-CN" dirty="0" smtClean="0"/>
              <a:t>CELL</a:t>
            </a:r>
            <a:r>
              <a:rPr lang="zh-CN" altLang="en-US" dirty="0" smtClean="0"/>
              <a:t>内存储的信号</a:t>
            </a:r>
            <a:r>
              <a:rPr lang="zh-CN" altLang="en-US" smtClean="0"/>
              <a:t>完全放大。</a:t>
            </a:r>
            <a:endParaRPr lang="zh-CN" altLang="en-US" dirty="0"/>
          </a:p>
        </p:txBody>
      </p:sp>
    </p:spTree>
    <p:extLst>
      <p:ext uri="{BB962C8B-B14F-4D97-AF65-F5344CB8AC3E}">
        <p14:creationId xmlns:p14="http://schemas.microsoft.com/office/powerpoint/2010/main" val="1337022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53846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653102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2050" name="图片 4"/>
          <p:cNvPicPr>
            <a:picLocks noChangeAspect="1"/>
          </p:cNvPicPr>
          <p:nvPr/>
        </p:nvPicPr>
        <p:blipFill>
          <a:blip r:embed="rId2"/>
          <a:stretch>
            <a:fillRect/>
          </a:stretch>
        </p:blipFill>
        <p:spPr>
          <a:xfrm>
            <a:off x="303213" y="161925"/>
            <a:ext cx="2233612" cy="763588"/>
          </a:xfrm>
          <a:prstGeom prst="rect">
            <a:avLst/>
          </a:prstGeom>
          <a:noFill/>
          <a:ln w="9525">
            <a:noFill/>
          </a:ln>
        </p:spPr>
      </p:pic>
      <p:sp>
        <p:nvSpPr>
          <p:cNvPr id="2" name="标题 1"/>
          <p:cNvSpPr>
            <a:spLocks noGrp="1"/>
          </p:cNvSpPr>
          <p:nvPr>
            <p:ph type="ctrTitle"/>
          </p:nvPr>
        </p:nvSpPr>
        <p:spPr>
          <a:xfrm>
            <a:off x="5918200" y="2561671"/>
            <a:ext cx="6273800" cy="1216025"/>
          </a:xfrm>
        </p:spPr>
        <p:txBody>
          <a:bodyPr anchor="b">
            <a:normAutofit/>
          </a:bodyPr>
          <a:lstStyle>
            <a:lvl1pPr algn="l">
              <a:defRPr sz="3600" b="1">
                <a:solidFill>
                  <a:schemeClr val="tx1"/>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副标题 2"/>
          <p:cNvSpPr>
            <a:spLocks noGrp="1"/>
          </p:cNvSpPr>
          <p:nvPr>
            <p:ph type="subTitle" idx="1" hasCustomPrompt="1"/>
          </p:nvPr>
        </p:nvSpPr>
        <p:spPr>
          <a:xfrm>
            <a:off x="7706594" y="4119840"/>
            <a:ext cx="3868303" cy="604838"/>
          </a:xfrm>
        </p:spPr>
        <p:txBody>
          <a:bodyPr/>
          <a:lstStyle>
            <a:lvl1pPr marL="0" indent="0" algn="r">
              <a:lnSpc>
                <a:spcPct val="100000"/>
              </a:lnSpc>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单击以编辑母版副标题样式</a:t>
            </a:r>
            <a:endParaRPr lang="en-US" altLang="zh-CN" noProof="1"/>
          </a:p>
        </p:txBody>
      </p:sp>
      <p:sp>
        <p:nvSpPr>
          <p:cNvPr id="7" name="日期占位符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fld id="{0C0EAB4E-754F-4483-A63A-86017B7A67C7}" type="datetime1">
              <a:rPr kumimoji="0" lang="zh-CN" altLang="en-US" b="0" i="0" kern="1200" cap="none" spc="0" normalizeH="0" baseline="0" noProof="0">
                <a:latin typeface="Calibri" panose="020F0502020204030204" pitchFamily="34" charset="0"/>
                <a:ea typeface="宋体" panose="02010600030101010101" pitchFamily="2" charset="-122"/>
                <a:cs typeface="+mn-cs"/>
              </a:rPr>
              <a:t>2018/3/19</a:t>
            </a:fld>
            <a:endParaRPr kumimoji="0" lang="zh-CN" altLang="en-US" b="0" i="0" kern="1200" cap="none" spc="0" normalizeH="0" baseline="0" noProof="0">
              <a:latin typeface="Calibri" panose="020F0502020204030204" pitchFamily="34" charset="0"/>
              <a:ea typeface="宋体" panose="02010600030101010101" pitchFamily="2" charset="-122"/>
              <a:cs typeface="+mn-cs"/>
            </a:endParaRPr>
          </a:p>
        </p:txBody>
      </p:sp>
      <p:sp>
        <p:nvSpPr>
          <p:cNvPr id="8" name="灯片编号占位符 4"/>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145E031C-1E40-4ECA-8907-5693024D3D78}" type="slidenum">
              <a:rPr kumimoji="0" lang="zh-CN" altLang="en-US" b="0" i="0" kern="1200" cap="none" spc="0" normalizeH="0" baseline="0" noProof="0">
                <a:latin typeface="微软雅黑" panose="020B0503020204020204" pitchFamily="34" charset="-122"/>
                <a:ea typeface="微软雅黑" panose="020B0503020204020204" pitchFamily="34" charset="-122"/>
                <a:cs typeface="+mn-cs"/>
              </a:rPr>
              <a:t>‹#›</a:t>
            </a:fld>
            <a:endParaRPr kumimoji="0" lang="zh-CN" altLang="en-US" b="0" i="0" kern="1200" cap="none" spc="0" normalizeH="0" baseline="0" noProof="0">
              <a:latin typeface="Calibri" panose="020F0502020204030204" pitchFamily="34" charset="0"/>
              <a:ea typeface="微软雅黑" panose="020B0503020204020204" pitchFamily="34" charset="-122"/>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编辑母版文本样式</a:t>
            </a:r>
          </a:p>
        </p:txBody>
      </p:sp>
      <p:sp>
        <p:nvSpPr>
          <p:cNvPr id="8" name="灯片编号占位符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59FC1AA7-58D4-4AD0-AC80-E8F4FD13A13A}" type="slidenum">
              <a:rPr kumimoji="0" lang="zh-CN" altLang="en-US" b="0" i="0" kern="1200" cap="none" spc="0" normalizeH="0" baseline="0" noProof="0">
                <a:latin typeface="微软雅黑" panose="020B0503020204020204" pitchFamily="34" charset="-122"/>
                <a:ea typeface="微软雅黑" panose="020B0503020204020204" pitchFamily="34" charset="-122"/>
                <a:cs typeface="+mn-cs"/>
              </a:rPr>
              <a:t>‹#›</a:t>
            </a:fld>
            <a:endParaRPr kumimoji="0" lang="zh-CN" altLang="en-US" b="0" i="0" kern="1200" cap="none" spc="0" normalizeH="0" baseline="0" noProof="0">
              <a:latin typeface="Calibri" panose="020F0502020204030204" pitchFamily="34" charset="0"/>
              <a:ea typeface="微软雅黑" panose="020B0503020204020204" pitchFamily="34" charset="-122"/>
              <a:cs typeface="+mn-cs"/>
            </a:endParaRPr>
          </a:p>
        </p:txBody>
      </p:sp>
      <p:pic>
        <p:nvPicPr>
          <p:cNvPr id="7" name="图片 6" descr="logo标志"/>
          <p:cNvPicPr>
            <a:picLocks noChangeAspect="1"/>
          </p:cNvPicPr>
          <p:nvPr userDrawn="1"/>
        </p:nvPicPr>
        <p:blipFill>
          <a:blip r:embed="rId2"/>
          <a:stretch>
            <a:fillRect/>
          </a:stretch>
        </p:blipFill>
        <p:spPr>
          <a:xfrm>
            <a:off x="370205" y="6360795"/>
            <a:ext cx="1183005" cy="287655"/>
          </a:xfrm>
          <a:prstGeom prst="rect">
            <a:avLst/>
          </a:prstGeom>
        </p:spPr>
      </p:pic>
      <p:sp>
        <p:nvSpPr>
          <p:cNvPr id="5" name="文本框 4"/>
          <p:cNvSpPr txBox="1"/>
          <p:nvPr userDrawn="1"/>
        </p:nvSpPr>
        <p:spPr>
          <a:xfrm>
            <a:off x="5021263" y="6347460"/>
            <a:ext cx="2149475" cy="314325"/>
          </a:xfrm>
          <a:prstGeom prst="rect">
            <a:avLst/>
          </a:prstGeom>
          <a:noFill/>
        </p:spPr>
        <p:txBody>
          <a:bodyPr wrap="square" rtlCol="0">
            <a:spAutoFit/>
          </a:bodyPr>
          <a:lstStyle/>
          <a:p>
            <a:r>
              <a:rPr lang="zh-CN" altLang="en-US" sz="1450" i="1"/>
              <a:t>Innotron Memory Co., Ltd.</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hasCustomPrompt="1"/>
          </p:nvPr>
        </p:nvSpPr>
        <p:spPr>
          <a:xfrm>
            <a:off x="838200" y="365125"/>
            <a:ext cx="7734300" cy="5811838"/>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8"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361F1F16-3D86-4497-A478-BFCC4FE4660C}" type="slidenum">
              <a:rPr kumimoji="0" lang="zh-CN" altLang="en-US" b="0" i="0" kern="1200" cap="none" spc="0" normalizeH="0" baseline="0" noProof="0">
                <a:latin typeface="微软雅黑" panose="020B0503020204020204" pitchFamily="34" charset="-122"/>
                <a:ea typeface="微软雅黑" panose="020B0503020204020204" pitchFamily="34" charset="-122"/>
                <a:cs typeface="+mn-cs"/>
              </a:rPr>
              <a:t>‹#›</a:t>
            </a:fld>
            <a:endParaRPr kumimoji="0" lang="zh-CN" altLang="en-US" b="0" i="0" kern="1200" cap="none" spc="0" normalizeH="0" baseline="0" noProof="0">
              <a:latin typeface="Calibri" panose="020F0502020204030204" pitchFamily="34" charset="0"/>
              <a:ea typeface="微软雅黑" panose="020B0503020204020204" pitchFamily="34" charset="-122"/>
              <a:cs typeface="+mn-cs"/>
            </a:endParaRPr>
          </a:p>
        </p:txBody>
      </p:sp>
      <p:pic>
        <p:nvPicPr>
          <p:cNvPr id="7" name="图片 6" descr="logo标志"/>
          <p:cNvPicPr>
            <a:picLocks noChangeAspect="1"/>
          </p:cNvPicPr>
          <p:nvPr userDrawn="1"/>
        </p:nvPicPr>
        <p:blipFill>
          <a:blip r:embed="rId2"/>
          <a:stretch>
            <a:fillRect/>
          </a:stretch>
        </p:blipFill>
        <p:spPr>
          <a:xfrm>
            <a:off x="370205" y="6360795"/>
            <a:ext cx="1183005" cy="287655"/>
          </a:xfrm>
          <a:prstGeom prst="rect">
            <a:avLst/>
          </a:prstGeom>
        </p:spPr>
      </p:pic>
      <p:sp>
        <p:nvSpPr>
          <p:cNvPr id="4" name="文本框 3"/>
          <p:cNvSpPr txBox="1"/>
          <p:nvPr userDrawn="1"/>
        </p:nvSpPr>
        <p:spPr>
          <a:xfrm>
            <a:off x="5021263" y="6347460"/>
            <a:ext cx="2149475" cy="314325"/>
          </a:xfrm>
          <a:prstGeom prst="rect">
            <a:avLst/>
          </a:prstGeom>
          <a:noFill/>
        </p:spPr>
        <p:txBody>
          <a:bodyPr wrap="square" rtlCol="0">
            <a:spAutoFit/>
          </a:bodyPr>
          <a:lstStyle/>
          <a:p>
            <a:r>
              <a:rPr lang="zh-CN" altLang="en-US" sz="1450" i="1"/>
              <a:t>Innotron Memory Co., Ltd.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48264" y="159073"/>
            <a:ext cx="9143736" cy="1325563"/>
          </a:xfrm>
        </p:spPr>
        <p:txBody>
          <a:bodyPr/>
          <a:lstStyle>
            <a:lvl1pPr>
              <a:defRPr>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6" name="内容占位符 2"/>
          <p:cNvSpPr>
            <a:spLocks noGrp="1"/>
          </p:cNvSpPr>
          <p:nvPr>
            <p:ph idx="1"/>
          </p:nvPr>
        </p:nvSpPr>
        <p:spPr>
          <a:xfrm>
            <a:off x="152267" y="1483653"/>
            <a:ext cx="11945325" cy="4787673"/>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8" name="灯片编号占位符 4"/>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06621851-7CA4-4E13-A343-A2AA20A3AC20}" type="slidenum">
              <a:rPr kumimoji="0" lang="zh-CN" altLang="en-US" b="0" i="0" kern="1200" cap="none" spc="0" normalizeH="0" baseline="0" noProof="0">
                <a:latin typeface="微软雅黑" panose="020B0503020204020204" pitchFamily="34" charset="-122"/>
                <a:ea typeface="微软雅黑" panose="020B0503020204020204" pitchFamily="34" charset="-122"/>
                <a:cs typeface="+mn-cs"/>
              </a:rPr>
              <a:t>‹#›</a:t>
            </a:fld>
            <a:endParaRPr kumimoji="0" lang="zh-CN" altLang="en-US" b="0" i="0" kern="1200" cap="none" spc="0" normalizeH="0" baseline="0" noProof="0">
              <a:latin typeface="Calibri" panose="020F0502020204030204" pitchFamily="34" charset="0"/>
              <a:ea typeface="微软雅黑" panose="020B0503020204020204" pitchFamily="34" charset="-122"/>
              <a:cs typeface="+mn-cs"/>
            </a:endParaRPr>
          </a:p>
        </p:txBody>
      </p:sp>
      <p:pic>
        <p:nvPicPr>
          <p:cNvPr id="4" name="图片 3" descr="logo标志"/>
          <p:cNvPicPr>
            <a:picLocks noChangeAspect="1"/>
          </p:cNvPicPr>
          <p:nvPr userDrawn="1"/>
        </p:nvPicPr>
        <p:blipFill>
          <a:blip r:embed="rId2"/>
          <a:stretch>
            <a:fillRect/>
          </a:stretch>
        </p:blipFill>
        <p:spPr>
          <a:xfrm>
            <a:off x="370205" y="6360795"/>
            <a:ext cx="1183005" cy="287655"/>
          </a:xfrm>
          <a:prstGeom prst="rect">
            <a:avLst/>
          </a:prstGeom>
        </p:spPr>
      </p:pic>
      <p:sp>
        <p:nvSpPr>
          <p:cNvPr id="3" name="文本框 2"/>
          <p:cNvSpPr txBox="1"/>
          <p:nvPr userDrawn="1"/>
        </p:nvSpPr>
        <p:spPr>
          <a:xfrm>
            <a:off x="5021263" y="6347460"/>
            <a:ext cx="2149475" cy="314325"/>
          </a:xfrm>
          <a:prstGeom prst="rect">
            <a:avLst/>
          </a:prstGeom>
          <a:noFill/>
        </p:spPr>
        <p:txBody>
          <a:bodyPr wrap="square" rtlCol="0">
            <a:spAutoFit/>
          </a:bodyPr>
          <a:lstStyle/>
          <a:p>
            <a:r>
              <a:rPr lang="zh-CN" altLang="en-US" sz="1450" i="1"/>
              <a:t>Innotron Memory Co., Ltd.</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bg>
      <p:bgPr>
        <a:solidFill>
          <a:schemeClr val="bg1"/>
        </a:solidFill>
        <a:effectLst/>
      </p:bgPr>
    </p:bg>
    <p:spTree>
      <p:nvGrpSpPr>
        <p:cNvPr id="1" name=""/>
        <p:cNvGrpSpPr/>
        <p:nvPr/>
      </p:nvGrpSpPr>
      <p:grpSpPr>
        <a:xfrm>
          <a:off x="0" y="0"/>
          <a:ext cx="0" cy="0"/>
          <a:chOff x="0" y="0"/>
          <a:chExt cx="0" cy="0"/>
        </a:xfrm>
      </p:grpSpPr>
      <p:pic>
        <p:nvPicPr>
          <p:cNvPr id="5123" name="图片 6"/>
          <p:cNvPicPr/>
          <p:nvPr userDrawn="1"/>
        </p:nvPicPr>
        <p:blipFill>
          <a:blip r:embed="rId2"/>
          <a:stretch>
            <a:fillRect/>
          </a:stretch>
        </p:blipFill>
        <p:spPr>
          <a:xfrm>
            <a:off x="606425" y="1025525"/>
            <a:ext cx="10979150" cy="96838"/>
          </a:xfrm>
          <a:prstGeom prst="rect">
            <a:avLst/>
          </a:prstGeom>
          <a:noFill/>
          <a:ln w="9525">
            <a:noFill/>
          </a:ln>
        </p:spPr>
      </p:pic>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单击以编辑母版副标题样式</a:t>
            </a:r>
            <a:endParaRPr lang="zh-CN" altLang="en-US" noProof="1"/>
          </a:p>
        </p:txBody>
      </p:sp>
      <p:sp>
        <p:nvSpPr>
          <p:cNvPr id="9"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952D7695-B387-41C3-B648-702773C56961}" type="slidenum">
              <a:rPr kumimoji="0" lang="zh-CN" altLang="en-US" b="0" i="0" kern="1200" cap="none" spc="0" normalizeH="0" baseline="0" noProof="0">
                <a:latin typeface="微软雅黑" panose="020B0503020204020204" pitchFamily="34" charset="-122"/>
                <a:ea typeface="微软雅黑" panose="020B0503020204020204" pitchFamily="34" charset="-122"/>
                <a:cs typeface="+mn-cs"/>
              </a:rPr>
              <a:t>‹#›</a:t>
            </a:fld>
            <a:endParaRPr kumimoji="0" lang="zh-CN" altLang="en-US" b="0" i="0" kern="1200" cap="none" spc="0" normalizeH="0" baseline="0" noProof="0">
              <a:latin typeface="Calibri" panose="020F0502020204030204" pitchFamily="34" charset="0"/>
              <a:ea typeface="微软雅黑" panose="020B0503020204020204" pitchFamily="34" charset="-122"/>
              <a:cs typeface="+mn-cs"/>
            </a:endParaRPr>
          </a:p>
        </p:txBody>
      </p:sp>
      <p:pic>
        <p:nvPicPr>
          <p:cNvPr id="7" name="图片 6" descr="logo标志"/>
          <p:cNvPicPr>
            <a:picLocks noChangeAspect="1"/>
          </p:cNvPicPr>
          <p:nvPr userDrawn="1"/>
        </p:nvPicPr>
        <p:blipFill>
          <a:blip r:embed="rId3"/>
          <a:stretch>
            <a:fillRect/>
          </a:stretch>
        </p:blipFill>
        <p:spPr>
          <a:xfrm>
            <a:off x="370205" y="6360795"/>
            <a:ext cx="1183005" cy="287655"/>
          </a:xfrm>
          <a:prstGeom prst="rect">
            <a:avLst/>
          </a:prstGeom>
        </p:spPr>
      </p:pic>
      <p:sp>
        <p:nvSpPr>
          <p:cNvPr id="4" name="文本框 3"/>
          <p:cNvSpPr txBox="1"/>
          <p:nvPr userDrawn="1"/>
        </p:nvSpPr>
        <p:spPr>
          <a:xfrm>
            <a:off x="5021263" y="6347460"/>
            <a:ext cx="2149475" cy="314325"/>
          </a:xfrm>
          <a:prstGeom prst="rect">
            <a:avLst/>
          </a:prstGeom>
          <a:noFill/>
        </p:spPr>
        <p:txBody>
          <a:bodyPr wrap="square" rtlCol="0">
            <a:spAutoFit/>
          </a:bodyPr>
          <a:lstStyle/>
          <a:p>
            <a:r>
              <a:rPr lang="zh-CN" altLang="en-US" sz="1450" i="1"/>
              <a:t>Innotron Memory Co., Ltd.</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hasCustomPrompt="1"/>
          </p:nvPr>
        </p:nvSpPr>
        <p:spPr>
          <a:xfrm>
            <a:off x="838200" y="1825625"/>
            <a:ext cx="10515600" cy="435133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8"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816BF87A-539A-4DCD-A411-7529C8E7900C}" type="slidenum">
              <a:rPr kumimoji="0" lang="zh-CN" altLang="en-US" b="0" i="0" kern="1200" cap="none" spc="0" normalizeH="0" baseline="0" noProof="0">
                <a:latin typeface="微软雅黑" panose="020B0503020204020204" pitchFamily="34" charset="-122"/>
                <a:ea typeface="微软雅黑" panose="020B0503020204020204" pitchFamily="34" charset="-122"/>
                <a:cs typeface="+mn-cs"/>
              </a:rPr>
              <a:t>‹#›</a:t>
            </a:fld>
            <a:endParaRPr kumimoji="0" lang="zh-CN" altLang="en-US" b="0" i="0" kern="1200" cap="none" spc="0" normalizeH="0" baseline="0" noProof="0">
              <a:latin typeface="Calibri" panose="020F0502020204030204" pitchFamily="34" charset="0"/>
              <a:ea typeface="微软雅黑" panose="020B0503020204020204" pitchFamily="34" charset="-122"/>
              <a:cs typeface="+mn-cs"/>
            </a:endParaRPr>
          </a:p>
        </p:txBody>
      </p:sp>
      <p:pic>
        <p:nvPicPr>
          <p:cNvPr id="7" name="图片 6" descr="logo标志"/>
          <p:cNvPicPr>
            <a:picLocks noChangeAspect="1"/>
          </p:cNvPicPr>
          <p:nvPr userDrawn="1"/>
        </p:nvPicPr>
        <p:blipFill>
          <a:blip r:embed="rId2"/>
          <a:stretch>
            <a:fillRect/>
          </a:stretch>
        </p:blipFill>
        <p:spPr>
          <a:xfrm>
            <a:off x="370205" y="6360795"/>
            <a:ext cx="1183005" cy="287655"/>
          </a:xfrm>
          <a:prstGeom prst="rect">
            <a:avLst/>
          </a:prstGeom>
        </p:spPr>
      </p:pic>
      <p:sp>
        <p:nvSpPr>
          <p:cNvPr id="4" name="文本框 3"/>
          <p:cNvSpPr txBox="1"/>
          <p:nvPr userDrawn="1"/>
        </p:nvSpPr>
        <p:spPr>
          <a:xfrm>
            <a:off x="5021263" y="6347460"/>
            <a:ext cx="2149475" cy="314325"/>
          </a:xfrm>
          <a:prstGeom prst="rect">
            <a:avLst/>
          </a:prstGeom>
          <a:noFill/>
        </p:spPr>
        <p:txBody>
          <a:bodyPr wrap="square" rtlCol="0">
            <a:spAutoFit/>
          </a:bodyPr>
          <a:lstStyle/>
          <a:p>
            <a:r>
              <a:rPr lang="zh-CN" altLang="en-US" sz="1450" i="1"/>
              <a:t>Innotron Memory Co., Ltd.</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编辑母版文本样式</a:t>
            </a:r>
          </a:p>
        </p:txBody>
      </p:sp>
      <p:sp>
        <p:nvSpPr>
          <p:cNvPr id="8"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6374101D-D992-4ED9-9156-1CA3D02CBD97}" type="slidenum">
              <a:rPr kumimoji="0" lang="zh-CN" altLang="en-US" b="0" i="0" kern="1200" cap="none" spc="0" normalizeH="0" baseline="0" noProof="0">
                <a:latin typeface="微软雅黑" panose="020B0503020204020204" pitchFamily="34" charset="-122"/>
                <a:ea typeface="微软雅黑" panose="020B0503020204020204" pitchFamily="34" charset="-122"/>
                <a:cs typeface="+mn-cs"/>
              </a:rPr>
              <a:t>‹#›</a:t>
            </a:fld>
            <a:endParaRPr kumimoji="0" lang="zh-CN" altLang="en-US" b="0" i="0" kern="1200" cap="none" spc="0" normalizeH="0" baseline="0" noProof="0">
              <a:latin typeface="Calibri" panose="020F0502020204030204" pitchFamily="34" charset="0"/>
              <a:ea typeface="微软雅黑" panose="020B0503020204020204" pitchFamily="34" charset="-122"/>
              <a:cs typeface="+mn-cs"/>
            </a:endParaRPr>
          </a:p>
        </p:txBody>
      </p:sp>
      <p:pic>
        <p:nvPicPr>
          <p:cNvPr id="7" name="图片 6" descr="logo标志"/>
          <p:cNvPicPr>
            <a:picLocks noChangeAspect="1"/>
          </p:cNvPicPr>
          <p:nvPr userDrawn="1"/>
        </p:nvPicPr>
        <p:blipFill>
          <a:blip r:embed="rId2"/>
          <a:stretch>
            <a:fillRect/>
          </a:stretch>
        </p:blipFill>
        <p:spPr>
          <a:xfrm>
            <a:off x="370205" y="6360795"/>
            <a:ext cx="1183005" cy="287655"/>
          </a:xfrm>
          <a:prstGeom prst="rect">
            <a:avLst/>
          </a:prstGeom>
        </p:spPr>
      </p:pic>
      <p:sp>
        <p:nvSpPr>
          <p:cNvPr id="4" name="文本框 3"/>
          <p:cNvSpPr txBox="1"/>
          <p:nvPr userDrawn="1"/>
        </p:nvSpPr>
        <p:spPr>
          <a:xfrm>
            <a:off x="5021263" y="6347460"/>
            <a:ext cx="2149475" cy="314325"/>
          </a:xfrm>
          <a:prstGeom prst="rect">
            <a:avLst/>
          </a:prstGeom>
          <a:noFill/>
        </p:spPr>
        <p:txBody>
          <a:bodyPr wrap="square" rtlCol="0">
            <a:spAutoFit/>
          </a:bodyPr>
          <a:lstStyle/>
          <a:p>
            <a:r>
              <a:rPr lang="zh-CN" altLang="en-US" sz="1450" i="1"/>
              <a:t>Innotron Memory Co., Ltd.</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lvl1pPr>
              <a:defRPr>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8" name="灯片编号占位符 8"/>
          <p:cNvSpPr>
            <a:spLocks noGrp="1"/>
          </p:cNvSpPr>
          <p:nvPr>
            <p:ph type="sldNum" sz="quarter" idx="14"/>
          </p:nvPr>
        </p:nvSpPr>
        <p:spPr>
          <a:xfrm>
            <a:off x="8610600" y="6356350"/>
            <a:ext cx="2743200" cy="365125"/>
          </a:xfrm>
          <a:prstGeom prst="rect">
            <a:avLst/>
          </a:prstGeom>
        </p:spPr>
        <p:txBody>
          <a:bodyPr vert="horz" wrap="square" lIns="91440" tIns="45720" rIns="91440" bIns="45720" numCol="1" anchor="ctr"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CC6727E3-C19C-42C7-8106-448D9EC63328}" type="slidenum">
              <a:rPr kumimoji="0" lang="zh-CN" altLang="en-US" b="0" i="0" kern="1200" cap="none" spc="0" normalizeH="0" baseline="0" noProof="0">
                <a:latin typeface="微软雅黑" panose="020B0503020204020204" pitchFamily="34" charset="-122"/>
                <a:ea typeface="微软雅黑" panose="020B0503020204020204" pitchFamily="34" charset="-122"/>
                <a:cs typeface="+mn-cs"/>
              </a:rPr>
              <a:t>‹#›</a:t>
            </a:fld>
            <a:endParaRPr kumimoji="0" lang="zh-CN" altLang="en-US" b="0" i="0" kern="1200" cap="none" spc="0" normalizeH="0" baseline="0" noProof="0">
              <a:latin typeface="Calibri" panose="020F0502020204030204" pitchFamily="34" charset="0"/>
              <a:ea typeface="微软雅黑" panose="020B0503020204020204" pitchFamily="34" charset="-122"/>
              <a:cs typeface="+mn-cs"/>
            </a:endParaRPr>
          </a:p>
        </p:txBody>
      </p:sp>
      <p:pic>
        <p:nvPicPr>
          <p:cNvPr id="10" name="图片 9" descr="logo标志"/>
          <p:cNvPicPr>
            <a:picLocks noChangeAspect="1"/>
          </p:cNvPicPr>
          <p:nvPr userDrawn="1"/>
        </p:nvPicPr>
        <p:blipFill>
          <a:blip r:embed="rId2"/>
          <a:stretch>
            <a:fillRect/>
          </a:stretch>
        </p:blipFill>
        <p:spPr>
          <a:xfrm>
            <a:off x="370205" y="6360795"/>
            <a:ext cx="1183005" cy="287655"/>
          </a:xfrm>
          <a:prstGeom prst="rect">
            <a:avLst/>
          </a:prstGeom>
        </p:spPr>
      </p:pic>
      <p:sp>
        <p:nvSpPr>
          <p:cNvPr id="7" name="文本框 6"/>
          <p:cNvSpPr txBox="1"/>
          <p:nvPr userDrawn="1"/>
        </p:nvSpPr>
        <p:spPr>
          <a:xfrm>
            <a:off x="5021263" y="6347460"/>
            <a:ext cx="2149475" cy="314325"/>
          </a:xfrm>
          <a:prstGeom prst="rect">
            <a:avLst/>
          </a:prstGeom>
          <a:noFill/>
        </p:spPr>
        <p:txBody>
          <a:bodyPr wrap="square" rtlCol="0">
            <a:spAutoFit/>
          </a:bodyPr>
          <a:lstStyle/>
          <a:p>
            <a:r>
              <a:rPr lang="zh-CN" altLang="en-US" sz="1450" i="1"/>
              <a:t>Innotron Memory Co., Ltd.</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hasCustomPrompt="1"/>
          </p:nvPr>
        </p:nvSpPr>
        <p:spPr>
          <a:xfrm>
            <a:off x="5183188" y="987425"/>
            <a:ext cx="6172200" cy="4873625"/>
          </a:xfrm>
        </p:spPr>
        <p:txBody>
          <a:bodyPr/>
          <a:lstStyle>
            <a:lvl1pPr>
              <a:defRPr sz="32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400">
                <a:latin typeface="微软雅黑" panose="020B0503020204020204" pitchFamily="34" charset="-122"/>
                <a:ea typeface="微软雅黑" panose="020B0503020204020204" pitchFamily="34" charset="-122"/>
              </a:defRPr>
            </a:lvl3pPr>
            <a:lvl4pPr>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编辑母版文本样式</a:t>
            </a:r>
          </a:p>
        </p:txBody>
      </p:sp>
      <p:sp>
        <p:nvSpPr>
          <p:cNvPr id="8" name="灯片编号占位符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70623873-5370-4033-8693-CBE7A5E3A289}" type="slidenum">
              <a:rPr kumimoji="0" lang="zh-CN" altLang="en-US" b="0" i="0" kern="1200" cap="none" spc="0" normalizeH="0" baseline="0" noProof="0">
                <a:latin typeface="微软雅黑" panose="020B0503020204020204" pitchFamily="34" charset="-122"/>
                <a:ea typeface="微软雅黑" panose="020B0503020204020204" pitchFamily="34" charset="-122"/>
                <a:cs typeface="+mn-cs"/>
              </a:rPr>
              <a:t>‹#›</a:t>
            </a:fld>
            <a:endParaRPr kumimoji="0" lang="zh-CN" altLang="en-US" b="0" i="0" kern="1200" cap="none" spc="0" normalizeH="0" baseline="0" noProof="0">
              <a:latin typeface="Calibri" panose="020F0502020204030204" pitchFamily="34" charset="0"/>
              <a:ea typeface="微软雅黑" panose="020B0503020204020204" pitchFamily="34" charset="-122"/>
              <a:cs typeface="+mn-cs"/>
            </a:endParaRPr>
          </a:p>
        </p:txBody>
      </p:sp>
      <p:pic>
        <p:nvPicPr>
          <p:cNvPr id="7" name="图片 6" descr="logo标志"/>
          <p:cNvPicPr>
            <a:picLocks noChangeAspect="1"/>
          </p:cNvPicPr>
          <p:nvPr userDrawn="1"/>
        </p:nvPicPr>
        <p:blipFill>
          <a:blip r:embed="rId2"/>
          <a:stretch>
            <a:fillRect/>
          </a:stretch>
        </p:blipFill>
        <p:spPr>
          <a:xfrm>
            <a:off x="370205" y="6360795"/>
            <a:ext cx="1183005" cy="287655"/>
          </a:xfrm>
          <a:prstGeom prst="rect">
            <a:avLst/>
          </a:prstGeom>
        </p:spPr>
      </p:pic>
      <p:sp>
        <p:nvSpPr>
          <p:cNvPr id="5" name="文本框 4"/>
          <p:cNvSpPr txBox="1"/>
          <p:nvPr userDrawn="1"/>
        </p:nvSpPr>
        <p:spPr>
          <a:xfrm>
            <a:off x="5021263" y="6347460"/>
            <a:ext cx="2149475" cy="314325"/>
          </a:xfrm>
          <a:prstGeom prst="rect">
            <a:avLst/>
          </a:prstGeom>
          <a:noFill/>
        </p:spPr>
        <p:txBody>
          <a:bodyPr wrap="square" rtlCol="0">
            <a:spAutoFit/>
          </a:bodyPr>
          <a:lstStyle/>
          <a:p>
            <a:r>
              <a:rPr lang="zh-CN" altLang="en-US" sz="1450" i="1"/>
              <a:t>Innotron Memory Co., Ltd.</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sz="half" idx="1" hasCustomPrompt="1"/>
          </p:nvPr>
        </p:nvSpPr>
        <p:spPr>
          <a:xfrm>
            <a:off x="838200" y="1825625"/>
            <a:ext cx="5181600" cy="435133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hasCustomPrompt="1"/>
          </p:nvPr>
        </p:nvSpPr>
        <p:spPr>
          <a:xfrm>
            <a:off x="6172200" y="1825625"/>
            <a:ext cx="5181600" cy="435133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8" name="灯片编号占位符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39E04233-7952-4D8A-9AC6-4952B3299240}" type="slidenum">
              <a:rPr kumimoji="0" lang="zh-CN" altLang="en-US" b="0" i="0" kern="1200" cap="none" spc="0" normalizeH="0" baseline="0" noProof="0">
                <a:latin typeface="微软雅黑" panose="020B0503020204020204" pitchFamily="34" charset="-122"/>
                <a:ea typeface="微软雅黑" panose="020B0503020204020204" pitchFamily="34" charset="-122"/>
                <a:cs typeface="+mn-cs"/>
              </a:rPr>
              <a:t>‹#›</a:t>
            </a:fld>
            <a:endParaRPr kumimoji="0" lang="zh-CN" altLang="en-US" b="0" i="0" kern="1200" cap="none" spc="0" normalizeH="0" baseline="0" noProof="0">
              <a:latin typeface="Calibri" panose="020F0502020204030204" pitchFamily="34" charset="0"/>
              <a:ea typeface="微软雅黑" panose="020B0503020204020204" pitchFamily="34" charset="-122"/>
              <a:cs typeface="+mn-cs"/>
            </a:endParaRPr>
          </a:p>
        </p:txBody>
      </p:sp>
      <p:pic>
        <p:nvPicPr>
          <p:cNvPr id="7" name="图片 6" descr="logo标志"/>
          <p:cNvPicPr>
            <a:picLocks noChangeAspect="1"/>
          </p:cNvPicPr>
          <p:nvPr userDrawn="1"/>
        </p:nvPicPr>
        <p:blipFill>
          <a:blip r:embed="rId2"/>
          <a:stretch>
            <a:fillRect/>
          </a:stretch>
        </p:blipFill>
        <p:spPr>
          <a:xfrm>
            <a:off x="370205" y="6360795"/>
            <a:ext cx="1183005" cy="287655"/>
          </a:xfrm>
          <a:prstGeom prst="rect">
            <a:avLst/>
          </a:prstGeom>
        </p:spPr>
      </p:pic>
      <p:sp>
        <p:nvSpPr>
          <p:cNvPr id="5" name="文本框 4"/>
          <p:cNvSpPr txBox="1"/>
          <p:nvPr userDrawn="1"/>
        </p:nvSpPr>
        <p:spPr>
          <a:xfrm>
            <a:off x="5021263" y="6347460"/>
            <a:ext cx="2149475" cy="314325"/>
          </a:xfrm>
          <a:prstGeom prst="rect">
            <a:avLst/>
          </a:prstGeom>
          <a:noFill/>
        </p:spPr>
        <p:txBody>
          <a:bodyPr wrap="square" rtlCol="0">
            <a:spAutoFit/>
          </a:bodyPr>
          <a:lstStyle/>
          <a:p>
            <a:r>
              <a:rPr lang="zh-CN" altLang="en-US" sz="1450" i="1"/>
              <a:t>Innotron Memory Co., Ltd.</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hasCustomPrompt="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8"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60301505-BD64-4D07-8550-6AC8887F7316}" type="slidenum">
              <a:rPr kumimoji="0" lang="zh-CN" altLang="en-US" b="0" i="0" kern="1200" cap="none" spc="0" normalizeH="0" baseline="0" noProof="0">
                <a:latin typeface="微软雅黑" panose="020B0503020204020204" pitchFamily="34" charset="-122"/>
                <a:ea typeface="微软雅黑" panose="020B0503020204020204" pitchFamily="34" charset="-122"/>
                <a:cs typeface="+mn-cs"/>
              </a:rPr>
              <a:t>‹#›</a:t>
            </a:fld>
            <a:endParaRPr kumimoji="0" lang="zh-CN" altLang="en-US" b="0" i="0" kern="1200" cap="none" spc="0" normalizeH="0" baseline="0" noProof="0">
              <a:latin typeface="Calibri" panose="020F0502020204030204" pitchFamily="34" charset="0"/>
              <a:ea typeface="微软雅黑" panose="020B0503020204020204" pitchFamily="34" charset="-122"/>
              <a:cs typeface="+mn-cs"/>
            </a:endParaRPr>
          </a:p>
        </p:txBody>
      </p:sp>
      <p:pic>
        <p:nvPicPr>
          <p:cNvPr id="7" name="图片 6" descr="logo标志"/>
          <p:cNvPicPr>
            <a:picLocks noChangeAspect="1"/>
          </p:cNvPicPr>
          <p:nvPr userDrawn="1"/>
        </p:nvPicPr>
        <p:blipFill>
          <a:blip r:embed="rId2"/>
          <a:stretch>
            <a:fillRect/>
          </a:stretch>
        </p:blipFill>
        <p:spPr>
          <a:xfrm>
            <a:off x="370205" y="6360795"/>
            <a:ext cx="1183005" cy="287655"/>
          </a:xfrm>
          <a:prstGeom prst="rect">
            <a:avLst/>
          </a:prstGeom>
        </p:spPr>
      </p:pic>
      <p:sp>
        <p:nvSpPr>
          <p:cNvPr id="4" name="文本框 3"/>
          <p:cNvSpPr txBox="1"/>
          <p:nvPr userDrawn="1"/>
        </p:nvSpPr>
        <p:spPr>
          <a:xfrm>
            <a:off x="5021263" y="6347460"/>
            <a:ext cx="2149475" cy="314325"/>
          </a:xfrm>
          <a:prstGeom prst="rect">
            <a:avLst/>
          </a:prstGeom>
          <a:noFill/>
        </p:spPr>
        <p:txBody>
          <a:bodyPr wrap="square" rtlCol="0">
            <a:spAutoFit/>
          </a:bodyPr>
          <a:lstStyle/>
          <a:p>
            <a:r>
              <a:rPr lang="zh-CN" altLang="en-US" sz="1450" i="1"/>
              <a:t>Innotron Memory Co., Ltd.</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2A73255-FD5C-4201-A8B9-FCD6BAF8F115}" type="datetime1">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2018/3/19</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buFont typeface="Arial" panose="020B0604020202020204" pitchFamily="34" charset="0"/>
              <a:buNone/>
              <a:defRPr sz="1400">
                <a:solidFill>
                  <a:srgbClr val="808080"/>
                </a:solidFill>
                <a:latin typeface="微软雅黑" panose="020B0503020204020204" pitchFamily="34" charset="-122"/>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DB71775-D2EA-4FD1-AE68-ED3F0B78F330}" type="slidenum">
              <a:rPr kumimoji="0" lang="zh-CN" altLang="en-US" sz="14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mn-cs"/>
              </a:rPr>
              <a:t>‹#›</a:t>
            </a:fld>
            <a:endParaRPr kumimoji="0" lang="zh-CN" altLang="en-US" sz="1400" b="0" i="0" u="none" strike="noStrike" kern="1200" cap="none" spc="0" normalizeH="0" baseline="0" noProof="0">
              <a:ln>
                <a:noFill/>
              </a:ln>
              <a:solidFill>
                <a:srgbClr val="808080"/>
              </a:solidFill>
              <a:effectLst/>
              <a:uLnTx/>
              <a:uFillTx/>
              <a:latin typeface="Calibri" panose="020F050202020403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宋体" panose="02010600030101010101" pitchFamily="2" charset="-122"/>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宋体" panose="02010600030101010101" pitchFamily="2"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81.pn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80.png"/><Relationship Id="rId11" Type="http://schemas.openxmlformats.org/officeDocument/2006/relationships/image" Target="../media/image31.pn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3.emf"/><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80.png"/><Relationship Id="rId11" Type="http://schemas.openxmlformats.org/officeDocument/2006/relationships/image" Target="../media/image39.png"/><Relationship Id="rId5" Type="http://schemas.openxmlformats.org/officeDocument/2006/relationships/image" Target="../media/image34.png"/><Relationship Id="rId10" Type="http://schemas.openxmlformats.org/officeDocument/2006/relationships/image" Target="../media/image37.png"/><Relationship Id="rId4" Type="http://schemas.openxmlformats.org/officeDocument/2006/relationships/image" Target="../media/image3.emf"/><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0.png"/><Relationship Id="rId1" Type="http://schemas.openxmlformats.org/officeDocument/2006/relationships/slideLayout" Target="../slideLayouts/slideLayout4.xml"/><Relationship Id="rId6" Type="http://schemas.openxmlformats.org/officeDocument/2006/relationships/image" Target="../media/image3.emf"/><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42.png"/><Relationship Id="rId3" Type="http://schemas.openxmlformats.org/officeDocument/2006/relationships/image" Target="../media/image3.emf"/><Relationship Id="rId12" Type="http://schemas.openxmlformats.org/officeDocument/2006/relationships/image" Target="../media/image410.png"/><Relationship Id="rId2" Type="http://schemas.openxmlformats.org/officeDocument/2006/relationships/notesSlide" Target="../notesSlides/notesSlide10.xml"/><Relationship Id="rId1" Type="http://schemas.openxmlformats.org/officeDocument/2006/relationships/slideLayout" Target="../slideLayouts/slideLayout4.xml"/><Relationship Id="rId11" Type="http://schemas.openxmlformats.org/officeDocument/2006/relationships/image" Target="../media/image401.png"/><Relationship Id="rId15" Type="http://schemas.openxmlformats.org/officeDocument/2006/relationships/image" Target="../media/image44.png"/><Relationship Id="rId10" Type="http://schemas.openxmlformats.org/officeDocument/2006/relationships/image" Target="../media/image390.png"/><Relationship Id="rId4" Type="http://schemas.openxmlformats.org/officeDocument/2006/relationships/image" Target="../media/image350.png"/><Relationship Id="rId9" Type="http://schemas.openxmlformats.org/officeDocument/2006/relationships/image" Target="../media/image300.png"/><Relationship Id="rId1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0.png"/><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45.png"/><Relationship Id="rId1" Type="http://schemas.openxmlformats.org/officeDocument/2006/relationships/slideLayout" Target="../slideLayouts/slideLayout4.xml"/><Relationship Id="rId5" Type="http://schemas.openxmlformats.org/officeDocument/2006/relationships/image" Target="../media/image3.emf"/><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3.emf"/><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emf"/><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70.png"/><Relationship Id="rId4" Type="http://schemas.openxmlformats.org/officeDocument/2006/relationships/image" Target="../media/image9.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emf"/><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7.png"/><Relationship Id="rId11" Type="http://schemas.openxmlformats.org/officeDocument/2006/relationships/image" Target="../media/image24.png"/><Relationship Id="rId5" Type="http://schemas.openxmlformats.org/officeDocument/2006/relationships/image" Target="../media/image11.png"/><Relationship Id="rId10" Type="http://schemas.openxmlformats.org/officeDocument/2006/relationships/image" Target="../media/image23.png"/><Relationship Id="rId4" Type="http://schemas.openxmlformats.org/officeDocument/2006/relationships/image" Target="../media/image16.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ctrTitle"/>
          </p:nvPr>
        </p:nvSpPr>
        <p:spPr>
          <a:xfrm>
            <a:off x="6015038" y="1280160"/>
            <a:ext cx="6176962" cy="2309178"/>
          </a:xfrm>
          <a:prstGeom prst="rect">
            <a:avLst/>
          </a:prstGeom>
          <a:noFill/>
          <a:ln>
            <a:noFill/>
          </a:ln>
        </p:spPr>
        <p:txBody>
          <a:bodyPr anchor="b">
            <a:normAutofit/>
          </a:bodyPr>
          <a:lstStyle/>
          <a:p>
            <a:pPr algn="ctr" eaLnBrk="1" hangingPunct="1"/>
            <a:r>
              <a:rPr lang="zh-CN" altLang="en-US" sz="5800" kern="1200" dirty="0" smtClean="0">
                <a:latin typeface="微软雅黑" panose="020B0503020204020204" pitchFamily="34" charset="-122"/>
                <a:ea typeface="微软雅黑" panose="020B0503020204020204" pitchFamily="34" charset="-122"/>
                <a:cs typeface="+mj-cs"/>
              </a:rPr>
              <a:t>感应放大器的</a:t>
            </a:r>
            <a:r>
              <a:rPr lang="zh-CN" altLang="en-US" sz="5800" dirty="0" smtClean="0"/>
              <a:t>基本工作原理介绍</a:t>
            </a:r>
            <a:endParaRPr lang="en-US" altLang="zh-CN" sz="5800" kern="1200" dirty="0">
              <a:latin typeface="微软雅黑" panose="020B0503020204020204" pitchFamily="34" charset="-122"/>
              <a:ea typeface="微软雅黑" panose="020B0503020204020204" pitchFamily="34" charset="-122"/>
              <a:cs typeface="+mj-cs"/>
            </a:endParaRPr>
          </a:p>
        </p:txBody>
      </p:sp>
      <p:sp>
        <p:nvSpPr>
          <p:cNvPr id="20483" name="副标题 2"/>
          <p:cNvSpPr>
            <a:spLocks noGrp="1"/>
          </p:cNvSpPr>
          <p:nvPr>
            <p:ph type="subTitle" idx="1"/>
          </p:nvPr>
        </p:nvSpPr>
        <p:spPr>
          <a:xfrm>
            <a:off x="6808124" y="3852163"/>
            <a:ext cx="4950489" cy="898525"/>
          </a:xfrm>
        </p:spPr>
        <p:txBody>
          <a:bodyPr vert="horz" wrap="square" lIns="91440" tIns="45720" rIns="91440" bIns="45720" anchor="t"/>
          <a:lstStyle/>
          <a:p>
            <a:pPr eaLnBrk="1" hangingPunct="1">
              <a:spcBef>
                <a:spcPct val="0"/>
              </a:spcBef>
            </a:pPr>
            <a:r>
              <a:rPr lang="en-US" altLang="zh-CN" sz="3600" kern="1200" dirty="0" smtClean="0">
                <a:latin typeface="微软雅黑" panose="020B0503020204020204" pitchFamily="34" charset="-122"/>
                <a:ea typeface="微软雅黑" panose="020B0503020204020204" pitchFamily="34" charset="-122"/>
                <a:cs typeface="+mn-cs"/>
              </a:rPr>
              <a:t>Design Verification</a:t>
            </a:r>
          </a:p>
          <a:p>
            <a:pPr eaLnBrk="1" hangingPunct="1">
              <a:spcBef>
                <a:spcPct val="0"/>
              </a:spcBef>
            </a:pPr>
            <a:r>
              <a:rPr lang="zh-CN" altLang="en-US" sz="3600" dirty="0">
                <a:latin typeface="微软雅黑" panose="020B0503020204020204" pitchFamily="34" charset="-122"/>
                <a:ea typeface="微软雅黑" panose="020B0503020204020204" pitchFamily="34" charset="-122"/>
              </a:rPr>
              <a:t>陆天辰</a:t>
            </a:r>
            <a:endParaRPr lang="zh-CN" altLang="en-US" sz="3600" kern="1200" dirty="0">
              <a:latin typeface="微软雅黑" panose="020B0503020204020204" pitchFamily="34" charset="-122"/>
              <a:ea typeface="微软雅黑" panose="020B0503020204020204" pitchFamily="34" charset="-122"/>
              <a:cs typeface="+mn-cs"/>
            </a:endParaRPr>
          </a:p>
        </p:txBody>
      </p:sp>
      <p:sp>
        <p:nvSpPr>
          <p:cNvPr id="20484" name="副标题 2"/>
          <p:cNvSpPr>
            <a:spLocks noGrp="1"/>
          </p:cNvSpPr>
          <p:nvPr/>
        </p:nvSpPr>
        <p:spPr>
          <a:xfrm>
            <a:off x="7878763" y="5160805"/>
            <a:ext cx="3879850" cy="43973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宋体" panose="02010600030101010101" pitchFamily="2"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5pPr>
          </a:lstStyle>
          <a:p>
            <a:pPr marL="0" lvl="0" indent="0" algn="r" eaLnBrk="1" hangingPunct="1">
              <a:lnSpc>
                <a:spcPct val="80000"/>
              </a:lnSpc>
              <a:spcBef>
                <a:spcPct val="0"/>
              </a:spcBef>
              <a:buNone/>
            </a:pPr>
            <a:r>
              <a:rPr lang="en-US" altLang="en-US" sz="2000" b="1" dirty="0">
                <a:latin typeface="微软雅黑" panose="020B0503020204020204" pitchFamily="34" charset="-122"/>
                <a:ea typeface="微软雅黑" panose="020B0503020204020204" pitchFamily="34" charset="-122"/>
              </a:rPr>
              <a:t>2017. </a:t>
            </a:r>
            <a:r>
              <a:rPr lang="en-US" altLang="en-US" sz="2000" b="1" dirty="0" smtClean="0">
                <a:latin typeface="微软雅黑" panose="020B0503020204020204" pitchFamily="34" charset="-122"/>
                <a:ea typeface="微软雅黑" panose="020B0503020204020204" pitchFamily="34" charset="-122"/>
              </a:rPr>
              <a:t>12. 07.</a:t>
            </a:r>
            <a:endParaRPr lang="en-US" altLang="en-US" sz="2000" b="1" dirty="0">
              <a:latin typeface="微软雅黑" panose="020B0503020204020204" pitchFamily="34" charset="-122"/>
              <a:ea typeface="微软雅黑" panose="020B0503020204020204" pitchFamily="34" charset="-122"/>
            </a:endParaRPr>
          </a:p>
        </p:txBody>
      </p:sp>
      <p:pic>
        <p:nvPicPr>
          <p:cNvPr id="20485" name="图片 4"/>
          <p:cNvPicPr>
            <a:picLocks noChangeAspect="1"/>
          </p:cNvPicPr>
          <p:nvPr/>
        </p:nvPicPr>
        <p:blipFill>
          <a:blip r:embed="rId2"/>
          <a:stretch>
            <a:fillRect/>
          </a:stretch>
        </p:blipFill>
        <p:spPr>
          <a:xfrm>
            <a:off x="6015038" y="3589338"/>
            <a:ext cx="6176962" cy="122237"/>
          </a:xfrm>
          <a:prstGeom prst="rect">
            <a:avLst/>
          </a:prstGeom>
          <a:noFill/>
          <a:ln w="9525">
            <a:noFill/>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 name="文本框 203"/>
              <p:cNvSpPr txBox="1"/>
              <p:nvPr/>
            </p:nvSpPr>
            <p:spPr>
              <a:xfrm>
                <a:off x="4828162" y="1620204"/>
                <a:ext cx="1181472" cy="646331"/>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𝐵𝐿</m:t>
                        </m:r>
                      </m:sub>
                    </m:sSub>
                  </m:oMath>
                </a14:m>
                <a:r>
                  <a:rPr lang="en-US" altLang="zh-CN" dirty="0" smtClean="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𝑉</m:t>
                        </m:r>
                      </m:e>
                      <m:sub>
                        <m:r>
                          <a:rPr lang="en-US" altLang="zh-CN" b="0" i="1" dirty="0" smtClean="0">
                            <a:latin typeface="Cambria Math" panose="02040503050406030204" pitchFamily="18" charset="0"/>
                          </a:rPr>
                          <m:t>𝐵𝐿𝐻</m:t>
                        </m:r>
                      </m:sub>
                    </m:sSub>
                  </m:oMath>
                </a14:m>
                <a:endParaRPr lang="en-US" altLang="zh-CN" dirty="0" smtClean="0"/>
              </a:p>
              <a:p>
                <a:endParaRPr lang="zh-CN" altLang="en-US" dirty="0"/>
              </a:p>
            </p:txBody>
          </p:sp>
        </mc:Choice>
        <mc:Fallback xmlns="">
          <p:sp>
            <p:nvSpPr>
              <p:cNvPr id="204" name="文本框 203"/>
              <p:cNvSpPr txBox="1">
                <a:spLocks noRot="1" noChangeAspect="1" noMove="1" noResize="1" noEditPoints="1" noAdjustHandles="1" noChangeArrowheads="1" noChangeShapeType="1" noTextEdit="1"/>
              </p:cNvSpPr>
              <p:nvPr/>
            </p:nvSpPr>
            <p:spPr>
              <a:xfrm>
                <a:off x="4828162" y="1620204"/>
                <a:ext cx="1181472" cy="646331"/>
              </a:xfrm>
              <a:prstGeom prst="rect">
                <a:avLst/>
              </a:prstGeom>
              <a:blipFill>
                <a:blip r:embed="rId3"/>
                <a:stretch>
                  <a:fillRect t="-5660"/>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en-US" sz="4000" b="1" dirty="0"/>
              <a:t>感应</a:t>
            </a:r>
            <a:r>
              <a:rPr lang="zh-CN" altLang="en-US" sz="4000" b="1" dirty="0" smtClean="0"/>
              <a:t>器放大的</a:t>
            </a:r>
            <a:r>
              <a:rPr lang="zh-CN" altLang="en-US" sz="4000" b="1" dirty="0"/>
              <a:t>基本动作原理</a:t>
            </a:r>
            <a:r>
              <a:rPr lang="en-US" altLang="zh-CN" sz="4000" b="1" dirty="0" smtClean="0"/>
              <a:t>——</a:t>
            </a:r>
            <a:r>
              <a:rPr lang="zh-CN" altLang="en-US" sz="4000" b="1" dirty="0" smtClean="0"/>
              <a:t>写入“</a:t>
            </a:r>
            <a:r>
              <a:rPr lang="en-US" altLang="zh-CN" sz="4000" b="1" dirty="0" smtClean="0"/>
              <a:t>1</a:t>
            </a:r>
            <a:r>
              <a:rPr lang="zh-CN" altLang="en-US" sz="4000" b="1" dirty="0" smtClean="0"/>
              <a:t>”</a:t>
            </a:r>
            <a:endParaRPr lang="zh-CN" altLang="en-US" sz="4000" b="1" dirty="0"/>
          </a:p>
        </p:txBody>
      </p:sp>
      <p:pic>
        <p:nvPicPr>
          <p:cNvPr id="9" name="图片 13"/>
          <p:cNvPicPr>
            <a:picLocks noChangeAspect="1"/>
          </p:cNvPicPr>
          <p:nvPr/>
        </p:nvPicPr>
        <p:blipFill>
          <a:blip r:embed="rId4"/>
          <a:stretch>
            <a:fillRect/>
          </a:stretch>
        </p:blipFill>
        <p:spPr>
          <a:xfrm>
            <a:off x="838200" y="1027906"/>
            <a:ext cx="10263188" cy="128588"/>
          </a:xfrm>
          <a:prstGeom prst="rect">
            <a:avLst/>
          </a:prstGeom>
          <a:noFill/>
          <a:ln w="9525">
            <a:noFill/>
          </a:ln>
        </p:spPr>
      </p:pic>
      <p:cxnSp>
        <p:nvCxnSpPr>
          <p:cNvPr id="4" name="直接连接符 3"/>
          <p:cNvCxnSpPr/>
          <p:nvPr/>
        </p:nvCxnSpPr>
        <p:spPr>
          <a:xfrm>
            <a:off x="785279" y="2322770"/>
            <a:ext cx="774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flipV="1">
            <a:off x="709080" y="4928140"/>
            <a:ext cx="7740000"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1419023" y="1824829"/>
            <a:ext cx="0" cy="3657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376711" y="3092761"/>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6" name="直接连接符 15"/>
          <p:cNvCxnSpPr/>
          <p:nvPr/>
        </p:nvCxnSpPr>
        <p:spPr>
          <a:xfrm>
            <a:off x="1461335" y="3134515"/>
            <a:ext cx="3302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1791535" y="2926099"/>
            <a:ext cx="0" cy="43815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1892561" y="2802274"/>
            <a:ext cx="0" cy="683418"/>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a:off x="1892561" y="2990624"/>
            <a:ext cx="25073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flipV="1">
            <a:off x="1892561" y="3264330"/>
            <a:ext cx="25073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2143300" y="2322770"/>
            <a:ext cx="0" cy="667854"/>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flipH="1">
            <a:off x="2143301" y="3254931"/>
            <a:ext cx="7544" cy="405399"/>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a:xfrm>
            <a:off x="1985745" y="3667161"/>
            <a:ext cx="3302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a:off x="1985745" y="3793909"/>
            <a:ext cx="3302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flipH="1">
            <a:off x="2143299" y="3793909"/>
            <a:ext cx="3773" cy="308016"/>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a:off x="2039873" y="4101925"/>
            <a:ext cx="206851" cy="0"/>
          </a:xfrm>
          <a:prstGeom prst="line">
            <a:avLst/>
          </a:prstGeom>
          <a:ln w="19050"/>
        </p:spPr>
        <p:style>
          <a:lnRef idx="1">
            <a:schemeClr val="dk1"/>
          </a:lnRef>
          <a:fillRef idx="0">
            <a:schemeClr val="dk1"/>
          </a:fillRef>
          <a:effectRef idx="0">
            <a:schemeClr val="dk1"/>
          </a:effectRef>
          <a:fontRef idx="minor">
            <a:schemeClr val="tx1"/>
          </a:fontRef>
        </p:style>
      </p:cxnSp>
      <p:sp>
        <p:nvSpPr>
          <p:cNvPr id="43" name="椭圆 42"/>
          <p:cNvSpPr/>
          <p:nvPr/>
        </p:nvSpPr>
        <p:spPr>
          <a:xfrm>
            <a:off x="5528456" y="2281015"/>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4" name="椭圆 43"/>
          <p:cNvSpPr/>
          <p:nvPr/>
        </p:nvSpPr>
        <p:spPr>
          <a:xfrm>
            <a:off x="5518812" y="2640203"/>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5" name="椭圆 44"/>
          <p:cNvSpPr/>
          <p:nvPr/>
        </p:nvSpPr>
        <p:spPr>
          <a:xfrm>
            <a:off x="5697124" y="2641193"/>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6" name="椭圆 45"/>
          <p:cNvSpPr/>
          <p:nvPr/>
        </p:nvSpPr>
        <p:spPr>
          <a:xfrm>
            <a:off x="5337563" y="2640203"/>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48" name="直接连接符 47"/>
          <p:cNvCxnSpPr>
            <a:stCxn id="43" idx="4"/>
            <a:endCxn id="44" idx="0"/>
          </p:cNvCxnSpPr>
          <p:nvPr/>
        </p:nvCxnSpPr>
        <p:spPr>
          <a:xfrm flipH="1">
            <a:off x="5561124" y="2364524"/>
            <a:ext cx="9644" cy="275679"/>
          </a:xfrm>
          <a:prstGeom prst="line">
            <a:avLst/>
          </a:prstGeom>
          <a:ln w="19050"/>
        </p:spPr>
        <p:style>
          <a:lnRef idx="1">
            <a:schemeClr val="dk1"/>
          </a:lnRef>
          <a:fillRef idx="0">
            <a:schemeClr val="dk1"/>
          </a:fillRef>
          <a:effectRef idx="0">
            <a:schemeClr val="dk1"/>
          </a:effectRef>
          <a:fontRef idx="minor">
            <a:schemeClr val="tx1"/>
          </a:fontRef>
        </p:style>
      </p:cxnSp>
      <p:cxnSp>
        <p:nvCxnSpPr>
          <p:cNvPr id="50" name="直接连接符 49"/>
          <p:cNvCxnSpPr/>
          <p:nvPr/>
        </p:nvCxnSpPr>
        <p:spPr>
          <a:xfrm flipV="1">
            <a:off x="4849924" y="2680370"/>
            <a:ext cx="1422400" cy="3175"/>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a:off x="4861798" y="2676128"/>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直接连接符 53"/>
          <p:cNvCxnSpPr/>
          <p:nvPr/>
        </p:nvCxnSpPr>
        <p:spPr>
          <a:xfrm>
            <a:off x="6267500" y="2678249"/>
            <a:ext cx="0" cy="141879"/>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直接连接符 56"/>
          <p:cNvCxnSpPr/>
          <p:nvPr/>
        </p:nvCxnSpPr>
        <p:spPr>
          <a:xfrm flipV="1">
            <a:off x="4486355" y="2829548"/>
            <a:ext cx="509587"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直接连接符 59"/>
          <p:cNvCxnSpPr/>
          <p:nvPr/>
        </p:nvCxnSpPr>
        <p:spPr>
          <a:xfrm flipV="1">
            <a:off x="6126243" y="2826417"/>
            <a:ext cx="509587"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直接连接符 61"/>
          <p:cNvCxnSpPr/>
          <p:nvPr/>
        </p:nvCxnSpPr>
        <p:spPr>
          <a:xfrm flipV="1">
            <a:off x="4604195" y="2923086"/>
            <a:ext cx="273906"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直接连接符 63"/>
          <p:cNvCxnSpPr/>
          <p:nvPr/>
        </p:nvCxnSpPr>
        <p:spPr>
          <a:xfrm flipV="1">
            <a:off x="6267500" y="2923086"/>
            <a:ext cx="273906"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65" name="直接连接符 64"/>
          <p:cNvCxnSpPr/>
          <p:nvPr/>
        </p:nvCxnSpPr>
        <p:spPr>
          <a:xfrm>
            <a:off x="4594607" y="2683545"/>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a:off x="6541406" y="2676128"/>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直接连接符 66"/>
          <p:cNvCxnSpPr/>
          <p:nvPr/>
        </p:nvCxnSpPr>
        <p:spPr>
          <a:xfrm flipV="1">
            <a:off x="4204636" y="2682544"/>
            <a:ext cx="396432" cy="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flipV="1">
            <a:off x="6531436" y="2682544"/>
            <a:ext cx="422750"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71" name="直接连接符 70"/>
          <p:cNvCxnSpPr/>
          <p:nvPr/>
        </p:nvCxnSpPr>
        <p:spPr>
          <a:xfrm>
            <a:off x="4215707" y="2679658"/>
            <a:ext cx="0" cy="620409"/>
          </a:xfrm>
          <a:prstGeom prst="line">
            <a:avLst/>
          </a:prstGeom>
          <a:ln w="19050"/>
        </p:spPr>
        <p:style>
          <a:lnRef idx="1">
            <a:schemeClr val="dk1"/>
          </a:lnRef>
          <a:fillRef idx="0">
            <a:schemeClr val="dk1"/>
          </a:fillRef>
          <a:effectRef idx="0">
            <a:schemeClr val="dk1"/>
          </a:effectRef>
          <a:fontRef idx="minor">
            <a:schemeClr val="tx1"/>
          </a:fontRef>
        </p:style>
      </p:cxnSp>
      <p:sp>
        <p:nvSpPr>
          <p:cNvPr id="74" name="矩形 73"/>
          <p:cNvSpPr/>
          <p:nvPr/>
        </p:nvSpPr>
        <p:spPr>
          <a:xfrm>
            <a:off x="3825223" y="3304773"/>
            <a:ext cx="758825" cy="63556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7" name="直接连接符 76"/>
          <p:cNvCxnSpPr/>
          <p:nvPr/>
        </p:nvCxnSpPr>
        <p:spPr>
          <a:xfrm>
            <a:off x="4215707" y="3940335"/>
            <a:ext cx="0" cy="649806"/>
          </a:xfrm>
          <a:prstGeom prst="line">
            <a:avLst/>
          </a:prstGeom>
          <a:ln w="19050"/>
        </p:spPr>
        <p:style>
          <a:lnRef idx="1">
            <a:schemeClr val="dk1"/>
          </a:lnRef>
          <a:fillRef idx="0">
            <a:schemeClr val="dk1"/>
          </a:fillRef>
          <a:effectRef idx="0">
            <a:schemeClr val="dk1"/>
          </a:effectRef>
          <a:fontRef idx="minor">
            <a:schemeClr val="tx1"/>
          </a:fontRef>
        </p:style>
      </p:cxnSp>
      <p:cxnSp>
        <p:nvCxnSpPr>
          <p:cNvPr id="81" name="直接连接符 80"/>
          <p:cNvCxnSpPr/>
          <p:nvPr/>
        </p:nvCxnSpPr>
        <p:spPr>
          <a:xfrm flipV="1">
            <a:off x="4204636" y="4576381"/>
            <a:ext cx="396432" cy="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a:off x="4594607" y="4432381"/>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4878101" y="4422945"/>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flipV="1">
            <a:off x="4486355" y="4422945"/>
            <a:ext cx="509587"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flipV="1">
            <a:off x="4604195" y="4319985"/>
            <a:ext cx="273906"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86" name="直接连接符 85"/>
          <p:cNvCxnSpPr/>
          <p:nvPr/>
        </p:nvCxnSpPr>
        <p:spPr>
          <a:xfrm flipV="1">
            <a:off x="4861798" y="4568824"/>
            <a:ext cx="1422400" cy="3175"/>
          </a:xfrm>
          <a:prstGeom prst="line">
            <a:avLst/>
          </a:prstGeom>
          <a:ln w="19050"/>
        </p:spPr>
        <p:style>
          <a:lnRef idx="1">
            <a:schemeClr val="dk1"/>
          </a:lnRef>
          <a:fillRef idx="0">
            <a:schemeClr val="dk1"/>
          </a:fillRef>
          <a:effectRef idx="0">
            <a:schemeClr val="dk1"/>
          </a:effectRef>
          <a:fontRef idx="minor">
            <a:schemeClr val="tx1"/>
          </a:fontRef>
        </p:style>
      </p:cxnSp>
      <p:cxnSp>
        <p:nvCxnSpPr>
          <p:cNvPr id="87" name="直接连接符 86"/>
          <p:cNvCxnSpPr/>
          <p:nvPr/>
        </p:nvCxnSpPr>
        <p:spPr>
          <a:xfrm>
            <a:off x="6284399" y="4427949"/>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a:off x="6567893" y="4418513"/>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89" name="直接连接符 88"/>
          <p:cNvCxnSpPr/>
          <p:nvPr/>
        </p:nvCxnSpPr>
        <p:spPr>
          <a:xfrm flipV="1">
            <a:off x="6176147" y="4418513"/>
            <a:ext cx="509587"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直接连接符 89"/>
          <p:cNvCxnSpPr/>
          <p:nvPr/>
        </p:nvCxnSpPr>
        <p:spPr>
          <a:xfrm flipV="1">
            <a:off x="6293987" y="4315553"/>
            <a:ext cx="273906"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flipV="1">
            <a:off x="6562928" y="4568824"/>
            <a:ext cx="396432" cy="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92" name="直接连接符 91"/>
          <p:cNvCxnSpPr/>
          <p:nvPr/>
        </p:nvCxnSpPr>
        <p:spPr>
          <a:xfrm>
            <a:off x="6952557" y="2671721"/>
            <a:ext cx="0" cy="620409"/>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a:off x="6952557" y="3932398"/>
            <a:ext cx="0" cy="649806"/>
          </a:xfrm>
          <a:prstGeom prst="line">
            <a:avLst/>
          </a:prstGeom>
          <a:ln w="19050"/>
        </p:spPr>
        <p:style>
          <a:lnRef idx="1">
            <a:schemeClr val="dk1"/>
          </a:lnRef>
          <a:fillRef idx="0">
            <a:schemeClr val="dk1"/>
          </a:fillRef>
          <a:effectRef idx="0">
            <a:schemeClr val="dk1"/>
          </a:effectRef>
          <a:fontRef idx="minor">
            <a:schemeClr val="tx1"/>
          </a:fontRef>
        </p:style>
      </p:cxnSp>
      <p:sp>
        <p:nvSpPr>
          <p:cNvPr id="94" name="矩形 93"/>
          <p:cNvSpPr/>
          <p:nvPr/>
        </p:nvSpPr>
        <p:spPr>
          <a:xfrm>
            <a:off x="6548497" y="3295684"/>
            <a:ext cx="758825" cy="63556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5" name="椭圆 94"/>
          <p:cNvSpPr/>
          <p:nvPr/>
        </p:nvSpPr>
        <p:spPr>
          <a:xfrm>
            <a:off x="5544520" y="4469046"/>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6" name="椭圆 95"/>
          <p:cNvSpPr/>
          <p:nvPr/>
        </p:nvSpPr>
        <p:spPr>
          <a:xfrm>
            <a:off x="5544520" y="4886386"/>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7" name="椭圆 96"/>
          <p:cNvSpPr/>
          <p:nvPr/>
        </p:nvSpPr>
        <p:spPr>
          <a:xfrm>
            <a:off x="5706768" y="4458041"/>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8" name="椭圆 97"/>
          <p:cNvSpPr/>
          <p:nvPr/>
        </p:nvSpPr>
        <p:spPr>
          <a:xfrm>
            <a:off x="5378671" y="4455178"/>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99" name="直接连接符 98"/>
          <p:cNvCxnSpPr>
            <a:stCxn id="95" idx="4"/>
            <a:endCxn id="96" idx="0"/>
          </p:cNvCxnSpPr>
          <p:nvPr/>
        </p:nvCxnSpPr>
        <p:spPr>
          <a:xfrm>
            <a:off x="5586832" y="4552555"/>
            <a:ext cx="0" cy="333831"/>
          </a:xfrm>
          <a:prstGeom prst="line">
            <a:avLst/>
          </a:prstGeom>
          <a:ln w="19050"/>
        </p:spPr>
        <p:style>
          <a:lnRef idx="1">
            <a:schemeClr val="dk1"/>
          </a:lnRef>
          <a:fillRef idx="0">
            <a:schemeClr val="dk1"/>
          </a:fillRef>
          <a:effectRef idx="0">
            <a:schemeClr val="dk1"/>
          </a:effectRef>
          <a:fontRef idx="minor">
            <a:schemeClr val="tx1"/>
          </a:fontRef>
        </p:style>
      </p:cxnSp>
      <p:cxnSp>
        <p:nvCxnSpPr>
          <p:cNvPr id="109" name="直接连接符 108"/>
          <p:cNvCxnSpPr/>
          <p:nvPr/>
        </p:nvCxnSpPr>
        <p:spPr>
          <a:xfrm>
            <a:off x="4741148" y="4023505"/>
            <a:ext cx="0" cy="216000"/>
          </a:xfrm>
          <a:prstGeom prst="line">
            <a:avLst/>
          </a:prstGeom>
          <a:ln w="19050"/>
        </p:spPr>
        <p:style>
          <a:lnRef idx="1">
            <a:schemeClr val="dk1"/>
          </a:lnRef>
          <a:fillRef idx="0">
            <a:schemeClr val="dk1"/>
          </a:fillRef>
          <a:effectRef idx="0">
            <a:schemeClr val="dk1"/>
          </a:effectRef>
          <a:fontRef idx="minor">
            <a:schemeClr val="tx1"/>
          </a:fontRef>
        </p:style>
      </p:cxnSp>
      <p:sp>
        <p:nvSpPr>
          <p:cNvPr id="110" name="椭圆 109"/>
          <p:cNvSpPr/>
          <p:nvPr/>
        </p:nvSpPr>
        <p:spPr>
          <a:xfrm>
            <a:off x="4698836" y="4242358"/>
            <a:ext cx="84624" cy="83509"/>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1" name="椭圆 110"/>
          <p:cNvSpPr/>
          <p:nvPr/>
        </p:nvSpPr>
        <p:spPr>
          <a:xfrm>
            <a:off x="4698836" y="2914308"/>
            <a:ext cx="84624" cy="83509"/>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12" name="直接连接符 111"/>
          <p:cNvCxnSpPr/>
          <p:nvPr/>
        </p:nvCxnSpPr>
        <p:spPr>
          <a:xfrm>
            <a:off x="4741148" y="2989862"/>
            <a:ext cx="0" cy="216000"/>
          </a:xfrm>
          <a:prstGeom prst="line">
            <a:avLst/>
          </a:prstGeom>
          <a:ln w="19050"/>
        </p:spPr>
        <p:style>
          <a:lnRef idx="1">
            <a:schemeClr val="dk1"/>
          </a:lnRef>
          <a:fillRef idx="0">
            <a:schemeClr val="dk1"/>
          </a:fillRef>
          <a:effectRef idx="0">
            <a:schemeClr val="dk1"/>
          </a:effectRef>
          <a:fontRef idx="minor">
            <a:schemeClr val="tx1"/>
          </a:fontRef>
        </p:style>
      </p:cxnSp>
      <p:cxnSp>
        <p:nvCxnSpPr>
          <p:cNvPr id="113" name="直接连接符 112"/>
          <p:cNvCxnSpPr/>
          <p:nvPr/>
        </p:nvCxnSpPr>
        <p:spPr>
          <a:xfrm>
            <a:off x="5404786" y="4239505"/>
            <a:ext cx="9663" cy="281253"/>
          </a:xfrm>
          <a:prstGeom prst="line">
            <a:avLst/>
          </a:prstGeom>
          <a:ln w="19050"/>
        </p:spPr>
        <p:style>
          <a:lnRef idx="1">
            <a:schemeClr val="dk1"/>
          </a:lnRef>
          <a:fillRef idx="0">
            <a:schemeClr val="dk1"/>
          </a:fillRef>
          <a:effectRef idx="0">
            <a:schemeClr val="dk1"/>
          </a:effectRef>
          <a:fontRef idx="minor">
            <a:schemeClr val="tx1"/>
          </a:fontRef>
        </p:style>
      </p:cxnSp>
      <p:cxnSp>
        <p:nvCxnSpPr>
          <p:cNvPr id="114" name="直接连接符 113"/>
          <p:cNvCxnSpPr/>
          <p:nvPr/>
        </p:nvCxnSpPr>
        <p:spPr>
          <a:xfrm>
            <a:off x="5742369" y="4239505"/>
            <a:ext cx="0" cy="281253"/>
          </a:xfrm>
          <a:prstGeom prst="line">
            <a:avLst/>
          </a:prstGeom>
          <a:ln w="19050"/>
        </p:spPr>
        <p:style>
          <a:lnRef idx="1">
            <a:schemeClr val="dk1"/>
          </a:lnRef>
          <a:fillRef idx="0">
            <a:schemeClr val="dk1"/>
          </a:fillRef>
          <a:effectRef idx="0">
            <a:schemeClr val="dk1"/>
          </a:effectRef>
          <a:fontRef idx="minor">
            <a:schemeClr val="tx1"/>
          </a:fontRef>
        </p:style>
      </p:cxnSp>
      <p:cxnSp>
        <p:nvCxnSpPr>
          <p:cNvPr id="115" name="直接连接符 114"/>
          <p:cNvCxnSpPr/>
          <p:nvPr/>
        </p:nvCxnSpPr>
        <p:spPr>
          <a:xfrm>
            <a:off x="5385142" y="2723854"/>
            <a:ext cx="0" cy="384506"/>
          </a:xfrm>
          <a:prstGeom prst="line">
            <a:avLst/>
          </a:prstGeom>
          <a:ln w="19050"/>
        </p:spPr>
        <p:style>
          <a:lnRef idx="1">
            <a:schemeClr val="dk1"/>
          </a:lnRef>
          <a:fillRef idx="0">
            <a:schemeClr val="dk1"/>
          </a:fillRef>
          <a:effectRef idx="0">
            <a:schemeClr val="dk1"/>
          </a:effectRef>
          <a:fontRef idx="minor">
            <a:schemeClr val="tx1"/>
          </a:fontRef>
        </p:style>
      </p:cxnSp>
      <p:cxnSp>
        <p:nvCxnSpPr>
          <p:cNvPr id="116" name="直接连接符 115"/>
          <p:cNvCxnSpPr/>
          <p:nvPr/>
        </p:nvCxnSpPr>
        <p:spPr>
          <a:xfrm>
            <a:off x="5742369" y="2723712"/>
            <a:ext cx="0" cy="384648"/>
          </a:xfrm>
          <a:prstGeom prst="line">
            <a:avLst/>
          </a:prstGeom>
          <a:ln w="19050"/>
        </p:spPr>
        <p:style>
          <a:lnRef idx="1">
            <a:schemeClr val="dk1"/>
          </a:lnRef>
          <a:fillRef idx="0">
            <a:schemeClr val="dk1"/>
          </a:fillRef>
          <a:effectRef idx="0">
            <a:schemeClr val="dk1"/>
          </a:effectRef>
          <a:fontRef idx="minor">
            <a:schemeClr val="tx1"/>
          </a:fontRef>
        </p:style>
      </p:cxnSp>
      <p:cxnSp>
        <p:nvCxnSpPr>
          <p:cNvPr id="123" name="直接连接符 122"/>
          <p:cNvCxnSpPr/>
          <p:nvPr/>
        </p:nvCxnSpPr>
        <p:spPr>
          <a:xfrm>
            <a:off x="6400879" y="2925817"/>
            <a:ext cx="0" cy="216000"/>
          </a:xfrm>
          <a:prstGeom prst="line">
            <a:avLst/>
          </a:prstGeom>
          <a:ln w="19050"/>
        </p:spPr>
        <p:style>
          <a:lnRef idx="1">
            <a:schemeClr val="dk1"/>
          </a:lnRef>
          <a:fillRef idx="0">
            <a:schemeClr val="dk1"/>
          </a:fillRef>
          <a:effectRef idx="0">
            <a:schemeClr val="dk1"/>
          </a:effectRef>
          <a:fontRef idx="minor">
            <a:schemeClr val="tx1"/>
          </a:fontRef>
        </p:style>
      </p:cxnSp>
      <p:cxnSp>
        <p:nvCxnSpPr>
          <p:cNvPr id="124" name="直接连接符 123"/>
          <p:cNvCxnSpPr/>
          <p:nvPr/>
        </p:nvCxnSpPr>
        <p:spPr>
          <a:xfrm>
            <a:off x="6431836" y="4099553"/>
            <a:ext cx="0" cy="216000"/>
          </a:xfrm>
          <a:prstGeom prst="line">
            <a:avLst/>
          </a:prstGeom>
          <a:ln w="19050"/>
        </p:spPr>
        <p:style>
          <a:lnRef idx="1">
            <a:schemeClr val="dk1"/>
          </a:lnRef>
          <a:fillRef idx="0">
            <a:schemeClr val="dk1"/>
          </a:fillRef>
          <a:effectRef idx="0">
            <a:schemeClr val="dk1"/>
          </a:effectRef>
          <a:fontRef idx="minor">
            <a:schemeClr val="tx1"/>
          </a:fontRef>
        </p:style>
      </p:cxnSp>
      <p:cxnSp>
        <p:nvCxnSpPr>
          <p:cNvPr id="126" name="直接连接符 125"/>
          <p:cNvCxnSpPr/>
          <p:nvPr/>
        </p:nvCxnSpPr>
        <p:spPr>
          <a:xfrm>
            <a:off x="5742369" y="3091691"/>
            <a:ext cx="689467" cy="1007862"/>
          </a:xfrm>
          <a:prstGeom prst="line">
            <a:avLst/>
          </a:prstGeom>
          <a:ln w="19050"/>
        </p:spPr>
        <p:style>
          <a:lnRef idx="1">
            <a:schemeClr val="dk1"/>
          </a:lnRef>
          <a:fillRef idx="0">
            <a:schemeClr val="dk1"/>
          </a:fillRef>
          <a:effectRef idx="0">
            <a:schemeClr val="dk1"/>
          </a:effectRef>
          <a:fontRef idx="minor">
            <a:schemeClr val="tx1"/>
          </a:fontRef>
        </p:style>
      </p:cxnSp>
      <p:cxnSp>
        <p:nvCxnSpPr>
          <p:cNvPr id="128" name="直接连接符 127"/>
          <p:cNvCxnSpPr/>
          <p:nvPr/>
        </p:nvCxnSpPr>
        <p:spPr>
          <a:xfrm>
            <a:off x="4739520" y="3199951"/>
            <a:ext cx="665266" cy="1057350"/>
          </a:xfrm>
          <a:prstGeom prst="line">
            <a:avLst/>
          </a:prstGeom>
          <a:ln w="19050"/>
        </p:spPr>
        <p:style>
          <a:lnRef idx="1">
            <a:schemeClr val="dk1"/>
          </a:lnRef>
          <a:fillRef idx="0">
            <a:schemeClr val="dk1"/>
          </a:fillRef>
          <a:effectRef idx="0">
            <a:schemeClr val="dk1"/>
          </a:effectRef>
          <a:fontRef idx="minor">
            <a:schemeClr val="tx1"/>
          </a:fontRef>
        </p:style>
      </p:cxnSp>
      <p:cxnSp>
        <p:nvCxnSpPr>
          <p:cNvPr id="132" name="直接连接符 131"/>
          <p:cNvCxnSpPr/>
          <p:nvPr/>
        </p:nvCxnSpPr>
        <p:spPr>
          <a:xfrm flipH="1">
            <a:off x="4736428" y="3105267"/>
            <a:ext cx="650089" cy="926810"/>
          </a:xfrm>
          <a:prstGeom prst="line">
            <a:avLst/>
          </a:prstGeom>
          <a:ln w="19050"/>
        </p:spPr>
        <p:style>
          <a:lnRef idx="1">
            <a:schemeClr val="dk1"/>
          </a:lnRef>
          <a:fillRef idx="0">
            <a:schemeClr val="dk1"/>
          </a:fillRef>
          <a:effectRef idx="0">
            <a:schemeClr val="dk1"/>
          </a:effectRef>
          <a:fontRef idx="minor">
            <a:schemeClr val="tx1"/>
          </a:fontRef>
        </p:style>
      </p:cxnSp>
      <p:cxnSp>
        <p:nvCxnSpPr>
          <p:cNvPr id="136" name="直接连接符 135"/>
          <p:cNvCxnSpPr/>
          <p:nvPr/>
        </p:nvCxnSpPr>
        <p:spPr>
          <a:xfrm flipH="1">
            <a:off x="5739436" y="3132848"/>
            <a:ext cx="661443" cy="1116460"/>
          </a:xfrm>
          <a:prstGeom prst="line">
            <a:avLst/>
          </a:prstGeom>
          <a:ln w="19050"/>
        </p:spPr>
        <p:style>
          <a:lnRef idx="1">
            <a:schemeClr val="dk1"/>
          </a:lnRef>
          <a:fillRef idx="0">
            <a:schemeClr val="dk1"/>
          </a:fillRef>
          <a:effectRef idx="0">
            <a:schemeClr val="dk1"/>
          </a:effectRef>
          <a:fontRef idx="minor">
            <a:schemeClr val="tx1"/>
          </a:fontRef>
        </p:style>
      </p:cxnSp>
      <p:sp>
        <p:nvSpPr>
          <p:cNvPr id="142" name="文本框 141"/>
          <p:cNvSpPr txBox="1"/>
          <p:nvPr/>
        </p:nvSpPr>
        <p:spPr>
          <a:xfrm>
            <a:off x="1349588" y="1533095"/>
            <a:ext cx="668342" cy="369332"/>
          </a:xfrm>
          <a:prstGeom prst="rect">
            <a:avLst/>
          </a:prstGeom>
          <a:noFill/>
        </p:spPr>
        <p:txBody>
          <a:bodyPr wrap="square" rtlCol="0">
            <a:spAutoFit/>
          </a:bodyPr>
          <a:lstStyle/>
          <a:p>
            <a:r>
              <a:rPr lang="en-US" altLang="zh-CN" dirty="0" smtClean="0"/>
              <a:t>WL</a:t>
            </a:r>
            <a:endParaRPr lang="zh-CN" altLang="en-US" dirty="0"/>
          </a:p>
        </p:txBody>
      </p:sp>
      <p:sp>
        <p:nvSpPr>
          <p:cNvPr id="143" name="文本框 142"/>
          <p:cNvSpPr txBox="1"/>
          <p:nvPr/>
        </p:nvSpPr>
        <p:spPr>
          <a:xfrm>
            <a:off x="463355" y="2221668"/>
            <a:ext cx="668342" cy="369332"/>
          </a:xfrm>
          <a:prstGeom prst="rect">
            <a:avLst/>
          </a:prstGeom>
          <a:noFill/>
        </p:spPr>
        <p:txBody>
          <a:bodyPr wrap="square" rtlCol="0">
            <a:spAutoFit/>
          </a:bodyPr>
          <a:lstStyle/>
          <a:p>
            <a:r>
              <a:rPr lang="en-US" altLang="zh-CN" dirty="0"/>
              <a:t>B</a:t>
            </a:r>
            <a:r>
              <a:rPr lang="en-US" altLang="zh-CN" dirty="0" smtClean="0"/>
              <a:t>L</a:t>
            </a:r>
            <a:endParaRPr lang="zh-CN" altLang="en-US" dirty="0"/>
          </a:p>
        </p:txBody>
      </p:sp>
      <p:sp>
        <p:nvSpPr>
          <p:cNvPr id="144" name="文本框 143"/>
          <p:cNvSpPr txBox="1"/>
          <p:nvPr/>
        </p:nvSpPr>
        <p:spPr>
          <a:xfrm>
            <a:off x="283291" y="4701720"/>
            <a:ext cx="668342" cy="369332"/>
          </a:xfrm>
          <a:prstGeom prst="rect">
            <a:avLst/>
          </a:prstGeom>
          <a:noFill/>
        </p:spPr>
        <p:txBody>
          <a:bodyPr wrap="square" rtlCol="0">
            <a:spAutoFit/>
          </a:bodyPr>
          <a:lstStyle/>
          <a:p>
            <a:r>
              <a:rPr lang="en-US" altLang="zh-CN" dirty="0" smtClean="0"/>
              <a:t>/BL</a:t>
            </a:r>
            <a:endParaRPr lang="zh-CN" altLang="en-US" dirty="0"/>
          </a:p>
        </p:txBody>
      </p:sp>
      <p:sp>
        <p:nvSpPr>
          <p:cNvPr id="145" name="八边形 144"/>
          <p:cNvSpPr/>
          <p:nvPr/>
        </p:nvSpPr>
        <p:spPr>
          <a:xfrm>
            <a:off x="2268357" y="5103475"/>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46" name="文本框 145"/>
          <p:cNvSpPr txBox="1"/>
          <p:nvPr/>
        </p:nvSpPr>
        <p:spPr>
          <a:xfrm>
            <a:off x="2281692" y="5084492"/>
            <a:ext cx="293209" cy="261610"/>
          </a:xfrm>
          <a:prstGeom prst="rect">
            <a:avLst/>
          </a:prstGeom>
          <a:noFill/>
        </p:spPr>
        <p:txBody>
          <a:bodyPr wrap="square" rtlCol="0">
            <a:spAutoFit/>
          </a:bodyPr>
          <a:lstStyle/>
          <a:p>
            <a:r>
              <a:rPr lang="en-US" altLang="zh-CN" sz="1100" dirty="0"/>
              <a:t>8</a:t>
            </a:r>
            <a:endParaRPr lang="zh-CN" altLang="en-US" sz="1100" dirty="0"/>
          </a:p>
        </p:txBody>
      </p:sp>
      <p:sp>
        <p:nvSpPr>
          <p:cNvPr id="160" name="八边形 159"/>
          <p:cNvSpPr/>
          <p:nvPr/>
        </p:nvSpPr>
        <p:spPr>
          <a:xfrm>
            <a:off x="2536802" y="2007972"/>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58" name="文本框 157"/>
          <p:cNvSpPr txBox="1"/>
          <p:nvPr/>
        </p:nvSpPr>
        <p:spPr>
          <a:xfrm>
            <a:off x="2542696" y="1982985"/>
            <a:ext cx="293209" cy="261610"/>
          </a:xfrm>
          <a:prstGeom prst="rect">
            <a:avLst/>
          </a:prstGeom>
          <a:noFill/>
        </p:spPr>
        <p:txBody>
          <a:bodyPr wrap="square" rtlCol="0">
            <a:spAutoFit/>
          </a:bodyPr>
          <a:lstStyle/>
          <a:p>
            <a:r>
              <a:rPr lang="en-US" altLang="zh-CN" sz="1100" dirty="0"/>
              <a:t>8</a:t>
            </a:r>
            <a:endParaRPr lang="zh-CN" altLang="en-US" sz="1100" dirty="0"/>
          </a:p>
        </p:txBody>
      </p:sp>
      <mc:AlternateContent xmlns:mc="http://schemas.openxmlformats.org/markup-compatibility/2006" xmlns:a14="http://schemas.microsoft.com/office/drawing/2010/main">
        <mc:Choice Requires="a14">
          <p:sp>
            <p:nvSpPr>
              <p:cNvPr id="171" name="文本框 170"/>
              <p:cNvSpPr txBox="1"/>
              <p:nvPr/>
            </p:nvSpPr>
            <p:spPr>
              <a:xfrm>
                <a:off x="2186022" y="1418127"/>
                <a:ext cx="2028903" cy="646331"/>
              </a:xfrm>
              <a:prstGeom prst="rect">
                <a:avLst/>
              </a:prstGeom>
              <a:noFill/>
            </p:spPr>
            <p:txBody>
              <a:bodyPr wrap="square" rtlCol="0">
                <a:spAutoFit/>
              </a:bodyPr>
              <a:lstStyle/>
              <a:p>
                <a:endParaRPr lang="en-US" altLang="zh-CN" dirty="0" smtClean="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𝐵𝐿</m:t>
                        </m:r>
                      </m:sub>
                    </m:sSub>
                  </m:oMath>
                </a14:m>
                <a:r>
                  <a:rPr lang="en-US" altLang="zh-CN" dirty="0" smtClean="0"/>
                  <a:t>=</a:t>
                </a:r>
                <a14:m>
                  <m:oMath xmlns:m="http://schemas.openxmlformats.org/officeDocument/2006/math">
                    <m:r>
                      <a:rPr lang="en-US" altLang="zh-CN" b="0" i="1" dirty="0" smtClean="0">
                        <a:latin typeface="Cambria Math" panose="02040503050406030204" pitchFamily="18" charset="0"/>
                      </a:rPr>
                      <m:t>𝐺𝑁𝐷</m:t>
                    </m:r>
                  </m:oMath>
                </a14:m>
                <a:endParaRPr lang="zh-CN" altLang="en-US" dirty="0"/>
              </a:p>
            </p:txBody>
          </p:sp>
        </mc:Choice>
        <mc:Fallback xmlns="">
          <p:sp>
            <p:nvSpPr>
              <p:cNvPr id="171" name="文本框 170"/>
              <p:cNvSpPr txBox="1">
                <a:spLocks noRot="1" noChangeAspect="1" noMove="1" noResize="1" noEditPoints="1" noAdjustHandles="1" noChangeArrowheads="1" noChangeShapeType="1" noTextEdit="1"/>
              </p:cNvSpPr>
              <p:nvPr/>
            </p:nvSpPr>
            <p:spPr>
              <a:xfrm>
                <a:off x="2186022" y="1418127"/>
                <a:ext cx="2028903" cy="646331"/>
              </a:xfrm>
              <a:prstGeom prst="rect">
                <a:avLst/>
              </a:prstGeom>
              <a:blipFill>
                <a:blip r:embed="rId5"/>
                <a:stretch>
                  <a:fillRect b="-14151"/>
                </a:stretch>
              </a:blipFill>
            </p:spPr>
            <p:txBody>
              <a:bodyPr/>
              <a:lstStyle/>
              <a:p>
                <a:r>
                  <a:rPr lang="zh-CN" altLang="en-US">
                    <a:noFill/>
                  </a:rPr>
                  <a:t> </a:t>
                </a:r>
              </a:p>
            </p:txBody>
          </p:sp>
        </mc:Fallback>
      </mc:AlternateContent>
      <p:sp>
        <p:nvSpPr>
          <p:cNvPr id="173" name="八边形 172"/>
          <p:cNvSpPr/>
          <p:nvPr/>
        </p:nvSpPr>
        <p:spPr>
          <a:xfrm>
            <a:off x="5160487" y="2012790"/>
            <a:ext cx="253962" cy="217860"/>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74" name="八边形 173"/>
          <p:cNvSpPr/>
          <p:nvPr/>
        </p:nvSpPr>
        <p:spPr>
          <a:xfrm>
            <a:off x="4581499" y="2350357"/>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75" name="八边形 174"/>
          <p:cNvSpPr/>
          <p:nvPr/>
        </p:nvSpPr>
        <p:spPr>
          <a:xfrm>
            <a:off x="6277643" y="2339549"/>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76" name="八边形 175"/>
          <p:cNvSpPr/>
          <p:nvPr/>
        </p:nvSpPr>
        <p:spPr>
          <a:xfrm>
            <a:off x="6303631" y="4557946"/>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mc:AlternateContent xmlns:mc="http://schemas.openxmlformats.org/markup-compatibility/2006" xmlns:a14="http://schemas.microsoft.com/office/drawing/2010/main">
        <mc:Choice Requires="a14">
          <p:sp>
            <p:nvSpPr>
              <p:cNvPr id="178" name="文本框 177"/>
              <p:cNvSpPr txBox="1"/>
              <p:nvPr/>
            </p:nvSpPr>
            <p:spPr>
              <a:xfrm>
                <a:off x="3115480" y="3909871"/>
                <a:ext cx="2028903" cy="665888"/>
              </a:xfrm>
              <a:prstGeom prst="rect">
                <a:avLst/>
              </a:prstGeom>
              <a:noFill/>
            </p:spPr>
            <p:txBody>
              <a:bodyPr wrap="square" rtlCol="0">
                <a:spAutoFit/>
              </a:bodyPr>
              <a:lstStyle/>
              <a:p>
                <a:r>
                  <a:rPr lang="en-US" altLang="zh-CN" dirty="0" smtClean="0"/>
                  <a:t>PCS=</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𝑉</m:t>
                        </m:r>
                      </m:e>
                      <m:sub>
                        <m:r>
                          <a:rPr lang="en-US" altLang="zh-CN" b="0" i="1" dirty="0" smtClean="0">
                            <a:latin typeface="Cambria Math" panose="02040503050406030204" pitchFamily="18" charset="0"/>
                          </a:rPr>
                          <m:t>𝐵𝐿𝐻</m:t>
                        </m:r>
                      </m:sub>
                    </m:sSub>
                  </m:oMath>
                </a14:m>
                <a:endParaRPr lang="en-US" altLang="zh-CN" dirty="0" smtClean="0"/>
              </a:p>
              <a:p>
                <a:endParaRPr lang="zh-CN" altLang="en-US" dirty="0"/>
              </a:p>
            </p:txBody>
          </p:sp>
        </mc:Choice>
        <mc:Fallback xmlns="">
          <p:sp>
            <p:nvSpPr>
              <p:cNvPr id="178" name="文本框 177"/>
              <p:cNvSpPr txBox="1">
                <a:spLocks noRot="1" noChangeAspect="1" noMove="1" noResize="1" noEditPoints="1" noAdjustHandles="1" noChangeArrowheads="1" noChangeShapeType="1" noTextEdit="1"/>
              </p:cNvSpPr>
              <p:nvPr/>
            </p:nvSpPr>
            <p:spPr>
              <a:xfrm>
                <a:off x="3115480" y="3909871"/>
                <a:ext cx="2028903" cy="665888"/>
              </a:xfrm>
              <a:prstGeom prst="rect">
                <a:avLst/>
              </a:prstGeom>
              <a:blipFill>
                <a:blip r:embed="rId6"/>
                <a:stretch>
                  <a:fillRect l="-2402" t="-4545"/>
                </a:stretch>
              </a:blipFill>
            </p:spPr>
            <p:txBody>
              <a:bodyPr/>
              <a:lstStyle/>
              <a:p>
                <a:r>
                  <a:rPr lang="zh-CN" altLang="en-US">
                    <a:noFill/>
                  </a:rPr>
                  <a:t> </a:t>
                </a:r>
              </a:p>
            </p:txBody>
          </p:sp>
        </mc:Fallback>
      </mc:AlternateContent>
      <p:sp>
        <p:nvSpPr>
          <p:cNvPr id="180" name="文本框 179"/>
          <p:cNvSpPr txBox="1"/>
          <p:nvPr/>
        </p:nvSpPr>
        <p:spPr>
          <a:xfrm>
            <a:off x="4189030" y="2766456"/>
            <a:ext cx="2028903" cy="665888"/>
          </a:xfrm>
          <a:prstGeom prst="rect">
            <a:avLst/>
          </a:prstGeom>
          <a:noFill/>
        </p:spPr>
        <p:txBody>
          <a:bodyPr wrap="square" rtlCol="0">
            <a:spAutoFit/>
          </a:bodyPr>
          <a:lstStyle/>
          <a:p>
            <a:r>
              <a:rPr lang="en-US" altLang="zh-CN" dirty="0" smtClean="0"/>
              <a:t>M4</a:t>
            </a:r>
          </a:p>
          <a:p>
            <a:endParaRPr lang="zh-CN" altLang="en-US" dirty="0"/>
          </a:p>
        </p:txBody>
      </p:sp>
      <p:sp>
        <p:nvSpPr>
          <p:cNvPr id="181" name="文本框 180"/>
          <p:cNvSpPr txBox="1"/>
          <p:nvPr/>
        </p:nvSpPr>
        <p:spPr>
          <a:xfrm>
            <a:off x="4555923" y="2333592"/>
            <a:ext cx="423024" cy="261610"/>
          </a:xfrm>
          <a:prstGeom prst="rect">
            <a:avLst/>
          </a:prstGeom>
          <a:noFill/>
        </p:spPr>
        <p:txBody>
          <a:bodyPr wrap="square" rtlCol="0">
            <a:spAutoFit/>
          </a:bodyPr>
          <a:lstStyle/>
          <a:p>
            <a:r>
              <a:rPr lang="en-US" altLang="zh-CN" sz="1100" dirty="0" smtClean="0"/>
              <a:t>10</a:t>
            </a:r>
            <a:endParaRPr lang="zh-CN" altLang="en-US" sz="1100" dirty="0"/>
          </a:p>
        </p:txBody>
      </p:sp>
      <p:sp>
        <p:nvSpPr>
          <p:cNvPr id="182" name="文本框 181"/>
          <p:cNvSpPr txBox="1"/>
          <p:nvPr/>
        </p:nvSpPr>
        <p:spPr>
          <a:xfrm>
            <a:off x="4160897" y="4047098"/>
            <a:ext cx="605344" cy="665888"/>
          </a:xfrm>
          <a:prstGeom prst="rect">
            <a:avLst/>
          </a:prstGeom>
          <a:noFill/>
        </p:spPr>
        <p:txBody>
          <a:bodyPr wrap="square" rtlCol="0">
            <a:spAutoFit/>
          </a:bodyPr>
          <a:lstStyle/>
          <a:p>
            <a:r>
              <a:rPr lang="en-US" altLang="zh-CN" dirty="0" smtClean="0"/>
              <a:t>M3</a:t>
            </a:r>
          </a:p>
          <a:p>
            <a:endParaRPr lang="zh-CN" altLang="en-US" dirty="0"/>
          </a:p>
        </p:txBody>
      </p:sp>
      <p:sp>
        <p:nvSpPr>
          <p:cNvPr id="183" name="文本框 182"/>
          <p:cNvSpPr txBox="1"/>
          <p:nvPr/>
        </p:nvSpPr>
        <p:spPr>
          <a:xfrm>
            <a:off x="6528013" y="4017176"/>
            <a:ext cx="523758" cy="646331"/>
          </a:xfrm>
          <a:prstGeom prst="rect">
            <a:avLst/>
          </a:prstGeom>
          <a:noFill/>
        </p:spPr>
        <p:txBody>
          <a:bodyPr wrap="square" rtlCol="0">
            <a:spAutoFit/>
          </a:bodyPr>
          <a:lstStyle/>
          <a:p>
            <a:r>
              <a:rPr lang="en-US" altLang="zh-CN" dirty="0" smtClean="0"/>
              <a:t>M1</a:t>
            </a:r>
          </a:p>
          <a:p>
            <a:endParaRPr lang="zh-CN" altLang="en-US" dirty="0"/>
          </a:p>
        </p:txBody>
      </p:sp>
      <p:sp>
        <p:nvSpPr>
          <p:cNvPr id="184" name="文本框 183"/>
          <p:cNvSpPr txBox="1"/>
          <p:nvPr/>
        </p:nvSpPr>
        <p:spPr>
          <a:xfrm>
            <a:off x="6496000" y="2809386"/>
            <a:ext cx="605344" cy="665888"/>
          </a:xfrm>
          <a:prstGeom prst="rect">
            <a:avLst/>
          </a:prstGeom>
          <a:noFill/>
        </p:spPr>
        <p:txBody>
          <a:bodyPr wrap="square" rtlCol="0">
            <a:spAutoFit/>
          </a:bodyPr>
          <a:lstStyle/>
          <a:p>
            <a:r>
              <a:rPr lang="en-US" altLang="zh-CN" dirty="0" smtClean="0"/>
              <a:t>M2</a:t>
            </a:r>
          </a:p>
          <a:p>
            <a:endParaRPr lang="zh-CN" altLang="en-US" dirty="0"/>
          </a:p>
        </p:txBody>
      </p:sp>
      <p:sp>
        <p:nvSpPr>
          <p:cNvPr id="186" name="文本框 185"/>
          <p:cNvSpPr txBox="1"/>
          <p:nvPr/>
        </p:nvSpPr>
        <p:spPr>
          <a:xfrm>
            <a:off x="6257836" y="4540283"/>
            <a:ext cx="421642" cy="261610"/>
          </a:xfrm>
          <a:prstGeom prst="rect">
            <a:avLst/>
          </a:prstGeom>
          <a:noFill/>
        </p:spPr>
        <p:txBody>
          <a:bodyPr wrap="square" rtlCol="0">
            <a:spAutoFit/>
          </a:bodyPr>
          <a:lstStyle/>
          <a:p>
            <a:r>
              <a:rPr lang="en-US" altLang="zh-CN" sz="1100" dirty="0" smtClean="0"/>
              <a:t>10</a:t>
            </a:r>
            <a:endParaRPr lang="zh-CN" altLang="en-US" sz="1100" dirty="0"/>
          </a:p>
        </p:txBody>
      </p:sp>
      <p:sp>
        <p:nvSpPr>
          <p:cNvPr id="188" name="八边形 187"/>
          <p:cNvSpPr/>
          <p:nvPr/>
        </p:nvSpPr>
        <p:spPr>
          <a:xfrm>
            <a:off x="4591856" y="4552111"/>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92" name="文本框 191"/>
          <p:cNvSpPr txBox="1"/>
          <p:nvPr/>
        </p:nvSpPr>
        <p:spPr>
          <a:xfrm>
            <a:off x="6245227" y="2313036"/>
            <a:ext cx="563089" cy="261610"/>
          </a:xfrm>
          <a:prstGeom prst="rect">
            <a:avLst/>
          </a:prstGeom>
          <a:noFill/>
        </p:spPr>
        <p:txBody>
          <a:bodyPr wrap="square" rtlCol="0">
            <a:spAutoFit/>
          </a:bodyPr>
          <a:lstStyle/>
          <a:p>
            <a:r>
              <a:rPr lang="en-US" altLang="zh-CN" sz="1100" dirty="0" smtClean="0"/>
              <a:t>10</a:t>
            </a:r>
            <a:endParaRPr lang="zh-CN" altLang="en-US" sz="1100" dirty="0"/>
          </a:p>
        </p:txBody>
      </p:sp>
      <p:sp>
        <p:nvSpPr>
          <p:cNvPr id="193" name="文本框 192"/>
          <p:cNvSpPr txBox="1"/>
          <p:nvPr/>
        </p:nvSpPr>
        <p:spPr>
          <a:xfrm>
            <a:off x="4559861" y="4530772"/>
            <a:ext cx="545786" cy="261610"/>
          </a:xfrm>
          <a:prstGeom prst="rect">
            <a:avLst/>
          </a:prstGeom>
          <a:noFill/>
        </p:spPr>
        <p:txBody>
          <a:bodyPr wrap="square" rtlCol="0">
            <a:spAutoFit/>
          </a:bodyPr>
          <a:lstStyle/>
          <a:p>
            <a:r>
              <a:rPr lang="en-US" altLang="zh-CN" sz="1100" dirty="0" smtClean="0"/>
              <a:t>10</a:t>
            </a:r>
            <a:endParaRPr lang="zh-CN" altLang="en-US" sz="1100" dirty="0"/>
          </a:p>
        </p:txBody>
      </p:sp>
      <p:sp>
        <p:nvSpPr>
          <p:cNvPr id="196" name="文本框 195"/>
          <p:cNvSpPr txBox="1"/>
          <p:nvPr/>
        </p:nvSpPr>
        <p:spPr>
          <a:xfrm>
            <a:off x="3897448" y="3404755"/>
            <a:ext cx="636518" cy="369332"/>
          </a:xfrm>
          <a:prstGeom prst="rect">
            <a:avLst/>
          </a:prstGeom>
          <a:noFill/>
        </p:spPr>
        <p:txBody>
          <a:bodyPr wrap="square" rtlCol="0">
            <a:spAutoFit/>
          </a:bodyPr>
          <a:lstStyle/>
          <a:p>
            <a:r>
              <a:rPr lang="en-US" altLang="zh-CN" dirty="0" smtClean="0"/>
              <a:t>PCS</a:t>
            </a:r>
            <a:endParaRPr lang="zh-CN" altLang="en-US" dirty="0"/>
          </a:p>
        </p:txBody>
      </p:sp>
      <p:sp>
        <p:nvSpPr>
          <p:cNvPr id="197" name="文本框 196"/>
          <p:cNvSpPr txBox="1"/>
          <p:nvPr/>
        </p:nvSpPr>
        <p:spPr>
          <a:xfrm>
            <a:off x="6653184" y="3369281"/>
            <a:ext cx="636518" cy="369332"/>
          </a:xfrm>
          <a:prstGeom prst="rect">
            <a:avLst/>
          </a:prstGeom>
          <a:noFill/>
        </p:spPr>
        <p:txBody>
          <a:bodyPr wrap="square" rtlCol="0">
            <a:spAutoFit/>
          </a:bodyPr>
          <a:lstStyle/>
          <a:p>
            <a:r>
              <a:rPr lang="en-US" altLang="zh-CN" dirty="0" smtClean="0"/>
              <a:t>NCS</a:t>
            </a:r>
            <a:endParaRPr lang="zh-CN" altLang="en-US" dirty="0"/>
          </a:p>
        </p:txBody>
      </p:sp>
      <p:sp>
        <p:nvSpPr>
          <p:cNvPr id="205" name="文本框 204"/>
          <p:cNvSpPr txBox="1"/>
          <p:nvPr/>
        </p:nvSpPr>
        <p:spPr>
          <a:xfrm>
            <a:off x="7436095" y="3509985"/>
            <a:ext cx="2028903" cy="665888"/>
          </a:xfrm>
          <a:prstGeom prst="rect">
            <a:avLst/>
          </a:prstGeom>
          <a:noFill/>
        </p:spPr>
        <p:txBody>
          <a:bodyPr wrap="square" rtlCol="0">
            <a:spAutoFit/>
          </a:bodyPr>
          <a:lstStyle/>
          <a:p>
            <a:r>
              <a:rPr lang="en-US" altLang="zh-CN" dirty="0"/>
              <a:t>N</a:t>
            </a:r>
            <a:r>
              <a:rPr lang="en-US" altLang="zh-CN" dirty="0" smtClean="0"/>
              <a:t>CS=GND</a:t>
            </a:r>
          </a:p>
          <a:p>
            <a:endParaRPr lang="zh-CN" altLang="en-US" dirty="0"/>
          </a:p>
        </p:txBody>
      </p:sp>
      <mc:AlternateContent xmlns:mc="http://schemas.openxmlformats.org/markup-compatibility/2006" xmlns:a14="http://schemas.microsoft.com/office/drawing/2010/main">
        <mc:Choice Requires="a14">
          <p:sp>
            <p:nvSpPr>
              <p:cNvPr id="212" name="矩形 211"/>
              <p:cNvSpPr/>
              <p:nvPr/>
            </p:nvSpPr>
            <p:spPr>
              <a:xfrm>
                <a:off x="8786031" y="1659109"/>
                <a:ext cx="2889869" cy="3108543"/>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感应放大器放大写入逻辑</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的步骤</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假设在写入之前电容所存储的资料为逻辑</a:t>
                </a:r>
                <a:r>
                  <a:rPr lang="en-US" altLang="zh-CN" sz="1400" dirty="0">
                    <a:latin typeface="微软雅黑" panose="020B0503020204020204" pitchFamily="34" charset="-122"/>
                    <a:ea typeface="微软雅黑" panose="020B0503020204020204" pitchFamily="34" charset="-122"/>
                  </a:rPr>
                  <a:t>0</a:t>
                </a: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到步骤</a:t>
                </a:r>
                <a:r>
                  <a:rPr lang="en-US" altLang="zh-CN" sz="1400" dirty="0">
                    <a:latin typeface="微软雅黑" panose="020B0503020204020204" pitchFamily="34" charset="-122"/>
                    <a:ea typeface="微软雅黑" panose="020B0503020204020204" pitchFamily="34" charset="-122"/>
                  </a:rPr>
                  <a:t>7</a:t>
                </a:r>
                <a:r>
                  <a:rPr lang="zh-CN" altLang="en-US" sz="1400" dirty="0">
                    <a:latin typeface="微软雅黑" panose="020B0503020204020204" pitchFamily="34" charset="-122"/>
                    <a:ea typeface="微软雅黑" panose="020B0503020204020204" pitchFamily="34" charset="-122"/>
                  </a:rPr>
                  <a:t>：与读出</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的步骤一至</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8</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BL</a:t>
                </a:r>
                <a:r>
                  <a:rPr lang="zh-CN" altLang="en-US" sz="1400" dirty="0">
                    <a:latin typeface="微软雅黑" panose="020B0503020204020204" pitchFamily="34" charset="-122"/>
                    <a:ea typeface="微软雅黑" panose="020B0503020204020204" pitchFamily="34" charset="-122"/>
                  </a:rPr>
                  <a:t>电位拉至</a:t>
                </a:r>
                <a:r>
                  <a:rPr lang="en-US" altLang="zh-CN" sz="1400" dirty="0">
                    <a:latin typeface="微软雅黑" panose="020B0503020204020204" pitchFamily="34" charset="-122"/>
                    <a:ea typeface="微软雅黑" panose="020B0503020204020204" pitchFamily="34" charset="-122"/>
                  </a:rPr>
                  <a:t>GND(</a:t>
                </a:r>
                <a:r>
                  <a:rPr lang="zh-CN" altLang="en-US" sz="1400" dirty="0">
                    <a:latin typeface="微软雅黑" panose="020B0503020204020204" pitchFamily="34" charset="-122"/>
                    <a:ea typeface="微软雅黑" panose="020B0503020204020204" pitchFamily="34" charset="-122"/>
                  </a:rPr>
                  <a:t>逻辑</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/BL</a:t>
                </a:r>
                <a:r>
                  <a:rPr lang="zh-CN" altLang="en-US" sz="1400" dirty="0">
                    <a:latin typeface="微软雅黑" panose="020B0503020204020204" pitchFamily="34" charset="-122"/>
                    <a:ea typeface="微软雅黑" panose="020B0503020204020204" pitchFamily="34" charset="-122"/>
                  </a:rPr>
                  <a:t>电位拉至</a:t>
                </a: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rPr>
                        </m:ctrlPr>
                      </m:sSubPr>
                      <m:e>
                        <m:r>
                          <a:rPr lang="en-US" altLang="zh-CN" sz="1400" i="1">
                            <a:latin typeface="Cambria Math" panose="02040503050406030204" pitchFamily="18" charset="0"/>
                            <a:ea typeface="微软雅黑" panose="020B0503020204020204" pitchFamily="34" charset="-122"/>
                          </a:rPr>
                          <m:t>𝑉</m:t>
                        </m:r>
                      </m:e>
                      <m:sub>
                        <m:r>
                          <a:rPr lang="en-US" altLang="zh-CN" sz="1400" i="1">
                            <a:latin typeface="Cambria Math" panose="02040503050406030204" pitchFamily="18" charset="0"/>
                            <a:ea typeface="微软雅黑" panose="020B0503020204020204" pitchFamily="34" charset="-122"/>
                          </a:rPr>
                          <m:t>𝐵𝐿𝐻</m:t>
                        </m:r>
                      </m:sub>
                    </m:sSub>
                  </m:oMath>
                </a14:m>
                <a:r>
                  <a:rPr lang="zh-CN" altLang="en-US" sz="1400" dirty="0">
                    <a:latin typeface="微软雅黑" panose="020B0503020204020204" pitchFamily="34" charset="-122"/>
                    <a:ea typeface="微软雅黑" panose="020B0503020204020204" pitchFamily="34" charset="-122"/>
                  </a:rPr>
                  <a:t>（逻辑</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9</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CSEL</a:t>
                </a:r>
                <a:r>
                  <a:rPr lang="zh-CN" altLang="en-US" sz="1400" dirty="0">
                    <a:latin typeface="微软雅黑" panose="020B0503020204020204" pitchFamily="34" charset="-122"/>
                    <a:ea typeface="微软雅黑" panose="020B0503020204020204" pitchFamily="34" charset="-122"/>
                  </a:rPr>
                  <a:t>晶体管打开，然后</a:t>
                </a:r>
                <a:r>
                  <a:rPr lang="en-US" altLang="zh-CN" sz="1400" dirty="0">
                    <a:latin typeface="微软雅黑" panose="020B0503020204020204" pitchFamily="34" charset="-122"/>
                    <a:ea typeface="微软雅黑" panose="020B0503020204020204" pitchFamily="34" charset="-122"/>
                  </a:rPr>
                  <a:t>write drive </a:t>
                </a:r>
                <a:r>
                  <a:rPr lang="zh-CN" altLang="en-US" sz="1400" dirty="0">
                    <a:latin typeface="微软雅黑" panose="020B0503020204020204" pitchFamily="34" charset="-122"/>
                    <a:ea typeface="微软雅黑" panose="020B0503020204020204" pitchFamily="34" charset="-122"/>
                  </a:rPr>
                  <a:t>写入逻辑</a:t>
                </a:r>
                <a:r>
                  <a:rPr lang="en-US" altLang="zh-CN" sz="1400" dirty="0">
                    <a:latin typeface="微软雅黑" panose="020B0503020204020204" pitchFamily="34" charset="-122"/>
                    <a:ea typeface="微软雅黑" panose="020B0503020204020204" pitchFamily="34" charset="-122"/>
                  </a:rPr>
                  <a:t>1</a:t>
                </a: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10</a:t>
                </a:r>
                <a:r>
                  <a:rPr lang="zh-CN" altLang="en-US" sz="1400" dirty="0">
                    <a:latin typeface="微软雅黑" panose="020B0503020204020204" pitchFamily="34" charset="-122"/>
                    <a:ea typeface="微软雅黑" panose="020B0503020204020204" pitchFamily="34" charset="-122"/>
                  </a:rPr>
                  <a:t>：晶体管</a:t>
                </a:r>
                <a:r>
                  <a:rPr lang="en-US" altLang="zh-CN" sz="1400" dirty="0">
                    <a:latin typeface="微软雅黑" panose="020B0503020204020204" pitchFamily="34" charset="-122"/>
                    <a:ea typeface="微软雅黑" panose="020B0503020204020204" pitchFamily="34" charset="-122"/>
                  </a:rPr>
                  <a:t>M1</a:t>
                </a:r>
                <a:r>
                  <a:rPr lang="zh-CN" altLang="en-US" sz="1400" dirty="0">
                    <a:latin typeface="微软雅黑" panose="020B0503020204020204" pitchFamily="34" charset="-122"/>
                    <a:ea typeface="微软雅黑" panose="020B0503020204020204" pitchFamily="34" charset="-122"/>
                  </a:rPr>
                  <a:t>打开，晶体管</a:t>
                </a:r>
                <a:r>
                  <a:rPr lang="en-US" altLang="zh-CN" sz="1400" dirty="0">
                    <a:latin typeface="微软雅黑" panose="020B0503020204020204" pitchFamily="34" charset="-122"/>
                    <a:ea typeface="微软雅黑" panose="020B0503020204020204" pitchFamily="34" charset="-122"/>
                  </a:rPr>
                  <a:t>M2</a:t>
                </a:r>
                <a:r>
                  <a:rPr lang="zh-CN" altLang="en-US" sz="1400" dirty="0">
                    <a:latin typeface="微软雅黑" panose="020B0503020204020204" pitchFamily="34" charset="-122"/>
                    <a:ea typeface="微软雅黑" panose="020B0503020204020204" pitchFamily="34" charset="-122"/>
                  </a:rPr>
                  <a:t>关闭，晶体管</a:t>
                </a:r>
                <a:r>
                  <a:rPr lang="en-US" altLang="zh-CN" sz="1400" dirty="0">
                    <a:latin typeface="微软雅黑" panose="020B0503020204020204" pitchFamily="34" charset="-122"/>
                    <a:ea typeface="微软雅黑" panose="020B0503020204020204" pitchFamily="34" charset="-122"/>
                  </a:rPr>
                  <a:t>M3</a:t>
                </a:r>
                <a:r>
                  <a:rPr lang="zh-CN" altLang="en-US" sz="1400" dirty="0">
                    <a:latin typeface="微软雅黑" panose="020B0503020204020204" pitchFamily="34" charset="-122"/>
                    <a:ea typeface="微软雅黑" panose="020B0503020204020204" pitchFamily="34" charset="-122"/>
                  </a:rPr>
                  <a:t>关闭，晶体管</a:t>
                </a:r>
                <a:r>
                  <a:rPr lang="en-US" altLang="zh-CN" sz="1400" dirty="0">
                    <a:latin typeface="微软雅黑" panose="020B0503020204020204" pitchFamily="34" charset="-122"/>
                    <a:ea typeface="微软雅黑" panose="020B0503020204020204" pitchFamily="34" charset="-122"/>
                  </a:rPr>
                  <a:t>M4</a:t>
                </a:r>
                <a:r>
                  <a:rPr lang="zh-CN" altLang="en-US" sz="1400" dirty="0">
                    <a:latin typeface="微软雅黑" panose="020B0503020204020204" pitchFamily="34" charset="-122"/>
                    <a:ea typeface="微软雅黑" panose="020B0503020204020204" pitchFamily="34" charset="-122"/>
                  </a:rPr>
                  <a:t>打开</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11</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BL</a:t>
                </a:r>
                <a:r>
                  <a:rPr lang="zh-CN" altLang="en-US" sz="1400" dirty="0">
                    <a:latin typeface="微软雅黑" panose="020B0503020204020204" pitchFamily="34" charset="-122"/>
                    <a:ea typeface="微软雅黑" panose="020B0503020204020204" pitchFamily="34" charset="-122"/>
                  </a:rPr>
                  <a:t>电位拉至</a:t>
                </a: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rPr>
                        </m:ctrlPr>
                      </m:sSubPr>
                      <m:e>
                        <m:r>
                          <a:rPr lang="en-US" altLang="zh-CN" sz="1400" i="1">
                            <a:latin typeface="Cambria Math" panose="02040503050406030204" pitchFamily="18" charset="0"/>
                            <a:ea typeface="微软雅黑" panose="020B0503020204020204" pitchFamily="34" charset="-122"/>
                          </a:rPr>
                          <m:t>𝑉</m:t>
                        </m:r>
                      </m:e>
                      <m:sub>
                        <m:r>
                          <a:rPr lang="en-US" altLang="zh-CN" sz="1400" i="1">
                            <a:latin typeface="Cambria Math" panose="02040503050406030204" pitchFamily="18" charset="0"/>
                            <a:ea typeface="微软雅黑" panose="020B0503020204020204" pitchFamily="34" charset="-122"/>
                          </a:rPr>
                          <m:t>𝐵𝐿𝐻</m:t>
                        </m:r>
                      </m:sub>
                    </m:sSub>
                    <m:r>
                      <a:rPr lang="zh-CN" altLang="en-US" sz="1400" i="1">
                        <a:latin typeface="Cambria Math" panose="02040503050406030204" pitchFamily="18" charset="0"/>
                        <a:ea typeface="微软雅黑" panose="020B0503020204020204" pitchFamily="34" charset="-122"/>
                      </a:rPr>
                      <m:t>（</m:t>
                    </m:r>
                  </m:oMath>
                </a14:m>
                <a:r>
                  <a:rPr lang="zh-CN" altLang="en-US" sz="1400" dirty="0">
                    <a:latin typeface="微软雅黑" panose="020B0503020204020204" pitchFamily="34" charset="-122"/>
                    <a:ea typeface="微软雅黑" panose="020B0503020204020204" pitchFamily="34" charset="-122"/>
                  </a:rPr>
                  <a:t>逻辑</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/BL</a:t>
                </a:r>
                <a:r>
                  <a:rPr lang="zh-CN" altLang="en-US" sz="1400" dirty="0">
                    <a:latin typeface="微软雅黑" panose="020B0503020204020204" pitchFamily="34" charset="-122"/>
                    <a:ea typeface="微软雅黑" panose="020B0503020204020204" pitchFamily="34" charset="-122"/>
                  </a:rPr>
                  <a:t>电位拉至</a:t>
                </a:r>
                <a:r>
                  <a:rPr lang="en-US" altLang="zh-CN" sz="1400" dirty="0">
                    <a:latin typeface="微软雅黑" panose="020B0503020204020204" pitchFamily="34" charset="-122"/>
                    <a:ea typeface="微软雅黑" panose="020B0503020204020204" pitchFamily="34" charset="-122"/>
                  </a:rPr>
                  <a:t>GND</a:t>
                </a:r>
                <a:r>
                  <a:rPr lang="zh-CN" altLang="en-US" sz="1400" dirty="0">
                    <a:latin typeface="微软雅黑" panose="020B0503020204020204" pitchFamily="34" charset="-122"/>
                    <a:ea typeface="微软雅黑" panose="020B0503020204020204" pitchFamily="34" charset="-122"/>
                  </a:rPr>
                  <a:t>（逻辑</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mc:Choice>
        <mc:Fallback xmlns="">
          <p:sp>
            <p:nvSpPr>
              <p:cNvPr id="212" name="矩形 211"/>
              <p:cNvSpPr>
                <a:spLocks noRot="1" noChangeAspect="1" noMove="1" noResize="1" noEditPoints="1" noAdjustHandles="1" noChangeArrowheads="1" noChangeShapeType="1" noTextEdit="1"/>
              </p:cNvSpPr>
              <p:nvPr/>
            </p:nvSpPr>
            <p:spPr>
              <a:xfrm>
                <a:off x="8786031" y="1659109"/>
                <a:ext cx="2889869" cy="3108543"/>
              </a:xfrm>
              <a:prstGeom prst="rect">
                <a:avLst/>
              </a:prstGeom>
              <a:blipFill>
                <a:blip r:embed="rId7"/>
                <a:stretch>
                  <a:fillRect l="-633" t="-392" b="-1176"/>
                </a:stretch>
              </a:blipFill>
            </p:spPr>
            <p:txBody>
              <a:bodyPr/>
              <a:lstStyle/>
              <a:p>
                <a:r>
                  <a:rPr lang="zh-CN" altLang="en-US">
                    <a:noFill/>
                  </a:rPr>
                  <a:t> </a:t>
                </a:r>
              </a:p>
            </p:txBody>
          </p:sp>
        </mc:Fallback>
      </mc:AlternateContent>
      <p:cxnSp>
        <p:nvCxnSpPr>
          <p:cNvPr id="5" name="直接箭头连接符 4"/>
          <p:cNvCxnSpPr/>
          <p:nvPr/>
        </p:nvCxnSpPr>
        <p:spPr>
          <a:xfrm flipH="1">
            <a:off x="7051771" y="2204997"/>
            <a:ext cx="1397309" cy="0"/>
          </a:xfrm>
          <a:prstGeom prst="straightConnector1">
            <a:avLst/>
          </a:prstGeom>
          <a:ln w="19050">
            <a:solidFill>
              <a:schemeClr val="accent1"/>
            </a:solidFill>
            <a:prstDash val="dash"/>
            <a:tailEnd type="triangle"/>
          </a:ln>
        </p:spPr>
        <p:style>
          <a:lnRef idx="1">
            <a:schemeClr val="accent5"/>
          </a:lnRef>
          <a:fillRef idx="0">
            <a:schemeClr val="accent5"/>
          </a:fillRef>
          <a:effectRef idx="0">
            <a:schemeClr val="accent5"/>
          </a:effectRef>
          <a:fontRef idx="minor">
            <a:schemeClr val="tx1"/>
          </a:fontRef>
        </p:style>
      </p:cxnSp>
      <p:sp>
        <p:nvSpPr>
          <p:cNvPr id="6" name="文本框 5"/>
          <p:cNvSpPr txBox="1"/>
          <p:nvPr/>
        </p:nvSpPr>
        <p:spPr>
          <a:xfrm>
            <a:off x="6936050" y="1449943"/>
            <a:ext cx="1679281" cy="738664"/>
          </a:xfrm>
          <a:prstGeom prst="rect">
            <a:avLst/>
          </a:prstGeom>
          <a:noFill/>
        </p:spPr>
        <p:txBody>
          <a:bodyPr wrap="square" rtlCol="0">
            <a:spAutoFit/>
          </a:bodyPr>
          <a:lstStyle/>
          <a:p>
            <a:r>
              <a:rPr lang="en-US" altLang="zh-CN" sz="1400" dirty="0">
                <a:solidFill>
                  <a:schemeClr val="accent1"/>
                </a:solidFill>
                <a:latin typeface="微软雅黑" panose="020B0503020204020204" pitchFamily="34" charset="-122"/>
                <a:ea typeface="微软雅黑" panose="020B0503020204020204" pitchFamily="34" charset="-122"/>
              </a:rPr>
              <a:t>CSEL</a:t>
            </a:r>
            <a:r>
              <a:rPr lang="zh-CN" altLang="en-US" sz="1400" dirty="0">
                <a:solidFill>
                  <a:schemeClr val="accent1"/>
                </a:solidFill>
                <a:latin typeface="微软雅黑" panose="020B0503020204020204" pitchFamily="34" charset="-122"/>
                <a:ea typeface="微软雅黑" panose="020B0503020204020204" pitchFamily="34" charset="-122"/>
              </a:rPr>
              <a:t>晶体管打开，然后</a:t>
            </a:r>
            <a:r>
              <a:rPr lang="en-US" altLang="zh-CN" sz="1400" dirty="0">
                <a:solidFill>
                  <a:schemeClr val="accent1"/>
                </a:solidFill>
                <a:latin typeface="微软雅黑" panose="020B0503020204020204" pitchFamily="34" charset="-122"/>
                <a:ea typeface="微软雅黑" panose="020B0503020204020204" pitchFamily="34" charset="-122"/>
              </a:rPr>
              <a:t>write drive </a:t>
            </a:r>
            <a:r>
              <a:rPr lang="zh-CN" altLang="en-US" sz="1400" dirty="0">
                <a:solidFill>
                  <a:schemeClr val="accent1"/>
                </a:solidFill>
                <a:latin typeface="微软雅黑" panose="020B0503020204020204" pitchFamily="34" charset="-122"/>
                <a:ea typeface="微软雅黑" panose="020B0503020204020204" pitchFamily="34" charset="-122"/>
              </a:rPr>
              <a:t>写入逻辑</a:t>
            </a:r>
            <a:r>
              <a:rPr lang="en-US" altLang="zh-CN" sz="1400" dirty="0">
                <a:solidFill>
                  <a:schemeClr val="accent1"/>
                </a:solidFill>
                <a:latin typeface="微软雅黑" panose="020B0503020204020204" pitchFamily="34" charset="-122"/>
                <a:ea typeface="微软雅黑" panose="020B0503020204020204" pitchFamily="34" charset="-122"/>
              </a:rPr>
              <a:t>1</a:t>
            </a:r>
          </a:p>
        </p:txBody>
      </p:sp>
      <mc:AlternateContent xmlns:mc="http://schemas.openxmlformats.org/markup-compatibility/2006" xmlns:a14="http://schemas.microsoft.com/office/drawing/2010/main">
        <mc:Choice Requires="a14">
          <p:sp>
            <p:nvSpPr>
              <p:cNvPr id="8" name="文本框 7"/>
              <p:cNvSpPr txBox="1"/>
              <p:nvPr/>
            </p:nvSpPr>
            <p:spPr>
              <a:xfrm>
                <a:off x="1886414" y="5388274"/>
                <a:ext cx="2249275" cy="665888"/>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𝑉</m:t>
                        </m:r>
                      </m:e>
                      <m:sub>
                        <m:r>
                          <a:rPr lang="en-US" altLang="zh-CN" b="0" i="1" smtClean="0">
                            <a:latin typeface="Cambria Math" panose="02040503050406030204" pitchFamily="18" charset="0"/>
                          </a:rPr>
                          <m:t>/</m:t>
                        </m:r>
                        <m:r>
                          <a:rPr lang="en-US" altLang="zh-CN" i="1">
                            <a:latin typeface="Cambria Math" panose="02040503050406030204" pitchFamily="18" charset="0"/>
                          </a:rPr>
                          <m:t>𝐵𝐿</m:t>
                        </m:r>
                      </m:sub>
                    </m:sSub>
                  </m:oMath>
                </a14:m>
                <a:r>
                  <a:rPr lang="en-US" altLang="zh-CN"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𝑉</m:t>
                        </m:r>
                      </m:e>
                      <m:sub>
                        <m:r>
                          <a:rPr lang="en-US" altLang="zh-CN" i="1" dirty="0">
                            <a:latin typeface="Cambria Math" panose="02040503050406030204" pitchFamily="18" charset="0"/>
                          </a:rPr>
                          <m:t>𝐵𝐿</m:t>
                        </m:r>
                        <m:r>
                          <a:rPr lang="en-US" altLang="zh-CN" b="0" i="1" dirty="0" smtClean="0">
                            <a:latin typeface="Cambria Math" panose="02040503050406030204" pitchFamily="18" charset="0"/>
                          </a:rPr>
                          <m:t>𝐻</m:t>
                        </m:r>
                      </m:sub>
                    </m:sSub>
                  </m:oMath>
                </a14:m>
                <a:endParaRPr lang="en-US" altLang="zh-CN" dirty="0"/>
              </a:p>
              <a:p>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886414" y="5388274"/>
                <a:ext cx="2249275" cy="665888"/>
              </a:xfrm>
              <a:prstGeom prst="rect">
                <a:avLst/>
              </a:prstGeom>
              <a:blipFill>
                <a:blip r:embed="rId8"/>
                <a:stretch>
                  <a:fillRect t="-4587"/>
                </a:stretch>
              </a:blipFill>
            </p:spPr>
            <p:txBody>
              <a:bodyPr/>
              <a:lstStyle/>
              <a:p>
                <a:r>
                  <a:rPr lang="zh-CN" altLang="en-US">
                    <a:noFill/>
                  </a:rPr>
                  <a:t> </a:t>
                </a:r>
              </a:p>
            </p:txBody>
          </p:sp>
        </mc:Fallback>
      </mc:AlternateContent>
      <p:sp>
        <p:nvSpPr>
          <p:cNvPr id="120" name="八边形 119"/>
          <p:cNvSpPr/>
          <p:nvPr/>
        </p:nvSpPr>
        <p:spPr>
          <a:xfrm>
            <a:off x="4974961" y="5104386"/>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21" name="文本框 120"/>
          <p:cNvSpPr txBox="1"/>
          <p:nvPr/>
        </p:nvSpPr>
        <p:spPr>
          <a:xfrm>
            <a:off x="4941502" y="5087019"/>
            <a:ext cx="463284" cy="261610"/>
          </a:xfrm>
          <a:prstGeom prst="rect">
            <a:avLst/>
          </a:prstGeom>
          <a:noFill/>
        </p:spPr>
        <p:txBody>
          <a:bodyPr wrap="square" rtlCol="0">
            <a:spAutoFit/>
          </a:bodyPr>
          <a:lstStyle/>
          <a:p>
            <a:r>
              <a:rPr lang="en-US" altLang="zh-CN" sz="1100" dirty="0" smtClean="0"/>
              <a:t>11</a:t>
            </a:r>
            <a:endParaRPr lang="zh-CN" altLang="en-US" sz="1100" dirty="0"/>
          </a:p>
        </p:txBody>
      </p:sp>
      <mc:AlternateContent xmlns:mc="http://schemas.openxmlformats.org/markup-compatibility/2006" xmlns:a14="http://schemas.microsoft.com/office/drawing/2010/main">
        <mc:Choice Requires="a14">
          <p:sp>
            <p:nvSpPr>
              <p:cNvPr id="127" name="文本框 126"/>
              <p:cNvSpPr txBox="1"/>
              <p:nvPr/>
            </p:nvSpPr>
            <p:spPr>
              <a:xfrm>
                <a:off x="4564849" y="5352941"/>
                <a:ext cx="2249275" cy="665888"/>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𝑉</m:t>
                        </m:r>
                      </m:e>
                      <m:sub>
                        <m:r>
                          <a:rPr lang="en-US" altLang="zh-CN" b="0" i="1" smtClean="0">
                            <a:latin typeface="Cambria Math" panose="02040503050406030204" pitchFamily="18" charset="0"/>
                          </a:rPr>
                          <m:t>/</m:t>
                        </m:r>
                        <m:r>
                          <a:rPr lang="en-US" altLang="zh-CN" i="1">
                            <a:latin typeface="Cambria Math" panose="02040503050406030204" pitchFamily="18" charset="0"/>
                          </a:rPr>
                          <m:t>𝐵𝐿</m:t>
                        </m:r>
                      </m:sub>
                    </m:sSub>
                  </m:oMath>
                </a14:m>
                <a:r>
                  <a:rPr lang="en-US" altLang="zh-CN" dirty="0" smtClean="0"/>
                  <a:t>=GND</a:t>
                </a:r>
                <a:endParaRPr lang="en-US" altLang="zh-CN" dirty="0"/>
              </a:p>
              <a:p>
                <a:endParaRPr lang="zh-CN" altLang="en-US" dirty="0"/>
              </a:p>
            </p:txBody>
          </p:sp>
        </mc:Choice>
        <mc:Fallback xmlns="">
          <p:sp>
            <p:nvSpPr>
              <p:cNvPr id="127" name="文本框 126"/>
              <p:cNvSpPr txBox="1">
                <a:spLocks noRot="1" noChangeAspect="1" noMove="1" noResize="1" noEditPoints="1" noAdjustHandles="1" noChangeArrowheads="1" noChangeShapeType="1" noTextEdit="1"/>
              </p:cNvSpPr>
              <p:nvPr/>
            </p:nvSpPr>
            <p:spPr>
              <a:xfrm>
                <a:off x="4564849" y="5352941"/>
                <a:ext cx="2249275" cy="665888"/>
              </a:xfrm>
              <a:prstGeom prst="rect">
                <a:avLst/>
              </a:prstGeom>
              <a:blipFill>
                <a:blip r:embed="rId9"/>
                <a:stretch>
                  <a:fillRect t="-3670"/>
                </a:stretch>
              </a:blipFill>
            </p:spPr>
            <p:txBody>
              <a:bodyPr/>
              <a:lstStyle/>
              <a:p>
                <a:r>
                  <a:rPr lang="zh-CN" altLang="en-US">
                    <a:noFill/>
                  </a:rPr>
                  <a:t> </a:t>
                </a:r>
              </a:p>
            </p:txBody>
          </p:sp>
        </mc:Fallback>
      </mc:AlternateContent>
      <p:sp>
        <p:nvSpPr>
          <p:cNvPr id="130" name="文本框 129"/>
          <p:cNvSpPr txBox="1"/>
          <p:nvPr/>
        </p:nvSpPr>
        <p:spPr>
          <a:xfrm>
            <a:off x="5129440" y="1979684"/>
            <a:ext cx="489313" cy="261610"/>
          </a:xfrm>
          <a:prstGeom prst="rect">
            <a:avLst/>
          </a:prstGeom>
          <a:noFill/>
        </p:spPr>
        <p:txBody>
          <a:bodyPr wrap="square" rtlCol="0">
            <a:spAutoFit/>
          </a:bodyPr>
          <a:lstStyle/>
          <a:p>
            <a:r>
              <a:rPr lang="en-US" altLang="zh-CN" sz="1100" dirty="0" smtClean="0"/>
              <a:t>11</a:t>
            </a:r>
            <a:endParaRPr lang="zh-CN" altLang="en-US" sz="1100" dirty="0"/>
          </a:p>
        </p:txBody>
      </p:sp>
      <p:sp>
        <p:nvSpPr>
          <p:cNvPr id="131" name="八边形 130"/>
          <p:cNvSpPr/>
          <p:nvPr/>
        </p:nvSpPr>
        <p:spPr>
          <a:xfrm>
            <a:off x="6708239" y="1466672"/>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5" name="文本框 134"/>
          <p:cNvSpPr txBox="1"/>
          <p:nvPr/>
        </p:nvSpPr>
        <p:spPr>
          <a:xfrm>
            <a:off x="6711282" y="1444644"/>
            <a:ext cx="293209" cy="261610"/>
          </a:xfrm>
          <a:prstGeom prst="rect">
            <a:avLst/>
          </a:prstGeom>
          <a:noFill/>
        </p:spPr>
        <p:txBody>
          <a:bodyPr wrap="square" rtlCol="0">
            <a:spAutoFit/>
          </a:bodyPr>
          <a:lstStyle/>
          <a:p>
            <a:r>
              <a:rPr lang="en-US" altLang="zh-CN" sz="1100" dirty="0"/>
              <a:t>9</a:t>
            </a:r>
            <a:endParaRPr lang="zh-CN" altLang="en-US" sz="1100" dirty="0"/>
          </a:p>
        </p:txBody>
      </p:sp>
      <p:sp>
        <p:nvSpPr>
          <p:cNvPr id="117" name="文本框 116"/>
          <p:cNvSpPr txBox="1"/>
          <p:nvPr/>
        </p:nvSpPr>
        <p:spPr>
          <a:xfrm>
            <a:off x="6624399" y="4604009"/>
            <a:ext cx="578209" cy="307777"/>
          </a:xfrm>
          <a:prstGeom prst="rect">
            <a:avLst/>
          </a:prstGeom>
          <a:solidFill>
            <a:schemeClr val="bg1"/>
          </a:solidFill>
        </p:spPr>
        <p:txBody>
          <a:bodyPr wrap="square" rtlCol="0">
            <a:spAutoFit/>
          </a:bodyPr>
          <a:lstStyle/>
          <a:p>
            <a:r>
              <a:rPr lang="en-US" altLang="zh-CN" sz="1400" dirty="0" smtClean="0"/>
              <a:t>OFF</a:t>
            </a:r>
            <a:endParaRPr lang="zh-CN" altLang="en-US" sz="1400" dirty="0"/>
          </a:p>
        </p:txBody>
      </p:sp>
      <p:sp>
        <p:nvSpPr>
          <p:cNvPr id="122" name="文本框 121"/>
          <p:cNvSpPr txBox="1"/>
          <p:nvPr/>
        </p:nvSpPr>
        <p:spPr>
          <a:xfrm>
            <a:off x="4918469" y="4595694"/>
            <a:ext cx="578209" cy="307777"/>
          </a:xfrm>
          <a:prstGeom prst="rect">
            <a:avLst/>
          </a:prstGeom>
          <a:solidFill>
            <a:schemeClr val="bg1"/>
          </a:solidFill>
        </p:spPr>
        <p:txBody>
          <a:bodyPr wrap="square" rtlCol="0">
            <a:spAutoFit/>
          </a:bodyPr>
          <a:lstStyle/>
          <a:p>
            <a:r>
              <a:rPr lang="en-US" altLang="zh-CN" sz="1400" dirty="0" smtClean="0"/>
              <a:t>ON</a:t>
            </a:r>
            <a:endParaRPr lang="zh-CN" altLang="en-US" sz="1400" dirty="0"/>
          </a:p>
        </p:txBody>
      </p:sp>
      <p:sp>
        <p:nvSpPr>
          <p:cNvPr id="129" name="文本框 128"/>
          <p:cNvSpPr txBox="1"/>
          <p:nvPr/>
        </p:nvSpPr>
        <p:spPr>
          <a:xfrm>
            <a:off x="4918536" y="2338724"/>
            <a:ext cx="578209" cy="307777"/>
          </a:xfrm>
          <a:prstGeom prst="rect">
            <a:avLst/>
          </a:prstGeom>
          <a:solidFill>
            <a:schemeClr val="bg1"/>
          </a:solidFill>
        </p:spPr>
        <p:txBody>
          <a:bodyPr wrap="square" rtlCol="0">
            <a:spAutoFit/>
          </a:bodyPr>
          <a:lstStyle/>
          <a:p>
            <a:r>
              <a:rPr lang="en-US" altLang="zh-CN" sz="1400" dirty="0" smtClean="0"/>
              <a:t>OFF</a:t>
            </a:r>
            <a:endParaRPr lang="zh-CN" altLang="en-US" sz="1400" dirty="0"/>
          </a:p>
        </p:txBody>
      </p:sp>
      <p:sp>
        <p:nvSpPr>
          <p:cNvPr id="137" name="文本框 136"/>
          <p:cNvSpPr txBox="1"/>
          <p:nvPr/>
        </p:nvSpPr>
        <p:spPr>
          <a:xfrm>
            <a:off x="6567058" y="2346373"/>
            <a:ext cx="578209" cy="307777"/>
          </a:xfrm>
          <a:prstGeom prst="rect">
            <a:avLst/>
          </a:prstGeom>
          <a:solidFill>
            <a:schemeClr val="bg1"/>
          </a:solidFill>
        </p:spPr>
        <p:txBody>
          <a:bodyPr wrap="square" rtlCol="0">
            <a:spAutoFit/>
          </a:bodyPr>
          <a:lstStyle/>
          <a:p>
            <a:r>
              <a:rPr lang="en-US" altLang="zh-CN" sz="1400" dirty="0" smtClean="0"/>
              <a:t>ON</a:t>
            </a:r>
            <a:endParaRPr lang="zh-CN" altLang="en-US" sz="1400" dirty="0"/>
          </a:p>
        </p:txBody>
      </p:sp>
      <p:sp>
        <p:nvSpPr>
          <p:cNvPr id="138" name="文本框 137"/>
          <p:cNvSpPr txBox="1"/>
          <p:nvPr/>
        </p:nvSpPr>
        <p:spPr>
          <a:xfrm>
            <a:off x="6614755" y="4601565"/>
            <a:ext cx="578209" cy="307777"/>
          </a:xfrm>
          <a:prstGeom prst="rect">
            <a:avLst/>
          </a:prstGeom>
          <a:solidFill>
            <a:schemeClr val="bg1"/>
          </a:solidFill>
        </p:spPr>
        <p:txBody>
          <a:bodyPr wrap="square" rtlCol="0">
            <a:spAutoFit/>
          </a:bodyPr>
          <a:lstStyle/>
          <a:p>
            <a:r>
              <a:rPr lang="en-US" altLang="zh-CN" sz="1400" dirty="0" smtClean="0"/>
              <a:t>ON</a:t>
            </a:r>
            <a:endParaRPr lang="zh-CN" altLang="en-US" sz="1400" dirty="0"/>
          </a:p>
        </p:txBody>
      </p:sp>
      <p:sp>
        <p:nvSpPr>
          <p:cNvPr id="134" name="文本框 133"/>
          <p:cNvSpPr txBox="1"/>
          <p:nvPr/>
        </p:nvSpPr>
        <p:spPr>
          <a:xfrm>
            <a:off x="4862337" y="4617900"/>
            <a:ext cx="578209" cy="307777"/>
          </a:xfrm>
          <a:prstGeom prst="rect">
            <a:avLst/>
          </a:prstGeom>
          <a:solidFill>
            <a:schemeClr val="bg1"/>
          </a:solidFill>
        </p:spPr>
        <p:txBody>
          <a:bodyPr wrap="square" rtlCol="0">
            <a:spAutoFit/>
          </a:bodyPr>
          <a:lstStyle/>
          <a:p>
            <a:r>
              <a:rPr lang="en-US" altLang="zh-CN" sz="1400" dirty="0" smtClean="0"/>
              <a:t>OFF</a:t>
            </a:r>
            <a:endParaRPr lang="zh-CN" altLang="en-US" sz="1400" dirty="0"/>
          </a:p>
        </p:txBody>
      </p:sp>
      <p:sp>
        <p:nvSpPr>
          <p:cNvPr id="133" name="文本框 132"/>
          <p:cNvSpPr txBox="1"/>
          <p:nvPr/>
        </p:nvSpPr>
        <p:spPr>
          <a:xfrm>
            <a:off x="6551938" y="2364487"/>
            <a:ext cx="578209" cy="307777"/>
          </a:xfrm>
          <a:prstGeom prst="rect">
            <a:avLst/>
          </a:prstGeom>
          <a:solidFill>
            <a:schemeClr val="bg1"/>
          </a:solidFill>
        </p:spPr>
        <p:txBody>
          <a:bodyPr wrap="square" rtlCol="0">
            <a:spAutoFit/>
          </a:bodyPr>
          <a:lstStyle/>
          <a:p>
            <a:r>
              <a:rPr lang="en-US" altLang="zh-CN" sz="1400" dirty="0" smtClean="0"/>
              <a:t>OFF</a:t>
            </a:r>
            <a:endParaRPr lang="zh-CN" altLang="en-US" sz="1400" dirty="0"/>
          </a:p>
        </p:txBody>
      </p:sp>
      <p:sp>
        <p:nvSpPr>
          <p:cNvPr id="125" name="文本框 124"/>
          <p:cNvSpPr txBox="1"/>
          <p:nvPr/>
        </p:nvSpPr>
        <p:spPr>
          <a:xfrm>
            <a:off x="4925103" y="2332331"/>
            <a:ext cx="578209" cy="307777"/>
          </a:xfrm>
          <a:prstGeom prst="rect">
            <a:avLst/>
          </a:prstGeom>
          <a:solidFill>
            <a:schemeClr val="bg1"/>
          </a:solidFill>
        </p:spPr>
        <p:txBody>
          <a:bodyPr wrap="square" rtlCol="0">
            <a:spAutoFit/>
          </a:bodyPr>
          <a:lstStyle/>
          <a:p>
            <a:r>
              <a:rPr lang="en-US" altLang="zh-CN" sz="1400" dirty="0" smtClean="0"/>
              <a:t>ON</a:t>
            </a:r>
            <a:endParaRPr lang="zh-CN" altLang="en-US" sz="1400" dirty="0"/>
          </a:p>
        </p:txBody>
      </p:sp>
      <p:cxnSp>
        <p:nvCxnSpPr>
          <p:cNvPr id="10" name="直接箭头连接符 9"/>
          <p:cNvCxnSpPr/>
          <p:nvPr/>
        </p:nvCxnSpPr>
        <p:spPr>
          <a:xfrm flipV="1">
            <a:off x="2866952" y="2174947"/>
            <a:ext cx="2293535" cy="11231"/>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2584566" y="5209681"/>
            <a:ext cx="2293535" cy="11231"/>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本框 12"/>
              <p:cNvSpPr txBox="1"/>
              <p:nvPr/>
            </p:nvSpPr>
            <p:spPr>
              <a:xfrm>
                <a:off x="3247852" y="1535216"/>
                <a:ext cx="1565768" cy="646331"/>
              </a:xfrm>
              <a:prstGeom prst="rect">
                <a:avLst/>
              </a:prstGeom>
              <a:noFill/>
            </p:spPr>
            <p:txBody>
              <a:bodyPr wrap="square" rtlCol="0">
                <a:spAutoFit/>
              </a:bodyPr>
              <a:lstStyle/>
              <a:p>
                <a:r>
                  <a:rPr lang="zh-CN" altLang="en-US" dirty="0" smtClean="0">
                    <a:solidFill>
                      <a:schemeClr val="accent1"/>
                    </a:solidFill>
                  </a:rPr>
                  <a:t>电位从</a:t>
                </a:r>
                <a:r>
                  <a:rPr lang="en-US" altLang="zh-CN" dirty="0" smtClean="0">
                    <a:solidFill>
                      <a:schemeClr val="accent1"/>
                    </a:solidFill>
                  </a:rPr>
                  <a:t>GND</a:t>
                </a:r>
                <a:r>
                  <a:rPr lang="zh-CN" altLang="en-US" dirty="0" smtClean="0">
                    <a:solidFill>
                      <a:schemeClr val="accent1"/>
                    </a:solidFill>
                  </a:rPr>
                  <a:t>被拉到</a:t>
                </a:r>
                <a14:m>
                  <m:oMath xmlns:m="http://schemas.openxmlformats.org/officeDocument/2006/math">
                    <m:sSub>
                      <m:sSubPr>
                        <m:ctrlPr>
                          <a:rPr lang="en-US" altLang="zh-CN" i="1" dirty="0">
                            <a:solidFill>
                              <a:schemeClr val="accent1"/>
                            </a:solidFill>
                            <a:latin typeface="Cambria Math" panose="02040503050406030204" pitchFamily="18" charset="0"/>
                          </a:rPr>
                        </m:ctrlPr>
                      </m:sSubPr>
                      <m:e>
                        <m:r>
                          <a:rPr lang="en-US" altLang="zh-CN" i="1" dirty="0">
                            <a:solidFill>
                              <a:schemeClr val="accent1"/>
                            </a:solidFill>
                            <a:latin typeface="Cambria Math" panose="02040503050406030204" pitchFamily="18" charset="0"/>
                          </a:rPr>
                          <m:t>𝑉</m:t>
                        </m:r>
                      </m:e>
                      <m:sub>
                        <m:r>
                          <a:rPr lang="en-US" altLang="zh-CN" i="1" dirty="0">
                            <a:solidFill>
                              <a:schemeClr val="accent1"/>
                            </a:solidFill>
                            <a:latin typeface="Cambria Math" panose="02040503050406030204" pitchFamily="18" charset="0"/>
                          </a:rPr>
                          <m:t>𝐵𝐿𝐻</m:t>
                        </m:r>
                      </m:sub>
                    </m:sSub>
                  </m:oMath>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3247852" y="1535216"/>
                <a:ext cx="1565768" cy="646331"/>
              </a:xfrm>
              <a:prstGeom prst="rect">
                <a:avLst/>
              </a:prstGeom>
              <a:blipFill>
                <a:blip r:embed="rId10"/>
                <a:stretch>
                  <a:fillRect l="-3502" t="-8491" r="-1946" b="-113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9" name="文本框 118"/>
              <p:cNvSpPr txBox="1"/>
              <p:nvPr/>
            </p:nvSpPr>
            <p:spPr>
              <a:xfrm>
                <a:off x="3016050" y="5280792"/>
                <a:ext cx="1565768" cy="646331"/>
              </a:xfrm>
              <a:prstGeom prst="rect">
                <a:avLst/>
              </a:prstGeom>
              <a:noFill/>
            </p:spPr>
            <p:txBody>
              <a:bodyPr wrap="square" rtlCol="0">
                <a:spAutoFit/>
              </a:bodyPr>
              <a:lstStyle/>
              <a:p>
                <a:r>
                  <a:rPr lang="zh-CN" altLang="en-US" dirty="0" smtClean="0">
                    <a:solidFill>
                      <a:schemeClr val="accent1"/>
                    </a:solidFill>
                  </a:rPr>
                  <a:t>电位从</a:t>
                </a:r>
                <a14:m>
                  <m:oMath xmlns:m="http://schemas.openxmlformats.org/officeDocument/2006/math">
                    <m:sSub>
                      <m:sSubPr>
                        <m:ctrlPr>
                          <a:rPr lang="en-US" altLang="zh-CN" i="1" dirty="0">
                            <a:solidFill>
                              <a:schemeClr val="accent1"/>
                            </a:solidFill>
                            <a:latin typeface="Cambria Math" panose="02040503050406030204" pitchFamily="18" charset="0"/>
                          </a:rPr>
                        </m:ctrlPr>
                      </m:sSubPr>
                      <m:e>
                        <m:r>
                          <a:rPr lang="en-US" altLang="zh-CN" i="1" dirty="0">
                            <a:solidFill>
                              <a:schemeClr val="accent1"/>
                            </a:solidFill>
                            <a:latin typeface="Cambria Math" panose="02040503050406030204" pitchFamily="18" charset="0"/>
                          </a:rPr>
                          <m:t>𝑉</m:t>
                        </m:r>
                      </m:e>
                      <m:sub>
                        <m:r>
                          <a:rPr lang="en-US" altLang="zh-CN" i="1" dirty="0">
                            <a:solidFill>
                              <a:schemeClr val="accent1"/>
                            </a:solidFill>
                            <a:latin typeface="Cambria Math" panose="02040503050406030204" pitchFamily="18" charset="0"/>
                          </a:rPr>
                          <m:t>𝐵𝐿𝐻</m:t>
                        </m:r>
                      </m:sub>
                    </m:sSub>
                  </m:oMath>
                </a14:m>
                <a:r>
                  <a:rPr lang="zh-CN" altLang="en-US" dirty="0" smtClean="0">
                    <a:solidFill>
                      <a:schemeClr val="accent1"/>
                    </a:solidFill>
                  </a:rPr>
                  <a:t>被拉到</a:t>
                </a:r>
                <a:r>
                  <a:rPr lang="en-US" altLang="zh-CN" dirty="0" smtClean="0">
                    <a:solidFill>
                      <a:schemeClr val="accent1"/>
                    </a:solidFill>
                  </a:rPr>
                  <a:t>GND</a:t>
                </a:r>
                <a:endParaRPr lang="zh-CN" altLang="en-US" dirty="0"/>
              </a:p>
            </p:txBody>
          </p:sp>
        </mc:Choice>
        <mc:Fallback xmlns="">
          <p:sp>
            <p:nvSpPr>
              <p:cNvPr id="119" name="文本框 118"/>
              <p:cNvSpPr txBox="1">
                <a:spLocks noRot="1" noChangeAspect="1" noMove="1" noResize="1" noEditPoints="1" noAdjustHandles="1" noChangeArrowheads="1" noChangeShapeType="1" noTextEdit="1"/>
              </p:cNvSpPr>
              <p:nvPr/>
            </p:nvSpPr>
            <p:spPr>
              <a:xfrm>
                <a:off x="3016050" y="5280792"/>
                <a:ext cx="1565768" cy="646331"/>
              </a:xfrm>
              <a:prstGeom prst="rect">
                <a:avLst/>
              </a:prstGeom>
              <a:blipFill>
                <a:blip r:embed="rId11"/>
                <a:stretch>
                  <a:fillRect l="-3502" t="-6604" r="-3113" b="-150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765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1000"/>
                                        <p:tgtEl>
                                          <p:spTgt spid="158"/>
                                        </p:tgtEl>
                                      </p:cBhvr>
                                    </p:animEffect>
                                    <p:anim calcmode="lin" valueType="num">
                                      <p:cBhvr>
                                        <p:cTn id="8" dur="1000" fill="hold"/>
                                        <p:tgtEl>
                                          <p:spTgt spid="158"/>
                                        </p:tgtEl>
                                        <p:attrNameLst>
                                          <p:attrName>ppt_x</p:attrName>
                                        </p:attrNameLst>
                                      </p:cBhvr>
                                      <p:tavLst>
                                        <p:tav tm="0">
                                          <p:val>
                                            <p:strVal val="#ppt_x"/>
                                          </p:val>
                                        </p:tav>
                                        <p:tav tm="100000">
                                          <p:val>
                                            <p:strVal val="#ppt_x"/>
                                          </p:val>
                                        </p:tav>
                                      </p:tavLst>
                                    </p:anim>
                                    <p:anim calcmode="lin" valueType="num">
                                      <p:cBhvr>
                                        <p:cTn id="9" dur="1000" fill="hold"/>
                                        <p:tgtEl>
                                          <p:spTgt spid="15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1000"/>
                                        <p:tgtEl>
                                          <p:spTgt spid="171"/>
                                        </p:tgtEl>
                                      </p:cBhvr>
                                    </p:animEffect>
                                    <p:anim calcmode="lin" valueType="num">
                                      <p:cBhvr>
                                        <p:cTn id="13" dur="1000" fill="hold"/>
                                        <p:tgtEl>
                                          <p:spTgt spid="171"/>
                                        </p:tgtEl>
                                        <p:attrNameLst>
                                          <p:attrName>ppt_x</p:attrName>
                                        </p:attrNameLst>
                                      </p:cBhvr>
                                      <p:tavLst>
                                        <p:tav tm="0">
                                          <p:val>
                                            <p:strVal val="#ppt_x"/>
                                          </p:val>
                                        </p:tav>
                                        <p:tav tm="100000">
                                          <p:val>
                                            <p:strVal val="#ppt_x"/>
                                          </p:val>
                                        </p:tav>
                                      </p:tavLst>
                                    </p:anim>
                                    <p:anim calcmode="lin" valueType="num">
                                      <p:cBhvr>
                                        <p:cTn id="14" dur="1000" fill="hold"/>
                                        <p:tgtEl>
                                          <p:spTgt spid="17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6"/>
                                        </p:tgtEl>
                                        <p:attrNameLst>
                                          <p:attrName>style.visibility</p:attrName>
                                        </p:attrNameLst>
                                      </p:cBhvr>
                                      <p:to>
                                        <p:strVal val="visible"/>
                                      </p:to>
                                    </p:set>
                                    <p:animEffect transition="in" filter="fade">
                                      <p:cBhvr>
                                        <p:cTn id="22" dur="1000"/>
                                        <p:tgtEl>
                                          <p:spTgt spid="146"/>
                                        </p:tgtEl>
                                      </p:cBhvr>
                                    </p:animEffect>
                                    <p:anim calcmode="lin" valueType="num">
                                      <p:cBhvr>
                                        <p:cTn id="23" dur="1000" fill="hold"/>
                                        <p:tgtEl>
                                          <p:spTgt spid="146"/>
                                        </p:tgtEl>
                                        <p:attrNameLst>
                                          <p:attrName>ppt_x</p:attrName>
                                        </p:attrNameLst>
                                      </p:cBhvr>
                                      <p:tavLst>
                                        <p:tav tm="0">
                                          <p:val>
                                            <p:strVal val="#ppt_x"/>
                                          </p:val>
                                        </p:tav>
                                        <p:tav tm="100000">
                                          <p:val>
                                            <p:strVal val="#ppt_x"/>
                                          </p:val>
                                        </p:tav>
                                      </p:tavLst>
                                    </p:anim>
                                    <p:anim calcmode="lin" valueType="num">
                                      <p:cBhvr>
                                        <p:cTn id="24" dur="1000" fill="hold"/>
                                        <p:tgtEl>
                                          <p:spTgt spid="14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9"/>
                                        </p:tgtEl>
                                        <p:attrNameLst>
                                          <p:attrName>style.visibility</p:attrName>
                                        </p:attrNameLst>
                                      </p:cBhvr>
                                      <p:to>
                                        <p:strVal val="visible"/>
                                      </p:to>
                                    </p:set>
                                    <p:animEffect transition="in" filter="fade">
                                      <p:cBhvr>
                                        <p:cTn id="27" dur="1000"/>
                                        <p:tgtEl>
                                          <p:spTgt spid="129"/>
                                        </p:tgtEl>
                                      </p:cBhvr>
                                    </p:animEffect>
                                    <p:anim calcmode="lin" valueType="num">
                                      <p:cBhvr>
                                        <p:cTn id="28" dur="1000" fill="hold"/>
                                        <p:tgtEl>
                                          <p:spTgt spid="129"/>
                                        </p:tgtEl>
                                        <p:attrNameLst>
                                          <p:attrName>ppt_x</p:attrName>
                                        </p:attrNameLst>
                                      </p:cBhvr>
                                      <p:tavLst>
                                        <p:tav tm="0">
                                          <p:val>
                                            <p:strVal val="#ppt_x"/>
                                          </p:val>
                                        </p:tav>
                                        <p:tav tm="100000">
                                          <p:val>
                                            <p:strVal val="#ppt_x"/>
                                          </p:val>
                                        </p:tav>
                                      </p:tavLst>
                                    </p:anim>
                                    <p:anim calcmode="lin" valueType="num">
                                      <p:cBhvr>
                                        <p:cTn id="29" dur="1000" fill="hold"/>
                                        <p:tgtEl>
                                          <p:spTgt spid="12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2"/>
                                        </p:tgtEl>
                                        <p:attrNameLst>
                                          <p:attrName>style.visibility</p:attrName>
                                        </p:attrNameLst>
                                      </p:cBhvr>
                                      <p:to>
                                        <p:strVal val="visible"/>
                                      </p:to>
                                    </p:set>
                                    <p:animEffect transition="in" filter="fade">
                                      <p:cBhvr>
                                        <p:cTn id="32" dur="1000"/>
                                        <p:tgtEl>
                                          <p:spTgt spid="122"/>
                                        </p:tgtEl>
                                      </p:cBhvr>
                                    </p:animEffect>
                                    <p:anim calcmode="lin" valueType="num">
                                      <p:cBhvr>
                                        <p:cTn id="33" dur="1000" fill="hold"/>
                                        <p:tgtEl>
                                          <p:spTgt spid="122"/>
                                        </p:tgtEl>
                                        <p:attrNameLst>
                                          <p:attrName>ppt_x</p:attrName>
                                        </p:attrNameLst>
                                      </p:cBhvr>
                                      <p:tavLst>
                                        <p:tav tm="0">
                                          <p:val>
                                            <p:strVal val="#ppt_x"/>
                                          </p:val>
                                        </p:tav>
                                        <p:tav tm="100000">
                                          <p:val>
                                            <p:strVal val="#ppt_x"/>
                                          </p:val>
                                        </p:tav>
                                      </p:tavLst>
                                    </p:anim>
                                    <p:anim calcmode="lin" valueType="num">
                                      <p:cBhvr>
                                        <p:cTn id="34" dur="1000" fill="hold"/>
                                        <p:tgtEl>
                                          <p:spTgt spid="1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7"/>
                                        </p:tgtEl>
                                        <p:attrNameLst>
                                          <p:attrName>style.visibility</p:attrName>
                                        </p:attrNameLst>
                                      </p:cBhvr>
                                      <p:to>
                                        <p:strVal val="visible"/>
                                      </p:to>
                                    </p:set>
                                    <p:animEffect transition="in" filter="fade">
                                      <p:cBhvr>
                                        <p:cTn id="37" dur="1000"/>
                                        <p:tgtEl>
                                          <p:spTgt spid="117"/>
                                        </p:tgtEl>
                                      </p:cBhvr>
                                    </p:animEffect>
                                    <p:anim calcmode="lin" valueType="num">
                                      <p:cBhvr>
                                        <p:cTn id="38" dur="1000" fill="hold"/>
                                        <p:tgtEl>
                                          <p:spTgt spid="117"/>
                                        </p:tgtEl>
                                        <p:attrNameLst>
                                          <p:attrName>ppt_x</p:attrName>
                                        </p:attrNameLst>
                                      </p:cBhvr>
                                      <p:tavLst>
                                        <p:tav tm="0">
                                          <p:val>
                                            <p:strVal val="#ppt_x"/>
                                          </p:val>
                                        </p:tav>
                                        <p:tav tm="100000">
                                          <p:val>
                                            <p:strVal val="#ppt_x"/>
                                          </p:val>
                                        </p:tav>
                                      </p:tavLst>
                                    </p:anim>
                                    <p:anim calcmode="lin" valueType="num">
                                      <p:cBhvr>
                                        <p:cTn id="39" dur="1000" fill="hold"/>
                                        <p:tgtEl>
                                          <p:spTgt spid="1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7"/>
                                        </p:tgtEl>
                                        <p:attrNameLst>
                                          <p:attrName>style.visibility</p:attrName>
                                        </p:attrNameLst>
                                      </p:cBhvr>
                                      <p:to>
                                        <p:strVal val="visible"/>
                                      </p:to>
                                    </p:set>
                                    <p:animEffect transition="in" filter="fade">
                                      <p:cBhvr>
                                        <p:cTn id="42" dur="1000"/>
                                        <p:tgtEl>
                                          <p:spTgt spid="137"/>
                                        </p:tgtEl>
                                      </p:cBhvr>
                                    </p:animEffect>
                                    <p:anim calcmode="lin" valueType="num">
                                      <p:cBhvr>
                                        <p:cTn id="43" dur="1000" fill="hold"/>
                                        <p:tgtEl>
                                          <p:spTgt spid="137"/>
                                        </p:tgtEl>
                                        <p:attrNameLst>
                                          <p:attrName>ppt_x</p:attrName>
                                        </p:attrNameLst>
                                      </p:cBhvr>
                                      <p:tavLst>
                                        <p:tav tm="0">
                                          <p:val>
                                            <p:strVal val="#ppt_x"/>
                                          </p:val>
                                        </p:tav>
                                        <p:tav tm="100000">
                                          <p:val>
                                            <p:strVal val="#ppt_x"/>
                                          </p:val>
                                        </p:tav>
                                      </p:tavLst>
                                    </p:anim>
                                    <p:anim calcmode="lin" valueType="num">
                                      <p:cBhvr>
                                        <p:cTn id="44"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35"/>
                                        </p:tgtEl>
                                        <p:attrNameLst>
                                          <p:attrName>style.visibility</p:attrName>
                                        </p:attrNameLst>
                                      </p:cBhvr>
                                      <p:to>
                                        <p:strVal val="visible"/>
                                      </p:to>
                                    </p:set>
                                    <p:animEffect transition="in" filter="fade">
                                      <p:cBhvr>
                                        <p:cTn id="54" dur="1000"/>
                                        <p:tgtEl>
                                          <p:spTgt spid="135"/>
                                        </p:tgtEl>
                                      </p:cBhvr>
                                    </p:animEffect>
                                    <p:anim calcmode="lin" valueType="num">
                                      <p:cBhvr>
                                        <p:cTn id="55" dur="1000" fill="hold"/>
                                        <p:tgtEl>
                                          <p:spTgt spid="135"/>
                                        </p:tgtEl>
                                        <p:attrNameLst>
                                          <p:attrName>ppt_x</p:attrName>
                                        </p:attrNameLst>
                                      </p:cBhvr>
                                      <p:tavLst>
                                        <p:tav tm="0">
                                          <p:val>
                                            <p:strVal val="#ppt_x"/>
                                          </p:val>
                                        </p:tav>
                                        <p:tav tm="100000">
                                          <p:val>
                                            <p:strVal val="#ppt_x"/>
                                          </p:val>
                                        </p:tav>
                                      </p:tavLst>
                                    </p:anim>
                                    <p:anim calcmode="lin" valueType="num">
                                      <p:cBhvr>
                                        <p:cTn id="56" dur="1000" fill="hold"/>
                                        <p:tgtEl>
                                          <p:spTgt spid="135"/>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1000"/>
                                        <p:tgtEl>
                                          <p:spTgt spid="5"/>
                                        </p:tgtEl>
                                      </p:cBhvr>
                                    </p:animEffect>
                                    <p:anim calcmode="lin" valueType="num">
                                      <p:cBhvr>
                                        <p:cTn id="60" dur="1000" fill="hold"/>
                                        <p:tgtEl>
                                          <p:spTgt spid="5"/>
                                        </p:tgtEl>
                                        <p:attrNameLst>
                                          <p:attrName>ppt_x</p:attrName>
                                        </p:attrNameLst>
                                      </p:cBhvr>
                                      <p:tavLst>
                                        <p:tav tm="0">
                                          <p:val>
                                            <p:strVal val="#ppt_x"/>
                                          </p:val>
                                        </p:tav>
                                        <p:tav tm="100000">
                                          <p:val>
                                            <p:strVal val="#ppt_x"/>
                                          </p:val>
                                        </p:tav>
                                      </p:tavLst>
                                    </p:anim>
                                    <p:anim calcmode="lin" valueType="num">
                                      <p:cBhvr>
                                        <p:cTn id="6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38"/>
                                        </p:tgtEl>
                                        <p:attrNameLst>
                                          <p:attrName>style.visibility</p:attrName>
                                        </p:attrNameLst>
                                      </p:cBhvr>
                                      <p:to>
                                        <p:strVal val="visible"/>
                                      </p:to>
                                    </p:set>
                                    <p:animEffect transition="in" filter="fade">
                                      <p:cBhvr>
                                        <p:cTn id="66" dur="1000"/>
                                        <p:tgtEl>
                                          <p:spTgt spid="138"/>
                                        </p:tgtEl>
                                      </p:cBhvr>
                                    </p:animEffect>
                                    <p:anim calcmode="lin" valueType="num">
                                      <p:cBhvr>
                                        <p:cTn id="67" dur="1000" fill="hold"/>
                                        <p:tgtEl>
                                          <p:spTgt spid="138"/>
                                        </p:tgtEl>
                                        <p:attrNameLst>
                                          <p:attrName>ppt_x</p:attrName>
                                        </p:attrNameLst>
                                      </p:cBhvr>
                                      <p:tavLst>
                                        <p:tav tm="0">
                                          <p:val>
                                            <p:strVal val="#ppt_x"/>
                                          </p:val>
                                        </p:tav>
                                        <p:tav tm="100000">
                                          <p:val>
                                            <p:strVal val="#ppt_x"/>
                                          </p:val>
                                        </p:tav>
                                      </p:tavLst>
                                    </p:anim>
                                    <p:anim calcmode="lin" valueType="num">
                                      <p:cBhvr>
                                        <p:cTn id="68" dur="1000" fill="hold"/>
                                        <p:tgtEl>
                                          <p:spTgt spid="13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33"/>
                                        </p:tgtEl>
                                        <p:attrNameLst>
                                          <p:attrName>style.visibility</p:attrName>
                                        </p:attrNameLst>
                                      </p:cBhvr>
                                      <p:to>
                                        <p:strVal val="visible"/>
                                      </p:to>
                                    </p:set>
                                    <p:animEffect transition="in" filter="fade">
                                      <p:cBhvr>
                                        <p:cTn id="71" dur="1000"/>
                                        <p:tgtEl>
                                          <p:spTgt spid="133"/>
                                        </p:tgtEl>
                                      </p:cBhvr>
                                    </p:animEffect>
                                    <p:anim calcmode="lin" valueType="num">
                                      <p:cBhvr>
                                        <p:cTn id="72" dur="1000" fill="hold"/>
                                        <p:tgtEl>
                                          <p:spTgt spid="133"/>
                                        </p:tgtEl>
                                        <p:attrNameLst>
                                          <p:attrName>ppt_x</p:attrName>
                                        </p:attrNameLst>
                                      </p:cBhvr>
                                      <p:tavLst>
                                        <p:tav tm="0">
                                          <p:val>
                                            <p:strVal val="#ppt_x"/>
                                          </p:val>
                                        </p:tav>
                                        <p:tav tm="100000">
                                          <p:val>
                                            <p:strVal val="#ppt_x"/>
                                          </p:val>
                                        </p:tav>
                                      </p:tavLst>
                                    </p:anim>
                                    <p:anim calcmode="lin" valueType="num">
                                      <p:cBhvr>
                                        <p:cTn id="73" dur="1000" fill="hold"/>
                                        <p:tgtEl>
                                          <p:spTgt spid="133"/>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fade">
                                      <p:cBhvr>
                                        <p:cTn id="76" dur="1000"/>
                                        <p:tgtEl>
                                          <p:spTgt spid="125"/>
                                        </p:tgtEl>
                                      </p:cBhvr>
                                    </p:animEffect>
                                    <p:anim calcmode="lin" valueType="num">
                                      <p:cBhvr>
                                        <p:cTn id="77" dur="1000" fill="hold"/>
                                        <p:tgtEl>
                                          <p:spTgt spid="125"/>
                                        </p:tgtEl>
                                        <p:attrNameLst>
                                          <p:attrName>ppt_x</p:attrName>
                                        </p:attrNameLst>
                                      </p:cBhvr>
                                      <p:tavLst>
                                        <p:tav tm="0">
                                          <p:val>
                                            <p:strVal val="#ppt_x"/>
                                          </p:val>
                                        </p:tav>
                                        <p:tav tm="100000">
                                          <p:val>
                                            <p:strVal val="#ppt_x"/>
                                          </p:val>
                                        </p:tav>
                                      </p:tavLst>
                                    </p:anim>
                                    <p:anim calcmode="lin" valueType="num">
                                      <p:cBhvr>
                                        <p:cTn id="78" dur="1000" fill="hold"/>
                                        <p:tgtEl>
                                          <p:spTgt spid="12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34"/>
                                        </p:tgtEl>
                                        <p:attrNameLst>
                                          <p:attrName>style.visibility</p:attrName>
                                        </p:attrNameLst>
                                      </p:cBhvr>
                                      <p:to>
                                        <p:strVal val="visible"/>
                                      </p:to>
                                    </p:set>
                                    <p:animEffect transition="in" filter="fade">
                                      <p:cBhvr>
                                        <p:cTn id="81" dur="1000"/>
                                        <p:tgtEl>
                                          <p:spTgt spid="134"/>
                                        </p:tgtEl>
                                      </p:cBhvr>
                                    </p:animEffect>
                                    <p:anim calcmode="lin" valueType="num">
                                      <p:cBhvr>
                                        <p:cTn id="82" dur="1000" fill="hold"/>
                                        <p:tgtEl>
                                          <p:spTgt spid="134"/>
                                        </p:tgtEl>
                                        <p:attrNameLst>
                                          <p:attrName>ppt_x</p:attrName>
                                        </p:attrNameLst>
                                      </p:cBhvr>
                                      <p:tavLst>
                                        <p:tav tm="0">
                                          <p:val>
                                            <p:strVal val="#ppt_x"/>
                                          </p:val>
                                        </p:tav>
                                        <p:tav tm="100000">
                                          <p:val>
                                            <p:strVal val="#ppt_x"/>
                                          </p:val>
                                        </p:tav>
                                      </p:tavLst>
                                    </p:anim>
                                    <p:anim calcmode="lin" valueType="num">
                                      <p:cBhvr>
                                        <p:cTn id="83" dur="1000" fill="hold"/>
                                        <p:tgtEl>
                                          <p:spTgt spid="134"/>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86"/>
                                        </p:tgtEl>
                                        <p:attrNameLst>
                                          <p:attrName>style.visibility</p:attrName>
                                        </p:attrNameLst>
                                      </p:cBhvr>
                                      <p:to>
                                        <p:strVal val="visible"/>
                                      </p:to>
                                    </p:set>
                                    <p:animEffect transition="in" filter="fade">
                                      <p:cBhvr>
                                        <p:cTn id="86" dur="1000"/>
                                        <p:tgtEl>
                                          <p:spTgt spid="186"/>
                                        </p:tgtEl>
                                      </p:cBhvr>
                                    </p:animEffect>
                                    <p:anim calcmode="lin" valueType="num">
                                      <p:cBhvr>
                                        <p:cTn id="87" dur="1000" fill="hold"/>
                                        <p:tgtEl>
                                          <p:spTgt spid="186"/>
                                        </p:tgtEl>
                                        <p:attrNameLst>
                                          <p:attrName>ppt_x</p:attrName>
                                        </p:attrNameLst>
                                      </p:cBhvr>
                                      <p:tavLst>
                                        <p:tav tm="0">
                                          <p:val>
                                            <p:strVal val="#ppt_x"/>
                                          </p:val>
                                        </p:tav>
                                        <p:tav tm="100000">
                                          <p:val>
                                            <p:strVal val="#ppt_x"/>
                                          </p:val>
                                        </p:tav>
                                      </p:tavLst>
                                    </p:anim>
                                    <p:anim calcmode="lin" valueType="num">
                                      <p:cBhvr>
                                        <p:cTn id="88" dur="1000" fill="hold"/>
                                        <p:tgtEl>
                                          <p:spTgt spid="186"/>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92"/>
                                        </p:tgtEl>
                                        <p:attrNameLst>
                                          <p:attrName>style.visibility</p:attrName>
                                        </p:attrNameLst>
                                      </p:cBhvr>
                                      <p:to>
                                        <p:strVal val="visible"/>
                                      </p:to>
                                    </p:set>
                                    <p:animEffect transition="in" filter="fade">
                                      <p:cBhvr>
                                        <p:cTn id="91" dur="1000"/>
                                        <p:tgtEl>
                                          <p:spTgt spid="192"/>
                                        </p:tgtEl>
                                      </p:cBhvr>
                                    </p:animEffect>
                                    <p:anim calcmode="lin" valueType="num">
                                      <p:cBhvr>
                                        <p:cTn id="92" dur="1000" fill="hold"/>
                                        <p:tgtEl>
                                          <p:spTgt spid="192"/>
                                        </p:tgtEl>
                                        <p:attrNameLst>
                                          <p:attrName>ppt_x</p:attrName>
                                        </p:attrNameLst>
                                      </p:cBhvr>
                                      <p:tavLst>
                                        <p:tav tm="0">
                                          <p:val>
                                            <p:strVal val="#ppt_x"/>
                                          </p:val>
                                        </p:tav>
                                        <p:tav tm="100000">
                                          <p:val>
                                            <p:strVal val="#ppt_x"/>
                                          </p:val>
                                        </p:tav>
                                      </p:tavLst>
                                    </p:anim>
                                    <p:anim calcmode="lin" valueType="num">
                                      <p:cBhvr>
                                        <p:cTn id="93" dur="1000" fill="hold"/>
                                        <p:tgtEl>
                                          <p:spTgt spid="192"/>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81"/>
                                        </p:tgtEl>
                                        <p:attrNameLst>
                                          <p:attrName>style.visibility</p:attrName>
                                        </p:attrNameLst>
                                      </p:cBhvr>
                                      <p:to>
                                        <p:strVal val="visible"/>
                                      </p:to>
                                    </p:set>
                                    <p:animEffect transition="in" filter="fade">
                                      <p:cBhvr>
                                        <p:cTn id="96" dur="1000"/>
                                        <p:tgtEl>
                                          <p:spTgt spid="181"/>
                                        </p:tgtEl>
                                      </p:cBhvr>
                                    </p:animEffect>
                                    <p:anim calcmode="lin" valueType="num">
                                      <p:cBhvr>
                                        <p:cTn id="97" dur="1000" fill="hold"/>
                                        <p:tgtEl>
                                          <p:spTgt spid="181"/>
                                        </p:tgtEl>
                                        <p:attrNameLst>
                                          <p:attrName>ppt_x</p:attrName>
                                        </p:attrNameLst>
                                      </p:cBhvr>
                                      <p:tavLst>
                                        <p:tav tm="0">
                                          <p:val>
                                            <p:strVal val="#ppt_x"/>
                                          </p:val>
                                        </p:tav>
                                        <p:tav tm="100000">
                                          <p:val>
                                            <p:strVal val="#ppt_x"/>
                                          </p:val>
                                        </p:tav>
                                      </p:tavLst>
                                    </p:anim>
                                    <p:anim calcmode="lin" valueType="num">
                                      <p:cBhvr>
                                        <p:cTn id="98" dur="1000" fill="hold"/>
                                        <p:tgtEl>
                                          <p:spTgt spid="181"/>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93"/>
                                        </p:tgtEl>
                                        <p:attrNameLst>
                                          <p:attrName>style.visibility</p:attrName>
                                        </p:attrNameLst>
                                      </p:cBhvr>
                                      <p:to>
                                        <p:strVal val="visible"/>
                                      </p:to>
                                    </p:set>
                                    <p:animEffect transition="in" filter="fade">
                                      <p:cBhvr>
                                        <p:cTn id="101" dur="1000"/>
                                        <p:tgtEl>
                                          <p:spTgt spid="193"/>
                                        </p:tgtEl>
                                      </p:cBhvr>
                                    </p:animEffect>
                                    <p:anim calcmode="lin" valueType="num">
                                      <p:cBhvr>
                                        <p:cTn id="102" dur="1000" fill="hold"/>
                                        <p:tgtEl>
                                          <p:spTgt spid="193"/>
                                        </p:tgtEl>
                                        <p:attrNameLst>
                                          <p:attrName>ppt_x</p:attrName>
                                        </p:attrNameLst>
                                      </p:cBhvr>
                                      <p:tavLst>
                                        <p:tav tm="0">
                                          <p:val>
                                            <p:strVal val="#ppt_x"/>
                                          </p:val>
                                        </p:tav>
                                        <p:tav tm="100000">
                                          <p:val>
                                            <p:strVal val="#ppt_x"/>
                                          </p:val>
                                        </p:tav>
                                      </p:tavLst>
                                    </p:anim>
                                    <p:anim calcmode="lin" valueType="num">
                                      <p:cBhvr>
                                        <p:cTn id="103" dur="1000" fill="hold"/>
                                        <p:tgtEl>
                                          <p:spTgt spid="193"/>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127"/>
                                        </p:tgtEl>
                                        <p:attrNameLst>
                                          <p:attrName>style.visibility</p:attrName>
                                        </p:attrNameLst>
                                      </p:cBhvr>
                                      <p:to>
                                        <p:strVal val="visible"/>
                                      </p:to>
                                    </p:set>
                                    <p:animEffect transition="in" filter="fade">
                                      <p:cBhvr>
                                        <p:cTn id="108" dur="1000"/>
                                        <p:tgtEl>
                                          <p:spTgt spid="127"/>
                                        </p:tgtEl>
                                      </p:cBhvr>
                                    </p:animEffect>
                                    <p:anim calcmode="lin" valueType="num">
                                      <p:cBhvr>
                                        <p:cTn id="109" dur="1000" fill="hold"/>
                                        <p:tgtEl>
                                          <p:spTgt spid="127"/>
                                        </p:tgtEl>
                                        <p:attrNameLst>
                                          <p:attrName>ppt_x</p:attrName>
                                        </p:attrNameLst>
                                      </p:cBhvr>
                                      <p:tavLst>
                                        <p:tav tm="0">
                                          <p:val>
                                            <p:strVal val="#ppt_x"/>
                                          </p:val>
                                        </p:tav>
                                        <p:tav tm="100000">
                                          <p:val>
                                            <p:strVal val="#ppt_x"/>
                                          </p:val>
                                        </p:tav>
                                      </p:tavLst>
                                    </p:anim>
                                    <p:anim calcmode="lin" valueType="num">
                                      <p:cBhvr>
                                        <p:cTn id="110" dur="1000" fill="hold"/>
                                        <p:tgtEl>
                                          <p:spTgt spid="12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121"/>
                                        </p:tgtEl>
                                        <p:attrNameLst>
                                          <p:attrName>style.visibility</p:attrName>
                                        </p:attrNameLst>
                                      </p:cBhvr>
                                      <p:to>
                                        <p:strVal val="visible"/>
                                      </p:to>
                                    </p:set>
                                    <p:animEffect transition="in" filter="fade">
                                      <p:cBhvr>
                                        <p:cTn id="113" dur="1000"/>
                                        <p:tgtEl>
                                          <p:spTgt spid="121"/>
                                        </p:tgtEl>
                                      </p:cBhvr>
                                    </p:animEffect>
                                    <p:anim calcmode="lin" valueType="num">
                                      <p:cBhvr>
                                        <p:cTn id="114" dur="1000" fill="hold"/>
                                        <p:tgtEl>
                                          <p:spTgt spid="121"/>
                                        </p:tgtEl>
                                        <p:attrNameLst>
                                          <p:attrName>ppt_x</p:attrName>
                                        </p:attrNameLst>
                                      </p:cBhvr>
                                      <p:tavLst>
                                        <p:tav tm="0">
                                          <p:val>
                                            <p:strVal val="#ppt_x"/>
                                          </p:val>
                                        </p:tav>
                                        <p:tav tm="100000">
                                          <p:val>
                                            <p:strVal val="#ppt_x"/>
                                          </p:val>
                                        </p:tav>
                                      </p:tavLst>
                                    </p:anim>
                                    <p:anim calcmode="lin" valueType="num">
                                      <p:cBhvr>
                                        <p:cTn id="115" dur="1000" fill="hold"/>
                                        <p:tgtEl>
                                          <p:spTgt spid="121"/>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130"/>
                                        </p:tgtEl>
                                        <p:attrNameLst>
                                          <p:attrName>style.visibility</p:attrName>
                                        </p:attrNameLst>
                                      </p:cBhvr>
                                      <p:to>
                                        <p:strVal val="visible"/>
                                      </p:to>
                                    </p:set>
                                    <p:animEffect transition="in" filter="fade">
                                      <p:cBhvr>
                                        <p:cTn id="118" dur="1000"/>
                                        <p:tgtEl>
                                          <p:spTgt spid="130"/>
                                        </p:tgtEl>
                                      </p:cBhvr>
                                    </p:animEffect>
                                    <p:anim calcmode="lin" valueType="num">
                                      <p:cBhvr>
                                        <p:cTn id="119" dur="1000" fill="hold"/>
                                        <p:tgtEl>
                                          <p:spTgt spid="130"/>
                                        </p:tgtEl>
                                        <p:attrNameLst>
                                          <p:attrName>ppt_x</p:attrName>
                                        </p:attrNameLst>
                                      </p:cBhvr>
                                      <p:tavLst>
                                        <p:tav tm="0">
                                          <p:val>
                                            <p:strVal val="#ppt_x"/>
                                          </p:val>
                                        </p:tav>
                                        <p:tav tm="100000">
                                          <p:val>
                                            <p:strVal val="#ppt_x"/>
                                          </p:val>
                                        </p:tav>
                                      </p:tavLst>
                                    </p:anim>
                                    <p:anim calcmode="lin" valueType="num">
                                      <p:cBhvr>
                                        <p:cTn id="120" dur="1000" fill="hold"/>
                                        <p:tgtEl>
                                          <p:spTgt spid="130"/>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204"/>
                                        </p:tgtEl>
                                        <p:attrNameLst>
                                          <p:attrName>style.visibility</p:attrName>
                                        </p:attrNameLst>
                                      </p:cBhvr>
                                      <p:to>
                                        <p:strVal val="visible"/>
                                      </p:to>
                                    </p:set>
                                    <p:animEffect transition="in" filter="fade">
                                      <p:cBhvr>
                                        <p:cTn id="123" dur="1000"/>
                                        <p:tgtEl>
                                          <p:spTgt spid="204"/>
                                        </p:tgtEl>
                                      </p:cBhvr>
                                    </p:animEffect>
                                    <p:anim calcmode="lin" valueType="num">
                                      <p:cBhvr>
                                        <p:cTn id="124" dur="1000" fill="hold"/>
                                        <p:tgtEl>
                                          <p:spTgt spid="204"/>
                                        </p:tgtEl>
                                        <p:attrNameLst>
                                          <p:attrName>ppt_x</p:attrName>
                                        </p:attrNameLst>
                                      </p:cBhvr>
                                      <p:tavLst>
                                        <p:tav tm="0">
                                          <p:val>
                                            <p:strVal val="#ppt_x"/>
                                          </p:val>
                                        </p:tav>
                                        <p:tav tm="100000">
                                          <p:val>
                                            <p:strVal val="#ppt_x"/>
                                          </p:val>
                                        </p:tav>
                                      </p:tavLst>
                                    </p:anim>
                                    <p:anim calcmode="lin" valueType="num">
                                      <p:cBhvr>
                                        <p:cTn id="125" dur="1000" fill="hold"/>
                                        <p:tgtEl>
                                          <p:spTgt spid="204"/>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13"/>
                                        </p:tgtEl>
                                        <p:attrNameLst>
                                          <p:attrName>style.visibility</p:attrName>
                                        </p:attrNameLst>
                                      </p:cBhvr>
                                      <p:to>
                                        <p:strVal val="visible"/>
                                      </p:to>
                                    </p:set>
                                    <p:animEffect transition="in" filter="fade">
                                      <p:cBhvr>
                                        <p:cTn id="128" dur="1000"/>
                                        <p:tgtEl>
                                          <p:spTgt spid="13"/>
                                        </p:tgtEl>
                                      </p:cBhvr>
                                    </p:animEffect>
                                    <p:anim calcmode="lin" valueType="num">
                                      <p:cBhvr>
                                        <p:cTn id="129" dur="1000" fill="hold"/>
                                        <p:tgtEl>
                                          <p:spTgt spid="13"/>
                                        </p:tgtEl>
                                        <p:attrNameLst>
                                          <p:attrName>ppt_x</p:attrName>
                                        </p:attrNameLst>
                                      </p:cBhvr>
                                      <p:tavLst>
                                        <p:tav tm="0">
                                          <p:val>
                                            <p:strVal val="#ppt_x"/>
                                          </p:val>
                                        </p:tav>
                                        <p:tav tm="100000">
                                          <p:val>
                                            <p:strVal val="#ppt_x"/>
                                          </p:val>
                                        </p:tav>
                                      </p:tavLst>
                                    </p:anim>
                                    <p:anim calcmode="lin" valueType="num">
                                      <p:cBhvr>
                                        <p:cTn id="130" dur="1000" fill="hold"/>
                                        <p:tgtEl>
                                          <p:spTgt spid="13"/>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119"/>
                                        </p:tgtEl>
                                        <p:attrNameLst>
                                          <p:attrName>style.visibility</p:attrName>
                                        </p:attrNameLst>
                                      </p:cBhvr>
                                      <p:to>
                                        <p:strVal val="visible"/>
                                      </p:to>
                                    </p:set>
                                    <p:animEffect transition="in" filter="fade">
                                      <p:cBhvr>
                                        <p:cTn id="133" dur="1000"/>
                                        <p:tgtEl>
                                          <p:spTgt spid="119"/>
                                        </p:tgtEl>
                                      </p:cBhvr>
                                    </p:animEffect>
                                    <p:anim calcmode="lin" valueType="num">
                                      <p:cBhvr>
                                        <p:cTn id="134" dur="1000" fill="hold"/>
                                        <p:tgtEl>
                                          <p:spTgt spid="119"/>
                                        </p:tgtEl>
                                        <p:attrNameLst>
                                          <p:attrName>ppt_x</p:attrName>
                                        </p:attrNameLst>
                                      </p:cBhvr>
                                      <p:tavLst>
                                        <p:tav tm="0">
                                          <p:val>
                                            <p:strVal val="#ppt_x"/>
                                          </p:val>
                                        </p:tav>
                                        <p:tav tm="100000">
                                          <p:val>
                                            <p:strVal val="#ppt_x"/>
                                          </p:val>
                                        </p:tav>
                                      </p:tavLst>
                                    </p:anim>
                                    <p:anim calcmode="lin" valueType="num">
                                      <p:cBhvr>
                                        <p:cTn id="135" dur="1000" fill="hold"/>
                                        <p:tgtEl>
                                          <p:spTgt spid="119"/>
                                        </p:tgtEl>
                                        <p:attrNameLst>
                                          <p:attrName>ppt_y</p:attrName>
                                        </p:attrNameLst>
                                      </p:cBhvr>
                                      <p:tavLst>
                                        <p:tav tm="0">
                                          <p:val>
                                            <p:strVal val="#ppt_y+.1"/>
                                          </p:val>
                                        </p:tav>
                                        <p:tav tm="100000">
                                          <p:val>
                                            <p:strVal val="#ppt_y"/>
                                          </p:val>
                                        </p:tav>
                                      </p:tavLst>
                                    </p:anim>
                                  </p:childTnLst>
                                </p:cTn>
                              </p:par>
                              <p:par>
                                <p:cTn id="136" presetID="42" presetClass="entr" presetSubtype="0" fill="hold" nodeType="withEffect">
                                  <p:stCondLst>
                                    <p:cond delay="0"/>
                                  </p:stCondLst>
                                  <p:childTnLst>
                                    <p:set>
                                      <p:cBhvr>
                                        <p:cTn id="137" dur="1" fill="hold">
                                          <p:stCondLst>
                                            <p:cond delay="0"/>
                                          </p:stCondLst>
                                        </p:cTn>
                                        <p:tgtEl>
                                          <p:spTgt spid="118"/>
                                        </p:tgtEl>
                                        <p:attrNameLst>
                                          <p:attrName>style.visibility</p:attrName>
                                        </p:attrNameLst>
                                      </p:cBhvr>
                                      <p:to>
                                        <p:strVal val="visible"/>
                                      </p:to>
                                    </p:set>
                                    <p:animEffect transition="in" filter="fade">
                                      <p:cBhvr>
                                        <p:cTn id="138" dur="1000"/>
                                        <p:tgtEl>
                                          <p:spTgt spid="118"/>
                                        </p:tgtEl>
                                      </p:cBhvr>
                                    </p:animEffect>
                                    <p:anim calcmode="lin" valueType="num">
                                      <p:cBhvr>
                                        <p:cTn id="139" dur="1000" fill="hold"/>
                                        <p:tgtEl>
                                          <p:spTgt spid="118"/>
                                        </p:tgtEl>
                                        <p:attrNameLst>
                                          <p:attrName>ppt_x</p:attrName>
                                        </p:attrNameLst>
                                      </p:cBhvr>
                                      <p:tavLst>
                                        <p:tav tm="0">
                                          <p:val>
                                            <p:strVal val="#ppt_x"/>
                                          </p:val>
                                        </p:tav>
                                        <p:tav tm="100000">
                                          <p:val>
                                            <p:strVal val="#ppt_x"/>
                                          </p:val>
                                        </p:tav>
                                      </p:tavLst>
                                    </p:anim>
                                    <p:anim calcmode="lin" valueType="num">
                                      <p:cBhvr>
                                        <p:cTn id="140" dur="1000" fill="hold"/>
                                        <p:tgtEl>
                                          <p:spTgt spid="118"/>
                                        </p:tgtEl>
                                        <p:attrNameLst>
                                          <p:attrName>ppt_y</p:attrName>
                                        </p:attrNameLst>
                                      </p:cBhvr>
                                      <p:tavLst>
                                        <p:tav tm="0">
                                          <p:val>
                                            <p:strVal val="#ppt_y+.1"/>
                                          </p:val>
                                        </p:tav>
                                        <p:tav tm="100000">
                                          <p:val>
                                            <p:strVal val="#ppt_y"/>
                                          </p:val>
                                        </p:tav>
                                      </p:tavLst>
                                    </p:anim>
                                  </p:childTnLst>
                                </p:cTn>
                              </p:par>
                              <p:par>
                                <p:cTn id="141" presetID="42" presetClass="entr" presetSubtype="0" fill="hold" nodeType="withEffect">
                                  <p:stCondLst>
                                    <p:cond delay="0"/>
                                  </p:stCondLst>
                                  <p:childTnLst>
                                    <p:set>
                                      <p:cBhvr>
                                        <p:cTn id="142" dur="1" fill="hold">
                                          <p:stCondLst>
                                            <p:cond delay="0"/>
                                          </p:stCondLst>
                                        </p:cTn>
                                        <p:tgtEl>
                                          <p:spTgt spid="10"/>
                                        </p:tgtEl>
                                        <p:attrNameLst>
                                          <p:attrName>style.visibility</p:attrName>
                                        </p:attrNameLst>
                                      </p:cBhvr>
                                      <p:to>
                                        <p:strVal val="visible"/>
                                      </p:to>
                                    </p:set>
                                    <p:animEffect transition="in" filter="fade">
                                      <p:cBhvr>
                                        <p:cTn id="143" dur="1000"/>
                                        <p:tgtEl>
                                          <p:spTgt spid="10"/>
                                        </p:tgtEl>
                                      </p:cBhvr>
                                    </p:animEffect>
                                    <p:anim calcmode="lin" valueType="num">
                                      <p:cBhvr>
                                        <p:cTn id="144" dur="1000" fill="hold"/>
                                        <p:tgtEl>
                                          <p:spTgt spid="10"/>
                                        </p:tgtEl>
                                        <p:attrNameLst>
                                          <p:attrName>ppt_x</p:attrName>
                                        </p:attrNameLst>
                                      </p:cBhvr>
                                      <p:tavLst>
                                        <p:tav tm="0">
                                          <p:val>
                                            <p:strVal val="#ppt_x"/>
                                          </p:val>
                                        </p:tav>
                                        <p:tav tm="100000">
                                          <p:val>
                                            <p:strVal val="#ppt_x"/>
                                          </p:val>
                                        </p:tav>
                                      </p:tavLst>
                                    </p:anim>
                                    <p:anim calcmode="lin" valueType="num">
                                      <p:cBhvr>
                                        <p:cTn id="1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p:bldP spid="146" grpId="0"/>
      <p:bldP spid="158" grpId="0"/>
      <p:bldP spid="171" grpId="0"/>
      <p:bldP spid="181" grpId="0"/>
      <p:bldP spid="186" grpId="0"/>
      <p:bldP spid="192" grpId="0"/>
      <p:bldP spid="193" grpId="0"/>
      <p:bldP spid="6" grpId="0"/>
      <p:bldP spid="8" grpId="0"/>
      <p:bldP spid="121" grpId="0"/>
      <p:bldP spid="127" grpId="0"/>
      <p:bldP spid="130" grpId="0"/>
      <p:bldP spid="135" grpId="0"/>
      <p:bldP spid="117" grpId="0" animBg="1"/>
      <p:bldP spid="122" grpId="0" animBg="1"/>
      <p:bldP spid="129" grpId="0" animBg="1"/>
      <p:bldP spid="137" grpId="0" animBg="1"/>
      <p:bldP spid="138" grpId="0" animBg="1"/>
      <p:bldP spid="134" grpId="0" animBg="1"/>
      <p:bldP spid="133" grpId="0" animBg="1"/>
      <p:bldP spid="125" grpId="0" animBg="1"/>
      <p:bldP spid="13" grpId="0"/>
      <p:bldP spid="1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鸟嘴图</a:t>
            </a:r>
            <a:r>
              <a:rPr lang="en-US" altLang="zh-CN" b="1" dirty="0" smtClean="0"/>
              <a:t>—</a:t>
            </a:r>
            <a:r>
              <a:rPr lang="zh-CN" altLang="en-US" b="1" dirty="0" smtClean="0"/>
              <a:t>感应放大器的波形图</a:t>
            </a:r>
            <a:r>
              <a:rPr lang="zh-CN" altLang="en-US" b="1" dirty="0"/>
              <a:t>写入</a:t>
            </a:r>
            <a:r>
              <a:rPr lang="zh-CN" altLang="en-US" b="1" dirty="0" smtClean="0"/>
              <a:t>“</a:t>
            </a:r>
            <a:r>
              <a:rPr lang="en-US" altLang="zh-CN" b="1" dirty="0" smtClean="0"/>
              <a:t>1</a:t>
            </a:r>
            <a:r>
              <a:rPr lang="zh-CN" altLang="en-US" b="1" dirty="0" smtClean="0"/>
              <a:t>”</a:t>
            </a:r>
            <a:endParaRPr lang="zh-CN" altLang="en-US" b="1" dirty="0"/>
          </a:p>
        </p:txBody>
      </p:sp>
      <p:pic>
        <p:nvPicPr>
          <p:cNvPr id="6" name="图片 13"/>
          <p:cNvPicPr>
            <a:picLocks noChangeAspect="1"/>
          </p:cNvPicPr>
          <p:nvPr/>
        </p:nvPicPr>
        <p:blipFill>
          <a:blip r:embed="rId3"/>
          <a:stretch>
            <a:fillRect/>
          </a:stretch>
        </p:blipFill>
        <p:spPr>
          <a:xfrm>
            <a:off x="838200" y="1027906"/>
            <a:ext cx="10263188" cy="128588"/>
          </a:xfrm>
          <a:prstGeom prst="rect">
            <a:avLst/>
          </a:prstGeom>
          <a:noFill/>
          <a:ln w="9525">
            <a:noFill/>
          </a:ln>
        </p:spPr>
      </p:pic>
      <p:cxnSp>
        <p:nvCxnSpPr>
          <p:cNvPr id="11" name="直接连接符 10"/>
          <p:cNvCxnSpPr/>
          <p:nvPr/>
        </p:nvCxnSpPr>
        <p:spPr>
          <a:xfrm>
            <a:off x="1242060" y="5066348"/>
            <a:ext cx="831342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242060" y="3721418"/>
            <a:ext cx="8313420" cy="0"/>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1242060" y="2506980"/>
            <a:ext cx="831342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533650" y="1466850"/>
            <a:ext cx="0" cy="4171950"/>
          </a:xfrm>
          <a:prstGeom prst="line">
            <a:avLst/>
          </a:prstGeom>
          <a:ln w="19050">
            <a:prstDash val="dash"/>
          </a:ln>
        </p:spPr>
        <p:style>
          <a:lnRef idx="1">
            <a:schemeClr val="accent6"/>
          </a:lnRef>
          <a:fillRef idx="0">
            <a:schemeClr val="accent6"/>
          </a:fillRef>
          <a:effectRef idx="0">
            <a:schemeClr val="accent6"/>
          </a:effectRef>
          <a:fontRef idx="minor">
            <a:schemeClr val="tx1"/>
          </a:fontRef>
        </p:style>
      </p:cxnSp>
      <p:cxnSp>
        <p:nvCxnSpPr>
          <p:cNvPr id="18" name="直接连接符 17"/>
          <p:cNvCxnSpPr/>
          <p:nvPr/>
        </p:nvCxnSpPr>
        <p:spPr>
          <a:xfrm flipV="1">
            <a:off x="2533650" y="2075497"/>
            <a:ext cx="752475" cy="2990851"/>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3268662" y="2075497"/>
            <a:ext cx="626935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1242060" y="2075497"/>
            <a:ext cx="831342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151559" y="5047861"/>
            <a:ext cx="2619217" cy="18487"/>
          </a:xfrm>
          <a:prstGeom prst="line">
            <a:avLst/>
          </a:prstGeom>
          <a:ln w="28575">
            <a:prstDash val="dash"/>
          </a:ln>
        </p:spPr>
        <p:style>
          <a:lnRef idx="1">
            <a:schemeClr val="accent2"/>
          </a:lnRef>
          <a:fillRef idx="0">
            <a:schemeClr val="accent2"/>
          </a:fillRef>
          <a:effectRef idx="0">
            <a:schemeClr val="accent2"/>
          </a:effectRef>
          <a:fontRef idx="minor">
            <a:schemeClr val="tx1"/>
          </a:fontRef>
        </p:style>
      </p:cxnSp>
      <p:sp>
        <p:nvSpPr>
          <p:cNvPr id="34" name="任意多边形 33"/>
          <p:cNvSpPr/>
          <p:nvPr/>
        </p:nvSpPr>
        <p:spPr>
          <a:xfrm>
            <a:off x="3496700" y="3916880"/>
            <a:ext cx="1012350" cy="937049"/>
          </a:xfrm>
          <a:custGeom>
            <a:avLst/>
            <a:gdLst>
              <a:gd name="connsiteX0" fmla="*/ 0 w 1760220"/>
              <a:gd name="connsiteY0" fmla="*/ 0 h 1325880"/>
              <a:gd name="connsiteX1" fmla="*/ 495300 w 1760220"/>
              <a:gd name="connsiteY1" fmla="*/ 815340 h 1325880"/>
              <a:gd name="connsiteX2" fmla="*/ 1203960 w 1760220"/>
              <a:gd name="connsiteY2" fmla="*/ 1173480 h 1325880"/>
              <a:gd name="connsiteX3" fmla="*/ 1760220 w 1760220"/>
              <a:gd name="connsiteY3" fmla="*/ 1325880 h 1325880"/>
            </a:gdLst>
            <a:ahLst/>
            <a:cxnLst>
              <a:cxn ang="0">
                <a:pos x="connsiteX0" y="connsiteY0"/>
              </a:cxn>
              <a:cxn ang="0">
                <a:pos x="connsiteX1" y="connsiteY1"/>
              </a:cxn>
              <a:cxn ang="0">
                <a:pos x="connsiteX2" y="connsiteY2"/>
              </a:cxn>
              <a:cxn ang="0">
                <a:pos x="connsiteX3" y="connsiteY3"/>
              </a:cxn>
            </a:cxnLst>
            <a:rect l="l" t="t" r="r" b="b"/>
            <a:pathLst>
              <a:path w="1760220" h="1325880">
                <a:moveTo>
                  <a:pt x="0" y="0"/>
                </a:moveTo>
                <a:cubicBezTo>
                  <a:pt x="147320" y="309880"/>
                  <a:pt x="294640" y="619760"/>
                  <a:pt x="495300" y="815340"/>
                </a:cubicBezTo>
                <a:cubicBezTo>
                  <a:pt x="695960" y="1010920"/>
                  <a:pt x="993140" y="1088390"/>
                  <a:pt x="1203960" y="1173480"/>
                </a:cubicBezTo>
                <a:cubicBezTo>
                  <a:pt x="1414780" y="1258570"/>
                  <a:pt x="1638300" y="1291590"/>
                  <a:pt x="1760220" y="1325880"/>
                </a:cubicBezTo>
              </a:path>
            </a:pathLst>
          </a:custGeom>
          <a:ln w="28575">
            <a:prstDash val="soli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5" name="任意多边形 34"/>
          <p:cNvSpPr/>
          <p:nvPr/>
        </p:nvSpPr>
        <p:spPr>
          <a:xfrm>
            <a:off x="3405069" y="3718599"/>
            <a:ext cx="1122744" cy="1357295"/>
          </a:xfrm>
          <a:custGeom>
            <a:avLst/>
            <a:gdLst>
              <a:gd name="connsiteX0" fmla="*/ 0 w 1059180"/>
              <a:gd name="connsiteY0" fmla="*/ 0 h 1325880"/>
              <a:gd name="connsiteX1" fmla="*/ 365760 w 1059180"/>
              <a:gd name="connsiteY1" fmla="*/ 899160 h 1325880"/>
              <a:gd name="connsiteX2" fmla="*/ 1059180 w 1059180"/>
              <a:gd name="connsiteY2" fmla="*/ 1325880 h 1325880"/>
            </a:gdLst>
            <a:ahLst/>
            <a:cxnLst>
              <a:cxn ang="0">
                <a:pos x="connsiteX0" y="connsiteY0"/>
              </a:cxn>
              <a:cxn ang="0">
                <a:pos x="connsiteX1" y="connsiteY1"/>
              </a:cxn>
              <a:cxn ang="0">
                <a:pos x="connsiteX2" y="connsiteY2"/>
              </a:cxn>
            </a:cxnLst>
            <a:rect l="l" t="t" r="r" b="b"/>
            <a:pathLst>
              <a:path w="1059180" h="1325880">
                <a:moveTo>
                  <a:pt x="0" y="0"/>
                </a:moveTo>
                <a:cubicBezTo>
                  <a:pt x="94615" y="339090"/>
                  <a:pt x="189230" y="678180"/>
                  <a:pt x="365760" y="899160"/>
                </a:cubicBezTo>
                <a:cubicBezTo>
                  <a:pt x="542290" y="1120140"/>
                  <a:pt x="867410" y="1290320"/>
                  <a:pt x="1059180" y="1325880"/>
                </a:cubicBezTo>
              </a:path>
            </a:pathLst>
          </a:custGeom>
          <a:ln w="19050">
            <a:prstDash val="sysDash"/>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37" name="任意多边形 36"/>
          <p:cNvSpPr/>
          <p:nvPr/>
        </p:nvSpPr>
        <p:spPr>
          <a:xfrm>
            <a:off x="3571252" y="2505308"/>
            <a:ext cx="754379" cy="2567941"/>
          </a:xfrm>
          <a:custGeom>
            <a:avLst/>
            <a:gdLst>
              <a:gd name="connsiteX0" fmla="*/ 0 w 297180"/>
              <a:gd name="connsiteY0" fmla="*/ 2392680 h 2392680"/>
              <a:gd name="connsiteX1" fmla="*/ 297180 w 297180"/>
              <a:gd name="connsiteY1" fmla="*/ 0 h 2392680"/>
            </a:gdLst>
            <a:ahLst/>
            <a:cxnLst>
              <a:cxn ang="0">
                <a:pos x="connsiteX0" y="connsiteY0"/>
              </a:cxn>
              <a:cxn ang="0">
                <a:pos x="connsiteX1" y="connsiteY1"/>
              </a:cxn>
            </a:cxnLst>
            <a:rect l="l" t="t" r="r" b="b"/>
            <a:pathLst>
              <a:path w="297180" h="2392680">
                <a:moveTo>
                  <a:pt x="0" y="2392680"/>
                </a:moveTo>
                <a:cubicBezTo>
                  <a:pt x="72390" y="1383030"/>
                  <a:pt x="144780" y="373380"/>
                  <a:pt x="297180" y="0"/>
                </a:cubicBezTo>
              </a:path>
            </a:pathLst>
          </a:custGeom>
          <a:ln w="19050">
            <a:prstDash val="sysDash"/>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cxnSp>
        <p:nvCxnSpPr>
          <p:cNvPr id="39" name="直接连接符 38"/>
          <p:cNvCxnSpPr/>
          <p:nvPr/>
        </p:nvCxnSpPr>
        <p:spPr>
          <a:xfrm>
            <a:off x="4319299" y="2522796"/>
            <a:ext cx="4259580" cy="0"/>
          </a:xfrm>
          <a:prstGeom prst="line">
            <a:avLst/>
          </a:prstGeom>
          <a:ln w="19050">
            <a:prstDash val="sysDash"/>
          </a:ln>
        </p:spPr>
        <p:style>
          <a:lnRef idx="1">
            <a:schemeClr val="accent4"/>
          </a:lnRef>
          <a:fillRef idx="0">
            <a:schemeClr val="accent4"/>
          </a:fillRef>
          <a:effectRef idx="0">
            <a:schemeClr val="accent4"/>
          </a:effectRef>
          <a:fontRef idx="minor">
            <a:schemeClr val="tx1"/>
          </a:fontRef>
        </p:style>
      </p:cxnSp>
      <p:cxnSp>
        <p:nvCxnSpPr>
          <p:cNvPr id="40" name="直接连接符 39"/>
          <p:cNvCxnSpPr/>
          <p:nvPr/>
        </p:nvCxnSpPr>
        <p:spPr>
          <a:xfrm flipV="1">
            <a:off x="4491814" y="5060900"/>
            <a:ext cx="4429444" cy="3362"/>
          </a:xfrm>
          <a:prstGeom prst="line">
            <a:avLst/>
          </a:prstGeom>
          <a:ln w="19050">
            <a:prstDash val="sysDash"/>
          </a:ln>
        </p:spPr>
        <p:style>
          <a:lnRef idx="1">
            <a:schemeClr val="accent4"/>
          </a:lnRef>
          <a:fillRef idx="0">
            <a:schemeClr val="accent4"/>
          </a:fillRef>
          <a:effectRef idx="0">
            <a:schemeClr val="accent4"/>
          </a:effectRef>
          <a:fontRef idx="minor">
            <a:schemeClr val="tx1"/>
          </a:fontRef>
        </p:style>
      </p:cxnSp>
      <p:cxnSp>
        <p:nvCxnSpPr>
          <p:cNvPr id="42" name="直接连接符 41"/>
          <p:cNvCxnSpPr/>
          <p:nvPr/>
        </p:nvCxnSpPr>
        <p:spPr>
          <a:xfrm flipV="1">
            <a:off x="5667244" y="2507496"/>
            <a:ext cx="3286128" cy="3436"/>
          </a:xfrm>
          <a:prstGeom prst="line">
            <a:avLst/>
          </a:prstGeom>
          <a:ln w="28575">
            <a:prstDash val="solid"/>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3" name="文本框 42"/>
              <p:cNvSpPr txBox="1"/>
              <p:nvPr/>
            </p:nvSpPr>
            <p:spPr>
              <a:xfrm>
                <a:off x="3059389" y="3646734"/>
                <a:ext cx="46863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m:t>
                      </m:r>
                      <m:r>
                        <a:rPr lang="en-US" altLang="zh-CN" sz="1000" b="0" i="1" smtClean="0">
                          <a:latin typeface="Cambria Math" panose="02040503050406030204" pitchFamily="18" charset="0"/>
                        </a:rPr>
                        <m:t>𝑉</m:t>
                      </m:r>
                    </m:oMath>
                  </m:oMathPara>
                </a14:m>
                <a:endParaRPr lang="zh-CN" altLang="en-US" sz="1000" dirty="0"/>
              </a:p>
            </p:txBody>
          </p:sp>
        </mc:Choice>
        <mc:Fallback xmlns="">
          <p:sp>
            <p:nvSpPr>
              <p:cNvPr id="43" name="文本框 42"/>
              <p:cNvSpPr txBox="1">
                <a:spLocks noRot="1" noChangeAspect="1" noMove="1" noResize="1" noEditPoints="1" noAdjustHandles="1" noChangeArrowheads="1" noChangeShapeType="1" noTextEdit="1"/>
              </p:cNvSpPr>
              <p:nvPr/>
            </p:nvSpPr>
            <p:spPr>
              <a:xfrm>
                <a:off x="3059389" y="3646734"/>
                <a:ext cx="468630" cy="246221"/>
              </a:xfrm>
              <a:prstGeom prst="rect">
                <a:avLst/>
              </a:prstGeom>
              <a:blipFill>
                <a:blip r:embed="rId4"/>
                <a:stretch>
                  <a:fillRect/>
                </a:stretch>
              </a:blipFill>
            </p:spPr>
            <p:txBody>
              <a:bodyPr/>
              <a:lstStyle/>
              <a:p>
                <a:r>
                  <a:rPr lang="zh-CN" altLang="en-US">
                    <a:noFill/>
                  </a:rPr>
                  <a:t> </a:t>
                </a:r>
              </a:p>
            </p:txBody>
          </p:sp>
        </mc:Fallback>
      </mc:AlternateContent>
      <p:sp>
        <p:nvSpPr>
          <p:cNvPr id="44" name="文本框 43"/>
          <p:cNvSpPr txBox="1"/>
          <p:nvPr/>
        </p:nvSpPr>
        <p:spPr>
          <a:xfrm>
            <a:off x="2490469" y="5355195"/>
            <a:ext cx="1022351" cy="369332"/>
          </a:xfrm>
          <a:prstGeom prst="rect">
            <a:avLst/>
          </a:prstGeom>
          <a:noFill/>
        </p:spPr>
        <p:txBody>
          <a:bodyPr wrap="square" rtlCol="0">
            <a:spAutoFit/>
          </a:bodyPr>
          <a:lstStyle/>
          <a:p>
            <a:r>
              <a:rPr lang="en-US" altLang="zh-CN" dirty="0" smtClean="0"/>
              <a:t>WL ON</a:t>
            </a:r>
            <a:endParaRPr lang="zh-CN" altLang="en-US" dirty="0"/>
          </a:p>
        </p:txBody>
      </p:sp>
      <p:sp>
        <p:nvSpPr>
          <p:cNvPr id="45" name="文本框 44"/>
          <p:cNvSpPr txBox="1"/>
          <p:nvPr/>
        </p:nvSpPr>
        <p:spPr>
          <a:xfrm>
            <a:off x="666908" y="4898405"/>
            <a:ext cx="787400" cy="369332"/>
          </a:xfrm>
          <a:prstGeom prst="rect">
            <a:avLst/>
          </a:prstGeom>
          <a:noFill/>
        </p:spPr>
        <p:txBody>
          <a:bodyPr wrap="square" rtlCol="0">
            <a:spAutoFit/>
          </a:bodyPr>
          <a:lstStyle/>
          <a:p>
            <a:r>
              <a:rPr lang="en-US" altLang="zh-CN" dirty="0" smtClean="0">
                <a:solidFill>
                  <a:schemeClr val="accent1"/>
                </a:solidFill>
              </a:rPr>
              <a:t>GND</a:t>
            </a:r>
            <a:endParaRPr lang="zh-CN" altLang="en-US" dirty="0">
              <a:solidFill>
                <a:schemeClr val="accent1"/>
              </a:solidFill>
            </a:endParaRPr>
          </a:p>
        </p:txBody>
      </p:sp>
      <mc:AlternateContent xmlns:mc="http://schemas.openxmlformats.org/markup-compatibility/2006" xmlns:a14="http://schemas.microsoft.com/office/drawing/2010/main">
        <mc:Choice Requires="a14">
          <p:sp>
            <p:nvSpPr>
              <p:cNvPr id="47" name="文本框 46"/>
              <p:cNvSpPr txBox="1"/>
              <p:nvPr/>
            </p:nvSpPr>
            <p:spPr>
              <a:xfrm>
                <a:off x="666908" y="2424873"/>
                <a:ext cx="787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𝑉</m:t>
                          </m:r>
                        </m:e>
                        <m:sub>
                          <m:r>
                            <a:rPr lang="en-US" altLang="zh-CN" b="0" i="1" smtClean="0">
                              <a:solidFill>
                                <a:schemeClr val="accent1"/>
                              </a:solidFill>
                              <a:latin typeface="Cambria Math" panose="02040503050406030204" pitchFamily="18" charset="0"/>
                            </a:rPr>
                            <m:t>𝐵𝐿𝐻</m:t>
                          </m:r>
                        </m:sub>
                      </m:sSub>
                    </m:oMath>
                  </m:oMathPara>
                </a14:m>
                <a:endParaRPr lang="zh-CN" altLang="en-US" dirty="0">
                  <a:solidFill>
                    <a:schemeClr val="accent1"/>
                  </a:solidFill>
                </a:endParaRPr>
              </a:p>
            </p:txBody>
          </p:sp>
        </mc:Choice>
        <mc:Fallback xmlns="">
          <p:sp>
            <p:nvSpPr>
              <p:cNvPr id="47" name="文本框 46"/>
              <p:cNvSpPr txBox="1">
                <a:spLocks noRot="1" noChangeAspect="1" noMove="1" noResize="1" noEditPoints="1" noAdjustHandles="1" noChangeArrowheads="1" noChangeShapeType="1" noTextEdit="1"/>
              </p:cNvSpPr>
              <p:nvPr/>
            </p:nvSpPr>
            <p:spPr>
              <a:xfrm>
                <a:off x="666908" y="2424873"/>
                <a:ext cx="787400"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666908" y="1925857"/>
                <a:ext cx="787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𝑉</m:t>
                          </m:r>
                        </m:e>
                        <m:sub>
                          <m:r>
                            <a:rPr lang="en-US" altLang="zh-CN" b="0" i="1" smtClean="0">
                              <a:solidFill>
                                <a:schemeClr val="accent1"/>
                              </a:solidFill>
                              <a:latin typeface="Cambria Math" panose="02040503050406030204" pitchFamily="18" charset="0"/>
                            </a:rPr>
                            <m:t>𝑃𝑃</m:t>
                          </m:r>
                        </m:sub>
                      </m:sSub>
                    </m:oMath>
                  </m:oMathPara>
                </a14:m>
                <a:endParaRPr lang="zh-CN" altLang="en-US" dirty="0">
                  <a:solidFill>
                    <a:schemeClr val="accent1"/>
                  </a:solidFill>
                </a:endParaRPr>
              </a:p>
            </p:txBody>
          </p:sp>
        </mc:Choice>
        <mc:Fallback xmlns="">
          <p:sp>
            <p:nvSpPr>
              <p:cNvPr id="48" name="文本框 47"/>
              <p:cNvSpPr txBox="1">
                <a:spLocks noRot="1" noChangeAspect="1" noMove="1" noResize="1" noEditPoints="1" noAdjustHandles="1" noChangeArrowheads="1" noChangeShapeType="1" noTextEdit="1"/>
              </p:cNvSpPr>
              <p:nvPr/>
            </p:nvSpPr>
            <p:spPr>
              <a:xfrm>
                <a:off x="666908" y="1925857"/>
                <a:ext cx="78740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666908" y="3587119"/>
                <a:ext cx="787400"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𝑉</m:t>
                          </m:r>
                        </m:e>
                        <m:sub>
                          <m:r>
                            <a:rPr lang="en-US" altLang="zh-CN" b="0" i="1" smtClean="0">
                              <a:solidFill>
                                <a:schemeClr val="accent1"/>
                              </a:solidFill>
                              <a:latin typeface="Cambria Math" panose="02040503050406030204" pitchFamily="18" charset="0"/>
                            </a:rPr>
                            <m:t>𝐵𝐿𝐸𝑄</m:t>
                          </m:r>
                        </m:sub>
                      </m:sSub>
                    </m:oMath>
                  </m:oMathPara>
                </a14:m>
                <a:endParaRPr lang="zh-CN" altLang="en-US" dirty="0">
                  <a:solidFill>
                    <a:schemeClr val="accent1"/>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666908" y="3587119"/>
                <a:ext cx="787400" cy="388889"/>
              </a:xfrm>
              <a:prstGeom prst="rect">
                <a:avLst/>
              </a:prstGeom>
              <a:blipFill>
                <a:blip r:embed="rId7"/>
                <a:stretch>
                  <a:fillRect b="-7813"/>
                </a:stretch>
              </a:blipFill>
            </p:spPr>
            <p:txBody>
              <a:bodyPr/>
              <a:lstStyle/>
              <a:p>
                <a:r>
                  <a:rPr lang="zh-CN" altLang="en-US">
                    <a:noFill/>
                  </a:rPr>
                  <a:t> </a:t>
                </a:r>
              </a:p>
            </p:txBody>
          </p:sp>
        </mc:Fallback>
      </mc:AlternateContent>
      <p:sp>
        <p:nvSpPr>
          <p:cNvPr id="51" name="八边形 50"/>
          <p:cNvSpPr/>
          <p:nvPr/>
        </p:nvSpPr>
        <p:spPr>
          <a:xfrm>
            <a:off x="2238414" y="5438018"/>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3" name="文本框 52"/>
          <p:cNvSpPr txBox="1"/>
          <p:nvPr/>
        </p:nvSpPr>
        <p:spPr>
          <a:xfrm>
            <a:off x="2249803" y="5419293"/>
            <a:ext cx="219075" cy="246221"/>
          </a:xfrm>
          <a:prstGeom prst="rect">
            <a:avLst/>
          </a:prstGeom>
          <a:noFill/>
        </p:spPr>
        <p:txBody>
          <a:bodyPr wrap="square" rtlCol="0">
            <a:spAutoFit/>
          </a:bodyPr>
          <a:lstStyle/>
          <a:p>
            <a:r>
              <a:rPr lang="en-US" altLang="zh-CN" sz="1000" dirty="0" smtClean="0"/>
              <a:t>1</a:t>
            </a:r>
            <a:endParaRPr lang="zh-CN" altLang="en-US" sz="1000" dirty="0"/>
          </a:p>
        </p:txBody>
      </p:sp>
      <p:sp>
        <p:nvSpPr>
          <p:cNvPr id="3" name="文本框 2"/>
          <p:cNvSpPr txBox="1"/>
          <p:nvPr/>
        </p:nvSpPr>
        <p:spPr>
          <a:xfrm>
            <a:off x="3938351" y="2304126"/>
            <a:ext cx="1455575" cy="369332"/>
          </a:xfrm>
          <a:prstGeom prst="rect">
            <a:avLst/>
          </a:prstGeom>
          <a:noFill/>
        </p:spPr>
        <p:txBody>
          <a:bodyPr wrap="square" rtlCol="0">
            <a:spAutoFit/>
          </a:bodyPr>
          <a:lstStyle/>
          <a:p>
            <a:r>
              <a:rPr lang="en-US" altLang="zh-CN" dirty="0" smtClean="0">
                <a:solidFill>
                  <a:schemeClr val="accent2"/>
                </a:solidFill>
              </a:rPr>
              <a:t>/BL</a:t>
            </a:r>
            <a:endParaRPr lang="zh-CN" altLang="en-US" dirty="0">
              <a:solidFill>
                <a:schemeClr val="accent2"/>
              </a:solidFill>
            </a:endParaRPr>
          </a:p>
        </p:txBody>
      </p:sp>
      <p:sp>
        <p:nvSpPr>
          <p:cNvPr id="4" name="文本框 3"/>
          <p:cNvSpPr txBox="1"/>
          <p:nvPr/>
        </p:nvSpPr>
        <p:spPr>
          <a:xfrm>
            <a:off x="4414837" y="4603034"/>
            <a:ext cx="1589186" cy="369332"/>
          </a:xfrm>
          <a:prstGeom prst="rect">
            <a:avLst/>
          </a:prstGeom>
          <a:noFill/>
        </p:spPr>
        <p:txBody>
          <a:bodyPr wrap="square" rtlCol="0">
            <a:spAutoFit/>
          </a:bodyPr>
          <a:lstStyle/>
          <a:p>
            <a:r>
              <a:rPr lang="en-US" altLang="zh-CN" dirty="0" smtClean="0">
                <a:solidFill>
                  <a:schemeClr val="accent2"/>
                </a:solidFill>
              </a:rPr>
              <a:t>BL</a:t>
            </a:r>
            <a:endParaRPr lang="zh-CN" altLang="en-US" dirty="0">
              <a:solidFill>
                <a:schemeClr val="accent2"/>
              </a:solidFill>
            </a:endParaRPr>
          </a:p>
        </p:txBody>
      </p:sp>
      <p:sp>
        <p:nvSpPr>
          <p:cNvPr id="8" name="任意多边形 7"/>
          <p:cNvSpPr/>
          <p:nvPr/>
        </p:nvSpPr>
        <p:spPr>
          <a:xfrm>
            <a:off x="4290277" y="2486521"/>
            <a:ext cx="1861282" cy="2546726"/>
          </a:xfrm>
          <a:custGeom>
            <a:avLst/>
            <a:gdLst>
              <a:gd name="connsiteX0" fmla="*/ 0 w 2085824"/>
              <a:gd name="connsiteY0" fmla="*/ 2568588 h 2568588"/>
              <a:gd name="connsiteX1" fmla="*/ 569168 w 2085824"/>
              <a:gd name="connsiteY1" fmla="*/ 431878 h 2568588"/>
              <a:gd name="connsiteX2" fmla="*/ 1184988 w 2085824"/>
              <a:gd name="connsiteY2" fmla="*/ 2670 h 2568588"/>
              <a:gd name="connsiteX3" fmla="*/ 1632858 w 2085824"/>
              <a:gd name="connsiteY3" fmla="*/ 506523 h 2568588"/>
              <a:gd name="connsiteX4" fmla="*/ 2071396 w 2085824"/>
              <a:gd name="connsiteY4" fmla="*/ 2559257 h 25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824" h="2568588">
                <a:moveTo>
                  <a:pt x="0" y="2568588"/>
                </a:moveTo>
                <a:cubicBezTo>
                  <a:pt x="185835" y="1714059"/>
                  <a:pt x="371670" y="859531"/>
                  <a:pt x="569168" y="431878"/>
                </a:cubicBezTo>
                <a:cubicBezTo>
                  <a:pt x="766666" y="4225"/>
                  <a:pt x="1007707" y="-9771"/>
                  <a:pt x="1184988" y="2670"/>
                </a:cubicBezTo>
                <a:cubicBezTo>
                  <a:pt x="1362269" y="15111"/>
                  <a:pt x="1485123" y="80425"/>
                  <a:pt x="1632858" y="506523"/>
                </a:cubicBezTo>
                <a:cubicBezTo>
                  <a:pt x="1780593" y="932621"/>
                  <a:pt x="2164702" y="2293335"/>
                  <a:pt x="2071396" y="2559257"/>
                </a:cubicBezTo>
              </a:path>
            </a:pathLst>
          </a:cu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94300" y="2733617"/>
            <a:ext cx="654050" cy="369332"/>
          </a:xfrm>
          <a:prstGeom prst="rect">
            <a:avLst/>
          </a:prstGeom>
          <a:noFill/>
        </p:spPr>
        <p:txBody>
          <a:bodyPr wrap="square" rtlCol="0">
            <a:spAutoFit/>
          </a:bodyPr>
          <a:lstStyle/>
          <a:p>
            <a:r>
              <a:rPr lang="en-US" altLang="zh-CN" dirty="0" smtClean="0">
                <a:solidFill>
                  <a:schemeClr val="accent1">
                    <a:lumMod val="75000"/>
                  </a:schemeClr>
                </a:solidFill>
              </a:rPr>
              <a:t>CSEL</a:t>
            </a:r>
            <a:endParaRPr lang="zh-CN" altLang="en-US" dirty="0">
              <a:solidFill>
                <a:schemeClr val="accent1">
                  <a:lumMod val="75000"/>
                </a:schemeClr>
              </a:solidFill>
            </a:endParaRPr>
          </a:p>
        </p:txBody>
      </p:sp>
      <p:sp>
        <p:nvSpPr>
          <p:cNvPr id="10" name="文本框 9"/>
          <p:cNvSpPr txBox="1"/>
          <p:nvPr/>
        </p:nvSpPr>
        <p:spPr>
          <a:xfrm>
            <a:off x="2884641" y="4019207"/>
            <a:ext cx="604520" cy="369332"/>
          </a:xfrm>
          <a:prstGeom prst="rect">
            <a:avLst/>
          </a:prstGeom>
          <a:noFill/>
        </p:spPr>
        <p:txBody>
          <a:bodyPr wrap="square" rtlCol="0">
            <a:spAutoFit/>
          </a:bodyPr>
          <a:lstStyle/>
          <a:p>
            <a:r>
              <a:rPr lang="en-US" altLang="zh-CN" dirty="0" smtClean="0">
                <a:solidFill>
                  <a:schemeClr val="accent4"/>
                </a:solidFill>
              </a:rPr>
              <a:t>NCS</a:t>
            </a:r>
            <a:endParaRPr lang="zh-CN" altLang="en-US" dirty="0">
              <a:solidFill>
                <a:schemeClr val="accent4"/>
              </a:solidFill>
            </a:endParaRPr>
          </a:p>
        </p:txBody>
      </p:sp>
      <p:sp>
        <p:nvSpPr>
          <p:cNvPr id="15" name="文本框 14"/>
          <p:cNvSpPr txBox="1"/>
          <p:nvPr/>
        </p:nvSpPr>
        <p:spPr>
          <a:xfrm>
            <a:off x="3544373" y="2735609"/>
            <a:ext cx="605711" cy="369332"/>
          </a:xfrm>
          <a:prstGeom prst="rect">
            <a:avLst/>
          </a:prstGeom>
          <a:noFill/>
        </p:spPr>
        <p:txBody>
          <a:bodyPr wrap="square" rtlCol="0">
            <a:spAutoFit/>
          </a:bodyPr>
          <a:lstStyle/>
          <a:p>
            <a:r>
              <a:rPr lang="en-US" altLang="zh-CN" dirty="0" smtClean="0">
                <a:solidFill>
                  <a:schemeClr val="accent4"/>
                </a:solidFill>
              </a:rPr>
              <a:t>PCS</a:t>
            </a:r>
            <a:endParaRPr lang="zh-CN" altLang="en-US" dirty="0">
              <a:solidFill>
                <a:schemeClr val="accent4"/>
              </a:solidFill>
            </a:endParaRPr>
          </a:p>
        </p:txBody>
      </p:sp>
      <p:sp>
        <p:nvSpPr>
          <p:cNvPr id="41" name="八边形 40"/>
          <p:cNvSpPr/>
          <p:nvPr/>
        </p:nvSpPr>
        <p:spPr>
          <a:xfrm>
            <a:off x="3025366" y="3435774"/>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46" name="八边形 45"/>
          <p:cNvSpPr/>
          <p:nvPr/>
        </p:nvSpPr>
        <p:spPr>
          <a:xfrm>
            <a:off x="2978984" y="4406223"/>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0" name="八边形 49"/>
          <p:cNvSpPr/>
          <p:nvPr/>
        </p:nvSpPr>
        <p:spPr>
          <a:xfrm>
            <a:off x="3196549" y="2604857"/>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2" name="八边形 51"/>
          <p:cNvSpPr/>
          <p:nvPr/>
        </p:nvSpPr>
        <p:spPr>
          <a:xfrm>
            <a:off x="6192114" y="2228941"/>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4" name="文本框 53"/>
          <p:cNvSpPr txBox="1"/>
          <p:nvPr/>
        </p:nvSpPr>
        <p:spPr>
          <a:xfrm>
            <a:off x="3020779" y="3422883"/>
            <a:ext cx="219075" cy="246221"/>
          </a:xfrm>
          <a:prstGeom prst="rect">
            <a:avLst/>
          </a:prstGeom>
          <a:noFill/>
        </p:spPr>
        <p:txBody>
          <a:bodyPr wrap="square" rtlCol="0">
            <a:spAutoFit/>
          </a:bodyPr>
          <a:lstStyle/>
          <a:p>
            <a:r>
              <a:rPr lang="en-US" altLang="zh-CN" sz="1000" dirty="0"/>
              <a:t>2</a:t>
            </a:r>
            <a:endParaRPr lang="zh-CN" altLang="en-US" sz="1000" dirty="0"/>
          </a:p>
        </p:txBody>
      </p:sp>
      <p:sp>
        <p:nvSpPr>
          <p:cNvPr id="22" name="文本框 21"/>
          <p:cNvSpPr txBox="1"/>
          <p:nvPr/>
        </p:nvSpPr>
        <p:spPr>
          <a:xfrm>
            <a:off x="3214233" y="3432199"/>
            <a:ext cx="1116490" cy="246221"/>
          </a:xfrm>
          <a:prstGeom prst="rect">
            <a:avLst/>
          </a:prstGeom>
          <a:noFill/>
        </p:spPr>
        <p:txBody>
          <a:bodyPr wrap="square" rtlCol="0">
            <a:spAutoFit/>
          </a:bodyPr>
          <a:lstStyle/>
          <a:p>
            <a:r>
              <a:rPr lang="en-US" altLang="zh-CN" sz="1000" dirty="0" smtClean="0">
                <a:latin typeface="+mn-lt"/>
                <a:ea typeface="微软雅黑" panose="020B0503020204020204" pitchFamily="34" charset="-122"/>
              </a:rPr>
              <a:t>Charge sharing</a:t>
            </a:r>
            <a:endParaRPr lang="zh-CN" altLang="en-US" sz="1000" dirty="0">
              <a:latin typeface="+mn-lt"/>
              <a:ea typeface="微软雅黑" panose="020B0503020204020204" pitchFamily="34" charset="-122"/>
            </a:endParaRPr>
          </a:p>
        </p:txBody>
      </p:sp>
      <p:sp>
        <p:nvSpPr>
          <p:cNvPr id="57" name="文本框 56"/>
          <p:cNvSpPr txBox="1"/>
          <p:nvPr/>
        </p:nvSpPr>
        <p:spPr>
          <a:xfrm>
            <a:off x="2986523" y="4381540"/>
            <a:ext cx="219075" cy="246221"/>
          </a:xfrm>
          <a:prstGeom prst="rect">
            <a:avLst/>
          </a:prstGeom>
          <a:noFill/>
        </p:spPr>
        <p:txBody>
          <a:bodyPr wrap="square" rtlCol="0">
            <a:spAutoFit/>
          </a:bodyPr>
          <a:lstStyle/>
          <a:p>
            <a:r>
              <a:rPr lang="en-US" altLang="zh-CN" sz="1000" dirty="0"/>
              <a:t>3</a:t>
            </a:r>
            <a:endParaRPr lang="zh-CN" altLang="en-US" sz="1000" dirty="0"/>
          </a:p>
        </p:txBody>
      </p:sp>
      <p:sp>
        <p:nvSpPr>
          <p:cNvPr id="23" name="文本框 22"/>
          <p:cNvSpPr txBox="1"/>
          <p:nvPr/>
        </p:nvSpPr>
        <p:spPr>
          <a:xfrm>
            <a:off x="3158646" y="4391055"/>
            <a:ext cx="1356244" cy="246221"/>
          </a:xfrm>
          <a:prstGeom prst="rect">
            <a:avLst/>
          </a:prstGeom>
          <a:noFill/>
        </p:spPr>
        <p:txBody>
          <a:bodyPr wrap="square" rtlCol="0">
            <a:spAutoFit/>
          </a:bodyPr>
          <a:lstStyle/>
          <a:p>
            <a:r>
              <a:rPr lang="en-US" altLang="zh-CN" sz="1000" dirty="0" smtClean="0"/>
              <a:t>NCS pull GND</a:t>
            </a:r>
            <a:endParaRPr lang="zh-CN" altLang="en-US" sz="1000" dirty="0"/>
          </a:p>
        </p:txBody>
      </p:sp>
      <p:sp>
        <p:nvSpPr>
          <p:cNvPr id="24" name="文本框 23"/>
          <p:cNvSpPr txBox="1"/>
          <p:nvPr/>
        </p:nvSpPr>
        <p:spPr>
          <a:xfrm>
            <a:off x="3382313" y="2605744"/>
            <a:ext cx="2011613" cy="246221"/>
          </a:xfrm>
          <a:prstGeom prst="rect">
            <a:avLst/>
          </a:prstGeom>
          <a:noFill/>
        </p:spPr>
        <p:txBody>
          <a:bodyPr wrap="square" rtlCol="0">
            <a:spAutoFit/>
          </a:bodyPr>
          <a:lstStyle/>
          <a:p>
            <a:r>
              <a:rPr lang="en-US" altLang="zh-CN" sz="1000" dirty="0" smtClean="0"/>
              <a:t>PCS pull high </a:t>
            </a:r>
            <a:endParaRPr lang="zh-CN" altLang="en-US" sz="1000" dirty="0"/>
          </a:p>
        </p:txBody>
      </p:sp>
      <p:sp>
        <p:nvSpPr>
          <p:cNvPr id="58" name="文本框 57"/>
          <p:cNvSpPr txBox="1"/>
          <p:nvPr/>
        </p:nvSpPr>
        <p:spPr>
          <a:xfrm>
            <a:off x="3198415" y="2600600"/>
            <a:ext cx="219075" cy="246221"/>
          </a:xfrm>
          <a:prstGeom prst="rect">
            <a:avLst/>
          </a:prstGeom>
          <a:noFill/>
        </p:spPr>
        <p:txBody>
          <a:bodyPr wrap="square" rtlCol="0">
            <a:spAutoFit/>
          </a:bodyPr>
          <a:lstStyle/>
          <a:p>
            <a:r>
              <a:rPr lang="en-US" altLang="zh-CN" sz="1000" dirty="0"/>
              <a:t>4</a:t>
            </a:r>
            <a:endParaRPr lang="zh-CN" altLang="en-US" sz="1000" dirty="0"/>
          </a:p>
        </p:txBody>
      </p:sp>
      <p:sp>
        <p:nvSpPr>
          <p:cNvPr id="60" name="八边形 59"/>
          <p:cNvSpPr/>
          <p:nvPr/>
        </p:nvSpPr>
        <p:spPr>
          <a:xfrm>
            <a:off x="6194530" y="5182664"/>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5" name="文本框 54"/>
          <p:cNvSpPr txBox="1"/>
          <p:nvPr/>
        </p:nvSpPr>
        <p:spPr>
          <a:xfrm>
            <a:off x="6195127" y="5165508"/>
            <a:ext cx="219075" cy="246221"/>
          </a:xfrm>
          <a:prstGeom prst="rect">
            <a:avLst/>
          </a:prstGeom>
          <a:noFill/>
        </p:spPr>
        <p:txBody>
          <a:bodyPr wrap="square" rtlCol="0">
            <a:spAutoFit/>
          </a:bodyPr>
          <a:lstStyle/>
          <a:p>
            <a:r>
              <a:rPr lang="en-US" altLang="zh-CN" sz="1000" dirty="0" smtClean="0"/>
              <a:t>6</a:t>
            </a:r>
            <a:endParaRPr lang="zh-CN" altLang="en-US" sz="1000" dirty="0"/>
          </a:p>
        </p:txBody>
      </p:sp>
      <p:sp>
        <p:nvSpPr>
          <p:cNvPr id="25" name="文本框 24"/>
          <p:cNvSpPr txBox="1"/>
          <p:nvPr/>
        </p:nvSpPr>
        <p:spPr>
          <a:xfrm>
            <a:off x="6386452" y="5161159"/>
            <a:ext cx="1935480" cy="246221"/>
          </a:xfrm>
          <a:prstGeom prst="rect">
            <a:avLst/>
          </a:prstGeom>
          <a:noFill/>
        </p:spPr>
        <p:txBody>
          <a:bodyPr wrap="square" rtlCol="0">
            <a:spAutoFit/>
          </a:bodyPr>
          <a:lstStyle/>
          <a:p>
            <a:r>
              <a:rPr lang="en-US" altLang="zh-CN" sz="1000" dirty="0" smtClean="0"/>
              <a:t>/BL sensing to low</a:t>
            </a:r>
            <a:endParaRPr lang="zh-CN" altLang="en-US" sz="1000" dirty="0"/>
          </a:p>
        </p:txBody>
      </p:sp>
      <p:sp>
        <p:nvSpPr>
          <p:cNvPr id="64" name="文本框 63"/>
          <p:cNvSpPr txBox="1"/>
          <p:nvPr/>
        </p:nvSpPr>
        <p:spPr>
          <a:xfrm>
            <a:off x="6194613" y="2228645"/>
            <a:ext cx="219075" cy="246221"/>
          </a:xfrm>
          <a:prstGeom prst="rect">
            <a:avLst/>
          </a:prstGeom>
          <a:noFill/>
        </p:spPr>
        <p:txBody>
          <a:bodyPr wrap="square" rtlCol="0">
            <a:spAutoFit/>
          </a:bodyPr>
          <a:lstStyle/>
          <a:p>
            <a:r>
              <a:rPr lang="en-US" altLang="zh-CN" sz="1000" dirty="0" smtClean="0"/>
              <a:t>6</a:t>
            </a:r>
            <a:endParaRPr lang="zh-CN" altLang="en-US" sz="1000" dirty="0"/>
          </a:p>
        </p:txBody>
      </p:sp>
      <p:sp>
        <p:nvSpPr>
          <p:cNvPr id="26" name="文本框 25"/>
          <p:cNvSpPr txBox="1"/>
          <p:nvPr/>
        </p:nvSpPr>
        <p:spPr>
          <a:xfrm>
            <a:off x="6413688" y="2207333"/>
            <a:ext cx="2181127" cy="246221"/>
          </a:xfrm>
          <a:prstGeom prst="rect">
            <a:avLst/>
          </a:prstGeom>
          <a:noFill/>
        </p:spPr>
        <p:txBody>
          <a:bodyPr wrap="square" rtlCol="0">
            <a:spAutoFit/>
          </a:bodyPr>
          <a:lstStyle/>
          <a:p>
            <a:r>
              <a:rPr lang="en-US" altLang="zh-CN" sz="1000" dirty="0" smtClean="0"/>
              <a:t>BL sensing to high</a:t>
            </a:r>
            <a:endParaRPr lang="zh-CN" altLang="en-US" sz="1000" dirty="0"/>
          </a:p>
        </p:txBody>
      </p:sp>
      <p:sp>
        <p:nvSpPr>
          <p:cNvPr id="17" name="任意多边形 16"/>
          <p:cNvSpPr/>
          <p:nvPr/>
        </p:nvSpPr>
        <p:spPr>
          <a:xfrm>
            <a:off x="2971332" y="3728372"/>
            <a:ext cx="547663" cy="198798"/>
          </a:xfrm>
          <a:custGeom>
            <a:avLst/>
            <a:gdLst>
              <a:gd name="connsiteX0" fmla="*/ 0 w 594360"/>
              <a:gd name="connsiteY0" fmla="*/ 0 h 152400"/>
              <a:gd name="connsiteX1" fmla="*/ 198120 w 594360"/>
              <a:gd name="connsiteY1" fmla="*/ 121920 h 152400"/>
              <a:gd name="connsiteX2" fmla="*/ 594360 w 594360"/>
              <a:gd name="connsiteY2" fmla="*/ 152400 h 152400"/>
            </a:gdLst>
            <a:ahLst/>
            <a:cxnLst>
              <a:cxn ang="0">
                <a:pos x="connsiteX0" y="connsiteY0"/>
              </a:cxn>
              <a:cxn ang="0">
                <a:pos x="connsiteX1" y="connsiteY1"/>
              </a:cxn>
              <a:cxn ang="0">
                <a:pos x="connsiteX2" y="connsiteY2"/>
              </a:cxn>
            </a:cxnLst>
            <a:rect l="l" t="t" r="r" b="b"/>
            <a:pathLst>
              <a:path w="594360" h="152400">
                <a:moveTo>
                  <a:pt x="0" y="0"/>
                </a:moveTo>
                <a:cubicBezTo>
                  <a:pt x="49530" y="48260"/>
                  <a:pt x="99060" y="96520"/>
                  <a:pt x="198120" y="121920"/>
                </a:cubicBezTo>
                <a:cubicBezTo>
                  <a:pt x="297180" y="147320"/>
                  <a:pt x="445770" y="149860"/>
                  <a:pt x="594360" y="152400"/>
                </a:cubicBez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1" name="任意多边形 20"/>
          <p:cNvSpPr/>
          <p:nvPr/>
        </p:nvSpPr>
        <p:spPr>
          <a:xfrm>
            <a:off x="3867971" y="2514702"/>
            <a:ext cx="671513" cy="1203897"/>
          </a:xfrm>
          <a:custGeom>
            <a:avLst/>
            <a:gdLst>
              <a:gd name="connsiteX0" fmla="*/ 0 w 671513"/>
              <a:gd name="connsiteY0" fmla="*/ 1203897 h 1203897"/>
              <a:gd name="connsiteX1" fmla="*/ 371475 w 671513"/>
              <a:gd name="connsiteY1" fmla="*/ 184722 h 1203897"/>
              <a:gd name="connsiteX2" fmla="*/ 671513 w 671513"/>
              <a:gd name="connsiteY2" fmla="*/ 3747 h 1203897"/>
            </a:gdLst>
            <a:ahLst/>
            <a:cxnLst>
              <a:cxn ang="0">
                <a:pos x="connsiteX0" y="connsiteY0"/>
              </a:cxn>
              <a:cxn ang="0">
                <a:pos x="connsiteX1" y="connsiteY1"/>
              </a:cxn>
              <a:cxn ang="0">
                <a:pos x="connsiteX2" y="connsiteY2"/>
              </a:cxn>
            </a:cxnLst>
            <a:rect l="l" t="t" r="r" b="b"/>
            <a:pathLst>
              <a:path w="671513" h="1203897">
                <a:moveTo>
                  <a:pt x="0" y="1203897"/>
                </a:moveTo>
                <a:cubicBezTo>
                  <a:pt x="129778" y="794322"/>
                  <a:pt x="259556" y="384747"/>
                  <a:pt x="371475" y="184722"/>
                </a:cubicBezTo>
                <a:cubicBezTo>
                  <a:pt x="483394" y="-15303"/>
                  <a:pt x="582613" y="-4984"/>
                  <a:pt x="671513" y="3747"/>
                </a:cubicBezTo>
              </a:path>
            </a:pathLst>
          </a:custGeom>
          <a:ln w="28575">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9" name="任意多边形 18"/>
          <p:cNvSpPr/>
          <p:nvPr/>
        </p:nvSpPr>
        <p:spPr>
          <a:xfrm>
            <a:off x="4506686" y="2513712"/>
            <a:ext cx="1166035" cy="2356868"/>
          </a:xfrm>
          <a:custGeom>
            <a:avLst/>
            <a:gdLst>
              <a:gd name="connsiteX0" fmla="*/ 0 w 1175657"/>
              <a:gd name="connsiteY0" fmla="*/ 2379307 h 2379307"/>
              <a:gd name="connsiteX1" fmla="*/ 485192 w 1175657"/>
              <a:gd name="connsiteY1" fmla="*/ 550507 h 2379307"/>
              <a:gd name="connsiteX2" fmla="*/ 1175657 w 1175657"/>
              <a:gd name="connsiteY2" fmla="*/ 0 h 2379307"/>
            </a:gdLst>
            <a:ahLst/>
            <a:cxnLst>
              <a:cxn ang="0">
                <a:pos x="connsiteX0" y="connsiteY0"/>
              </a:cxn>
              <a:cxn ang="0">
                <a:pos x="connsiteX1" y="connsiteY1"/>
              </a:cxn>
              <a:cxn ang="0">
                <a:pos x="connsiteX2" y="connsiteY2"/>
              </a:cxn>
            </a:cxnLst>
            <a:rect l="l" t="t" r="r" b="b"/>
            <a:pathLst>
              <a:path w="1175657" h="2379307">
                <a:moveTo>
                  <a:pt x="0" y="2379307"/>
                </a:moveTo>
                <a:cubicBezTo>
                  <a:pt x="144624" y="1663182"/>
                  <a:pt x="289249" y="947058"/>
                  <a:pt x="485192" y="550507"/>
                </a:cubicBezTo>
                <a:cubicBezTo>
                  <a:pt x="681135" y="153956"/>
                  <a:pt x="928396" y="76978"/>
                  <a:pt x="1175657" y="0"/>
                </a:cubicBez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7" name="任意多边形 26"/>
          <p:cNvSpPr/>
          <p:nvPr/>
        </p:nvSpPr>
        <p:spPr>
          <a:xfrm>
            <a:off x="4544008" y="2547256"/>
            <a:ext cx="1647402" cy="2527673"/>
          </a:xfrm>
          <a:custGeom>
            <a:avLst/>
            <a:gdLst>
              <a:gd name="connsiteX0" fmla="*/ 0 w 1679510"/>
              <a:gd name="connsiteY0" fmla="*/ 0 h 2500604"/>
              <a:gd name="connsiteX1" fmla="*/ 653143 w 1679510"/>
              <a:gd name="connsiteY1" fmla="*/ 2127380 h 2500604"/>
              <a:gd name="connsiteX2" fmla="*/ 1679510 w 1679510"/>
              <a:gd name="connsiteY2" fmla="*/ 2500604 h 2500604"/>
            </a:gdLst>
            <a:ahLst/>
            <a:cxnLst>
              <a:cxn ang="0">
                <a:pos x="connsiteX0" y="connsiteY0"/>
              </a:cxn>
              <a:cxn ang="0">
                <a:pos x="connsiteX1" y="connsiteY1"/>
              </a:cxn>
              <a:cxn ang="0">
                <a:pos x="connsiteX2" y="connsiteY2"/>
              </a:cxn>
            </a:cxnLst>
            <a:rect l="l" t="t" r="r" b="b"/>
            <a:pathLst>
              <a:path w="1679510" h="2500604">
                <a:moveTo>
                  <a:pt x="0" y="0"/>
                </a:moveTo>
                <a:cubicBezTo>
                  <a:pt x="186612" y="855306"/>
                  <a:pt x="373225" y="1710613"/>
                  <a:pt x="653143" y="2127380"/>
                </a:cubicBezTo>
                <a:cubicBezTo>
                  <a:pt x="933061" y="2544147"/>
                  <a:pt x="1491343" y="2444620"/>
                  <a:pt x="1679510" y="2500604"/>
                </a:cubicBezTo>
              </a:path>
            </a:pathLst>
          </a:custGeom>
          <a:ln w="28575">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cxnSp>
        <p:nvCxnSpPr>
          <p:cNvPr id="30" name="直接连接符 29"/>
          <p:cNvCxnSpPr/>
          <p:nvPr/>
        </p:nvCxnSpPr>
        <p:spPr>
          <a:xfrm>
            <a:off x="2965158" y="3718599"/>
            <a:ext cx="579215" cy="0"/>
          </a:xfrm>
          <a:prstGeom prst="line">
            <a:avLst/>
          </a:prstGeom>
          <a:ln w="28575">
            <a:prstDash val="dash"/>
          </a:ln>
        </p:spPr>
        <p:style>
          <a:lnRef idx="1">
            <a:schemeClr val="accent2"/>
          </a:lnRef>
          <a:fillRef idx="0">
            <a:schemeClr val="accent2"/>
          </a:fillRef>
          <a:effectRef idx="0">
            <a:schemeClr val="accent2"/>
          </a:effectRef>
          <a:fontRef idx="minor">
            <a:schemeClr val="tx1"/>
          </a:fontRef>
        </p:style>
      </p:cxnSp>
      <p:sp>
        <p:nvSpPr>
          <p:cNvPr id="59" name="八边形 58"/>
          <p:cNvSpPr/>
          <p:nvPr/>
        </p:nvSpPr>
        <p:spPr>
          <a:xfrm>
            <a:off x="4627002" y="2214382"/>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61" name="文本框 60"/>
          <p:cNvSpPr txBox="1"/>
          <p:nvPr/>
        </p:nvSpPr>
        <p:spPr>
          <a:xfrm>
            <a:off x="4629501" y="2214086"/>
            <a:ext cx="219075" cy="246221"/>
          </a:xfrm>
          <a:prstGeom prst="rect">
            <a:avLst/>
          </a:prstGeom>
          <a:noFill/>
        </p:spPr>
        <p:txBody>
          <a:bodyPr wrap="square" rtlCol="0">
            <a:spAutoFit/>
          </a:bodyPr>
          <a:lstStyle/>
          <a:p>
            <a:r>
              <a:rPr lang="en-US" altLang="zh-CN" sz="1000" dirty="0"/>
              <a:t>5</a:t>
            </a:r>
            <a:endParaRPr lang="zh-CN" altLang="en-US" sz="1000" dirty="0"/>
          </a:p>
        </p:txBody>
      </p:sp>
      <p:sp>
        <p:nvSpPr>
          <p:cNvPr id="36" name="文本框 35"/>
          <p:cNvSpPr txBox="1"/>
          <p:nvPr/>
        </p:nvSpPr>
        <p:spPr>
          <a:xfrm>
            <a:off x="4836058" y="2113602"/>
            <a:ext cx="1444249" cy="400110"/>
          </a:xfrm>
          <a:prstGeom prst="rect">
            <a:avLst/>
          </a:prstGeom>
          <a:noFill/>
        </p:spPr>
        <p:txBody>
          <a:bodyPr wrap="square" rtlCol="0">
            <a:spAutoFit/>
          </a:bodyPr>
          <a:lstStyle/>
          <a:p>
            <a:r>
              <a:rPr lang="en-US" altLang="zh-CN" sz="1000" dirty="0" smtClean="0"/>
              <a:t>CSEL on the data drive by the write drive </a:t>
            </a:r>
            <a:endParaRPr lang="zh-CN" altLang="en-US" sz="1000" dirty="0"/>
          </a:p>
        </p:txBody>
      </p:sp>
      <p:cxnSp>
        <p:nvCxnSpPr>
          <p:cNvPr id="62" name="直接连接符 61"/>
          <p:cNvCxnSpPr>
            <a:endCxn id="37" idx="0"/>
          </p:cNvCxnSpPr>
          <p:nvPr/>
        </p:nvCxnSpPr>
        <p:spPr>
          <a:xfrm>
            <a:off x="2539062" y="5066348"/>
            <a:ext cx="1032190" cy="6901"/>
          </a:xfrm>
          <a:prstGeom prst="line">
            <a:avLst/>
          </a:prstGeom>
          <a:ln w="19050">
            <a:prstDash val="sysDash"/>
          </a:ln>
        </p:spPr>
        <p:style>
          <a:lnRef idx="1">
            <a:schemeClr val="accent4"/>
          </a:lnRef>
          <a:fillRef idx="0">
            <a:schemeClr val="accent4"/>
          </a:fillRef>
          <a:effectRef idx="0">
            <a:schemeClr val="accent4"/>
          </a:effectRef>
          <a:fontRef idx="minor">
            <a:schemeClr val="tx1"/>
          </a:fontRef>
        </p:style>
      </p:cxnSp>
      <p:sp>
        <p:nvSpPr>
          <p:cNvPr id="63" name="任意多边形 62"/>
          <p:cNvSpPr/>
          <p:nvPr/>
        </p:nvSpPr>
        <p:spPr>
          <a:xfrm>
            <a:off x="3569862" y="3728742"/>
            <a:ext cx="223837" cy="176212"/>
          </a:xfrm>
          <a:custGeom>
            <a:avLst/>
            <a:gdLst>
              <a:gd name="connsiteX0" fmla="*/ 0 w 223837"/>
              <a:gd name="connsiteY0" fmla="*/ 0 h 176212"/>
              <a:gd name="connsiteX1" fmla="*/ 223837 w 223837"/>
              <a:gd name="connsiteY1" fmla="*/ 176212 h 176212"/>
            </a:gdLst>
            <a:ahLst/>
            <a:cxnLst>
              <a:cxn ang="0">
                <a:pos x="connsiteX0" y="connsiteY0"/>
              </a:cxn>
              <a:cxn ang="0">
                <a:pos x="connsiteX1" y="connsiteY1"/>
              </a:cxn>
            </a:cxnLst>
            <a:rect l="l" t="t" r="r" b="b"/>
            <a:pathLst>
              <a:path w="223837" h="176212">
                <a:moveTo>
                  <a:pt x="0" y="0"/>
                </a:moveTo>
                <a:lnTo>
                  <a:pt x="223837" y="176212"/>
                </a:lnTo>
              </a:path>
            </a:pathLst>
          </a:custGeom>
          <a:ln w="28575">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65" name="任意多边形 64"/>
          <p:cNvSpPr/>
          <p:nvPr/>
        </p:nvSpPr>
        <p:spPr>
          <a:xfrm>
            <a:off x="3793699" y="3723979"/>
            <a:ext cx="66675" cy="183356"/>
          </a:xfrm>
          <a:custGeom>
            <a:avLst/>
            <a:gdLst>
              <a:gd name="connsiteX0" fmla="*/ 0 w 66675"/>
              <a:gd name="connsiteY0" fmla="*/ 183356 h 183356"/>
              <a:gd name="connsiteX1" fmla="*/ 66675 w 66675"/>
              <a:gd name="connsiteY1" fmla="*/ 0 h 183356"/>
            </a:gdLst>
            <a:ahLst/>
            <a:cxnLst>
              <a:cxn ang="0">
                <a:pos x="connsiteX0" y="connsiteY0"/>
              </a:cxn>
              <a:cxn ang="0">
                <a:pos x="connsiteX1" y="connsiteY1"/>
              </a:cxn>
            </a:cxnLst>
            <a:rect l="l" t="t" r="r" b="b"/>
            <a:pathLst>
              <a:path w="66675" h="183356">
                <a:moveTo>
                  <a:pt x="0" y="183356"/>
                </a:moveTo>
                <a:lnTo>
                  <a:pt x="66675" y="0"/>
                </a:lnTo>
              </a:path>
            </a:pathLst>
          </a:custGeom>
          <a:ln w="28575">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0943603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0"/>
                                        <p:tgtEl>
                                          <p:spTgt spid="57"/>
                                        </p:tgtEl>
                                      </p:cBhvr>
                                    </p:animEffect>
                                    <p:anim calcmode="lin" valueType="num">
                                      <p:cBhvr>
                                        <p:cTn id="18" dur="1000" fill="hold"/>
                                        <p:tgtEl>
                                          <p:spTgt spid="57"/>
                                        </p:tgtEl>
                                        <p:attrNameLst>
                                          <p:attrName>ppt_x</p:attrName>
                                        </p:attrNameLst>
                                      </p:cBhvr>
                                      <p:tavLst>
                                        <p:tav tm="0">
                                          <p:val>
                                            <p:strVal val="#ppt_x"/>
                                          </p:val>
                                        </p:tav>
                                        <p:tav tm="100000">
                                          <p:val>
                                            <p:strVal val="#ppt_x"/>
                                          </p:val>
                                        </p:tav>
                                      </p:tavLst>
                                    </p:anim>
                                    <p:anim calcmode="lin" valueType="num">
                                      <p:cBhvr>
                                        <p:cTn id="19" dur="1000" fill="hold"/>
                                        <p:tgtEl>
                                          <p:spTgt spid="5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1000"/>
                                        <p:tgtEl>
                                          <p:spTgt spid="54"/>
                                        </p:tgtEl>
                                      </p:cBhvr>
                                    </p:animEffect>
                                    <p:anim calcmode="lin" valueType="num">
                                      <p:cBhvr>
                                        <p:cTn id="28" dur="1000" fill="hold"/>
                                        <p:tgtEl>
                                          <p:spTgt spid="54"/>
                                        </p:tgtEl>
                                        <p:attrNameLst>
                                          <p:attrName>ppt_x</p:attrName>
                                        </p:attrNameLst>
                                      </p:cBhvr>
                                      <p:tavLst>
                                        <p:tav tm="0">
                                          <p:val>
                                            <p:strVal val="#ppt_x"/>
                                          </p:val>
                                        </p:tav>
                                        <p:tav tm="100000">
                                          <p:val>
                                            <p:strVal val="#ppt_x"/>
                                          </p:val>
                                        </p:tav>
                                      </p:tavLst>
                                    </p:anim>
                                    <p:anim calcmode="lin" valueType="num">
                                      <p:cBhvr>
                                        <p:cTn id="29" dur="1000" fill="hold"/>
                                        <p:tgtEl>
                                          <p:spTgt spid="5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1000"/>
                                        <p:tgtEl>
                                          <p:spTgt spid="63"/>
                                        </p:tgtEl>
                                      </p:cBhvr>
                                    </p:animEffect>
                                    <p:anim calcmode="lin" valueType="num">
                                      <p:cBhvr>
                                        <p:cTn id="38" dur="1000" fill="hold"/>
                                        <p:tgtEl>
                                          <p:spTgt spid="63"/>
                                        </p:tgtEl>
                                        <p:attrNameLst>
                                          <p:attrName>ppt_x</p:attrName>
                                        </p:attrNameLst>
                                      </p:cBhvr>
                                      <p:tavLst>
                                        <p:tav tm="0">
                                          <p:val>
                                            <p:strVal val="#ppt_x"/>
                                          </p:val>
                                        </p:tav>
                                        <p:tav tm="100000">
                                          <p:val>
                                            <p:strVal val="#ppt_x"/>
                                          </p:val>
                                        </p:tav>
                                      </p:tavLst>
                                    </p:anim>
                                    <p:anim calcmode="lin" valueType="num">
                                      <p:cBhvr>
                                        <p:cTn id="39" dur="1000" fill="hold"/>
                                        <p:tgtEl>
                                          <p:spTgt spid="6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1000"/>
                                        <p:tgtEl>
                                          <p:spTgt spid="65"/>
                                        </p:tgtEl>
                                      </p:cBhvr>
                                    </p:animEffect>
                                    <p:anim calcmode="lin" valueType="num">
                                      <p:cBhvr>
                                        <p:cTn id="43" dur="1000" fill="hold"/>
                                        <p:tgtEl>
                                          <p:spTgt spid="65"/>
                                        </p:tgtEl>
                                        <p:attrNameLst>
                                          <p:attrName>ppt_x</p:attrName>
                                        </p:attrNameLst>
                                      </p:cBhvr>
                                      <p:tavLst>
                                        <p:tav tm="0">
                                          <p:val>
                                            <p:strVal val="#ppt_x"/>
                                          </p:val>
                                        </p:tav>
                                        <p:tav tm="100000">
                                          <p:val>
                                            <p:strVal val="#ppt_x"/>
                                          </p:val>
                                        </p:tav>
                                      </p:tavLst>
                                    </p:anim>
                                    <p:anim calcmode="lin" valueType="num">
                                      <p:cBhvr>
                                        <p:cTn id="44" dur="1000" fill="hold"/>
                                        <p:tgtEl>
                                          <p:spTgt spid="6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1000"/>
                                        <p:tgtEl>
                                          <p:spTgt spid="58"/>
                                        </p:tgtEl>
                                      </p:cBhvr>
                                    </p:animEffect>
                                    <p:anim calcmode="lin" valueType="num">
                                      <p:cBhvr>
                                        <p:cTn id="48" dur="1000" fill="hold"/>
                                        <p:tgtEl>
                                          <p:spTgt spid="58"/>
                                        </p:tgtEl>
                                        <p:attrNameLst>
                                          <p:attrName>ppt_x</p:attrName>
                                        </p:attrNameLst>
                                      </p:cBhvr>
                                      <p:tavLst>
                                        <p:tav tm="0">
                                          <p:val>
                                            <p:strVal val="#ppt_x"/>
                                          </p:val>
                                        </p:tav>
                                        <p:tav tm="100000">
                                          <p:val>
                                            <p:strVal val="#ppt_x"/>
                                          </p:val>
                                        </p:tav>
                                      </p:tavLst>
                                    </p:anim>
                                    <p:anim calcmode="lin" valueType="num">
                                      <p:cBhvr>
                                        <p:cTn id="49" dur="1000" fill="hold"/>
                                        <p:tgtEl>
                                          <p:spTgt spid="5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1000"/>
                                        <p:tgtEl>
                                          <p:spTgt spid="24"/>
                                        </p:tgtEl>
                                      </p:cBhvr>
                                    </p:animEffect>
                                    <p:anim calcmode="lin" valueType="num">
                                      <p:cBhvr>
                                        <p:cTn id="53" dur="1000" fill="hold"/>
                                        <p:tgtEl>
                                          <p:spTgt spid="24"/>
                                        </p:tgtEl>
                                        <p:attrNameLst>
                                          <p:attrName>ppt_x</p:attrName>
                                        </p:attrNameLst>
                                      </p:cBhvr>
                                      <p:tavLst>
                                        <p:tav tm="0">
                                          <p:val>
                                            <p:strVal val="#ppt_x"/>
                                          </p:val>
                                        </p:tav>
                                        <p:tav tm="100000">
                                          <p:val>
                                            <p:strVal val="#ppt_x"/>
                                          </p:val>
                                        </p:tav>
                                      </p:tavLst>
                                    </p:anim>
                                    <p:anim calcmode="lin" valueType="num">
                                      <p:cBhvr>
                                        <p:cTn id="54" dur="1000" fill="hold"/>
                                        <p:tgtEl>
                                          <p:spTgt spid="2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1000"/>
                                        <p:tgtEl>
                                          <p:spTgt spid="43"/>
                                        </p:tgtEl>
                                      </p:cBhvr>
                                    </p:animEffect>
                                    <p:anim calcmode="lin" valueType="num">
                                      <p:cBhvr>
                                        <p:cTn id="58" dur="1000" fill="hold"/>
                                        <p:tgtEl>
                                          <p:spTgt spid="43"/>
                                        </p:tgtEl>
                                        <p:attrNameLst>
                                          <p:attrName>ppt_x</p:attrName>
                                        </p:attrNameLst>
                                      </p:cBhvr>
                                      <p:tavLst>
                                        <p:tav tm="0">
                                          <p:val>
                                            <p:strVal val="#ppt_x"/>
                                          </p:val>
                                        </p:tav>
                                        <p:tav tm="100000">
                                          <p:val>
                                            <p:strVal val="#ppt_x"/>
                                          </p:val>
                                        </p:tav>
                                      </p:tavLst>
                                    </p:anim>
                                    <p:anim calcmode="lin" valueType="num">
                                      <p:cBhvr>
                                        <p:cTn id="59" dur="1000" fill="hold"/>
                                        <p:tgtEl>
                                          <p:spTgt spid="43"/>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1000"/>
                                        <p:tgtEl>
                                          <p:spTgt spid="35"/>
                                        </p:tgtEl>
                                      </p:cBhvr>
                                    </p:animEffect>
                                    <p:anim calcmode="lin" valueType="num">
                                      <p:cBhvr>
                                        <p:cTn id="68" dur="1000" fill="hold"/>
                                        <p:tgtEl>
                                          <p:spTgt spid="35"/>
                                        </p:tgtEl>
                                        <p:attrNameLst>
                                          <p:attrName>ppt_x</p:attrName>
                                        </p:attrNameLst>
                                      </p:cBhvr>
                                      <p:tavLst>
                                        <p:tav tm="0">
                                          <p:val>
                                            <p:strVal val="#ppt_x"/>
                                          </p:val>
                                        </p:tav>
                                        <p:tav tm="100000">
                                          <p:val>
                                            <p:strVal val="#ppt_x"/>
                                          </p:val>
                                        </p:tav>
                                      </p:tavLst>
                                    </p:anim>
                                    <p:anim calcmode="lin" valueType="num">
                                      <p:cBhvr>
                                        <p:cTn id="69" dur="1000" fill="hold"/>
                                        <p:tgtEl>
                                          <p:spTgt spid="3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1000"/>
                                        <p:tgtEl>
                                          <p:spTgt spid="15"/>
                                        </p:tgtEl>
                                      </p:cBhvr>
                                    </p:animEffect>
                                    <p:anim calcmode="lin" valueType="num">
                                      <p:cBhvr>
                                        <p:cTn id="73" dur="1000" fill="hold"/>
                                        <p:tgtEl>
                                          <p:spTgt spid="15"/>
                                        </p:tgtEl>
                                        <p:attrNameLst>
                                          <p:attrName>ppt_x</p:attrName>
                                        </p:attrNameLst>
                                      </p:cBhvr>
                                      <p:tavLst>
                                        <p:tav tm="0">
                                          <p:val>
                                            <p:strVal val="#ppt_x"/>
                                          </p:val>
                                        </p:tav>
                                        <p:tav tm="100000">
                                          <p:val>
                                            <p:strVal val="#ppt_x"/>
                                          </p:val>
                                        </p:tav>
                                      </p:tavLst>
                                    </p:anim>
                                    <p:anim calcmode="lin" valueType="num">
                                      <p:cBhvr>
                                        <p:cTn id="74" dur="1000" fill="hold"/>
                                        <p:tgtEl>
                                          <p:spTgt spid="15"/>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1000"/>
                                        <p:tgtEl>
                                          <p:spTgt spid="21"/>
                                        </p:tgtEl>
                                      </p:cBhvr>
                                    </p:animEffect>
                                    <p:anim calcmode="lin" valueType="num">
                                      <p:cBhvr>
                                        <p:cTn id="78" dur="1000" fill="hold"/>
                                        <p:tgtEl>
                                          <p:spTgt spid="21"/>
                                        </p:tgtEl>
                                        <p:attrNameLst>
                                          <p:attrName>ppt_x</p:attrName>
                                        </p:attrNameLst>
                                      </p:cBhvr>
                                      <p:tavLst>
                                        <p:tav tm="0">
                                          <p:val>
                                            <p:strVal val="#ppt_x"/>
                                          </p:val>
                                        </p:tav>
                                        <p:tav tm="100000">
                                          <p:val>
                                            <p:strVal val="#ppt_x"/>
                                          </p:val>
                                        </p:tav>
                                      </p:tavLst>
                                    </p:anim>
                                    <p:anim calcmode="lin" valueType="num">
                                      <p:cBhvr>
                                        <p:cTn id="79" dur="1000" fill="hold"/>
                                        <p:tgtEl>
                                          <p:spTgt spid="21"/>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1000"/>
                                        <p:tgtEl>
                                          <p:spTgt spid="34"/>
                                        </p:tgtEl>
                                      </p:cBhvr>
                                    </p:animEffect>
                                    <p:anim calcmode="lin" valueType="num">
                                      <p:cBhvr>
                                        <p:cTn id="83" dur="1000" fill="hold"/>
                                        <p:tgtEl>
                                          <p:spTgt spid="34"/>
                                        </p:tgtEl>
                                        <p:attrNameLst>
                                          <p:attrName>ppt_x</p:attrName>
                                        </p:attrNameLst>
                                      </p:cBhvr>
                                      <p:tavLst>
                                        <p:tav tm="0">
                                          <p:val>
                                            <p:strVal val="#ppt_x"/>
                                          </p:val>
                                        </p:tav>
                                        <p:tav tm="100000">
                                          <p:val>
                                            <p:strVal val="#ppt_x"/>
                                          </p:val>
                                        </p:tav>
                                      </p:tavLst>
                                    </p:anim>
                                    <p:anim calcmode="lin" valueType="num">
                                      <p:cBhvr>
                                        <p:cTn id="84" dur="1000" fill="hold"/>
                                        <p:tgtEl>
                                          <p:spTgt spid="34"/>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1000"/>
                                        <p:tgtEl>
                                          <p:spTgt spid="17"/>
                                        </p:tgtEl>
                                      </p:cBhvr>
                                    </p:animEffect>
                                    <p:anim calcmode="lin" valueType="num">
                                      <p:cBhvr>
                                        <p:cTn id="88" dur="1000" fill="hold"/>
                                        <p:tgtEl>
                                          <p:spTgt spid="17"/>
                                        </p:tgtEl>
                                        <p:attrNameLst>
                                          <p:attrName>ppt_x</p:attrName>
                                        </p:attrNameLst>
                                      </p:cBhvr>
                                      <p:tavLst>
                                        <p:tav tm="0">
                                          <p:val>
                                            <p:strVal val="#ppt_x"/>
                                          </p:val>
                                        </p:tav>
                                        <p:tav tm="100000">
                                          <p:val>
                                            <p:strVal val="#ppt_x"/>
                                          </p:val>
                                        </p:tav>
                                      </p:tavLst>
                                    </p:anim>
                                    <p:anim calcmode="lin" valueType="num">
                                      <p:cBhvr>
                                        <p:cTn id="89" dur="1000" fill="hold"/>
                                        <p:tgtEl>
                                          <p:spTgt spid="1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1000"/>
                                        <p:tgtEl>
                                          <p:spTgt spid="37"/>
                                        </p:tgtEl>
                                      </p:cBhvr>
                                    </p:animEffect>
                                    <p:anim calcmode="lin" valueType="num">
                                      <p:cBhvr>
                                        <p:cTn id="93" dur="1000" fill="hold"/>
                                        <p:tgtEl>
                                          <p:spTgt spid="37"/>
                                        </p:tgtEl>
                                        <p:attrNameLst>
                                          <p:attrName>ppt_x</p:attrName>
                                        </p:attrNameLst>
                                      </p:cBhvr>
                                      <p:tavLst>
                                        <p:tav tm="0">
                                          <p:val>
                                            <p:strVal val="#ppt_x"/>
                                          </p:val>
                                        </p:tav>
                                        <p:tav tm="100000">
                                          <p:val>
                                            <p:strVal val="#ppt_x"/>
                                          </p:val>
                                        </p:tav>
                                      </p:tavLst>
                                    </p:anim>
                                    <p:anim calcmode="lin" valueType="num">
                                      <p:cBhvr>
                                        <p:cTn id="9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fade">
                                      <p:cBhvr>
                                        <p:cTn id="99" dur="1000"/>
                                        <p:tgtEl>
                                          <p:spTgt spid="8"/>
                                        </p:tgtEl>
                                      </p:cBhvr>
                                    </p:animEffect>
                                    <p:anim calcmode="lin" valueType="num">
                                      <p:cBhvr>
                                        <p:cTn id="100" dur="1000" fill="hold"/>
                                        <p:tgtEl>
                                          <p:spTgt spid="8"/>
                                        </p:tgtEl>
                                        <p:attrNameLst>
                                          <p:attrName>ppt_x</p:attrName>
                                        </p:attrNameLst>
                                      </p:cBhvr>
                                      <p:tavLst>
                                        <p:tav tm="0">
                                          <p:val>
                                            <p:strVal val="#ppt_x"/>
                                          </p:val>
                                        </p:tav>
                                        <p:tav tm="100000">
                                          <p:val>
                                            <p:strVal val="#ppt_x"/>
                                          </p:val>
                                        </p:tav>
                                      </p:tavLst>
                                    </p:anim>
                                    <p:anim calcmode="lin" valueType="num">
                                      <p:cBhvr>
                                        <p:cTn id="101" dur="1000" fill="hold"/>
                                        <p:tgtEl>
                                          <p:spTgt spid="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fade">
                                      <p:cBhvr>
                                        <p:cTn id="104" dur="1000"/>
                                        <p:tgtEl>
                                          <p:spTgt spid="36"/>
                                        </p:tgtEl>
                                      </p:cBhvr>
                                    </p:animEffect>
                                    <p:anim calcmode="lin" valueType="num">
                                      <p:cBhvr>
                                        <p:cTn id="105" dur="1000" fill="hold"/>
                                        <p:tgtEl>
                                          <p:spTgt spid="36"/>
                                        </p:tgtEl>
                                        <p:attrNameLst>
                                          <p:attrName>ppt_x</p:attrName>
                                        </p:attrNameLst>
                                      </p:cBhvr>
                                      <p:tavLst>
                                        <p:tav tm="0">
                                          <p:val>
                                            <p:strVal val="#ppt_x"/>
                                          </p:val>
                                        </p:tav>
                                        <p:tav tm="100000">
                                          <p:val>
                                            <p:strVal val="#ppt_x"/>
                                          </p:val>
                                        </p:tav>
                                      </p:tavLst>
                                    </p:anim>
                                    <p:anim calcmode="lin" valueType="num">
                                      <p:cBhvr>
                                        <p:cTn id="106" dur="1000" fill="hold"/>
                                        <p:tgtEl>
                                          <p:spTgt spid="36"/>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fade">
                                      <p:cBhvr>
                                        <p:cTn id="109" dur="1000"/>
                                        <p:tgtEl>
                                          <p:spTgt spid="61"/>
                                        </p:tgtEl>
                                      </p:cBhvr>
                                    </p:animEffect>
                                    <p:anim calcmode="lin" valueType="num">
                                      <p:cBhvr>
                                        <p:cTn id="110" dur="1000" fill="hold"/>
                                        <p:tgtEl>
                                          <p:spTgt spid="61"/>
                                        </p:tgtEl>
                                        <p:attrNameLst>
                                          <p:attrName>ppt_x</p:attrName>
                                        </p:attrNameLst>
                                      </p:cBhvr>
                                      <p:tavLst>
                                        <p:tav tm="0">
                                          <p:val>
                                            <p:strVal val="#ppt_x"/>
                                          </p:val>
                                        </p:tav>
                                        <p:tav tm="100000">
                                          <p:val>
                                            <p:strVal val="#ppt_x"/>
                                          </p:val>
                                        </p:tav>
                                      </p:tavLst>
                                    </p:anim>
                                    <p:anim calcmode="lin" valueType="num">
                                      <p:cBhvr>
                                        <p:cTn id="111"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27"/>
                                        </p:tgtEl>
                                        <p:attrNameLst>
                                          <p:attrName>style.visibility</p:attrName>
                                        </p:attrNameLst>
                                      </p:cBhvr>
                                      <p:to>
                                        <p:strVal val="visible"/>
                                      </p:to>
                                    </p:set>
                                    <p:animEffect transition="in" filter="fade">
                                      <p:cBhvr>
                                        <p:cTn id="116" dur="1000"/>
                                        <p:tgtEl>
                                          <p:spTgt spid="27"/>
                                        </p:tgtEl>
                                      </p:cBhvr>
                                    </p:animEffect>
                                    <p:anim calcmode="lin" valueType="num">
                                      <p:cBhvr>
                                        <p:cTn id="117" dur="1000" fill="hold"/>
                                        <p:tgtEl>
                                          <p:spTgt spid="27"/>
                                        </p:tgtEl>
                                        <p:attrNameLst>
                                          <p:attrName>ppt_x</p:attrName>
                                        </p:attrNameLst>
                                      </p:cBhvr>
                                      <p:tavLst>
                                        <p:tav tm="0">
                                          <p:val>
                                            <p:strVal val="#ppt_x"/>
                                          </p:val>
                                        </p:tav>
                                        <p:tav tm="100000">
                                          <p:val>
                                            <p:strVal val="#ppt_x"/>
                                          </p:val>
                                        </p:tav>
                                      </p:tavLst>
                                    </p:anim>
                                    <p:anim calcmode="lin" valueType="num">
                                      <p:cBhvr>
                                        <p:cTn id="118" dur="1000" fill="hold"/>
                                        <p:tgtEl>
                                          <p:spTgt spid="27"/>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19"/>
                                        </p:tgtEl>
                                        <p:attrNameLst>
                                          <p:attrName>style.visibility</p:attrName>
                                        </p:attrNameLst>
                                      </p:cBhvr>
                                      <p:to>
                                        <p:strVal val="visible"/>
                                      </p:to>
                                    </p:set>
                                    <p:animEffect transition="in" filter="fade">
                                      <p:cBhvr>
                                        <p:cTn id="121" dur="1000"/>
                                        <p:tgtEl>
                                          <p:spTgt spid="19"/>
                                        </p:tgtEl>
                                      </p:cBhvr>
                                    </p:animEffect>
                                    <p:anim calcmode="lin" valueType="num">
                                      <p:cBhvr>
                                        <p:cTn id="122" dur="1000" fill="hold"/>
                                        <p:tgtEl>
                                          <p:spTgt spid="19"/>
                                        </p:tgtEl>
                                        <p:attrNameLst>
                                          <p:attrName>ppt_x</p:attrName>
                                        </p:attrNameLst>
                                      </p:cBhvr>
                                      <p:tavLst>
                                        <p:tav tm="0">
                                          <p:val>
                                            <p:strVal val="#ppt_x"/>
                                          </p:val>
                                        </p:tav>
                                        <p:tav tm="100000">
                                          <p:val>
                                            <p:strVal val="#ppt_x"/>
                                          </p:val>
                                        </p:tav>
                                      </p:tavLst>
                                    </p:anim>
                                    <p:anim calcmode="lin" valueType="num">
                                      <p:cBhvr>
                                        <p:cTn id="123" dur="1000" fill="hold"/>
                                        <p:tgtEl>
                                          <p:spTgt spid="19"/>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64"/>
                                        </p:tgtEl>
                                        <p:attrNameLst>
                                          <p:attrName>style.visibility</p:attrName>
                                        </p:attrNameLst>
                                      </p:cBhvr>
                                      <p:to>
                                        <p:strVal val="visible"/>
                                      </p:to>
                                    </p:set>
                                    <p:animEffect transition="in" filter="fade">
                                      <p:cBhvr>
                                        <p:cTn id="126" dur="1000"/>
                                        <p:tgtEl>
                                          <p:spTgt spid="64"/>
                                        </p:tgtEl>
                                      </p:cBhvr>
                                    </p:animEffect>
                                    <p:anim calcmode="lin" valueType="num">
                                      <p:cBhvr>
                                        <p:cTn id="127" dur="1000" fill="hold"/>
                                        <p:tgtEl>
                                          <p:spTgt spid="64"/>
                                        </p:tgtEl>
                                        <p:attrNameLst>
                                          <p:attrName>ppt_x</p:attrName>
                                        </p:attrNameLst>
                                      </p:cBhvr>
                                      <p:tavLst>
                                        <p:tav tm="0">
                                          <p:val>
                                            <p:strVal val="#ppt_x"/>
                                          </p:val>
                                        </p:tav>
                                        <p:tav tm="100000">
                                          <p:val>
                                            <p:strVal val="#ppt_x"/>
                                          </p:val>
                                        </p:tav>
                                      </p:tavLst>
                                    </p:anim>
                                    <p:anim calcmode="lin" valueType="num">
                                      <p:cBhvr>
                                        <p:cTn id="128" dur="1000" fill="hold"/>
                                        <p:tgtEl>
                                          <p:spTgt spid="64"/>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1000"/>
                                        <p:tgtEl>
                                          <p:spTgt spid="26"/>
                                        </p:tgtEl>
                                      </p:cBhvr>
                                    </p:animEffect>
                                    <p:anim calcmode="lin" valueType="num">
                                      <p:cBhvr>
                                        <p:cTn id="132" dur="1000" fill="hold"/>
                                        <p:tgtEl>
                                          <p:spTgt spid="26"/>
                                        </p:tgtEl>
                                        <p:attrNameLst>
                                          <p:attrName>ppt_x</p:attrName>
                                        </p:attrNameLst>
                                      </p:cBhvr>
                                      <p:tavLst>
                                        <p:tav tm="0">
                                          <p:val>
                                            <p:strVal val="#ppt_x"/>
                                          </p:val>
                                        </p:tav>
                                        <p:tav tm="100000">
                                          <p:val>
                                            <p:strVal val="#ppt_x"/>
                                          </p:val>
                                        </p:tav>
                                      </p:tavLst>
                                    </p:anim>
                                    <p:anim calcmode="lin" valueType="num">
                                      <p:cBhvr>
                                        <p:cTn id="133" dur="1000" fill="hold"/>
                                        <p:tgtEl>
                                          <p:spTgt spid="26"/>
                                        </p:tgtEl>
                                        <p:attrNameLst>
                                          <p:attrName>ppt_y</p:attrName>
                                        </p:attrNameLst>
                                      </p:cBhvr>
                                      <p:tavLst>
                                        <p:tav tm="0">
                                          <p:val>
                                            <p:strVal val="#ppt_y+.1"/>
                                          </p:val>
                                        </p:tav>
                                        <p:tav tm="100000">
                                          <p:val>
                                            <p:strVal val="#ppt_y"/>
                                          </p:val>
                                        </p:tav>
                                      </p:tavLst>
                                    </p:anim>
                                  </p:childTnLst>
                                </p:cTn>
                              </p:par>
                              <p:par>
                                <p:cTn id="134" presetID="42" presetClass="entr" presetSubtype="0" fill="hold" nodeType="with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fade">
                                      <p:cBhvr>
                                        <p:cTn id="136" dur="1000"/>
                                        <p:tgtEl>
                                          <p:spTgt spid="42"/>
                                        </p:tgtEl>
                                      </p:cBhvr>
                                    </p:animEffect>
                                    <p:anim calcmode="lin" valueType="num">
                                      <p:cBhvr>
                                        <p:cTn id="137" dur="1000" fill="hold"/>
                                        <p:tgtEl>
                                          <p:spTgt spid="42"/>
                                        </p:tgtEl>
                                        <p:attrNameLst>
                                          <p:attrName>ppt_x</p:attrName>
                                        </p:attrNameLst>
                                      </p:cBhvr>
                                      <p:tavLst>
                                        <p:tav tm="0">
                                          <p:val>
                                            <p:strVal val="#ppt_x"/>
                                          </p:val>
                                        </p:tav>
                                        <p:tav tm="100000">
                                          <p:val>
                                            <p:strVal val="#ppt_x"/>
                                          </p:val>
                                        </p:tav>
                                      </p:tavLst>
                                    </p:anim>
                                    <p:anim calcmode="lin" valueType="num">
                                      <p:cBhvr>
                                        <p:cTn id="138" dur="1000" fill="hold"/>
                                        <p:tgtEl>
                                          <p:spTgt spid="42"/>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25"/>
                                        </p:tgtEl>
                                        <p:attrNameLst>
                                          <p:attrName>style.visibility</p:attrName>
                                        </p:attrNameLst>
                                      </p:cBhvr>
                                      <p:to>
                                        <p:strVal val="visible"/>
                                      </p:to>
                                    </p:set>
                                    <p:animEffect transition="in" filter="fade">
                                      <p:cBhvr>
                                        <p:cTn id="141" dur="1000"/>
                                        <p:tgtEl>
                                          <p:spTgt spid="25"/>
                                        </p:tgtEl>
                                      </p:cBhvr>
                                    </p:animEffect>
                                    <p:anim calcmode="lin" valueType="num">
                                      <p:cBhvr>
                                        <p:cTn id="142" dur="1000" fill="hold"/>
                                        <p:tgtEl>
                                          <p:spTgt spid="25"/>
                                        </p:tgtEl>
                                        <p:attrNameLst>
                                          <p:attrName>ppt_x</p:attrName>
                                        </p:attrNameLst>
                                      </p:cBhvr>
                                      <p:tavLst>
                                        <p:tav tm="0">
                                          <p:val>
                                            <p:strVal val="#ppt_x"/>
                                          </p:val>
                                        </p:tav>
                                        <p:tav tm="100000">
                                          <p:val>
                                            <p:strVal val="#ppt_x"/>
                                          </p:val>
                                        </p:tav>
                                      </p:tavLst>
                                    </p:anim>
                                    <p:anim calcmode="lin" valueType="num">
                                      <p:cBhvr>
                                        <p:cTn id="143" dur="1000" fill="hold"/>
                                        <p:tgtEl>
                                          <p:spTgt spid="25"/>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55"/>
                                        </p:tgtEl>
                                        <p:attrNameLst>
                                          <p:attrName>style.visibility</p:attrName>
                                        </p:attrNameLst>
                                      </p:cBhvr>
                                      <p:to>
                                        <p:strVal val="visible"/>
                                      </p:to>
                                    </p:set>
                                    <p:animEffect transition="in" filter="fade">
                                      <p:cBhvr>
                                        <p:cTn id="146" dur="1000"/>
                                        <p:tgtEl>
                                          <p:spTgt spid="55"/>
                                        </p:tgtEl>
                                      </p:cBhvr>
                                    </p:animEffect>
                                    <p:anim calcmode="lin" valueType="num">
                                      <p:cBhvr>
                                        <p:cTn id="147" dur="1000" fill="hold"/>
                                        <p:tgtEl>
                                          <p:spTgt spid="55"/>
                                        </p:tgtEl>
                                        <p:attrNameLst>
                                          <p:attrName>ppt_x</p:attrName>
                                        </p:attrNameLst>
                                      </p:cBhvr>
                                      <p:tavLst>
                                        <p:tav tm="0">
                                          <p:val>
                                            <p:strVal val="#ppt_x"/>
                                          </p:val>
                                        </p:tav>
                                        <p:tav tm="100000">
                                          <p:val>
                                            <p:strVal val="#ppt_x"/>
                                          </p:val>
                                        </p:tav>
                                      </p:tavLst>
                                    </p:anim>
                                    <p:anim calcmode="lin" valueType="num">
                                      <p:cBhvr>
                                        <p:cTn id="148" dur="1000" fill="hold"/>
                                        <p:tgtEl>
                                          <p:spTgt spid="55"/>
                                        </p:tgtEl>
                                        <p:attrNameLst>
                                          <p:attrName>ppt_y</p:attrName>
                                        </p:attrNameLst>
                                      </p:cBhvr>
                                      <p:tavLst>
                                        <p:tav tm="0">
                                          <p:val>
                                            <p:strVal val="#ppt_y+.1"/>
                                          </p:val>
                                        </p:tav>
                                        <p:tav tm="100000">
                                          <p:val>
                                            <p:strVal val="#ppt_y"/>
                                          </p:val>
                                        </p:tav>
                                      </p:tavLst>
                                    </p:anim>
                                  </p:childTnLst>
                                </p:cTn>
                              </p:par>
                              <p:par>
                                <p:cTn id="149" presetID="42" presetClass="entr" presetSubtype="0" fill="hold" nodeType="withEffect">
                                  <p:stCondLst>
                                    <p:cond delay="0"/>
                                  </p:stCondLst>
                                  <p:childTnLst>
                                    <p:set>
                                      <p:cBhvr>
                                        <p:cTn id="150" dur="1" fill="hold">
                                          <p:stCondLst>
                                            <p:cond delay="0"/>
                                          </p:stCondLst>
                                        </p:cTn>
                                        <p:tgtEl>
                                          <p:spTgt spid="40"/>
                                        </p:tgtEl>
                                        <p:attrNameLst>
                                          <p:attrName>style.visibility</p:attrName>
                                        </p:attrNameLst>
                                      </p:cBhvr>
                                      <p:to>
                                        <p:strVal val="visible"/>
                                      </p:to>
                                    </p:set>
                                    <p:animEffect transition="in" filter="fade">
                                      <p:cBhvr>
                                        <p:cTn id="151" dur="1000"/>
                                        <p:tgtEl>
                                          <p:spTgt spid="40"/>
                                        </p:tgtEl>
                                      </p:cBhvr>
                                    </p:animEffect>
                                    <p:anim calcmode="lin" valueType="num">
                                      <p:cBhvr>
                                        <p:cTn id="152" dur="1000" fill="hold"/>
                                        <p:tgtEl>
                                          <p:spTgt spid="40"/>
                                        </p:tgtEl>
                                        <p:attrNameLst>
                                          <p:attrName>ppt_x</p:attrName>
                                        </p:attrNameLst>
                                      </p:cBhvr>
                                      <p:tavLst>
                                        <p:tav tm="0">
                                          <p:val>
                                            <p:strVal val="#ppt_x"/>
                                          </p:val>
                                        </p:tav>
                                        <p:tav tm="100000">
                                          <p:val>
                                            <p:strVal val="#ppt_x"/>
                                          </p:val>
                                        </p:tav>
                                      </p:tavLst>
                                    </p:anim>
                                    <p:anim calcmode="lin" valueType="num">
                                      <p:cBhvr>
                                        <p:cTn id="153" dur="1000" fill="hold"/>
                                        <p:tgtEl>
                                          <p:spTgt spid="40"/>
                                        </p:tgtEl>
                                        <p:attrNameLst>
                                          <p:attrName>ppt_y</p:attrName>
                                        </p:attrNameLst>
                                      </p:cBhvr>
                                      <p:tavLst>
                                        <p:tav tm="0">
                                          <p:val>
                                            <p:strVal val="#ppt_y+.1"/>
                                          </p:val>
                                        </p:tav>
                                        <p:tav tm="100000">
                                          <p:val>
                                            <p:strVal val="#ppt_y"/>
                                          </p:val>
                                        </p:tav>
                                      </p:tavLst>
                                    </p:anim>
                                  </p:childTnLst>
                                </p:cTn>
                              </p:par>
                              <p:par>
                                <p:cTn id="154" presetID="42" presetClass="entr" presetSubtype="0" fill="hold" nodeType="withEffect">
                                  <p:stCondLst>
                                    <p:cond delay="0"/>
                                  </p:stCondLst>
                                  <p:childTnLst>
                                    <p:set>
                                      <p:cBhvr>
                                        <p:cTn id="155" dur="1" fill="hold">
                                          <p:stCondLst>
                                            <p:cond delay="0"/>
                                          </p:stCondLst>
                                        </p:cTn>
                                        <p:tgtEl>
                                          <p:spTgt spid="39"/>
                                        </p:tgtEl>
                                        <p:attrNameLst>
                                          <p:attrName>style.visibility</p:attrName>
                                        </p:attrNameLst>
                                      </p:cBhvr>
                                      <p:to>
                                        <p:strVal val="visible"/>
                                      </p:to>
                                    </p:set>
                                    <p:animEffect transition="in" filter="fade">
                                      <p:cBhvr>
                                        <p:cTn id="156" dur="1000"/>
                                        <p:tgtEl>
                                          <p:spTgt spid="39"/>
                                        </p:tgtEl>
                                      </p:cBhvr>
                                    </p:animEffect>
                                    <p:anim calcmode="lin" valueType="num">
                                      <p:cBhvr>
                                        <p:cTn id="157" dur="1000" fill="hold"/>
                                        <p:tgtEl>
                                          <p:spTgt spid="39"/>
                                        </p:tgtEl>
                                        <p:attrNameLst>
                                          <p:attrName>ppt_x</p:attrName>
                                        </p:attrNameLst>
                                      </p:cBhvr>
                                      <p:tavLst>
                                        <p:tav tm="0">
                                          <p:val>
                                            <p:strVal val="#ppt_x"/>
                                          </p:val>
                                        </p:tav>
                                        <p:tav tm="100000">
                                          <p:val>
                                            <p:strVal val="#ppt_x"/>
                                          </p:val>
                                        </p:tav>
                                      </p:tavLst>
                                    </p:anim>
                                    <p:anim calcmode="lin" valueType="num">
                                      <p:cBhvr>
                                        <p:cTn id="158" dur="1000" fill="hold"/>
                                        <p:tgtEl>
                                          <p:spTgt spid="39"/>
                                        </p:tgtEl>
                                        <p:attrNameLst>
                                          <p:attrName>ppt_y</p:attrName>
                                        </p:attrNameLst>
                                      </p:cBhvr>
                                      <p:tavLst>
                                        <p:tav tm="0">
                                          <p:val>
                                            <p:strVal val="#ppt_y+.1"/>
                                          </p:val>
                                        </p:tav>
                                        <p:tav tm="100000">
                                          <p:val>
                                            <p:strVal val="#ppt_y"/>
                                          </p:val>
                                        </p:tav>
                                      </p:tavLst>
                                    </p:anim>
                                  </p:childTnLst>
                                </p:cTn>
                              </p:par>
                              <p:par>
                                <p:cTn id="159" presetID="42" presetClass="entr" presetSubtype="0" fill="hold" nodeType="withEffect">
                                  <p:stCondLst>
                                    <p:cond delay="0"/>
                                  </p:stCondLst>
                                  <p:childTnLst>
                                    <p:set>
                                      <p:cBhvr>
                                        <p:cTn id="160" dur="1" fill="hold">
                                          <p:stCondLst>
                                            <p:cond delay="0"/>
                                          </p:stCondLst>
                                        </p:cTn>
                                        <p:tgtEl>
                                          <p:spTgt spid="32"/>
                                        </p:tgtEl>
                                        <p:attrNameLst>
                                          <p:attrName>style.visibility</p:attrName>
                                        </p:attrNameLst>
                                      </p:cBhvr>
                                      <p:to>
                                        <p:strVal val="visible"/>
                                      </p:to>
                                    </p:set>
                                    <p:animEffect transition="in" filter="fade">
                                      <p:cBhvr>
                                        <p:cTn id="161" dur="1000"/>
                                        <p:tgtEl>
                                          <p:spTgt spid="32"/>
                                        </p:tgtEl>
                                      </p:cBhvr>
                                    </p:animEffect>
                                    <p:anim calcmode="lin" valueType="num">
                                      <p:cBhvr>
                                        <p:cTn id="162" dur="1000" fill="hold"/>
                                        <p:tgtEl>
                                          <p:spTgt spid="32"/>
                                        </p:tgtEl>
                                        <p:attrNameLst>
                                          <p:attrName>ppt_x</p:attrName>
                                        </p:attrNameLst>
                                      </p:cBhvr>
                                      <p:tavLst>
                                        <p:tav tm="0">
                                          <p:val>
                                            <p:strVal val="#ppt_x"/>
                                          </p:val>
                                        </p:tav>
                                        <p:tav tm="100000">
                                          <p:val>
                                            <p:strVal val="#ppt_x"/>
                                          </p:val>
                                        </p:tav>
                                      </p:tavLst>
                                    </p:anim>
                                    <p:anim calcmode="lin" valueType="num">
                                      <p:cBhvr>
                                        <p:cTn id="16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7" grpId="0" animBg="1"/>
      <p:bldP spid="43" grpId="0"/>
      <p:bldP spid="44" grpId="0"/>
      <p:bldP spid="53" grpId="0"/>
      <p:bldP spid="8" grpId="0" animBg="1"/>
      <p:bldP spid="15" grpId="0"/>
      <p:bldP spid="54" grpId="0"/>
      <p:bldP spid="22" grpId="0"/>
      <p:bldP spid="57" grpId="0"/>
      <p:bldP spid="23" grpId="0"/>
      <p:bldP spid="24" grpId="0"/>
      <p:bldP spid="58" grpId="0"/>
      <p:bldP spid="55" grpId="0"/>
      <p:bldP spid="25" grpId="0"/>
      <p:bldP spid="64" grpId="0"/>
      <p:bldP spid="26" grpId="0"/>
      <p:bldP spid="17" grpId="0" animBg="1"/>
      <p:bldP spid="21" grpId="0" animBg="1"/>
      <p:bldP spid="19" grpId="0" animBg="1"/>
      <p:bldP spid="27" grpId="0" animBg="1"/>
      <p:bldP spid="61" grpId="0"/>
      <p:bldP spid="36" grpId="0"/>
      <p:bldP spid="63" grpId="0" animBg="1"/>
      <p:bldP spid="6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 name="文本框 203"/>
              <p:cNvSpPr txBox="1"/>
              <p:nvPr/>
            </p:nvSpPr>
            <p:spPr>
              <a:xfrm>
                <a:off x="5096527" y="1618867"/>
                <a:ext cx="1181472" cy="646331"/>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𝐵𝐿</m:t>
                        </m:r>
                      </m:sub>
                    </m:sSub>
                  </m:oMath>
                </a14:m>
                <a:r>
                  <a:rPr lang="en-US" altLang="zh-CN" dirty="0" smtClean="0"/>
                  <a:t>=GND</a:t>
                </a:r>
              </a:p>
              <a:p>
                <a:endParaRPr lang="zh-CN" altLang="en-US" dirty="0"/>
              </a:p>
            </p:txBody>
          </p:sp>
        </mc:Choice>
        <mc:Fallback xmlns="">
          <p:sp>
            <p:nvSpPr>
              <p:cNvPr id="204" name="文本框 203"/>
              <p:cNvSpPr txBox="1">
                <a:spLocks noRot="1" noChangeAspect="1" noMove="1" noResize="1" noEditPoints="1" noAdjustHandles="1" noChangeArrowheads="1" noChangeShapeType="1" noTextEdit="1"/>
              </p:cNvSpPr>
              <p:nvPr/>
            </p:nvSpPr>
            <p:spPr>
              <a:xfrm>
                <a:off x="5096527" y="1618867"/>
                <a:ext cx="1181472" cy="646331"/>
              </a:xfrm>
              <a:prstGeom prst="rect">
                <a:avLst/>
              </a:prstGeom>
              <a:blipFill>
                <a:blip r:embed="rId3"/>
                <a:stretch>
                  <a:fillRect t="-5660"/>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en-US" sz="4000" b="1" dirty="0" smtClean="0"/>
              <a:t>感应放大器的</a:t>
            </a:r>
            <a:r>
              <a:rPr lang="zh-CN" altLang="en-US" sz="4000" b="1" dirty="0"/>
              <a:t>基本动作原理</a:t>
            </a:r>
            <a:r>
              <a:rPr lang="en-US" altLang="zh-CN" sz="4000" b="1" dirty="0"/>
              <a:t>——</a:t>
            </a:r>
            <a:r>
              <a:rPr lang="zh-CN" altLang="en-US" sz="4000" b="1" dirty="0"/>
              <a:t>写入“</a:t>
            </a:r>
            <a:r>
              <a:rPr lang="en-US" altLang="zh-CN" sz="4000" b="1" dirty="0" smtClean="0"/>
              <a:t>0</a:t>
            </a:r>
            <a:r>
              <a:rPr lang="zh-CN" altLang="en-US" sz="4000" b="1" dirty="0" smtClean="0"/>
              <a:t>”</a:t>
            </a:r>
            <a:endParaRPr lang="zh-CN" altLang="en-US" sz="4000" b="1" dirty="0"/>
          </a:p>
        </p:txBody>
      </p:sp>
      <p:pic>
        <p:nvPicPr>
          <p:cNvPr id="9" name="图片 13"/>
          <p:cNvPicPr>
            <a:picLocks noChangeAspect="1"/>
          </p:cNvPicPr>
          <p:nvPr/>
        </p:nvPicPr>
        <p:blipFill>
          <a:blip r:embed="rId4"/>
          <a:stretch>
            <a:fillRect/>
          </a:stretch>
        </p:blipFill>
        <p:spPr>
          <a:xfrm>
            <a:off x="838200" y="1027906"/>
            <a:ext cx="10263188" cy="128588"/>
          </a:xfrm>
          <a:prstGeom prst="rect">
            <a:avLst/>
          </a:prstGeom>
          <a:noFill/>
          <a:ln w="9525">
            <a:noFill/>
          </a:ln>
        </p:spPr>
      </p:pic>
      <p:cxnSp>
        <p:nvCxnSpPr>
          <p:cNvPr id="4" name="直接连接符 3"/>
          <p:cNvCxnSpPr/>
          <p:nvPr/>
        </p:nvCxnSpPr>
        <p:spPr>
          <a:xfrm>
            <a:off x="761999" y="2322770"/>
            <a:ext cx="774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flipV="1">
            <a:off x="685800" y="4928140"/>
            <a:ext cx="7740000"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1395743" y="1824829"/>
            <a:ext cx="0" cy="3657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353431" y="3092761"/>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6" name="直接连接符 15"/>
          <p:cNvCxnSpPr/>
          <p:nvPr/>
        </p:nvCxnSpPr>
        <p:spPr>
          <a:xfrm>
            <a:off x="1438055" y="3134515"/>
            <a:ext cx="3302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1768255" y="2926099"/>
            <a:ext cx="0" cy="43815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1869281" y="2802274"/>
            <a:ext cx="0" cy="683418"/>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a:off x="1869281" y="2990624"/>
            <a:ext cx="25073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flipV="1">
            <a:off x="1869281" y="3264330"/>
            <a:ext cx="25073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2120020" y="2322770"/>
            <a:ext cx="0" cy="667854"/>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flipH="1">
            <a:off x="2120021" y="3254931"/>
            <a:ext cx="7544" cy="405399"/>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a:xfrm>
            <a:off x="1962465" y="3667161"/>
            <a:ext cx="3302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a:off x="1962465" y="3793909"/>
            <a:ext cx="3302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flipH="1">
            <a:off x="2120019" y="3793909"/>
            <a:ext cx="3773" cy="308016"/>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a:off x="2016593" y="4101925"/>
            <a:ext cx="206851" cy="0"/>
          </a:xfrm>
          <a:prstGeom prst="line">
            <a:avLst/>
          </a:prstGeom>
          <a:ln w="19050"/>
        </p:spPr>
        <p:style>
          <a:lnRef idx="1">
            <a:schemeClr val="dk1"/>
          </a:lnRef>
          <a:fillRef idx="0">
            <a:schemeClr val="dk1"/>
          </a:fillRef>
          <a:effectRef idx="0">
            <a:schemeClr val="dk1"/>
          </a:effectRef>
          <a:fontRef idx="minor">
            <a:schemeClr val="tx1"/>
          </a:fontRef>
        </p:style>
      </p:cxnSp>
      <p:sp>
        <p:nvSpPr>
          <p:cNvPr id="43" name="椭圆 42"/>
          <p:cNvSpPr/>
          <p:nvPr/>
        </p:nvSpPr>
        <p:spPr>
          <a:xfrm>
            <a:off x="5505176" y="2281015"/>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4" name="椭圆 43"/>
          <p:cNvSpPr/>
          <p:nvPr/>
        </p:nvSpPr>
        <p:spPr>
          <a:xfrm>
            <a:off x="5494253" y="2621277"/>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5" name="椭圆 44"/>
          <p:cNvSpPr/>
          <p:nvPr/>
        </p:nvSpPr>
        <p:spPr>
          <a:xfrm>
            <a:off x="5672565" y="2622267"/>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6" name="椭圆 45"/>
          <p:cNvSpPr/>
          <p:nvPr/>
        </p:nvSpPr>
        <p:spPr>
          <a:xfrm>
            <a:off x="5313004" y="2621277"/>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48" name="直接连接符 47"/>
          <p:cNvCxnSpPr>
            <a:stCxn id="43" idx="4"/>
            <a:endCxn id="44" idx="0"/>
          </p:cNvCxnSpPr>
          <p:nvPr/>
        </p:nvCxnSpPr>
        <p:spPr>
          <a:xfrm flipH="1">
            <a:off x="5536565" y="2364524"/>
            <a:ext cx="10923" cy="256753"/>
          </a:xfrm>
          <a:prstGeom prst="line">
            <a:avLst/>
          </a:prstGeom>
          <a:ln w="19050"/>
        </p:spPr>
        <p:style>
          <a:lnRef idx="1">
            <a:schemeClr val="dk1"/>
          </a:lnRef>
          <a:fillRef idx="0">
            <a:schemeClr val="dk1"/>
          </a:fillRef>
          <a:effectRef idx="0">
            <a:schemeClr val="dk1"/>
          </a:effectRef>
          <a:fontRef idx="minor">
            <a:schemeClr val="tx1"/>
          </a:fontRef>
        </p:style>
      </p:cxnSp>
      <p:cxnSp>
        <p:nvCxnSpPr>
          <p:cNvPr id="50" name="直接连接符 49"/>
          <p:cNvCxnSpPr/>
          <p:nvPr/>
        </p:nvCxnSpPr>
        <p:spPr>
          <a:xfrm flipV="1">
            <a:off x="4825365" y="2661444"/>
            <a:ext cx="1422400" cy="3175"/>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a:off x="4837239" y="2657202"/>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直接连接符 53"/>
          <p:cNvCxnSpPr/>
          <p:nvPr/>
        </p:nvCxnSpPr>
        <p:spPr>
          <a:xfrm>
            <a:off x="6242941" y="2659323"/>
            <a:ext cx="0" cy="141879"/>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直接连接符 56"/>
          <p:cNvCxnSpPr/>
          <p:nvPr/>
        </p:nvCxnSpPr>
        <p:spPr>
          <a:xfrm flipV="1">
            <a:off x="4461796" y="2810622"/>
            <a:ext cx="509587"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直接连接符 59"/>
          <p:cNvCxnSpPr/>
          <p:nvPr/>
        </p:nvCxnSpPr>
        <p:spPr>
          <a:xfrm flipV="1">
            <a:off x="6101684" y="2807491"/>
            <a:ext cx="509587"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直接连接符 61"/>
          <p:cNvCxnSpPr/>
          <p:nvPr/>
        </p:nvCxnSpPr>
        <p:spPr>
          <a:xfrm flipV="1">
            <a:off x="4579636" y="2904160"/>
            <a:ext cx="273906"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直接连接符 63"/>
          <p:cNvCxnSpPr/>
          <p:nvPr/>
        </p:nvCxnSpPr>
        <p:spPr>
          <a:xfrm flipV="1">
            <a:off x="6242941" y="2904160"/>
            <a:ext cx="273906"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65" name="直接连接符 64"/>
          <p:cNvCxnSpPr/>
          <p:nvPr/>
        </p:nvCxnSpPr>
        <p:spPr>
          <a:xfrm>
            <a:off x="4570048" y="2664619"/>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a:off x="6516847" y="2657202"/>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直接连接符 66"/>
          <p:cNvCxnSpPr/>
          <p:nvPr/>
        </p:nvCxnSpPr>
        <p:spPr>
          <a:xfrm flipV="1">
            <a:off x="4180077" y="2663618"/>
            <a:ext cx="396432" cy="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flipV="1">
            <a:off x="6506877" y="2663618"/>
            <a:ext cx="422750"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71" name="直接连接符 70"/>
          <p:cNvCxnSpPr/>
          <p:nvPr/>
        </p:nvCxnSpPr>
        <p:spPr>
          <a:xfrm>
            <a:off x="4191148" y="2660732"/>
            <a:ext cx="0" cy="620409"/>
          </a:xfrm>
          <a:prstGeom prst="line">
            <a:avLst/>
          </a:prstGeom>
          <a:ln w="19050"/>
        </p:spPr>
        <p:style>
          <a:lnRef idx="1">
            <a:schemeClr val="dk1"/>
          </a:lnRef>
          <a:fillRef idx="0">
            <a:schemeClr val="dk1"/>
          </a:fillRef>
          <a:effectRef idx="0">
            <a:schemeClr val="dk1"/>
          </a:effectRef>
          <a:fontRef idx="minor">
            <a:schemeClr val="tx1"/>
          </a:fontRef>
        </p:style>
      </p:cxnSp>
      <p:sp>
        <p:nvSpPr>
          <p:cNvPr id="74" name="矩形 73"/>
          <p:cNvSpPr/>
          <p:nvPr/>
        </p:nvSpPr>
        <p:spPr>
          <a:xfrm>
            <a:off x="3800664" y="3285847"/>
            <a:ext cx="758825" cy="63556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7" name="直接连接符 76"/>
          <p:cNvCxnSpPr/>
          <p:nvPr/>
        </p:nvCxnSpPr>
        <p:spPr>
          <a:xfrm>
            <a:off x="4191148" y="3921409"/>
            <a:ext cx="0" cy="649806"/>
          </a:xfrm>
          <a:prstGeom prst="line">
            <a:avLst/>
          </a:prstGeom>
          <a:ln w="19050"/>
        </p:spPr>
        <p:style>
          <a:lnRef idx="1">
            <a:schemeClr val="dk1"/>
          </a:lnRef>
          <a:fillRef idx="0">
            <a:schemeClr val="dk1"/>
          </a:fillRef>
          <a:effectRef idx="0">
            <a:schemeClr val="dk1"/>
          </a:effectRef>
          <a:fontRef idx="minor">
            <a:schemeClr val="tx1"/>
          </a:fontRef>
        </p:style>
      </p:cxnSp>
      <p:cxnSp>
        <p:nvCxnSpPr>
          <p:cNvPr id="81" name="直接连接符 80"/>
          <p:cNvCxnSpPr/>
          <p:nvPr/>
        </p:nvCxnSpPr>
        <p:spPr>
          <a:xfrm flipV="1">
            <a:off x="4180077" y="4557455"/>
            <a:ext cx="396432" cy="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a:off x="4570048" y="4413455"/>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4853542" y="4404019"/>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flipV="1">
            <a:off x="4461796" y="4404019"/>
            <a:ext cx="509587"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flipV="1">
            <a:off x="4579636" y="4301059"/>
            <a:ext cx="273906"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86" name="直接连接符 85"/>
          <p:cNvCxnSpPr/>
          <p:nvPr/>
        </p:nvCxnSpPr>
        <p:spPr>
          <a:xfrm flipV="1">
            <a:off x="4837239" y="4549898"/>
            <a:ext cx="1422400" cy="3175"/>
          </a:xfrm>
          <a:prstGeom prst="line">
            <a:avLst/>
          </a:prstGeom>
          <a:ln w="19050"/>
        </p:spPr>
        <p:style>
          <a:lnRef idx="1">
            <a:schemeClr val="dk1"/>
          </a:lnRef>
          <a:fillRef idx="0">
            <a:schemeClr val="dk1"/>
          </a:fillRef>
          <a:effectRef idx="0">
            <a:schemeClr val="dk1"/>
          </a:effectRef>
          <a:fontRef idx="minor">
            <a:schemeClr val="tx1"/>
          </a:fontRef>
        </p:style>
      </p:cxnSp>
      <p:cxnSp>
        <p:nvCxnSpPr>
          <p:cNvPr id="87" name="直接连接符 86"/>
          <p:cNvCxnSpPr/>
          <p:nvPr/>
        </p:nvCxnSpPr>
        <p:spPr>
          <a:xfrm>
            <a:off x="6259840" y="4409023"/>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a:off x="6543334" y="4399587"/>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89" name="直接连接符 88"/>
          <p:cNvCxnSpPr/>
          <p:nvPr/>
        </p:nvCxnSpPr>
        <p:spPr>
          <a:xfrm flipV="1">
            <a:off x="6151588" y="4399587"/>
            <a:ext cx="509587"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直接连接符 89"/>
          <p:cNvCxnSpPr/>
          <p:nvPr/>
        </p:nvCxnSpPr>
        <p:spPr>
          <a:xfrm flipV="1">
            <a:off x="6269428" y="4296627"/>
            <a:ext cx="273906"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flipV="1">
            <a:off x="6538369" y="4549898"/>
            <a:ext cx="396432" cy="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92" name="直接连接符 91"/>
          <p:cNvCxnSpPr/>
          <p:nvPr/>
        </p:nvCxnSpPr>
        <p:spPr>
          <a:xfrm>
            <a:off x="6927998" y="2652795"/>
            <a:ext cx="0" cy="620409"/>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a:off x="6927998" y="3913472"/>
            <a:ext cx="0" cy="649806"/>
          </a:xfrm>
          <a:prstGeom prst="line">
            <a:avLst/>
          </a:prstGeom>
          <a:ln w="19050"/>
        </p:spPr>
        <p:style>
          <a:lnRef idx="1">
            <a:schemeClr val="dk1"/>
          </a:lnRef>
          <a:fillRef idx="0">
            <a:schemeClr val="dk1"/>
          </a:fillRef>
          <a:effectRef idx="0">
            <a:schemeClr val="dk1"/>
          </a:effectRef>
          <a:fontRef idx="minor">
            <a:schemeClr val="tx1"/>
          </a:fontRef>
        </p:style>
      </p:cxnSp>
      <p:sp>
        <p:nvSpPr>
          <p:cNvPr id="94" name="矩形 93"/>
          <p:cNvSpPr/>
          <p:nvPr/>
        </p:nvSpPr>
        <p:spPr>
          <a:xfrm>
            <a:off x="6523938" y="3276758"/>
            <a:ext cx="758825" cy="63556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5" name="椭圆 94"/>
          <p:cNvSpPr/>
          <p:nvPr/>
        </p:nvSpPr>
        <p:spPr>
          <a:xfrm>
            <a:off x="5510317" y="4515700"/>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6" name="椭圆 95"/>
          <p:cNvSpPr/>
          <p:nvPr/>
        </p:nvSpPr>
        <p:spPr>
          <a:xfrm>
            <a:off x="5521240" y="4886386"/>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7" name="椭圆 96"/>
          <p:cNvSpPr/>
          <p:nvPr/>
        </p:nvSpPr>
        <p:spPr>
          <a:xfrm>
            <a:off x="5672565" y="4504695"/>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8" name="椭圆 97"/>
          <p:cNvSpPr/>
          <p:nvPr/>
        </p:nvSpPr>
        <p:spPr>
          <a:xfrm>
            <a:off x="5344468" y="4501832"/>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99" name="直接连接符 98"/>
          <p:cNvCxnSpPr>
            <a:stCxn id="95" idx="4"/>
            <a:endCxn id="96" idx="0"/>
          </p:cNvCxnSpPr>
          <p:nvPr/>
        </p:nvCxnSpPr>
        <p:spPr>
          <a:xfrm>
            <a:off x="5552629" y="4599209"/>
            <a:ext cx="10923" cy="287177"/>
          </a:xfrm>
          <a:prstGeom prst="line">
            <a:avLst/>
          </a:prstGeom>
          <a:ln w="19050"/>
        </p:spPr>
        <p:style>
          <a:lnRef idx="1">
            <a:schemeClr val="dk1"/>
          </a:lnRef>
          <a:fillRef idx="0">
            <a:schemeClr val="dk1"/>
          </a:fillRef>
          <a:effectRef idx="0">
            <a:schemeClr val="dk1"/>
          </a:effectRef>
          <a:fontRef idx="minor">
            <a:schemeClr val="tx1"/>
          </a:fontRef>
        </p:style>
      </p:cxnSp>
      <p:cxnSp>
        <p:nvCxnSpPr>
          <p:cNvPr id="109" name="直接连接符 108"/>
          <p:cNvCxnSpPr/>
          <p:nvPr/>
        </p:nvCxnSpPr>
        <p:spPr>
          <a:xfrm>
            <a:off x="4716589" y="4004579"/>
            <a:ext cx="0" cy="216000"/>
          </a:xfrm>
          <a:prstGeom prst="line">
            <a:avLst/>
          </a:prstGeom>
          <a:ln w="19050"/>
        </p:spPr>
        <p:style>
          <a:lnRef idx="1">
            <a:schemeClr val="dk1"/>
          </a:lnRef>
          <a:fillRef idx="0">
            <a:schemeClr val="dk1"/>
          </a:fillRef>
          <a:effectRef idx="0">
            <a:schemeClr val="dk1"/>
          </a:effectRef>
          <a:fontRef idx="minor">
            <a:schemeClr val="tx1"/>
          </a:fontRef>
        </p:style>
      </p:cxnSp>
      <p:sp>
        <p:nvSpPr>
          <p:cNvPr id="110" name="椭圆 109"/>
          <p:cNvSpPr/>
          <p:nvPr/>
        </p:nvSpPr>
        <p:spPr>
          <a:xfrm>
            <a:off x="4674277" y="4223432"/>
            <a:ext cx="84624" cy="83509"/>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1" name="椭圆 110"/>
          <p:cNvSpPr/>
          <p:nvPr/>
        </p:nvSpPr>
        <p:spPr>
          <a:xfrm>
            <a:off x="4674277" y="2895382"/>
            <a:ext cx="84624" cy="83509"/>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12" name="直接连接符 111"/>
          <p:cNvCxnSpPr/>
          <p:nvPr/>
        </p:nvCxnSpPr>
        <p:spPr>
          <a:xfrm>
            <a:off x="4716589" y="2970936"/>
            <a:ext cx="0" cy="216000"/>
          </a:xfrm>
          <a:prstGeom prst="line">
            <a:avLst/>
          </a:prstGeom>
          <a:ln w="19050"/>
        </p:spPr>
        <p:style>
          <a:lnRef idx="1">
            <a:schemeClr val="dk1"/>
          </a:lnRef>
          <a:fillRef idx="0">
            <a:schemeClr val="dk1"/>
          </a:fillRef>
          <a:effectRef idx="0">
            <a:schemeClr val="dk1"/>
          </a:effectRef>
          <a:fontRef idx="minor">
            <a:schemeClr val="tx1"/>
          </a:fontRef>
        </p:style>
      </p:cxnSp>
      <p:cxnSp>
        <p:nvCxnSpPr>
          <p:cNvPr id="113" name="直接连接符 112"/>
          <p:cNvCxnSpPr/>
          <p:nvPr/>
        </p:nvCxnSpPr>
        <p:spPr>
          <a:xfrm>
            <a:off x="5380227" y="4220579"/>
            <a:ext cx="9663" cy="281253"/>
          </a:xfrm>
          <a:prstGeom prst="line">
            <a:avLst/>
          </a:prstGeom>
          <a:ln w="19050"/>
        </p:spPr>
        <p:style>
          <a:lnRef idx="1">
            <a:schemeClr val="dk1"/>
          </a:lnRef>
          <a:fillRef idx="0">
            <a:schemeClr val="dk1"/>
          </a:fillRef>
          <a:effectRef idx="0">
            <a:schemeClr val="dk1"/>
          </a:effectRef>
          <a:fontRef idx="minor">
            <a:schemeClr val="tx1"/>
          </a:fontRef>
        </p:style>
      </p:cxnSp>
      <p:cxnSp>
        <p:nvCxnSpPr>
          <p:cNvPr id="114" name="直接连接符 113"/>
          <p:cNvCxnSpPr/>
          <p:nvPr/>
        </p:nvCxnSpPr>
        <p:spPr>
          <a:xfrm>
            <a:off x="5717810" y="4220579"/>
            <a:ext cx="0" cy="281253"/>
          </a:xfrm>
          <a:prstGeom prst="line">
            <a:avLst/>
          </a:prstGeom>
          <a:ln w="19050"/>
        </p:spPr>
        <p:style>
          <a:lnRef idx="1">
            <a:schemeClr val="dk1"/>
          </a:lnRef>
          <a:fillRef idx="0">
            <a:schemeClr val="dk1"/>
          </a:fillRef>
          <a:effectRef idx="0">
            <a:schemeClr val="dk1"/>
          </a:effectRef>
          <a:fontRef idx="minor">
            <a:schemeClr val="tx1"/>
          </a:fontRef>
        </p:style>
      </p:cxnSp>
      <p:cxnSp>
        <p:nvCxnSpPr>
          <p:cNvPr id="115" name="直接连接符 114"/>
          <p:cNvCxnSpPr/>
          <p:nvPr/>
        </p:nvCxnSpPr>
        <p:spPr>
          <a:xfrm>
            <a:off x="5360583" y="2704928"/>
            <a:ext cx="0" cy="384506"/>
          </a:xfrm>
          <a:prstGeom prst="line">
            <a:avLst/>
          </a:prstGeom>
          <a:ln w="19050"/>
        </p:spPr>
        <p:style>
          <a:lnRef idx="1">
            <a:schemeClr val="dk1"/>
          </a:lnRef>
          <a:fillRef idx="0">
            <a:schemeClr val="dk1"/>
          </a:fillRef>
          <a:effectRef idx="0">
            <a:schemeClr val="dk1"/>
          </a:effectRef>
          <a:fontRef idx="minor">
            <a:schemeClr val="tx1"/>
          </a:fontRef>
        </p:style>
      </p:cxnSp>
      <p:cxnSp>
        <p:nvCxnSpPr>
          <p:cNvPr id="116" name="直接连接符 115"/>
          <p:cNvCxnSpPr/>
          <p:nvPr/>
        </p:nvCxnSpPr>
        <p:spPr>
          <a:xfrm>
            <a:off x="5717810" y="2704786"/>
            <a:ext cx="0" cy="384648"/>
          </a:xfrm>
          <a:prstGeom prst="line">
            <a:avLst/>
          </a:prstGeom>
          <a:ln w="19050"/>
        </p:spPr>
        <p:style>
          <a:lnRef idx="1">
            <a:schemeClr val="dk1"/>
          </a:lnRef>
          <a:fillRef idx="0">
            <a:schemeClr val="dk1"/>
          </a:fillRef>
          <a:effectRef idx="0">
            <a:schemeClr val="dk1"/>
          </a:effectRef>
          <a:fontRef idx="minor">
            <a:schemeClr val="tx1"/>
          </a:fontRef>
        </p:style>
      </p:cxnSp>
      <p:cxnSp>
        <p:nvCxnSpPr>
          <p:cNvPr id="123" name="直接连接符 122"/>
          <p:cNvCxnSpPr/>
          <p:nvPr/>
        </p:nvCxnSpPr>
        <p:spPr>
          <a:xfrm>
            <a:off x="6376320" y="2906891"/>
            <a:ext cx="0" cy="216000"/>
          </a:xfrm>
          <a:prstGeom prst="line">
            <a:avLst/>
          </a:prstGeom>
          <a:ln w="19050"/>
        </p:spPr>
        <p:style>
          <a:lnRef idx="1">
            <a:schemeClr val="dk1"/>
          </a:lnRef>
          <a:fillRef idx="0">
            <a:schemeClr val="dk1"/>
          </a:fillRef>
          <a:effectRef idx="0">
            <a:schemeClr val="dk1"/>
          </a:effectRef>
          <a:fontRef idx="minor">
            <a:schemeClr val="tx1"/>
          </a:fontRef>
        </p:style>
      </p:cxnSp>
      <p:cxnSp>
        <p:nvCxnSpPr>
          <p:cNvPr id="124" name="直接连接符 123"/>
          <p:cNvCxnSpPr/>
          <p:nvPr/>
        </p:nvCxnSpPr>
        <p:spPr>
          <a:xfrm>
            <a:off x="6407277" y="4080627"/>
            <a:ext cx="0" cy="216000"/>
          </a:xfrm>
          <a:prstGeom prst="line">
            <a:avLst/>
          </a:prstGeom>
          <a:ln w="19050"/>
        </p:spPr>
        <p:style>
          <a:lnRef idx="1">
            <a:schemeClr val="dk1"/>
          </a:lnRef>
          <a:fillRef idx="0">
            <a:schemeClr val="dk1"/>
          </a:fillRef>
          <a:effectRef idx="0">
            <a:schemeClr val="dk1"/>
          </a:effectRef>
          <a:fontRef idx="minor">
            <a:schemeClr val="tx1"/>
          </a:fontRef>
        </p:style>
      </p:cxnSp>
      <p:cxnSp>
        <p:nvCxnSpPr>
          <p:cNvPr id="126" name="直接连接符 125"/>
          <p:cNvCxnSpPr/>
          <p:nvPr/>
        </p:nvCxnSpPr>
        <p:spPr>
          <a:xfrm>
            <a:off x="5717810" y="3072765"/>
            <a:ext cx="689467" cy="1007862"/>
          </a:xfrm>
          <a:prstGeom prst="line">
            <a:avLst/>
          </a:prstGeom>
          <a:ln w="19050"/>
        </p:spPr>
        <p:style>
          <a:lnRef idx="1">
            <a:schemeClr val="dk1"/>
          </a:lnRef>
          <a:fillRef idx="0">
            <a:schemeClr val="dk1"/>
          </a:fillRef>
          <a:effectRef idx="0">
            <a:schemeClr val="dk1"/>
          </a:effectRef>
          <a:fontRef idx="minor">
            <a:schemeClr val="tx1"/>
          </a:fontRef>
        </p:style>
      </p:cxnSp>
      <p:cxnSp>
        <p:nvCxnSpPr>
          <p:cNvPr id="128" name="直接连接符 127"/>
          <p:cNvCxnSpPr/>
          <p:nvPr/>
        </p:nvCxnSpPr>
        <p:spPr>
          <a:xfrm>
            <a:off x="4714961" y="3181025"/>
            <a:ext cx="665266" cy="1057350"/>
          </a:xfrm>
          <a:prstGeom prst="line">
            <a:avLst/>
          </a:prstGeom>
          <a:ln w="19050"/>
        </p:spPr>
        <p:style>
          <a:lnRef idx="1">
            <a:schemeClr val="dk1"/>
          </a:lnRef>
          <a:fillRef idx="0">
            <a:schemeClr val="dk1"/>
          </a:fillRef>
          <a:effectRef idx="0">
            <a:schemeClr val="dk1"/>
          </a:effectRef>
          <a:fontRef idx="minor">
            <a:schemeClr val="tx1"/>
          </a:fontRef>
        </p:style>
      </p:cxnSp>
      <p:cxnSp>
        <p:nvCxnSpPr>
          <p:cNvPr id="132" name="直接连接符 131"/>
          <p:cNvCxnSpPr/>
          <p:nvPr/>
        </p:nvCxnSpPr>
        <p:spPr>
          <a:xfrm flipH="1">
            <a:off x="4711869" y="3086341"/>
            <a:ext cx="650089" cy="926810"/>
          </a:xfrm>
          <a:prstGeom prst="line">
            <a:avLst/>
          </a:prstGeom>
          <a:ln w="19050"/>
        </p:spPr>
        <p:style>
          <a:lnRef idx="1">
            <a:schemeClr val="dk1"/>
          </a:lnRef>
          <a:fillRef idx="0">
            <a:schemeClr val="dk1"/>
          </a:fillRef>
          <a:effectRef idx="0">
            <a:schemeClr val="dk1"/>
          </a:effectRef>
          <a:fontRef idx="minor">
            <a:schemeClr val="tx1"/>
          </a:fontRef>
        </p:style>
      </p:cxnSp>
      <p:cxnSp>
        <p:nvCxnSpPr>
          <p:cNvPr id="136" name="直接连接符 135"/>
          <p:cNvCxnSpPr/>
          <p:nvPr/>
        </p:nvCxnSpPr>
        <p:spPr>
          <a:xfrm flipH="1">
            <a:off x="5714877" y="3113922"/>
            <a:ext cx="661443" cy="1116460"/>
          </a:xfrm>
          <a:prstGeom prst="line">
            <a:avLst/>
          </a:prstGeom>
          <a:ln w="19050"/>
        </p:spPr>
        <p:style>
          <a:lnRef idx="1">
            <a:schemeClr val="dk1"/>
          </a:lnRef>
          <a:fillRef idx="0">
            <a:schemeClr val="dk1"/>
          </a:fillRef>
          <a:effectRef idx="0">
            <a:schemeClr val="dk1"/>
          </a:effectRef>
          <a:fontRef idx="minor">
            <a:schemeClr val="tx1"/>
          </a:fontRef>
        </p:style>
      </p:cxnSp>
      <p:sp>
        <p:nvSpPr>
          <p:cNvPr id="142" name="文本框 141"/>
          <p:cNvSpPr txBox="1"/>
          <p:nvPr/>
        </p:nvSpPr>
        <p:spPr>
          <a:xfrm>
            <a:off x="1326308" y="1533095"/>
            <a:ext cx="668342" cy="369332"/>
          </a:xfrm>
          <a:prstGeom prst="rect">
            <a:avLst/>
          </a:prstGeom>
          <a:noFill/>
        </p:spPr>
        <p:txBody>
          <a:bodyPr wrap="square" rtlCol="0">
            <a:spAutoFit/>
          </a:bodyPr>
          <a:lstStyle/>
          <a:p>
            <a:r>
              <a:rPr lang="en-US" altLang="zh-CN" dirty="0" smtClean="0"/>
              <a:t>WL</a:t>
            </a:r>
            <a:endParaRPr lang="zh-CN" altLang="en-US" dirty="0"/>
          </a:p>
        </p:txBody>
      </p:sp>
      <p:sp>
        <p:nvSpPr>
          <p:cNvPr id="143" name="文本框 142"/>
          <p:cNvSpPr txBox="1"/>
          <p:nvPr/>
        </p:nvSpPr>
        <p:spPr>
          <a:xfrm>
            <a:off x="440075" y="2221668"/>
            <a:ext cx="668342" cy="369332"/>
          </a:xfrm>
          <a:prstGeom prst="rect">
            <a:avLst/>
          </a:prstGeom>
          <a:noFill/>
        </p:spPr>
        <p:txBody>
          <a:bodyPr wrap="square" rtlCol="0">
            <a:spAutoFit/>
          </a:bodyPr>
          <a:lstStyle/>
          <a:p>
            <a:r>
              <a:rPr lang="en-US" altLang="zh-CN" dirty="0"/>
              <a:t>B</a:t>
            </a:r>
            <a:r>
              <a:rPr lang="en-US" altLang="zh-CN" dirty="0" smtClean="0"/>
              <a:t>L</a:t>
            </a:r>
            <a:endParaRPr lang="zh-CN" altLang="en-US" dirty="0"/>
          </a:p>
        </p:txBody>
      </p:sp>
      <p:sp>
        <p:nvSpPr>
          <p:cNvPr id="144" name="文本框 143"/>
          <p:cNvSpPr txBox="1"/>
          <p:nvPr/>
        </p:nvSpPr>
        <p:spPr>
          <a:xfrm>
            <a:off x="260011" y="4701720"/>
            <a:ext cx="668342" cy="369332"/>
          </a:xfrm>
          <a:prstGeom prst="rect">
            <a:avLst/>
          </a:prstGeom>
          <a:noFill/>
        </p:spPr>
        <p:txBody>
          <a:bodyPr wrap="square" rtlCol="0">
            <a:spAutoFit/>
          </a:bodyPr>
          <a:lstStyle/>
          <a:p>
            <a:r>
              <a:rPr lang="en-US" altLang="zh-CN" dirty="0" smtClean="0"/>
              <a:t>/BL</a:t>
            </a:r>
            <a:endParaRPr lang="zh-CN" altLang="en-US" dirty="0"/>
          </a:p>
        </p:txBody>
      </p:sp>
      <p:sp>
        <p:nvSpPr>
          <p:cNvPr id="145" name="八边形 144"/>
          <p:cNvSpPr/>
          <p:nvPr/>
        </p:nvSpPr>
        <p:spPr>
          <a:xfrm>
            <a:off x="2245077" y="5103475"/>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46" name="文本框 145"/>
          <p:cNvSpPr txBox="1"/>
          <p:nvPr/>
        </p:nvSpPr>
        <p:spPr>
          <a:xfrm>
            <a:off x="2258412" y="5084492"/>
            <a:ext cx="293209" cy="261610"/>
          </a:xfrm>
          <a:prstGeom prst="rect">
            <a:avLst/>
          </a:prstGeom>
          <a:noFill/>
        </p:spPr>
        <p:txBody>
          <a:bodyPr wrap="square" rtlCol="0">
            <a:spAutoFit/>
          </a:bodyPr>
          <a:lstStyle/>
          <a:p>
            <a:r>
              <a:rPr lang="en-US" altLang="zh-CN" sz="1100" dirty="0"/>
              <a:t>8</a:t>
            </a:r>
            <a:endParaRPr lang="zh-CN" altLang="en-US" sz="1100" dirty="0"/>
          </a:p>
        </p:txBody>
      </p:sp>
      <p:sp>
        <p:nvSpPr>
          <p:cNvPr id="160" name="八边形 159"/>
          <p:cNvSpPr/>
          <p:nvPr/>
        </p:nvSpPr>
        <p:spPr>
          <a:xfrm>
            <a:off x="2513522" y="2007972"/>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58" name="文本框 157"/>
          <p:cNvSpPr txBox="1"/>
          <p:nvPr/>
        </p:nvSpPr>
        <p:spPr>
          <a:xfrm>
            <a:off x="2519416" y="1982985"/>
            <a:ext cx="293209" cy="261610"/>
          </a:xfrm>
          <a:prstGeom prst="rect">
            <a:avLst/>
          </a:prstGeom>
          <a:noFill/>
        </p:spPr>
        <p:txBody>
          <a:bodyPr wrap="square" rtlCol="0">
            <a:spAutoFit/>
          </a:bodyPr>
          <a:lstStyle/>
          <a:p>
            <a:r>
              <a:rPr lang="en-US" altLang="zh-CN" sz="1100" dirty="0"/>
              <a:t>8</a:t>
            </a:r>
            <a:endParaRPr lang="zh-CN" altLang="en-US" sz="1100" dirty="0"/>
          </a:p>
        </p:txBody>
      </p:sp>
      <mc:AlternateContent xmlns:mc="http://schemas.openxmlformats.org/markup-compatibility/2006" xmlns:a14="http://schemas.microsoft.com/office/drawing/2010/main">
        <mc:Choice Requires="a14">
          <p:sp>
            <p:nvSpPr>
              <p:cNvPr id="171" name="文本框 170"/>
              <p:cNvSpPr txBox="1"/>
              <p:nvPr/>
            </p:nvSpPr>
            <p:spPr>
              <a:xfrm>
                <a:off x="2101119" y="1344667"/>
                <a:ext cx="2028903" cy="646331"/>
              </a:xfrm>
              <a:prstGeom prst="rect">
                <a:avLst/>
              </a:prstGeom>
              <a:noFill/>
            </p:spPr>
            <p:txBody>
              <a:bodyPr wrap="square" rtlCol="0">
                <a:spAutoFit/>
              </a:bodyPr>
              <a:lstStyle/>
              <a:p>
                <a:endParaRPr lang="en-US" altLang="zh-CN" dirty="0" smtClean="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𝐵𝐿</m:t>
                        </m:r>
                      </m:sub>
                    </m:sSub>
                  </m:oMath>
                </a14:m>
                <a:r>
                  <a:rPr lang="en-US" altLang="zh-CN" dirty="0" smtClean="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𝑉</m:t>
                        </m:r>
                      </m:e>
                      <m:sub>
                        <m:r>
                          <a:rPr lang="en-US" altLang="zh-CN" i="1" dirty="0">
                            <a:latin typeface="Cambria Math" panose="02040503050406030204" pitchFamily="18" charset="0"/>
                          </a:rPr>
                          <m:t>𝐵𝐿𝐻</m:t>
                        </m:r>
                      </m:sub>
                    </m:sSub>
                  </m:oMath>
                </a14:m>
                <a:endParaRPr lang="zh-CN" altLang="en-US" dirty="0"/>
              </a:p>
            </p:txBody>
          </p:sp>
        </mc:Choice>
        <mc:Fallback xmlns="">
          <p:sp>
            <p:nvSpPr>
              <p:cNvPr id="171" name="文本框 170"/>
              <p:cNvSpPr txBox="1">
                <a:spLocks noRot="1" noChangeAspect="1" noMove="1" noResize="1" noEditPoints="1" noAdjustHandles="1" noChangeArrowheads="1" noChangeShapeType="1" noTextEdit="1"/>
              </p:cNvSpPr>
              <p:nvPr/>
            </p:nvSpPr>
            <p:spPr>
              <a:xfrm>
                <a:off x="2101119" y="1344667"/>
                <a:ext cx="2028903" cy="646331"/>
              </a:xfrm>
              <a:prstGeom prst="rect">
                <a:avLst/>
              </a:prstGeom>
              <a:blipFill>
                <a:blip r:embed="rId5"/>
                <a:stretch>
                  <a:fillRect b="-14151"/>
                </a:stretch>
              </a:blipFill>
            </p:spPr>
            <p:txBody>
              <a:bodyPr/>
              <a:lstStyle/>
              <a:p>
                <a:r>
                  <a:rPr lang="zh-CN" altLang="en-US">
                    <a:noFill/>
                  </a:rPr>
                  <a:t> </a:t>
                </a:r>
              </a:p>
            </p:txBody>
          </p:sp>
        </mc:Fallback>
      </mc:AlternateContent>
      <p:sp>
        <p:nvSpPr>
          <p:cNvPr id="173" name="八边形 172"/>
          <p:cNvSpPr/>
          <p:nvPr/>
        </p:nvSpPr>
        <p:spPr>
          <a:xfrm>
            <a:off x="5432381" y="1983082"/>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74" name="八边形 173"/>
          <p:cNvSpPr/>
          <p:nvPr/>
        </p:nvSpPr>
        <p:spPr>
          <a:xfrm>
            <a:off x="4558219" y="2350357"/>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75" name="八边形 174"/>
          <p:cNvSpPr/>
          <p:nvPr/>
        </p:nvSpPr>
        <p:spPr>
          <a:xfrm>
            <a:off x="6254363" y="2339549"/>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76" name="八边形 175"/>
          <p:cNvSpPr/>
          <p:nvPr/>
        </p:nvSpPr>
        <p:spPr>
          <a:xfrm>
            <a:off x="6280351" y="4557946"/>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mc:AlternateContent xmlns:mc="http://schemas.openxmlformats.org/markup-compatibility/2006" xmlns:a14="http://schemas.microsoft.com/office/drawing/2010/main">
        <mc:Choice Requires="a14">
          <p:sp>
            <p:nvSpPr>
              <p:cNvPr id="178" name="文本框 177"/>
              <p:cNvSpPr txBox="1"/>
              <p:nvPr/>
            </p:nvSpPr>
            <p:spPr>
              <a:xfrm>
                <a:off x="3090921" y="3890945"/>
                <a:ext cx="2028903" cy="665888"/>
              </a:xfrm>
              <a:prstGeom prst="rect">
                <a:avLst/>
              </a:prstGeom>
              <a:noFill/>
            </p:spPr>
            <p:txBody>
              <a:bodyPr wrap="square" rtlCol="0">
                <a:spAutoFit/>
              </a:bodyPr>
              <a:lstStyle/>
              <a:p>
                <a:r>
                  <a:rPr lang="en-US" altLang="zh-CN" dirty="0" smtClean="0"/>
                  <a:t>PCS=</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𝑉</m:t>
                        </m:r>
                      </m:e>
                      <m:sub>
                        <m:r>
                          <a:rPr lang="en-US" altLang="zh-CN" b="0" i="1" dirty="0" smtClean="0">
                            <a:latin typeface="Cambria Math" panose="02040503050406030204" pitchFamily="18" charset="0"/>
                          </a:rPr>
                          <m:t>𝐵𝐿𝐻</m:t>
                        </m:r>
                      </m:sub>
                    </m:sSub>
                  </m:oMath>
                </a14:m>
                <a:endParaRPr lang="en-US" altLang="zh-CN" dirty="0" smtClean="0"/>
              </a:p>
              <a:p>
                <a:endParaRPr lang="zh-CN" altLang="en-US" dirty="0"/>
              </a:p>
            </p:txBody>
          </p:sp>
        </mc:Choice>
        <mc:Fallback xmlns="">
          <p:sp>
            <p:nvSpPr>
              <p:cNvPr id="178" name="文本框 177"/>
              <p:cNvSpPr txBox="1">
                <a:spLocks noRot="1" noChangeAspect="1" noMove="1" noResize="1" noEditPoints="1" noAdjustHandles="1" noChangeArrowheads="1" noChangeShapeType="1" noTextEdit="1"/>
              </p:cNvSpPr>
              <p:nvPr/>
            </p:nvSpPr>
            <p:spPr>
              <a:xfrm>
                <a:off x="3090921" y="3890945"/>
                <a:ext cx="2028903" cy="665888"/>
              </a:xfrm>
              <a:prstGeom prst="rect">
                <a:avLst/>
              </a:prstGeom>
              <a:blipFill>
                <a:blip r:embed="rId6"/>
                <a:stretch>
                  <a:fillRect l="-2402" t="-4545"/>
                </a:stretch>
              </a:blipFill>
            </p:spPr>
            <p:txBody>
              <a:bodyPr/>
              <a:lstStyle/>
              <a:p>
                <a:r>
                  <a:rPr lang="zh-CN" altLang="en-US">
                    <a:noFill/>
                  </a:rPr>
                  <a:t> </a:t>
                </a:r>
              </a:p>
            </p:txBody>
          </p:sp>
        </mc:Fallback>
      </mc:AlternateContent>
      <p:sp>
        <p:nvSpPr>
          <p:cNvPr id="180" name="文本框 179"/>
          <p:cNvSpPr txBox="1"/>
          <p:nvPr/>
        </p:nvSpPr>
        <p:spPr>
          <a:xfrm>
            <a:off x="4164471" y="2747530"/>
            <a:ext cx="2028903" cy="665888"/>
          </a:xfrm>
          <a:prstGeom prst="rect">
            <a:avLst/>
          </a:prstGeom>
          <a:noFill/>
        </p:spPr>
        <p:txBody>
          <a:bodyPr wrap="square" rtlCol="0">
            <a:spAutoFit/>
          </a:bodyPr>
          <a:lstStyle/>
          <a:p>
            <a:r>
              <a:rPr lang="en-US" altLang="zh-CN" dirty="0" smtClean="0"/>
              <a:t>M4</a:t>
            </a:r>
          </a:p>
          <a:p>
            <a:endParaRPr lang="zh-CN" altLang="en-US" dirty="0"/>
          </a:p>
        </p:txBody>
      </p:sp>
      <p:sp>
        <p:nvSpPr>
          <p:cNvPr id="181" name="文本框 180"/>
          <p:cNvSpPr txBox="1"/>
          <p:nvPr/>
        </p:nvSpPr>
        <p:spPr>
          <a:xfrm>
            <a:off x="4532643" y="2333592"/>
            <a:ext cx="423024" cy="261610"/>
          </a:xfrm>
          <a:prstGeom prst="rect">
            <a:avLst/>
          </a:prstGeom>
          <a:noFill/>
        </p:spPr>
        <p:txBody>
          <a:bodyPr wrap="square" rtlCol="0">
            <a:spAutoFit/>
          </a:bodyPr>
          <a:lstStyle/>
          <a:p>
            <a:r>
              <a:rPr lang="en-US" altLang="zh-CN" sz="1100" dirty="0" smtClean="0"/>
              <a:t>10</a:t>
            </a:r>
            <a:endParaRPr lang="zh-CN" altLang="en-US" sz="1100" dirty="0"/>
          </a:p>
        </p:txBody>
      </p:sp>
      <p:sp>
        <p:nvSpPr>
          <p:cNvPr id="182" name="文本框 181"/>
          <p:cNvSpPr txBox="1"/>
          <p:nvPr/>
        </p:nvSpPr>
        <p:spPr>
          <a:xfrm>
            <a:off x="4137617" y="4047098"/>
            <a:ext cx="605344" cy="665888"/>
          </a:xfrm>
          <a:prstGeom prst="rect">
            <a:avLst/>
          </a:prstGeom>
          <a:noFill/>
        </p:spPr>
        <p:txBody>
          <a:bodyPr wrap="square" rtlCol="0">
            <a:spAutoFit/>
          </a:bodyPr>
          <a:lstStyle/>
          <a:p>
            <a:r>
              <a:rPr lang="en-US" altLang="zh-CN" dirty="0" smtClean="0"/>
              <a:t>M3</a:t>
            </a:r>
          </a:p>
          <a:p>
            <a:endParaRPr lang="zh-CN" altLang="en-US" dirty="0"/>
          </a:p>
        </p:txBody>
      </p:sp>
      <p:sp>
        <p:nvSpPr>
          <p:cNvPr id="183" name="文本框 182"/>
          <p:cNvSpPr txBox="1"/>
          <p:nvPr/>
        </p:nvSpPr>
        <p:spPr>
          <a:xfrm>
            <a:off x="6493810" y="4063830"/>
            <a:ext cx="523758" cy="646331"/>
          </a:xfrm>
          <a:prstGeom prst="rect">
            <a:avLst/>
          </a:prstGeom>
          <a:noFill/>
        </p:spPr>
        <p:txBody>
          <a:bodyPr wrap="square" rtlCol="0">
            <a:spAutoFit/>
          </a:bodyPr>
          <a:lstStyle/>
          <a:p>
            <a:r>
              <a:rPr lang="en-US" altLang="zh-CN" dirty="0" smtClean="0"/>
              <a:t>M1</a:t>
            </a:r>
          </a:p>
          <a:p>
            <a:endParaRPr lang="zh-CN" altLang="en-US" dirty="0"/>
          </a:p>
        </p:txBody>
      </p:sp>
      <p:sp>
        <p:nvSpPr>
          <p:cNvPr id="184" name="文本框 183"/>
          <p:cNvSpPr txBox="1"/>
          <p:nvPr/>
        </p:nvSpPr>
        <p:spPr>
          <a:xfrm>
            <a:off x="6471441" y="2790460"/>
            <a:ext cx="605344" cy="665888"/>
          </a:xfrm>
          <a:prstGeom prst="rect">
            <a:avLst/>
          </a:prstGeom>
          <a:noFill/>
        </p:spPr>
        <p:txBody>
          <a:bodyPr wrap="square" rtlCol="0">
            <a:spAutoFit/>
          </a:bodyPr>
          <a:lstStyle/>
          <a:p>
            <a:r>
              <a:rPr lang="en-US" altLang="zh-CN" dirty="0" smtClean="0"/>
              <a:t>M2</a:t>
            </a:r>
          </a:p>
          <a:p>
            <a:endParaRPr lang="zh-CN" altLang="en-US" dirty="0"/>
          </a:p>
        </p:txBody>
      </p:sp>
      <p:sp>
        <p:nvSpPr>
          <p:cNvPr id="186" name="文本框 185"/>
          <p:cNvSpPr txBox="1"/>
          <p:nvPr/>
        </p:nvSpPr>
        <p:spPr>
          <a:xfrm>
            <a:off x="6234556" y="4540283"/>
            <a:ext cx="421642" cy="261610"/>
          </a:xfrm>
          <a:prstGeom prst="rect">
            <a:avLst/>
          </a:prstGeom>
          <a:noFill/>
        </p:spPr>
        <p:txBody>
          <a:bodyPr wrap="square" rtlCol="0">
            <a:spAutoFit/>
          </a:bodyPr>
          <a:lstStyle/>
          <a:p>
            <a:r>
              <a:rPr lang="en-US" altLang="zh-CN" sz="1100" dirty="0" smtClean="0"/>
              <a:t>10</a:t>
            </a:r>
            <a:endParaRPr lang="zh-CN" altLang="en-US" sz="1100" dirty="0"/>
          </a:p>
        </p:txBody>
      </p:sp>
      <p:sp>
        <p:nvSpPr>
          <p:cNvPr id="188" name="八边形 187"/>
          <p:cNvSpPr/>
          <p:nvPr/>
        </p:nvSpPr>
        <p:spPr>
          <a:xfrm>
            <a:off x="4568576" y="4552111"/>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92" name="文本框 191"/>
          <p:cNvSpPr txBox="1"/>
          <p:nvPr/>
        </p:nvSpPr>
        <p:spPr>
          <a:xfrm>
            <a:off x="6221947" y="2313036"/>
            <a:ext cx="563089" cy="261610"/>
          </a:xfrm>
          <a:prstGeom prst="rect">
            <a:avLst/>
          </a:prstGeom>
          <a:noFill/>
        </p:spPr>
        <p:txBody>
          <a:bodyPr wrap="square" rtlCol="0">
            <a:spAutoFit/>
          </a:bodyPr>
          <a:lstStyle/>
          <a:p>
            <a:r>
              <a:rPr lang="en-US" altLang="zh-CN" sz="1100" dirty="0" smtClean="0"/>
              <a:t>10</a:t>
            </a:r>
            <a:endParaRPr lang="zh-CN" altLang="en-US" sz="1100" dirty="0"/>
          </a:p>
        </p:txBody>
      </p:sp>
      <p:sp>
        <p:nvSpPr>
          <p:cNvPr id="193" name="文本框 192"/>
          <p:cNvSpPr txBox="1"/>
          <p:nvPr/>
        </p:nvSpPr>
        <p:spPr>
          <a:xfrm>
            <a:off x="4536581" y="4530772"/>
            <a:ext cx="545786" cy="261610"/>
          </a:xfrm>
          <a:prstGeom prst="rect">
            <a:avLst/>
          </a:prstGeom>
          <a:noFill/>
        </p:spPr>
        <p:txBody>
          <a:bodyPr wrap="square" rtlCol="0">
            <a:spAutoFit/>
          </a:bodyPr>
          <a:lstStyle/>
          <a:p>
            <a:r>
              <a:rPr lang="en-US" altLang="zh-CN" sz="1100" dirty="0" smtClean="0"/>
              <a:t>10</a:t>
            </a:r>
            <a:endParaRPr lang="zh-CN" altLang="en-US" sz="1100" dirty="0"/>
          </a:p>
        </p:txBody>
      </p:sp>
      <p:sp>
        <p:nvSpPr>
          <p:cNvPr id="196" name="文本框 195"/>
          <p:cNvSpPr txBox="1"/>
          <p:nvPr/>
        </p:nvSpPr>
        <p:spPr>
          <a:xfrm>
            <a:off x="3872889" y="3385829"/>
            <a:ext cx="636518" cy="369332"/>
          </a:xfrm>
          <a:prstGeom prst="rect">
            <a:avLst/>
          </a:prstGeom>
          <a:noFill/>
        </p:spPr>
        <p:txBody>
          <a:bodyPr wrap="square" rtlCol="0">
            <a:spAutoFit/>
          </a:bodyPr>
          <a:lstStyle/>
          <a:p>
            <a:r>
              <a:rPr lang="en-US" altLang="zh-CN" dirty="0" smtClean="0"/>
              <a:t>PCS</a:t>
            </a:r>
            <a:endParaRPr lang="zh-CN" altLang="en-US" dirty="0"/>
          </a:p>
        </p:txBody>
      </p:sp>
      <p:sp>
        <p:nvSpPr>
          <p:cNvPr id="197" name="文本框 196"/>
          <p:cNvSpPr txBox="1"/>
          <p:nvPr/>
        </p:nvSpPr>
        <p:spPr>
          <a:xfrm>
            <a:off x="6628625" y="3350355"/>
            <a:ext cx="636518" cy="369332"/>
          </a:xfrm>
          <a:prstGeom prst="rect">
            <a:avLst/>
          </a:prstGeom>
          <a:noFill/>
        </p:spPr>
        <p:txBody>
          <a:bodyPr wrap="square" rtlCol="0">
            <a:spAutoFit/>
          </a:bodyPr>
          <a:lstStyle/>
          <a:p>
            <a:r>
              <a:rPr lang="en-US" altLang="zh-CN" dirty="0" smtClean="0"/>
              <a:t>NCS</a:t>
            </a:r>
            <a:endParaRPr lang="zh-CN" altLang="en-US" dirty="0"/>
          </a:p>
        </p:txBody>
      </p:sp>
      <p:sp>
        <p:nvSpPr>
          <p:cNvPr id="205" name="文本框 204"/>
          <p:cNvSpPr txBox="1"/>
          <p:nvPr/>
        </p:nvSpPr>
        <p:spPr>
          <a:xfrm>
            <a:off x="7436095" y="3509985"/>
            <a:ext cx="2028903" cy="665888"/>
          </a:xfrm>
          <a:prstGeom prst="rect">
            <a:avLst/>
          </a:prstGeom>
          <a:noFill/>
        </p:spPr>
        <p:txBody>
          <a:bodyPr wrap="square" rtlCol="0">
            <a:spAutoFit/>
          </a:bodyPr>
          <a:lstStyle/>
          <a:p>
            <a:r>
              <a:rPr lang="en-US" altLang="zh-CN" dirty="0"/>
              <a:t>N</a:t>
            </a:r>
            <a:r>
              <a:rPr lang="en-US" altLang="zh-CN" dirty="0" smtClean="0"/>
              <a:t>CS=GND</a:t>
            </a:r>
          </a:p>
          <a:p>
            <a:endParaRPr lang="zh-CN" altLang="en-US" dirty="0"/>
          </a:p>
        </p:txBody>
      </p:sp>
      <p:cxnSp>
        <p:nvCxnSpPr>
          <p:cNvPr id="5" name="直接箭头连接符 4"/>
          <p:cNvCxnSpPr/>
          <p:nvPr/>
        </p:nvCxnSpPr>
        <p:spPr>
          <a:xfrm flipH="1">
            <a:off x="7028491" y="2204997"/>
            <a:ext cx="1397309" cy="0"/>
          </a:xfrm>
          <a:prstGeom prst="straightConnector1">
            <a:avLst/>
          </a:prstGeom>
          <a:ln w="19050">
            <a:solidFill>
              <a:schemeClr val="accent1"/>
            </a:solidFill>
            <a:prstDash val="dash"/>
            <a:tailEnd type="triangle"/>
          </a:ln>
        </p:spPr>
        <p:style>
          <a:lnRef idx="1">
            <a:schemeClr val="accent5"/>
          </a:lnRef>
          <a:fillRef idx="0">
            <a:schemeClr val="accent5"/>
          </a:fillRef>
          <a:effectRef idx="0">
            <a:schemeClr val="accent5"/>
          </a:effectRef>
          <a:fontRef idx="minor">
            <a:schemeClr val="tx1"/>
          </a:fontRef>
        </p:style>
      </p:cxnSp>
      <p:sp>
        <p:nvSpPr>
          <p:cNvPr id="6" name="文本框 5"/>
          <p:cNvSpPr txBox="1"/>
          <p:nvPr/>
        </p:nvSpPr>
        <p:spPr>
          <a:xfrm>
            <a:off x="6912770" y="1449943"/>
            <a:ext cx="1679281" cy="738664"/>
          </a:xfrm>
          <a:prstGeom prst="rect">
            <a:avLst/>
          </a:prstGeom>
          <a:noFill/>
        </p:spPr>
        <p:txBody>
          <a:bodyPr wrap="square" rtlCol="0">
            <a:spAutoFit/>
          </a:bodyPr>
          <a:lstStyle/>
          <a:p>
            <a:r>
              <a:rPr lang="en-US" altLang="zh-CN" sz="1400" dirty="0">
                <a:solidFill>
                  <a:schemeClr val="accent1"/>
                </a:solidFill>
                <a:latin typeface="微软雅黑" panose="020B0503020204020204" pitchFamily="34" charset="-122"/>
                <a:ea typeface="微软雅黑" panose="020B0503020204020204" pitchFamily="34" charset="-122"/>
              </a:rPr>
              <a:t>CSEL</a:t>
            </a:r>
            <a:r>
              <a:rPr lang="zh-CN" altLang="en-US" sz="1400" dirty="0">
                <a:solidFill>
                  <a:schemeClr val="accent1"/>
                </a:solidFill>
                <a:latin typeface="微软雅黑" panose="020B0503020204020204" pitchFamily="34" charset="-122"/>
                <a:ea typeface="微软雅黑" panose="020B0503020204020204" pitchFamily="34" charset="-122"/>
              </a:rPr>
              <a:t>晶体管打开，然后</a:t>
            </a:r>
            <a:r>
              <a:rPr lang="en-US" altLang="zh-CN" sz="1400" dirty="0">
                <a:solidFill>
                  <a:schemeClr val="accent1"/>
                </a:solidFill>
                <a:latin typeface="微软雅黑" panose="020B0503020204020204" pitchFamily="34" charset="-122"/>
                <a:ea typeface="微软雅黑" panose="020B0503020204020204" pitchFamily="34" charset="-122"/>
              </a:rPr>
              <a:t>write drive </a:t>
            </a:r>
            <a:r>
              <a:rPr lang="zh-CN" altLang="en-US" sz="1400" dirty="0">
                <a:solidFill>
                  <a:schemeClr val="accent1"/>
                </a:solidFill>
                <a:latin typeface="微软雅黑" panose="020B0503020204020204" pitchFamily="34" charset="-122"/>
                <a:ea typeface="微软雅黑" panose="020B0503020204020204" pitchFamily="34" charset="-122"/>
              </a:rPr>
              <a:t>写入</a:t>
            </a:r>
            <a:r>
              <a:rPr lang="zh-CN" altLang="en-US" sz="1400" dirty="0" smtClean="0">
                <a:solidFill>
                  <a:schemeClr val="accent1"/>
                </a:solidFill>
                <a:latin typeface="微软雅黑" panose="020B0503020204020204" pitchFamily="34" charset="-122"/>
                <a:ea typeface="微软雅黑" panose="020B0503020204020204" pitchFamily="34" charset="-122"/>
              </a:rPr>
              <a:t>逻辑</a:t>
            </a:r>
            <a:r>
              <a:rPr lang="en-US" altLang="zh-CN" sz="1400" dirty="0" smtClean="0">
                <a:solidFill>
                  <a:schemeClr val="accent1"/>
                </a:solidFill>
                <a:latin typeface="微软雅黑" panose="020B0503020204020204" pitchFamily="34" charset="-122"/>
                <a:ea typeface="微软雅黑" panose="020B0503020204020204" pitchFamily="34" charset="-122"/>
              </a:rPr>
              <a:t>0</a:t>
            </a:r>
            <a:endParaRPr lang="en-US" altLang="zh-CN" sz="1400" dirty="0">
              <a:solidFill>
                <a:schemeClr val="accent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文本框 7"/>
              <p:cNvSpPr txBox="1"/>
              <p:nvPr/>
            </p:nvSpPr>
            <p:spPr>
              <a:xfrm>
                <a:off x="1960630" y="5320415"/>
                <a:ext cx="1559351" cy="671209"/>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𝑉</m:t>
                        </m:r>
                      </m:e>
                      <m:sub>
                        <m:r>
                          <a:rPr lang="en-US" altLang="zh-CN" b="0" i="1" smtClean="0">
                            <a:latin typeface="Cambria Math" panose="02040503050406030204" pitchFamily="18" charset="0"/>
                          </a:rPr>
                          <m:t>/</m:t>
                        </m:r>
                        <m:r>
                          <a:rPr lang="en-US" altLang="zh-CN" i="1">
                            <a:latin typeface="Cambria Math" panose="02040503050406030204" pitchFamily="18" charset="0"/>
                          </a:rPr>
                          <m:t>𝐵𝐿</m:t>
                        </m:r>
                      </m:sub>
                    </m:sSub>
                  </m:oMath>
                </a14:m>
                <a:r>
                  <a:rPr lang="en-US" altLang="zh-CN" dirty="0" smtClean="0"/>
                  <a:t>=GND</a:t>
                </a:r>
                <a:endParaRPr lang="en-US" altLang="zh-CN" dirty="0"/>
              </a:p>
              <a:p>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960630" y="5320415"/>
                <a:ext cx="1559351" cy="671209"/>
              </a:xfrm>
              <a:prstGeom prst="rect">
                <a:avLst/>
              </a:prstGeom>
              <a:blipFill>
                <a:blip r:embed="rId7"/>
                <a:stretch>
                  <a:fillRect t="-4545"/>
                </a:stretch>
              </a:blipFill>
            </p:spPr>
            <p:txBody>
              <a:bodyPr/>
              <a:lstStyle/>
              <a:p>
                <a:r>
                  <a:rPr lang="zh-CN" altLang="en-US">
                    <a:noFill/>
                  </a:rPr>
                  <a:t> </a:t>
                </a:r>
              </a:p>
            </p:txBody>
          </p:sp>
        </mc:Fallback>
      </mc:AlternateContent>
      <p:sp>
        <p:nvSpPr>
          <p:cNvPr id="120" name="八边形 119"/>
          <p:cNvSpPr/>
          <p:nvPr/>
        </p:nvSpPr>
        <p:spPr>
          <a:xfrm>
            <a:off x="5069107" y="5115676"/>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21" name="文本框 120"/>
          <p:cNvSpPr txBox="1"/>
          <p:nvPr/>
        </p:nvSpPr>
        <p:spPr>
          <a:xfrm>
            <a:off x="5035648" y="5098309"/>
            <a:ext cx="463284" cy="261610"/>
          </a:xfrm>
          <a:prstGeom prst="rect">
            <a:avLst/>
          </a:prstGeom>
          <a:noFill/>
        </p:spPr>
        <p:txBody>
          <a:bodyPr wrap="square" rtlCol="0">
            <a:spAutoFit/>
          </a:bodyPr>
          <a:lstStyle/>
          <a:p>
            <a:r>
              <a:rPr lang="en-US" altLang="zh-CN" sz="1100" dirty="0" smtClean="0"/>
              <a:t>11</a:t>
            </a:r>
            <a:endParaRPr lang="zh-CN" altLang="en-US" sz="1100" dirty="0"/>
          </a:p>
        </p:txBody>
      </p:sp>
      <mc:AlternateContent xmlns:mc="http://schemas.openxmlformats.org/markup-compatibility/2006" xmlns:a14="http://schemas.microsoft.com/office/drawing/2010/main">
        <mc:Choice Requires="a14">
          <p:sp>
            <p:nvSpPr>
              <p:cNvPr id="127" name="文本框 126"/>
              <p:cNvSpPr txBox="1"/>
              <p:nvPr/>
            </p:nvSpPr>
            <p:spPr>
              <a:xfrm>
                <a:off x="4965199" y="5295735"/>
                <a:ext cx="1356636" cy="394210"/>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𝑉</m:t>
                        </m:r>
                      </m:e>
                      <m:sub>
                        <m:r>
                          <a:rPr lang="en-US" altLang="zh-CN" b="0" i="1" smtClean="0">
                            <a:latin typeface="Cambria Math" panose="02040503050406030204" pitchFamily="18" charset="0"/>
                          </a:rPr>
                          <m:t>/</m:t>
                        </m:r>
                        <m:r>
                          <a:rPr lang="en-US" altLang="zh-CN" i="1">
                            <a:latin typeface="Cambria Math" panose="02040503050406030204" pitchFamily="18" charset="0"/>
                          </a:rPr>
                          <m:t>𝐵𝐿</m:t>
                        </m:r>
                      </m:sub>
                    </m:sSub>
                  </m:oMath>
                </a14:m>
                <a:r>
                  <a:rPr lang="en-US" altLang="zh-CN" dirty="0" smtClean="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𝑉</m:t>
                        </m:r>
                      </m:e>
                      <m:sub>
                        <m:r>
                          <a:rPr lang="en-US" altLang="zh-CN" i="1" dirty="0">
                            <a:latin typeface="Cambria Math" panose="02040503050406030204" pitchFamily="18" charset="0"/>
                          </a:rPr>
                          <m:t>𝐵𝐿𝐻</m:t>
                        </m:r>
                      </m:sub>
                    </m:sSub>
                  </m:oMath>
                </a14:m>
                <a:endParaRPr lang="zh-CN" altLang="en-US" dirty="0"/>
              </a:p>
            </p:txBody>
          </p:sp>
        </mc:Choice>
        <mc:Fallback xmlns="">
          <p:sp>
            <p:nvSpPr>
              <p:cNvPr id="127" name="文本框 126"/>
              <p:cNvSpPr txBox="1">
                <a:spLocks noRot="1" noChangeAspect="1" noMove="1" noResize="1" noEditPoints="1" noAdjustHandles="1" noChangeArrowheads="1" noChangeShapeType="1" noTextEdit="1"/>
              </p:cNvSpPr>
              <p:nvPr/>
            </p:nvSpPr>
            <p:spPr>
              <a:xfrm>
                <a:off x="4965199" y="5295735"/>
                <a:ext cx="1356636" cy="394210"/>
              </a:xfrm>
              <a:prstGeom prst="rect">
                <a:avLst/>
              </a:prstGeom>
              <a:blipFill>
                <a:blip r:embed="rId8"/>
                <a:stretch>
                  <a:fillRect t="-7813" b="-20313"/>
                </a:stretch>
              </a:blipFill>
            </p:spPr>
            <p:txBody>
              <a:bodyPr/>
              <a:lstStyle/>
              <a:p>
                <a:r>
                  <a:rPr lang="zh-CN" altLang="en-US">
                    <a:noFill/>
                  </a:rPr>
                  <a:t> </a:t>
                </a:r>
              </a:p>
            </p:txBody>
          </p:sp>
        </mc:Fallback>
      </mc:AlternateContent>
      <p:sp>
        <p:nvSpPr>
          <p:cNvPr id="130" name="文本框 129"/>
          <p:cNvSpPr txBox="1"/>
          <p:nvPr/>
        </p:nvSpPr>
        <p:spPr>
          <a:xfrm>
            <a:off x="5388042" y="1952480"/>
            <a:ext cx="489313" cy="261610"/>
          </a:xfrm>
          <a:prstGeom prst="rect">
            <a:avLst/>
          </a:prstGeom>
          <a:noFill/>
        </p:spPr>
        <p:txBody>
          <a:bodyPr wrap="square" rtlCol="0">
            <a:spAutoFit/>
          </a:bodyPr>
          <a:lstStyle/>
          <a:p>
            <a:r>
              <a:rPr lang="en-US" altLang="zh-CN" sz="1100" dirty="0" smtClean="0"/>
              <a:t>11</a:t>
            </a:r>
            <a:endParaRPr lang="zh-CN" altLang="en-US" sz="1100" dirty="0"/>
          </a:p>
        </p:txBody>
      </p:sp>
      <p:sp>
        <p:nvSpPr>
          <p:cNvPr id="131" name="八边形 130"/>
          <p:cNvSpPr/>
          <p:nvPr/>
        </p:nvSpPr>
        <p:spPr>
          <a:xfrm>
            <a:off x="6684959" y="1466672"/>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5" name="文本框 134"/>
          <p:cNvSpPr txBox="1"/>
          <p:nvPr/>
        </p:nvSpPr>
        <p:spPr>
          <a:xfrm>
            <a:off x="6688002" y="1444644"/>
            <a:ext cx="293209" cy="261610"/>
          </a:xfrm>
          <a:prstGeom prst="rect">
            <a:avLst/>
          </a:prstGeom>
          <a:noFill/>
        </p:spPr>
        <p:txBody>
          <a:bodyPr wrap="square" rtlCol="0">
            <a:spAutoFit/>
          </a:bodyPr>
          <a:lstStyle/>
          <a:p>
            <a:r>
              <a:rPr lang="en-US" altLang="zh-CN" sz="1100" dirty="0"/>
              <a:t>9</a:t>
            </a:r>
            <a:endParaRPr lang="zh-CN" altLang="en-US" sz="1100" dirty="0"/>
          </a:p>
        </p:txBody>
      </p:sp>
      <mc:AlternateContent xmlns:mc="http://schemas.openxmlformats.org/markup-compatibility/2006" xmlns:a14="http://schemas.microsoft.com/office/drawing/2010/main">
        <mc:Choice Requires="a14">
          <p:sp>
            <p:nvSpPr>
              <p:cNvPr id="117" name="文本框 116"/>
              <p:cNvSpPr txBox="1"/>
              <p:nvPr/>
            </p:nvSpPr>
            <p:spPr>
              <a:xfrm>
                <a:off x="8797134" y="2017302"/>
                <a:ext cx="2932487" cy="3192088"/>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感应放大器放大写入逻辑</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的步骤</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假设在写入之前电容所存储的资料为逻辑</a:t>
                </a:r>
                <a:r>
                  <a:rPr lang="en-US" altLang="zh-CN" sz="1400" dirty="0">
                    <a:latin typeface="微软雅黑" panose="020B0503020204020204" pitchFamily="34" charset="-122"/>
                    <a:ea typeface="微软雅黑" panose="020B0503020204020204" pitchFamily="34" charset="-122"/>
                  </a:rPr>
                  <a:t>1</a:t>
                </a: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到步骤</a:t>
                </a:r>
                <a:r>
                  <a:rPr lang="en-US" altLang="zh-CN" sz="1400" dirty="0">
                    <a:latin typeface="微软雅黑" panose="020B0503020204020204" pitchFamily="34" charset="-122"/>
                    <a:ea typeface="微软雅黑" panose="020B0503020204020204" pitchFamily="34" charset="-122"/>
                  </a:rPr>
                  <a:t>7</a:t>
                </a:r>
                <a:r>
                  <a:rPr lang="zh-CN" altLang="en-US" sz="1400" dirty="0">
                    <a:latin typeface="微软雅黑" panose="020B0503020204020204" pitchFamily="34" charset="-122"/>
                    <a:ea typeface="微软雅黑" panose="020B0503020204020204" pitchFamily="34" charset="-122"/>
                  </a:rPr>
                  <a:t>：与读出</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的步骤</a:t>
                </a:r>
                <a:r>
                  <a:rPr lang="zh-CN" altLang="en-US" sz="1400" dirty="0" smtClean="0">
                    <a:latin typeface="微软雅黑" panose="020B0503020204020204" pitchFamily="34" charset="-122"/>
                    <a:ea typeface="微软雅黑" panose="020B0503020204020204" pitchFamily="34" charset="-122"/>
                  </a:rPr>
                  <a:t>一至</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8</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BL</a:t>
                </a:r>
                <a:r>
                  <a:rPr lang="zh-CN" altLang="en-US" sz="1400" dirty="0">
                    <a:latin typeface="微软雅黑" panose="020B0503020204020204" pitchFamily="34" charset="-122"/>
                    <a:ea typeface="微软雅黑" panose="020B0503020204020204" pitchFamily="34" charset="-122"/>
                  </a:rPr>
                  <a:t>电位拉至</a:t>
                </a: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rPr>
                        </m:ctrlPr>
                      </m:sSubPr>
                      <m:e>
                        <m:r>
                          <a:rPr lang="en-US" altLang="zh-CN" sz="1400">
                            <a:latin typeface="Cambria Math" panose="02040503050406030204" pitchFamily="18" charset="0"/>
                            <a:ea typeface="微软雅黑" panose="020B0503020204020204" pitchFamily="34" charset="-122"/>
                          </a:rPr>
                          <m:t>𝑉</m:t>
                        </m:r>
                      </m:e>
                      <m:sub>
                        <m:r>
                          <a:rPr lang="en-US" altLang="zh-CN" sz="1400">
                            <a:latin typeface="Cambria Math" panose="02040503050406030204" pitchFamily="18" charset="0"/>
                            <a:ea typeface="微软雅黑" panose="020B0503020204020204" pitchFamily="34" charset="-122"/>
                          </a:rPr>
                          <m:t>𝐵𝐿𝐻</m:t>
                        </m:r>
                      </m:sub>
                    </m:sSub>
                  </m:oMath>
                </a14:m>
                <a:r>
                  <a:rPr lang="zh-CN" altLang="en-US" sz="1400" dirty="0">
                    <a:latin typeface="微软雅黑" panose="020B0503020204020204" pitchFamily="34" charset="-122"/>
                    <a:ea typeface="微软雅黑" panose="020B0503020204020204" pitchFamily="34" charset="-122"/>
                  </a:rPr>
                  <a:t>（逻辑</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/BL</a:t>
                </a:r>
                <a:r>
                  <a:rPr lang="zh-CN" altLang="en-US" sz="1400" dirty="0">
                    <a:latin typeface="微软雅黑" panose="020B0503020204020204" pitchFamily="34" charset="-122"/>
                    <a:ea typeface="微软雅黑" panose="020B0503020204020204" pitchFamily="34" charset="-122"/>
                  </a:rPr>
                  <a:t>电位拉至</a:t>
                </a:r>
                <a:r>
                  <a:rPr lang="en-US" altLang="zh-CN" sz="1400" dirty="0">
                    <a:latin typeface="微软雅黑" panose="020B0503020204020204" pitchFamily="34" charset="-122"/>
                    <a:ea typeface="微软雅黑" panose="020B0503020204020204" pitchFamily="34" charset="-122"/>
                  </a:rPr>
                  <a:t>GND(</a:t>
                </a:r>
                <a:r>
                  <a:rPr lang="zh-CN" altLang="en-US" sz="1400" dirty="0">
                    <a:latin typeface="微软雅黑" panose="020B0503020204020204" pitchFamily="34" charset="-122"/>
                    <a:ea typeface="微软雅黑" panose="020B0503020204020204" pitchFamily="34" charset="-122"/>
                  </a:rPr>
                  <a:t>逻辑</a:t>
                </a:r>
                <a:r>
                  <a:rPr lang="en-US" altLang="zh-CN" sz="1400" dirty="0">
                    <a:latin typeface="微软雅黑" panose="020B0503020204020204" pitchFamily="34" charset="-122"/>
                    <a:ea typeface="微软雅黑" panose="020B0503020204020204" pitchFamily="34" charset="-122"/>
                  </a:rPr>
                  <a:t>0) </a:t>
                </a: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9</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CSEL</a:t>
                </a:r>
                <a:r>
                  <a:rPr lang="zh-CN" altLang="en-US" sz="1400" dirty="0">
                    <a:latin typeface="微软雅黑" panose="020B0503020204020204" pitchFamily="34" charset="-122"/>
                    <a:ea typeface="微软雅黑" panose="020B0503020204020204" pitchFamily="34" charset="-122"/>
                  </a:rPr>
                  <a:t>晶体管打开，然后</a:t>
                </a:r>
                <a:r>
                  <a:rPr lang="en-US" altLang="zh-CN" sz="1400" dirty="0">
                    <a:latin typeface="微软雅黑" panose="020B0503020204020204" pitchFamily="34" charset="-122"/>
                    <a:ea typeface="微软雅黑" panose="020B0503020204020204" pitchFamily="34" charset="-122"/>
                  </a:rPr>
                  <a:t>write drive </a:t>
                </a:r>
                <a:r>
                  <a:rPr lang="zh-CN" altLang="en-US" sz="1400" dirty="0">
                    <a:latin typeface="微软雅黑" panose="020B0503020204020204" pitchFamily="34" charset="-122"/>
                    <a:ea typeface="微软雅黑" panose="020B0503020204020204" pitchFamily="34" charset="-122"/>
                  </a:rPr>
                  <a:t>写入逻辑</a:t>
                </a:r>
                <a:r>
                  <a:rPr lang="en-US" altLang="zh-CN" sz="1400" dirty="0">
                    <a:latin typeface="微软雅黑" panose="020B0503020204020204" pitchFamily="34" charset="-122"/>
                    <a:ea typeface="微软雅黑" panose="020B0503020204020204" pitchFamily="34" charset="-122"/>
                  </a:rPr>
                  <a:t>0</a:t>
                </a: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10</a:t>
                </a:r>
                <a:r>
                  <a:rPr lang="zh-CN" altLang="en-US" sz="1400" dirty="0">
                    <a:latin typeface="微软雅黑" panose="020B0503020204020204" pitchFamily="34" charset="-122"/>
                    <a:ea typeface="微软雅黑" panose="020B0503020204020204" pitchFamily="34" charset="-122"/>
                  </a:rPr>
                  <a:t>：晶体管</a:t>
                </a:r>
                <a:r>
                  <a:rPr lang="en-US" altLang="zh-CN" sz="1400" dirty="0">
                    <a:latin typeface="微软雅黑" panose="020B0503020204020204" pitchFamily="34" charset="-122"/>
                    <a:ea typeface="微软雅黑" panose="020B0503020204020204" pitchFamily="34" charset="-122"/>
                  </a:rPr>
                  <a:t>M1</a:t>
                </a:r>
                <a:r>
                  <a:rPr lang="zh-CN" altLang="en-US" sz="1400" dirty="0">
                    <a:latin typeface="微软雅黑" panose="020B0503020204020204" pitchFamily="34" charset="-122"/>
                    <a:ea typeface="微软雅黑" panose="020B0503020204020204" pitchFamily="34" charset="-122"/>
                  </a:rPr>
                  <a:t>关闭，晶体管</a:t>
                </a:r>
                <a:r>
                  <a:rPr lang="en-US" altLang="zh-CN" sz="1400" dirty="0">
                    <a:latin typeface="微软雅黑" panose="020B0503020204020204" pitchFamily="34" charset="-122"/>
                    <a:ea typeface="微软雅黑" panose="020B0503020204020204" pitchFamily="34" charset="-122"/>
                  </a:rPr>
                  <a:t>M2</a:t>
                </a:r>
                <a:r>
                  <a:rPr lang="zh-CN" altLang="en-US" sz="1400" dirty="0">
                    <a:latin typeface="微软雅黑" panose="020B0503020204020204" pitchFamily="34" charset="-122"/>
                    <a:ea typeface="微软雅黑" panose="020B0503020204020204" pitchFamily="34" charset="-122"/>
                  </a:rPr>
                  <a:t>打开，晶体管</a:t>
                </a:r>
                <a:r>
                  <a:rPr lang="en-US" altLang="zh-CN" sz="1400" dirty="0">
                    <a:latin typeface="微软雅黑" panose="020B0503020204020204" pitchFamily="34" charset="-122"/>
                    <a:ea typeface="微软雅黑" panose="020B0503020204020204" pitchFamily="34" charset="-122"/>
                  </a:rPr>
                  <a:t>M3</a:t>
                </a:r>
                <a:r>
                  <a:rPr lang="zh-CN" altLang="en-US" sz="1400" dirty="0">
                    <a:latin typeface="微软雅黑" panose="020B0503020204020204" pitchFamily="34" charset="-122"/>
                    <a:ea typeface="微软雅黑" panose="020B0503020204020204" pitchFamily="34" charset="-122"/>
                  </a:rPr>
                  <a:t>打开，晶体管</a:t>
                </a:r>
                <a:r>
                  <a:rPr lang="en-US" altLang="zh-CN" sz="1400" dirty="0">
                    <a:latin typeface="微软雅黑" panose="020B0503020204020204" pitchFamily="34" charset="-122"/>
                    <a:ea typeface="微软雅黑" panose="020B0503020204020204" pitchFamily="34" charset="-122"/>
                  </a:rPr>
                  <a:t>M4</a:t>
                </a:r>
                <a:r>
                  <a:rPr lang="zh-CN" altLang="en-US" sz="1400" dirty="0">
                    <a:latin typeface="微软雅黑" panose="020B0503020204020204" pitchFamily="34" charset="-122"/>
                    <a:ea typeface="微软雅黑" panose="020B0503020204020204" pitchFamily="34" charset="-122"/>
                  </a:rPr>
                  <a:t>关闭</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11</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BL</a:t>
                </a:r>
                <a:r>
                  <a:rPr lang="zh-CN" altLang="en-US" sz="1400" dirty="0">
                    <a:latin typeface="微软雅黑" panose="020B0503020204020204" pitchFamily="34" charset="-122"/>
                    <a:ea typeface="微软雅黑" panose="020B0503020204020204" pitchFamily="34" charset="-122"/>
                  </a:rPr>
                  <a:t>电位拉至</a:t>
                </a:r>
                <a:r>
                  <a:rPr lang="en-US" altLang="zh-CN" sz="1400" dirty="0">
                    <a:latin typeface="微软雅黑" panose="020B0503020204020204" pitchFamily="34" charset="-122"/>
                    <a:ea typeface="微软雅黑" panose="020B0503020204020204" pitchFamily="34" charset="-122"/>
                  </a:rPr>
                  <a:t>GND(</a:t>
                </a:r>
                <a:r>
                  <a:rPr lang="zh-CN" altLang="en-US" sz="1400" dirty="0">
                    <a:latin typeface="微软雅黑" panose="020B0503020204020204" pitchFamily="34" charset="-122"/>
                    <a:ea typeface="微软雅黑" panose="020B0503020204020204" pitchFamily="34" charset="-122"/>
                  </a:rPr>
                  <a:t>逻辑</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/BL</a:t>
                </a:r>
                <a:r>
                  <a:rPr lang="zh-CN" altLang="en-US" sz="1400" dirty="0">
                    <a:latin typeface="微软雅黑" panose="020B0503020204020204" pitchFamily="34" charset="-122"/>
                    <a:ea typeface="微软雅黑" panose="020B0503020204020204" pitchFamily="34" charset="-122"/>
                  </a:rPr>
                  <a:t>电位拉至</a:t>
                </a: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rPr>
                        </m:ctrlPr>
                      </m:sSubPr>
                      <m:e>
                        <m:r>
                          <a:rPr lang="en-US" altLang="zh-CN" sz="1400">
                            <a:latin typeface="Cambria Math" panose="02040503050406030204" pitchFamily="18" charset="0"/>
                            <a:ea typeface="微软雅黑" panose="020B0503020204020204" pitchFamily="34" charset="-122"/>
                          </a:rPr>
                          <m:t>𝑉</m:t>
                        </m:r>
                      </m:e>
                      <m:sub>
                        <m:r>
                          <a:rPr lang="en-US" altLang="zh-CN" sz="1400">
                            <a:latin typeface="Cambria Math" panose="02040503050406030204" pitchFamily="18" charset="0"/>
                            <a:ea typeface="微软雅黑" panose="020B0503020204020204" pitchFamily="34" charset="-122"/>
                          </a:rPr>
                          <m:t>𝐵𝐿𝐻</m:t>
                        </m:r>
                      </m:sub>
                    </m:sSub>
                  </m:oMath>
                </a14:m>
                <a:r>
                  <a:rPr lang="zh-CN" altLang="en-US" sz="1400" dirty="0">
                    <a:latin typeface="微软雅黑" panose="020B0503020204020204" pitchFamily="34" charset="-122"/>
                    <a:ea typeface="微软雅黑" panose="020B0503020204020204" pitchFamily="34" charset="-122"/>
                  </a:rPr>
                  <a:t>（逻辑</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mc:Choice>
        <mc:Fallback xmlns="">
          <p:sp>
            <p:nvSpPr>
              <p:cNvPr id="117" name="文本框 116"/>
              <p:cNvSpPr txBox="1">
                <a:spLocks noRot="1" noChangeAspect="1" noMove="1" noResize="1" noEditPoints="1" noAdjustHandles="1" noChangeArrowheads="1" noChangeShapeType="1" noTextEdit="1"/>
              </p:cNvSpPr>
              <p:nvPr/>
            </p:nvSpPr>
            <p:spPr>
              <a:xfrm>
                <a:off x="8797134" y="2017302"/>
                <a:ext cx="2932487" cy="3192088"/>
              </a:xfrm>
              <a:prstGeom prst="rect">
                <a:avLst/>
              </a:prstGeom>
              <a:blipFill>
                <a:blip r:embed="rId9"/>
                <a:stretch>
                  <a:fillRect l="-624" t="-382"/>
                </a:stretch>
              </a:blipFill>
            </p:spPr>
            <p:txBody>
              <a:bodyPr/>
              <a:lstStyle/>
              <a:p>
                <a:r>
                  <a:rPr lang="zh-CN" altLang="en-US">
                    <a:noFill/>
                  </a:rPr>
                  <a:t> </a:t>
                </a:r>
              </a:p>
            </p:txBody>
          </p:sp>
        </mc:Fallback>
      </mc:AlternateContent>
      <p:sp>
        <p:nvSpPr>
          <p:cNvPr id="125" name="文本框 124"/>
          <p:cNvSpPr txBox="1"/>
          <p:nvPr/>
        </p:nvSpPr>
        <p:spPr>
          <a:xfrm>
            <a:off x="6580108" y="4559974"/>
            <a:ext cx="578209" cy="307777"/>
          </a:xfrm>
          <a:prstGeom prst="rect">
            <a:avLst/>
          </a:prstGeom>
          <a:solidFill>
            <a:schemeClr val="bg1"/>
          </a:solidFill>
        </p:spPr>
        <p:txBody>
          <a:bodyPr wrap="square" rtlCol="0">
            <a:spAutoFit/>
          </a:bodyPr>
          <a:lstStyle/>
          <a:p>
            <a:r>
              <a:rPr lang="en-US" altLang="zh-CN" sz="1400" dirty="0" smtClean="0"/>
              <a:t>ON</a:t>
            </a:r>
            <a:endParaRPr lang="zh-CN" altLang="en-US" sz="1400" dirty="0"/>
          </a:p>
        </p:txBody>
      </p:sp>
      <p:sp>
        <p:nvSpPr>
          <p:cNvPr id="133" name="文本框 132"/>
          <p:cNvSpPr txBox="1"/>
          <p:nvPr/>
        </p:nvSpPr>
        <p:spPr>
          <a:xfrm>
            <a:off x="4835398" y="4581401"/>
            <a:ext cx="578209" cy="307777"/>
          </a:xfrm>
          <a:prstGeom prst="rect">
            <a:avLst/>
          </a:prstGeom>
          <a:solidFill>
            <a:schemeClr val="bg1"/>
          </a:solidFill>
        </p:spPr>
        <p:txBody>
          <a:bodyPr wrap="square" rtlCol="0">
            <a:spAutoFit/>
          </a:bodyPr>
          <a:lstStyle/>
          <a:p>
            <a:r>
              <a:rPr lang="en-US" altLang="zh-CN" sz="1400" dirty="0" smtClean="0"/>
              <a:t>OFF</a:t>
            </a:r>
            <a:endParaRPr lang="zh-CN" altLang="en-US" sz="1400" dirty="0"/>
          </a:p>
        </p:txBody>
      </p:sp>
      <p:sp>
        <p:nvSpPr>
          <p:cNvPr id="134" name="文本框 133"/>
          <p:cNvSpPr txBox="1"/>
          <p:nvPr/>
        </p:nvSpPr>
        <p:spPr>
          <a:xfrm>
            <a:off x="6556448" y="2342751"/>
            <a:ext cx="578209" cy="307777"/>
          </a:xfrm>
          <a:prstGeom prst="rect">
            <a:avLst/>
          </a:prstGeom>
          <a:solidFill>
            <a:schemeClr val="bg1"/>
          </a:solidFill>
        </p:spPr>
        <p:txBody>
          <a:bodyPr wrap="square" rtlCol="0">
            <a:spAutoFit/>
          </a:bodyPr>
          <a:lstStyle/>
          <a:p>
            <a:r>
              <a:rPr lang="en-US" altLang="zh-CN" sz="1400" dirty="0" smtClean="0"/>
              <a:t>OFF</a:t>
            </a:r>
            <a:endParaRPr lang="zh-CN" altLang="en-US" sz="1400" dirty="0"/>
          </a:p>
        </p:txBody>
      </p:sp>
      <p:sp>
        <p:nvSpPr>
          <p:cNvPr id="137" name="文本框 136"/>
          <p:cNvSpPr txBox="1"/>
          <p:nvPr/>
        </p:nvSpPr>
        <p:spPr>
          <a:xfrm>
            <a:off x="4842635" y="2329804"/>
            <a:ext cx="578209" cy="307777"/>
          </a:xfrm>
          <a:prstGeom prst="rect">
            <a:avLst/>
          </a:prstGeom>
          <a:solidFill>
            <a:schemeClr val="bg1"/>
          </a:solidFill>
        </p:spPr>
        <p:txBody>
          <a:bodyPr wrap="square" rtlCol="0">
            <a:spAutoFit/>
          </a:bodyPr>
          <a:lstStyle/>
          <a:p>
            <a:r>
              <a:rPr lang="en-US" altLang="zh-CN" sz="1400" dirty="0" smtClean="0"/>
              <a:t>ON</a:t>
            </a:r>
            <a:endParaRPr lang="zh-CN" altLang="en-US" sz="1400" dirty="0"/>
          </a:p>
        </p:txBody>
      </p:sp>
      <p:sp>
        <p:nvSpPr>
          <p:cNvPr id="138" name="文本框 137"/>
          <p:cNvSpPr txBox="1"/>
          <p:nvPr/>
        </p:nvSpPr>
        <p:spPr>
          <a:xfrm>
            <a:off x="6561283" y="2336360"/>
            <a:ext cx="578209" cy="307777"/>
          </a:xfrm>
          <a:prstGeom prst="rect">
            <a:avLst/>
          </a:prstGeom>
          <a:solidFill>
            <a:schemeClr val="bg1"/>
          </a:solidFill>
        </p:spPr>
        <p:txBody>
          <a:bodyPr wrap="square" rtlCol="0">
            <a:spAutoFit/>
          </a:bodyPr>
          <a:lstStyle/>
          <a:p>
            <a:r>
              <a:rPr lang="en-US" altLang="zh-CN" sz="1400" dirty="0" smtClean="0"/>
              <a:t>ON</a:t>
            </a:r>
            <a:endParaRPr lang="zh-CN" altLang="en-US" sz="1400" dirty="0"/>
          </a:p>
        </p:txBody>
      </p:sp>
      <p:sp>
        <p:nvSpPr>
          <p:cNvPr id="139" name="文本框 138"/>
          <p:cNvSpPr txBox="1"/>
          <p:nvPr/>
        </p:nvSpPr>
        <p:spPr>
          <a:xfrm>
            <a:off x="4880196" y="4612243"/>
            <a:ext cx="578209" cy="307777"/>
          </a:xfrm>
          <a:prstGeom prst="rect">
            <a:avLst/>
          </a:prstGeom>
          <a:solidFill>
            <a:schemeClr val="bg1"/>
          </a:solidFill>
        </p:spPr>
        <p:txBody>
          <a:bodyPr wrap="square" rtlCol="0">
            <a:spAutoFit/>
          </a:bodyPr>
          <a:lstStyle/>
          <a:p>
            <a:r>
              <a:rPr lang="en-US" altLang="zh-CN" sz="1400" dirty="0" smtClean="0"/>
              <a:t>ON</a:t>
            </a:r>
            <a:endParaRPr lang="zh-CN" altLang="en-US" sz="1400" dirty="0"/>
          </a:p>
        </p:txBody>
      </p:sp>
      <p:sp>
        <p:nvSpPr>
          <p:cNvPr id="140" name="文本框 139"/>
          <p:cNvSpPr txBox="1"/>
          <p:nvPr/>
        </p:nvSpPr>
        <p:spPr>
          <a:xfrm>
            <a:off x="4855527" y="2331677"/>
            <a:ext cx="578209" cy="307777"/>
          </a:xfrm>
          <a:prstGeom prst="rect">
            <a:avLst/>
          </a:prstGeom>
          <a:solidFill>
            <a:schemeClr val="bg1"/>
          </a:solidFill>
        </p:spPr>
        <p:txBody>
          <a:bodyPr wrap="square" rtlCol="0">
            <a:spAutoFit/>
          </a:bodyPr>
          <a:lstStyle/>
          <a:p>
            <a:r>
              <a:rPr lang="en-US" altLang="zh-CN" sz="1400" dirty="0" smtClean="0"/>
              <a:t>OFF</a:t>
            </a:r>
            <a:endParaRPr lang="zh-CN" altLang="en-US" sz="1400" dirty="0"/>
          </a:p>
        </p:txBody>
      </p:sp>
      <p:sp>
        <p:nvSpPr>
          <p:cNvPr id="122" name="文本框 121"/>
          <p:cNvSpPr txBox="1"/>
          <p:nvPr/>
        </p:nvSpPr>
        <p:spPr>
          <a:xfrm>
            <a:off x="6569337" y="4612243"/>
            <a:ext cx="578209" cy="307777"/>
          </a:xfrm>
          <a:prstGeom prst="rect">
            <a:avLst/>
          </a:prstGeom>
          <a:solidFill>
            <a:schemeClr val="bg1"/>
          </a:solidFill>
        </p:spPr>
        <p:txBody>
          <a:bodyPr wrap="square" rtlCol="0">
            <a:spAutoFit/>
          </a:bodyPr>
          <a:lstStyle/>
          <a:p>
            <a:r>
              <a:rPr lang="en-US" altLang="zh-CN" sz="1400" dirty="0" smtClean="0"/>
              <a:t>OFF</a:t>
            </a:r>
            <a:endParaRPr lang="zh-CN" altLang="en-US" sz="1400" dirty="0"/>
          </a:p>
        </p:txBody>
      </p:sp>
      <p:cxnSp>
        <p:nvCxnSpPr>
          <p:cNvPr id="118" name="直接箭头连接符 117"/>
          <p:cNvCxnSpPr/>
          <p:nvPr/>
        </p:nvCxnSpPr>
        <p:spPr>
          <a:xfrm flipV="1">
            <a:off x="3000229" y="2106444"/>
            <a:ext cx="2293535" cy="11231"/>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2687014" y="5206405"/>
            <a:ext cx="2293535" cy="11231"/>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文本框 128"/>
              <p:cNvSpPr txBox="1"/>
              <p:nvPr/>
            </p:nvSpPr>
            <p:spPr>
              <a:xfrm>
                <a:off x="3115570" y="5330971"/>
                <a:ext cx="1737972" cy="646331"/>
              </a:xfrm>
              <a:prstGeom prst="rect">
                <a:avLst/>
              </a:prstGeom>
              <a:noFill/>
            </p:spPr>
            <p:txBody>
              <a:bodyPr wrap="square" rtlCol="0">
                <a:spAutoFit/>
              </a:bodyPr>
              <a:lstStyle/>
              <a:p>
                <a:r>
                  <a:rPr lang="en-US" altLang="zh-CN" dirty="0" smtClean="0">
                    <a:solidFill>
                      <a:schemeClr val="accent1"/>
                    </a:solidFill>
                  </a:rPr>
                  <a:t>/BL</a:t>
                </a:r>
                <a:r>
                  <a:rPr lang="zh-CN" altLang="en-US" dirty="0" smtClean="0">
                    <a:solidFill>
                      <a:schemeClr val="accent1"/>
                    </a:solidFill>
                  </a:rPr>
                  <a:t>电位从</a:t>
                </a:r>
                <a:r>
                  <a:rPr lang="en-US" altLang="zh-CN" dirty="0" smtClean="0">
                    <a:solidFill>
                      <a:schemeClr val="accent1"/>
                    </a:solidFill>
                  </a:rPr>
                  <a:t>GND</a:t>
                </a:r>
                <a:r>
                  <a:rPr lang="zh-CN" altLang="en-US" dirty="0" smtClean="0">
                    <a:solidFill>
                      <a:schemeClr val="accent1"/>
                    </a:solidFill>
                  </a:rPr>
                  <a:t>被拉到</a:t>
                </a:r>
                <a14:m>
                  <m:oMath xmlns:m="http://schemas.openxmlformats.org/officeDocument/2006/math">
                    <m:sSub>
                      <m:sSubPr>
                        <m:ctrlPr>
                          <a:rPr lang="en-US" altLang="zh-CN" i="1" dirty="0">
                            <a:solidFill>
                              <a:schemeClr val="accent1"/>
                            </a:solidFill>
                            <a:latin typeface="Cambria Math" panose="02040503050406030204" pitchFamily="18" charset="0"/>
                          </a:rPr>
                        </m:ctrlPr>
                      </m:sSubPr>
                      <m:e>
                        <m:r>
                          <a:rPr lang="en-US" altLang="zh-CN" i="1" dirty="0">
                            <a:solidFill>
                              <a:schemeClr val="accent1"/>
                            </a:solidFill>
                            <a:latin typeface="Cambria Math" panose="02040503050406030204" pitchFamily="18" charset="0"/>
                          </a:rPr>
                          <m:t>𝑉</m:t>
                        </m:r>
                      </m:e>
                      <m:sub>
                        <m:r>
                          <a:rPr lang="en-US" altLang="zh-CN" i="1" dirty="0">
                            <a:solidFill>
                              <a:schemeClr val="accent1"/>
                            </a:solidFill>
                            <a:latin typeface="Cambria Math" panose="02040503050406030204" pitchFamily="18" charset="0"/>
                          </a:rPr>
                          <m:t>𝐵𝐿𝐻</m:t>
                        </m:r>
                      </m:sub>
                    </m:sSub>
                  </m:oMath>
                </a14:m>
                <a:endParaRPr lang="zh-CN" altLang="en-US" dirty="0"/>
              </a:p>
            </p:txBody>
          </p:sp>
        </mc:Choice>
        <mc:Fallback xmlns="">
          <p:sp>
            <p:nvSpPr>
              <p:cNvPr id="129" name="文本框 128"/>
              <p:cNvSpPr txBox="1">
                <a:spLocks noRot="1" noChangeAspect="1" noMove="1" noResize="1" noEditPoints="1" noAdjustHandles="1" noChangeArrowheads="1" noChangeShapeType="1" noTextEdit="1"/>
              </p:cNvSpPr>
              <p:nvPr/>
            </p:nvSpPr>
            <p:spPr>
              <a:xfrm>
                <a:off x="3115570" y="5330971"/>
                <a:ext cx="1737972" cy="646331"/>
              </a:xfrm>
              <a:prstGeom prst="rect">
                <a:avLst/>
              </a:prstGeom>
              <a:blipFill>
                <a:blip r:embed="rId10"/>
                <a:stretch>
                  <a:fillRect l="-2807" t="-8491" b="-113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1" name="文本框 140"/>
              <p:cNvSpPr txBox="1"/>
              <p:nvPr/>
            </p:nvSpPr>
            <p:spPr>
              <a:xfrm>
                <a:off x="3339331" y="1322441"/>
                <a:ext cx="1565768" cy="646331"/>
              </a:xfrm>
              <a:prstGeom prst="rect">
                <a:avLst/>
              </a:prstGeom>
              <a:noFill/>
            </p:spPr>
            <p:txBody>
              <a:bodyPr wrap="square" rtlCol="0">
                <a:spAutoFit/>
              </a:bodyPr>
              <a:lstStyle/>
              <a:p>
                <a:r>
                  <a:rPr lang="en-US" altLang="zh-CN" dirty="0" smtClean="0">
                    <a:solidFill>
                      <a:schemeClr val="accent1"/>
                    </a:solidFill>
                  </a:rPr>
                  <a:t>BL</a:t>
                </a:r>
                <a:r>
                  <a:rPr lang="zh-CN" altLang="en-US" dirty="0" smtClean="0">
                    <a:solidFill>
                      <a:schemeClr val="accent1"/>
                    </a:solidFill>
                  </a:rPr>
                  <a:t>电位从</a:t>
                </a:r>
                <a14:m>
                  <m:oMath xmlns:m="http://schemas.openxmlformats.org/officeDocument/2006/math">
                    <m:sSub>
                      <m:sSubPr>
                        <m:ctrlPr>
                          <a:rPr lang="en-US" altLang="zh-CN" i="1" dirty="0">
                            <a:solidFill>
                              <a:schemeClr val="accent1"/>
                            </a:solidFill>
                            <a:latin typeface="Cambria Math" panose="02040503050406030204" pitchFamily="18" charset="0"/>
                          </a:rPr>
                        </m:ctrlPr>
                      </m:sSubPr>
                      <m:e>
                        <m:r>
                          <a:rPr lang="en-US" altLang="zh-CN" i="1" dirty="0">
                            <a:solidFill>
                              <a:schemeClr val="accent1"/>
                            </a:solidFill>
                            <a:latin typeface="Cambria Math" panose="02040503050406030204" pitchFamily="18" charset="0"/>
                          </a:rPr>
                          <m:t>𝑉</m:t>
                        </m:r>
                      </m:e>
                      <m:sub>
                        <m:r>
                          <a:rPr lang="en-US" altLang="zh-CN" i="1" dirty="0">
                            <a:solidFill>
                              <a:schemeClr val="accent1"/>
                            </a:solidFill>
                            <a:latin typeface="Cambria Math" panose="02040503050406030204" pitchFamily="18" charset="0"/>
                          </a:rPr>
                          <m:t>𝐵𝐿𝐻</m:t>
                        </m:r>
                      </m:sub>
                    </m:sSub>
                  </m:oMath>
                </a14:m>
                <a:r>
                  <a:rPr lang="zh-CN" altLang="en-US" dirty="0" smtClean="0">
                    <a:solidFill>
                      <a:schemeClr val="accent1"/>
                    </a:solidFill>
                  </a:rPr>
                  <a:t>被拉到</a:t>
                </a:r>
                <a:r>
                  <a:rPr lang="en-US" altLang="zh-CN" dirty="0" smtClean="0">
                    <a:solidFill>
                      <a:schemeClr val="accent1"/>
                    </a:solidFill>
                  </a:rPr>
                  <a:t>GND</a:t>
                </a:r>
                <a:endParaRPr lang="zh-CN" altLang="en-US" dirty="0"/>
              </a:p>
            </p:txBody>
          </p:sp>
        </mc:Choice>
        <mc:Fallback xmlns="">
          <p:sp>
            <p:nvSpPr>
              <p:cNvPr id="141" name="文本框 140"/>
              <p:cNvSpPr txBox="1">
                <a:spLocks noRot="1" noChangeAspect="1" noMove="1" noResize="1" noEditPoints="1" noAdjustHandles="1" noChangeArrowheads="1" noChangeShapeType="1" noTextEdit="1"/>
              </p:cNvSpPr>
              <p:nvPr/>
            </p:nvSpPr>
            <p:spPr>
              <a:xfrm>
                <a:off x="3339331" y="1322441"/>
                <a:ext cx="1565768" cy="646331"/>
              </a:xfrm>
              <a:prstGeom prst="rect">
                <a:avLst/>
              </a:prstGeom>
              <a:blipFill>
                <a:blip r:embed="rId11"/>
                <a:stretch>
                  <a:fillRect l="-3502" t="-8491" b="-150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60637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1000"/>
                                        <p:tgtEl>
                                          <p:spTgt spid="146"/>
                                        </p:tgtEl>
                                      </p:cBhvr>
                                    </p:animEffect>
                                    <p:anim calcmode="lin" valueType="num">
                                      <p:cBhvr>
                                        <p:cTn id="8" dur="1000" fill="hold"/>
                                        <p:tgtEl>
                                          <p:spTgt spid="146"/>
                                        </p:tgtEl>
                                        <p:attrNameLst>
                                          <p:attrName>ppt_x</p:attrName>
                                        </p:attrNameLst>
                                      </p:cBhvr>
                                      <p:tavLst>
                                        <p:tav tm="0">
                                          <p:val>
                                            <p:strVal val="#ppt_x"/>
                                          </p:val>
                                        </p:tav>
                                        <p:tav tm="100000">
                                          <p:val>
                                            <p:strVal val="#ppt_x"/>
                                          </p:val>
                                        </p:tav>
                                      </p:tavLst>
                                    </p:anim>
                                    <p:anim calcmode="lin" valueType="num">
                                      <p:cBhvr>
                                        <p:cTn id="9" dur="1000" fill="hold"/>
                                        <p:tgtEl>
                                          <p:spTgt spid="14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1"/>
                                        </p:tgtEl>
                                        <p:attrNameLst>
                                          <p:attrName>style.visibility</p:attrName>
                                        </p:attrNameLst>
                                      </p:cBhvr>
                                      <p:to>
                                        <p:strVal val="visible"/>
                                      </p:to>
                                    </p:set>
                                    <p:animEffect transition="in" filter="fade">
                                      <p:cBhvr>
                                        <p:cTn id="17" dur="1000"/>
                                        <p:tgtEl>
                                          <p:spTgt spid="171"/>
                                        </p:tgtEl>
                                      </p:cBhvr>
                                    </p:animEffect>
                                    <p:anim calcmode="lin" valueType="num">
                                      <p:cBhvr>
                                        <p:cTn id="18" dur="1000" fill="hold"/>
                                        <p:tgtEl>
                                          <p:spTgt spid="171"/>
                                        </p:tgtEl>
                                        <p:attrNameLst>
                                          <p:attrName>ppt_x</p:attrName>
                                        </p:attrNameLst>
                                      </p:cBhvr>
                                      <p:tavLst>
                                        <p:tav tm="0">
                                          <p:val>
                                            <p:strVal val="#ppt_x"/>
                                          </p:val>
                                        </p:tav>
                                        <p:tav tm="100000">
                                          <p:val>
                                            <p:strVal val="#ppt_x"/>
                                          </p:val>
                                        </p:tav>
                                      </p:tavLst>
                                    </p:anim>
                                    <p:anim calcmode="lin" valueType="num">
                                      <p:cBhvr>
                                        <p:cTn id="19" dur="1000" fill="hold"/>
                                        <p:tgtEl>
                                          <p:spTgt spid="17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8"/>
                                        </p:tgtEl>
                                        <p:attrNameLst>
                                          <p:attrName>style.visibility</p:attrName>
                                        </p:attrNameLst>
                                      </p:cBhvr>
                                      <p:to>
                                        <p:strVal val="visible"/>
                                      </p:to>
                                    </p:set>
                                    <p:animEffect transition="in" filter="fade">
                                      <p:cBhvr>
                                        <p:cTn id="22" dur="1000"/>
                                        <p:tgtEl>
                                          <p:spTgt spid="158"/>
                                        </p:tgtEl>
                                      </p:cBhvr>
                                    </p:animEffect>
                                    <p:anim calcmode="lin" valueType="num">
                                      <p:cBhvr>
                                        <p:cTn id="23" dur="1000" fill="hold"/>
                                        <p:tgtEl>
                                          <p:spTgt spid="158"/>
                                        </p:tgtEl>
                                        <p:attrNameLst>
                                          <p:attrName>ppt_x</p:attrName>
                                        </p:attrNameLst>
                                      </p:cBhvr>
                                      <p:tavLst>
                                        <p:tav tm="0">
                                          <p:val>
                                            <p:strVal val="#ppt_x"/>
                                          </p:val>
                                        </p:tav>
                                        <p:tav tm="100000">
                                          <p:val>
                                            <p:strVal val="#ppt_x"/>
                                          </p:val>
                                        </p:tav>
                                      </p:tavLst>
                                    </p:anim>
                                    <p:anim calcmode="lin" valueType="num">
                                      <p:cBhvr>
                                        <p:cTn id="24" dur="1000" fill="hold"/>
                                        <p:tgtEl>
                                          <p:spTgt spid="15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fade">
                                      <p:cBhvr>
                                        <p:cTn id="27" dur="1000"/>
                                        <p:tgtEl>
                                          <p:spTgt spid="137"/>
                                        </p:tgtEl>
                                      </p:cBhvr>
                                    </p:animEffect>
                                    <p:anim calcmode="lin" valueType="num">
                                      <p:cBhvr>
                                        <p:cTn id="28" dur="1000" fill="hold"/>
                                        <p:tgtEl>
                                          <p:spTgt spid="137"/>
                                        </p:tgtEl>
                                        <p:attrNameLst>
                                          <p:attrName>ppt_x</p:attrName>
                                        </p:attrNameLst>
                                      </p:cBhvr>
                                      <p:tavLst>
                                        <p:tav tm="0">
                                          <p:val>
                                            <p:strVal val="#ppt_x"/>
                                          </p:val>
                                        </p:tav>
                                        <p:tav tm="100000">
                                          <p:val>
                                            <p:strVal val="#ppt_x"/>
                                          </p:val>
                                        </p:tav>
                                      </p:tavLst>
                                    </p:anim>
                                    <p:anim calcmode="lin" valueType="num">
                                      <p:cBhvr>
                                        <p:cTn id="29" dur="1000" fill="hold"/>
                                        <p:tgtEl>
                                          <p:spTgt spid="13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3"/>
                                        </p:tgtEl>
                                        <p:attrNameLst>
                                          <p:attrName>style.visibility</p:attrName>
                                        </p:attrNameLst>
                                      </p:cBhvr>
                                      <p:to>
                                        <p:strVal val="visible"/>
                                      </p:to>
                                    </p:set>
                                    <p:animEffect transition="in" filter="fade">
                                      <p:cBhvr>
                                        <p:cTn id="32" dur="1000"/>
                                        <p:tgtEl>
                                          <p:spTgt spid="133"/>
                                        </p:tgtEl>
                                      </p:cBhvr>
                                    </p:animEffect>
                                    <p:anim calcmode="lin" valueType="num">
                                      <p:cBhvr>
                                        <p:cTn id="33" dur="1000" fill="hold"/>
                                        <p:tgtEl>
                                          <p:spTgt spid="133"/>
                                        </p:tgtEl>
                                        <p:attrNameLst>
                                          <p:attrName>ppt_x</p:attrName>
                                        </p:attrNameLst>
                                      </p:cBhvr>
                                      <p:tavLst>
                                        <p:tav tm="0">
                                          <p:val>
                                            <p:strVal val="#ppt_x"/>
                                          </p:val>
                                        </p:tav>
                                        <p:tav tm="100000">
                                          <p:val>
                                            <p:strVal val="#ppt_x"/>
                                          </p:val>
                                        </p:tav>
                                      </p:tavLst>
                                    </p:anim>
                                    <p:anim calcmode="lin" valueType="num">
                                      <p:cBhvr>
                                        <p:cTn id="34" dur="1000" fill="hold"/>
                                        <p:tgtEl>
                                          <p:spTgt spid="13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5"/>
                                        </p:tgtEl>
                                        <p:attrNameLst>
                                          <p:attrName>style.visibility</p:attrName>
                                        </p:attrNameLst>
                                      </p:cBhvr>
                                      <p:to>
                                        <p:strVal val="visible"/>
                                      </p:to>
                                    </p:set>
                                    <p:animEffect transition="in" filter="fade">
                                      <p:cBhvr>
                                        <p:cTn id="37" dur="1000"/>
                                        <p:tgtEl>
                                          <p:spTgt spid="125"/>
                                        </p:tgtEl>
                                      </p:cBhvr>
                                    </p:animEffect>
                                    <p:anim calcmode="lin" valueType="num">
                                      <p:cBhvr>
                                        <p:cTn id="38" dur="1000" fill="hold"/>
                                        <p:tgtEl>
                                          <p:spTgt spid="125"/>
                                        </p:tgtEl>
                                        <p:attrNameLst>
                                          <p:attrName>ppt_x</p:attrName>
                                        </p:attrNameLst>
                                      </p:cBhvr>
                                      <p:tavLst>
                                        <p:tav tm="0">
                                          <p:val>
                                            <p:strVal val="#ppt_x"/>
                                          </p:val>
                                        </p:tav>
                                        <p:tav tm="100000">
                                          <p:val>
                                            <p:strVal val="#ppt_x"/>
                                          </p:val>
                                        </p:tav>
                                      </p:tavLst>
                                    </p:anim>
                                    <p:anim calcmode="lin" valueType="num">
                                      <p:cBhvr>
                                        <p:cTn id="39" dur="1000" fill="hold"/>
                                        <p:tgtEl>
                                          <p:spTgt spid="1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4"/>
                                        </p:tgtEl>
                                        <p:attrNameLst>
                                          <p:attrName>style.visibility</p:attrName>
                                        </p:attrNameLst>
                                      </p:cBhvr>
                                      <p:to>
                                        <p:strVal val="visible"/>
                                      </p:to>
                                    </p:set>
                                    <p:animEffect transition="in" filter="fade">
                                      <p:cBhvr>
                                        <p:cTn id="42" dur="1000"/>
                                        <p:tgtEl>
                                          <p:spTgt spid="134"/>
                                        </p:tgtEl>
                                      </p:cBhvr>
                                    </p:animEffect>
                                    <p:anim calcmode="lin" valueType="num">
                                      <p:cBhvr>
                                        <p:cTn id="43" dur="1000" fill="hold"/>
                                        <p:tgtEl>
                                          <p:spTgt spid="134"/>
                                        </p:tgtEl>
                                        <p:attrNameLst>
                                          <p:attrName>ppt_x</p:attrName>
                                        </p:attrNameLst>
                                      </p:cBhvr>
                                      <p:tavLst>
                                        <p:tav tm="0">
                                          <p:val>
                                            <p:strVal val="#ppt_x"/>
                                          </p:val>
                                        </p:tav>
                                        <p:tav tm="100000">
                                          <p:val>
                                            <p:strVal val="#ppt_x"/>
                                          </p:val>
                                        </p:tav>
                                      </p:tavLst>
                                    </p:anim>
                                    <p:anim calcmode="lin" valueType="num">
                                      <p:cBhvr>
                                        <p:cTn id="44" dur="10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35"/>
                                        </p:tgtEl>
                                        <p:attrNameLst>
                                          <p:attrName>style.visibility</p:attrName>
                                        </p:attrNameLst>
                                      </p:cBhvr>
                                      <p:to>
                                        <p:strVal val="visible"/>
                                      </p:to>
                                    </p:set>
                                    <p:animEffect transition="in" filter="fade">
                                      <p:cBhvr>
                                        <p:cTn id="49" dur="1000"/>
                                        <p:tgtEl>
                                          <p:spTgt spid="135"/>
                                        </p:tgtEl>
                                      </p:cBhvr>
                                    </p:animEffect>
                                    <p:anim calcmode="lin" valueType="num">
                                      <p:cBhvr>
                                        <p:cTn id="50" dur="1000" fill="hold"/>
                                        <p:tgtEl>
                                          <p:spTgt spid="135"/>
                                        </p:tgtEl>
                                        <p:attrNameLst>
                                          <p:attrName>ppt_x</p:attrName>
                                        </p:attrNameLst>
                                      </p:cBhvr>
                                      <p:tavLst>
                                        <p:tav tm="0">
                                          <p:val>
                                            <p:strVal val="#ppt_x"/>
                                          </p:val>
                                        </p:tav>
                                        <p:tav tm="100000">
                                          <p:val>
                                            <p:strVal val="#ppt_x"/>
                                          </p:val>
                                        </p:tav>
                                      </p:tavLst>
                                    </p:anim>
                                    <p:anim calcmode="lin" valueType="num">
                                      <p:cBhvr>
                                        <p:cTn id="51" dur="1000" fill="hold"/>
                                        <p:tgtEl>
                                          <p:spTgt spid="13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anim calcmode="lin" valueType="num">
                                      <p:cBhvr>
                                        <p:cTn id="55" dur="1000" fill="hold"/>
                                        <p:tgtEl>
                                          <p:spTgt spid="5"/>
                                        </p:tgtEl>
                                        <p:attrNameLst>
                                          <p:attrName>ppt_x</p:attrName>
                                        </p:attrNameLst>
                                      </p:cBhvr>
                                      <p:tavLst>
                                        <p:tav tm="0">
                                          <p:val>
                                            <p:strVal val="#ppt_x"/>
                                          </p:val>
                                        </p:tav>
                                        <p:tav tm="100000">
                                          <p:val>
                                            <p:strVal val="#ppt_x"/>
                                          </p:val>
                                        </p:tav>
                                      </p:tavLst>
                                    </p:anim>
                                    <p:anim calcmode="lin" valueType="num">
                                      <p:cBhvr>
                                        <p:cTn id="56" dur="1000" fill="hold"/>
                                        <p:tgtEl>
                                          <p:spTgt spid="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1000"/>
                                        <p:tgtEl>
                                          <p:spTgt spid="6"/>
                                        </p:tgtEl>
                                      </p:cBhvr>
                                    </p:animEffect>
                                    <p:anim calcmode="lin" valueType="num">
                                      <p:cBhvr>
                                        <p:cTn id="60" dur="1000" fill="hold"/>
                                        <p:tgtEl>
                                          <p:spTgt spid="6"/>
                                        </p:tgtEl>
                                        <p:attrNameLst>
                                          <p:attrName>ppt_x</p:attrName>
                                        </p:attrNameLst>
                                      </p:cBhvr>
                                      <p:tavLst>
                                        <p:tav tm="0">
                                          <p:val>
                                            <p:strVal val="#ppt_x"/>
                                          </p:val>
                                        </p:tav>
                                        <p:tav tm="100000">
                                          <p:val>
                                            <p:strVal val="#ppt_x"/>
                                          </p:val>
                                        </p:tav>
                                      </p:tavLst>
                                    </p:anim>
                                    <p:anim calcmode="lin" valueType="num">
                                      <p:cBhvr>
                                        <p:cTn id="6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38"/>
                                        </p:tgtEl>
                                        <p:attrNameLst>
                                          <p:attrName>style.visibility</p:attrName>
                                        </p:attrNameLst>
                                      </p:cBhvr>
                                      <p:to>
                                        <p:strVal val="visible"/>
                                      </p:to>
                                    </p:set>
                                    <p:animEffect transition="in" filter="fade">
                                      <p:cBhvr>
                                        <p:cTn id="66" dur="1000"/>
                                        <p:tgtEl>
                                          <p:spTgt spid="138"/>
                                        </p:tgtEl>
                                      </p:cBhvr>
                                    </p:animEffect>
                                    <p:anim calcmode="lin" valueType="num">
                                      <p:cBhvr>
                                        <p:cTn id="67" dur="1000" fill="hold"/>
                                        <p:tgtEl>
                                          <p:spTgt spid="138"/>
                                        </p:tgtEl>
                                        <p:attrNameLst>
                                          <p:attrName>ppt_x</p:attrName>
                                        </p:attrNameLst>
                                      </p:cBhvr>
                                      <p:tavLst>
                                        <p:tav tm="0">
                                          <p:val>
                                            <p:strVal val="#ppt_x"/>
                                          </p:val>
                                        </p:tav>
                                        <p:tav tm="100000">
                                          <p:val>
                                            <p:strVal val="#ppt_x"/>
                                          </p:val>
                                        </p:tav>
                                      </p:tavLst>
                                    </p:anim>
                                    <p:anim calcmode="lin" valueType="num">
                                      <p:cBhvr>
                                        <p:cTn id="68" dur="1000" fill="hold"/>
                                        <p:tgtEl>
                                          <p:spTgt spid="13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39"/>
                                        </p:tgtEl>
                                        <p:attrNameLst>
                                          <p:attrName>style.visibility</p:attrName>
                                        </p:attrNameLst>
                                      </p:cBhvr>
                                      <p:to>
                                        <p:strVal val="visible"/>
                                      </p:to>
                                    </p:set>
                                    <p:animEffect transition="in" filter="fade">
                                      <p:cBhvr>
                                        <p:cTn id="71" dur="1000"/>
                                        <p:tgtEl>
                                          <p:spTgt spid="139"/>
                                        </p:tgtEl>
                                      </p:cBhvr>
                                    </p:animEffect>
                                    <p:anim calcmode="lin" valueType="num">
                                      <p:cBhvr>
                                        <p:cTn id="72" dur="1000" fill="hold"/>
                                        <p:tgtEl>
                                          <p:spTgt spid="139"/>
                                        </p:tgtEl>
                                        <p:attrNameLst>
                                          <p:attrName>ppt_x</p:attrName>
                                        </p:attrNameLst>
                                      </p:cBhvr>
                                      <p:tavLst>
                                        <p:tav tm="0">
                                          <p:val>
                                            <p:strVal val="#ppt_x"/>
                                          </p:val>
                                        </p:tav>
                                        <p:tav tm="100000">
                                          <p:val>
                                            <p:strVal val="#ppt_x"/>
                                          </p:val>
                                        </p:tav>
                                      </p:tavLst>
                                    </p:anim>
                                    <p:anim calcmode="lin" valueType="num">
                                      <p:cBhvr>
                                        <p:cTn id="73" dur="1000" fill="hold"/>
                                        <p:tgtEl>
                                          <p:spTgt spid="13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40"/>
                                        </p:tgtEl>
                                        <p:attrNameLst>
                                          <p:attrName>style.visibility</p:attrName>
                                        </p:attrNameLst>
                                      </p:cBhvr>
                                      <p:to>
                                        <p:strVal val="visible"/>
                                      </p:to>
                                    </p:set>
                                    <p:animEffect transition="in" filter="fade">
                                      <p:cBhvr>
                                        <p:cTn id="76" dur="1000"/>
                                        <p:tgtEl>
                                          <p:spTgt spid="140"/>
                                        </p:tgtEl>
                                      </p:cBhvr>
                                    </p:animEffect>
                                    <p:anim calcmode="lin" valueType="num">
                                      <p:cBhvr>
                                        <p:cTn id="77" dur="1000" fill="hold"/>
                                        <p:tgtEl>
                                          <p:spTgt spid="140"/>
                                        </p:tgtEl>
                                        <p:attrNameLst>
                                          <p:attrName>ppt_x</p:attrName>
                                        </p:attrNameLst>
                                      </p:cBhvr>
                                      <p:tavLst>
                                        <p:tav tm="0">
                                          <p:val>
                                            <p:strVal val="#ppt_x"/>
                                          </p:val>
                                        </p:tav>
                                        <p:tav tm="100000">
                                          <p:val>
                                            <p:strVal val="#ppt_x"/>
                                          </p:val>
                                        </p:tav>
                                      </p:tavLst>
                                    </p:anim>
                                    <p:anim calcmode="lin" valueType="num">
                                      <p:cBhvr>
                                        <p:cTn id="78" dur="1000" fill="hold"/>
                                        <p:tgtEl>
                                          <p:spTgt spid="14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22"/>
                                        </p:tgtEl>
                                        <p:attrNameLst>
                                          <p:attrName>style.visibility</p:attrName>
                                        </p:attrNameLst>
                                      </p:cBhvr>
                                      <p:to>
                                        <p:strVal val="visible"/>
                                      </p:to>
                                    </p:set>
                                    <p:animEffect transition="in" filter="fade">
                                      <p:cBhvr>
                                        <p:cTn id="81" dur="1000"/>
                                        <p:tgtEl>
                                          <p:spTgt spid="122"/>
                                        </p:tgtEl>
                                      </p:cBhvr>
                                    </p:animEffect>
                                    <p:anim calcmode="lin" valueType="num">
                                      <p:cBhvr>
                                        <p:cTn id="82" dur="1000" fill="hold"/>
                                        <p:tgtEl>
                                          <p:spTgt spid="122"/>
                                        </p:tgtEl>
                                        <p:attrNameLst>
                                          <p:attrName>ppt_x</p:attrName>
                                        </p:attrNameLst>
                                      </p:cBhvr>
                                      <p:tavLst>
                                        <p:tav tm="0">
                                          <p:val>
                                            <p:strVal val="#ppt_x"/>
                                          </p:val>
                                        </p:tav>
                                        <p:tav tm="100000">
                                          <p:val>
                                            <p:strVal val="#ppt_x"/>
                                          </p:val>
                                        </p:tav>
                                      </p:tavLst>
                                    </p:anim>
                                    <p:anim calcmode="lin" valueType="num">
                                      <p:cBhvr>
                                        <p:cTn id="83" dur="1000" fill="hold"/>
                                        <p:tgtEl>
                                          <p:spTgt spid="122"/>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86"/>
                                        </p:tgtEl>
                                        <p:attrNameLst>
                                          <p:attrName>style.visibility</p:attrName>
                                        </p:attrNameLst>
                                      </p:cBhvr>
                                      <p:to>
                                        <p:strVal val="visible"/>
                                      </p:to>
                                    </p:set>
                                    <p:animEffect transition="in" filter="fade">
                                      <p:cBhvr>
                                        <p:cTn id="86" dur="1000"/>
                                        <p:tgtEl>
                                          <p:spTgt spid="186"/>
                                        </p:tgtEl>
                                      </p:cBhvr>
                                    </p:animEffect>
                                    <p:anim calcmode="lin" valueType="num">
                                      <p:cBhvr>
                                        <p:cTn id="87" dur="1000" fill="hold"/>
                                        <p:tgtEl>
                                          <p:spTgt spid="186"/>
                                        </p:tgtEl>
                                        <p:attrNameLst>
                                          <p:attrName>ppt_x</p:attrName>
                                        </p:attrNameLst>
                                      </p:cBhvr>
                                      <p:tavLst>
                                        <p:tav tm="0">
                                          <p:val>
                                            <p:strVal val="#ppt_x"/>
                                          </p:val>
                                        </p:tav>
                                        <p:tav tm="100000">
                                          <p:val>
                                            <p:strVal val="#ppt_x"/>
                                          </p:val>
                                        </p:tav>
                                      </p:tavLst>
                                    </p:anim>
                                    <p:anim calcmode="lin" valueType="num">
                                      <p:cBhvr>
                                        <p:cTn id="88" dur="1000" fill="hold"/>
                                        <p:tgtEl>
                                          <p:spTgt spid="186"/>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93"/>
                                        </p:tgtEl>
                                        <p:attrNameLst>
                                          <p:attrName>style.visibility</p:attrName>
                                        </p:attrNameLst>
                                      </p:cBhvr>
                                      <p:to>
                                        <p:strVal val="visible"/>
                                      </p:to>
                                    </p:set>
                                    <p:animEffect transition="in" filter="fade">
                                      <p:cBhvr>
                                        <p:cTn id="91" dur="1000"/>
                                        <p:tgtEl>
                                          <p:spTgt spid="193"/>
                                        </p:tgtEl>
                                      </p:cBhvr>
                                    </p:animEffect>
                                    <p:anim calcmode="lin" valueType="num">
                                      <p:cBhvr>
                                        <p:cTn id="92" dur="1000" fill="hold"/>
                                        <p:tgtEl>
                                          <p:spTgt spid="193"/>
                                        </p:tgtEl>
                                        <p:attrNameLst>
                                          <p:attrName>ppt_x</p:attrName>
                                        </p:attrNameLst>
                                      </p:cBhvr>
                                      <p:tavLst>
                                        <p:tav tm="0">
                                          <p:val>
                                            <p:strVal val="#ppt_x"/>
                                          </p:val>
                                        </p:tav>
                                        <p:tav tm="100000">
                                          <p:val>
                                            <p:strVal val="#ppt_x"/>
                                          </p:val>
                                        </p:tav>
                                      </p:tavLst>
                                    </p:anim>
                                    <p:anim calcmode="lin" valueType="num">
                                      <p:cBhvr>
                                        <p:cTn id="93" dur="1000" fill="hold"/>
                                        <p:tgtEl>
                                          <p:spTgt spid="193"/>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81"/>
                                        </p:tgtEl>
                                        <p:attrNameLst>
                                          <p:attrName>style.visibility</p:attrName>
                                        </p:attrNameLst>
                                      </p:cBhvr>
                                      <p:to>
                                        <p:strVal val="visible"/>
                                      </p:to>
                                    </p:set>
                                    <p:animEffect transition="in" filter="fade">
                                      <p:cBhvr>
                                        <p:cTn id="96" dur="1000"/>
                                        <p:tgtEl>
                                          <p:spTgt spid="181"/>
                                        </p:tgtEl>
                                      </p:cBhvr>
                                    </p:animEffect>
                                    <p:anim calcmode="lin" valueType="num">
                                      <p:cBhvr>
                                        <p:cTn id="97" dur="1000" fill="hold"/>
                                        <p:tgtEl>
                                          <p:spTgt spid="181"/>
                                        </p:tgtEl>
                                        <p:attrNameLst>
                                          <p:attrName>ppt_x</p:attrName>
                                        </p:attrNameLst>
                                      </p:cBhvr>
                                      <p:tavLst>
                                        <p:tav tm="0">
                                          <p:val>
                                            <p:strVal val="#ppt_x"/>
                                          </p:val>
                                        </p:tav>
                                        <p:tav tm="100000">
                                          <p:val>
                                            <p:strVal val="#ppt_x"/>
                                          </p:val>
                                        </p:tav>
                                      </p:tavLst>
                                    </p:anim>
                                    <p:anim calcmode="lin" valueType="num">
                                      <p:cBhvr>
                                        <p:cTn id="98" dur="1000" fill="hold"/>
                                        <p:tgtEl>
                                          <p:spTgt spid="181"/>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92"/>
                                        </p:tgtEl>
                                        <p:attrNameLst>
                                          <p:attrName>style.visibility</p:attrName>
                                        </p:attrNameLst>
                                      </p:cBhvr>
                                      <p:to>
                                        <p:strVal val="visible"/>
                                      </p:to>
                                    </p:set>
                                    <p:animEffect transition="in" filter="fade">
                                      <p:cBhvr>
                                        <p:cTn id="101" dur="1000"/>
                                        <p:tgtEl>
                                          <p:spTgt spid="192"/>
                                        </p:tgtEl>
                                      </p:cBhvr>
                                    </p:animEffect>
                                    <p:anim calcmode="lin" valueType="num">
                                      <p:cBhvr>
                                        <p:cTn id="102" dur="1000" fill="hold"/>
                                        <p:tgtEl>
                                          <p:spTgt spid="192"/>
                                        </p:tgtEl>
                                        <p:attrNameLst>
                                          <p:attrName>ppt_x</p:attrName>
                                        </p:attrNameLst>
                                      </p:cBhvr>
                                      <p:tavLst>
                                        <p:tav tm="0">
                                          <p:val>
                                            <p:strVal val="#ppt_x"/>
                                          </p:val>
                                        </p:tav>
                                        <p:tav tm="100000">
                                          <p:val>
                                            <p:strVal val="#ppt_x"/>
                                          </p:val>
                                        </p:tav>
                                      </p:tavLst>
                                    </p:anim>
                                    <p:anim calcmode="lin" valueType="num">
                                      <p:cBhvr>
                                        <p:cTn id="103" dur="1000" fill="hold"/>
                                        <p:tgtEl>
                                          <p:spTgt spid="192"/>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127"/>
                                        </p:tgtEl>
                                        <p:attrNameLst>
                                          <p:attrName>style.visibility</p:attrName>
                                        </p:attrNameLst>
                                      </p:cBhvr>
                                      <p:to>
                                        <p:strVal val="visible"/>
                                      </p:to>
                                    </p:set>
                                    <p:animEffect transition="in" filter="fade">
                                      <p:cBhvr>
                                        <p:cTn id="108" dur="1000"/>
                                        <p:tgtEl>
                                          <p:spTgt spid="127"/>
                                        </p:tgtEl>
                                      </p:cBhvr>
                                    </p:animEffect>
                                    <p:anim calcmode="lin" valueType="num">
                                      <p:cBhvr>
                                        <p:cTn id="109" dur="1000" fill="hold"/>
                                        <p:tgtEl>
                                          <p:spTgt spid="127"/>
                                        </p:tgtEl>
                                        <p:attrNameLst>
                                          <p:attrName>ppt_x</p:attrName>
                                        </p:attrNameLst>
                                      </p:cBhvr>
                                      <p:tavLst>
                                        <p:tav tm="0">
                                          <p:val>
                                            <p:strVal val="#ppt_x"/>
                                          </p:val>
                                        </p:tav>
                                        <p:tav tm="100000">
                                          <p:val>
                                            <p:strVal val="#ppt_x"/>
                                          </p:val>
                                        </p:tav>
                                      </p:tavLst>
                                    </p:anim>
                                    <p:anim calcmode="lin" valueType="num">
                                      <p:cBhvr>
                                        <p:cTn id="110" dur="1000" fill="hold"/>
                                        <p:tgtEl>
                                          <p:spTgt spid="12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121"/>
                                        </p:tgtEl>
                                        <p:attrNameLst>
                                          <p:attrName>style.visibility</p:attrName>
                                        </p:attrNameLst>
                                      </p:cBhvr>
                                      <p:to>
                                        <p:strVal val="visible"/>
                                      </p:to>
                                    </p:set>
                                    <p:animEffect transition="in" filter="fade">
                                      <p:cBhvr>
                                        <p:cTn id="113" dur="1000"/>
                                        <p:tgtEl>
                                          <p:spTgt spid="121"/>
                                        </p:tgtEl>
                                      </p:cBhvr>
                                    </p:animEffect>
                                    <p:anim calcmode="lin" valueType="num">
                                      <p:cBhvr>
                                        <p:cTn id="114" dur="1000" fill="hold"/>
                                        <p:tgtEl>
                                          <p:spTgt spid="121"/>
                                        </p:tgtEl>
                                        <p:attrNameLst>
                                          <p:attrName>ppt_x</p:attrName>
                                        </p:attrNameLst>
                                      </p:cBhvr>
                                      <p:tavLst>
                                        <p:tav tm="0">
                                          <p:val>
                                            <p:strVal val="#ppt_x"/>
                                          </p:val>
                                        </p:tav>
                                        <p:tav tm="100000">
                                          <p:val>
                                            <p:strVal val="#ppt_x"/>
                                          </p:val>
                                        </p:tav>
                                      </p:tavLst>
                                    </p:anim>
                                    <p:anim calcmode="lin" valueType="num">
                                      <p:cBhvr>
                                        <p:cTn id="115" dur="1000" fill="hold"/>
                                        <p:tgtEl>
                                          <p:spTgt spid="121"/>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130"/>
                                        </p:tgtEl>
                                        <p:attrNameLst>
                                          <p:attrName>style.visibility</p:attrName>
                                        </p:attrNameLst>
                                      </p:cBhvr>
                                      <p:to>
                                        <p:strVal val="visible"/>
                                      </p:to>
                                    </p:set>
                                    <p:animEffect transition="in" filter="fade">
                                      <p:cBhvr>
                                        <p:cTn id="118" dur="1000"/>
                                        <p:tgtEl>
                                          <p:spTgt spid="130"/>
                                        </p:tgtEl>
                                      </p:cBhvr>
                                    </p:animEffect>
                                    <p:anim calcmode="lin" valueType="num">
                                      <p:cBhvr>
                                        <p:cTn id="119" dur="1000" fill="hold"/>
                                        <p:tgtEl>
                                          <p:spTgt spid="130"/>
                                        </p:tgtEl>
                                        <p:attrNameLst>
                                          <p:attrName>ppt_x</p:attrName>
                                        </p:attrNameLst>
                                      </p:cBhvr>
                                      <p:tavLst>
                                        <p:tav tm="0">
                                          <p:val>
                                            <p:strVal val="#ppt_x"/>
                                          </p:val>
                                        </p:tav>
                                        <p:tav tm="100000">
                                          <p:val>
                                            <p:strVal val="#ppt_x"/>
                                          </p:val>
                                        </p:tav>
                                      </p:tavLst>
                                    </p:anim>
                                    <p:anim calcmode="lin" valueType="num">
                                      <p:cBhvr>
                                        <p:cTn id="120" dur="1000" fill="hold"/>
                                        <p:tgtEl>
                                          <p:spTgt spid="130"/>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204"/>
                                        </p:tgtEl>
                                        <p:attrNameLst>
                                          <p:attrName>style.visibility</p:attrName>
                                        </p:attrNameLst>
                                      </p:cBhvr>
                                      <p:to>
                                        <p:strVal val="visible"/>
                                      </p:to>
                                    </p:set>
                                    <p:animEffect transition="in" filter="fade">
                                      <p:cBhvr>
                                        <p:cTn id="123" dur="1000"/>
                                        <p:tgtEl>
                                          <p:spTgt spid="204"/>
                                        </p:tgtEl>
                                      </p:cBhvr>
                                    </p:animEffect>
                                    <p:anim calcmode="lin" valueType="num">
                                      <p:cBhvr>
                                        <p:cTn id="124" dur="1000" fill="hold"/>
                                        <p:tgtEl>
                                          <p:spTgt spid="204"/>
                                        </p:tgtEl>
                                        <p:attrNameLst>
                                          <p:attrName>ppt_x</p:attrName>
                                        </p:attrNameLst>
                                      </p:cBhvr>
                                      <p:tavLst>
                                        <p:tav tm="0">
                                          <p:val>
                                            <p:strVal val="#ppt_x"/>
                                          </p:val>
                                        </p:tav>
                                        <p:tav tm="100000">
                                          <p:val>
                                            <p:strVal val="#ppt_x"/>
                                          </p:val>
                                        </p:tav>
                                      </p:tavLst>
                                    </p:anim>
                                    <p:anim calcmode="lin" valueType="num">
                                      <p:cBhvr>
                                        <p:cTn id="125" dur="1000" fill="hold"/>
                                        <p:tgtEl>
                                          <p:spTgt spid="204"/>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129"/>
                                        </p:tgtEl>
                                        <p:attrNameLst>
                                          <p:attrName>style.visibility</p:attrName>
                                        </p:attrNameLst>
                                      </p:cBhvr>
                                      <p:to>
                                        <p:strVal val="visible"/>
                                      </p:to>
                                    </p:set>
                                    <p:animEffect transition="in" filter="fade">
                                      <p:cBhvr>
                                        <p:cTn id="128" dur="1000"/>
                                        <p:tgtEl>
                                          <p:spTgt spid="129"/>
                                        </p:tgtEl>
                                      </p:cBhvr>
                                    </p:animEffect>
                                    <p:anim calcmode="lin" valueType="num">
                                      <p:cBhvr>
                                        <p:cTn id="129" dur="1000" fill="hold"/>
                                        <p:tgtEl>
                                          <p:spTgt spid="129"/>
                                        </p:tgtEl>
                                        <p:attrNameLst>
                                          <p:attrName>ppt_x</p:attrName>
                                        </p:attrNameLst>
                                      </p:cBhvr>
                                      <p:tavLst>
                                        <p:tav tm="0">
                                          <p:val>
                                            <p:strVal val="#ppt_x"/>
                                          </p:val>
                                        </p:tav>
                                        <p:tav tm="100000">
                                          <p:val>
                                            <p:strVal val="#ppt_x"/>
                                          </p:val>
                                        </p:tav>
                                      </p:tavLst>
                                    </p:anim>
                                    <p:anim calcmode="lin" valueType="num">
                                      <p:cBhvr>
                                        <p:cTn id="130" dur="1000" fill="hold"/>
                                        <p:tgtEl>
                                          <p:spTgt spid="129"/>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141"/>
                                        </p:tgtEl>
                                        <p:attrNameLst>
                                          <p:attrName>style.visibility</p:attrName>
                                        </p:attrNameLst>
                                      </p:cBhvr>
                                      <p:to>
                                        <p:strVal val="visible"/>
                                      </p:to>
                                    </p:set>
                                    <p:animEffect transition="in" filter="fade">
                                      <p:cBhvr>
                                        <p:cTn id="133" dur="1000"/>
                                        <p:tgtEl>
                                          <p:spTgt spid="141"/>
                                        </p:tgtEl>
                                      </p:cBhvr>
                                    </p:animEffect>
                                    <p:anim calcmode="lin" valueType="num">
                                      <p:cBhvr>
                                        <p:cTn id="134" dur="1000" fill="hold"/>
                                        <p:tgtEl>
                                          <p:spTgt spid="141"/>
                                        </p:tgtEl>
                                        <p:attrNameLst>
                                          <p:attrName>ppt_x</p:attrName>
                                        </p:attrNameLst>
                                      </p:cBhvr>
                                      <p:tavLst>
                                        <p:tav tm="0">
                                          <p:val>
                                            <p:strVal val="#ppt_x"/>
                                          </p:val>
                                        </p:tav>
                                        <p:tav tm="100000">
                                          <p:val>
                                            <p:strVal val="#ppt_x"/>
                                          </p:val>
                                        </p:tav>
                                      </p:tavLst>
                                    </p:anim>
                                    <p:anim calcmode="lin" valueType="num">
                                      <p:cBhvr>
                                        <p:cTn id="135" dur="1000" fill="hold"/>
                                        <p:tgtEl>
                                          <p:spTgt spid="141"/>
                                        </p:tgtEl>
                                        <p:attrNameLst>
                                          <p:attrName>ppt_y</p:attrName>
                                        </p:attrNameLst>
                                      </p:cBhvr>
                                      <p:tavLst>
                                        <p:tav tm="0">
                                          <p:val>
                                            <p:strVal val="#ppt_y+.1"/>
                                          </p:val>
                                        </p:tav>
                                        <p:tav tm="100000">
                                          <p:val>
                                            <p:strVal val="#ppt_y"/>
                                          </p:val>
                                        </p:tav>
                                      </p:tavLst>
                                    </p:anim>
                                  </p:childTnLst>
                                </p:cTn>
                              </p:par>
                              <p:par>
                                <p:cTn id="136" presetID="42" presetClass="entr" presetSubtype="0" fill="hold" nodeType="withEffect">
                                  <p:stCondLst>
                                    <p:cond delay="0"/>
                                  </p:stCondLst>
                                  <p:childTnLst>
                                    <p:set>
                                      <p:cBhvr>
                                        <p:cTn id="137" dur="1" fill="hold">
                                          <p:stCondLst>
                                            <p:cond delay="0"/>
                                          </p:stCondLst>
                                        </p:cTn>
                                        <p:tgtEl>
                                          <p:spTgt spid="119"/>
                                        </p:tgtEl>
                                        <p:attrNameLst>
                                          <p:attrName>style.visibility</p:attrName>
                                        </p:attrNameLst>
                                      </p:cBhvr>
                                      <p:to>
                                        <p:strVal val="visible"/>
                                      </p:to>
                                    </p:set>
                                    <p:animEffect transition="in" filter="fade">
                                      <p:cBhvr>
                                        <p:cTn id="138" dur="1000"/>
                                        <p:tgtEl>
                                          <p:spTgt spid="119"/>
                                        </p:tgtEl>
                                      </p:cBhvr>
                                    </p:animEffect>
                                    <p:anim calcmode="lin" valueType="num">
                                      <p:cBhvr>
                                        <p:cTn id="139" dur="1000" fill="hold"/>
                                        <p:tgtEl>
                                          <p:spTgt spid="119"/>
                                        </p:tgtEl>
                                        <p:attrNameLst>
                                          <p:attrName>ppt_x</p:attrName>
                                        </p:attrNameLst>
                                      </p:cBhvr>
                                      <p:tavLst>
                                        <p:tav tm="0">
                                          <p:val>
                                            <p:strVal val="#ppt_x"/>
                                          </p:val>
                                        </p:tav>
                                        <p:tav tm="100000">
                                          <p:val>
                                            <p:strVal val="#ppt_x"/>
                                          </p:val>
                                        </p:tav>
                                      </p:tavLst>
                                    </p:anim>
                                    <p:anim calcmode="lin" valueType="num">
                                      <p:cBhvr>
                                        <p:cTn id="140" dur="1000" fill="hold"/>
                                        <p:tgtEl>
                                          <p:spTgt spid="119"/>
                                        </p:tgtEl>
                                        <p:attrNameLst>
                                          <p:attrName>ppt_y</p:attrName>
                                        </p:attrNameLst>
                                      </p:cBhvr>
                                      <p:tavLst>
                                        <p:tav tm="0">
                                          <p:val>
                                            <p:strVal val="#ppt_y+.1"/>
                                          </p:val>
                                        </p:tav>
                                        <p:tav tm="100000">
                                          <p:val>
                                            <p:strVal val="#ppt_y"/>
                                          </p:val>
                                        </p:tav>
                                      </p:tavLst>
                                    </p:anim>
                                  </p:childTnLst>
                                </p:cTn>
                              </p:par>
                              <p:par>
                                <p:cTn id="141" presetID="42" presetClass="entr" presetSubtype="0" fill="hold" nodeType="withEffect">
                                  <p:stCondLst>
                                    <p:cond delay="0"/>
                                  </p:stCondLst>
                                  <p:childTnLst>
                                    <p:set>
                                      <p:cBhvr>
                                        <p:cTn id="142" dur="1" fill="hold">
                                          <p:stCondLst>
                                            <p:cond delay="0"/>
                                          </p:stCondLst>
                                        </p:cTn>
                                        <p:tgtEl>
                                          <p:spTgt spid="118"/>
                                        </p:tgtEl>
                                        <p:attrNameLst>
                                          <p:attrName>style.visibility</p:attrName>
                                        </p:attrNameLst>
                                      </p:cBhvr>
                                      <p:to>
                                        <p:strVal val="visible"/>
                                      </p:to>
                                    </p:set>
                                    <p:animEffect transition="in" filter="fade">
                                      <p:cBhvr>
                                        <p:cTn id="143" dur="1000"/>
                                        <p:tgtEl>
                                          <p:spTgt spid="118"/>
                                        </p:tgtEl>
                                      </p:cBhvr>
                                    </p:animEffect>
                                    <p:anim calcmode="lin" valueType="num">
                                      <p:cBhvr>
                                        <p:cTn id="144" dur="1000" fill="hold"/>
                                        <p:tgtEl>
                                          <p:spTgt spid="118"/>
                                        </p:tgtEl>
                                        <p:attrNameLst>
                                          <p:attrName>ppt_x</p:attrName>
                                        </p:attrNameLst>
                                      </p:cBhvr>
                                      <p:tavLst>
                                        <p:tav tm="0">
                                          <p:val>
                                            <p:strVal val="#ppt_x"/>
                                          </p:val>
                                        </p:tav>
                                        <p:tav tm="100000">
                                          <p:val>
                                            <p:strVal val="#ppt_x"/>
                                          </p:val>
                                        </p:tav>
                                      </p:tavLst>
                                    </p:anim>
                                    <p:anim calcmode="lin" valueType="num">
                                      <p:cBhvr>
                                        <p:cTn id="145"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p:bldP spid="146" grpId="0"/>
      <p:bldP spid="158" grpId="0"/>
      <p:bldP spid="171" grpId="0"/>
      <p:bldP spid="181" grpId="0"/>
      <p:bldP spid="186" grpId="0"/>
      <p:bldP spid="192" grpId="0"/>
      <p:bldP spid="193" grpId="0"/>
      <p:bldP spid="6" grpId="0"/>
      <p:bldP spid="8" grpId="0"/>
      <p:bldP spid="121" grpId="0"/>
      <p:bldP spid="127" grpId="0"/>
      <p:bldP spid="130" grpId="0"/>
      <p:bldP spid="135" grpId="0"/>
      <p:bldP spid="125" grpId="0" animBg="1"/>
      <p:bldP spid="133" grpId="0" animBg="1"/>
      <p:bldP spid="134" grpId="0" animBg="1"/>
      <p:bldP spid="137" grpId="0" animBg="1"/>
      <p:bldP spid="138" grpId="0" animBg="1"/>
      <p:bldP spid="139" grpId="0" animBg="1"/>
      <p:bldP spid="140" grpId="0" animBg="1"/>
      <p:bldP spid="122" grpId="0" animBg="1"/>
      <p:bldP spid="129" grpId="0"/>
      <p:bldP spid="1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鸟嘴图</a:t>
            </a:r>
            <a:r>
              <a:rPr lang="en-US" altLang="zh-CN" b="1" dirty="0" smtClean="0"/>
              <a:t>—</a:t>
            </a:r>
            <a:r>
              <a:rPr lang="zh-CN" altLang="en-US" b="1" dirty="0" smtClean="0"/>
              <a:t>感应放大器的波形图</a:t>
            </a:r>
            <a:r>
              <a:rPr lang="zh-CN" altLang="en-US" b="1" dirty="0"/>
              <a:t>写入</a:t>
            </a:r>
            <a:r>
              <a:rPr lang="zh-CN" altLang="en-US" b="1" dirty="0" smtClean="0"/>
              <a:t>“</a:t>
            </a:r>
            <a:r>
              <a:rPr lang="en-US" altLang="zh-CN" b="1" dirty="0"/>
              <a:t>0</a:t>
            </a:r>
            <a:r>
              <a:rPr lang="zh-CN" altLang="en-US" b="1" dirty="0" smtClean="0"/>
              <a:t>”</a:t>
            </a:r>
            <a:endParaRPr lang="zh-CN" altLang="en-US" b="1" dirty="0"/>
          </a:p>
        </p:txBody>
      </p:sp>
      <p:pic>
        <p:nvPicPr>
          <p:cNvPr id="6" name="图片 13"/>
          <p:cNvPicPr>
            <a:picLocks noChangeAspect="1"/>
          </p:cNvPicPr>
          <p:nvPr/>
        </p:nvPicPr>
        <p:blipFill>
          <a:blip r:embed="rId3"/>
          <a:stretch>
            <a:fillRect/>
          </a:stretch>
        </p:blipFill>
        <p:spPr>
          <a:xfrm>
            <a:off x="838200" y="1027906"/>
            <a:ext cx="10263188" cy="128588"/>
          </a:xfrm>
          <a:prstGeom prst="rect">
            <a:avLst/>
          </a:prstGeom>
          <a:noFill/>
          <a:ln w="9525">
            <a:noFill/>
          </a:ln>
        </p:spPr>
      </p:pic>
      <p:cxnSp>
        <p:nvCxnSpPr>
          <p:cNvPr id="11" name="直接连接符 10"/>
          <p:cNvCxnSpPr/>
          <p:nvPr/>
        </p:nvCxnSpPr>
        <p:spPr>
          <a:xfrm>
            <a:off x="1242060" y="5066348"/>
            <a:ext cx="831342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242060" y="3721418"/>
            <a:ext cx="8313420" cy="0"/>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1242060" y="2506980"/>
            <a:ext cx="831342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533650" y="1466850"/>
            <a:ext cx="0" cy="4171950"/>
          </a:xfrm>
          <a:prstGeom prst="line">
            <a:avLst/>
          </a:prstGeom>
          <a:ln w="19050">
            <a:prstDash val="dash"/>
          </a:ln>
        </p:spPr>
        <p:style>
          <a:lnRef idx="1">
            <a:schemeClr val="accent6"/>
          </a:lnRef>
          <a:fillRef idx="0">
            <a:schemeClr val="accent6"/>
          </a:fillRef>
          <a:effectRef idx="0">
            <a:schemeClr val="accent6"/>
          </a:effectRef>
          <a:fontRef idx="minor">
            <a:schemeClr val="tx1"/>
          </a:fontRef>
        </p:style>
      </p:cxnSp>
      <p:cxnSp>
        <p:nvCxnSpPr>
          <p:cNvPr id="18" name="直接连接符 17"/>
          <p:cNvCxnSpPr/>
          <p:nvPr/>
        </p:nvCxnSpPr>
        <p:spPr>
          <a:xfrm flipV="1">
            <a:off x="2533650" y="2075497"/>
            <a:ext cx="752475" cy="2990851"/>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3286125" y="2075497"/>
            <a:ext cx="626935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1224982" y="2075497"/>
            <a:ext cx="831342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096000" y="5060525"/>
            <a:ext cx="2636520" cy="1008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34" name="任意多边形 33"/>
          <p:cNvSpPr/>
          <p:nvPr/>
        </p:nvSpPr>
        <p:spPr>
          <a:xfrm>
            <a:off x="3542125" y="3734645"/>
            <a:ext cx="1363250" cy="1174818"/>
          </a:xfrm>
          <a:custGeom>
            <a:avLst/>
            <a:gdLst>
              <a:gd name="connsiteX0" fmla="*/ 0 w 1760220"/>
              <a:gd name="connsiteY0" fmla="*/ 0 h 1325880"/>
              <a:gd name="connsiteX1" fmla="*/ 495300 w 1760220"/>
              <a:gd name="connsiteY1" fmla="*/ 815340 h 1325880"/>
              <a:gd name="connsiteX2" fmla="*/ 1203960 w 1760220"/>
              <a:gd name="connsiteY2" fmla="*/ 1173480 h 1325880"/>
              <a:gd name="connsiteX3" fmla="*/ 1760220 w 1760220"/>
              <a:gd name="connsiteY3" fmla="*/ 1325880 h 1325880"/>
            </a:gdLst>
            <a:ahLst/>
            <a:cxnLst>
              <a:cxn ang="0">
                <a:pos x="connsiteX0" y="connsiteY0"/>
              </a:cxn>
              <a:cxn ang="0">
                <a:pos x="connsiteX1" y="connsiteY1"/>
              </a:cxn>
              <a:cxn ang="0">
                <a:pos x="connsiteX2" y="connsiteY2"/>
              </a:cxn>
              <a:cxn ang="0">
                <a:pos x="connsiteX3" y="connsiteY3"/>
              </a:cxn>
            </a:cxnLst>
            <a:rect l="l" t="t" r="r" b="b"/>
            <a:pathLst>
              <a:path w="1760220" h="1325880">
                <a:moveTo>
                  <a:pt x="0" y="0"/>
                </a:moveTo>
                <a:cubicBezTo>
                  <a:pt x="147320" y="309880"/>
                  <a:pt x="294640" y="619760"/>
                  <a:pt x="495300" y="815340"/>
                </a:cubicBezTo>
                <a:cubicBezTo>
                  <a:pt x="695960" y="1010920"/>
                  <a:pt x="993140" y="1088390"/>
                  <a:pt x="1203960" y="1173480"/>
                </a:cubicBezTo>
                <a:cubicBezTo>
                  <a:pt x="1414780" y="1258570"/>
                  <a:pt x="1638300" y="1291590"/>
                  <a:pt x="1760220" y="1325880"/>
                </a:cubicBezTo>
              </a:path>
            </a:pathLst>
          </a:custGeom>
          <a:ln w="28575">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5" name="任意多边形 34"/>
          <p:cNvSpPr/>
          <p:nvPr/>
        </p:nvSpPr>
        <p:spPr>
          <a:xfrm>
            <a:off x="3361609" y="3730945"/>
            <a:ext cx="1066800" cy="1358263"/>
          </a:xfrm>
          <a:custGeom>
            <a:avLst/>
            <a:gdLst>
              <a:gd name="connsiteX0" fmla="*/ 0 w 1059180"/>
              <a:gd name="connsiteY0" fmla="*/ 0 h 1325880"/>
              <a:gd name="connsiteX1" fmla="*/ 365760 w 1059180"/>
              <a:gd name="connsiteY1" fmla="*/ 899160 h 1325880"/>
              <a:gd name="connsiteX2" fmla="*/ 1059180 w 1059180"/>
              <a:gd name="connsiteY2" fmla="*/ 1325880 h 1325880"/>
            </a:gdLst>
            <a:ahLst/>
            <a:cxnLst>
              <a:cxn ang="0">
                <a:pos x="connsiteX0" y="connsiteY0"/>
              </a:cxn>
              <a:cxn ang="0">
                <a:pos x="connsiteX1" y="connsiteY1"/>
              </a:cxn>
              <a:cxn ang="0">
                <a:pos x="connsiteX2" y="connsiteY2"/>
              </a:cxn>
            </a:cxnLst>
            <a:rect l="l" t="t" r="r" b="b"/>
            <a:pathLst>
              <a:path w="1059180" h="1325880">
                <a:moveTo>
                  <a:pt x="0" y="0"/>
                </a:moveTo>
                <a:cubicBezTo>
                  <a:pt x="94615" y="339090"/>
                  <a:pt x="189230" y="678180"/>
                  <a:pt x="365760" y="899160"/>
                </a:cubicBezTo>
                <a:cubicBezTo>
                  <a:pt x="542290" y="1120140"/>
                  <a:pt x="867410" y="1290320"/>
                  <a:pt x="1059180" y="1325880"/>
                </a:cubicBezTo>
              </a:path>
            </a:pathLst>
          </a:custGeom>
          <a:ln w="19050">
            <a:prstDash val="sysDash"/>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37" name="任意多边形 36"/>
          <p:cNvSpPr/>
          <p:nvPr/>
        </p:nvSpPr>
        <p:spPr>
          <a:xfrm>
            <a:off x="3564920" y="2502665"/>
            <a:ext cx="754379" cy="2567941"/>
          </a:xfrm>
          <a:custGeom>
            <a:avLst/>
            <a:gdLst>
              <a:gd name="connsiteX0" fmla="*/ 0 w 297180"/>
              <a:gd name="connsiteY0" fmla="*/ 2392680 h 2392680"/>
              <a:gd name="connsiteX1" fmla="*/ 297180 w 297180"/>
              <a:gd name="connsiteY1" fmla="*/ 0 h 2392680"/>
            </a:gdLst>
            <a:ahLst/>
            <a:cxnLst>
              <a:cxn ang="0">
                <a:pos x="connsiteX0" y="connsiteY0"/>
              </a:cxn>
              <a:cxn ang="0">
                <a:pos x="connsiteX1" y="connsiteY1"/>
              </a:cxn>
            </a:cxnLst>
            <a:rect l="l" t="t" r="r" b="b"/>
            <a:pathLst>
              <a:path w="297180" h="2392680">
                <a:moveTo>
                  <a:pt x="0" y="2392680"/>
                </a:moveTo>
                <a:cubicBezTo>
                  <a:pt x="72390" y="1383030"/>
                  <a:pt x="144780" y="373380"/>
                  <a:pt x="297180" y="0"/>
                </a:cubicBezTo>
              </a:path>
            </a:pathLst>
          </a:custGeom>
          <a:ln w="19050">
            <a:prstDash val="sysDash"/>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cxnSp>
        <p:nvCxnSpPr>
          <p:cNvPr id="39" name="直接连接符 38"/>
          <p:cNvCxnSpPr/>
          <p:nvPr/>
        </p:nvCxnSpPr>
        <p:spPr>
          <a:xfrm>
            <a:off x="4319299" y="2522796"/>
            <a:ext cx="4259580" cy="0"/>
          </a:xfrm>
          <a:prstGeom prst="line">
            <a:avLst/>
          </a:prstGeom>
          <a:ln w="19050">
            <a:prstDash val="sysDash"/>
          </a:ln>
        </p:spPr>
        <p:style>
          <a:lnRef idx="1">
            <a:schemeClr val="accent4"/>
          </a:lnRef>
          <a:fillRef idx="0">
            <a:schemeClr val="accent4"/>
          </a:fillRef>
          <a:effectRef idx="0">
            <a:schemeClr val="accent4"/>
          </a:effectRef>
          <a:fontRef idx="minor">
            <a:schemeClr val="tx1"/>
          </a:fontRef>
        </p:style>
      </p:cxnSp>
      <p:cxnSp>
        <p:nvCxnSpPr>
          <p:cNvPr id="40" name="直接连接符 39"/>
          <p:cNvCxnSpPr/>
          <p:nvPr/>
        </p:nvCxnSpPr>
        <p:spPr>
          <a:xfrm flipV="1">
            <a:off x="4409361" y="5061634"/>
            <a:ext cx="4429444" cy="3362"/>
          </a:xfrm>
          <a:prstGeom prst="line">
            <a:avLst/>
          </a:prstGeom>
          <a:ln w="19050">
            <a:prstDash val="sysDash"/>
          </a:ln>
        </p:spPr>
        <p:style>
          <a:lnRef idx="1">
            <a:schemeClr val="accent4"/>
          </a:lnRef>
          <a:fillRef idx="0">
            <a:schemeClr val="accent4"/>
          </a:fillRef>
          <a:effectRef idx="0">
            <a:schemeClr val="accent4"/>
          </a:effectRef>
          <a:fontRef idx="minor">
            <a:schemeClr val="tx1"/>
          </a:fontRef>
        </p:style>
      </p:cxnSp>
      <p:cxnSp>
        <p:nvCxnSpPr>
          <p:cNvPr id="42" name="直接连接符 41"/>
          <p:cNvCxnSpPr/>
          <p:nvPr/>
        </p:nvCxnSpPr>
        <p:spPr>
          <a:xfrm flipV="1">
            <a:off x="6225607" y="2518674"/>
            <a:ext cx="2461790" cy="6015"/>
          </a:xfrm>
          <a:prstGeom prst="line">
            <a:avLst/>
          </a:prstGeom>
          <a:ln w="28575">
            <a:prstDash val="dash"/>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3" name="文本框 42"/>
              <p:cNvSpPr txBox="1"/>
              <p:nvPr/>
            </p:nvSpPr>
            <p:spPr>
              <a:xfrm>
                <a:off x="3183175" y="3532918"/>
                <a:ext cx="46863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m:t>
                      </m:r>
                      <m:r>
                        <a:rPr lang="en-US" altLang="zh-CN" sz="1000" b="0" i="1" smtClean="0">
                          <a:latin typeface="Cambria Math" panose="02040503050406030204" pitchFamily="18" charset="0"/>
                        </a:rPr>
                        <m:t>𝑉</m:t>
                      </m:r>
                    </m:oMath>
                  </m:oMathPara>
                </a14:m>
                <a:endParaRPr lang="zh-CN" altLang="en-US" sz="1000" dirty="0"/>
              </a:p>
            </p:txBody>
          </p:sp>
        </mc:Choice>
        <mc:Fallback xmlns="">
          <p:sp>
            <p:nvSpPr>
              <p:cNvPr id="43" name="文本框 42"/>
              <p:cNvSpPr txBox="1">
                <a:spLocks noRot="1" noChangeAspect="1" noMove="1" noResize="1" noEditPoints="1" noAdjustHandles="1" noChangeArrowheads="1" noChangeShapeType="1" noTextEdit="1"/>
              </p:cNvSpPr>
              <p:nvPr/>
            </p:nvSpPr>
            <p:spPr>
              <a:xfrm>
                <a:off x="3183175" y="3532918"/>
                <a:ext cx="468630" cy="246221"/>
              </a:xfrm>
              <a:prstGeom prst="rect">
                <a:avLst/>
              </a:prstGeom>
              <a:blipFill>
                <a:blip r:embed="rId4"/>
                <a:stretch>
                  <a:fillRect/>
                </a:stretch>
              </a:blipFill>
            </p:spPr>
            <p:txBody>
              <a:bodyPr/>
              <a:lstStyle/>
              <a:p>
                <a:r>
                  <a:rPr lang="zh-CN" altLang="en-US">
                    <a:noFill/>
                  </a:rPr>
                  <a:t> </a:t>
                </a:r>
              </a:p>
            </p:txBody>
          </p:sp>
        </mc:Fallback>
      </mc:AlternateContent>
      <p:sp>
        <p:nvSpPr>
          <p:cNvPr id="44" name="文本框 43"/>
          <p:cNvSpPr txBox="1"/>
          <p:nvPr/>
        </p:nvSpPr>
        <p:spPr>
          <a:xfrm>
            <a:off x="2490469" y="5355195"/>
            <a:ext cx="1022351" cy="369332"/>
          </a:xfrm>
          <a:prstGeom prst="rect">
            <a:avLst/>
          </a:prstGeom>
          <a:noFill/>
        </p:spPr>
        <p:txBody>
          <a:bodyPr wrap="square" rtlCol="0">
            <a:spAutoFit/>
          </a:bodyPr>
          <a:lstStyle/>
          <a:p>
            <a:r>
              <a:rPr lang="en-US" altLang="zh-CN" dirty="0" smtClean="0"/>
              <a:t>WL ON</a:t>
            </a:r>
            <a:endParaRPr lang="zh-CN" altLang="en-US" dirty="0"/>
          </a:p>
        </p:txBody>
      </p:sp>
      <p:sp>
        <p:nvSpPr>
          <p:cNvPr id="45" name="文本框 44"/>
          <p:cNvSpPr txBox="1"/>
          <p:nvPr/>
        </p:nvSpPr>
        <p:spPr>
          <a:xfrm>
            <a:off x="666908" y="4898405"/>
            <a:ext cx="787400" cy="369332"/>
          </a:xfrm>
          <a:prstGeom prst="rect">
            <a:avLst/>
          </a:prstGeom>
          <a:noFill/>
        </p:spPr>
        <p:txBody>
          <a:bodyPr wrap="square" rtlCol="0">
            <a:spAutoFit/>
          </a:bodyPr>
          <a:lstStyle/>
          <a:p>
            <a:r>
              <a:rPr lang="en-US" altLang="zh-CN" dirty="0" smtClean="0">
                <a:solidFill>
                  <a:schemeClr val="accent1"/>
                </a:solidFill>
              </a:rPr>
              <a:t>GND</a:t>
            </a:r>
            <a:endParaRPr lang="zh-CN" altLang="en-US" dirty="0">
              <a:solidFill>
                <a:schemeClr val="accent1"/>
              </a:solidFill>
            </a:endParaRPr>
          </a:p>
        </p:txBody>
      </p:sp>
      <mc:AlternateContent xmlns:mc="http://schemas.openxmlformats.org/markup-compatibility/2006" xmlns:a14="http://schemas.microsoft.com/office/drawing/2010/main">
        <mc:Choice Requires="a14">
          <p:sp>
            <p:nvSpPr>
              <p:cNvPr id="47" name="文本框 46"/>
              <p:cNvSpPr txBox="1"/>
              <p:nvPr/>
            </p:nvSpPr>
            <p:spPr>
              <a:xfrm>
                <a:off x="666908" y="2424873"/>
                <a:ext cx="787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𝑉</m:t>
                          </m:r>
                        </m:e>
                        <m:sub>
                          <m:r>
                            <a:rPr lang="en-US" altLang="zh-CN" b="0" i="1" smtClean="0">
                              <a:solidFill>
                                <a:schemeClr val="accent1"/>
                              </a:solidFill>
                              <a:latin typeface="Cambria Math" panose="02040503050406030204" pitchFamily="18" charset="0"/>
                            </a:rPr>
                            <m:t>𝐵𝐿𝐻</m:t>
                          </m:r>
                        </m:sub>
                      </m:sSub>
                    </m:oMath>
                  </m:oMathPara>
                </a14:m>
                <a:endParaRPr lang="zh-CN" altLang="en-US" dirty="0">
                  <a:solidFill>
                    <a:schemeClr val="accent1"/>
                  </a:solidFill>
                </a:endParaRPr>
              </a:p>
            </p:txBody>
          </p:sp>
        </mc:Choice>
        <mc:Fallback xmlns="">
          <p:sp>
            <p:nvSpPr>
              <p:cNvPr id="47" name="文本框 46"/>
              <p:cNvSpPr txBox="1">
                <a:spLocks noRot="1" noChangeAspect="1" noMove="1" noResize="1" noEditPoints="1" noAdjustHandles="1" noChangeArrowheads="1" noChangeShapeType="1" noTextEdit="1"/>
              </p:cNvSpPr>
              <p:nvPr/>
            </p:nvSpPr>
            <p:spPr>
              <a:xfrm>
                <a:off x="666908" y="2424873"/>
                <a:ext cx="787400"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666908" y="1925857"/>
                <a:ext cx="787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𝑉</m:t>
                          </m:r>
                        </m:e>
                        <m:sub>
                          <m:r>
                            <a:rPr lang="en-US" altLang="zh-CN" b="0" i="1" smtClean="0">
                              <a:solidFill>
                                <a:schemeClr val="accent1"/>
                              </a:solidFill>
                              <a:latin typeface="Cambria Math" panose="02040503050406030204" pitchFamily="18" charset="0"/>
                            </a:rPr>
                            <m:t>𝑃𝑃</m:t>
                          </m:r>
                        </m:sub>
                      </m:sSub>
                    </m:oMath>
                  </m:oMathPara>
                </a14:m>
                <a:endParaRPr lang="zh-CN" altLang="en-US" dirty="0">
                  <a:solidFill>
                    <a:schemeClr val="accent1"/>
                  </a:solidFill>
                </a:endParaRPr>
              </a:p>
            </p:txBody>
          </p:sp>
        </mc:Choice>
        <mc:Fallback xmlns="">
          <p:sp>
            <p:nvSpPr>
              <p:cNvPr id="48" name="文本框 47"/>
              <p:cNvSpPr txBox="1">
                <a:spLocks noRot="1" noChangeAspect="1" noMove="1" noResize="1" noEditPoints="1" noAdjustHandles="1" noChangeArrowheads="1" noChangeShapeType="1" noTextEdit="1"/>
              </p:cNvSpPr>
              <p:nvPr/>
            </p:nvSpPr>
            <p:spPr>
              <a:xfrm>
                <a:off x="666908" y="1925857"/>
                <a:ext cx="78740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666908" y="3587119"/>
                <a:ext cx="787400"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𝑉</m:t>
                          </m:r>
                        </m:e>
                        <m:sub>
                          <m:r>
                            <a:rPr lang="en-US" altLang="zh-CN" b="0" i="1" smtClean="0">
                              <a:solidFill>
                                <a:schemeClr val="accent1"/>
                              </a:solidFill>
                              <a:latin typeface="Cambria Math" panose="02040503050406030204" pitchFamily="18" charset="0"/>
                            </a:rPr>
                            <m:t>𝐵𝐿𝐸𝑄</m:t>
                          </m:r>
                        </m:sub>
                      </m:sSub>
                    </m:oMath>
                  </m:oMathPara>
                </a14:m>
                <a:endParaRPr lang="zh-CN" altLang="en-US" dirty="0">
                  <a:solidFill>
                    <a:schemeClr val="accent1"/>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666908" y="3587119"/>
                <a:ext cx="787400" cy="388889"/>
              </a:xfrm>
              <a:prstGeom prst="rect">
                <a:avLst/>
              </a:prstGeom>
              <a:blipFill>
                <a:blip r:embed="rId7"/>
                <a:stretch>
                  <a:fillRect b="-7813"/>
                </a:stretch>
              </a:blipFill>
            </p:spPr>
            <p:txBody>
              <a:bodyPr/>
              <a:lstStyle/>
              <a:p>
                <a:r>
                  <a:rPr lang="zh-CN" altLang="en-US">
                    <a:noFill/>
                  </a:rPr>
                  <a:t> </a:t>
                </a:r>
              </a:p>
            </p:txBody>
          </p:sp>
        </mc:Fallback>
      </mc:AlternateContent>
      <p:sp>
        <p:nvSpPr>
          <p:cNvPr id="51" name="八边形 50"/>
          <p:cNvSpPr/>
          <p:nvPr/>
        </p:nvSpPr>
        <p:spPr>
          <a:xfrm>
            <a:off x="2238414" y="5438018"/>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3" name="文本框 52"/>
          <p:cNvSpPr txBox="1"/>
          <p:nvPr/>
        </p:nvSpPr>
        <p:spPr>
          <a:xfrm>
            <a:off x="2249803" y="5419293"/>
            <a:ext cx="219075" cy="246221"/>
          </a:xfrm>
          <a:prstGeom prst="rect">
            <a:avLst/>
          </a:prstGeom>
          <a:noFill/>
        </p:spPr>
        <p:txBody>
          <a:bodyPr wrap="square" rtlCol="0">
            <a:spAutoFit/>
          </a:bodyPr>
          <a:lstStyle/>
          <a:p>
            <a:r>
              <a:rPr lang="en-US" altLang="zh-CN" sz="1000" dirty="0" smtClean="0"/>
              <a:t>1</a:t>
            </a:r>
            <a:endParaRPr lang="zh-CN" altLang="en-US" sz="1000" dirty="0"/>
          </a:p>
        </p:txBody>
      </p:sp>
      <p:sp>
        <p:nvSpPr>
          <p:cNvPr id="56" name="任意多边形 55"/>
          <p:cNvSpPr/>
          <p:nvPr/>
        </p:nvSpPr>
        <p:spPr>
          <a:xfrm>
            <a:off x="2986523" y="3557574"/>
            <a:ext cx="701918" cy="172787"/>
          </a:xfrm>
          <a:custGeom>
            <a:avLst/>
            <a:gdLst>
              <a:gd name="connsiteX0" fmla="*/ 0 w 867747"/>
              <a:gd name="connsiteY0" fmla="*/ 181575 h 181575"/>
              <a:gd name="connsiteX1" fmla="*/ 242596 w 867747"/>
              <a:gd name="connsiteY1" fmla="*/ 22954 h 181575"/>
              <a:gd name="connsiteX2" fmla="*/ 867747 w 867747"/>
              <a:gd name="connsiteY2" fmla="*/ 4293 h 181575"/>
            </a:gdLst>
            <a:ahLst/>
            <a:cxnLst>
              <a:cxn ang="0">
                <a:pos x="connsiteX0" y="connsiteY0"/>
              </a:cxn>
              <a:cxn ang="0">
                <a:pos x="connsiteX1" y="connsiteY1"/>
              </a:cxn>
              <a:cxn ang="0">
                <a:pos x="connsiteX2" y="connsiteY2"/>
              </a:cxn>
            </a:cxnLst>
            <a:rect l="l" t="t" r="r" b="b"/>
            <a:pathLst>
              <a:path w="867747" h="181575">
                <a:moveTo>
                  <a:pt x="0" y="181575"/>
                </a:moveTo>
                <a:cubicBezTo>
                  <a:pt x="48986" y="117038"/>
                  <a:pt x="97972" y="52501"/>
                  <a:pt x="242596" y="22954"/>
                </a:cubicBezTo>
                <a:cubicBezTo>
                  <a:pt x="387220" y="-6593"/>
                  <a:pt x="627483" y="-1150"/>
                  <a:pt x="867747" y="4293"/>
                </a:cubicBezTo>
              </a:path>
            </a:pathLst>
          </a:custGeom>
          <a:ln w="28575">
            <a:solidFill>
              <a:schemeClr val="accent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59" name="任意多边形 58"/>
          <p:cNvSpPr/>
          <p:nvPr/>
        </p:nvSpPr>
        <p:spPr>
          <a:xfrm>
            <a:off x="3680974" y="2528430"/>
            <a:ext cx="1044262" cy="1204350"/>
          </a:xfrm>
          <a:custGeom>
            <a:avLst/>
            <a:gdLst>
              <a:gd name="connsiteX0" fmla="*/ 0 w 923731"/>
              <a:gd name="connsiteY0" fmla="*/ 1017037 h 1179523"/>
              <a:gd name="connsiteX1" fmla="*/ 205274 w 923731"/>
              <a:gd name="connsiteY1" fmla="*/ 1129004 h 1179523"/>
              <a:gd name="connsiteX2" fmla="*/ 475861 w 923731"/>
              <a:gd name="connsiteY2" fmla="*/ 298580 h 1179523"/>
              <a:gd name="connsiteX3" fmla="*/ 923731 w 923731"/>
              <a:gd name="connsiteY3" fmla="*/ 0 h 1179523"/>
            </a:gdLst>
            <a:ahLst/>
            <a:cxnLst>
              <a:cxn ang="0">
                <a:pos x="connsiteX0" y="connsiteY0"/>
              </a:cxn>
              <a:cxn ang="0">
                <a:pos x="connsiteX1" y="connsiteY1"/>
              </a:cxn>
              <a:cxn ang="0">
                <a:pos x="connsiteX2" y="connsiteY2"/>
              </a:cxn>
              <a:cxn ang="0">
                <a:pos x="connsiteX3" y="connsiteY3"/>
              </a:cxn>
            </a:cxnLst>
            <a:rect l="l" t="t" r="r" b="b"/>
            <a:pathLst>
              <a:path w="923731" h="1179523">
                <a:moveTo>
                  <a:pt x="0" y="1017037"/>
                </a:moveTo>
                <a:cubicBezTo>
                  <a:pt x="62982" y="1132892"/>
                  <a:pt x="125964" y="1248747"/>
                  <a:pt x="205274" y="1129004"/>
                </a:cubicBezTo>
                <a:cubicBezTo>
                  <a:pt x="284584" y="1009261"/>
                  <a:pt x="356118" y="486747"/>
                  <a:pt x="475861" y="298580"/>
                </a:cubicBezTo>
                <a:cubicBezTo>
                  <a:pt x="595604" y="110413"/>
                  <a:pt x="816429" y="15551"/>
                  <a:pt x="923731" y="0"/>
                </a:cubicBez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 name="文本框 2"/>
          <p:cNvSpPr txBox="1"/>
          <p:nvPr/>
        </p:nvSpPr>
        <p:spPr>
          <a:xfrm>
            <a:off x="4307237" y="2646477"/>
            <a:ext cx="1455575" cy="369332"/>
          </a:xfrm>
          <a:prstGeom prst="rect">
            <a:avLst/>
          </a:prstGeom>
          <a:noFill/>
        </p:spPr>
        <p:txBody>
          <a:bodyPr wrap="square" rtlCol="0">
            <a:spAutoFit/>
          </a:bodyPr>
          <a:lstStyle/>
          <a:p>
            <a:r>
              <a:rPr lang="en-US" altLang="zh-CN" dirty="0" smtClean="0">
                <a:solidFill>
                  <a:schemeClr val="accent2"/>
                </a:solidFill>
              </a:rPr>
              <a:t>BL</a:t>
            </a:r>
            <a:endParaRPr lang="zh-CN" altLang="en-US" dirty="0">
              <a:solidFill>
                <a:schemeClr val="accent2"/>
              </a:solidFill>
            </a:endParaRPr>
          </a:p>
        </p:txBody>
      </p:sp>
      <p:sp>
        <p:nvSpPr>
          <p:cNvPr id="4" name="文本框 3"/>
          <p:cNvSpPr txBox="1"/>
          <p:nvPr/>
        </p:nvSpPr>
        <p:spPr>
          <a:xfrm>
            <a:off x="4873735" y="4640825"/>
            <a:ext cx="1589186" cy="369332"/>
          </a:xfrm>
          <a:prstGeom prst="rect">
            <a:avLst/>
          </a:prstGeom>
          <a:noFill/>
        </p:spPr>
        <p:txBody>
          <a:bodyPr wrap="square" rtlCol="0">
            <a:spAutoFit/>
          </a:bodyPr>
          <a:lstStyle/>
          <a:p>
            <a:r>
              <a:rPr lang="en-US" altLang="zh-CN" dirty="0" smtClean="0">
                <a:solidFill>
                  <a:schemeClr val="accent2"/>
                </a:solidFill>
              </a:rPr>
              <a:t>/BL</a:t>
            </a:r>
            <a:endParaRPr lang="zh-CN" altLang="en-US" dirty="0">
              <a:solidFill>
                <a:schemeClr val="accent2"/>
              </a:solidFill>
            </a:endParaRPr>
          </a:p>
        </p:txBody>
      </p:sp>
      <p:sp>
        <p:nvSpPr>
          <p:cNvPr id="8" name="任意多边形 7"/>
          <p:cNvSpPr/>
          <p:nvPr/>
        </p:nvSpPr>
        <p:spPr>
          <a:xfrm>
            <a:off x="4525170" y="2533374"/>
            <a:ext cx="1861282" cy="2546726"/>
          </a:xfrm>
          <a:custGeom>
            <a:avLst/>
            <a:gdLst>
              <a:gd name="connsiteX0" fmla="*/ 0 w 2085824"/>
              <a:gd name="connsiteY0" fmla="*/ 2568588 h 2568588"/>
              <a:gd name="connsiteX1" fmla="*/ 569168 w 2085824"/>
              <a:gd name="connsiteY1" fmla="*/ 431878 h 2568588"/>
              <a:gd name="connsiteX2" fmla="*/ 1184988 w 2085824"/>
              <a:gd name="connsiteY2" fmla="*/ 2670 h 2568588"/>
              <a:gd name="connsiteX3" fmla="*/ 1632858 w 2085824"/>
              <a:gd name="connsiteY3" fmla="*/ 506523 h 2568588"/>
              <a:gd name="connsiteX4" fmla="*/ 2071396 w 2085824"/>
              <a:gd name="connsiteY4" fmla="*/ 2559257 h 25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824" h="2568588">
                <a:moveTo>
                  <a:pt x="0" y="2568588"/>
                </a:moveTo>
                <a:cubicBezTo>
                  <a:pt x="185835" y="1714059"/>
                  <a:pt x="371670" y="859531"/>
                  <a:pt x="569168" y="431878"/>
                </a:cubicBezTo>
                <a:cubicBezTo>
                  <a:pt x="766666" y="4225"/>
                  <a:pt x="1007707" y="-9771"/>
                  <a:pt x="1184988" y="2670"/>
                </a:cubicBezTo>
                <a:cubicBezTo>
                  <a:pt x="1362269" y="15111"/>
                  <a:pt x="1485123" y="80425"/>
                  <a:pt x="1632858" y="506523"/>
                </a:cubicBezTo>
                <a:cubicBezTo>
                  <a:pt x="1780593" y="932621"/>
                  <a:pt x="2164702" y="2293335"/>
                  <a:pt x="2071396" y="2559257"/>
                </a:cubicBezTo>
              </a:path>
            </a:pathLst>
          </a:cu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94300" y="2733617"/>
            <a:ext cx="654050" cy="369332"/>
          </a:xfrm>
          <a:prstGeom prst="rect">
            <a:avLst/>
          </a:prstGeom>
          <a:noFill/>
        </p:spPr>
        <p:txBody>
          <a:bodyPr wrap="square" rtlCol="0">
            <a:spAutoFit/>
          </a:bodyPr>
          <a:lstStyle/>
          <a:p>
            <a:r>
              <a:rPr lang="en-US" altLang="zh-CN" dirty="0" smtClean="0">
                <a:solidFill>
                  <a:schemeClr val="accent1">
                    <a:lumMod val="75000"/>
                  </a:schemeClr>
                </a:solidFill>
              </a:rPr>
              <a:t>CSEL</a:t>
            </a:r>
            <a:endParaRPr lang="zh-CN" altLang="en-US" dirty="0">
              <a:solidFill>
                <a:schemeClr val="accent1">
                  <a:lumMod val="75000"/>
                </a:schemeClr>
              </a:solidFill>
            </a:endParaRPr>
          </a:p>
        </p:txBody>
      </p:sp>
      <p:sp>
        <p:nvSpPr>
          <p:cNvPr id="10" name="文本框 9"/>
          <p:cNvSpPr txBox="1"/>
          <p:nvPr/>
        </p:nvSpPr>
        <p:spPr>
          <a:xfrm>
            <a:off x="2990611" y="3990896"/>
            <a:ext cx="604520" cy="369332"/>
          </a:xfrm>
          <a:prstGeom prst="rect">
            <a:avLst/>
          </a:prstGeom>
          <a:noFill/>
        </p:spPr>
        <p:txBody>
          <a:bodyPr wrap="square" rtlCol="0">
            <a:spAutoFit/>
          </a:bodyPr>
          <a:lstStyle/>
          <a:p>
            <a:r>
              <a:rPr lang="en-US" altLang="zh-CN" dirty="0" smtClean="0">
                <a:solidFill>
                  <a:schemeClr val="accent4"/>
                </a:solidFill>
              </a:rPr>
              <a:t>NCS</a:t>
            </a:r>
            <a:endParaRPr lang="zh-CN" altLang="en-US" dirty="0">
              <a:solidFill>
                <a:schemeClr val="accent4"/>
              </a:solidFill>
            </a:endParaRPr>
          </a:p>
        </p:txBody>
      </p:sp>
      <p:sp>
        <p:nvSpPr>
          <p:cNvPr id="15" name="文本框 14"/>
          <p:cNvSpPr txBox="1"/>
          <p:nvPr/>
        </p:nvSpPr>
        <p:spPr>
          <a:xfrm>
            <a:off x="3544373" y="2735609"/>
            <a:ext cx="605711" cy="369332"/>
          </a:xfrm>
          <a:prstGeom prst="rect">
            <a:avLst/>
          </a:prstGeom>
          <a:noFill/>
        </p:spPr>
        <p:txBody>
          <a:bodyPr wrap="square" rtlCol="0">
            <a:spAutoFit/>
          </a:bodyPr>
          <a:lstStyle/>
          <a:p>
            <a:r>
              <a:rPr lang="en-US" altLang="zh-CN" dirty="0" smtClean="0">
                <a:solidFill>
                  <a:schemeClr val="accent4"/>
                </a:solidFill>
              </a:rPr>
              <a:t>PCS</a:t>
            </a:r>
            <a:endParaRPr lang="zh-CN" altLang="en-US" dirty="0">
              <a:solidFill>
                <a:schemeClr val="accent4"/>
              </a:solidFill>
            </a:endParaRPr>
          </a:p>
        </p:txBody>
      </p:sp>
      <p:sp>
        <p:nvSpPr>
          <p:cNvPr id="41" name="八边形 40"/>
          <p:cNvSpPr/>
          <p:nvPr/>
        </p:nvSpPr>
        <p:spPr>
          <a:xfrm>
            <a:off x="3059920" y="3239699"/>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46" name="八边形 45"/>
          <p:cNvSpPr/>
          <p:nvPr/>
        </p:nvSpPr>
        <p:spPr>
          <a:xfrm>
            <a:off x="2978984" y="4406223"/>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0" name="八边形 49"/>
          <p:cNvSpPr/>
          <p:nvPr/>
        </p:nvSpPr>
        <p:spPr>
          <a:xfrm>
            <a:off x="3196549" y="2604857"/>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2" name="八边形 51"/>
          <p:cNvSpPr/>
          <p:nvPr/>
        </p:nvSpPr>
        <p:spPr>
          <a:xfrm>
            <a:off x="6413592" y="2199294"/>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4" name="文本框 53"/>
          <p:cNvSpPr txBox="1"/>
          <p:nvPr/>
        </p:nvSpPr>
        <p:spPr>
          <a:xfrm>
            <a:off x="3055333" y="3226808"/>
            <a:ext cx="219075" cy="246221"/>
          </a:xfrm>
          <a:prstGeom prst="rect">
            <a:avLst/>
          </a:prstGeom>
          <a:noFill/>
        </p:spPr>
        <p:txBody>
          <a:bodyPr wrap="square" rtlCol="0">
            <a:spAutoFit/>
          </a:bodyPr>
          <a:lstStyle/>
          <a:p>
            <a:r>
              <a:rPr lang="en-US" altLang="zh-CN" sz="1000" dirty="0"/>
              <a:t>2</a:t>
            </a:r>
            <a:endParaRPr lang="zh-CN" altLang="en-US" sz="1000" dirty="0"/>
          </a:p>
        </p:txBody>
      </p:sp>
      <p:sp>
        <p:nvSpPr>
          <p:cNvPr id="22" name="文本框 21"/>
          <p:cNvSpPr txBox="1"/>
          <p:nvPr/>
        </p:nvSpPr>
        <p:spPr>
          <a:xfrm>
            <a:off x="3292871" y="3226638"/>
            <a:ext cx="1116490" cy="246221"/>
          </a:xfrm>
          <a:prstGeom prst="rect">
            <a:avLst/>
          </a:prstGeom>
          <a:noFill/>
        </p:spPr>
        <p:txBody>
          <a:bodyPr wrap="square" rtlCol="0">
            <a:spAutoFit/>
          </a:bodyPr>
          <a:lstStyle/>
          <a:p>
            <a:r>
              <a:rPr lang="en-US" altLang="zh-CN" sz="1000" dirty="0" smtClean="0">
                <a:latin typeface="+mn-lt"/>
                <a:ea typeface="微软雅黑" panose="020B0503020204020204" pitchFamily="34" charset="-122"/>
              </a:rPr>
              <a:t>Charge sharing</a:t>
            </a:r>
            <a:endParaRPr lang="zh-CN" altLang="en-US" sz="1000" dirty="0">
              <a:latin typeface="+mn-lt"/>
              <a:ea typeface="微软雅黑" panose="020B0503020204020204" pitchFamily="34" charset="-122"/>
            </a:endParaRPr>
          </a:p>
        </p:txBody>
      </p:sp>
      <p:sp>
        <p:nvSpPr>
          <p:cNvPr id="57" name="文本框 56"/>
          <p:cNvSpPr txBox="1"/>
          <p:nvPr/>
        </p:nvSpPr>
        <p:spPr>
          <a:xfrm>
            <a:off x="2986523" y="4381540"/>
            <a:ext cx="219075" cy="246221"/>
          </a:xfrm>
          <a:prstGeom prst="rect">
            <a:avLst/>
          </a:prstGeom>
          <a:noFill/>
        </p:spPr>
        <p:txBody>
          <a:bodyPr wrap="square" rtlCol="0">
            <a:spAutoFit/>
          </a:bodyPr>
          <a:lstStyle/>
          <a:p>
            <a:r>
              <a:rPr lang="en-US" altLang="zh-CN" sz="1000" dirty="0"/>
              <a:t>3</a:t>
            </a:r>
            <a:endParaRPr lang="zh-CN" altLang="en-US" sz="1000" dirty="0"/>
          </a:p>
        </p:txBody>
      </p:sp>
      <p:sp>
        <p:nvSpPr>
          <p:cNvPr id="23" name="文本框 22"/>
          <p:cNvSpPr txBox="1"/>
          <p:nvPr/>
        </p:nvSpPr>
        <p:spPr>
          <a:xfrm>
            <a:off x="3158646" y="4391055"/>
            <a:ext cx="1356244" cy="246221"/>
          </a:xfrm>
          <a:prstGeom prst="rect">
            <a:avLst/>
          </a:prstGeom>
          <a:noFill/>
        </p:spPr>
        <p:txBody>
          <a:bodyPr wrap="square" rtlCol="0">
            <a:spAutoFit/>
          </a:bodyPr>
          <a:lstStyle/>
          <a:p>
            <a:r>
              <a:rPr lang="en-US" altLang="zh-CN" sz="1000" dirty="0" smtClean="0"/>
              <a:t>NCS pull GND</a:t>
            </a:r>
            <a:endParaRPr lang="zh-CN" altLang="en-US" sz="1000" dirty="0"/>
          </a:p>
        </p:txBody>
      </p:sp>
      <p:sp>
        <p:nvSpPr>
          <p:cNvPr id="24" name="文本框 23"/>
          <p:cNvSpPr txBox="1"/>
          <p:nvPr/>
        </p:nvSpPr>
        <p:spPr>
          <a:xfrm>
            <a:off x="3382313" y="2605744"/>
            <a:ext cx="2011613" cy="246221"/>
          </a:xfrm>
          <a:prstGeom prst="rect">
            <a:avLst/>
          </a:prstGeom>
          <a:noFill/>
        </p:spPr>
        <p:txBody>
          <a:bodyPr wrap="square" rtlCol="0">
            <a:spAutoFit/>
          </a:bodyPr>
          <a:lstStyle/>
          <a:p>
            <a:r>
              <a:rPr lang="en-US" altLang="zh-CN" sz="1000" dirty="0" smtClean="0"/>
              <a:t>PCS pull high </a:t>
            </a:r>
            <a:endParaRPr lang="zh-CN" altLang="en-US" sz="1000" dirty="0"/>
          </a:p>
        </p:txBody>
      </p:sp>
      <p:sp>
        <p:nvSpPr>
          <p:cNvPr id="58" name="文本框 57"/>
          <p:cNvSpPr txBox="1"/>
          <p:nvPr/>
        </p:nvSpPr>
        <p:spPr>
          <a:xfrm>
            <a:off x="3198415" y="2600600"/>
            <a:ext cx="219075" cy="246221"/>
          </a:xfrm>
          <a:prstGeom prst="rect">
            <a:avLst/>
          </a:prstGeom>
          <a:noFill/>
        </p:spPr>
        <p:txBody>
          <a:bodyPr wrap="square" rtlCol="0">
            <a:spAutoFit/>
          </a:bodyPr>
          <a:lstStyle/>
          <a:p>
            <a:r>
              <a:rPr lang="en-US" altLang="zh-CN" sz="1000" dirty="0"/>
              <a:t>4</a:t>
            </a:r>
            <a:endParaRPr lang="zh-CN" altLang="en-US" sz="1000" dirty="0"/>
          </a:p>
        </p:txBody>
      </p:sp>
      <p:sp>
        <p:nvSpPr>
          <p:cNvPr id="60" name="八边形 59"/>
          <p:cNvSpPr/>
          <p:nvPr/>
        </p:nvSpPr>
        <p:spPr>
          <a:xfrm>
            <a:off x="6414484" y="5181095"/>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5" name="文本框 54"/>
          <p:cNvSpPr txBox="1"/>
          <p:nvPr/>
        </p:nvSpPr>
        <p:spPr>
          <a:xfrm>
            <a:off x="6415081" y="5163939"/>
            <a:ext cx="219075" cy="246221"/>
          </a:xfrm>
          <a:prstGeom prst="rect">
            <a:avLst/>
          </a:prstGeom>
          <a:noFill/>
        </p:spPr>
        <p:txBody>
          <a:bodyPr wrap="square" rtlCol="0">
            <a:spAutoFit/>
          </a:bodyPr>
          <a:lstStyle/>
          <a:p>
            <a:r>
              <a:rPr lang="en-US" altLang="zh-CN" sz="1000" dirty="0" smtClean="0"/>
              <a:t>6</a:t>
            </a:r>
            <a:endParaRPr lang="zh-CN" altLang="en-US" sz="1000" dirty="0"/>
          </a:p>
        </p:txBody>
      </p:sp>
      <p:sp>
        <p:nvSpPr>
          <p:cNvPr id="25" name="文本框 24"/>
          <p:cNvSpPr txBox="1"/>
          <p:nvPr/>
        </p:nvSpPr>
        <p:spPr>
          <a:xfrm>
            <a:off x="6667554" y="5163939"/>
            <a:ext cx="1935480" cy="246221"/>
          </a:xfrm>
          <a:prstGeom prst="rect">
            <a:avLst/>
          </a:prstGeom>
          <a:noFill/>
        </p:spPr>
        <p:txBody>
          <a:bodyPr wrap="square" rtlCol="0">
            <a:spAutoFit/>
          </a:bodyPr>
          <a:lstStyle/>
          <a:p>
            <a:r>
              <a:rPr lang="en-US" altLang="zh-CN" sz="1000" dirty="0" smtClean="0"/>
              <a:t>BL sensing to low</a:t>
            </a:r>
            <a:endParaRPr lang="zh-CN" altLang="en-US" sz="1000" dirty="0"/>
          </a:p>
        </p:txBody>
      </p:sp>
      <p:sp>
        <p:nvSpPr>
          <p:cNvPr id="64" name="文本框 63"/>
          <p:cNvSpPr txBox="1"/>
          <p:nvPr/>
        </p:nvSpPr>
        <p:spPr>
          <a:xfrm>
            <a:off x="6411541" y="2191524"/>
            <a:ext cx="219075" cy="246221"/>
          </a:xfrm>
          <a:prstGeom prst="rect">
            <a:avLst/>
          </a:prstGeom>
          <a:noFill/>
        </p:spPr>
        <p:txBody>
          <a:bodyPr wrap="square" rtlCol="0">
            <a:spAutoFit/>
          </a:bodyPr>
          <a:lstStyle/>
          <a:p>
            <a:r>
              <a:rPr lang="en-US" altLang="zh-CN" sz="1000" dirty="0" smtClean="0"/>
              <a:t>6</a:t>
            </a:r>
            <a:endParaRPr lang="zh-CN" altLang="en-US" sz="1000" dirty="0"/>
          </a:p>
        </p:txBody>
      </p:sp>
      <p:sp>
        <p:nvSpPr>
          <p:cNvPr id="26" name="文本框 25"/>
          <p:cNvSpPr txBox="1"/>
          <p:nvPr/>
        </p:nvSpPr>
        <p:spPr>
          <a:xfrm>
            <a:off x="6630616" y="2171678"/>
            <a:ext cx="2181127" cy="246221"/>
          </a:xfrm>
          <a:prstGeom prst="rect">
            <a:avLst/>
          </a:prstGeom>
          <a:noFill/>
        </p:spPr>
        <p:txBody>
          <a:bodyPr wrap="square" rtlCol="0">
            <a:spAutoFit/>
          </a:bodyPr>
          <a:lstStyle/>
          <a:p>
            <a:r>
              <a:rPr lang="en-US" altLang="zh-CN" sz="1000" dirty="0" smtClean="0"/>
              <a:t>/BL sensing to high</a:t>
            </a:r>
            <a:endParaRPr lang="zh-CN" altLang="en-US" sz="1000" dirty="0"/>
          </a:p>
        </p:txBody>
      </p:sp>
      <p:cxnSp>
        <p:nvCxnSpPr>
          <p:cNvPr id="28" name="直接连接符 27"/>
          <p:cNvCxnSpPr/>
          <p:nvPr/>
        </p:nvCxnSpPr>
        <p:spPr>
          <a:xfrm>
            <a:off x="2986523" y="3730361"/>
            <a:ext cx="555602" cy="0"/>
          </a:xfrm>
          <a:prstGeom prst="line">
            <a:avLst/>
          </a:prstGeom>
          <a:ln w="28575">
            <a:prstDash val="dash"/>
          </a:ln>
        </p:spPr>
        <p:style>
          <a:lnRef idx="1">
            <a:schemeClr val="accent2"/>
          </a:lnRef>
          <a:fillRef idx="0">
            <a:schemeClr val="accent2"/>
          </a:fillRef>
          <a:effectRef idx="0">
            <a:schemeClr val="accent2"/>
          </a:effectRef>
          <a:fontRef idx="minor">
            <a:schemeClr val="tx1"/>
          </a:fontRef>
        </p:style>
      </p:cxnSp>
      <p:sp>
        <p:nvSpPr>
          <p:cNvPr id="5" name="任意多边形 4"/>
          <p:cNvSpPr/>
          <p:nvPr/>
        </p:nvSpPr>
        <p:spPr>
          <a:xfrm>
            <a:off x="4915655" y="2514600"/>
            <a:ext cx="1418470" cy="2394863"/>
          </a:xfrm>
          <a:custGeom>
            <a:avLst/>
            <a:gdLst>
              <a:gd name="connsiteX0" fmla="*/ 0 w 1428750"/>
              <a:gd name="connsiteY0" fmla="*/ 2438400 h 2438400"/>
              <a:gd name="connsiteX1" fmla="*/ 619125 w 1428750"/>
              <a:gd name="connsiteY1" fmla="*/ 390525 h 2438400"/>
              <a:gd name="connsiteX2" fmla="*/ 1428750 w 1428750"/>
              <a:gd name="connsiteY2" fmla="*/ 0 h 2438400"/>
            </a:gdLst>
            <a:ahLst/>
            <a:cxnLst>
              <a:cxn ang="0">
                <a:pos x="connsiteX0" y="connsiteY0"/>
              </a:cxn>
              <a:cxn ang="0">
                <a:pos x="connsiteX1" y="connsiteY1"/>
              </a:cxn>
              <a:cxn ang="0">
                <a:pos x="connsiteX2" y="connsiteY2"/>
              </a:cxn>
            </a:cxnLst>
            <a:rect l="l" t="t" r="r" b="b"/>
            <a:pathLst>
              <a:path w="1428750" h="2438400">
                <a:moveTo>
                  <a:pt x="0" y="2438400"/>
                </a:moveTo>
                <a:cubicBezTo>
                  <a:pt x="190500" y="1617662"/>
                  <a:pt x="381000" y="796925"/>
                  <a:pt x="619125" y="390525"/>
                </a:cubicBezTo>
                <a:cubicBezTo>
                  <a:pt x="857250" y="-15875"/>
                  <a:pt x="1255713" y="44450"/>
                  <a:pt x="1428750" y="0"/>
                </a:cubicBezTo>
              </a:path>
            </a:pathLst>
          </a:custGeom>
          <a:ln w="28575">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7" name="任意多边形 16"/>
          <p:cNvSpPr/>
          <p:nvPr/>
        </p:nvSpPr>
        <p:spPr>
          <a:xfrm>
            <a:off x="4738891" y="2527741"/>
            <a:ext cx="1565774" cy="2532784"/>
          </a:xfrm>
          <a:custGeom>
            <a:avLst/>
            <a:gdLst>
              <a:gd name="connsiteX0" fmla="*/ 0 w 1562100"/>
              <a:gd name="connsiteY0" fmla="*/ 0 h 2566731"/>
              <a:gd name="connsiteX1" fmla="*/ 561975 w 1562100"/>
              <a:gd name="connsiteY1" fmla="*/ 2009775 h 2566731"/>
              <a:gd name="connsiteX2" fmla="*/ 1562100 w 1562100"/>
              <a:gd name="connsiteY2" fmla="*/ 2543175 h 2566731"/>
            </a:gdLst>
            <a:ahLst/>
            <a:cxnLst>
              <a:cxn ang="0">
                <a:pos x="connsiteX0" y="connsiteY0"/>
              </a:cxn>
              <a:cxn ang="0">
                <a:pos x="connsiteX1" y="connsiteY1"/>
              </a:cxn>
              <a:cxn ang="0">
                <a:pos x="connsiteX2" y="connsiteY2"/>
              </a:cxn>
            </a:cxnLst>
            <a:rect l="l" t="t" r="r" b="b"/>
            <a:pathLst>
              <a:path w="1562100" h="2566731">
                <a:moveTo>
                  <a:pt x="0" y="0"/>
                </a:moveTo>
                <a:cubicBezTo>
                  <a:pt x="150812" y="792956"/>
                  <a:pt x="301625" y="1585913"/>
                  <a:pt x="561975" y="2009775"/>
                </a:cubicBezTo>
                <a:cubicBezTo>
                  <a:pt x="822325" y="2433637"/>
                  <a:pt x="1190625" y="2640013"/>
                  <a:pt x="1562100" y="2543175"/>
                </a:cubicBez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61" name="八边形 60"/>
          <p:cNvSpPr/>
          <p:nvPr/>
        </p:nvSpPr>
        <p:spPr>
          <a:xfrm>
            <a:off x="4627002" y="2214382"/>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62" name="文本框 61"/>
          <p:cNvSpPr txBox="1"/>
          <p:nvPr/>
        </p:nvSpPr>
        <p:spPr>
          <a:xfrm>
            <a:off x="4629501" y="2214086"/>
            <a:ext cx="219075" cy="246221"/>
          </a:xfrm>
          <a:prstGeom prst="rect">
            <a:avLst/>
          </a:prstGeom>
          <a:noFill/>
        </p:spPr>
        <p:txBody>
          <a:bodyPr wrap="square" rtlCol="0">
            <a:spAutoFit/>
          </a:bodyPr>
          <a:lstStyle/>
          <a:p>
            <a:r>
              <a:rPr lang="en-US" altLang="zh-CN" sz="1000" dirty="0"/>
              <a:t>5</a:t>
            </a:r>
            <a:endParaRPr lang="zh-CN" altLang="en-US" sz="1000" dirty="0"/>
          </a:p>
        </p:txBody>
      </p:sp>
      <p:sp>
        <p:nvSpPr>
          <p:cNvPr id="63" name="文本框 62"/>
          <p:cNvSpPr txBox="1"/>
          <p:nvPr/>
        </p:nvSpPr>
        <p:spPr>
          <a:xfrm>
            <a:off x="4837781" y="2113150"/>
            <a:ext cx="1444249" cy="400110"/>
          </a:xfrm>
          <a:prstGeom prst="rect">
            <a:avLst/>
          </a:prstGeom>
          <a:noFill/>
        </p:spPr>
        <p:txBody>
          <a:bodyPr wrap="square" rtlCol="0">
            <a:spAutoFit/>
          </a:bodyPr>
          <a:lstStyle/>
          <a:p>
            <a:r>
              <a:rPr lang="en-US" altLang="zh-CN" sz="1000" dirty="0" smtClean="0"/>
              <a:t>CSEL on the data drive by the write drive </a:t>
            </a:r>
            <a:endParaRPr lang="zh-CN" altLang="en-US" sz="1000" dirty="0"/>
          </a:p>
        </p:txBody>
      </p:sp>
      <p:cxnSp>
        <p:nvCxnSpPr>
          <p:cNvPr id="65" name="直接连接符 64"/>
          <p:cNvCxnSpPr/>
          <p:nvPr/>
        </p:nvCxnSpPr>
        <p:spPr>
          <a:xfrm>
            <a:off x="2533650" y="5066348"/>
            <a:ext cx="1031270" cy="4258"/>
          </a:xfrm>
          <a:prstGeom prst="line">
            <a:avLst/>
          </a:prstGeom>
          <a:ln w="19050">
            <a:prstDash val="sysDash"/>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784120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1000"/>
                                        <p:tgtEl>
                                          <p:spTgt spid="57"/>
                                        </p:tgtEl>
                                      </p:cBhvr>
                                    </p:animEffect>
                                    <p:anim calcmode="lin" valueType="num">
                                      <p:cBhvr>
                                        <p:cTn id="23" dur="1000" fill="hold"/>
                                        <p:tgtEl>
                                          <p:spTgt spid="57"/>
                                        </p:tgtEl>
                                        <p:attrNameLst>
                                          <p:attrName>ppt_x</p:attrName>
                                        </p:attrNameLst>
                                      </p:cBhvr>
                                      <p:tavLst>
                                        <p:tav tm="0">
                                          <p:val>
                                            <p:strVal val="#ppt_x"/>
                                          </p:val>
                                        </p:tav>
                                        <p:tav tm="100000">
                                          <p:val>
                                            <p:strVal val="#ppt_x"/>
                                          </p:val>
                                        </p:tav>
                                      </p:tavLst>
                                    </p:anim>
                                    <p:anim calcmode="lin" valueType="num">
                                      <p:cBhvr>
                                        <p:cTn id="24" dur="1000" fill="hold"/>
                                        <p:tgtEl>
                                          <p:spTgt spid="5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1000"/>
                                        <p:tgtEl>
                                          <p:spTgt spid="43"/>
                                        </p:tgtEl>
                                      </p:cBhvr>
                                    </p:animEffect>
                                    <p:anim calcmode="lin" valueType="num">
                                      <p:cBhvr>
                                        <p:cTn id="28" dur="1000" fill="hold"/>
                                        <p:tgtEl>
                                          <p:spTgt spid="43"/>
                                        </p:tgtEl>
                                        <p:attrNameLst>
                                          <p:attrName>ppt_x</p:attrName>
                                        </p:attrNameLst>
                                      </p:cBhvr>
                                      <p:tavLst>
                                        <p:tav tm="0">
                                          <p:val>
                                            <p:strVal val="#ppt_x"/>
                                          </p:val>
                                        </p:tav>
                                        <p:tav tm="100000">
                                          <p:val>
                                            <p:strVal val="#ppt_x"/>
                                          </p:val>
                                        </p:tav>
                                      </p:tavLst>
                                    </p:anim>
                                    <p:anim calcmode="lin" valueType="num">
                                      <p:cBhvr>
                                        <p:cTn id="29" dur="1000" fill="hold"/>
                                        <p:tgtEl>
                                          <p:spTgt spid="4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1000"/>
                                        <p:tgtEl>
                                          <p:spTgt spid="54"/>
                                        </p:tgtEl>
                                      </p:cBhvr>
                                    </p:animEffect>
                                    <p:anim calcmode="lin" valueType="num">
                                      <p:cBhvr>
                                        <p:cTn id="38" dur="1000" fill="hold"/>
                                        <p:tgtEl>
                                          <p:spTgt spid="54"/>
                                        </p:tgtEl>
                                        <p:attrNameLst>
                                          <p:attrName>ppt_x</p:attrName>
                                        </p:attrNameLst>
                                      </p:cBhvr>
                                      <p:tavLst>
                                        <p:tav tm="0">
                                          <p:val>
                                            <p:strVal val="#ppt_x"/>
                                          </p:val>
                                        </p:tav>
                                        <p:tav tm="100000">
                                          <p:val>
                                            <p:strVal val="#ppt_x"/>
                                          </p:val>
                                        </p:tav>
                                      </p:tavLst>
                                    </p:anim>
                                    <p:anim calcmode="lin" valueType="num">
                                      <p:cBhvr>
                                        <p:cTn id="39" dur="1000" fill="hold"/>
                                        <p:tgtEl>
                                          <p:spTgt spid="5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1000"/>
                                        <p:tgtEl>
                                          <p:spTgt spid="58"/>
                                        </p:tgtEl>
                                      </p:cBhvr>
                                    </p:animEffect>
                                    <p:anim calcmode="lin" valueType="num">
                                      <p:cBhvr>
                                        <p:cTn id="43" dur="1000" fill="hold"/>
                                        <p:tgtEl>
                                          <p:spTgt spid="58"/>
                                        </p:tgtEl>
                                        <p:attrNameLst>
                                          <p:attrName>ppt_x</p:attrName>
                                        </p:attrNameLst>
                                      </p:cBhvr>
                                      <p:tavLst>
                                        <p:tav tm="0">
                                          <p:val>
                                            <p:strVal val="#ppt_x"/>
                                          </p:val>
                                        </p:tav>
                                        <p:tav tm="100000">
                                          <p:val>
                                            <p:strVal val="#ppt_x"/>
                                          </p:val>
                                        </p:tav>
                                      </p:tavLst>
                                    </p:anim>
                                    <p:anim calcmode="lin" valueType="num">
                                      <p:cBhvr>
                                        <p:cTn id="44" dur="1000" fill="hold"/>
                                        <p:tgtEl>
                                          <p:spTgt spid="5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1000"/>
                                        <p:tgtEl>
                                          <p:spTgt spid="35"/>
                                        </p:tgtEl>
                                      </p:cBhvr>
                                    </p:animEffect>
                                    <p:anim calcmode="lin" valueType="num">
                                      <p:cBhvr>
                                        <p:cTn id="53" dur="1000" fill="hold"/>
                                        <p:tgtEl>
                                          <p:spTgt spid="35"/>
                                        </p:tgtEl>
                                        <p:attrNameLst>
                                          <p:attrName>ppt_x</p:attrName>
                                        </p:attrNameLst>
                                      </p:cBhvr>
                                      <p:tavLst>
                                        <p:tav tm="0">
                                          <p:val>
                                            <p:strVal val="#ppt_x"/>
                                          </p:val>
                                        </p:tav>
                                        <p:tav tm="100000">
                                          <p:val>
                                            <p:strVal val="#ppt_x"/>
                                          </p:val>
                                        </p:tav>
                                      </p:tavLst>
                                    </p:anim>
                                    <p:anim calcmode="lin" valueType="num">
                                      <p:cBhvr>
                                        <p:cTn id="54" dur="1000" fill="hold"/>
                                        <p:tgtEl>
                                          <p:spTgt spid="3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1000"/>
                                        <p:tgtEl>
                                          <p:spTgt spid="59"/>
                                        </p:tgtEl>
                                      </p:cBhvr>
                                    </p:animEffect>
                                    <p:anim calcmode="lin" valueType="num">
                                      <p:cBhvr>
                                        <p:cTn id="63" dur="1000" fill="hold"/>
                                        <p:tgtEl>
                                          <p:spTgt spid="59"/>
                                        </p:tgtEl>
                                        <p:attrNameLst>
                                          <p:attrName>ppt_x</p:attrName>
                                        </p:attrNameLst>
                                      </p:cBhvr>
                                      <p:tavLst>
                                        <p:tav tm="0">
                                          <p:val>
                                            <p:strVal val="#ppt_x"/>
                                          </p:val>
                                        </p:tav>
                                        <p:tav tm="100000">
                                          <p:val>
                                            <p:strVal val="#ppt_x"/>
                                          </p:val>
                                        </p:tav>
                                      </p:tavLst>
                                    </p:anim>
                                    <p:anim calcmode="lin" valueType="num">
                                      <p:cBhvr>
                                        <p:cTn id="64" dur="1000" fill="hold"/>
                                        <p:tgtEl>
                                          <p:spTgt spid="5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1000"/>
                                        <p:tgtEl>
                                          <p:spTgt spid="34"/>
                                        </p:tgtEl>
                                      </p:cBhvr>
                                    </p:animEffect>
                                    <p:anim calcmode="lin" valueType="num">
                                      <p:cBhvr>
                                        <p:cTn id="68" dur="1000" fill="hold"/>
                                        <p:tgtEl>
                                          <p:spTgt spid="34"/>
                                        </p:tgtEl>
                                        <p:attrNameLst>
                                          <p:attrName>ppt_x</p:attrName>
                                        </p:attrNameLst>
                                      </p:cBhvr>
                                      <p:tavLst>
                                        <p:tav tm="0">
                                          <p:val>
                                            <p:strVal val="#ppt_x"/>
                                          </p:val>
                                        </p:tav>
                                        <p:tav tm="100000">
                                          <p:val>
                                            <p:strVal val="#ppt_x"/>
                                          </p:val>
                                        </p:tav>
                                      </p:tavLst>
                                    </p:anim>
                                    <p:anim calcmode="lin" valueType="num">
                                      <p:cBhvr>
                                        <p:cTn id="69" dur="1000" fill="hold"/>
                                        <p:tgtEl>
                                          <p:spTgt spid="3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1000"/>
                                        <p:tgtEl>
                                          <p:spTgt spid="56"/>
                                        </p:tgtEl>
                                      </p:cBhvr>
                                    </p:animEffect>
                                    <p:anim calcmode="lin" valueType="num">
                                      <p:cBhvr>
                                        <p:cTn id="73" dur="1000" fill="hold"/>
                                        <p:tgtEl>
                                          <p:spTgt spid="56"/>
                                        </p:tgtEl>
                                        <p:attrNameLst>
                                          <p:attrName>ppt_x</p:attrName>
                                        </p:attrNameLst>
                                      </p:cBhvr>
                                      <p:tavLst>
                                        <p:tav tm="0">
                                          <p:val>
                                            <p:strVal val="#ppt_x"/>
                                          </p:val>
                                        </p:tav>
                                        <p:tav tm="100000">
                                          <p:val>
                                            <p:strVal val="#ppt_x"/>
                                          </p:val>
                                        </p:tav>
                                      </p:tavLst>
                                    </p:anim>
                                    <p:anim calcmode="lin" valueType="num">
                                      <p:cBhvr>
                                        <p:cTn id="7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1000"/>
                                        <p:tgtEl>
                                          <p:spTgt spid="62"/>
                                        </p:tgtEl>
                                      </p:cBhvr>
                                    </p:animEffect>
                                    <p:anim calcmode="lin" valueType="num">
                                      <p:cBhvr>
                                        <p:cTn id="80" dur="1000" fill="hold"/>
                                        <p:tgtEl>
                                          <p:spTgt spid="62"/>
                                        </p:tgtEl>
                                        <p:attrNameLst>
                                          <p:attrName>ppt_x</p:attrName>
                                        </p:attrNameLst>
                                      </p:cBhvr>
                                      <p:tavLst>
                                        <p:tav tm="0">
                                          <p:val>
                                            <p:strVal val="#ppt_x"/>
                                          </p:val>
                                        </p:tav>
                                        <p:tav tm="100000">
                                          <p:val>
                                            <p:strVal val="#ppt_x"/>
                                          </p:val>
                                        </p:tav>
                                      </p:tavLst>
                                    </p:anim>
                                    <p:anim calcmode="lin" valueType="num">
                                      <p:cBhvr>
                                        <p:cTn id="81" dur="1000" fill="hold"/>
                                        <p:tgtEl>
                                          <p:spTgt spid="62"/>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1000"/>
                                        <p:tgtEl>
                                          <p:spTgt spid="63"/>
                                        </p:tgtEl>
                                      </p:cBhvr>
                                    </p:animEffect>
                                    <p:anim calcmode="lin" valueType="num">
                                      <p:cBhvr>
                                        <p:cTn id="85" dur="1000" fill="hold"/>
                                        <p:tgtEl>
                                          <p:spTgt spid="63"/>
                                        </p:tgtEl>
                                        <p:attrNameLst>
                                          <p:attrName>ppt_x</p:attrName>
                                        </p:attrNameLst>
                                      </p:cBhvr>
                                      <p:tavLst>
                                        <p:tav tm="0">
                                          <p:val>
                                            <p:strVal val="#ppt_x"/>
                                          </p:val>
                                        </p:tav>
                                        <p:tav tm="100000">
                                          <p:val>
                                            <p:strVal val="#ppt_x"/>
                                          </p:val>
                                        </p:tav>
                                      </p:tavLst>
                                    </p:anim>
                                    <p:anim calcmode="lin" valueType="num">
                                      <p:cBhvr>
                                        <p:cTn id="86" dur="1000" fill="hold"/>
                                        <p:tgtEl>
                                          <p:spTgt spid="63"/>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fade">
                                      <p:cBhvr>
                                        <p:cTn id="89" dur="1000"/>
                                        <p:tgtEl>
                                          <p:spTgt spid="8"/>
                                        </p:tgtEl>
                                      </p:cBhvr>
                                    </p:animEffect>
                                    <p:anim calcmode="lin" valueType="num">
                                      <p:cBhvr>
                                        <p:cTn id="90" dur="1000" fill="hold"/>
                                        <p:tgtEl>
                                          <p:spTgt spid="8"/>
                                        </p:tgtEl>
                                        <p:attrNameLst>
                                          <p:attrName>ppt_x</p:attrName>
                                        </p:attrNameLst>
                                      </p:cBhvr>
                                      <p:tavLst>
                                        <p:tav tm="0">
                                          <p:val>
                                            <p:strVal val="#ppt_x"/>
                                          </p:val>
                                        </p:tav>
                                        <p:tav tm="100000">
                                          <p:val>
                                            <p:strVal val="#ppt_x"/>
                                          </p:val>
                                        </p:tav>
                                      </p:tavLst>
                                    </p:anim>
                                    <p:anim calcmode="lin" valueType="num">
                                      <p:cBhvr>
                                        <p:cTn id="9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fade">
                                      <p:cBhvr>
                                        <p:cTn id="96" dur="1000"/>
                                        <p:tgtEl>
                                          <p:spTgt spid="5"/>
                                        </p:tgtEl>
                                      </p:cBhvr>
                                    </p:animEffect>
                                    <p:anim calcmode="lin" valueType="num">
                                      <p:cBhvr>
                                        <p:cTn id="97" dur="1000" fill="hold"/>
                                        <p:tgtEl>
                                          <p:spTgt spid="5"/>
                                        </p:tgtEl>
                                        <p:attrNameLst>
                                          <p:attrName>ppt_x</p:attrName>
                                        </p:attrNameLst>
                                      </p:cBhvr>
                                      <p:tavLst>
                                        <p:tav tm="0">
                                          <p:val>
                                            <p:strVal val="#ppt_x"/>
                                          </p:val>
                                        </p:tav>
                                        <p:tav tm="100000">
                                          <p:val>
                                            <p:strVal val="#ppt_x"/>
                                          </p:val>
                                        </p:tav>
                                      </p:tavLst>
                                    </p:anim>
                                    <p:anim calcmode="lin" valueType="num">
                                      <p:cBhvr>
                                        <p:cTn id="98" dur="1000" fill="hold"/>
                                        <p:tgtEl>
                                          <p:spTgt spid="5"/>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0"/>
                                        <p:tgtEl>
                                          <p:spTgt spid="17"/>
                                        </p:tgtEl>
                                      </p:cBhvr>
                                    </p:animEffect>
                                    <p:anim calcmode="lin" valueType="num">
                                      <p:cBhvr>
                                        <p:cTn id="102" dur="1000" fill="hold"/>
                                        <p:tgtEl>
                                          <p:spTgt spid="17"/>
                                        </p:tgtEl>
                                        <p:attrNameLst>
                                          <p:attrName>ppt_x</p:attrName>
                                        </p:attrNameLst>
                                      </p:cBhvr>
                                      <p:tavLst>
                                        <p:tav tm="0">
                                          <p:val>
                                            <p:strVal val="#ppt_x"/>
                                          </p:val>
                                        </p:tav>
                                        <p:tav tm="100000">
                                          <p:val>
                                            <p:strVal val="#ppt_x"/>
                                          </p:val>
                                        </p:tav>
                                      </p:tavLst>
                                    </p:anim>
                                    <p:anim calcmode="lin" valueType="num">
                                      <p:cBhvr>
                                        <p:cTn id="103" dur="1000" fill="hold"/>
                                        <p:tgtEl>
                                          <p:spTgt spid="17"/>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fade">
                                      <p:cBhvr>
                                        <p:cTn id="106" dur="1000"/>
                                        <p:tgtEl>
                                          <p:spTgt spid="26"/>
                                        </p:tgtEl>
                                      </p:cBhvr>
                                    </p:animEffect>
                                    <p:anim calcmode="lin" valueType="num">
                                      <p:cBhvr>
                                        <p:cTn id="107" dur="1000" fill="hold"/>
                                        <p:tgtEl>
                                          <p:spTgt spid="26"/>
                                        </p:tgtEl>
                                        <p:attrNameLst>
                                          <p:attrName>ppt_x</p:attrName>
                                        </p:attrNameLst>
                                      </p:cBhvr>
                                      <p:tavLst>
                                        <p:tav tm="0">
                                          <p:val>
                                            <p:strVal val="#ppt_x"/>
                                          </p:val>
                                        </p:tav>
                                        <p:tav tm="100000">
                                          <p:val>
                                            <p:strVal val="#ppt_x"/>
                                          </p:val>
                                        </p:tav>
                                      </p:tavLst>
                                    </p:anim>
                                    <p:anim calcmode="lin" valueType="num">
                                      <p:cBhvr>
                                        <p:cTn id="108" dur="1000" fill="hold"/>
                                        <p:tgtEl>
                                          <p:spTgt spid="26"/>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64"/>
                                        </p:tgtEl>
                                        <p:attrNameLst>
                                          <p:attrName>style.visibility</p:attrName>
                                        </p:attrNameLst>
                                      </p:cBhvr>
                                      <p:to>
                                        <p:strVal val="visible"/>
                                      </p:to>
                                    </p:set>
                                    <p:animEffect transition="in" filter="fade">
                                      <p:cBhvr>
                                        <p:cTn id="111" dur="1000"/>
                                        <p:tgtEl>
                                          <p:spTgt spid="64"/>
                                        </p:tgtEl>
                                      </p:cBhvr>
                                    </p:animEffect>
                                    <p:anim calcmode="lin" valueType="num">
                                      <p:cBhvr>
                                        <p:cTn id="112" dur="1000" fill="hold"/>
                                        <p:tgtEl>
                                          <p:spTgt spid="64"/>
                                        </p:tgtEl>
                                        <p:attrNameLst>
                                          <p:attrName>ppt_x</p:attrName>
                                        </p:attrNameLst>
                                      </p:cBhvr>
                                      <p:tavLst>
                                        <p:tav tm="0">
                                          <p:val>
                                            <p:strVal val="#ppt_x"/>
                                          </p:val>
                                        </p:tav>
                                        <p:tav tm="100000">
                                          <p:val>
                                            <p:strVal val="#ppt_x"/>
                                          </p:val>
                                        </p:tav>
                                      </p:tavLst>
                                    </p:anim>
                                    <p:anim calcmode="lin" valueType="num">
                                      <p:cBhvr>
                                        <p:cTn id="113" dur="1000" fill="hold"/>
                                        <p:tgtEl>
                                          <p:spTgt spid="64"/>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42"/>
                                        </p:tgtEl>
                                        <p:attrNameLst>
                                          <p:attrName>style.visibility</p:attrName>
                                        </p:attrNameLst>
                                      </p:cBhvr>
                                      <p:to>
                                        <p:strVal val="visible"/>
                                      </p:to>
                                    </p:set>
                                    <p:animEffect transition="in" filter="fade">
                                      <p:cBhvr>
                                        <p:cTn id="116" dur="1000"/>
                                        <p:tgtEl>
                                          <p:spTgt spid="42"/>
                                        </p:tgtEl>
                                      </p:cBhvr>
                                    </p:animEffect>
                                    <p:anim calcmode="lin" valueType="num">
                                      <p:cBhvr>
                                        <p:cTn id="117" dur="1000" fill="hold"/>
                                        <p:tgtEl>
                                          <p:spTgt spid="42"/>
                                        </p:tgtEl>
                                        <p:attrNameLst>
                                          <p:attrName>ppt_x</p:attrName>
                                        </p:attrNameLst>
                                      </p:cBhvr>
                                      <p:tavLst>
                                        <p:tav tm="0">
                                          <p:val>
                                            <p:strVal val="#ppt_x"/>
                                          </p:val>
                                        </p:tav>
                                        <p:tav tm="100000">
                                          <p:val>
                                            <p:strVal val="#ppt_x"/>
                                          </p:val>
                                        </p:tav>
                                      </p:tavLst>
                                    </p:anim>
                                    <p:anim calcmode="lin" valueType="num">
                                      <p:cBhvr>
                                        <p:cTn id="118" dur="1000" fill="hold"/>
                                        <p:tgtEl>
                                          <p:spTgt spid="42"/>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55"/>
                                        </p:tgtEl>
                                        <p:attrNameLst>
                                          <p:attrName>style.visibility</p:attrName>
                                        </p:attrNameLst>
                                      </p:cBhvr>
                                      <p:to>
                                        <p:strVal val="visible"/>
                                      </p:to>
                                    </p:set>
                                    <p:animEffect transition="in" filter="fade">
                                      <p:cBhvr>
                                        <p:cTn id="121" dur="1000"/>
                                        <p:tgtEl>
                                          <p:spTgt spid="55"/>
                                        </p:tgtEl>
                                      </p:cBhvr>
                                    </p:animEffect>
                                    <p:anim calcmode="lin" valueType="num">
                                      <p:cBhvr>
                                        <p:cTn id="122" dur="1000" fill="hold"/>
                                        <p:tgtEl>
                                          <p:spTgt spid="55"/>
                                        </p:tgtEl>
                                        <p:attrNameLst>
                                          <p:attrName>ppt_x</p:attrName>
                                        </p:attrNameLst>
                                      </p:cBhvr>
                                      <p:tavLst>
                                        <p:tav tm="0">
                                          <p:val>
                                            <p:strVal val="#ppt_x"/>
                                          </p:val>
                                        </p:tav>
                                        <p:tav tm="100000">
                                          <p:val>
                                            <p:strVal val="#ppt_x"/>
                                          </p:val>
                                        </p:tav>
                                      </p:tavLst>
                                    </p:anim>
                                    <p:anim calcmode="lin" valueType="num">
                                      <p:cBhvr>
                                        <p:cTn id="123" dur="1000" fill="hold"/>
                                        <p:tgtEl>
                                          <p:spTgt spid="55"/>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25"/>
                                        </p:tgtEl>
                                        <p:attrNameLst>
                                          <p:attrName>style.visibility</p:attrName>
                                        </p:attrNameLst>
                                      </p:cBhvr>
                                      <p:to>
                                        <p:strVal val="visible"/>
                                      </p:to>
                                    </p:set>
                                    <p:animEffect transition="in" filter="fade">
                                      <p:cBhvr>
                                        <p:cTn id="126" dur="1000"/>
                                        <p:tgtEl>
                                          <p:spTgt spid="25"/>
                                        </p:tgtEl>
                                      </p:cBhvr>
                                    </p:animEffect>
                                    <p:anim calcmode="lin" valueType="num">
                                      <p:cBhvr>
                                        <p:cTn id="127" dur="1000" fill="hold"/>
                                        <p:tgtEl>
                                          <p:spTgt spid="25"/>
                                        </p:tgtEl>
                                        <p:attrNameLst>
                                          <p:attrName>ppt_x</p:attrName>
                                        </p:attrNameLst>
                                      </p:cBhvr>
                                      <p:tavLst>
                                        <p:tav tm="0">
                                          <p:val>
                                            <p:strVal val="#ppt_x"/>
                                          </p:val>
                                        </p:tav>
                                        <p:tav tm="100000">
                                          <p:val>
                                            <p:strVal val="#ppt_x"/>
                                          </p:val>
                                        </p:tav>
                                      </p:tavLst>
                                    </p:anim>
                                    <p:anim calcmode="lin" valueType="num">
                                      <p:cBhvr>
                                        <p:cTn id="128" dur="1000" fill="hold"/>
                                        <p:tgtEl>
                                          <p:spTgt spid="25"/>
                                        </p:tgtEl>
                                        <p:attrNameLst>
                                          <p:attrName>ppt_y</p:attrName>
                                        </p:attrNameLst>
                                      </p:cBhvr>
                                      <p:tavLst>
                                        <p:tav tm="0">
                                          <p:val>
                                            <p:strVal val="#ppt_y+.1"/>
                                          </p:val>
                                        </p:tav>
                                        <p:tav tm="100000">
                                          <p:val>
                                            <p:strVal val="#ppt_y"/>
                                          </p:val>
                                        </p:tav>
                                      </p:tavLst>
                                    </p:anim>
                                  </p:childTnLst>
                                </p:cTn>
                              </p:par>
                              <p:par>
                                <p:cTn id="129" presetID="42" presetClass="entr" presetSubtype="0" fill="hold" nodeType="with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fade">
                                      <p:cBhvr>
                                        <p:cTn id="131" dur="1000"/>
                                        <p:tgtEl>
                                          <p:spTgt spid="40"/>
                                        </p:tgtEl>
                                      </p:cBhvr>
                                    </p:animEffect>
                                    <p:anim calcmode="lin" valueType="num">
                                      <p:cBhvr>
                                        <p:cTn id="132" dur="1000" fill="hold"/>
                                        <p:tgtEl>
                                          <p:spTgt spid="40"/>
                                        </p:tgtEl>
                                        <p:attrNameLst>
                                          <p:attrName>ppt_x</p:attrName>
                                        </p:attrNameLst>
                                      </p:cBhvr>
                                      <p:tavLst>
                                        <p:tav tm="0">
                                          <p:val>
                                            <p:strVal val="#ppt_x"/>
                                          </p:val>
                                        </p:tav>
                                        <p:tav tm="100000">
                                          <p:val>
                                            <p:strVal val="#ppt_x"/>
                                          </p:val>
                                        </p:tav>
                                      </p:tavLst>
                                    </p:anim>
                                    <p:anim calcmode="lin" valueType="num">
                                      <p:cBhvr>
                                        <p:cTn id="133" dur="1000" fill="hold"/>
                                        <p:tgtEl>
                                          <p:spTgt spid="40"/>
                                        </p:tgtEl>
                                        <p:attrNameLst>
                                          <p:attrName>ppt_y</p:attrName>
                                        </p:attrNameLst>
                                      </p:cBhvr>
                                      <p:tavLst>
                                        <p:tav tm="0">
                                          <p:val>
                                            <p:strVal val="#ppt_y+.1"/>
                                          </p:val>
                                        </p:tav>
                                        <p:tav tm="100000">
                                          <p:val>
                                            <p:strVal val="#ppt_y"/>
                                          </p:val>
                                        </p:tav>
                                      </p:tavLst>
                                    </p:anim>
                                  </p:childTnLst>
                                </p:cTn>
                              </p:par>
                              <p:par>
                                <p:cTn id="134" presetID="42" presetClass="entr" presetSubtype="0" fill="hold" nodeType="with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1000"/>
                                        <p:tgtEl>
                                          <p:spTgt spid="32"/>
                                        </p:tgtEl>
                                      </p:cBhvr>
                                    </p:animEffect>
                                    <p:anim calcmode="lin" valueType="num">
                                      <p:cBhvr>
                                        <p:cTn id="137" dur="1000" fill="hold"/>
                                        <p:tgtEl>
                                          <p:spTgt spid="32"/>
                                        </p:tgtEl>
                                        <p:attrNameLst>
                                          <p:attrName>ppt_x</p:attrName>
                                        </p:attrNameLst>
                                      </p:cBhvr>
                                      <p:tavLst>
                                        <p:tav tm="0">
                                          <p:val>
                                            <p:strVal val="#ppt_x"/>
                                          </p:val>
                                        </p:tav>
                                        <p:tav tm="100000">
                                          <p:val>
                                            <p:strVal val="#ppt_x"/>
                                          </p:val>
                                        </p:tav>
                                      </p:tavLst>
                                    </p:anim>
                                    <p:anim calcmode="lin" valueType="num">
                                      <p:cBhvr>
                                        <p:cTn id="138" dur="1000" fill="hold"/>
                                        <p:tgtEl>
                                          <p:spTgt spid="32"/>
                                        </p:tgtEl>
                                        <p:attrNameLst>
                                          <p:attrName>ppt_y</p:attrName>
                                        </p:attrNameLst>
                                      </p:cBhvr>
                                      <p:tavLst>
                                        <p:tav tm="0">
                                          <p:val>
                                            <p:strVal val="#ppt_y+.1"/>
                                          </p:val>
                                        </p:tav>
                                        <p:tav tm="100000">
                                          <p:val>
                                            <p:strVal val="#ppt_y"/>
                                          </p:val>
                                        </p:tav>
                                      </p:tavLst>
                                    </p:anim>
                                  </p:childTnLst>
                                </p:cTn>
                              </p:par>
                              <p:par>
                                <p:cTn id="139" presetID="42" presetClass="entr" presetSubtype="0" fill="hold" nodeType="withEffect">
                                  <p:stCondLst>
                                    <p:cond delay="0"/>
                                  </p:stCondLst>
                                  <p:childTnLst>
                                    <p:set>
                                      <p:cBhvr>
                                        <p:cTn id="140" dur="1" fill="hold">
                                          <p:stCondLst>
                                            <p:cond delay="0"/>
                                          </p:stCondLst>
                                        </p:cTn>
                                        <p:tgtEl>
                                          <p:spTgt spid="39"/>
                                        </p:tgtEl>
                                        <p:attrNameLst>
                                          <p:attrName>style.visibility</p:attrName>
                                        </p:attrNameLst>
                                      </p:cBhvr>
                                      <p:to>
                                        <p:strVal val="visible"/>
                                      </p:to>
                                    </p:set>
                                    <p:animEffect transition="in" filter="fade">
                                      <p:cBhvr>
                                        <p:cTn id="141" dur="1000"/>
                                        <p:tgtEl>
                                          <p:spTgt spid="39"/>
                                        </p:tgtEl>
                                      </p:cBhvr>
                                    </p:animEffect>
                                    <p:anim calcmode="lin" valueType="num">
                                      <p:cBhvr>
                                        <p:cTn id="142" dur="1000" fill="hold"/>
                                        <p:tgtEl>
                                          <p:spTgt spid="39"/>
                                        </p:tgtEl>
                                        <p:attrNameLst>
                                          <p:attrName>ppt_x</p:attrName>
                                        </p:attrNameLst>
                                      </p:cBhvr>
                                      <p:tavLst>
                                        <p:tav tm="0">
                                          <p:val>
                                            <p:strVal val="#ppt_x"/>
                                          </p:val>
                                        </p:tav>
                                        <p:tav tm="100000">
                                          <p:val>
                                            <p:strVal val="#ppt_x"/>
                                          </p:val>
                                        </p:tav>
                                      </p:tavLst>
                                    </p:anim>
                                    <p:anim calcmode="lin" valueType="num">
                                      <p:cBhvr>
                                        <p:cTn id="14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7" grpId="0" animBg="1"/>
      <p:bldP spid="43" grpId="0"/>
      <p:bldP spid="44" grpId="0"/>
      <p:bldP spid="53" grpId="0"/>
      <p:bldP spid="56" grpId="0" animBg="1"/>
      <p:bldP spid="59" grpId="0" animBg="1"/>
      <p:bldP spid="8" grpId="0" animBg="1"/>
      <p:bldP spid="54" grpId="0"/>
      <p:bldP spid="22" grpId="0"/>
      <p:bldP spid="57" grpId="0"/>
      <p:bldP spid="23" grpId="0"/>
      <p:bldP spid="24" grpId="0"/>
      <p:bldP spid="58" grpId="0"/>
      <p:bldP spid="55" grpId="0"/>
      <p:bldP spid="25" grpId="0"/>
      <p:bldP spid="64" grpId="0"/>
      <p:bldP spid="26" grpId="0"/>
      <p:bldP spid="5" grpId="0" animBg="1"/>
      <p:bldP spid="17" grpId="0" animBg="1"/>
      <p:bldP spid="62" grpId="0"/>
      <p:bldP spid="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标题 7"/>
          <p:cNvSpPr>
            <a:spLocks noGrp="1"/>
          </p:cNvSpPr>
          <p:nvPr>
            <p:ph type="title"/>
          </p:nvPr>
        </p:nvSpPr>
        <p:spPr>
          <a:prstGeom prst="rect">
            <a:avLst/>
          </a:prstGeom>
          <a:noFill/>
          <a:ln>
            <a:noFill/>
          </a:ln>
        </p:spPr>
        <p:txBody>
          <a:bodyPr/>
          <a:lstStyle/>
          <a:p>
            <a:pPr eaLnBrk="1" hangingPunct="1"/>
            <a:r>
              <a:rPr lang="zh-CN" altLang="en-US" sz="4200" b="1" kern="1200" dirty="0" smtClean="0">
                <a:latin typeface="微软雅黑" panose="020B0503020204020204" pitchFamily="34" charset="-122"/>
                <a:ea typeface="微软雅黑" panose="020B0503020204020204" pitchFamily="34" charset="-122"/>
                <a:cs typeface="+mj-cs"/>
              </a:rPr>
              <a:t>感应放大器的侦测范围</a:t>
            </a:r>
            <a:endParaRPr lang="en-US" altLang="zh-CN" sz="4200" b="1" kern="1200" dirty="0">
              <a:latin typeface="微软雅黑" panose="020B0503020204020204" pitchFamily="34" charset="-122"/>
              <a:ea typeface="微软雅黑" panose="020B0503020204020204" pitchFamily="34" charset="-122"/>
              <a:cs typeface="+mj-cs"/>
            </a:endParaRPr>
          </a:p>
        </p:txBody>
      </p:sp>
      <mc:AlternateContent xmlns:mc="http://schemas.openxmlformats.org/markup-compatibility/2006" xmlns:a14="http://schemas.microsoft.com/office/drawing/2010/main">
        <mc:Choice Requires="a14">
          <p:sp>
            <p:nvSpPr>
              <p:cNvPr id="6" name="文本框 5"/>
              <p:cNvSpPr txBox="1"/>
              <p:nvPr/>
            </p:nvSpPr>
            <p:spPr>
              <a:xfrm>
                <a:off x="731519" y="1346664"/>
                <a:ext cx="9983586" cy="92333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由于记忆单元中的储存资料，是由感应放大器依据</a:t>
                </a:r>
                <a:r>
                  <a:rPr lang="en-US" altLang="zh-CN" dirty="0" smtClean="0">
                    <a:latin typeface="微软雅黑" panose="020B0503020204020204" pitchFamily="34" charset="-122"/>
                    <a:ea typeface="微软雅黑" panose="020B0503020204020204" pitchFamily="34" charset="-122"/>
                  </a:rPr>
                  <a:t>BL</a:t>
                </a:r>
                <a:r>
                  <a:rPr lang="zh-CN" altLang="en-US" dirty="0" smtClean="0">
                    <a:latin typeface="微软雅黑" panose="020B0503020204020204" pitchFamily="34" charset="-122"/>
                    <a:ea typeface="微软雅黑" panose="020B0503020204020204" pitchFamily="34" charset="-122"/>
                  </a:rPr>
                  <a:t>上的电位变化来决定的，因此感应放大器的灵敏度将会决定记忆单元所必须具备的特性。在</a:t>
                </a:r>
                <a:r>
                  <a:rPr lang="en-US" altLang="zh-CN" dirty="0" smtClean="0">
                    <a:latin typeface="微软雅黑" panose="020B0503020204020204" pitchFamily="34" charset="-122"/>
                    <a:ea typeface="微软雅黑" panose="020B0503020204020204" pitchFamily="34" charset="-122"/>
                  </a:rPr>
                  <a:t>charge sharing </a:t>
                </a:r>
                <a:r>
                  <a:rPr lang="zh-CN" altLang="en-US" dirty="0" smtClean="0">
                    <a:latin typeface="微软雅黑" panose="020B0503020204020204" pitchFamily="34" charset="-122"/>
                    <a:ea typeface="微软雅黑" panose="020B0503020204020204" pitchFamily="34" charset="-122"/>
                  </a:rPr>
                  <a:t>之后，当</a:t>
                </a:r>
                <a:r>
                  <a:rPr lang="en-US" altLang="zh-CN" dirty="0" smtClean="0">
                    <a:latin typeface="微软雅黑" panose="020B0503020204020204" pitchFamily="34" charset="-122"/>
                    <a:ea typeface="微软雅黑" panose="020B0503020204020204" pitchFamily="34" charset="-122"/>
                  </a:rPr>
                  <a:t>BL</a:t>
                </a:r>
                <a:r>
                  <a:rPr lang="zh-CN" altLang="en-US" dirty="0" smtClean="0">
                    <a:latin typeface="微软雅黑" panose="020B0503020204020204" pitchFamily="34" charset="-122"/>
                    <a:ea typeface="微软雅黑" panose="020B0503020204020204" pitchFamily="34" charset="-122"/>
                  </a:rPr>
                  <a:t>上的电位上升或者下降</a:t>
                </a:r>
                <a14:m>
                  <m:oMath xmlns:m="http://schemas.openxmlformats.org/officeDocument/2006/math">
                    <m:r>
                      <a:rPr lang="zh-CN" altLang="en-US"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𝑉</m:t>
                    </m:r>
                  </m:oMath>
                </a14:m>
                <a:r>
                  <a:rPr lang="zh-CN" altLang="en-US" dirty="0" smtClean="0">
                    <a:latin typeface="微软雅黑" panose="020B0503020204020204" pitchFamily="34" charset="-122"/>
                    <a:ea typeface="微软雅黑" panose="020B0503020204020204" pitchFamily="34" charset="-122"/>
                  </a:rPr>
                  <a:t>，则感应放大器开始工作，对应的晶体管会导通或关闭。</a:t>
                </a:r>
                <a:endParaRPr lang="zh-CN" altLang="en-US" dirty="0">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731519" y="1346664"/>
                <a:ext cx="9983586" cy="923330"/>
              </a:xfrm>
              <a:prstGeom prst="rect">
                <a:avLst/>
              </a:prstGeom>
              <a:blipFill>
                <a:blip r:embed="rId2"/>
                <a:stretch>
                  <a:fillRect l="-488" t="-3974" b="-9934"/>
                </a:stretch>
              </a:blipFill>
            </p:spPr>
            <p:txBody>
              <a:bodyPr/>
              <a:lstStyle/>
              <a:p>
                <a:r>
                  <a:rPr lang="zh-CN" altLang="en-US">
                    <a:noFill/>
                  </a:rPr>
                  <a:t> </a:t>
                </a:r>
              </a:p>
            </p:txBody>
          </p:sp>
        </mc:Fallback>
      </mc:AlternateContent>
      <p:pic>
        <p:nvPicPr>
          <p:cNvPr id="9" name="图片 8"/>
          <p:cNvPicPr>
            <a:picLocks noChangeAspect="1"/>
          </p:cNvPicPr>
          <p:nvPr/>
        </p:nvPicPr>
        <p:blipFill>
          <a:blip r:embed="rId3"/>
          <a:stretch>
            <a:fillRect/>
          </a:stretch>
        </p:blipFill>
        <p:spPr>
          <a:xfrm>
            <a:off x="639444" y="2237474"/>
            <a:ext cx="4730751" cy="3885573"/>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5370195" y="2592381"/>
                <a:ext cx="4852797" cy="1200329"/>
              </a:xfrm>
              <a:prstGeom prst="rect">
                <a:avLst/>
              </a:prstGeom>
              <a:noFill/>
            </p:spPr>
            <p:txBody>
              <a:bodyPr wrap="square" rtlCol="0">
                <a:spAutoFit/>
              </a:bodyPr>
              <a:lstStyle/>
              <a:p>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𝑉</m:t>
                        </m:r>
                      </m:e>
                      <m:sub>
                        <m:r>
                          <a:rPr lang="en-US" altLang="zh-CN" b="0" i="1" smtClean="0">
                            <a:solidFill>
                              <a:schemeClr val="tx1"/>
                            </a:solidFill>
                            <a:latin typeface="Cambria Math" panose="02040503050406030204" pitchFamily="18" charset="0"/>
                          </a:rPr>
                          <m:t>𝐵𝐿𝐻</m:t>
                        </m:r>
                      </m:sub>
                    </m:sSub>
                  </m:oMath>
                </a14:m>
                <a:r>
                  <a:rPr lang="en-US" altLang="zh-CN" dirty="0" smtClean="0">
                    <a:solidFill>
                      <a:schemeClr val="tx1"/>
                    </a:solidFill>
                  </a:rPr>
                  <a:t>= 1.2 V </a:t>
                </a:r>
              </a:p>
              <a:p>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𝐶</m:t>
                        </m:r>
                      </m:e>
                      <m:sub>
                        <m:r>
                          <a:rPr lang="en-US" altLang="zh-CN" b="0" i="1" smtClean="0">
                            <a:solidFill>
                              <a:schemeClr val="tx1"/>
                            </a:solidFill>
                            <a:latin typeface="Cambria Math" panose="02040503050406030204" pitchFamily="18" charset="0"/>
                          </a:rPr>
                          <m:t>𝑠</m:t>
                        </m:r>
                      </m:sub>
                    </m:sSub>
                  </m:oMath>
                </a14:m>
                <a:r>
                  <a:rPr lang="en-US" altLang="zh-CN" dirty="0" smtClean="0">
                    <a:solidFill>
                      <a:schemeClr val="tx1"/>
                    </a:solidFill>
                  </a:rPr>
                  <a:t>= 17 </a:t>
                </a:r>
                <a:r>
                  <a:rPr lang="en-US" altLang="zh-CN" dirty="0" err="1" smtClean="0">
                    <a:solidFill>
                      <a:schemeClr val="tx1"/>
                    </a:solidFill>
                  </a:rPr>
                  <a:t>fF</a:t>
                </a:r>
                <a:endParaRPr lang="en-US" altLang="zh-CN" dirty="0" smtClean="0">
                  <a:solidFill>
                    <a:schemeClr val="tx1"/>
                  </a:solidFill>
                </a:endParaRPr>
              </a:p>
              <a:p>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ps</a:t>
                </a:r>
                <a:r>
                  <a:rPr lang="zh-CN" altLang="en-US" dirty="0" smtClean="0">
                    <a:latin typeface="微软雅黑" panose="020B0503020204020204" pitchFamily="34" charset="-122"/>
                    <a:ea typeface="微软雅黑" panose="020B0503020204020204" pitchFamily="34" charset="-122"/>
                  </a:rPr>
                  <a:t>：这是目前我们所设计的</a:t>
                </a:r>
                <a:r>
                  <a:rPr lang="en-US" altLang="zh-CN" dirty="0" smtClean="0">
                    <a:latin typeface="微软雅黑" panose="020B0503020204020204" pitchFamily="34" charset="-122"/>
                    <a:ea typeface="微软雅黑" panose="020B0503020204020204" pitchFamily="34" charset="-122"/>
                  </a:rPr>
                  <a:t>dram</a:t>
                </a:r>
                <a:r>
                  <a:rPr lang="zh-CN" altLang="en-US" dirty="0" smtClean="0">
                    <a:latin typeface="微软雅黑" panose="020B0503020204020204" pitchFamily="34" charset="-122"/>
                    <a:ea typeface="微软雅黑" panose="020B0503020204020204" pitchFamily="34" charset="-122"/>
                  </a:rPr>
                  <a:t>的参数）</a:t>
                </a:r>
                <a:endParaRPr lang="en-US" altLang="zh-CN" dirty="0" smtClean="0">
                  <a:solidFill>
                    <a:schemeClr val="tx1"/>
                  </a:solidFill>
                  <a:latin typeface="微软雅黑" panose="020B0503020204020204" pitchFamily="34" charset="-122"/>
                  <a:ea typeface="微软雅黑" panose="020B0503020204020204" pitchFamily="34" charset="-122"/>
                </a:endParaRPr>
              </a:p>
              <a:p>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370195" y="2592381"/>
                <a:ext cx="4852797" cy="1200329"/>
              </a:xfrm>
              <a:prstGeom prst="rect">
                <a:avLst/>
              </a:prstGeom>
              <a:blipFill>
                <a:blip r:embed="rId4"/>
                <a:stretch>
                  <a:fillRect l="-1131" t="-2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5370195" y="3849883"/>
                <a:ext cx="4852797" cy="1477328"/>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𝐵𝐿</m:t>
                        </m:r>
                      </m:sub>
                    </m:sSub>
                  </m:oMath>
                </a14:m>
                <a:r>
                  <a:rPr lang="zh-CN" altLang="en-US" dirty="0" smtClean="0">
                    <a:latin typeface="微软雅黑" panose="020B0503020204020204" pitchFamily="34" charset="-122"/>
                    <a:ea typeface="微软雅黑" panose="020B0503020204020204" pitchFamily="34" charset="-122"/>
                  </a:rPr>
                  <a:t> 会在几十</a:t>
                </a:r>
                <a:r>
                  <a:rPr lang="en-US" altLang="zh-CN" dirty="0" err="1" smtClean="0">
                    <a:latin typeface="微软雅黑" panose="020B0503020204020204" pitchFamily="34" charset="-122"/>
                    <a:ea typeface="微软雅黑" panose="020B0503020204020204" pitchFamily="34" charset="-122"/>
                  </a:rPr>
                  <a:t>fF</a:t>
                </a:r>
                <a:r>
                  <a:rPr lang="zh-CN" altLang="en-US" dirty="0" smtClean="0">
                    <a:latin typeface="微软雅黑" panose="020B0503020204020204" pitchFamily="34" charset="-122"/>
                    <a:ea typeface="微软雅黑" panose="020B0503020204020204" pitchFamily="34" charset="-122"/>
                  </a:rPr>
                  <a:t>到几百</a:t>
                </a:r>
                <a:r>
                  <a:rPr lang="en-US" altLang="zh-CN" dirty="0" err="1" smtClean="0">
                    <a:latin typeface="微软雅黑" panose="020B0503020204020204" pitchFamily="34" charset="-122"/>
                    <a:ea typeface="微软雅黑" panose="020B0503020204020204" pitchFamily="34" charset="-122"/>
                  </a:rPr>
                  <a:t>fF</a:t>
                </a:r>
                <a:r>
                  <a:rPr lang="zh-CN" altLang="en-US" dirty="0" smtClean="0">
                    <a:latin typeface="微软雅黑" panose="020B0503020204020204" pitchFamily="34" charset="-122"/>
                    <a:ea typeface="微软雅黑" panose="020B0503020204020204" pitchFamily="34" charset="-122"/>
                  </a:rPr>
                  <a:t>不等（根据一根</a:t>
                </a:r>
                <a:r>
                  <a:rPr lang="en-US" altLang="zh-CN" dirty="0" smtClean="0">
                    <a:latin typeface="微软雅黑" panose="020B0503020204020204" pitchFamily="34" charset="-122"/>
                    <a:ea typeface="微软雅黑" panose="020B0503020204020204" pitchFamily="34" charset="-122"/>
                  </a:rPr>
                  <a:t>BL</a:t>
                </a:r>
                <a:r>
                  <a:rPr lang="zh-CN" altLang="en-US" dirty="0" smtClean="0">
                    <a:latin typeface="微软雅黑" panose="020B0503020204020204" pitchFamily="34" charset="-122"/>
                    <a:ea typeface="微软雅黑" panose="020B0503020204020204" pitchFamily="34" charset="-122"/>
                  </a:rPr>
                  <a:t>上连接的</a:t>
                </a:r>
                <a:r>
                  <a:rPr lang="en-US" altLang="zh-CN" dirty="0" smtClean="0">
                    <a:latin typeface="微软雅黑" panose="020B0503020204020204" pitchFamily="34" charset="-122"/>
                    <a:ea typeface="微软雅黑" panose="020B0503020204020204" pitchFamily="34" charset="-122"/>
                  </a:rPr>
                  <a:t>WL</a:t>
                </a:r>
                <a:r>
                  <a:rPr lang="zh-CN" altLang="en-US" dirty="0" smtClean="0">
                    <a:latin typeface="微软雅黑" panose="020B0503020204020204" pitchFamily="34" charset="-122"/>
                    <a:ea typeface="微软雅黑" panose="020B0503020204020204" pitchFamily="34" charset="-122"/>
                  </a:rPr>
                  <a:t>个数会有不同的变化。如果一根上</a:t>
                </a:r>
                <a:r>
                  <a:rPr lang="en-US" altLang="zh-CN" dirty="0" smtClean="0">
                    <a:latin typeface="微软雅黑" panose="020B0503020204020204" pitchFamily="34" charset="-122"/>
                    <a:ea typeface="微软雅黑" panose="020B0503020204020204" pitchFamily="34" charset="-122"/>
                  </a:rPr>
                  <a:t>BL</a:t>
                </a:r>
                <a:r>
                  <a:rPr lang="zh-CN" altLang="en-US" dirty="0" smtClean="0">
                    <a:latin typeface="微软雅黑" panose="020B0503020204020204" pitchFamily="34" charset="-122"/>
                    <a:ea typeface="微软雅黑" panose="020B0503020204020204" pitchFamily="34" charset="-122"/>
                  </a:rPr>
                  <a:t>连接的</a:t>
                </a:r>
                <a:r>
                  <a:rPr lang="en-US" altLang="zh-CN" dirty="0" smtClean="0">
                    <a:latin typeface="微软雅黑" panose="020B0503020204020204" pitchFamily="34" charset="-122"/>
                    <a:ea typeface="微软雅黑" panose="020B0503020204020204" pitchFamily="34" charset="-122"/>
                  </a:rPr>
                  <a:t>WL</a:t>
                </a:r>
                <a:r>
                  <a:rPr lang="zh-CN" altLang="en-US" dirty="0" smtClean="0">
                    <a:latin typeface="微软雅黑" panose="020B0503020204020204" pitchFamily="34" charset="-122"/>
                    <a:ea typeface="微软雅黑" panose="020B0503020204020204" pitchFamily="34" charset="-122"/>
                  </a:rPr>
                  <a:t>越多，同储存量的芯片所需要的</a:t>
                </a:r>
                <a:r>
                  <a:rPr lang="en-US" altLang="zh-CN" dirty="0" smtClean="0">
                    <a:latin typeface="微软雅黑" panose="020B0503020204020204" pitchFamily="34" charset="-122"/>
                    <a:ea typeface="微软雅黑" panose="020B0503020204020204" pitchFamily="34" charset="-122"/>
                  </a:rPr>
                  <a:t>BL</a:t>
                </a:r>
                <a:r>
                  <a:rPr lang="zh-CN" altLang="en-US" dirty="0" smtClean="0">
                    <a:latin typeface="微软雅黑" panose="020B0503020204020204" pitchFamily="34" charset="-122"/>
                    <a:ea typeface="微软雅黑" panose="020B0503020204020204" pitchFamily="34" charset="-122"/>
                  </a:rPr>
                  <a:t>就越少，需要的感应放大器的数量就越少，其所需要的面积也就越小</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5370195" y="3849883"/>
                <a:ext cx="4852797" cy="1477328"/>
              </a:xfrm>
              <a:prstGeom prst="rect">
                <a:avLst/>
              </a:prstGeom>
              <a:blipFill>
                <a:blip r:embed="rId5"/>
                <a:stretch>
                  <a:fillRect l="-1131" t="-2479" b="-5785"/>
                </a:stretch>
              </a:blipFill>
            </p:spPr>
            <p:txBody>
              <a:bodyPr/>
              <a:lstStyle/>
              <a:p>
                <a:r>
                  <a:rPr lang="zh-CN" altLang="en-US">
                    <a:noFill/>
                  </a:rPr>
                  <a:t> </a:t>
                </a:r>
              </a:p>
            </p:txBody>
          </p:sp>
        </mc:Fallback>
      </mc:AlternateContent>
      <p:pic>
        <p:nvPicPr>
          <p:cNvPr id="10" name="图片 13"/>
          <p:cNvPicPr>
            <a:picLocks noChangeAspect="1"/>
          </p:cNvPicPr>
          <p:nvPr/>
        </p:nvPicPr>
        <p:blipFill>
          <a:blip r:embed="rId6"/>
          <a:stretch>
            <a:fillRect/>
          </a:stretch>
        </p:blipFill>
        <p:spPr>
          <a:xfrm>
            <a:off x="838200" y="1027906"/>
            <a:ext cx="10263188" cy="128588"/>
          </a:xfrm>
          <a:prstGeom prst="rect">
            <a:avLst/>
          </a:prstGeom>
          <a:noFill/>
          <a:ln w="9525">
            <a:noFill/>
          </a:ln>
        </p:spPr>
      </p:pic>
    </p:spTree>
    <p:extLst>
      <p:ext uri="{BB962C8B-B14F-4D97-AF65-F5344CB8AC3E}">
        <p14:creationId xmlns:p14="http://schemas.microsoft.com/office/powerpoint/2010/main" val="214787763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标题 7"/>
          <p:cNvSpPr>
            <a:spLocks noGrp="1"/>
          </p:cNvSpPr>
          <p:nvPr>
            <p:ph type="title"/>
          </p:nvPr>
        </p:nvSpPr>
        <p:spPr>
          <a:xfrm>
            <a:off x="838200" y="349169"/>
            <a:ext cx="10515600" cy="1325563"/>
          </a:xfrm>
          <a:prstGeom prst="rect">
            <a:avLst/>
          </a:prstGeom>
          <a:noFill/>
          <a:ln>
            <a:noFill/>
          </a:ln>
        </p:spPr>
        <p:txBody>
          <a:bodyPr/>
          <a:lstStyle/>
          <a:p>
            <a:pPr eaLnBrk="1" hangingPunct="1"/>
            <a:r>
              <a:rPr lang="zh-CN" altLang="en-US" sz="4200" b="1" kern="1200" dirty="0" smtClean="0">
                <a:latin typeface="微软雅黑" panose="020B0503020204020204" pitchFamily="34" charset="-122"/>
                <a:ea typeface="微软雅黑" panose="020B0503020204020204" pitchFamily="34" charset="-122"/>
                <a:cs typeface="+mj-cs"/>
              </a:rPr>
              <a:t>感应放大器的侦测范围</a:t>
            </a:r>
            <a:endParaRPr lang="en-US" altLang="zh-CN" sz="4200" b="1" kern="1200" dirty="0">
              <a:latin typeface="微软雅黑" panose="020B0503020204020204" pitchFamily="34" charset="-122"/>
              <a:ea typeface="微软雅黑" panose="020B0503020204020204" pitchFamily="34" charset="-122"/>
              <a:cs typeface="+mj-cs"/>
            </a:endParaRPr>
          </a:p>
        </p:txBody>
      </p:sp>
      <p:pic>
        <p:nvPicPr>
          <p:cNvPr id="10" name="图片 13"/>
          <p:cNvPicPr>
            <a:picLocks noChangeAspect="1"/>
          </p:cNvPicPr>
          <p:nvPr/>
        </p:nvPicPr>
        <p:blipFill>
          <a:blip r:embed="rId3"/>
          <a:stretch>
            <a:fillRect/>
          </a:stretch>
        </p:blipFill>
        <p:spPr>
          <a:xfrm>
            <a:off x="838200" y="1027906"/>
            <a:ext cx="10263188" cy="128588"/>
          </a:xfrm>
          <a:prstGeom prst="rect">
            <a:avLst/>
          </a:prstGeom>
          <a:noFill/>
          <a:ln w="9525">
            <a:noFill/>
          </a:ln>
        </p:spPr>
      </p:pic>
      <p:sp>
        <p:nvSpPr>
          <p:cNvPr id="13" name="文本框 12"/>
          <p:cNvSpPr txBox="1"/>
          <p:nvPr/>
        </p:nvSpPr>
        <p:spPr>
          <a:xfrm>
            <a:off x="8462057" y="2913645"/>
            <a:ext cx="2452254" cy="1754326"/>
          </a:xfrm>
          <a:prstGeom prst="rect">
            <a:avLst/>
          </a:prstGeom>
          <a:noFill/>
        </p:spPr>
        <p:txBody>
          <a:bodyPr wrap="square" rtlCol="0">
            <a:spAutoFit/>
          </a:bodyPr>
          <a:lstStyle/>
          <a:p>
            <a:r>
              <a:rPr lang="zh-CN" altLang="en-US" dirty="0" smtClean="0"/>
              <a:t>图为读“</a:t>
            </a:r>
            <a:r>
              <a:rPr lang="en-US" altLang="zh-CN" dirty="0" smtClean="0"/>
              <a:t>1</a:t>
            </a:r>
            <a:r>
              <a:rPr lang="zh-CN" altLang="en-US" dirty="0" smtClean="0"/>
              <a:t>”时的等效电路，根据</a:t>
            </a:r>
            <a:r>
              <a:rPr lang="en-US" altLang="zh-CN" dirty="0" smtClean="0"/>
              <a:t>Q=CV</a:t>
            </a:r>
            <a:r>
              <a:rPr lang="zh-CN" altLang="en-US" dirty="0" smtClean="0"/>
              <a:t>，在</a:t>
            </a:r>
            <a:r>
              <a:rPr lang="en-US" altLang="zh-CN" dirty="0" smtClean="0"/>
              <a:t>charge sharing</a:t>
            </a:r>
            <a:r>
              <a:rPr lang="zh-CN" altLang="en-US" dirty="0" smtClean="0"/>
              <a:t>之前和之后的总电荷数是一样的。所以：</a:t>
            </a:r>
            <a:endParaRPr lang="en-US" altLang="zh-CN" dirty="0"/>
          </a:p>
          <a:p>
            <a:endParaRPr lang="zh-CN" altLang="en-US" dirty="0"/>
          </a:p>
        </p:txBody>
      </p:sp>
      <mc:AlternateContent xmlns:mc="http://schemas.openxmlformats.org/markup-compatibility/2006" xmlns:a14="http://schemas.microsoft.com/office/drawing/2010/main">
        <mc:Choice Requires="a14">
          <p:sp>
            <p:nvSpPr>
              <p:cNvPr id="14" name="文本框 13"/>
              <p:cNvSpPr txBox="1"/>
              <p:nvPr/>
            </p:nvSpPr>
            <p:spPr>
              <a:xfrm>
                <a:off x="577859" y="4421213"/>
                <a:ext cx="9634451" cy="616772"/>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𝐶</m:t>
                          </m:r>
                          <m:r>
                            <m:rPr>
                              <m:sty m:val="p"/>
                            </m:rPr>
                            <a:rPr lang="en-US" altLang="zh-CN" i="1">
                              <a:latin typeface="Cambria Math" panose="02040503050406030204" pitchFamily="18" charset="0"/>
                            </a:rPr>
                            <m:t>ell</m:t>
                          </m:r>
                        </m:sub>
                      </m:sSub>
                      <m:r>
                        <a:rPr lang="en-US" altLang="zh-CN" i="1">
                          <a:latin typeface="Cambria Math" panose="02040503050406030204" pitchFamily="18" charset="0"/>
                          <a:ea typeface="Cambria Math" panose="02040503050406030204" pitchFamily="18" charset="0"/>
                        </a:rPr>
                        <m:t>∙</m:t>
                      </m:r>
                      <m:d>
                        <m:dPr>
                          <m:begChr m:val="（"/>
                          <m:endChr m:val="）"/>
                          <m:ctrlPr>
                            <a:rPr lang="zh-CN" altLang="en-US"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𝑉</m:t>
                              </m:r>
                            </m:e>
                            <m:sub>
                              <m:r>
                                <a:rPr lang="en-US" altLang="zh-CN" i="1">
                                  <a:latin typeface="Cambria Math" panose="02040503050406030204" pitchFamily="18" charset="0"/>
                                  <a:ea typeface="Cambria Math" panose="02040503050406030204" pitchFamily="18" charset="0"/>
                                </a:rPr>
                                <m:t>𝐵𝐿𝐻</m:t>
                              </m:r>
                            </m:sub>
                          </m:sSub>
                          <m:r>
                            <a:rPr lang="en-US" altLang="zh-CN" i="1">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rPr>
                              </m:ctrlPr>
                            </m:fPr>
                            <m:num>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𝑉</m:t>
                                  </m:r>
                                </m:e>
                                <m:sub>
                                  <m:r>
                                    <a:rPr lang="en-US" altLang="zh-CN" i="1" dirty="0">
                                      <a:latin typeface="Cambria Math" panose="02040503050406030204" pitchFamily="18" charset="0"/>
                                    </a:rPr>
                                    <m:t>𝐵𝐿𝐻</m:t>
                                  </m:r>
                                </m:sub>
                              </m:sSub>
                            </m:num>
                            <m:den>
                              <m:r>
                                <a:rPr lang="en-US" altLang="zh-CN" i="1" dirty="0">
                                  <a:latin typeface="Cambria Math" panose="02040503050406030204" pitchFamily="18" charset="0"/>
                                </a:rPr>
                                <m:t>2</m:t>
                              </m:r>
                            </m:den>
                          </m:f>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𝐶</m:t>
                          </m:r>
                        </m:e>
                        <m:sub>
                          <m:r>
                            <a:rPr lang="en-US" altLang="zh-CN" i="1">
                              <a:latin typeface="Cambria Math" panose="02040503050406030204" pitchFamily="18" charset="0"/>
                              <a:ea typeface="Cambria Math" panose="02040503050406030204" pitchFamily="18" charset="0"/>
                            </a:rPr>
                            <m:t>𝐵𝐿</m:t>
                          </m:r>
                        </m:sub>
                      </m:sSub>
                      <m:r>
                        <a:rPr lang="en-US" altLang="zh-CN" i="1">
                          <a:latin typeface="Cambria Math" panose="02040503050406030204" pitchFamily="18" charset="0"/>
                          <a:ea typeface="Cambria Math" panose="02040503050406030204" pitchFamily="18" charset="0"/>
                        </a:rPr>
                        <m:t>∙</m:t>
                      </m:r>
                      <m:d>
                        <m:dPr>
                          <m:begChr m:val="（"/>
                          <m:endChr m:val="）"/>
                          <m:ctrlPr>
                            <a:rPr lang="zh-CN" altLang="en-US" i="1">
                              <a:latin typeface="Cambria Math" panose="02040503050406030204" pitchFamily="18" charset="0"/>
                              <a:ea typeface="Cambria Math" panose="02040503050406030204" pitchFamily="18" charset="0"/>
                            </a:rPr>
                          </m:ctrlPr>
                        </m:dPr>
                        <m:e>
                          <m:f>
                            <m:fPr>
                              <m:ctrlPr>
                                <a:rPr lang="en-US" altLang="zh-CN" i="1" dirty="0">
                                  <a:latin typeface="Cambria Math" panose="02040503050406030204" pitchFamily="18" charset="0"/>
                                </a:rPr>
                              </m:ctrlPr>
                            </m:fPr>
                            <m:num>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𝑉</m:t>
                                  </m:r>
                                </m:e>
                                <m:sub>
                                  <m:r>
                                    <a:rPr lang="en-US" altLang="zh-CN" i="1" dirty="0">
                                      <a:latin typeface="Cambria Math" panose="02040503050406030204" pitchFamily="18" charset="0"/>
                                    </a:rPr>
                                    <m:t>𝐵𝐿𝐻</m:t>
                                  </m:r>
                                </m:sub>
                              </m:sSub>
                            </m:num>
                            <m:den>
                              <m:r>
                                <a:rPr lang="en-US" altLang="zh-CN" i="1" dirty="0">
                                  <a:latin typeface="Cambria Math" panose="02040503050406030204" pitchFamily="18" charset="0"/>
                                </a:rPr>
                                <m:t>2</m:t>
                              </m:r>
                            </m:den>
                          </m:f>
                          <m:r>
                            <a:rPr lang="en-US" altLang="zh-CN" i="1" dirty="0">
                              <a:latin typeface="Cambria Math" panose="02040503050406030204" pitchFamily="18" charset="0"/>
                            </a:rPr>
                            <m:t>−0</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𝐶</m:t>
                          </m:r>
                          <m:r>
                            <m:rPr>
                              <m:sty m:val="p"/>
                            </m:rPr>
                            <a:rPr lang="en-US" altLang="zh-CN" i="1">
                              <a:latin typeface="Cambria Math" panose="02040503050406030204" pitchFamily="18" charset="0"/>
                            </a:rPr>
                            <m:t>ell</m:t>
                          </m:r>
                        </m:sub>
                      </m:sSub>
                      <m:r>
                        <a:rPr lang="en-US" altLang="zh-CN" i="1">
                          <a:latin typeface="Cambria Math" panose="02040503050406030204" pitchFamily="18" charset="0"/>
                          <a:ea typeface="Cambria Math" panose="02040503050406030204" pitchFamily="18" charset="0"/>
                        </a:rPr>
                        <m:t>∙</m:t>
                      </m:r>
                      <m:d>
                        <m:dPr>
                          <m:begChr m:val="（"/>
                          <m:endChr m:val="）"/>
                          <m:ctrlPr>
                            <a:rPr lang="zh-CN" altLang="en-US" i="1">
                              <a:latin typeface="Cambria Math" panose="02040503050406030204" pitchFamily="18" charset="0"/>
                              <a:ea typeface="Cambria Math" panose="02040503050406030204" pitchFamily="18" charset="0"/>
                            </a:rPr>
                          </m:ctrlPr>
                        </m:dPr>
                        <m:e>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𝑉</m:t>
                              </m:r>
                            </m:e>
                            <m:sup>
                              <m:r>
                                <a:rPr lang="zh-CN" altLang="en-US" i="1">
                                  <a:latin typeface="Cambria Math" panose="02040503050406030204" pitchFamily="18" charset="0"/>
                                  <a:ea typeface="Cambria Math" panose="02040503050406030204" pitchFamily="18" charset="0"/>
                                </a:rPr>
                                <m:t>’</m:t>
                              </m:r>
                            </m:sup>
                          </m:sSup>
                          <m:r>
                            <a:rPr lang="en-US" altLang="zh-CN" i="1">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rPr>
                              </m:ctrlPr>
                            </m:fPr>
                            <m:num>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𝑉</m:t>
                                  </m:r>
                                </m:e>
                                <m:sub>
                                  <m:r>
                                    <a:rPr lang="en-US" altLang="zh-CN" i="1" dirty="0">
                                      <a:latin typeface="Cambria Math" panose="02040503050406030204" pitchFamily="18" charset="0"/>
                                    </a:rPr>
                                    <m:t>𝐵𝐿𝐻</m:t>
                                  </m:r>
                                </m:sub>
                              </m:sSub>
                            </m:num>
                            <m:den>
                              <m:r>
                                <a:rPr lang="en-US" altLang="zh-CN" i="1" dirty="0">
                                  <a:latin typeface="Cambria Math" panose="02040503050406030204" pitchFamily="18" charset="0"/>
                                </a:rPr>
                                <m:t>2</m:t>
                              </m:r>
                            </m:den>
                          </m:f>
                        </m:e>
                      </m:d>
                      <m:r>
                        <a:rPr lang="en-US" altLang="zh-CN" i="1" dirty="0">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𝐶</m:t>
                          </m:r>
                        </m:e>
                        <m:sub>
                          <m:r>
                            <a:rPr lang="en-US" altLang="zh-CN" i="1">
                              <a:latin typeface="Cambria Math" panose="02040503050406030204" pitchFamily="18" charset="0"/>
                              <a:ea typeface="Cambria Math" panose="02040503050406030204" pitchFamily="18" charset="0"/>
                            </a:rPr>
                            <m:t>𝐵𝐿</m:t>
                          </m:r>
                        </m:sub>
                      </m:sSub>
                      <m:r>
                        <a:rPr lang="en-US" altLang="zh-CN" i="1">
                          <a:latin typeface="Cambria Math" panose="02040503050406030204" pitchFamily="18" charset="0"/>
                          <a:ea typeface="Cambria Math" panose="02040503050406030204" pitchFamily="18" charset="0"/>
                        </a:rPr>
                        <m:t>∙</m:t>
                      </m:r>
                      <m:d>
                        <m:dPr>
                          <m:begChr m:val="（"/>
                          <m:endChr m:val="）"/>
                          <m:ctrlPr>
                            <a:rPr lang="zh-CN" altLang="en-US" i="1">
                              <a:latin typeface="Cambria Math" panose="02040503050406030204" pitchFamily="18" charset="0"/>
                              <a:ea typeface="Cambria Math" panose="02040503050406030204" pitchFamily="18" charset="0"/>
                            </a:rPr>
                          </m:ctrlPr>
                        </m:dPr>
                        <m:e>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𝑉</m:t>
                              </m:r>
                            </m:e>
                            <m:sup>
                              <m:r>
                                <a:rPr lang="zh-CN" altLang="en-US" i="1">
                                  <a:latin typeface="Cambria Math" panose="02040503050406030204" pitchFamily="18" charset="0"/>
                                  <a:ea typeface="Cambria Math" panose="02040503050406030204" pitchFamily="18" charset="0"/>
                                </a:rPr>
                                <m:t>’</m:t>
                              </m:r>
                            </m:sup>
                          </m:sSup>
                          <m:r>
                            <a:rPr lang="en-US" altLang="zh-CN" i="1" dirty="0">
                              <a:latin typeface="Cambria Math" panose="02040503050406030204" pitchFamily="18" charset="0"/>
                            </a:rPr>
                            <m:t>−0</m:t>
                          </m:r>
                        </m:e>
                      </m:d>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577859" y="4421213"/>
                <a:ext cx="9634451" cy="61677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3219820" y="5036876"/>
                <a:ext cx="4626035" cy="524759"/>
              </a:xfrm>
              <a:prstGeom prst="rect">
                <a:avLst/>
              </a:prstGeom>
              <a:noFill/>
            </p:spPr>
            <p:txBody>
              <a:bodyPr wrap="square" rtlCol="0">
                <a:spAutoFit/>
              </a:bodyPr>
              <a:lstStyle/>
              <a:p>
                <a:pPr algn="ctr"/>
                <a14:m>
                  <m:oMath xmlns:m="http://schemas.openxmlformats.org/officeDocument/2006/math">
                    <m:r>
                      <a:rPr lang="zh-CN" altLang="en-US" i="1" smtClean="0">
                        <a:latin typeface="Cambria Math" panose="02040503050406030204" pitchFamily="18" charset="0"/>
                        <a:ea typeface="Cambria Math" panose="02040503050406030204" pitchFamily="18" charset="0"/>
                      </a:rPr>
                      <m:t>令</m:t>
                    </m:r>
                    <m:r>
                      <a:rPr lang="en-US" altLang="zh-CN" b="0" i="1" smtClean="0">
                        <a:latin typeface="Cambria Math" panose="02040503050406030204" pitchFamily="18" charset="0"/>
                        <a:ea typeface="Cambria Math" panose="02040503050406030204" pitchFamily="18" charset="0"/>
                      </a:rPr>
                      <m:t> </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𝑉</m:t>
                        </m:r>
                      </m:e>
                      <m:sup>
                        <m:r>
                          <a:rPr lang="zh-CN" altLang="en-US" i="1">
                            <a:latin typeface="Cambria Math" panose="02040503050406030204" pitchFamily="18" charset="0"/>
                            <a:ea typeface="Cambria Math" panose="02040503050406030204" pitchFamily="18" charset="0"/>
                          </a:rPr>
                          <m:t>’</m:t>
                        </m:r>
                      </m:sup>
                    </m:sSup>
                    <m:r>
                      <a:rPr lang="en-US" altLang="zh-CN" i="1">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rPr>
                        </m:ctrlPr>
                      </m:fPr>
                      <m:num>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𝑉</m:t>
                            </m:r>
                          </m:e>
                          <m:sub>
                            <m:r>
                              <a:rPr lang="en-US" altLang="zh-CN" i="1" dirty="0">
                                <a:latin typeface="Cambria Math" panose="02040503050406030204" pitchFamily="18" charset="0"/>
                              </a:rPr>
                              <m:t>𝐵𝐿𝐻</m:t>
                            </m:r>
                          </m:sub>
                        </m:sSub>
                      </m:num>
                      <m:den>
                        <m:r>
                          <a:rPr lang="en-US" altLang="zh-CN" i="1" dirty="0">
                            <a:latin typeface="Cambria Math" panose="02040503050406030204" pitchFamily="18" charset="0"/>
                          </a:rPr>
                          <m:t>2</m:t>
                        </m:r>
                      </m:den>
                    </m:f>
                  </m:oMath>
                </a14:m>
                <a:r>
                  <a:rPr lang="en-US" altLang="zh-CN" dirty="0" smtClean="0"/>
                  <a:t> =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smtClean="0"/>
                  <a:t> 则</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 </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𝑉</m:t>
                    </m:r>
                  </m:oMath>
                </a14:m>
                <a:r>
                  <a:rPr lang="en-US" altLang="zh-CN" dirty="0" smtClean="0">
                    <a:solidFill>
                      <a:srgbClr val="FF0000"/>
                    </a:solidFill>
                  </a:rPr>
                  <a:t>=</a:t>
                </a:r>
                <a14:m>
                  <m:oMath xmlns:m="http://schemas.openxmlformats.org/officeDocument/2006/math">
                    <m:f>
                      <m:fPr>
                        <m:ctrlPr>
                          <a:rPr lang="en-US" altLang="zh-CN" i="1" dirty="0" smtClean="0">
                            <a:solidFill>
                              <a:srgbClr val="FF0000"/>
                            </a:solidFill>
                            <a:latin typeface="Cambria Math" panose="02040503050406030204" pitchFamily="18" charset="0"/>
                          </a:rPr>
                        </m:ctrlPr>
                      </m:fPr>
                      <m:num>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𝐶</m:t>
                            </m:r>
                          </m:e>
                          <m:sub>
                            <m:r>
                              <a:rPr lang="en-US" altLang="zh-CN" b="0" i="1" dirty="0" smtClean="0">
                                <a:solidFill>
                                  <a:srgbClr val="FF0000"/>
                                </a:solidFill>
                                <a:latin typeface="Cambria Math" panose="02040503050406030204" pitchFamily="18" charset="0"/>
                              </a:rPr>
                              <m:t>𝐶</m:t>
                            </m:r>
                            <m:r>
                              <m:rPr>
                                <m:sty m:val="p"/>
                              </m:rPr>
                              <a:rPr lang="en-US" altLang="zh-CN" i="1" dirty="0">
                                <a:solidFill>
                                  <a:srgbClr val="FF0000"/>
                                </a:solidFill>
                                <a:latin typeface="Cambria Math" panose="02040503050406030204" pitchFamily="18" charset="0"/>
                              </a:rPr>
                              <m:t>ell</m:t>
                            </m:r>
                          </m:sub>
                        </m:sSub>
                      </m:num>
                      <m:den>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𝐶</m:t>
                            </m:r>
                          </m:e>
                          <m:sub>
                            <m:r>
                              <a:rPr lang="en-US" altLang="zh-CN" b="0" i="1" dirty="0" smtClean="0">
                                <a:solidFill>
                                  <a:srgbClr val="FF0000"/>
                                </a:solidFill>
                                <a:latin typeface="Cambria Math" panose="02040503050406030204" pitchFamily="18" charset="0"/>
                              </a:rPr>
                              <m:t>𝐶</m:t>
                            </m:r>
                            <m:r>
                              <m:rPr>
                                <m:sty m:val="p"/>
                              </m:rPr>
                              <a:rPr lang="en-US" altLang="zh-CN" i="1" dirty="0">
                                <a:solidFill>
                                  <a:srgbClr val="FF0000"/>
                                </a:solidFill>
                                <a:latin typeface="Cambria Math" panose="02040503050406030204" pitchFamily="18" charset="0"/>
                              </a:rPr>
                              <m:t>ell</m:t>
                            </m:r>
                          </m:sub>
                        </m:sSub>
                        <m:r>
                          <a:rPr lang="en-US" altLang="zh-CN" i="1" dirty="0">
                            <a:solidFill>
                              <a:srgbClr val="FF0000"/>
                            </a:solidFill>
                            <a:latin typeface="Cambria Math" panose="02040503050406030204" pitchFamily="18" charset="0"/>
                          </a:rPr>
                          <m:t>+</m:t>
                        </m:r>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𝐶</m:t>
                            </m:r>
                          </m:e>
                          <m:sub>
                            <m:r>
                              <a:rPr lang="en-US" altLang="zh-CN" b="0" i="1" dirty="0" smtClean="0">
                                <a:solidFill>
                                  <a:srgbClr val="FF0000"/>
                                </a:solidFill>
                                <a:latin typeface="Cambria Math" panose="02040503050406030204" pitchFamily="18" charset="0"/>
                              </a:rPr>
                              <m:t>𝐵𝐿</m:t>
                            </m:r>
                          </m:sub>
                        </m:sSub>
                      </m:den>
                    </m:f>
                    <m:r>
                      <a:rPr lang="en-US" altLang="zh-CN" i="1" dirty="0" smtClean="0">
                        <a:solidFill>
                          <a:srgbClr val="FF0000"/>
                        </a:solidFill>
                        <a:latin typeface="Cambria Math" panose="02040503050406030204" pitchFamily="18" charset="0"/>
                        <a:ea typeface="Cambria Math" panose="02040503050406030204" pitchFamily="18" charset="0"/>
                      </a:rPr>
                      <m:t>∙</m:t>
                    </m:r>
                  </m:oMath>
                </a14:m>
                <a:r>
                  <a:rPr lang="zh-CN" altLang="en-US" dirty="0" smtClean="0">
                    <a:solidFill>
                      <a:srgbClr val="FF0000"/>
                    </a:solidFill>
                  </a:rPr>
                  <a:t> </a:t>
                </a:r>
                <a14:m>
                  <m:oMath xmlns:m="http://schemas.openxmlformats.org/officeDocument/2006/math">
                    <m:f>
                      <m:fPr>
                        <m:ctrlPr>
                          <a:rPr lang="en-US" altLang="zh-CN" i="1" dirty="0">
                            <a:solidFill>
                              <a:srgbClr val="FF0000"/>
                            </a:solidFill>
                            <a:latin typeface="Cambria Math" panose="02040503050406030204" pitchFamily="18" charset="0"/>
                          </a:rPr>
                        </m:ctrlPr>
                      </m:fPr>
                      <m:num>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𝑉</m:t>
                            </m:r>
                          </m:e>
                          <m:sub>
                            <m:r>
                              <a:rPr lang="en-US" altLang="zh-CN" i="1" dirty="0">
                                <a:solidFill>
                                  <a:srgbClr val="FF0000"/>
                                </a:solidFill>
                                <a:latin typeface="Cambria Math" panose="02040503050406030204" pitchFamily="18" charset="0"/>
                              </a:rPr>
                              <m:t>𝐵𝐿𝐻</m:t>
                            </m:r>
                          </m:sub>
                        </m:sSub>
                      </m:num>
                      <m:den>
                        <m:r>
                          <a:rPr lang="en-US" altLang="zh-CN" i="1" dirty="0">
                            <a:solidFill>
                              <a:srgbClr val="FF0000"/>
                            </a:solidFill>
                            <a:latin typeface="Cambria Math" panose="02040503050406030204" pitchFamily="18" charset="0"/>
                          </a:rPr>
                          <m:t>2</m:t>
                        </m:r>
                      </m:den>
                    </m:f>
                  </m:oMath>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3219820" y="5036876"/>
                <a:ext cx="4626035" cy="52475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980898" y="5561635"/>
                <a:ext cx="9103877" cy="524759"/>
              </a:xfrm>
              <a:prstGeom prst="rect">
                <a:avLst/>
              </a:prstGeom>
              <a:noFill/>
            </p:spPr>
            <p:txBody>
              <a:bodyPr wrap="square" rtlCol="0">
                <a:spAutoFit/>
              </a:bodyPr>
              <a:lstStyle/>
              <a:p>
                <a:pPr algn="ctr"/>
                <a:r>
                  <a:rPr lang="zh-CN" altLang="en-US" dirty="0" smtClean="0"/>
                  <a:t>读“</a:t>
                </a:r>
                <a:r>
                  <a:rPr lang="en-US" altLang="zh-CN" dirty="0" smtClean="0"/>
                  <a:t>0</a:t>
                </a:r>
                <a:r>
                  <a:rPr lang="zh-CN" altLang="en-US" dirty="0" smtClean="0"/>
                  <a:t>”时，则与读“</a:t>
                </a:r>
                <a:r>
                  <a:rPr lang="en-US" altLang="zh-CN" dirty="0" smtClean="0"/>
                  <a:t>1</a:t>
                </a:r>
                <a:r>
                  <a:rPr lang="zh-CN" altLang="en-US" dirty="0" smtClean="0"/>
                  <a:t>”相反，</a:t>
                </a:r>
                <a:r>
                  <a:rPr lang="en-US" altLang="zh-CN" dirty="0" smtClean="0"/>
                  <a:t>CELL</a:t>
                </a:r>
                <a:r>
                  <a:rPr lang="zh-CN" altLang="en-US" dirty="0" smtClean="0"/>
                  <a:t>上的电压差是</a:t>
                </a:r>
                <a14:m>
                  <m:oMath xmlns:m="http://schemas.openxmlformats.org/officeDocument/2006/math">
                    <m:r>
                      <a:rPr lang="en-US" altLang="zh-CN" i="1">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rPr>
                        </m:ctrlPr>
                      </m:fPr>
                      <m:num>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𝑉</m:t>
                            </m:r>
                          </m:e>
                          <m:sub>
                            <m:r>
                              <a:rPr lang="en-US" altLang="zh-CN" i="1" dirty="0">
                                <a:latin typeface="Cambria Math" panose="02040503050406030204" pitchFamily="18" charset="0"/>
                              </a:rPr>
                              <m:t>𝐵𝐿𝐻</m:t>
                            </m:r>
                          </m:sub>
                        </m:sSub>
                      </m:num>
                      <m:den>
                        <m:r>
                          <a:rPr lang="en-US" altLang="zh-CN" i="1" dirty="0">
                            <a:latin typeface="Cambria Math" panose="02040503050406030204" pitchFamily="18" charset="0"/>
                          </a:rPr>
                          <m:t>2</m:t>
                        </m:r>
                      </m:den>
                    </m:f>
                  </m:oMath>
                </a14:m>
                <a:r>
                  <a:rPr lang="zh-CN" altLang="en-US" dirty="0" smtClean="0"/>
                  <a:t>，则</a:t>
                </a:r>
                <a14:m>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𝑉</m:t>
                    </m:r>
                  </m:oMath>
                </a14:m>
                <a:r>
                  <a:rPr lang="en-US" altLang="zh-CN" dirty="0" smtClean="0">
                    <a:solidFill>
                      <a:srgbClr val="FF0000"/>
                    </a:solidFill>
                  </a:rPr>
                  <a:t>=- </a:t>
                </a:r>
                <a14:m>
                  <m:oMath xmlns:m="http://schemas.openxmlformats.org/officeDocument/2006/math">
                    <m:f>
                      <m:fPr>
                        <m:ctrlPr>
                          <a:rPr lang="en-US" altLang="zh-CN" i="1" dirty="0">
                            <a:solidFill>
                              <a:srgbClr val="FF0000"/>
                            </a:solidFill>
                            <a:latin typeface="Cambria Math" panose="02040503050406030204" pitchFamily="18" charset="0"/>
                          </a:rPr>
                        </m:ctrlPr>
                      </m:fPr>
                      <m:num>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𝐶</m:t>
                            </m:r>
                          </m:e>
                          <m:sub>
                            <m:r>
                              <a:rPr lang="en-US" altLang="zh-CN" i="1" dirty="0">
                                <a:solidFill>
                                  <a:srgbClr val="FF0000"/>
                                </a:solidFill>
                                <a:latin typeface="Cambria Math" panose="02040503050406030204" pitchFamily="18" charset="0"/>
                              </a:rPr>
                              <m:t>𝐶</m:t>
                            </m:r>
                            <m:r>
                              <m:rPr>
                                <m:sty m:val="p"/>
                              </m:rPr>
                              <a:rPr lang="en-US" altLang="zh-CN" i="1" dirty="0">
                                <a:solidFill>
                                  <a:srgbClr val="FF0000"/>
                                </a:solidFill>
                                <a:latin typeface="Cambria Math" panose="02040503050406030204" pitchFamily="18" charset="0"/>
                              </a:rPr>
                              <m:t>ell</m:t>
                            </m:r>
                          </m:sub>
                        </m:sSub>
                      </m:num>
                      <m:den>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𝐶</m:t>
                            </m:r>
                          </m:e>
                          <m:sub>
                            <m:r>
                              <a:rPr lang="en-US" altLang="zh-CN" i="1" dirty="0">
                                <a:solidFill>
                                  <a:srgbClr val="FF0000"/>
                                </a:solidFill>
                                <a:latin typeface="Cambria Math" panose="02040503050406030204" pitchFamily="18" charset="0"/>
                              </a:rPr>
                              <m:t>𝐶</m:t>
                            </m:r>
                            <m:r>
                              <m:rPr>
                                <m:sty m:val="p"/>
                              </m:rPr>
                              <a:rPr lang="en-US" altLang="zh-CN" i="1" dirty="0">
                                <a:solidFill>
                                  <a:srgbClr val="FF0000"/>
                                </a:solidFill>
                                <a:latin typeface="Cambria Math" panose="02040503050406030204" pitchFamily="18" charset="0"/>
                              </a:rPr>
                              <m:t>ell</m:t>
                            </m:r>
                          </m:sub>
                        </m:sSub>
                        <m:r>
                          <a:rPr lang="en-US" altLang="zh-CN" i="1" dirty="0">
                            <a:solidFill>
                              <a:srgbClr val="FF0000"/>
                            </a:solidFill>
                            <a:latin typeface="Cambria Math" panose="02040503050406030204" pitchFamily="18" charset="0"/>
                          </a:rPr>
                          <m:t>+</m:t>
                        </m:r>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𝐶</m:t>
                            </m:r>
                          </m:e>
                          <m:sub>
                            <m:r>
                              <a:rPr lang="en-US" altLang="zh-CN" i="1" dirty="0">
                                <a:solidFill>
                                  <a:srgbClr val="FF0000"/>
                                </a:solidFill>
                                <a:latin typeface="Cambria Math" panose="02040503050406030204" pitchFamily="18" charset="0"/>
                              </a:rPr>
                              <m:t>𝐵𝐿</m:t>
                            </m:r>
                          </m:sub>
                        </m:sSub>
                      </m:den>
                    </m:f>
                    <m:r>
                      <a:rPr lang="en-US" altLang="zh-CN" i="1" dirty="0">
                        <a:solidFill>
                          <a:srgbClr val="FF0000"/>
                        </a:solidFill>
                        <a:latin typeface="Cambria Math" panose="02040503050406030204" pitchFamily="18" charset="0"/>
                        <a:ea typeface="Cambria Math" panose="02040503050406030204" pitchFamily="18" charset="0"/>
                      </a:rPr>
                      <m:t>∙</m:t>
                    </m:r>
                  </m:oMath>
                </a14:m>
                <a:r>
                  <a:rPr lang="zh-CN" altLang="en-US" dirty="0">
                    <a:solidFill>
                      <a:srgbClr val="FF0000"/>
                    </a:solidFill>
                  </a:rPr>
                  <a:t> </a:t>
                </a:r>
                <a14:m>
                  <m:oMath xmlns:m="http://schemas.openxmlformats.org/officeDocument/2006/math">
                    <m:f>
                      <m:fPr>
                        <m:ctrlPr>
                          <a:rPr lang="en-US" altLang="zh-CN" i="1" dirty="0">
                            <a:solidFill>
                              <a:srgbClr val="FF0000"/>
                            </a:solidFill>
                            <a:latin typeface="Cambria Math" panose="02040503050406030204" pitchFamily="18" charset="0"/>
                          </a:rPr>
                        </m:ctrlPr>
                      </m:fPr>
                      <m:num>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𝑉</m:t>
                            </m:r>
                          </m:e>
                          <m:sub>
                            <m:r>
                              <a:rPr lang="en-US" altLang="zh-CN" i="1" dirty="0">
                                <a:solidFill>
                                  <a:srgbClr val="FF0000"/>
                                </a:solidFill>
                                <a:latin typeface="Cambria Math" panose="02040503050406030204" pitchFamily="18" charset="0"/>
                              </a:rPr>
                              <m:t>𝐵𝐿𝐻</m:t>
                            </m:r>
                          </m:sub>
                        </m:sSub>
                      </m:num>
                      <m:den>
                        <m:r>
                          <a:rPr lang="en-US" altLang="zh-CN" i="1" dirty="0">
                            <a:solidFill>
                              <a:srgbClr val="FF0000"/>
                            </a:solidFill>
                            <a:latin typeface="Cambria Math" panose="02040503050406030204" pitchFamily="18" charset="0"/>
                          </a:rPr>
                          <m:t>2</m:t>
                        </m:r>
                      </m:den>
                    </m:f>
                  </m:oMath>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980898" y="5561635"/>
                <a:ext cx="9103877" cy="524759"/>
              </a:xfrm>
              <a:prstGeom prst="rect">
                <a:avLst/>
              </a:prstGeom>
              <a:blipFill>
                <a:blip r:embed="rId9"/>
                <a:stretch>
                  <a:fillRect/>
                </a:stretch>
              </a:blipFill>
            </p:spPr>
            <p:txBody>
              <a:bodyPr/>
              <a:lstStyle/>
              <a:p>
                <a:r>
                  <a:rPr lang="zh-CN" altLang="en-US">
                    <a:noFill/>
                  </a:rPr>
                  <a:t> </a:t>
                </a:r>
              </a:p>
            </p:txBody>
          </p:sp>
        </mc:Fallback>
      </mc:AlternateContent>
      <p:sp>
        <p:nvSpPr>
          <p:cNvPr id="5" name="矩形 4"/>
          <p:cNvSpPr/>
          <p:nvPr/>
        </p:nvSpPr>
        <p:spPr>
          <a:xfrm>
            <a:off x="972032" y="1323005"/>
            <a:ext cx="3592387" cy="28939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 name="文本框 5"/>
          <p:cNvSpPr txBox="1"/>
          <p:nvPr/>
        </p:nvSpPr>
        <p:spPr>
          <a:xfrm>
            <a:off x="1027671" y="1342087"/>
            <a:ext cx="1907291" cy="369332"/>
          </a:xfrm>
          <a:prstGeom prst="rect">
            <a:avLst/>
          </a:prstGeom>
          <a:noFill/>
        </p:spPr>
        <p:txBody>
          <a:bodyPr wrap="square" rtlCol="0">
            <a:spAutoFit/>
          </a:bodyPr>
          <a:lstStyle/>
          <a:p>
            <a:r>
              <a:rPr lang="en-US" altLang="zh-CN" dirty="0" smtClean="0">
                <a:solidFill>
                  <a:schemeClr val="accent2"/>
                </a:solidFill>
              </a:rPr>
              <a:t>Charge after write</a:t>
            </a:r>
            <a:endParaRPr lang="zh-CN" altLang="en-US" dirty="0">
              <a:solidFill>
                <a:schemeClr val="accent2"/>
              </a:solidFill>
            </a:endParaRPr>
          </a:p>
        </p:txBody>
      </p:sp>
      <p:cxnSp>
        <p:nvCxnSpPr>
          <p:cNvPr id="16" name="直接连接符 15"/>
          <p:cNvCxnSpPr/>
          <p:nvPr/>
        </p:nvCxnSpPr>
        <p:spPr>
          <a:xfrm>
            <a:off x="1472155" y="1948382"/>
            <a:ext cx="0" cy="791764"/>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flipH="1">
            <a:off x="1351075" y="2740146"/>
            <a:ext cx="24215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flipH="1">
            <a:off x="1351074" y="2833015"/>
            <a:ext cx="24215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a:xfrm>
            <a:off x="1472153" y="2825545"/>
            <a:ext cx="0" cy="791764"/>
          </a:xfrm>
          <a:prstGeom prst="line">
            <a:avLst/>
          </a:prstGeom>
          <a:ln w="19050"/>
        </p:spPr>
        <p:style>
          <a:lnRef idx="1">
            <a:schemeClr val="dk1"/>
          </a:lnRef>
          <a:fillRef idx="0">
            <a:schemeClr val="dk1"/>
          </a:fillRef>
          <a:effectRef idx="0">
            <a:schemeClr val="dk1"/>
          </a:effectRef>
          <a:fontRef idx="minor">
            <a:schemeClr val="tx1"/>
          </a:fontRef>
        </p:style>
      </p:cxnSp>
      <p:sp>
        <p:nvSpPr>
          <p:cNvPr id="22" name="椭圆 21"/>
          <p:cNvSpPr/>
          <p:nvPr/>
        </p:nvSpPr>
        <p:spPr>
          <a:xfrm>
            <a:off x="1424687" y="3617309"/>
            <a:ext cx="120150" cy="1095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矩形 3"/>
              <p:cNvSpPr/>
              <p:nvPr/>
            </p:nvSpPr>
            <p:spPr>
              <a:xfrm>
                <a:off x="1472153" y="3522792"/>
                <a:ext cx="423948" cy="49423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1400" i="1" dirty="0">
                              <a:latin typeface="Cambria Math" panose="02040503050406030204" pitchFamily="18" charset="0"/>
                            </a:rPr>
                          </m:ctrlPr>
                        </m:fPr>
                        <m:num>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𝑉</m:t>
                              </m:r>
                            </m:e>
                            <m:sub>
                              <m:r>
                                <a:rPr lang="en-US" altLang="zh-CN" sz="1400" i="1" dirty="0">
                                  <a:latin typeface="Cambria Math" panose="02040503050406030204" pitchFamily="18" charset="0"/>
                                </a:rPr>
                                <m:t>𝐵𝐿𝐻</m:t>
                              </m:r>
                            </m:sub>
                          </m:sSub>
                        </m:num>
                        <m:den>
                          <m:r>
                            <a:rPr lang="en-US" altLang="zh-CN" sz="1400" i="1" dirty="0">
                              <a:latin typeface="Cambria Math" panose="02040503050406030204" pitchFamily="18" charset="0"/>
                            </a:rPr>
                            <m:t>2</m:t>
                          </m:r>
                        </m:den>
                      </m:f>
                    </m:oMath>
                  </m:oMathPara>
                </a14:m>
                <a:endParaRPr lang="zh-CN" altLang="en-US" sz="1400" dirty="0"/>
              </a:p>
            </p:txBody>
          </p:sp>
        </mc:Choice>
        <mc:Fallback xmlns="">
          <p:sp>
            <p:nvSpPr>
              <p:cNvPr id="4" name="矩形 3"/>
              <p:cNvSpPr>
                <a:spLocks noRot="1" noChangeAspect="1" noMove="1" noResize="1" noEditPoints="1" noAdjustHandles="1" noChangeArrowheads="1" noChangeShapeType="1" noTextEdit="1"/>
              </p:cNvSpPr>
              <p:nvPr/>
            </p:nvSpPr>
            <p:spPr>
              <a:xfrm>
                <a:off x="1472153" y="3522792"/>
                <a:ext cx="423948" cy="494238"/>
              </a:xfrm>
              <a:prstGeom prst="rect">
                <a:avLst/>
              </a:prstGeom>
              <a:blipFill>
                <a:blip r:embed="rId10"/>
                <a:stretch>
                  <a:fillRect r="-10000" b="-1235"/>
                </a:stretch>
              </a:blipFill>
            </p:spPr>
            <p:txBody>
              <a:bodyPr/>
              <a:lstStyle/>
              <a:p>
                <a:r>
                  <a:rPr lang="zh-CN" altLang="en-US">
                    <a:noFill/>
                  </a:rPr>
                  <a:t> </a:t>
                </a:r>
              </a:p>
            </p:txBody>
          </p:sp>
        </mc:Fallback>
      </mc:AlternateContent>
      <p:cxnSp>
        <p:nvCxnSpPr>
          <p:cNvPr id="28" name="直接连接符 27"/>
          <p:cNvCxnSpPr/>
          <p:nvPr/>
        </p:nvCxnSpPr>
        <p:spPr>
          <a:xfrm>
            <a:off x="1472153" y="1949769"/>
            <a:ext cx="80363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flipV="1">
            <a:off x="2275790" y="1789284"/>
            <a:ext cx="317409" cy="159098"/>
          </a:xfrm>
          <a:prstGeom prst="line">
            <a:avLst/>
          </a:prstGeom>
          <a:ln w="19050"/>
        </p:spPr>
        <p:style>
          <a:lnRef idx="1">
            <a:schemeClr val="dk1"/>
          </a:lnRef>
          <a:fillRef idx="0">
            <a:schemeClr val="dk1"/>
          </a:fillRef>
          <a:effectRef idx="0">
            <a:schemeClr val="dk1"/>
          </a:effectRef>
          <a:fontRef idx="minor">
            <a:schemeClr val="tx1"/>
          </a:fontRef>
        </p:style>
      </p:cxnSp>
      <p:sp>
        <p:nvSpPr>
          <p:cNvPr id="33" name="椭圆 32"/>
          <p:cNvSpPr/>
          <p:nvPr/>
        </p:nvSpPr>
        <p:spPr>
          <a:xfrm>
            <a:off x="2546843" y="1725316"/>
            <a:ext cx="120150" cy="1095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34" name="直接连接符 33"/>
          <p:cNvCxnSpPr/>
          <p:nvPr/>
        </p:nvCxnSpPr>
        <p:spPr>
          <a:xfrm>
            <a:off x="2796051" y="1967911"/>
            <a:ext cx="80363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a:off x="3599688" y="1967911"/>
            <a:ext cx="0" cy="791764"/>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flipH="1">
            <a:off x="3485324" y="2759675"/>
            <a:ext cx="24215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flipH="1">
            <a:off x="3485324" y="2833015"/>
            <a:ext cx="24215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a:off x="3599688" y="2833015"/>
            <a:ext cx="0" cy="791764"/>
          </a:xfrm>
          <a:prstGeom prst="line">
            <a:avLst/>
          </a:prstGeom>
          <a:ln w="19050"/>
        </p:spPr>
        <p:style>
          <a:lnRef idx="1">
            <a:schemeClr val="dk1"/>
          </a:lnRef>
          <a:fillRef idx="0">
            <a:schemeClr val="dk1"/>
          </a:fillRef>
          <a:effectRef idx="0">
            <a:schemeClr val="dk1"/>
          </a:effectRef>
          <a:fontRef idx="minor">
            <a:schemeClr val="tx1"/>
          </a:fontRef>
        </p:style>
      </p:cxnSp>
      <p:sp>
        <p:nvSpPr>
          <p:cNvPr id="39" name="椭圆 38"/>
          <p:cNvSpPr/>
          <p:nvPr/>
        </p:nvSpPr>
        <p:spPr>
          <a:xfrm>
            <a:off x="3539613" y="3617309"/>
            <a:ext cx="120150" cy="1095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文本框 30"/>
              <p:cNvSpPr txBox="1"/>
              <p:nvPr/>
            </p:nvSpPr>
            <p:spPr>
              <a:xfrm>
                <a:off x="1402665" y="2731345"/>
                <a:ext cx="79302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𝐶</m:t>
                          </m:r>
                          <m:r>
                            <m:rPr>
                              <m:sty m:val="p"/>
                            </m:rPr>
                            <a:rPr lang="en-US" altLang="zh-CN" sz="1400" i="1">
                              <a:latin typeface="Cambria Math" panose="02040503050406030204" pitchFamily="18" charset="0"/>
                            </a:rPr>
                            <m:t>ell</m:t>
                          </m:r>
                        </m:sub>
                      </m:sSub>
                    </m:oMath>
                  </m:oMathPara>
                </a14:m>
                <a:endParaRPr lang="zh-CN" altLang="en-US" sz="1400"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402665" y="2731345"/>
                <a:ext cx="793022" cy="307777"/>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1089410" y="1659198"/>
                <a:ext cx="79302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𝑉</m:t>
                          </m:r>
                        </m:e>
                        <m:sub>
                          <m:r>
                            <a:rPr lang="en-US" altLang="zh-CN" sz="1400" b="0" i="1" smtClean="0">
                              <a:latin typeface="Cambria Math" panose="02040503050406030204" pitchFamily="18" charset="0"/>
                            </a:rPr>
                            <m:t>𝐵𝐿𝐻</m:t>
                          </m:r>
                        </m:sub>
                      </m:sSub>
                    </m:oMath>
                  </m:oMathPara>
                </a14:m>
                <a:endParaRPr lang="zh-CN" altLang="en-US" sz="1400" dirty="0"/>
              </a:p>
            </p:txBody>
          </p:sp>
        </mc:Choice>
        <mc:Fallback xmlns="">
          <p:sp>
            <p:nvSpPr>
              <p:cNvPr id="41" name="文本框 40"/>
              <p:cNvSpPr txBox="1">
                <a:spLocks noRot="1" noChangeAspect="1" noMove="1" noResize="1" noEditPoints="1" noAdjustHandles="1" noChangeArrowheads="1" noChangeShapeType="1" noTextEdit="1"/>
              </p:cNvSpPr>
              <p:nvPr/>
            </p:nvSpPr>
            <p:spPr>
              <a:xfrm>
                <a:off x="1089410" y="1659198"/>
                <a:ext cx="793022" cy="307777"/>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矩形 41"/>
              <p:cNvSpPr/>
              <p:nvPr/>
            </p:nvSpPr>
            <p:spPr>
              <a:xfrm>
                <a:off x="3569099" y="1778428"/>
                <a:ext cx="423948" cy="49423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1400" i="1" dirty="0">
                              <a:latin typeface="Cambria Math" panose="02040503050406030204" pitchFamily="18" charset="0"/>
                            </a:rPr>
                          </m:ctrlPr>
                        </m:fPr>
                        <m:num>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𝑉</m:t>
                              </m:r>
                            </m:e>
                            <m:sub>
                              <m:r>
                                <a:rPr lang="en-US" altLang="zh-CN" sz="1400" i="1" dirty="0">
                                  <a:latin typeface="Cambria Math" panose="02040503050406030204" pitchFamily="18" charset="0"/>
                                </a:rPr>
                                <m:t>𝐵𝐿𝐻</m:t>
                              </m:r>
                            </m:sub>
                          </m:sSub>
                        </m:num>
                        <m:den>
                          <m:r>
                            <a:rPr lang="en-US" altLang="zh-CN" sz="1400" i="1" dirty="0">
                              <a:latin typeface="Cambria Math" panose="02040503050406030204" pitchFamily="18" charset="0"/>
                            </a:rPr>
                            <m:t>2</m:t>
                          </m:r>
                        </m:den>
                      </m:f>
                    </m:oMath>
                  </m:oMathPara>
                </a14:m>
                <a:endParaRPr lang="zh-CN" altLang="en-US" sz="1400" dirty="0"/>
              </a:p>
            </p:txBody>
          </p:sp>
        </mc:Choice>
        <mc:Fallback xmlns="">
          <p:sp>
            <p:nvSpPr>
              <p:cNvPr id="42" name="矩形 41"/>
              <p:cNvSpPr>
                <a:spLocks noRot="1" noChangeAspect="1" noMove="1" noResize="1" noEditPoints="1" noAdjustHandles="1" noChangeArrowheads="1" noChangeShapeType="1" noTextEdit="1"/>
              </p:cNvSpPr>
              <p:nvPr/>
            </p:nvSpPr>
            <p:spPr>
              <a:xfrm>
                <a:off x="3569099" y="1778428"/>
                <a:ext cx="423948" cy="494238"/>
              </a:xfrm>
              <a:prstGeom prst="rect">
                <a:avLst/>
              </a:prstGeom>
              <a:blipFill>
                <a:blip r:embed="rId10"/>
                <a:stretch>
                  <a:fillRect r="-10000" b="-12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p:cNvSpPr txBox="1"/>
              <p:nvPr/>
            </p:nvSpPr>
            <p:spPr>
              <a:xfrm>
                <a:off x="3541754" y="2653957"/>
                <a:ext cx="79302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𝐵𝐿</m:t>
                          </m:r>
                        </m:sub>
                      </m:sSub>
                    </m:oMath>
                  </m:oMathPara>
                </a14:m>
                <a:endParaRPr lang="zh-CN" altLang="en-US" sz="1400" dirty="0"/>
              </a:p>
            </p:txBody>
          </p:sp>
        </mc:Choice>
        <mc:Fallback xmlns="">
          <p:sp>
            <p:nvSpPr>
              <p:cNvPr id="43" name="文本框 42"/>
              <p:cNvSpPr txBox="1">
                <a:spLocks noRot="1" noChangeAspect="1" noMove="1" noResize="1" noEditPoints="1" noAdjustHandles="1" noChangeArrowheads="1" noChangeShapeType="1" noTextEdit="1"/>
              </p:cNvSpPr>
              <p:nvPr/>
            </p:nvSpPr>
            <p:spPr>
              <a:xfrm>
                <a:off x="3541754" y="2653957"/>
                <a:ext cx="793022" cy="307777"/>
              </a:xfrm>
              <a:prstGeom prst="rect">
                <a:avLst/>
              </a:prstGeom>
              <a:blipFill>
                <a:blip r:embed="rId13"/>
                <a:stretch>
                  <a:fillRect/>
                </a:stretch>
              </a:blipFill>
            </p:spPr>
            <p:txBody>
              <a:bodyPr/>
              <a:lstStyle/>
              <a:p>
                <a:r>
                  <a:rPr lang="zh-CN" altLang="en-US">
                    <a:noFill/>
                  </a:rPr>
                  <a:t> </a:t>
                </a:r>
              </a:p>
            </p:txBody>
          </p:sp>
        </mc:Fallback>
      </mc:AlternateContent>
      <p:sp>
        <p:nvSpPr>
          <p:cNvPr id="44" name="文本框 43"/>
          <p:cNvSpPr txBox="1"/>
          <p:nvPr/>
        </p:nvSpPr>
        <p:spPr>
          <a:xfrm>
            <a:off x="3590080" y="3624779"/>
            <a:ext cx="793022" cy="307777"/>
          </a:xfrm>
          <a:prstGeom prst="rect">
            <a:avLst/>
          </a:prstGeom>
          <a:noFill/>
        </p:spPr>
        <p:txBody>
          <a:bodyPr wrap="square" rtlCol="0">
            <a:spAutoFit/>
          </a:bodyPr>
          <a:lstStyle/>
          <a:p>
            <a:r>
              <a:rPr lang="en-US" altLang="zh-CN" sz="1400" dirty="0" smtClean="0"/>
              <a:t>GND</a:t>
            </a:r>
            <a:endParaRPr lang="zh-CN" altLang="en-US" sz="1400" dirty="0"/>
          </a:p>
        </p:txBody>
      </p:sp>
      <p:sp>
        <p:nvSpPr>
          <p:cNvPr id="45" name="矩形 44"/>
          <p:cNvSpPr/>
          <p:nvPr/>
        </p:nvSpPr>
        <p:spPr>
          <a:xfrm>
            <a:off x="4736591" y="1317694"/>
            <a:ext cx="3592387" cy="28939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6" name="文本框 45"/>
          <p:cNvSpPr txBox="1"/>
          <p:nvPr/>
        </p:nvSpPr>
        <p:spPr>
          <a:xfrm>
            <a:off x="4877919" y="1354228"/>
            <a:ext cx="2562409" cy="369332"/>
          </a:xfrm>
          <a:prstGeom prst="rect">
            <a:avLst/>
          </a:prstGeom>
          <a:noFill/>
        </p:spPr>
        <p:txBody>
          <a:bodyPr wrap="square" rtlCol="0">
            <a:spAutoFit/>
          </a:bodyPr>
          <a:lstStyle/>
          <a:p>
            <a:r>
              <a:rPr lang="en-US" altLang="zh-CN" dirty="0" smtClean="0">
                <a:solidFill>
                  <a:schemeClr val="accent2"/>
                </a:solidFill>
              </a:rPr>
              <a:t>Charge sharing in read</a:t>
            </a:r>
            <a:endParaRPr lang="zh-CN" altLang="en-US" dirty="0">
              <a:solidFill>
                <a:schemeClr val="accent2"/>
              </a:solidFill>
            </a:endParaRPr>
          </a:p>
        </p:txBody>
      </p:sp>
      <p:cxnSp>
        <p:nvCxnSpPr>
          <p:cNvPr id="47" name="直接连接符 46"/>
          <p:cNvCxnSpPr/>
          <p:nvPr/>
        </p:nvCxnSpPr>
        <p:spPr>
          <a:xfrm>
            <a:off x="5322403" y="1960523"/>
            <a:ext cx="0" cy="791764"/>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flipH="1">
            <a:off x="5201323" y="2752287"/>
            <a:ext cx="24215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a:xfrm flipH="1">
            <a:off x="5201322" y="2845156"/>
            <a:ext cx="24215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0" name="直接连接符 49"/>
          <p:cNvCxnSpPr/>
          <p:nvPr/>
        </p:nvCxnSpPr>
        <p:spPr>
          <a:xfrm>
            <a:off x="5322401" y="2837686"/>
            <a:ext cx="0" cy="791764"/>
          </a:xfrm>
          <a:prstGeom prst="line">
            <a:avLst/>
          </a:prstGeom>
          <a:ln w="19050"/>
        </p:spPr>
        <p:style>
          <a:lnRef idx="1">
            <a:schemeClr val="dk1"/>
          </a:lnRef>
          <a:fillRef idx="0">
            <a:schemeClr val="dk1"/>
          </a:fillRef>
          <a:effectRef idx="0">
            <a:schemeClr val="dk1"/>
          </a:effectRef>
          <a:fontRef idx="minor">
            <a:schemeClr val="tx1"/>
          </a:fontRef>
        </p:style>
      </p:cxnSp>
      <p:sp>
        <p:nvSpPr>
          <p:cNvPr id="51" name="椭圆 50"/>
          <p:cNvSpPr/>
          <p:nvPr/>
        </p:nvSpPr>
        <p:spPr>
          <a:xfrm>
            <a:off x="5274935" y="3629450"/>
            <a:ext cx="120150" cy="1095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矩形 51"/>
              <p:cNvSpPr/>
              <p:nvPr/>
            </p:nvSpPr>
            <p:spPr>
              <a:xfrm>
                <a:off x="5322401" y="3534933"/>
                <a:ext cx="423948" cy="49423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1400" i="1" dirty="0">
                              <a:latin typeface="Cambria Math" panose="02040503050406030204" pitchFamily="18" charset="0"/>
                            </a:rPr>
                          </m:ctrlPr>
                        </m:fPr>
                        <m:num>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𝑉</m:t>
                              </m:r>
                            </m:e>
                            <m:sub>
                              <m:r>
                                <a:rPr lang="en-US" altLang="zh-CN" sz="1400" i="1" dirty="0">
                                  <a:latin typeface="Cambria Math" panose="02040503050406030204" pitchFamily="18" charset="0"/>
                                </a:rPr>
                                <m:t>𝐵𝐿𝐻</m:t>
                              </m:r>
                            </m:sub>
                          </m:sSub>
                        </m:num>
                        <m:den>
                          <m:r>
                            <a:rPr lang="en-US" altLang="zh-CN" sz="1400" i="1" dirty="0">
                              <a:latin typeface="Cambria Math" panose="02040503050406030204" pitchFamily="18" charset="0"/>
                            </a:rPr>
                            <m:t>2</m:t>
                          </m:r>
                        </m:den>
                      </m:f>
                    </m:oMath>
                  </m:oMathPara>
                </a14:m>
                <a:endParaRPr lang="zh-CN" altLang="en-US" sz="1400" dirty="0"/>
              </a:p>
            </p:txBody>
          </p:sp>
        </mc:Choice>
        <mc:Fallback xmlns="">
          <p:sp>
            <p:nvSpPr>
              <p:cNvPr id="52" name="矩形 51"/>
              <p:cNvSpPr>
                <a:spLocks noRot="1" noChangeAspect="1" noMove="1" noResize="1" noEditPoints="1" noAdjustHandles="1" noChangeArrowheads="1" noChangeShapeType="1" noTextEdit="1"/>
              </p:cNvSpPr>
              <p:nvPr/>
            </p:nvSpPr>
            <p:spPr>
              <a:xfrm>
                <a:off x="5322401" y="3534933"/>
                <a:ext cx="423948" cy="494238"/>
              </a:xfrm>
              <a:prstGeom prst="rect">
                <a:avLst/>
              </a:prstGeom>
              <a:blipFill>
                <a:blip r:embed="rId14"/>
                <a:stretch>
                  <a:fillRect r="-10000" b="-1235"/>
                </a:stretch>
              </a:blipFill>
            </p:spPr>
            <p:txBody>
              <a:bodyPr/>
              <a:lstStyle/>
              <a:p>
                <a:r>
                  <a:rPr lang="zh-CN" altLang="en-US">
                    <a:noFill/>
                  </a:rPr>
                  <a:t> </a:t>
                </a:r>
              </a:p>
            </p:txBody>
          </p:sp>
        </mc:Fallback>
      </mc:AlternateContent>
      <p:cxnSp>
        <p:nvCxnSpPr>
          <p:cNvPr id="53" name="直接连接符 52"/>
          <p:cNvCxnSpPr/>
          <p:nvPr/>
        </p:nvCxnSpPr>
        <p:spPr>
          <a:xfrm>
            <a:off x="5322401" y="1961910"/>
            <a:ext cx="80363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直接连接符 53"/>
          <p:cNvCxnSpPr/>
          <p:nvPr/>
        </p:nvCxnSpPr>
        <p:spPr>
          <a:xfrm>
            <a:off x="6126038" y="1965246"/>
            <a:ext cx="438072" cy="0"/>
          </a:xfrm>
          <a:prstGeom prst="line">
            <a:avLst/>
          </a:prstGeom>
          <a:ln w="19050"/>
        </p:spPr>
        <p:style>
          <a:lnRef idx="1">
            <a:schemeClr val="dk1"/>
          </a:lnRef>
          <a:fillRef idx="0">
            <a:schemeClr val="dk1"/>
          </a:fillRef>
          <a:effectRef idx="0">
            <a:schemeClr val="dk1"/>
          </a:effectRef>
          <a:fontRef idx="minor">
            <a:schemeClr val="tx1"/>
          </a:fontRef>
        </p:style>
      </p:cxnSp>
      <p:sp>
        <p:nvSpPr>
          <p:cNvPr id="55" name="椭圆 54"/>
          <p:cNvSpPr/>
          <p:nvPr/>
        </p:nvSpPr>
        <p:spPr>
          <a:xfrm>
            <a:off x="6564110" y="1905750"/>
            <a:ext cx="120150" cy="1095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56" name="直接连接符 55"/>
          <p:cNvCxnSpPr/>
          <p:nvPr/>
        </p:nvCxnSpPr>
        <p:spPr>
          <a:xfrm>
            <a:off x="6646299" y="1980052"/>
            <a:ext cx="80363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直接连接符 56"/>
          <p:cNvCxnSpPr/>
          <p:nvPr/>
        </p:nvCxnSpPr>
        <p:spPr>
          <a:xfrm>
            <a:off x="7449936" y="1980052"/>
            <a:ext cx="0" cy="791764"/>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直接连接符 57"/>
          <p:cNvCxnSpPr/>
          <p:nvPr/>
        </p:nvCxnSpPr>
        <p:spPr>
          <a:xfrm flipH="1">
            <a:off x="7335572" y="2771816"/>
            <a:ext cx="24215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直接连接符 58"/>
          <p:cNvCxnSpPr/>
          <p:nvPr/>
        </p:nvCxnSpPr>
        <p:spPr>
          <a:xfrm flipH="1">
            <a:off x="7335572" y="2845156"/>
            <a:ext cx="24215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直接连接符 59"/>
          <p:cNvCxnSpPr/>
          <p:nvPr/>
        </p:nvCxnSpPr>
        <p:spPr>
          <a:xfrm>
            <a:off x="7449936" y="2845156"/>
            <a:ext cx="0" cy="791764"/>
          </a:xfrm>
          <a:prstGeom prst="line">
            <a:avLst/>
          </a:prstGeom>
          <a:ln w="19050"/>
        </p:spPr>
        <p:style>
          <a:lnRef idx="1">
            <a:schemeClr val="dk1"/>
          </a:lnRef>
          <a:fillRef idx="0">
            <a:schemeClr val="dk1"/>
          </a:fillRef>
          <a:effectRef idx="0">
            <a:schemeClr val="dk1"/>
          </a:effectRef>
          <a:fontRef idx="minor">
            <a:schemeClr val="tx1"/>
          </a:fontRef>
        </p:style>
      </p:cxnSp>
      <p:sp>
        <p:nvSpPr>
          <p:cNvPr id="61" name="椭圆 60"/>
          <p:cNvSpPr/>
          <p:nvPr/>
        </p:nvSpPr>
        <p:spPr>
          <a:xfrm>
            <a:off x="7389861" y="3629450"/>
            <a:ext cx="120150" cy="1095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2" name="文本框 61"/>
              <p:cNvSpPr txBox="1"/>
              <p:nvPr/>
            </p:nvSpPr>
            <p:spPr>
              <a:xfrm>
                <a:off x="5252913" y="2743486"/>
                <a:ext cx="79302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𝐶</m:t>
                          </m:r>
                          <m:r>
                            <m:rPr>
                              <m:sty m:val="p"/>
                            </m:rPr>
                            <a:rPr lang="en-US" altLang="zh-CN" sz="1400" i="1">
                              <a:latin typeface="Cambria Math" panose="02040503050406030204" pitchFamily="18" charset="0"/>
                            </a:rPr>
                            <m:t>ell</m:t>
                          </m:r>
                        </m:sub>
                      </m:sSub>
                    </m:oMath>
                  </m:oMathPara>
                </a14:m>
                <a:endParaRPr lang="zh-CN" altLang="en-US" sz="1400" dirty="0"/>
              </a:p>
            </p:txBody>
          </p:sp>
        </mc:Choice>
        <mc:Fallback xmlns="">
          <p:sp>
            <p:nvSpPr>
              <p:cNvPr id="62" name="文本框 61"/>
              <p:cNvSpPr txBox="1">
                <a:spLocks noRot="1" noChangeAspect="1" noMove="1" noResize="1" noEditPoints="1" noAdjustHandles="1" noChangeArrowheads="1" noChangeShapeType="1" noTextEdit="1"/>
              </p:cNvSpPr>
              <p:nvPr/>
            </p:nvSpPr>
            <p:spPr>
              <a:xfrm>
                <a:off x="5252913" y="2743486"/>
                <a:ext cx="793022" cy="307777"/>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6423327" y="1656921"/>
                <a:ext cx="793022" cy="3261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400" i="1" smtClean="0">
                              <a:latin typeface="Cambria Math" panose="02040503050406030204" pitchFamily="18" charset="0"/>
                            </a:rPr>
                          </m:ctrlPr>
                        </m:sSupPr>
                        <m:e>
                          <m:r>
                            <a:rPr lang="en-US" altLang="zh-CN" sz="1400" b="0" i="1" smtClean="0">
                              <a:latin typeface="Cambria Math" panose="02040503050406030204" pitchFamily="18" charset="0"/>
                            </a:rPr>
                            <m:t>𝑉</m:t>
                          </m:r>
                        </m:e>
                        <m:sup>
                          <m:r>
                            <a:rPr lang="zh-CN" altLang="en-US" sz="1400" i="1">
                              <a:latin typeface="Cambria Math" panose="02040503050406030204" pitchFamily="18" charset="0"/>
                            </a:rPr>
                            <m:t>‘</m:t>
                          </m:r>
                        </m:sup>
                      </m:sSup>
                    </m:oMath>
                  </m:oMathPara>
                </a14:m>
                <a:endParaRPr lang="zh-CN" altLang="en-US" sz="1400" dirty="0"/>
              </a:p>
            </p:txBody>
          </p:sp>
        </mc:Choice>
        <mc:Fallback xmlns="">
          <p:sp>
            <p:nvSpPr>
              <p:cNvPr id="63" name="文本框 62"/>
              <p:cNvSpPr txBox="1">
                <a:spLocks noRot="1" noChangeAspect="1" noMove="1" noResize="1" noEditPoints="1" noAdjustHandles="1" noChangeArrowheads="1" noChangeShapeType="1" noTextEdit="1"/>
              </p:cNvSpPr>
              <p:nvPr/>
            </p:nvSpPr>
            <p:spPr>
              <a:xfrm>
                <a:off x="6423327" y="1656921"/>
                <a:ext cx="793022" cy="326180"/>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p:cNvSpPr txBox="1"/>
              <p:nvPr/>
            </p:nvSpPr>
            <p:spPr>
              <a:xfrm>
                <a:off x="7392002" y="2666098"/>
                <a:ext cx="79302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𝐵𝐿</m:t>
                          </m:r>
                        </m:sub>
                      </m:sSub>
                    </m:oMath>
                  </m:oMathPara>
                </a14:m>
                <a:endParaRPr lang="zh-CN" altLang="en-US" sz="1400" dirty="0"/>
              </a:p>
            </p:txBody>
          </p:sp>
        </mc:Choice>
        <mc:Fallback xmlns="">
          <p:sp>
            <p:nvSpPr>
              <p:cNvPr id="65" name="文本框 64"/>
              <p:cNvSpPr txBox="1">
                <a:spLocks noRot="1" noChangeAspect="1" noMove="1" noResize="1" noEditPoints="1" noAdjustHandles="1" noChangeArrowheads="1" noChangeShapeType="1" noTextEdit="1"/>
              </p:cNvSpPr>
              <p:nvPr/>
            </p:nvSpPr>
            <p:spPr>
              <a:xfrm>
                <a:off x="7392002" y="2666098"/>
                <a:ext cx="793022" cy="307777"/>
              </a:xfrm>
              <a:prstGeom prst="rect">
                <a:avLst/>
              </a:prstGeom>
              <a:blipFill>
                <a:blip r:embed="rId13"/>
                <a:stretch>
                  <a:fillRect/>
                </a:stretch>
              </a:blipFill>
            </p:spPr>
            <p:txBody>
              <a:bodyPr/>
              <a:lstStyle/>
              <a:p>
                <a:r>
                  <a:rPr lang="zh-CN" altLang="en-US">
                    <a:noFill/>
                  </a:rPr>
                  <a:t> </a:t>
                </a:r>
              </a:p>
            </p:txBody>
          </p:sp>
        </mc:Fallback>
      </mc:AlternateContent>
      <p:sp>
        <p:nvSpPr>
          <p:cNvPr id="66" name="文本框 65"/>
          <p:cNvSpPr txBox="1"/>
          <p:nvPr/>
        </p:nvSpPr>
        <p:spPr>
          <a:xfrm>
            <a:off x="7440328" y="3636920"/>
            <a:ext cx="793022" cy="307777"/>
          </a:xfrm>
          <a:prstGeom prst="rect">
            <a:avLst/>
          </a:prstGeom>
          <a:noFill/>
        </p:spPr>
        <p:txBody>
          <a:bodyPr wrap="square" rtlCol="0">
            <a:spAutoFit/>
          </a:bodyPr>
          <a:lstStyle/>
          <a:p>
            <a:r>
              <a:rPr lang="en-US" altLang="zh-CN" sz="1400" dirty="0" smtClean="0"/>
              <a:t>GND</a:t>
            </a:r>
            <a:endParaRPr lang="zh-CN" altLang="en-US" sz="1400" dirty="0"/>
          </a:p>
        </p:txBody>
      </p:sp>
    </p:spTree>
    <p:extLst>
      <p:ext uri="{BB962C8B-B14F-4D97-AF65-F5344CB8AC3E}">
        <p14:creationId xmlns:p14="http://schemas.microsoft.com/office/powerpoint/2010/main" val="151568491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时序介绍</a:t>
            </a:r>
            <a:endParaRPr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59865"/>
                <a:ext cx="10515600" cy="4351338"/>
              </a:xfrm>
            </p:spPr>
            <p:txBody>
              <a:bodyPr/>
              <a:lstStyle/>
              <a:p>
                <a:r>
                  <a:rPr lang="en-US" altLang="zh-CN" sz="1800" dirty="0" smtClean="0"/>
                  <a:t>Active</a:t>
                </a:r>
                <a:r>
                  <a:rPr lang="zh-CN" altLang="en-US" sz="1800" dirty="0" smtClean="0"/>
                  <a:t>：</a:t>
                </a:r>
                <a:r>
                  <a:rPr lang="en-US" altLang="zh-CN" sz="1800" dirty="0" smtClean="0"/>
                  <a:t>EQ OFF        WL ON      SA ON          </a:t>
                </a:r>
                <a:r>
                  <a:rPr lang="zh-CN" altLang="en-US" sz="1800" dirty="0" smtClean="0"/>
                  <a:t>：因为</a:t>
                </a:r>
                <a:r>
                  <a:rPr lang="en-US" altLang="zh-CN" sz="1800" dirty="0" smtClean="0"/>
                  <a:t>EQ</a:t>
                </a:r>
                <a:r>
                  <a:rPr lang="zh-CN" altLang="en-US" sz="1800" dirty="0" smtClean="0"/>
                  <a:t>是控制</a:t>
                </a:r>
                <a:r>
                  <a:rPr lang="en-US" altLang="zh-CN" sz="1800" dirty="0" smtClean="0"/>
                  <a:t>BL</a:t>
                </a:r>
                <a:r>
                  <a:rPr lang="zh-CN" altLang="en-US" sz="1800" dirty="0" smtClean="0"/>
                  <a:t>上的电位的，所以在</a:t>
                </a:r>
                <a:r>
                  <a:rPr lang="en-US" altLang="zh-CN" sz="1800" dirty="0" smtClean="0"/>
                  <a:t>WL</a:t>
                </a:r>
                <a:r>
                  <a:rPr lang="zh-CN" altLang="en-US" sz="1800" dirty="0" smtClean="0"/>
                  <a:t>打开之前需要关闭。以避免干扰在</a:t>
                </a:r>
                <a:r>
                  <a:rPr lang="en-US" altLang="zh-CN" sz="1800" dirty="0" smtClean="0"/>
                  <a:t>charge sharing</a:t>
                </a:r>
                <a:r>
                  <a:rPr lang="zh-CN" altLang="en-US" sz="1800" dirty="0" smtClean="0"/>
                  <a:t>之后</a:t>
                </a:r>
                <a:r>
                  <a:rPr lang="en-US" altLang="zh-CN" sz="1800" dirty="0" smtClean="0"/>
                  <a:t>BL</a:t>
                </a:r>
                <a:r>
                  <a:rPr lang="zh-CN" altLang="en-US" sz="1800" dirty="0" smtClean="0"/>
                  <a:t>上产生的</a:t>
                </a:r>
                <a14:m>
                  <m:oMath xmlns:m="http://schemas.openxmlformats.org/officeDocument/2006/math">
                    <m:r>
                      <a:rPr lang="zh-CN" altLang="en-US" sz="1800" i="1" smtClean="0">
                        <a:latin typeface="Cambria Math" panose="02040503050406030204" pitchFamily="18" charset="0"/>
                      </a:rPr>
                      <m:t>∆</m:t>
                    </m:r>
                    <m:r>
                      <a:rPr lang="en-US" altLang="zh-CN" sz="1800" b="0" i="1" smtClean="0">
                        <a:latin typeface="Cambria Math" panose="02040503050406030204" pitchFamily="18" charset="0"/>
                      </a:rPr>
                      <m:t>𝑉</m:t>
                    </m:r>
                  </m:oMath>
                </a14:m>
                <a:r>
                  <a:rPr lang="zh-CN" altLang="en-US" sz="1800" dirty="0" smtClean="0"/>
                  <a:t>电压。</a:t>
                </a:r>
                <a:r>
                  <a:rPr lang="en-US" altLang="zh-CN" sz="1800" dirty="0" smtClean="0"/>
                  <a:t>  </a:t>
                </a:r>
                <a:r>
                  <a:rPr lang="zh-CN" altLang="en-US" sz="1800" dirty="0" smtClean="0"/>
                  <a:t>然后再依次打开</a:t>
                </a:r>
                <a:r>
                  <a:rPr lang="en-US" altLang="zh-CN" sz="1800" dirty="0" smtClean="0"/>
                  <a:t>WL</a:t>
                </a:r>
                <a:r>
                  <a:rPr lang="zh-CN" altLang="en-US" sz="1800" dirty="0" smtClean="0"/>
                  <a:t>和</a:t>
                </a:r>
                <a:r>
                  <a:rPr lang="en-US" altLang="zh-CN" sz="1800" dirty="0" smtClean="0"/>
                  <a:t>SA</a:t>
                </a:r>
                <a:r>
                  <a:rPr lang="zh-CN" altLang="en-US" sz="1800" dirty="0" smtClean="0"/>
                  <a:t>。</a:t>
                </a:r>
                <a:endParaRPr lang="en-US" altLang="zh-CN" sz="1800" dirty="0" smtClean="0"/>
              </a:p>
              <a:p>
                <a:endParaRPr lang="en-US" altLang="zh-CN" sz="1800" dirty="0" smtClean="0"/>
              </a:p>
              <a:p>
                <a:endParaRPr lang="en-US" altLang="zh-CN" sz="1800" dirty="0" smtClean="0"/>
              </a:p>
              <a:p>
                <a:r>
                  <a:rPr lang="en-US" altLang="zh-CN" sz="1800" dirty="0" smtClean="0"/>
                  <a:t>Pre-charge </a:t>
                </a:r>
                <a:r>
                  <a:rPr lang="zh-CN" altLang="en-US" sz="1800" dirty="0" smtClean="0"/>
                  <a:t>： </a:t>
                </a:r>
                <a:r>
                  <a:rPr lang="en-US" altLang="zh-CN" sz="1800" dirty="0" smtClean="0"/>
                  <a:t>WL OFF       SA OFF        EQ ON     </a:t>
                </a:r>
                <a:r>
                  <a:rPr lang="zh-CN" altLang="en-US" sz="1800" dirty="0" smtClean="0"/>
                  <a:t>：在</a:t>
                </a:r>
                <a:r>
                  <a:rPr lang="en-US" altLang="zh-CN" sz="1800" dirty="0" err="1" smtClean="0"/>
                  <a:t>Precharge</a:t>
                </a:r>
                <a:r>
                  <a:rPr lang="zh-CN" altLang="en-US" sz="1800" dirty="0" smtClean="0"/>
                  <a:t>时，要首先关闭</a:t>
                </a:r>
                <a:r>
                  <a:rPr lang="en-US" altLang="zh-CN" sz="1800" dirty="0" smtClean="0"/>
                  <a:t>WL</a:t>
                </a:r>
                <a:r>
                  <a:rPr lang="zh-CN" altLang="en-US" sz="1800" dirty="0" smtClean="0"/>
                  <a:t>，因为在预充电时</a:t>
                </a:r>
                <a:r>
                  <a:rPr lang="en-US" altLang="zh-CN" sz="1800" dirty="0" smtClean="0"/>
                  <a:t>BL</a:t>
                </a:r>
                <a:r>
                  <a:rPr lang="zh-CN" altLang="en-US" sz="1800" dirty="0" smtClean="0"/>
                  <a:t>上的电位会被拉回</a:t>
                </a:r>
                <a14:m>
                  <m:oMath xmlns:m="http://schemas.openxmlformats.org/officeDocument/2006/math">
                    <m:r>
                      <a:rPr lang="zh-CN" altLang="en-US" sz="1800" i="1" dirty="0">
                        <a:latin typeface="Cambria Math" panose="02040503050406030204" pitchFamily="18" charset="0"/>
                      </a:rPr>
                      <m:t>到</m:t>
                    </m:r>
                    <m:f>
                      <m:fPr>
                        <m:ctrlPr>
                          <a:rPr lang="en-US" altLang="zh-CN" sz="1800" i="1" smtClean="0">
                            <a:latin typeface="Cambria Math" panose="02040503050406030204" pitchFamily="18" charset="0"/>
                          </a:rPr>
                        </m:ctrlPr>
                      </m:fPr>
                      <m:num>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𝑉</m:t>
                            </m:r>
                          </m:e>
                          <m:sub>
                            <m:r>
                              <a:rPr lang="en-US" altLang="zh-CN" sz="1800" b="0" i="1" smtClean="0">
                                <a:latin typeface="Cambria Math" panose="02040503050406030204" pitchFamily="18" charset="0"/>
                              </a:rPr>
                              <m:t>𝐵𝐿𝐻</m:t>
                            </m:r>
                          </m:sub>
                        </m:sSub>
                      </m:num>
                      <m:den>
                        <m:r>
                          <a:rPr lang="en-US" altLang="zh-CN" sz="1800" i="1">
                            <a:latin typeface="Cambria Math" panose="02040503050406030204" pitchFamily="18" charset="0"/>
                          </a:rPr>
                          <m:t>2</m:t>
                        </m:r>
                      </m:den>
                    </m:f>
                  </m:oMath>
                </a14:m>
                <a:r>
                  <a:rPr lang="zh-CN" altLang="en-US" sz="1800" dirty="0" smtClean="0"/>
                  <a:t>，所以防止干扰到存储的数据电位，所以要首先关闭</a:t>
                </a:r>
                <a:r>
                  <a:rPr lang="en-US" altLang="zh-CN" sz="1800" dirty="0" smtClean="0"/>
                  <a:t>WL</a:t>
                </a:r>
                <a:r>
                  <a:rPr lang="zh-CN" altLang="en-US" sz="1800" dirty="0" smtClean="0"/>
                  <a:t>。这就起到保护数据的作用，然后再关闭感应放大器。在都关闭之后才会打开</a:t>
                </a:r>
                <a:r>
                  <a:rPr lang="en-US" altLang="zh-CN" sz="1800" dirty="0" smtClean="0"/>
                  <a:t>EQ</a:t>
                </a:r>
                <a:r>
                  <a:rPr lang="zh-CN" altLang="en-US" sz="1800" dirty="0" smtClean="0"/>
                  <a:t>开始</a:t>
                </a:r>
                <a:r>
                  <a:rPr lang="en-US" altLang="zh-CN" sz="1800" dirty="0" err="1" smtClean="0"/>
                  <a:t>Precharge</a:t>
                </a:r>
                <a:r>
                  <a:rPr lang="zh-CN" altLang="en-US" sz="1800" dirty="0" smtClean="0"/>
                  <a:t>。</a:t>
                </a:r>
                <a:endParaRPr lang="en-US" altLang="zh-CN" sz="1800"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59865"/>
                <a:ext cx="10515600" cy="4351338"/>
              </a:xfrm>
              <a:blipFill>
                <a:blip r:embed="rId2"/>
                <a:stretch>
                  <a:fillRect l="-406" t="-1261"/>
                </a:stretch>
              </a:blipFill>
            </p:spPr>
            <p:txBody>
              <a:bodyPr/>
              <a:lstStyle/>
              <a:p>
                <a:r>
                  <a:rPr lang="zh-CN" altLang="en-US">
                    <a:noFill/>
                  </a:rPr>
                  <a:t> </a:t>
                </a:r>
              </a:p>
            </p:txBody>
          </p:sp>
        </mc:Fallback>
      </mc:AlternateContent>
      <p:pic>
        <p:nvPicPr>
          <p:cNvPr id="4" name="内容占位符 3"/>
          <p:cNvPicPr>
            <a:picLocks noChangeAspect="1"/>
          </p:cNvPicPr>
          <p:nvPr/>
        </p:nvPicPr>
        <p:blipFill>
          <a:blip r:embed="rId3"/>
          <a:stretch>
            <a:fillRect/>
          </a:stretch>
        </p:blipFill>
        <p:spPr>
          <a:xfrm>
            <a:off x="2713411" y="3938892"/>
            <a:ext cx="7106864" cy="1907108"/>
          </a:xfrm>
          <a:prstGeom prst="rect">
            <a:avLst/>
          </a:prstGeom>
          <a:noFill/>
          <a:ln w="9525">
            <a:noFill/>
          </a:ln>
        </p:spPr>
      </p:pic>
      <p:pic>
        <p:nvPicPr>
          <p:cNvPr id="9" name="图片 13"/>
          <p:cNvPicPr>
            <a:picLocks noChangeAspect="1"/>
          </p:cNvPicPr>
          <p:nvPr/>
        </p:nvPicPr>
        <p:blipFill>
          <a:blip r:embed="rId4"/>
          <a:stretch>
            <a:fillRect/>
          </a:stretch>
        </p:blipFill>
        <p:spPr>
          <a:xfrm>
            <a:off x="838200" y="1027906"/>
            <a:ext cx="10263188" cy="128588"/>
          </a:xfrm>
          <a:prstGeom prst="rect">
            <a:avLst/>
          </a:prstGeom>
          <a:noFill/>
          <a:ln w="9525">
            <a:noFill/>
          </a:ln>
        </p:spPr>
      </p:pic>
      <p:sp>
        <p:nvSpPr>
          <p:cNvPr id="10" name="AutoShape 9"/>
          <p:cNvSpPr/>
          <p:nvPr/>
        </p:nvSpPr>
        <p:spPr>
          <a:xfrm>
            <a:off x="3011171" y="1494663"/>
            <a:ext cx="288982" cy="196025"/>
          </a:xfrm>
          <a:prstGeom prst="rightArrow">
            <a:avLst>
              <a:gd name="adj1" fmla="val 50000"/>
              <a:gd name="adj2" fmla="val 60422"/>
            </a:avLst>
          </a:prstGeom>
          <a:ln/>
        </p:spPr>
        <p:style>
          <a:lnRef idx="2">
            <a:schemeClr val="accent2"/>
          </a:lnRef>
          <a:fillRef idx="1">
            <a:schemeClr val="lt1"/>
          </a:fillRef>
          <a:effectRef idx="0">
            <a:schemeClr val="accent2"/>
          </a:effectRef>
          <a:fontRef idx="minor">
            <a:schemeClr val="dk1"/>
          </a:fontRef>
        </p:style>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宋体" panose="02010600030101010101" pitchFamily="2"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buNone/>
            </a:pPr>
            <a:endParaRPr lang="zh-CN" altLang="zh-CN" sz="22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AutoShape 9"/>
          <p:cNvSpPr/>
          <p:nvPr/>
        </p:nvSpPr>
        <p:spPr>
          <a:xfrm>
            <a:off x="4260851" y="1494662"/>
            <a:ext cx="288982" cy="196025"/>
          </a:xfrm>
          <a:prstGeom prst="rightArrow">
            <a:avLst>
              <a:gd name="adj1" fmla="val 50000"/>
              <a:gd name="adj2" fmla="val 60422"/>
            </a:avLst>
          </a:prstGeom>
          <a:ln/>
        </p:spPr>
        <p:style>
          <a:lnRef idx="2">
            <a:schemeClr val="accent2"/>
          </a:lnRef>
          <a:fillRef idx="1">
            <a:schemeClr val="lt1"/>
          </a:fillRef>
          <a:effectRef idx="0">
            <a:schemeClr val="accent2"/>
          </a:effectRef>
          <a:fontRef idx="minor">
            <a:schemeClr val="dk1"/>
          </a:fontRef>
        </p:style>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宋体" panose="02010600030101010101" pitchFamily="2"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buNone/>
            </a:pPr>
            <a:endParaRPr lang="zh-CN" altLang="zh-CN" sz="22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2" name="AutoShape 9"/>
          <p:cNvSpPr/>
          <p:nvPr/>
        </p:nvSpPr>
        <p:spPr>
          <a:xfrm>
            <a:off x="3673418" y="2947029"/>
            <a:ext cx="288982" cy="196025"/>
          </a:xfrm>
          <a:prstGeom prst="rightArrow">
            <a:avLst>
              <a:gd name="adj1" fmla="val 50000"/>
              <a:gd name="adj2" fmla="val 60422"/>
            </a:avLst>
          </a:prstGeom>
          <a:ln/>
        </p:spPr>
        <p:style>
          <a:lnRef idx="2">
            <a:schemeClr val="accent2"/>
          </a:lnRef>
          <a:fillRef idx="1">
            <a:schemeClr val="lt1"/>
          </a:fillRef>
          <a:effectRef idx="0">
            <a:schemeClr val="accent2"/>
          </a:effectRef>
          <a:fontRef idx="minor">
            <a:schemeClr val="dk1"/>
          </a:fontRef>
        </p:style>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宋体" panose="02010600030101010101" pitchFamily="2"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buNone/>
            </a:pPr>
            <a:endParaRPr lang="zh-CN" altLang="zh-CN" sz="22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 name="AutoShape 9"/>
          <p:cNvSpPr/>
          <p:nvPr/>
        </p:nvSpPr>
        <p:spPr>
          <a:xfrm>
            <a:off x="4991964" y="2947028"/>
            <a:ext cx="288982" cy="196025"/>
          </a:xfrm>
          <a:prstGeom prst="rightArrow">
            <a:avLst>
              <a:gd name="adj1" fmla="val 50000"/>
              <a:gd name="adj2" fmla="val 60422"/>
            </a:avLst>
          </a:prstGeom>
          <a:ln/>
        </p:spPr>
        <p:style>
          <a:lnRef idx="2">
            <a:schemeClr val="accent2"/>
          </a:lnRef>
          <a:fillRef idx="1">
            <a:schemeClr val="lt1"/>
          </a:fillRef>
          <a:effectRef idx="0">
            <a:schemeClr val="accent2"/>
          </a:effectRef>
          <a:fontRef idx="minor">
            <a:schemeClr val="dk1"/>
          </a:fontRef>
        </p:style>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宋体" panose="02010600030101010101" pitchFamily="2"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buNone/>
            </a:pPr>
            <a:endParaRPr lang="zh-CN" altLang="zh-CN" sz="2200"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956093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时序介绍</a:t>
            </a:r>
          </a:p>
        </p:txBody>
      </p:sp>
      <p:pic>
        <p:nvPicPr>
          <p:cNvPr id="4" name="内容占位符 3"/>
          <p:cNvPicPr>
            <a:picLocks noGrp="1"/>
          </p:cNvPicPr>
          <p:nvPr>
            <p:ph idx="1"/>
          </p:nvPr>
        </p:nvPicPr>
        <p:blipFill>
          <a:blip r:embed="rId2"/>
          <a:stretch>
            <a:fillRect/>
          </a:stretch>
        </p:blipFill>
        <p:spPr>
          <a:xfrm>
            <a:off x="913014" y="1507809"/>
            <a:ext cx="6400799" cy="1795894"/>
          </a:xfrm>
          <a:prstGeom prst="rect">
            <a:avLst/>
          </a:prstGeom>
        </p:spPr>
      </p:pic>
      <mc:AlternateContent xmlns:mc="http://schemas.openxmlformats.org/markup-compatibility/2006" xmlns:a14="http://schemas.microsoft.com/office/drawing/2010/main">
        <mc:Choice Requires="a14">
          <p:sp>
            <p:nvSpPr>
              <p:cNvPr id="6" name="文本框 5"/>
              <p:cNvSpPr txBox="1"/>
              <p:nvPr/>
            </p:nvSpPr>
            <p:spPr>
              <a:xfrm>
                <a:off x="7313813" y="1149206"/>
                <a:ext cx="3787575" cy="5297861"/>
              </a:xfrm>
              <a:prstGeom prst="rect">
                <a:avLst/>
              </a:prstGeom>
              <a:noFill/>
            </p:spPr>
            <p:txBody>
              <a:bodyPr wrap="square" rtlCol="0">
                <a:spAutoFit/>
              </a:bodyPr>
              <a:lstStyle/>
              <a:p>
                <a:pPr marL="285750" indent="-285750">
                  <a:buFont typeface="Arial" panose="020B0604020202020204" pitchFamily="34" charset="0"/>
                  <a:buChar char="•"/>
                </a:pPr>
                <a:r>
                  <a:rPr lang="en-US" altLang="zh-CN" sz="1600" b="1" dirty="0" smtClean="0">
                    <a:latin typeface="微软雅黑" panose="020B0503020204020204" pitchFamily="34" charset="-122"/>
                    <a:ea typeface="微软雅黑" panose="020B0503020204020204" pitchFamily="34" charset="-122"/>
                  </a:rPr>
                  <a:t>tRCD</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Row to CAS delay</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Active</a:t>
                </a:r>
                <a:r>
                  <a:rPr lang="zh-CN" altLang="en-US" sz="1600" dirty="0" smtClean="0">
                    <a:latin typeface="微软雅黑" panose="020B0503020204020204" pitchFamily="34" charset="-122"/>
                    <a:ea typeface="微软雅黑" panose="020B0503020204020204" pitchFamily="34" charset="-122"/>
                  </a:rPr>
                  <a:t>指令 </a:t>
                </a:r>
                <a:r>
                  <a:rPr lang="en-US" altLang="zh-CN" sz="1600" dirty="0" smtClean="0">
                    <a:latin typeface="微软雅黑" panose="020B0503020204020204" pitchFamily="34" charset="-122"/>
                    <a:ea typeface="微软雅黑" panose="020B0503020204020204" pitchFamily="34" charset="-122"/>
                  </a:rPr>
                  <a:t>Active</a:t>
                </a:r>
                <a:r>
                  <a:rPr lang="zh-CN" altLang="en-US" sz="1600" dirty="0" smtClean="0">
                    <a:latin typeface="微软雅黑" panose="020B0503020204020204" pitchFamily="34" charset="-122"/>
                    <a:ea typeface="微软雅黑" panose="020B0503020204020204" pitchFamily="34" charset="-122"/>
                  </a:rPr>
                  <a:t>信号</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到写入</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读取指令所需的最小时间，</a:t>
                </a:r>
                <a:r>
                  <a:rPr lang="en-US" altLang="zh-CN" sz="1600" dirty="0" err="1" smtClean="0">
                    <a:latin typeface="微软雅黑" panose="020B0503020204020204" pitchFamily="34" charset="-122"/>
                    <a:ea typeface="微软雅黑" panose="020B0503020204020204" pitchFamily="34" charset="-122"/>
                  </a:rPr>
                  <a:t>tRCD</a:t>
                </a:r>
                <a:r>
                  <a:rPr lang="zh-CN" altLang="en-US" sz="1600" dirty="0" smtClean="0">
                    <a:latin typeface="微软雅黑" panose="020B0503020204020204" pitchFamily="34" charset="-122"/>
                    <a:ea typeface="微软雅黑" panose="020B0503020204020204" pitchFamily="34" charset="-122"/>
                  </a:rPr>
                  <a:t>基本上用来表示感应放大器的放大能力，值越小表示</a:t>
                </a:r>
                <a:r>
                  <a:rPr lang="en-US" altLang="zh-CN" sz="1600" dirty="0" smtClean="0">
                    <a:latin typeface="微软雅黑" panose="020B0503020204020204" pitchFamily="34" charset="-122"/>
                    <a:ea typeface="微软雅黑" panose="020B0503020204020204" pitchFamily="34" charset="-122"/>
                  </a:rPr>
                  <a:t>SA</a:t>
                </a:r>
                <a:r>
                  <a:rPr lang="zh-CN" altLang="en-US" sz="1600" dirty="0" smtClean="0">
                    <a:latin typeface="微软雅黑" panose="020B0503020204020204" pitchFamily="34" charset="-122"/>
                    <a:ea typeface="微软雅黑" panose="020B0503020204020204" pitchFamily="34" charset="-122"/>
                  </a:rPr>
                  <a:t>放大的能力</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速度越好。若是</a:t>
                </a:r>
                <a:r>
                  <a:rPr lang="en-US" altLang="zh-CN" sz="1600" dirty="0" smtClean="0">
                    <a:latin typeface="微软雅黑" panose="020B0503020204020204" pitchFamily="34" charset="-122"/>
                    <a:ea typeface="微软雅黑" panose="020B0503020204020204" pitchFamily="34" charset="-122"/>
                  </a:rPr>
                  <a:t>SA</a:t>
                </a:r>
                <a:r>
                  <a:rPr lang="zh-CN" altLang="en-US" sz="1600" dirty="0" smtClean="0">
                    <a:latin typeface="微软雅黑" panose="020B0503020204020204" pitchFamily="34" charset="-122"/>
                    <a:ea typeface="微软雅黑" panose="020B0503020204020204" pitchFamily="34" charset="-122"/>
                  </a:rPr>
                  <a:t>的放大能力差会导致下一级放大器的放大边界过小进而导致异常</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b="1" dirty="0" err="1" smtClean="0">
                    <a:latin typeface="微软雅黑" panose="020B0503020204020204" pitchFamily="34" charset="-122"/>
                    <a:ea typeface="微软雅黑" panose="020B0503020204020204" pitchFamily="34" charset="-122"/>
                  </a:rPr>
                  <a:t>tRP</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Row Pre-charge</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Pre-charge</a:t>
                </a:r>
                <a:r>
                  <a:rPr lang="zh-CN" altLang="en-US" sz="1600" dirty="0" smtClean="0">
                    <a:latin typeface="微软雅黑" panose="020B0503020204020204" pitchFamily="34" charset="-122"/>
                    <a:ea typeface="微软雅黑" panose="020B0503020204020204" pitchFamily="34" charset="-122"/>
                  </a:rPr>
                  <a:t>指令到下一条</a:t>
                </a:r>
                <a:r>
                  <a:rPr lang="en-US" altLang="zh-CN" sz="1600" dirty="0" smtClean="0">
                    <a:latin typeface="微软雅黑" panose="020B0503020204020204" pitchFamily="34" charset="-122"/>
                    <a:ea typeface="微软雅黑" panose="020B0503020204020204" pitchFamily="34" charset="-122"/>
                  </a:rPr>
                  <a:t>Active</a:t>
                </a:r>
                <a:r>
                  <a:rPr lang="zh-CN" altLang="en-US" sz="1600" dirty="0" smtClean="0">
                    <a:latin typeface="微软雅黑" panose="020B0503020204020204" pitchFamily="34" charset="-122"/>
                    <a:ea typeface="微软雅黑" panose="020B0503020204020204" pitchFamily="34" charset="-122"/>
                  </a:rPr>
                  <a:t>指令所需要的最小时间</a:t>
                </a:r>
                <a:r>
                  <a:rPr lang="en-US" altLang="zh-CN"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tRP</a:t>
                </a:r>
                <a:r>
                  <a:rPr lang="zh-CN" altLang="en-US" sz="1600" dirty="0" smtClean="0">
                    <a:latin typeface="微软雅黑" panose="020B0503020204020204" pitchFamily="34" charset="-122"/>
                    <a:ea typeface="微软雅黑" panose="020B0503020204020204" pitchFamily="34" charset="-122"/>
                  </a:rPr>
                  <a:t>主要在定义</a:t>
                </a:r>
                <a:r>
                  <a:rPr lang="en-US" altLang="zh-CN" sz="1600" dirty="0" smtClean="0">
                    <a:latin typeface="微软雅黑" panose="020B0503020204020204" pitchFamily="34" charset="-122"/>
                    <a:ea typeface="微软雅黑" panose="020B0503020204020204" pitchFamily="34" charset="-122"/>
                  </a:rPr>
                  <a:t>Pre-charge</a:t>
                </a:r>
                <a:r>
                  <a:rPr lang="zh-CN" altLang="en-US" sz="1600" dirty="0" smtClean="0">
                    <a:latin typeface="微软雅黑" panose="020B0503020204020204" pitchFamily="34" charset="-122"/>
                    <a:ea typeface="微软雅黑" panose="020B0503020204020204" pitchFamily="34" charset="-122"/>
                  </a:rPr>
                  <a:t>时，</a:t>
                </a:r>
                <a:r>
                  <a:rPr lang="en-US" altLang="zh-CN" sz="1600" dirty="0" smtClean="0">
                    <a:latin typeface="微软雅黑" panose="020B0503020204020204" pitchFamily="34" charset="-122"/>
                    <a:ea typeface="微软雅黑" panose="020B0503020204020204" pitchFamily="34" charset="-122"/>
                  </a:rPr>
                  <a:t>WL</a:t>
                </a:r>
                <a:r>
                  <a:rPr lang="zh-CN" altLang="en-US" sz="1600" dirty="0" smtClean="0">
                    <a:latin typeface="微软雅黑" panose="020B0503020204020204" pitchFamily="34" charset="-122"/>
                    <a:ea typeface="微软雅黑" panose="020B0503020204020204" pitchFamily="34" charset="-122"/>
                  </a:rPr>
                  <a:t>关闭和</a:t>
                </a:r>
                <a:r>
                  <a:rPr lang="en-US" altLang="zh-CN" sz="1600" dirty="0" smtClean="0">
                    <a:latin typeface="微软雅黑" panose="020B0503020204020204" pitchFamily="34" charset="-122"/>
                    <a:ea typeface="微软雅黑" panose="020B0503020204020204" pitchFamily="34" charset="-122"/>
                  </a:rPr>
                  <a:t>BL</a:t>
                </a:r>
                <a:r>
                  <a:rPr lang="zh-CN" altLang="en-US" sz="1600" dirty="0" smtClean="0">
                    <a:latin typeface="微软雅黑" panose="020B0503020204020204" pitchFamily="34" charset="-122"/>
                    <a:ea typeface="微软雅黑" panose="020B0503020204020204" pitchFamily="34" charset="-122"/>
                  </a:rPr>
                  <a:t>和</a:t>
                </a:r>
                <a:r>
                  <a:rPr lang="en-US" altLang="zh-CN" sz="1600" dirty="0" smtClean="0">
                    <a:latin typeface="微软雅黑" panose="020B0503020204020204" pitchFamily="34" charset="-122"/>
                    <a:ea typeface="微软雅黑" panose="020B0503020204020204" pitchFamily="34" charset="-122"/>
                  </a:rPr>
                  <a:t>/BL</a:t>
                </a:r>
                <a:r>
                  <a:rPr lang="zh-CN" altLang="en-US" sz="1600" dirty="0" smtClean="0">
                    <a:latin typeface="微软雅黑" panose="020B0503020204020204" pitchFamily="34" charset="-122"/>
                    <a:ea typeface="微软雅黑" panose="020B0503020204020204" pitchFamily="34" charset="-122"/>
                  </a:rPr>
                  <a:t>回到</a:t>
                </a:r>
                <a14:m>
                  <m:oMath xmlns:m="http://schemas.openxmlformats.org/officeDocument/2006/math">
                    <m:sSub>
                      <m:sSubPr>
                        <m:ctrlPr>
                          <a:rPr lang="en-US" altLang="zh-CN" sz="1600" i="1">
                            <a:latin typeface="Cambria Math" panose="02040503050406030204" pitchFamily="18" charset="0"/>
                            <a:ea typeface="微软雅黑" panose="020B0503020204020204" pitchFamily="34" charset="-122"/>
                          </a:rPr>
                        </m:ctrlPr>
                      </m:sSubPr>
                      <m:e>
                        <m:r>
                          <a:rPr lang="en-US" altLang="zh-CN" sz="1600" i="1">
                            <a:latin typeface="Cambria Math" panose="02040503050406030204" pitchFamily="18" charset="0"/>
                            <a:ea typeface="微软雅黑" panose="020B0503020204020204" pitchFamily="34" charset="-122"/>
                          </a:rPr>
                          <m:t>𝑉</m:t>
                        </m:r>
                      </m:e>
                      <m:sub>
                        <m:r>
                          <a:rPr lang="en-US" altLang="zh-CN" sz="1600" i="1">
                            <a:latin typeface="Cambria Math" panose="02040503050406030204" pitchFamily="18" charset="0"/>
                            <a:ea typeface="微软雅黑" panose="020B0503020204020204" pitchFamily="34" charset="-122"/>
                          </a:rPr>
                          <m:t>𝐵𝐿</m:t>
                        </m:r>
                        <m:r>
                          <a:rPr lang="en-US" altLang="zh-CN" sz="1600" b="0" i="1" smtClean="0">
                            <a:latin typeface="Cambria Math" panose="02040503050406030204" pitchFamily="18" charset="0"/>
                            <a:ea typeface="微软雅黑" panose="020B0503020204020204" pitchFamily="34" charset="-122"/>
                          </a:rPr>
                          <m:t>𝐸𝑄</m:t>
                        </m:r>
                      </m:sub>
                    </m:sSub>
                  </m:oMath>
                </a14:m>
                <a:r>
                  <a:rPr lang="zh-CN" altLang="en-US" sz="1600" dirty="0" smtClean="0">
                    <a:latin typeface="微软雅黑" panose="020B0503020204020204" pitchFamily="34" charset="-122"/>
                    <a:ea typeface="微软雅黑" panose="020B0503020204020204" pitchFamily="34" charset="-122"/>
                  </a:rPr>
                  <a:t>所需要的最小时间，</a:t>
                </a:r>
                <a:r>
                  <a:rPr lang="en-US" altLang="zh-CN" sz="1600" dirty="0" err="1">
                    <a:latin typeface="微软雅黑" panose="020B0503020204020204" pitchFamily="34" charset="-122"/>
                    <a:ea typeface="微软雅黑" panose="020B0503020204020204" pitchFamily="34" charset="-122"/>
                  </a:rPr>
                  <a:t>tRP</a:t>
                </a:r>
                <a:r>
                  <a:rPr lang="zh-CN" altLang="en-US" sz="1600" dirty="0">
                    <a:latin typeface="微软雅黑" panose="020B0503020204020204" pitchFamily="34" charset="-122"/>
                    <a:ea typeface="微软雅黑" panose="020B0503020204020204" pitchFamily="34" charset="-122"/>
                  </a:rPr>
                  <a:t>则决定了相同</a:t>
                </a:r>
                <a:r>
                  <a:rPr lang="en-US" altLang="zh-CN" sz="1600" dirty="0">
                    <a:latin typeface="微软雅黑" panose="020B0503020204020204" pitchFamily="34" charset="-122"/>
                    <a:ea typeface="微软雅黑" panose="020B0503020204020204" pitchFamily="34" charset="-122"/>
                  </a:rPr>
                  <a:t>L-Bank</a:t>
                </a:r>
                <a:r>
                  <a:rPr lang="zh-CN" altLang="en-US" sz="1600" dirty="0">
                    <a:latin typeface="微软雅黑" panose="020B0503020204020204" pitchFamily="34" charset="-122"/>
                    <a:ea typeface="微软雅黑" panose="020B0503020204020204" pitchFamily="34" charset="-122"/>
                  </a:rPr>
                  <a:t>中不同工作行间转换的</a:t>
                </a:r>
                <a:r>
                  <a:rPr lang="zh-CN" altLang="en-US" sz="1600" dirty="0" smtClean="0">
                    <a:latin typeface="微软雅黑" panose="020B0503020204020204" pitchFamily="34" charset="-122"/>
                    <a:ea typeface="微软雅黑" panose="020B0503020204020204" pitchFamily="34" charset="-122"/>
                  </a:rPr>
                  <a:t>速度。基本上如果</a:t>
                </a:r>
                <a:r>
                  <a:rPr lang="en-US" altLang="zh-CN" sz="1600" dirty="0" smtClean="0">
                    <a:latin typeface="微软雅黑" panose="020B0503020204020204" pitchFamily="34" charset="-122"/>
                    <a:ea typeface="微软雅黑" panose="020B0503020204020204" pitchFamily="34" charset="-122"/>
                  </a:rPr>
                  <a:t>BL</a:t>
                </a:r>
                <a:r>
                  <a:rPr lang="zh-CN" altLang="en-US" sz="1600" dirty="0" smtClean="0">
                    <a:latin typeface="微软雅黑" panose="020B0503020204020204" pitchFamily="34" charset="-122"/>
                    <a:ea typeface="微软雅黑" panose="020B0503020204020204" pitchFamily="34" charset="-122"/>
                  </a:rPr>
                  <a:t>和</a:t>
                </a:r>
                <a:r>
                  <a:rPr lang="en-US" altLang="zh-CN" sz="1600" dirty="0" smtClean="0">
                    <a:latin typeface="微软雅黑" panose="020B0503020204020204" pitchFamily="34" charset="-122"/>
                    <a:ea typeface="微软雅黑" panose="020B0503020204020204" pitchFamily="34" charset="-122"/>
                  </a:rPr>
                  <a:t>/BL</a:t>
                </a:r>
                <a:r>
                  <a:rPr lang="zh-CN" altLang="en-US" sz="1600" dirty="0" smtClean="0">
                    <a:latin typeface="微软雅黑" panose="020B0503020204020204" pitchFamily="34" charset="-122"/>
                    <a:ea typeface="微软雅黑" panose="020B0503020204020204" pitchFamily="34" charset="-122"/>
                  </a:rPr>
                  <a:t>没有在制定的时间内回到</a:t>
                </a:r>
                <a14:m>
                  <m:oMath xmlns:m="http://schemas.openxmlformats.org/officeDocument/2006/math">
                    <m:sSub>
                      <m:sSubPr>
                        <m:ctrlPr>
                          <a:rPr lang="en-US" altLang="zh-CN" sz="1600" i="1">
                            <a:latin typeface="Cambria Math" panose="02040503050406030204" pitchFamily="18" charset="0"/>
                            <a:ea typeface="微软雅黑" panose="020B0503020204020204" pitchFamily="34" charset="-122"/>
                          </a:rPr>
                        </m:ctrlPr>
                      </m:sSubPr>
                      <m:e>
                        <m:r>
                          <a:rPr lang="en-US" altLang="zh-CN" sz="1600" i="1">
                            <a:latin typeface="Cambria Math" panose="02040503050406030204" pitchFamily="18" charset="0"/>
                            <a:ea typeface="微软雅黑" panose="020B0503020204020204" pitchFamily="34" charset="-122"/>
                          </a:rPr>
                          <m:t>𝑉</m:t>
                        </m:r>
                      </m:e>
                      <m:sub>
                        <m:r>
                          <a:rPr lang="en-US" altLang="zh-CN" sz="1600" i="1">
                            <a:latin typeface="Cambria Math" panose="02040503050406030204" pitchFamily="18" charset="0"/>
                            <a:ea typeface="微软雅黑" panose="020B0503020204020204" pitchFamily="34" charset="-122"/>
                          </a:rPr>
                          <m:t>𝐵𝐿</m:t>
                        </m:r>
                        <m:r>
                          <a:rPr lang="en-US" altLang="zh-CN" sz="1600" b="0" i="1" smtClean="0">
                            <a:latin typeface="Cambria Math" panose="02040503050406030204" pitchFamily="18" charset="0"/>
                            <a:ea typeface="微软雅黑" panose="020B0503020204020204" pitchFamily="34" charset="-122"/>
                          </a:rPr>
                          <m:t>𝐸𝑄</m:t>
                        </m:r>
                      </m:sub>
                    </m:sSub>
                  </m:oMath>
                </a14:m>
                <a:r>
                  <a:rPr lang="zh-CN" altLang="en-US" sz="1600" dirty="0" smtClean="0">
                    <a:latin typeface="微软雅黑" panose="020B0503020204020204" pitchFamily="34" charset="-122"/>
                    <a:ea typeface="微软雅黑" panose="020B0503020204020204" pitchFamily="34" charset="-122"/>
                  </a:rPr>
                  <a:t>会导致下一笔资料被错误的放大而导致异常</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b="1" dirty="0" err="1" smtClean="0">
                    <a:latin typeface="微软雅黑" panose="020B0503020204020204" pitchFamily="34" charset="-122"/>
                    <a:ea typeface="微软雅黑" panose="020B0503020204020204" pitchFamily="34" charset="-122"/>
                  </a:rPr>
                  <a:t>tRAS</a:t>
                </a:r>
                <a:r>
                  <a:rPr lang="zh-CN" altLang="en-US" sz="1600" dirty="0" smtClean="0">
                    <a:latin typeface="微软雅黑" panose="020B0503020204020204" pitchFamily="34" charset="-122"/>
                    <a:ea typeface="微软雅黑" panose="020B0503020204020204" pitchFamily="34" charset="-122"/>
                  </a:rPr>
                  <a:t>：它其实就是从一个激活命令到寻址再到读取或写入完成所经历的整个最小时间</a:t>
                </a:r>
                <a:endParaRPr lang="zh-CN" altLang="en-US" sz="1600" dirty="0">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7313813" y="1149206"/>
                <a:ext cx="3787575" cy="5297861"/>
              </a:xfrm>
              <a:prstGeom prst="rect">
                <a:avLst/>
              </a:prstGeom>
              <a:blipFill>
                <a:blip r:embed="rId3"/>
                <a:stretch>
                  <a:fillRect l="-644" t="-345" b="-575"/>
                </a:stretch>
              </a:blipFill>
            </p:spPr>
            <p:txBody>
              <a:bodyPr/>
              <a:lstStyle/>
              <a:p>
                <a:r>
                  <a:rPr lang="zh-CN" altLang="en-US">
                    <a:noFill/>
                  </a:rPr>
                  <a:t> </a:t>
                </a:r>
              </a:p>
            </p:txBody>
          </p:sp>
        </mc:Fallback>
      </mc:AlternateContent>
      <p:pic>
        <p:nvPicPr>
          <p:cNvPr id="7" name="图片 6"/>
          <p:cNvPicPr>
            <a:picLocks noChangeAspect="1"/>
          </p:cNvPicPr>
          <p:nvPr/>
        </p:nvPicPr>
        <p:blipFill>
          <a:blip r:embed="rId4"/>
          <a:stretch>
            <a:fillRect/>
          </a:stretch>
        </p:blipFill>
        <p:spPr>
          <a:xfrm>
            <a:off x="913014" y="3770674"/>
            <a:ext cx="6327371" cy="1731011"/>
          </a:xfrm>
          <a:prstGeom prst="rect">
            <a:avLst/>
          </a:prstGeom>
        </p:spPr>
      </p:pic>
      <p:pic>
        <p:nvPicPr>
          <p:cNvPr id="8" name="图片 13"/>
          <p:cNvPicPr>
            <a:picLocks noChangeAspect="1"/>
          </p:cNvPicPr>
          <p:nvPr/>
        </p:nvPicPr>
        <p:blipFill>
          <a:blip r:embed="rId5"/>
          <a:stretch>
            <a:fillRect/>
          </a:stretch>
        </p:blipFill>
        <p:spPr>
          <a:xfrm>
            <a:off x="838200" y="1027906"/>
            <a:ext cx="10263188" cy="128588"/>
          </a:xfrm>
          <a:prstGeom prst="rect">
            <a:avLst/>
          </a:prstGeom>
          <a:noFill/>
          <a:ln w="9525">
            <a:noFill/>
          </a:ln>
        </p:spPr>
      </p:pic>
    </p:spTree>
    <p:extLst>
      <p:ext uri="{BB962C8B-B14F-4D97-AF65-F5344CB8AC3E}">
        <p14:creationId xmlns:p14="http://schemas.microsoft.com/office/powerpoint/2010/main" val="261757937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时序介绍</a:t>
            </a:r>
            <a:endParaRPr lang="zh-CN" altLang="en-US" dirty="0"/>
          </a:p>
        </p:txBody>
      </p:sp>
      <p:pic>
        <p:nvPicPr>
          <p:cNvPr id="4" name="内容占位符 3"/>
          <p:cNvPicPr>
            <a:picLocks noGrp="1" noChangeAspect="1"/>
          </p:cNvPicPr>
          <p:nvPr>
            <p:ph idx="1"/>
          </p:nvPr>
        </p:nvPicPr>
        <p:blipFill>
          <a:blip r:embed="rId3"/>
          <a:stretch>
            <a:fillRect/>
          </a:stretch>
        </p:blipFill>
        <p:spPr>
          <a:xfrm>
            <a:off x="2062498" y="1493116"/>
            <a:ext cx="7318858" cy="4351338"/>
          </a:xfrm>
          <a:prstGeom prst="rect">
            <a:avLst/>
          </a:prstGeom>
        </p:spPr>
      </p:pic>
      <p:pic>
        <p:nvPicPr>
          <p:cNvPr id="5" name="图片 13"/>
          <p:cNvPicPr>
            <a:picLocks noChangeAspect="1"/>
          </p:cNvPicPr>
          <p:nvPr/>
        </p:nvPicPr>
        <p:blipFill>
          <a:blip r:embed="rId4"/>
          <a:stretch>
            <a:fillRect/>
          </a:stretch>
        </p:blipFill>
        <p:spPr>
          <a:xfrm>
            <a:off x="838200" y="1027906"/>
            <a:ext cx="10263188" cy="128588"/>
          </a:xfrm>
          <a:prstGeom prst="rect">
            <a:avLst/>
          </a:prstGeom>
          <a:noFill/>
          <a:ln w="9525">
            <a:noFill/>
          </a:ln>
        </p:spPr>
      </p:pic>
    </p:spTree>
    <p:extLst>
      <p:ext uri="{BB962C8B-B14F-4D97-AF65-F5344CB8AC3E}">
        <p14:creationId xmlns:p14="http://schemas.microsoft.com/office/powerpoint/2010/main" val="20934577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7"/>
          <p:cNvSpPr>
            <a:spLocks noGrp="1"/>
          </p:cNvSpPr>
          <p:nvPr>
            <p:ph type="ctrTitle"/>
          </p:nvPr>
        </p:nvSpPr>
        <p:spPr>
          <a:xfrm>
            <a:off x="539576" y="228687"/>
            <a:ext cx="6027738" cy="800100"/>
          </a:xfrm>
          <a:prstGeom prst="rect">
            <a:avLst/>
          </a:prstGeom>
          <a:noFill/>
          <a:ln>
            <a:noFill/>
          </a:ln>
        </p:spPr>
        <p:txBody>
          <a:bodyPr anchor="b"/>
          <a:lstStyle/>
          <a:p>
            <a:pPr algn="l" eaLnBrk="1" hangingPunct="1"/>
            <a:r>
              <a:rPr lang="zh-CN" altLang="en-US" sz="4200" b="1" kern="1200" dirty="0" smtClean="0">
                <a:latin typeface="微软雅黑" panose="020B0503020204020204" pitchFamily="34" charset="-122"/>
                <a:ea typeface="微软雅黑" panose="020B0503020204020204" pitchFamily="34" charset="-122"/>
                <a:cs typeface="+mj-cs"/>
              </a:rPr>
              <a:t>课程大纲</a:t>
            </a:r>
            <a:endParaRPr lang="zh-CN" altLang="en-US" sz="4200" b="1" kern="1200" dirty="0">
              <a:latin typeface="微软雅黑" panose="020B0503020204020204" pitchFamily="34" charset="-122"/>
              <a:ea typeface="微软雅黑" panose="020B0503020204020204" pitchFamily="34" charset="-122"/>
              <a:cs typeface="+mj-cs"/>
            </a:endParaRPr>
          </a:p>
        </p:txBody>
      </p:sp>
      <p:sp>
        <p:nvSpPr>
          <p:cNvPr id="21507" name="文本框 9"/>
          <p:cNvSpPr txBox="1"/>
          <p:nvPr/>
        </p:nvSpPr>
        <p:spPr>
          <a:xfrm>
            <a:off x="673100" y="1617663"/>
            <a:ext cx="8620125" cy="5080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宋体" panose="02010600030101010101" pitchFamily="2"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buNone/>
            </a:pPr>
            <a:r>
              <a:rPr lang="en-US" altLang="zh-CN" sz="2700" dirty="0">
                <a:latin typeface="微软雅黑" panose="020B0503020204020204" pitchFamily="34" charset="-122"/>
                <a:ea typeface="微软雅黑" panose="020B0503020204020204" pitchFamily="34" charset="-122"/>
              </a:rPr>
              <a:t>1. </a:t>
            </a:r>
            <a:r>
              <a:rPr lang="zh-CN" altLang="en-US" sz="2700" dirty="0" smtClean="0">
                <a:latin typeface="微软雅黑" panose="020B0503020204020204" pitchFamily="34" charset="-122"/>
                <a:ea typeface="微软雅黑" panose="020B0503020204020204" pitchFamily="34" charset="-122"/>
              </a:rPr>
              <a:t>基础</a:t>
            </a:r>
            <a:r>
              <a:rPr lang="en-US" altLang="zh-CN" sz="2700" dirty="0" smtClean="0">
                <a:latin typeface="微软雅黑" panose="020B0503020204020204" pitchFamily="34" charset="-122"/>
                <a:ea typeface="微软雅黑" panose="020B0503020204020204" pitchFamily="34" charset="-122"/>
              </a:rPr>
              <a:t>DRAM</a:t>
            </a:r>
            <a:r>
              <a:rPr lang="zh-CN" altLang="en-US" sz="2700" dirty="0" smtClean="0">
                <a:latin typeface="微软雅黑" panose="020B0503020204020204" pitchFamily="34" charset="-122"/>
                <a:ea typeface="微软雅黑" panose="020B0503020204020204" pitchFamily="34" charset="-122"/>
              </a:rPr>
              <a:t>存储核心架构</a:t>
            </a:r>
            <a:endParaRPr lang="en-US" altLang="zh-CN" sz="2700" dirty="0">
              <a:latin typeface="微软雅黑" panose="020B0503020204020204" pitchFamily="34" charset="-122"/>
              <a:ea typeface="微软雅黑" panose="020B0503020204020204" pitchFamily="34" charset="-122"/>
            </a:endParaRPr>
          </a:p>
        </p:txBody>
      </p:sp>
      <p:sp>
        <p:nvSpPr>
          <p:cNvPr id="21508" name="文本框 10"/>
          <p:cNvSpPr txBox="1"/>
          <p:nvPr/>
        </p:nvSpPr>
        <p:spPr>
          <a:xfrm>
            <a:off x="673100" y="2344738"/>
            <a:ext cx="8620125" cy="5080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宋体" panose="02010600030101010101" pitchFamily="2"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buNone/>
            </a:pPr>
            <a:r>
              <a:rPr lang="en-US" altLang="zh-CN" sz="2700" dirty="0">
                <a:latin typeface="微软雅黑" panose="020B0503020204020204" pitchFamily="34" charset="-122"/>
                <a:ea typeface="微软雅黑" panose="020B0503020204020204" pitchFamily="34" charset="-122"/>
              </a:rPr>
              <a:t>2. </a:t>
            </a:r>
            <a:r>
              <a:rPr lang="zh-CN" altLang="en-US" sz="2700" dirty="0" smtClean="0">
                <a:latin typeface="微软雅黑" panose="020B0503020204020204" pitchFamily="34" charset="-122"/>
                <a:ea typeface="微软雅黑" panose="020B0503020204020204" pitchFamily="34" charset="-122"/>
              </a:rPr>
              <a:t>感应放大器的基本操作原理</a:t>
            </a:r>
            <a:r>
              <a:rPr lang="en-US" altLang="zh-CN" sz="2700" dirty="0" smtClean="0">
                <a:latin typeface="微软雅黑" panose="020B0503020204020204" pitchFamily="34" charset="-122"/>
                <a:ea typeface="微软雅黑" panose="020B0503020204020204" pitchFamily="34" charset="-122"/>
              </a:rPr>
              <a:t>——</a:t>
            </a:r>
            <a:r>
              <a:rPr lang="zh-CN" altLang="en-US" sz="2700" dirty="0" smtClean="0">
                <a:latin typeface="微软雅黑" panose="020B0503020204020204" pitchFamily="34" charset="-122"/>
                <a:ea typeface="微软雅黑" panose="020B0503020204020204" pitchFamily="34" charset="-122"/>
              </a:rPr>
              <a:t>读</a:t>
            </a:r>
            <a:endParaRPr lang="zh-CN" altLang="en-US" sz="2700" dirty="0">
              <a:latin typeface="微软雅黑" panose="020B0503020204020204" pitchFamily="34" charset="-122"/>
              <a:ea typeface="微软雅黑" panose="020B0503020204020204" pitchFamily="34" charset="-122"/>
            </a:endParaRPr>
          </a:p>
        </p:txBody>
      </p:sp>
      <p:sp>
        <p:nvSpPr>
          <p:cNvPr id="21509" name="文本框 11"/>
          <p:cNvSpPr txBox="1"/>
          <p:nvPr/>
        </p:nvSpPr>
        <p:spPr>
          <a:xfrm>
            <a:off x="673100" y="3079750"/>
            <a:ext cx="8620125" cy="9429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宋体" panose="02010600030101010101" pitchFamily="2"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buNone/>
            </a:pPr>
            <a:r>
              <a:rPr lang="en-US" altLang="zh-CN" sz="2700" dirty="0">
                <a:latin typeface="微软雅黑" panose="020B0503020204020204" pitchFamily="34" charset="-122"/>
                <a:ea typeface="微软雅黑" panose="020B0503020204020204" pitchFamily="34" charset="-122"/>
              </a:rPr>
              <a:t>3. </a:t>
            </a:r>
            <a:r>
              <a:rPr lang="zh-CN" altLang="en-US" sz="2700" dirty="0" smtClean="0">
                <a:latin typeface="微软雅黑" panose="020B0503020204020204" pitchFamily="34" charset="-122"/>
                <a:ea typeface="微软雅黑" panose="020B0503020204020204" pitchFamily="34" charset="-122"/>
              </a:rPr>
              <a:t>感应放大器的基本操作原理</a:t>
            </a:r>
            <a:r>
              <a:rPr lang="en-US" altLang="zh-CN" sz="2700" dirty="0" smtClean="0">
                <a:latin typeface="微软雅黑" panose="020B0503020204020204" pitchFamily="34" charset="-122"/>
                <a:ea typeface="微软雅黑" panose="020B0503020204020204" pitchFamily="34" charset="-122"/>
              </a:rPr>
              <a:t>——</a:t>
            </a:r>
            <a:r>
              <a:rPr lang="zh-CN" altLang="en-US" sz="2700" dirty="0" smtClean="0">
                <a:latin typeface="微软雅黑" panose="020B0503020204020204" pitchFamily="34" charset="-122"/>
                <a:ea typeface="微软雅黑" panose="020B0503020204020204" pitchFamily="34" charset="-122"/>
              </a:rPr>
              <a:t>写</a:t>
            </a:r>
            <a:endParaRPr lang="zh-CN" altLang="en-US" sz="27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endParaRPr lang="zh-CN" altLang="en-US" sz="2700" dirty="0">
              <a:latin typeface="微软雅黑" panose="020B0503020204020204" pitchFamily="34" charset="-122"/>
              <a:ea typeface="微软雅黑" panose="020B0503020204020204" pitchFamily="34" charset="-122"/>
            </a:endParaRPr>
          </a:p>
        </p:txBody>
      </p:sp>
      <p:sp>
        <p:nvSpPr>
          <p:cNvPr id="21510" name="文本框 12"/>
          <p:cNvSpPr txBox="1"/>
          <p:nvPr/>
        </p:nvSpPr>
        <p:spPr>
          <a:xfrm>
            <a:off x="673100" y="3825875"/>
            <a:ext cx="8620125" cy="5080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宋体" panose="02010600030101010101" pitchFamily="2"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buNone/>
            </a:pPr>
            <a:r>
              <a:rPr lang="en-US" altLang="zh-CN" sz="2700" dirty="0">
                <a:latin typeface="微软雅黑" panose="020B0503020204020204" pitchFamily="34" charset="-122"/>
                <a:ea typeface="微软雅黑" panose="020B0503020204020204" pitchFamily="34" charset="-122"/>
              </a:rPr>
              <a:t>4</a:t>
            </a:r>
            <a:r>
              <a:rPr lang="en-US" altLang="zh-CN" sz="2700" dirty="0" smtClean="0">
                <a:latin typeface="微软雅黑" panose="020B0503020204020204" pitchFamily="34" charset="-122"/>
                <a:ea typeface="微软雅黑" panose="020B0503020204020204" pitchFamily="34" charset="-122"/>
              </a:rPr>
              <a:t>. </a:t>
            </a:r>
            <a:r>
              <a:rPr lang="zh-CN" altLang="en-US" sz="2700" dirty="0" smtClean="0">
                <a:latin typeface="微软雅黑" panose="020B0503020204020204" pitchFamily="34" charset="-122"/>
                <a:ea typeface="微软雅黑" panose="020B0503020204020204" pitchFamily="34" charset="-122"/>
              </a:rPr>
              <a:t>感应</a:t>
            </a:r>
            <a:r>
              <a:rPr lang="zh-CN" altLang="en-US" sz="2700" dirty="0">
                <a:latin typeface="微软雅黑" panose="020B0503020204020204" pitchFamily="34" charset="-122"/>
                <a:ea typeface="微软雅黑" panose="020B0503020204020204" pitchFamily="34" charset="-122"/>
              </a:rPr>
              <a:t>放大器的侦测范围</a:t>
            </a:r>
          </a:p>
        </p:txBody>
      </p:sp>
      <p:sp>
        <p:nvSpPr>
          <p:cNvPr id="21511" name="文本框 13"/>
          <p:cNvSpPr txBox="1"/>
          <p:nvPr/>
        </p:nvSpPr>
        <p:spPr>
          <a:xfrm>
            <a:off x="673099" y="4572000"/>
            <a:ext cx="8620125" cy="5080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宋体" panose="02010600030101010101" pitchFamily="2"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buNone/>
            </a:pPr>
            <a:r>
              <a:rPr lang="en-US" altLang="zh-CN" sz="2700" dirty="0">
                <a:latin typeface="微软雅黑" panose="020B0503020204020204" pitchFamily="34" charset="-122"/>
                <a:ea typeface="微软雅黑" panose="020B0503020204020204" pitchFamily="34" charset="-122"/>
              </a:rPr>
              <a:t>5. </a:t>
            </a:r>
            <a:r>
              <a:rPr lang="zh-CN" altLang="en-US" sz="2700" dirty="0" smtClean="0">
                <a:latin typeface="微软雅黑" panose="020B0503020204020204" pitchFamily="34" charset="-122"/>
                <a:ea typeface="微软雅黑" panose="020B0503020204020204" pitchFamily="34" charset="-122"/>
              </a:rPr>
              <a:t>时序介绍</a:t>
            </a:r>
            <a:endParaRPr lang="zh-CN" altLang="en-US" sz="27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标题 7"/>
          <p:cNvSpPr>
            <a:spLocks noGrp="1"/>
          </p:cNvSpPr>
          <p:nvPr>
            <p:ph type="title"/>
          </p:nvPr>
        </p:nvSpPr>
        <p:spPr>
          <a:prstGeom prst="rect">
            <a:avLst/>
          </a:prstGeom>
          <a:noFill/>
          <a:ln>
            <a:noFill/>
          </a:ln>
        </p:spPr>
        <p:txBody>
          <a:bodyPr/>
          <a:lstStyle/>
          <a:p>
            <a:pPr eaLnBrk="1" hangingPunct="1"/>
            <a:r>
              <a:rPr lang="zh-CN" altLang="en-US" sz="4200" b="1" kern="1200" dirty="0" smtClean="0">
                <a:latin typeface="微软雅黑" panose="020B0503020204020204" pitchFamily="34" charset="-122"/>
                <a:ea typeface="微软雅黑" panose="020B0503020204020204" pitchFamily="34" charset="-122"/>
                <a:cs typeface="+mj-cs"/>
              </a:rPr>
              <a:t>内存芯片基本原理</a:t>
            </a:r>
            <a:endParaRPr lang="en-US" altLang="zh-CN" sz="4200" b="1" kern="1200" dirty="0">
              <a:latin typeface="微软雅黑" panose="020B0503020204020204" pitchFamily="34" charset="-122"/>
              <a:ea typeface="微软雅黑" panose="020B0503020204020204" pitchFamily="34" charset="-122"/>
              <a:cs typeface="+mj-cs"/>
            </a:endParaRPr>
          </a:p>
        </p:txBody>
      </p:sp>
      <p:sp>
        <p:nvSpPr>
          <p:cNvPr id="3" name="内容占位符 2"/>
          <p:cNvSpPr>
            <a:spLocks noGrp="1"/>
          </p:cNvSpPr>
          <p:nvPr>
            <p:ph idx="1"/>
          </p:nvPr>
        </p:nvSpPr>
        <p:spPr>
          <a:xfrm>
            <a:off x="838200" y="1296376"/>
            <a:ext cx="10515600" cy="4906963"/>
          </a:xfrm>
        </p:spPr>
        <p:txBody>
          <a:bodyPr/>
          <a:lstStyle/>
          <a:p>
            <a:pPr marL="0" indent="0">
              <a:buNone/>
            </a:pPr>
            <a:r>
              <a:rPr lang="en-US" altLang="zh-CN" sz="1800" dirty="0" smtClean="0"/>
              <a:t>DRAM</a:t>
            </a:r>
            <a:r>
              <a:rPr lang="zh-CN" altLang="en-US" sz="1800" dirty="0"/>
              <a:t>的内部是一个如同表格一样的存储阵列，和表格的检索原理一 样，先指定一个行</a:t>
            </a:r>
            <a:r>
              <a:rPr lang="en-US" altLang="zh-CN" sz="1800" dirty="0"/>
              <a:t>(Row)</a:t>
            </a:r>
            <a:r>
              <a:rPr lang="zh-CN" altLang="en-US" sz="1800" dirty="0"/>
              <a:t>，再指定一个列</a:t>
            </a:r>
            <a:r>
              <a:rPr lang="en-US" altLang="zh-CN" sz="1800" dirty="0"/>
              <a:t>(Column)</a:t>
            </a:r>
            <a:r>
              <a:rPr lang="zh-CN" altLang="en-US" sz="1800" dirty="0"/>
              <a:t>，就可以准确地找 到所需要的单元格，这就是内存芯片寻址的基本原理</a:t>
            </a:r>
            <a:r>
              <a:rPr lang="zh-CN" altLang="en-US" sz="1800" dirty="0" smtClean="0"/>
              <a:t>。</a:t>
            </a:r>
            <a:endParaRPr lang="zh-CN" altLang="en-US" sz="1800" dirty="0"/>
          </a:p>
        </p:txBody>
      </p:sp>
      <p:pic>
        <p:nvPicPr>
          <p:cNvPr id="7" name="图片 13"/>
          <p:cNvPicPr>
            <a:picLocks noChangeAspect="1"/>
          </p:cNvPicPr>
          <p:nvPr/>
        </p:nvPicPr>
        <p:blipFill>
          <a:blip r:embed="rId2"/>
          <a:stretch>
            <a:fillRect/>
          </a:stretch>
        </p:blipFill>
        <p:spPr>
          <a:xfrm>
            <a:off x="838200" y="1027906"/>
            <a:ext cx="10263188" cy="128588"/>
          </a:xfrm>
          <a:prstGeom prst="rect">
            <a:avLst/>
          </a:prstGeom>
          <a:noFill/>
          <a:ln w="9525">
            <a:noFill/>
          </a:ln>
        </p:spPr>
      </p:pic>
      <p:pic>
        <p:nvPicPr>
          <p:cNvPr id="4" name="图片 3"/>
          <p:cNvPicPr>
            <a:picLocks noChangeAspect="1"/>
          </p:cNvPicPr>
          <p:nvPr/>
        </p:nvPicPr>
        <p:blipFill>
          <a:blip r:embed="rId3"/>
          <a:stretch>
            <a:fillRect/>
          </a:stretch>
        </p:blipFill>
        <p:spPr>
          <a:xfrm>
            <a:off x="1453552" y="2522719"/>
            <a:ext cx="3670709" cy="3228528"/>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基本</a:t>
            </a:r>
            <a:r>
              <a:rPr lang="en-US" altLang="zh-CN" b="1" dirty="0" smtClean="0"/>
              <a:t>DRAM</a:t>
            </a:r>
            <a:r>
              <a:rPr lang="zh-CN" altLang="en-US" b="1" dirty="0" smtClean="0"/>
              <a:t>存储核心架构</a:t>
            </a:r>
            <a:endParaRPr lang="zh-CN" altLang="en-US" b="1" dirty="0"/>
          </a:p>
        </p:txBody>
      </p:sp>
      <p:pic>
        <p:nvPicPr>
          <p:cNvPr id="4" name="内容占位符 3"/>
          <p:cNvPicPr>
            <a:picLocks noGrp="1" noChangeAspect="1"/>
          </p:cNvPicPr>
          <p:nvPr>
            <p:ph idx="1"/>
          </p:nvPr>
        </p:nvPicPr>
        <p:blipFill>
          <a:blip r:embed="rId2"/>
          <a:stretch>
            <a:fillRect/>
          </a:stretch>
        </p:blipFill>
        <p:spPr>
          <a:xfrm>
            <a:off x="838200" y="3208713"/>
            <a:ext cx="9541856" cy="2952751"/>
          </a:xfrm>
          <a:prstGeom prst="rect">
            <a:avLst/>
          </a:prstGeom>
        </p:spPr>
      </p:pic>
      <p:sp>
        <p:nvSpPr>
          <p:cNvPr id="5" name="文本框 4"/>
          <p:cNvSpPr txBox="1"/>
          <p:nvPr/>
        </p:nvSpPr>
        <p:spPr>
          <a:xfrm>
            <a:off x="1005840" y="1354975"/>
            <a:ext cx="10449098" cy="2031325"/>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Cell: </a:t>
            </a:r>
            <a:r>
              <a:rPr lang="zh-CN" altLang="en-US" dirty="0" smtClean="0">
                <a:latin typeface="微软雅黑" panose="020B0503020204020204" pitchFamily="34" charset="-122"/>
                <a:ea typeface="微软雅黑" panose="020B0503020204020204" pitchFamily="34" charset="-122"/>
              </a:rPr>
              <a:t>由一个晶体管（</a:t>
            </a:r>
            <a:r>
              <a:rPr lang="en-US" altLang="zh-CN" dirty="0" smtClean="0">
                <a:latin typeface="微软雅黑" panose="020B0503020204020204" pitchFamily="34" charset="-122"/>
                <a:ea typeface="微软雅黑" panose="020B0503020204020204" pitchFamily="34" charset="-122"/>
              </a:rPr>
              <a:t>Transistor</a:t>
            </a:r>
            <a:r>
              <a:rPr lang="zh-CN" altLang="en-US" dirty="0" smtClean="0">
                <a:latin typeface="微软雅黑" panose="020B0503020204020204" pitchFamily="34" charset="-122"/>
                <a:ea typeface="微软雅黑" panose="020B0503020204020204" pitchFamily="34" charset="-122"/>
              </a:rPr>
              <a:t>）和电容（</a:t>
            </a:r>
            <a:r>
              <a:rPr lang="en-US" altLang="zh-CN" dirty="0" smtClean="0">
                <a:latin typeface="微软雅黑" panose="020B0503020204020204" pitchFamily="34" charset="-122"/>
                <a:ea typeface="微软雅黑" panose="020B0503020204020204" pitchFamily="34" charset="-122"/>
              </a:rPr>
              <a:t>Capa</a:t>
            </a:r>
            <a:r>
              <a:rPr lang="en-US" altLang="zh-CN" dirty="0">
                <a:latin typeface="微软雅黑" panose="020B0503020204020204" pitchFamily="34" charset="-122"/>
                <a:ea typeface="微软雅黑" panose="020B0503020204020204" pitchFamily="34" charset="-122"/>
              </a:rPr>
              <a:t>c</a:t>
            </a:r>
            <a:r>
              <a:rPr lang="en-US" altLang="zh-CN" dirty="0" smtClean="0">
                <a:latin typeface="微软雅黑" panose="020B0503020204020204" pitchFamily="34" charset="-122"/>
                <a:ea typeface="微软雅黑" panose="020B0503020204020204" pitchFamily="34" charset="-122"/>
              </a:rPr>
              <a:t>itor</a:t>
            </a:r>
            <a:r>
              <a:rPr lang="zh-CN" altLang="en-US" dirty="0" smtClean="0">
                <a:latin typeface="微软雅黑" panose="020B0503020204020204" pitchFamily="34" charset="-122"/>
                <a:ea typeface="微软雅黑" panose="020B0503020204020204" pitchFamily="34" charset="-122"/>
              </a:rPr>
              <a:t>）组成为存储资料逻辑</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的最基本单元</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Sensing Amplifier</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SA, </a:t>
            </a:r>
            <a:r>
              <a:rPr lang="zh-CN" altLang="en-US" dirty="0" smtClean="0">
                <a:latin typeface="微软雅黑" panose="020B0503020204020204" pitchFamily="34" charset="-122"/>
                <a:ea typeface="微软雅黑" panose="020B0503020204020204" pitchFamily="34" charset="-122"/>
              </a:rPr>
              <a:t>感应放大器，主要的功能为将</a:t>
            </a:r>
            <a:r>
              <a:rPr lang="en-US" altLang="zh-CN" dirty="0" smtClean="0">
                <a:latin typeface="微软雅黑" panose="020B0503020204020204" pitchFamily="34" charset="-122"/>
                <a:ea typeface="微软雅黑" panose="020B0503020204020204" pitchFamily="34" charset="-122"/>
              </a:rPr>
              <a:t>Cell</a:t>
            </a:r>
            <a:r>
              <a:rPr lang="zh-CN" altLang="en-US" dirty="0" smtClean="0">
                <a:latin typeface="微软雅黑" panose="020B0503020204020204" pitchFamily="34" charset="-122"/>
                <a:ea typeface="微软雅黑" panose="020B0503020204020204" pitchFamily="34" charset="-122"/>
              </a:rPr>
              <a:t>内部存储的</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的小讯号进一步放大至外部讯号线</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Equalizer</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EQ</a:t>
            </a:r>
            <a:r>
              <a:rPr lang="zh-CN" altLang="en-US" dirty="0" smtClean="0">
                <a:latin typeface="微软雅黑" panose="020B0503020204020204" pitchFamily="34" charset="-122"/>
                <a:ea typeface="微软雅黑" panose="020B0503020204020204" pitchFamily="34" charset="-122"/>
              </a:rPr>
              <a:t>，均衡器，读写结束后在</a:t>
            </a:r>
            <a:r>
              <a:rPr lang="en-US" altLang="zh-CN" dirty="0" smtClean="0">
                <a:latin typeface="微软雅黑" panose="020B0503020204020204" pitchFamily="34" charset="-122"/>
                <a:ea typeface="微软雅黑" panose="020B0503020204020204" pitchFamily="34" charset="-122"/>
              </a:rPr>
              <a:t>Pre-charge</a:t>
            </a:r>
            <a:r>
              <a:rPr lang="zh-CN" altLang="en-US" dirty="0" smtClean="0">
                <a:latin typeface="微软雅黑" panose="020B0503020204020204" pitchFamily="34" charset="-122"/>
                <a:ea typeface="微软雅黑" panose="020B0503020204020204" pitchFamily="34" charset="-122"/>
              </a:rPr>
              <a:t>的状态时此电路会将</a:t>
            </a:r>
            <a:r>
              <a:rPr lang="en-US" altLang="zh-CN" dirty="0" smtClean="0">
                <a:latin typeface="微软雅黑" panose="020B0503020204020204" pitchFamily="34" charset="-122"/>
                <a:ea typeface="微软雅黑" panose="020B0503020204020204" pitchFamily="34" charset="-122"/>
              </a:rPr>
              <a:t>BL</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/BL</a:t>
            </a:r>
            <a:r>
              <a:rPr lang="zh-CN" altLang="en-US" dirty="0" smtClean="0">
                <a:latin typeface="微软雅黑" panose="020B0503020204020204" pitchFamily="34" charset="-122"/>
                <a:ea typeface="微软雅黑" panose="020B0503020204020204" pitchFamily="34" charset="-122"/>
              </a:rPr>
              <a:t>调回预设的电位，让感应放大器可以做下一次的操作</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Column Select Line</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CSEL</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BL</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LI0</a:t>
            </a:r>
            <a:r>
              <a:rPr lang="zh-CN" altLang="en-US" dirty="0" smtClean="0">
                <a:latin typeface="微软雅黑" panose="020B0503020204020204" pitchFamily="34" charset="-122"/>
                <a:ea typeface="微软雅黑" panose="020B0503020204020204" pitchFamily="34" charset="-122"/>
              </a:rPr>
              <a:t>的连接开关，在写入或者读出资料时经由解码指定到对应的位置打开</a:t>
            </a:r>
            <a:endParaRPr lang="zh-CN" altLang="en-US" dirty="0">
              <a:latin typeface="微软雅黑" panose="020B0503020204020204" pitchFamily="34" charset="-122"/>
              <a:ea typeface="微软雅黑" panose="020B0503020204020204" pitchFamily="34" charset="-122"/>
            </a:endParaRPr>
          </a:p>
        </p:txBody>
      </p:sp>
      <p:pic>
        <p:nvPicPr>
          <p:cNvPr id="6" name="图片 13"/>
          <p:cNvPicPr>
            <a:picLocks noChangeAspect="1"/>
          </p:cNvPicPr>
          <p:nvPr/>
        </p:nvPicPr>
        <p:blipFill>
          <a:blip r:embed="rId3"/>
          <a:stretch>
            <a:fillRect/>
          </a:stretch>
        </p:blipFill>
        <p:spPr>
          <a:xfrm>
            <a:off x="838200" y="1027906"/>
            <a:ext cx="10263188" cy="128588"/>
          </a:xfrm>
          <a:prstGeom prst="rect">
            <a:avLst/>
          </a:prstGeom>
          <a:noFill/>
          <a:ln w="9525">
            <a:noFill/>
          </a:ln>
        </p:spPr>
      </p:pic>
    </p:spTree>
    <p:extLst>
      <p:ext uri="{BB962C8B-B14F-4D97-AF65-F5344CB8AC3E}">
        <p14:creationId xmlns:p14="http://schemas.microsoft.com/office/powerpoint/2010/main" val="21545751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本框 81"/>
          <p:cNvSpPr txBox="1"/>
          <p:nvPr/>
        </p:nvSpPr>
        <p:spPr>
          <a:xfrm>
            <a:off x="1151231" y="2937856"/>
            <a:ext cx="584775" cy="2353282"/>
          </a:xfrm>
          <a:prstGeom prst="rect">
            <a:avLst/>
          </a:prstGeom>
          <a:noFill/>
        </p:spPr>
        <p:txBody>
          <a:bodyPr vert="eaVert" wrap="square" rtlCol="0">
            <a:spAutoFit/>
          </a:bodyPr>
          <a:lstStyle/>
          <a:p>
            <a:r>
              <a:rPr lang="zh-CN" altLang="en-US" sz="800" dirty="0"/>
              <a:t>字元线</a:t>
            </a:r>
            <a:r>
              <a:rPr lang="en-US" altLang="zh-CN" sz="800" dirty="0" smtClean="0"/>
              <a:t>Word Line</a:t>
            </a:r>
            <a:r>
              <a:rPr lang="zh-CN" altLang="en-US" sz="800" dirty="0"/>
              <a:t>，</a:t>
            </a:r>
            <a:r>
              <a:rPr lang="en-US" altLang="zh-CN" sz="800" dirty="0"/>
              <a:t>WL</a:t>
            </a:r>
            <a:endParaRPr lang="zh-CN" altLang="en-US" sz="800" dirty="0"/>
          </a:p>
          <a:p>
            <a:r>
              <a:rPr lang="en-US" altLang="zh-CN" dirty="0" smtClean="0"/>
              <a:t> </a:t>
            </a:r>
            <a:endParaRPr lang="zh-CN" altLang="en-US" dirty="0"/>
          </a:p>
        </p:txBody>
      </p:sp>
      <p:cxnSp>
        <p:nvCxnSpPr>
          <p:cNvPr id="5" name="直接连接符 4"/>
          <p:cNvCxnSpPr/>
          <p:nvPr/>
        </p:nvCxnSpPr>
        <p:spPr>
          <a:xfrm>
            <a:off x="1296785" y="2518756"/>
            <a:ext cx="27764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286000" y="2518756"/>
            <a:ext cx="0" cy="72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086495" y="3241964"/>
            <a:ext cx="1995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86495" y="3133898"/>
            <a:ext cx="0" cy="415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086495" y="3449782"/>
            <a:ext cx="1995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286000" y="3449782"/>
            <a:ext cx="0" cy="27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90404" y="3724102"/>
            <a:ext cx="191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995056" y="3241964"/>
            <a:ext cx="0" cy="207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1679172" y="3333404"/>
            <a:ext cx="315884" cy="8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679172" y="2880360"/>
            <a:ext cx="0" cy="1120934"/>
          </a:xfrm>
          <a:prstGeom prst="line">
            <a:avLst/>
          </a:prstGeom>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897856" y="2260708"/>
            <a:ext cx="1643366" cy="215444"/>
          </a:xfrm>
          <a:prstGeom prst="rect">
            <a:avLst/>
          </a:prstGeom>
          <a:noFill/>
        </p:spPr>
        <p:txBody>
          <a:bodyPr wrap="square" rtlCol="0">
            <a:spAutoFit/>
          </a:bodyPr>
          <a:lstStyle/>
          <a:p>
            <a:r>
              <a:rPr lang="zh-CN" altLang="en-US" sz="800" dirty="0" smtClean="0">
                <a:latin typeface="+mj-ea"/>
                <a:ea typeface="+mj-ea"/>
              </a:rPr>
              <a:t>位元现 </a:t>
            </a:r>
            <a:r>
              <a:rPr lang="en-US" altLang="zh-CN" sz="800" dirty="0" smtClean="0">
                <a:latin typeface="+mj-ea"/>
                <a:ea typeface="+mj-ea"/>
              </a:rPr>
              <a:t>Bit Line</a:t>
            </a:r>
            <a:r>
              <a:rPr lang="zh-CN" altLang="en-US" sz="800" dirty="0" smtClean="0">
                <a:latin typeface="+mj-ea"/>
                <a:ea typeface="+mj-ea"/>
              </a:rPr>
              <a:t>，</a:t>
            </a:r>
            <a:r>
              <a:rPr lang="en-US" altLang="zh-CN" sz="800" dirty="0" smtClean="0">
                <a:latin typeface="+mj-ea"/>
                <a:ea typeface="+mj-ea"/>
              </a:rPr>
              <a:t>BL</a:t>
            </a:r>
            <a:endParaRPr lang="zh-CN" altLang="en-US" sz="800" dirty="0">
              <a:latin typeface="+mj-ea"/>
              <a:ea typeface="+mj-ea"/>
            </a:endParaRPr>
          </a:p>
        </p:txBody>
      </p:sp>
      <p:cxnSp>
        <p:nvCxnSpPr>
          <p:cNvPr id="38" name="直接连接符 37"/>
          <p:cNvCxnSpPr/>
          <p:nvPr/>
        </p:nvCxnSpPr>
        <p:spPr>
          <a:xfrm>
            <a:off x="2190404" y="3793374"/>
            <a:ext cx="191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286000" y="3793374"/>
            <a:ext cx="0" cy="207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227812" y="4001294"/>
            <a:ext cx="124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1533525" y="2518756"/>
            <a:ext cx="0" cy="79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1419225" y="2602706"/>
            <a:ext cx="238125" cy="2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1419962" y="2663407"/>
            <a:ext cx="238125" cy="2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533525" y="2663407"/>
            <a:ext cx="0" cy="53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476375" y="2717006"/>
            <a:ext cx="116681" cy="1"/>
          </a:xfrm>
          <a:prstGeom prst="line">
            <a:avLst/>
          </a:prstGeom>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2352675" y="3670263"/>
            <a:ext cx="489065" cy="246221"/>
          </a:xfrm>
          <a:prstGeom prst="rect">
            <a:avLst/>
          </a:prstGeom>
          <a:noFill/>
        </p:spPr>
        <p:txBody>
          <a:bodyPr wrap="square" rtlCol="0">
            <a:spAutoFit/>
          </a:bodyPr>
          <a:lstStyle/>
          <a:p>
            <a:r>
              <a:rPr lang="en-US" altLang="zh-CN" sz="1000" dirty="0" smtClean="0"/>
              <a:t>C</a:t>
            </a:r>
            <a:r>
              <a:rPr lang="en-US" altLang="zh-CN" sz="800" dirty="0" smtClean="0"/>
              <a:t>s</a:t>
            </a:r>
            <a:endParaRPr lang="zh-CN" altLang="en-US" sz="800" dirty="0"/>
          </a:p>
        </p:txBody>
      </p:sp>
      <p:sp>
        <p:nvSpPr>
          <p:cNvPr id="84" name="文本框 83"/>
          <p:cNvSpPr txBox="1"/>
          <p:nvPr/>
        </p:nvSpPr>
        <p:spPr>
          <a:xfrm>
            <a:off x="1122220" y="2528867"/>
            <a:ext cx="556952" cy="246221"/>
          </a:xfrm>
          <a:prstGeom prst="rect">
            <a:avLst/>
          </a:prstGeom>
          <a:noFill/>
        </p:spPr>
        <p:txBody>
          <a:bodyPr wrap="square" rtlCol="0">
            <a:spAutoFit/>
          </a:bodyPr>
          <a:lstStyle/>
          <a:p>
            <a:r>
              <a:rPr lang="en-US" altLang="zh-CN" sz="1000" dirty="0" smtClean="0"/>
              <a:t>C</a:t>
            </a:r>
            <a:r>
              <a:rPr lang="en-US" altLang="zh-CN" sz="600" dirty="0" smtClean="0"/>
              <a:t>BL</a:t>
            </a:r>
            <a:endParaRPr lang="zh-CN" altLang="en-US" sz="600" dirty="0"/>
          </a:p>
        </p:txBody>
      </p:sp>
      <p:sp>
        <p:nvSpPr>
          <p:cNvPr id="85" name="文本框 84"/>
          <p:cNvSpPr txBox="1"/>
          <p:nvPr/>
        </p:nvSpPr>
        <p:spPr>
          <a:xfrm>
            <a:off x="1837114" y="2975603"/>
            <a:ext cx="468233" cy="215444"/>
          </a:xfrm>
          <a:prstGeom prst="rect">
            <a:avLst/>
          </a:prstGeom>
          <a:noFill/>
        </p:spPr>
        <p:txBody>
          <a:bodyPr wrap="square" rtlCol="0">
            <a:spAutoFit/>
          </a:bodyPr>
          <a:lstStyle/>
          <a:p>
            <a:r>
              <a:rPr lang="en-US" altLang="zh-CN" sz="800" dirty="0" smtClean="0"/>
              <a:t>NMOS</a:t>
            </a:r>
            <a:endParaRPr lang="zh-CN" altLang="en-US" sz="800" dirty="0"/>
          </a:p>
        </p:txBody>
      </p:sp>
      <p:sp>
        <p:nvSpPr>
          <p:cNvPr id="86" name="文本框 85"/>
          <p:cNvSpPr txBox="1"/>
          <p:nvPr/>
        </p:nvSpPr>
        <p:spPr>
          <a:xfrm>
            <a:off x="2227812" y="3404699"/>
            <a:ext cx="1254744" cy="215444"/>
          </a:xfrm>
          <a:prstGeom prst="rect">
            <a:avLst/>
          </a:prstGeom>
          <a:noFill/>
        </p:spPr>
        <p:txBody>
          <a:bodyPr wrap="square" rtlCol="0">
            <a:spAutoFit/>
          </a:bodyPr>
          <a:lstStyle/>
          <a:p>
            <a:r>
              <a:rPr lang="zh-CN" altLang="en-US" sz="800" dirty="0" smtClean="0"/>
              <a:t>储存节点 </a:t>
            </a:r>
            <a:r>
              <a:rPr lang="en-US" altLang="zh-CN" sz="800" dirty="0" smtClean="0"/>
              <a:t>storage</a:t>
            </a:r>
            <a:r>
              <a:rPr lang="zh-CN" altLang="en-US" sz="800" dirty="0" smtClean="0"/>
              <a:t>， </a:t>
            </a:r>
            <a:r>
              <a:rPr lang="en-US" altLang="zh-CN" sz="800" dirty="0" smtClean="0"/>
              <a:t>SN</a:t>
            </a:r>
            <a:endParaRPr lang="zh-CN" altLang="en-US" sz="800" dirty="0"/>
          </a:p>
        </p:txBody>
      </p:sp>
      <p:sp>
        <p:nvSpPr>
          <p:cNvPr id="87" name="椭圆 86"/>
          <p:cNvSpPr/>
          <p:nvPr/>
        </p:nvSpPr>
        <p:spPr>
          <a:xfrm>
            <a:off x="2234853" y="3440827"/>
            <a:ext cx="5818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3"/>
              <p:cNvSpPr txBox="1"/>
              <p:nvPr/>
            </p:nvSpPr>
            <p:spPr>
              <a:xfrm>
                <a:off x="2381596" y="4302630"/>
                <a:ext cx="344979" cy="3219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sz="800" b="1" i="1" smtClean="0">
                              <a:latin typeface="Cambria Math" panose="02040503050406030204" pitchFamily="18" charset="0"/>
                            </a:rPr>
                          </m:ctrlPr>
                        </m:fPr>
                        <m:num>
                          <m:sSub>
                            <m:sSubPr>
                              <m:ctrlPr>
                                <a:rPr lang="en-US" altLang="zh-CN" sz="800" b="1" i="1" smtClean="0">
                                  <a:latin typeface="Cambria Math" panose="02040503050406030204" pitchFamily="18" charset="0"/>
                                </a:rPr>
                              </m:ctrlPr>
                            </m:sSubPr>
                            <m:e>
                              <m:r>
                                <a:rPr lang="en-US" altLang="zh-CN" sz="800" b="1" i="1" smtClean="0">
                                  <a:latin typeface="Cambria Math" panose="02040503050406030204" pitchFamily="18" charset="0"/>
                                </a:rPr>
                                <m:t>𝑽</m:t>
                              </m:r>
                            </m:e>
                            <m:sub>
                              <m:r>
                                <a:rPr lang="en-US" altLang="zh-CN" sz="800" b="1" i="1" smtClean="0">
                                  <a:latin typeface="Cambria Math" panose="02040503050406030204" pitchFamily="18" charset="0"/>
                                </a:rPr>
                                <m:t>𝑪𝑪</m:t>
                              </m:r>
                            </m:sub>
                          </m:sSub>
                        </m:num>
                        <m:den>
                          <m:r>
                            <a:rPr lang="en-US" altLang="zh-CN" sz="800" b="1" i="1">
                              <a:latin typeface="Cambria Math" panose="02040503050406030204" pitchFamily="18" charset="0"/>
                            </a:rPr>
                            <m:t>𝟐</m:t>
                          </m:r>
                        </m:den>
                      </m:f>
                    </m:oMath>
                  </m:oMathPara>
                </a14:m>
                <a:endParaRPr lang="zh-CN" altLang="en-US" sz="800" b="1" dirty="0">
                  <a:latin typeface="微软雅黑" panose="020B0503020204020204" pitchFamily="34" charset="-122"/>
                  <a:ea typeface="微软雅黑" panose="020B0503020204020204" pitchFamily="34"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381596" y="4302630"/>
                <a:ext cx="344979" cy="321948"/>
              </a:xfrm>
              <a:prstGeom prst="rect">
                <a:avLst/>
              </a:prstGeom>
              <a:blipFill>
                <a:blip r:embed="rId3"/>
                <a:stretch>
                  <a:fillRect/>
                </a:stretch>
              </a:blipFill>
            </p:spPr>
            <p:txBody>
              <a:bodyPr/>
              <a:lstStyle/>
              <a:p>
                <a:r>
                  <a:rPr lang="zh-CN" altLang="en-US">
                    <a:noFill/>
                  </a:rPr>
                  <a:t> </a:t>
                </a:r>
              </a:p>
            </p:txBody>
          </p:sp>
        </mc:Fallback>
      </mc:AlternateContent>
      <p:sp>
        <p:nvSpPr>
          <p:cNvPr id="6" name="文本框 5"/>
          <p:cNvSpPr txBox="1"/>
          <p:nvPr/>
        </p:nvSpPr>
        <p:spPr>
          <a:xfrm>
            <a:off x="1159134" y="2474301"/>
            <a:ext cx="656879" cy="215444"/>
          </a:xfrm>
          <a:prstGeom prst="rect">
            <a:avLst/>
          </a:prstGeom>
          <a:noFill/>
        </p:spPr>
        <p:txBody>
          <a:bodyPr wrap="square" rtlCol="0">
            <a:spAutoFit/>
          </a:bodyPr>
          <a:lstStyle/>
          <a:p>
            <a:r>
              <a:rPr lang="en-US" altLang="zh-CN" sz="800" b="1" dirty="0" smtClean="0"/>
              <a:t>GND</a:t>
            </a:r>
            <a:endParaRPr lang="zh-CN" altLang="en-US" sz="800" b="1" dirty="0"/>
          </a:p>
        </p:txBody>
      </p:sp>
      <p:sp>
        <p:nvSpPr>
          <p:cNvPr id="2" name="标题 1"/>
          <p:cNvSpPr>
            <a:spLocks noGrp="1"/>
          </p:cNvSpPr>
          <p:nvPr>
            <p:ph type="title"/>
          </p:nvPr>
        </p:nvSpPr>
        <p:spPr/>
        <p:txBody>
          <a:bodyPr/>
          <a:lstStyle/>
          <a:p>
            <a:r>
              <a:rPr lang="en-US" altLang="zh-CN" b="1" dirty="0" smtClean="0"/>
              <a:t>DRAM Cell</a:t>
            </a:r>
            <a:r>
              <a:rPr lang="zh-CN" altLang="en-US" b="1" dirty="0" smtClean="0"/>
              <a:t> </a:t>
            </a:r>
            <a:r>
              <a:rPr lang="en-US" altLang="zh-CN" b="1" dirty="0" smtClean="0"/>
              <a:t>Diagram</a:t>
            </a:r>
            <a:endParaRPr lang="zh-CN" altLang="en-US" b="1" dirty="0"/>
          </a:p>
        </p:txBody>
      </p:sp>
      <p:pic>
        <p:nvPicPr>
          <p:cNvPr id="88" name="图片 87"/>
          <p:cNvPicPr>
            <a:picLocks noChangeAspect="1"/>
          </p:cNvPicPr>
          <p:nvPr/>
        </p:nvPicPr>
        <p:blipFill>
          <a:blip r:embed="rId4"/>
          <a:stretch>
            <a:fillRect/>
          </a:stretch>
        </p:blipFill>
        <p:spPr>
          <a:xfrm>
            <a:off x="285266" y="1174852"/>
            <a:ext cx="6119744" cy="5026415"/>
          </a:xfrm>
          <a:prstGeom prst="rect">
            <a:avLst/>
          </a:prstGeom>
        </p:spPr>
      </p:pic>
      <p:sp>
        <p:nvSpPr>
          <p:cNvPr id="3" name="内容占位符 2"/>
          <p:cNvSpPr>
            <a:spLocks noGrp="1"/>
          </p:cNvSpPr>
          <p:nvPr>
            <p:ph idx="1"/>
          </p:nvPr>
        </p:nvSpPr>
        <p:spPr>
          <a:xfrm>
            <a:off x="6408993" y="1300839"/>
            <a:ext cx="4256693" cy="4846526"/>
          </a:xfrm>
        </p:spPr>
        <p:txBody>
          <a:bodyPr/>
          <a:lstStyle/>
          <a:p>
            <a:r>
              <a:rPr lang="zh-CN" altLang="en-US" sz="1800" dirty="0" smtClean="0"/>
              <a:t>动态存储原件就是依靠</a:t>
            </a:r>
            <a:r>
              <a:rPr lang="en-US" altLang="zh-CN" sz="1800" dirty="0" smtClean="0"/>
              <a:t>MOS</a:t>
            </a:r>
            <a:r>
              <a:rPr lang="zh-CN" altLang="en-US" sz="1800" dirty="0" smtClean="0"/>
              <a:t>管栅源极之间的极间电容存储或不存储电荷表示两个状态标识信息“</a:t>
            </a:r>
            <a:r>
              <a:rPr lang="en-US" altLang="zh-CN" sz="1800" dirty="0" smtClean="0"/>
              <a:t>1</a:t>
            </a:r>
            <a:r>
              <a:rPr lang="zh-CN" altLang="en-US" sz="1800" dirty="0" smtClean="0"/>
              <a:t>”或“</a:t>
            </a:r>
            <a:r>
              <a:rPr lang="en-US" altLang="zh-CN" sz="1800" dirty="0" smtClean="0"/>
              <a:t>0</a:t>
            </a:r>
            <a:r>
              <a:rPr lang="zh-CN" altLang="en-US" sz="1800" dirty="0" smtClean="0"/>
              <a:t>”。</a:t>
            </a:r>
            <a:endParaRPr lang="en-US" altLang="zh-CN" sz="1800" dirty="0" smtClean="0"/>
          </a:p>
          <a:p>
            <a:endParaRPr lang="en-US" altLang="zh-CN" sz="1800" dirty="0" smtClean="0"/>
          </a:p>
          <a:p>
            <a:r>
              <a:rPr lang="zh-CN" altLang="en-US" sz="1800" dirty="0" smtClean="0"/>
              <a:t>存储器不进行读写操作时，</a:t>
            </a:r>
            <a:r>
              <a:rPr lang="en-US" altLang="zh-CN" sz="1800" dirty="0" smtClean="0"/>
              <a:t>WL</a:t>
            </a:r>
            <a:r>
              <a:rPr lang="zh-CN" altLang="en-US" sz="1800" dirty="0" smtClean="0"/>
              <a:t>处于低电位，晶体管截止，电容</a:t>
            </a:r>
            <a:r>
              <a:rPr lang="en-US" altLang="zh-CN" sz="1800" dirty="0" smtClean="0"/>
              <a:t>Cs</a:t>
            </a:r>
            <a:r>
              <a:rPr lang="zh-CN" altLang="en-US" sz="1800" dirty="0" smtClean="0"/>
              <a:t>与外电路切断，既不能充电，也不能放电，保持电荷状态不变。</a:t>
            </a:r>
            <a:r>
              <a:rPr lang="zh-CN" altLang="en-US" sz="1800" dirty="0"/>
              <a:t>这</a:t>
            </a:r>
            <a:r>
              <a:rPr lang="zh-CN" altLang="en-US" sz="1800" dirty="0" smtClean="0"/>
              <a:t>就达到储存信息的目的。</a:t>
            </a:r>
            <a:endParaRPr lang="en-US" altLang="zh-CN" sz="1800" dirty="0" smtClean="0"/>
          </a:p>
          <a:p>
            <a:endParaRPr lang="en-US" altLang="zh-CN" sz="1800" dirty="0" smtClean="0"/>
          </a:p>
          <a:p>
            <a:r>
              <a:rPr lang="zh-CN" altLang="en-US" sz="1800" dirty="0" smtClean="0"/>
              <a:t>读出信息时，</a:t>
            </a:r>
            <a:r>
              <a:rPr lang="en-US" altLang="zh-CN" sz="1800" dirty="0" smtClean="0"/>
              <a:t>WL</a:t>
            </a:r>
            <a:r>
              <a:rPr lang="zh-CN" altLang="en-US" sz="1800" dirty="0" smtClean="0"/>
              <a:t>变为高电位，使晶体管导通，则电容上电位将会通过</a:t>
            </a:r>
            <a:r>
              <a:rPr lang="en-US" altLang="zh-CN" sz="1800" dirty="0" smtClean="0"/>
              <a:t>BL</a:t>
            </a:r>
            <a:r>
              <a:rPr lang="zh-CN" altLang="en-US" sz="1800" dirty="0" smtClean="0"/>
              <a:t>被读出来。</a:t>
            </a:r>
            <a:endParaRPr lang="zh-CN" altLang="en-US" sz="1800" dirty="0"/>
          </a:p>
        </p:txBody>
      </p:sp>
      <p:pic>
        <p:nvPicPr>
          <p:cNvPr id="30" name="图片 13"/>
          <p:cNvPicPr>
            <a:picLocks noChangeAspect="1"/>
          </p:cNvPicPr>
          <p:nvPr/>
        </p:nvPicPr>
        <p:blipFill>
          <a:blip r:embed="rId5"/>
          <a:stretch>
            <a:fillRect/>
          </a:stretch>
        </p:blipFill>
        <p:spPr>
          <a:xfrm>
            <a:off x="838200" y="1027906"/>
            <a:ext cx="10263188" cy="128588"/>
          </a:xfrm>
          <a:prstGeom prst="rect">
            <a:avLst/>
          </a:prstGeom>
          <a:noFill/>
          <a:ln w="9525">
            <a:noFill/>
          </a:ln>
        </p:spPr>
      </p:pic>
      <mc:AlternateContent xmlns:mc="http://schemas.openxmlformats.org/markup-compatibility/2006" xmlns:a14="http://schemas.microsoft.com/office/drawing/2010/main">
        <mc:Choice Requires="a14">
          <p:sp>
            <p:nvSpPr>
              <p:cNvPr id="33" name="矩形 32"/>
              <p:cNvSpPr/>
              <p:nvPr/>
            </p:nvSpPr>
            <p:spPr>
              <a:xfrm>
                <a:off x="2921190" y="5146319"/>
                <a:ext cx="423948" cy="49423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1400" i="1" dirty="0">
                              <a:latin typeface="Cambria Math" panose="02040503050406030204" pitchFamily="18" charset="0"/>
                            </a:rPr>
                          </m:ctrlPr>
                        </m:fPr>
                        <m:num>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𝑉</m:t>
                              </m:r>
                            </m:e>
                            <m:sub>
                              <m:r>
                                <a:rPr lang="en-US" altLang="zh-CN" sz="1400" i="1" dirty="0">
                                  <a:latin typeface="Cambria Math" panose="02040503050406030204" pitchFamily="18" charset="0"/>
                                </a:rPr>
                                <m:t>𝐵𝐿𝐻</m:t>
                              </m:r>
                            </m:sub>
                          </m:sSub>
                        </m:num>
                        <m:den>
                          <m:r>
                            <a:rPr lang="en-US" altLang="zh-CN" sz="1400" i="1" dirty="0">
                              <a:latin typeface="Cambria Math" panose="02040503050406030204" pitchFamily="18" charset="0"/>
                            </a:rPr>
                            <m:t>2</m:t>
                          </m:r>
                        </m:den>
                      </m:f>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2921190" y="5146319"/>
                <a:ext cx="423948" cy="494238"/>
              </a:xfrm>
              <a:prstGeom prst="rect">
                <a:avLst/>
              </a:prstGeom>
              <a:blipFill>
                <a:blip r:embed="rId6"/>
                <a:stretch>
                  <a:fillRect r="-10000" b="-2469"/>
                </a:stretch>
              </a:blipFill>
            </p:spPr>
            <p:txBody>
              <a:bodyPr/>
              <a:lstStyle/>
              <a:p>
                <a:r>
                  <a:rPr lang="zh-CN" altLang="en-US">
                    <a:noFill/>
                  </a:rPr>
                  <a:t> </a:t>
                </a:r>
              </a:p>
            </p:txBody>
          </p:sp>
        </mc:Fallback>
      </mc:AlternateContent>
      <p:sp>
        <p:nvSpPr>
          <p:cNvPr id="34" name="文本框 33"/>
          <p:cNvSpPr txBox="1"/>
          <p:nvPr/>
        </p:nvSpPr>
        <p:spPr>
          <a:xfrm>
            <a:off x="1333215" y="2703122"/>
            <a:ext cx="793022" cy="307777"/>
          </a:xfrm>
          <a:prstGeom prst="rect">
            <a:avLst/>
          </a:prstGeom>
          <a:noFill/>
        </p:spPr>
        <p:txBody>
          <a:bodyPr wrap="square" rtlCol="0">
            <a:spAutoFit/>
          </a:bodyPr>
          <a:lstStyle/>
          <a:p>
            <a:r>
              <a:rPr lang="en-US" altLang="zh-CN" sz="1400" dirty="0" smtClean="0"/>
              <a:t>GND</a:t>
            </a:r>
            <a:endParaRPr lang="zh-CN" altLang="en-US" sz="1400" dirty="0"/>
          </a:p>
        </p:txBody>
      </p:sp>
    </p:spTree>
    <p:extLst>
      <p:ext uri="{BB962C8B-B14F-4D97-AF65-F5344CB8AC3E}">
        <p14:creationId xmlns:p14="http://schemas.microsoft.com/office/powerpoint/2010/main" val="82267468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t>感应放大器</a:t>
            </a:r>
            <a:r>
              <a:rPr lang="zh-CN" altLang="en-US" sz="4000" b="1" dirty="0"/>
              <a:t>的基本动作原理</a:t>
            </a:r>
            <a:r>
              <a:rPr lang="en-US" altLang="zh-CN" sz="4000" b="1" dirty="0"/>
              <a:t>——</a:t>
            </a:r>
            <a:r>
              <a:rPr lang="zh-CN" altLang="en-US" sz="4000" b="1" dirty="0"/>
              <a:t>读取</a:t>
            </a:r>
            <a:r>
              <a:rPr lang="zh-CN" altLang="en-US" sz="4000" b="1" dirty="0" smtClean="0"/>
              <a:t>“</a:t>
            </a:r>
            <a:r>
              <a:rPr lang="en-US" altLang="zh-CN" sz="4000" b="1" dirty="0" smtClean="0"/>
              <a:t>1</a:t>
            </a:r>
            <a:r>
              <a:rPr lang="zh-CN" altLang="en-US" sz="4000" b="1" dirty="0" smtClean="0"/>
              <a:t>”</a:t>
            </a:r>
            <a:endParaRPr lang="zh-CN" altLang="en-US" sz="4000" b="1" dirty="0"/>
          </a:p>
        </p:txBody>
      </p:sp>
      <p:pic>
        <p:nvPicPr>
          <p:cNvPr id="9" name="图片 13"/>
          <p:cNvPicPr>
            <a:picLocks noChangeAspect="1"/>
          </p:cNvPicPr>
          <p:nvPr/>
        </p:nvPicPr>
        <p:blipFill>
          <a:blip r:embed="rId3"/>
          <a:stretch>
            <a:fillRect/>
          </a:stretch>
        </p:blipFill>
        <p:spPr>
          <a:xfrm>
            <a:off x="838200" y="1027906"/>
            <a:ext cx="10263188" cy="128588"/>
          </a:xfrm>
          <a:prstGeom prst="rect">
            <a:avLst/>
          </a:prstGeom>
          <a:noFill/>
          <a:ln w="9525">
            <a:noFill/>
          </a:ln>
        </p:spPr>
      </p:pic>
      <p:cxnSp>
        <p:nvCxnSpPr>
          <p:cNvPr id="4" name="直接连接符 3"/>
          <p:cNvCxnSpPr/>
          <p:nvPr/>
        </p:nvCxnSpPr>
        <p:spPr>
          <a:xfrm>
            <a:off x="914399" y="1982709"/>
            <a:ext cx="774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flipV="1">
            <a:off x="838200" y="4588079"/>
            <a:ext cx="7740000"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1548143" y="1484768"/>
            <a:ext cx="0" cy="3657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505831" y="2752700"/>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6" name="直接连接符 15"/>
          <p:cNvCxnSpPr/>
          <p:nvPr/>
        </p:nvCxnSpPr>
        <p:spPr>
          <a:xfrm>
            <a:off x="1590455" y="2794454"/>
            <a:ext cx="3302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1920655" y="2586038"/>
            <a:ext cx="0" cy="43815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2021681" y="2462213"/>
            <a:ext cx="0" cy="683418"/>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a:off x="2021681" y="2650563"/>
            <a:ext cx="25073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flipV="1">
            <a:off x="2021681" y="2924269"/>
            <a:ext cx="25073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2272420" y="1982709"/>
            <a:ext cx="0" cy="667854"/>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flipH="1">
            <a:off x="2272421" y="2914870"/>
            <a:ext cx="7544" cy="405399"/>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a:xfrm>
            <a:off x="2114865" y="3327100"/>
            <a:ext cx="3302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a:off x="2114865" y="3453848"/>
            <a:ext cx="3302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flipH="1">
            <a:off x="2272419" y="3453848"/>
            <a:ext cx="3773" cy="308016"/>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a:off x="2168993" y="3761864"/>
            <a:ext cx="206851" cy="0"/>
          </a:xfrm>
          <a:prstGeom prst="line">
            <a:avLst/>
          </a:prstGeom>
          <a:ln w="19050"/>
        </p:spPr>
        <p:style>
          <a:lnRef idx="1">
            <a:schemeClr val="dk1"/>
          </a:lnRef>
          <a:fillRef idx="0">
            <a:schemeClr val="dk1"/>
          </a:fillRef>
          <a:effectRef idx="0">
            <a:schemeClr val="dk1"/>
          </a:effectRef>
          <a:fontRef idx="minor">
            <a:schemeClr val="tx1"/>
          </a:fontRef>
        </p:style>
      </p:cxnSp>
      <p:sp>
        <p:nvSpPr>
          <p:cNvPr id="43" name="椭圆 42"/>
          <p:cNvSpPr/>
          <p:nvPr/>
        </p:nvSpPr>
        <p:spPr>
          <a:xfrm>
            <a:off x="5657576" y="1940954"/>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4" name="椭圆 43"/>
          <p:cNvSpPr/>
          <p:nvPr/>
        </p:nvSpPr>
        <p:spPr>
          <a:xfrm>
            <a:off x="5657576" y="2234562"/>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5" name="椭圆 44"/>
          <p:cNvSpPr/>
          <p:nvPr/>
        </p:nvSpPr>
        <p:spPr>
          <a:xfrm>
            <a:off x="5835888" y="2235552"/>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6" name="椭圆 45"/>
          <p:cNvSpPr/>
          <p:nvPr/>
        </p:nvSpPr>
        <p:spPr>
          <a:xfrm>
            <a:off x="5476327" y="2234562"/>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48" name="直接连接符 47"/>
          <p:cNvCxnSpPr>
            <a:stCxn id="43" idx="4"/>
            <a:endCxn id="44" idx="0"/>
          </p:cNvCxnSpPr>
          <p:nvPr/>
        </p:nvCxnSpPr>
        <p:spPr>
          <a:xfrm>
            <a:off x="5699888" y="2024463"/>
            <a:ext cx="0" cy="210099"/>
          </a:xfrm>
          <a:prstGeom prst="line">
            <a:avLst/>
          </a:prstGeom>
          <a:ln w="19050"/>
        </p:spPr>
        <p:style>
          <a:lnRef idx="1">
            <a:schemeClr val="dk1"/>
          </a:lnRef>
          <a:fillRef idx="0">
            <a:schemeClr val="dk1"/>
          </a:fillRef>
          <a:effectRef idx="0">
            <a:schemeClr val="dk1"/>
          </a:effectRef>
          <a:fontRef idx="minor">
            <a:schemeClr val="tx1"/>
          </a:fontRef>
        </p:style>
      </p:cxnSp>
      <p:cxnSp>
        <p:nvCxnSpPr>
          <p:cNvPr id="50" name="直接连接符 49"/>
          <p:cNvCxnSpPr/>
          <p:nvPr/>
        </p:nvCxnSpPr>
        <p:spPr>
          <a:xfrm flipV="1">
            <a:off x="4988688" y="2274729"/>
            <a:ext cx="1422400" cy="3175"/>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a:off x="5000562" y="2270487"/>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直接连接符 53"/>
          <p:cNvCxnSpPr/>
          <p:nvPr/>
        </p:nvCxnSpPr>
        <p:spPr>
          <a:xfrm>
            <a:off x="6406264" y="2272608"/>
            <a:ext cx="0" cy="141879"/>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直接连接符 56"/>
          <p:cNvCxnSpPr/>
          <p:nvPr/>
        </p:nvCxnSpPr>
        <p:spPr>
          <a:xfrm flipV="1">
            <a:off x="4625119" y="2423907"/>
            <a:ext cx="509587"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直接连接符 59"/>
          <p:cNvCxnSpPr/>
          <p:nvPr/>
        </p:nvCxnSpPr>
        <p:spPr>
          <a:xfrm flipV="1">
            <a:off x="6265007" y="2420776"/>
            <a:ext cx="509587"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直接连接符 61"/>
          <p:cNvCxnSpPr/>
          <p:nvPr/>
        </p:nvCxnSpPr>
        <p:spPr>
          <a:xfrm flipV="1">
            <a:off x="4742959" y="2517445"/>
            <a:ext cx="273906"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直接连接符 63"/>
          <p:cNvCxnSpPr/>
          <p:nvPr/>
        </p:nvCxnSpPr>
        <p:spPr>
          <a:xfrm flipV="1">
            <a:off x="6406264" y="2517445"/>
            <a:ext cx="273906"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65" name="直接连接符 64"/>
          <p:cNvCxnSpPr/>
          <p:nvPr/>
        </p:nvCxnSpPr>
        <p:spPr>
          <a:xfrm>
            <a:off x="4733371" y="2277904"/>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a:off x="6680170" y="2270487"/>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直接连接符 66"/>
          <p:cNvCxnSpPr/>
          <p:nvPr/>
        </p:nvCxnSpPr>
        <p:spPr>
          <a:xfrm flipV="1">
            <a:off x="4343400" y="2276903"/>
            <a:ext cx="396432" cy="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flipV="1">
            <a:off x="6670200" y="2276903"/>
            <a:ext cx="422750"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71" name="直接连接符 70"/>
          <p:cNvCxnSpPr/>
          <p:nvPr/>
        </p:nvCxnSpPr>
        <p:spPr>
          <a:xfrm>
            <a:off x="4354471" y="2274017"/>
            <a:ext cx="0" cy="620409"/>
          </a:xfrm>
          <a:prstGeom prst="line">
            <a:avLst/>
          </a:prstGeom>
          <a:ln w="19050"/>
        </p:spPr>
        <p:style>
          <a:lnRef idx="1">
            <a:schemeClr val="dk1"/>
          </a:lnRef>
          <a:fillRef idx="0">
            <a:schemeClr val="dk1"/>
          </a:fillRef>
          <a:effectRef idx="0">
            <a:schemeClr val="dk1"/>
          </a:effectRef>
          <a:fontRef idx="minor">
            <a:schemeClr val="tx1"/>
          </a:fontRef>
        </p:style>
      </p:cxnSp>
      <p:sp>
        <p:nvSpPr>
          <p:cNvPr id="74" name="矩形 73"/>
          <p:cNvSpPr/>
          <p:nvPr/>
        </p:nvSpPr>
        <p:spPr>
          <a:xfrm>
            <a:off x="3963987" y="2899132"/>
            <a:ext cx="758825" cy="63556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7" name="直接连接符 76"/>
          <p:cNvCxnSpPr/>
          <p:nvPr/>
        </p:nvCxnSpPr>
        <p:spPr>
          <a:xfrm>
            <a:off x="4354471" y="3534694"/>
            <a:ext cx="0" cy="649806"/>
          </a:xfrm>
          <a:prstGeom prst="line">
            <a:avLst/>
          </a:prstGeom>
          <a:ln w="19050"/>
        </p:spPr>
        <p:style>
          <a:lnRef idx="1">
            <a:schemeClr val="dk1"/>
          </a:lnRef>
          <a:fillRef idx="0">
            <a:schemeClr val="dk1"/>
          </a:fillRef>
          <a:effectRef idx="0">
            <a:schemeClr val="dk1"/>
          </a:effectRef>
          <a:fontRef idx="minor">
            <a:schemeClr val="tx1"/>
          </a:fontRef>
        </p:style>
      </p:cxnSp>
      <p:cxnSp>
        <p:nvCxnSpPr>
          <p:cNvPr id="81" name="直接连接符 80"/>
          <p:cNvCxnSpPr/>
          <p:nvPr/>
        </p:nvCxnSpPr>
        <p:spPr>
          <a:xfrm flipV="1">
            <a:off x="4343400" y="4170740"/>
            <a:ext cx="396432" cy="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a:off x="4733371" y="4026740"/>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016865" y="4017304"/>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flipV="1">
            <a:off x="4625119" y="4017304"/>
            <a:ext cx="509587"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flipV="1">
            <a:off x="4742959" y="3914344"/>
            <a:ext cx="273906"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86" name="直接连接符 85"/>
          <p:cNvCxnSpPr/>
          <p:nvPr/>
        </p:nvCxnSpPr>
        <p:spPr>
          <a:xfrm flipV="1">
            <a:off x="5000562" y="4163183"/>
            <a:ext cx="1422400" cy="3175"/>
          </a:xfrm>
          <a:prstGeom prst="line">
            <a:avLst/>
          </a:prstGeom>
          <a:ln w="19050"/>
        </p:spPr>
        <p:style>
          <a:lnRef idx="1">
            <a:schemeClr val="dk1"/>
          </a:lnRef>
          <a:fillRef idx="0">
            <a:schemeClr val="dk1"/>
          </a:fillRef>
          <a:effectRef idx="0">
            <a:schemeClr val="dk1"/>
          </a:effectRef>
          <a:fontRef idx="minor">
            <a:schemeClr val="tx1"/>
          </a:fontRef>
        </p:style>
      </p:cxnSp>
      <p:cxnSp>
        <p:nvCxnSpPr>
          <p:cNvPr id="87" name="直接连接符 86"/>
          <p:cNvCxnSpPr/>
          <p:nvPr/>
        </p:nvCxnSpPr>
        <p:spPr>
          <a:xfrm>
            <a:off x="6423163" y="4022308"/>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a:off x="6706657" y="4012872"/>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89" name="直接连接符 88"/>
          <p:cNvCxnSpPr/>
          <p:nvPr/>
        </p:nvCxnSpPr>
        <p:spPr>
          <a:xfrm flipV="1">
            <a:off x="6314911" y="4012872"/>
            <a:ext cx="509587"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直接连接符 89"/>
          <p:cNvCxnSpPr/>
          <p:nvPr/>
        </p:nvCxnSpPr>
        <p:spPr>
          <a:xfrm flipV="1">
            <a:off x="6432751" y="3909912"/>
            <a:ext cx="273906"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flipV="1">
            <a:off x="6701692" y="4163183"/>
            <a:ext cx="396432" cy="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92" name="直接连接符 91"/>
          <p:cNvCxnSpPr/>
          <p:nvPr/>
        </p:nvCxnSpPr>
        <p:spPr>
          <a:xfrm>
            <a:off x="7091321" y="2266080"/>
            <a:ext cx="0" cy="620409"/>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a:off x="7091321" y="3526757"/>
            <a:ext cx="0" cy="649806"/>
          </a:xfrm>
          <a:prstGeom prst="line">
            <a:avLst/>
          </a:prstGeom>
          <a:ln w="19050"/>
        </p:spPr>
        <p:style>
          <a:lnRef idx="1">
            <a:schemeClr val="dk1"/>
          </a:lnRef>
          <a:fillRef idx="0">
            <a:schemeClr val="dk1"/>
          </a:fillRef>
          <a:effectRef idx="0">
            <a:schemeClr val="dk1"/>
          </a:effectRef>
          <a:fontRef idx="minor">
            <a:schemeClr val="tx1"/>
          </a:fontRef>
        </p:style>
      </p:cxnSp>
      <p:sp>
        <p:nvSpPr>
          <p:cNvPr id="94" name="矩形 93"/>
          <p:cNvSpPr/>
          <p:nvPr/>
        </p:nvSpPr>
        <p:spPr>
          <a:xfrm>
            <a:off x="6687261" y="2890043"/>
            <a:ext cx="758825" cy="63556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5" name="椭圆 94"/>
          <p:cNvSpPr/>
          <p:nvPr/>
        </p:nvSpPr>
        <p:spPr>
          <a:xfrm>
            <a:off x="5673640" y="4128985"/>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6" name="椭圆 95"/>
          <p:cNvSpPr/>
          <p:nvPr/>
        </p:nvSpPr>
        <p:spPr>
          <a:xfrm>
            <a:off x="5673640" y="4546325"/>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7" name="椭圆 96"/>
          <p:cNvSpPr/>
          <p:nvPr/>
        </p:nvSpPr>
        <p:spPr>
          <a:xfrm>
            <a:off x="5835888" y="4117980"/>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8" name="椭圆 97"/>
          <p:cNvSpPr/>
          <p:nvPr/>
        </p:nvSpPr>
        <p:spPr>
          <a:xfrm>
            <a:off x="5507791" y="4115117"/>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99" name="直接连接符 98"/>
          <p:cNvCxnSpPr>
            <a:stCxn id="95" idx="4"/>
            <a:endCxn id="96" idx="0"/>
          </p:cNvCxnSpPr>
          <p:nvPr/>
        </p:nvCxnSpPr>
        <p:spPr>
          <a:xfrm>
            <a:off x="5715952" y="4212494"/>
            <a:ext cx="0" cy="333831"/>
          </a:xfrm>
          <a:prstGeom prst="line">
            <a:avLst/>
          </a:prstGeom>
          <a:ln w="19050"/>
        </p:spPr>
        <p:style>
          <a:lnRef idx="1">
            <a:schemeClr val="dk1"/>
          </a:lnRef>
          <a:fillRef idx="0">
            <a:schemeClr val="dk1"/>
          </a:fillRef>
          <a:effectRef idx="0">
            <a:schemeClr val="dk1"/>
          </a:effectRef>
          <a:fontRef idx="minor">
            <a:schemeClr val="tx1"/>
          </a:fontRef>
        </p:style>
      </p:cxnSp>
      <p:cxnSp>
        <p:nvCxnSpPr>
          <p:cNvPr id="109" name="直接连接符 108"/>
          <p:cNvCxnSpPr/>
          <p:nvPr/>
        </p:nvCxnSpPr>
        <p:spPr>
          <a:xfrm>
            <a:off x="4879912" y="3617864"/>
            <a:ext cx="0" cy="216000"/>
          </a:xfrm>
          <a:prstGeom prst="line">
            <a:avLst/>
          </a:prstGeom>
          <a:ln w="19050"/>
        </p:spPr>
        <p:style>
          <a:lnRef idx="1">
            <a:schemeClr val="dk1"/>
          </a:lnRef>
          <a:fillRef idx="0">
            <a:schemeClr val="dk1"/>
          </a:fillRef>
          <a:effectRef idx="0">
            <a:schemeClr val="dk1"/>
          </a:effectRef>
          <a:fontRef idx="minor">
            <a:schemeClr val="tx1"/>
          </a:fontRef>
        </p:style>
      </p:cxnSp>
      <p:sp>
        <p:nvSpPr>
          <p:cNvPr id="110" name="椭圆 109"/>
          <p:cNvSpPr/>
          <p:nvPr/>
        </p:nvSpPr>
        <p:spPr>
          <a:xfrm>
            <a:off x="4837600" y="3836717"/>
            <a:ext cx="84624" cy="83509"/>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1" name="椭圆 110"/>
          <p:cNvSpPr/>
          <p:nvPr/>
        </p:nvSpPr>
        <p:spPr>
          <a:xfrm>
            <a:off x="4837600" y="2508667"/>
            <a:ext cx="84624" cy="83509"/>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12" name="直接连接符 111"/>
          <p:cNvCxnSpPr/>
          <p:nvPr/>
        </p:nvCxnSpPr>
        <p:spPr>
          <a:xfrm>
            <a:off x="4879912" y="2584221"/>
            <a:ext cx="0" cy="216000"/>
          </a:xfrm>
          <a:prstGeom prst="line">
            <a:avLst/>
          </a:prstGeom>
          <a:ln w="19050"/>
        </p:spPr>
        <p:style>
          <a:lnRef idx="1">
            <a:schemeClr val="dk1"/>
          </a:lnRef>
          <a:fillRef idx="0">
            <a:schemeClr val="dk1"/>
          </a:fillRef>
          <a:effectRef idx="0">
            <a:schemeClr val="dk1"/>
          </a:effectRef>
          <a:fontRef idx="minor">
            <a:schemeClr val="tx1"/>
          </a:fontRef>
        </p:style>
      </p:cxnSp>
      <p:cxnSp>
        <p:nvCxnSpPr>
          <p:cNvPr id="113" name="直接连接符 112"/>
          <p:cNvCxnSpPr/>
          <p:nvPr/>
        </p:nvCxnSpPr>
        <p:spPr>
          <a:xfrm>
            <a:off x="5543550" y="3833864"/>
            <a:ext cx="9663" cy="281253"/>
          </a:xfrm>
          <a:prstGeom prst="line">
            <a:avLst/>
          </a:prstGeom>
          <a:ln w="19050"/>
        </p:spPr>
        <p:style>
          <a:lnRef idx="1">
            <a:schemeClr val="dk1"/>
          </a:lnRef>
          <a:fillRef idx="0">
            <a:schemeClr val="dk1"/>
          </a:fillRef>
          <a:effectRef idx="0">
            <a:schemeClr val="dk1"/>
          </a:effectRef>
          <a:fontRef idx="minor">
            <a:schemeClr val="tx1"/>
          </a:fontRef>
        </p:style>
      </p:cxnSp>
      <p:cxnSp>
        <p:nvCxnSpPr>
          <p:cNvPr id="114" name="直接连接符 113"/>
          <p:cNvCxnSpPr/>
          <p:nvPr/>
        </p:nvCxnSpPr>
        <p:spPr>
          <a:xfrm>
            <a:off x="5881133" y="3833864"/>
            <a:ext cx="0" cy="281253"/>
          </a:xfrm>
          <a:prstGeom prst="line">
            <a:avLst/>
          </a:prstGeom>
          <a:ln w="19050"/>
        </p:spPr>
        <p:style>
          <a:lnRef idx="1">
            <a:schemeClr val="dk1"/>
          </a:lnRef>
          <a:fillRef idx="0">
            <a:schemeClr val="dk1"/>
          </a:fillRef>
          <a:effectRef idx="0">
            <a:schemeClr val="dk1"/>
          </a:effectRef>
          <a:fontRef idx="minor">
            <a:schemeClr val="tx1"/>
          </a:fontRef>
        </p:style>
      </p:cxnSp>
      <p:cxnSp>
        <p:nvCxnSpPr>
          <p:cNvPr id="115" name="直接连接符 114"/>
          <p:cNvCxnSpPr/>
          <p:nvPr/>
        </p:nvCxnSpPr>
        <p:spPr>
          <a:xfrm>
            <a:off x="5523906" y="2318213"/>
            <a:ext cx="0" cy="384506"/>
          </a:xfrm>
          <a:prstGeom prst="line">
            <a:avLst/>
          </a:prstGeom>
          <a:ln w="19050"/>
        </p:spPr>
        <p:style>
          <a:lnRef idx="1">
            <a:schemeClr val="dk1"/>
          </a:lnRef>
          <a:fillRef idx="0">
            <a:schemeClr val="dk1"/>
          </a:fillRef>
          <a:effectRef idx="0">
            <a:schemeClr val="dk1"/>
          </a:effectRef>
          <a:fontRef idx="minor">
            <a:schemeClr val="tx1"/>
          </a:fontRef>
        </p:style>
      </p:cxnSp>
      <p:cxnSp>
        <p:nvCxnSpPr>
          <p:cNvPr id="116" name="直接连接符 115"/>
          <p:cNvCxnSpPr/>
          <p:nvPr/>
        </p:nvCxnSpPr>
        <p:spPr>
          <a:xfrm>
            <a:off x="5881133" y="2318071"/>
            <a:ext cx="0" cy="384648"/>
          </a:xfrm>
          <a:prstGeom prst="line">
            <a:avLst/>
          </a:prstGeom>
          <a:ln w="19050"/>
        </p:spPr>
        <p:style>
          <a:lnRef idx="1">
            <a:schemeClr val="dk1"/>
          </a:lnRef>
          <a:fillRef idx="0">
            <a:schemeClr val="dk1"/>
          </a:fillRef>
          <a:effectRef idx="0">
            <a:schemeClr val="dk1"/>
          </a:effectRef>
          <a:fontRef idx="minor">
            <a:schemeClr val="tx1"/>
          </a:fontRef>
        </p:style>
      </p:cxnSp>
      <p:cxnSp>
        <p:nvCxnSpPr>
          <p:cNvPr id="123" name="直接连接符 122"/>
          <p:cNvCxnSpPr/>
          <p:nvPr/>
        </p:nvCxnSpPr>
        <p:spPr>
          <a:xfrm>
            <a:off x="6539643" y="2520176"/>
            <a:ext cx="0" cy="216000"/>
          </a:xfrm>
          <a:prstGeom prst="line">
            <a:avLst/>
          </a:prstGeom>
          <a:ln w="19050"/>
        </p:spPr>
        <p:style>
          <a:lnRef idx="1">
            <a:schemeClr val="dk1"/>
          </a:lnRef>
          <a:fillRef idx="0">
            <a:schemeClr val="dk1"/>
          </a:fillRef>
          <a:effectRef idx="0">
            <a:schemeClr val="dk1"/>
          </a:effectRef>
          <a:fontRef idx="minor">
            <a:schemeClr val="tx1"/>
          </a:fontRef>
        </p:style>
      </p:cxnSp>
      <p:cxnSp>
        <p:nvCxnSpPr>
          <p:cNvPr id="124" name="直接连接符 123"/>
          <p:cNvCxnSpPr/>
          <p:nvPr/>
        </p:nvCxnSpPr>
        <p:spPr>
          <a:xfrm>
            <a:off x="6570600" y="3693912"/>
            <a:ext cx="0" cy="216000"/>
          </a:xfrm>
          <a:prstGeom prst="line">
            <a:avLst/>
          </a:prstGeom>
          <a:ln w="19050"/>
        </p:spPr>
        <p:style>
          <a:lnRef idx="1">
            <a:schemeClr val="dk1"/>
          </a:lnRef>
          <a:fillRef idx="0">
            <a:schemeClr val="dk1"/>
          </a:fillRef>
          <a:effectRef idx="0">
            <a:schemeClr val="dk1"/>
          </a:effectRef>
          <a:fontRef idx="minor">
            <a:schemeClr val="tx1"/>
          </a:fontRef>
        </p:style>
      </p:cxnSp>
      <p:cxnSp>
        <p:nvCxnSpPr>
          <p:cNvPr id="126" name="直接连接符 125"/>
          <p:cNvCxnSpPr/>
          <p:nvPr/>
        </p:nvCxnSpPr>
        <p:spPr>
          <a:xfrm>
            <a:off x="5881133" y="2686050"/>
            <a:ext cx="689467" cy="1007862"/>
          </a:xfrm>
          <a:prstGeom prst="line">
            <a:avLst/>
          </a:prstGeom>
          <a:ln w="19050"/>
        </p:spPr>
        <p:style>
          <a:lnRef idx="1">
            <a:schemeClr val="dk1"/>
          </a:lnRef>
          <a:fillRef idx="0">
            <a:schemeClr val="dk1"/>
          </a:fillRef>
          <a:effectRef idx="0">
            <a:schemeClr val="dk1"/>
          </a:effectRef>
          <a:fontRef idx="minor">
            <a:schemeClr val="tx1"/>
          </a:fontRef>
        </p:style>
      </p:cxnSp>
      <p:cxnSp>
        <p:nvCxnSpPr>
          <p:cNvPr id="128" name="直接连接符 127"/>
          <p:cNvCxnSpPr/>
          <p:nvPr/>
        </p:nvCxnSpPr>
        <p:spPr>
          <a:xfrm>
            <a:off x="4878284" y="2794310"/>
            <a:ext cx="665266" cy="1057350"/>
          </a:xfrm>
          <a:prstGeom prst="line">
            <a:avLst/>
          </a:prstGeom>
          <a:ln w="19050"/>
        </p:spPr>
        <p:style>
          <a:lnRef idx="1">
            <a:schemeClr val="dk1"/>
          </a:lnRef>
          <a:fillRef idx="0">
            <a:schemeClr val="dk1"/>
          </a:fillRef>
          <a:effectRef idx="0">
            <a:schemeClr val="dk1"/>
          </a:effectRef>
          <a:fontRef idx="minor">
            <a:schemeClr val="tx1"/>
          </a:fontRef>
        </p:style>
      </p:cxnSp>
      <p:cxnSp>
        <p:nvCxnSpPr>
          <p:cNvPr id="132" name="直接连接符 131"/>
          <p:cNvCxnSpPr/>
          <p:nvPr/>
        </p:nvCxnSpPr>
        <p:spPr>
          <a:xfrm flipH="1">
            <a:off x="4875192" y="2699626"/>
            <a:ext cx="650089" cy="926810"/>
          </a:xfrm>
          <a:prstGeom prst="line">
            <a:avLst/>
          </a:prstGeom>
          <a:ln w="19050"/>
        </p:spPr>
        <p:style>
          <a:lnRef idx="1">
            <a:schemeClr val="dk1"/>
          </a:lnRef>
          <a:fillRef idx="0">
            <a:schemeClr val="dk1"/>
          </a:fillRef>
          <a:effectRef idx="0">
            <a:schemeClr val="dk1"/>
          </a:effectRef>
          <a:fontRef idx="minor">
            <a:schemeClr val="tx1"/>
          </a:fontRef>
        </p:style>
      </p:cxnSp>
      <p:cxnSp>
        <p:nvCxnSpPr>
          <p:cNvPr id="136" name="直接连接符 135"/>
          <p:cNvCxnSpPr/>
          <p:nvPr/>
        </p:nvCxnSpPr>
        <p:spPr>
          <a:xfrm flipH="1">
            <a:off x="5878200" y="2727207"/>
            <a:ext cx="661443" cy="1116460"/>
          </a:xfrm>
          <a:prstGeom prst="line">
            <a:avLst/>
          </a:prstGeom>
          <a:ln w="19050"/>
        </p:spPr>
        <p:style>
          <a:lnRef idx="1">
            <a:schemeClr val="dk1"/>
          </a:lnRef>
          <a:fillRef idx="0">
            <a:schemeClr val="dk1"/>
          </a:fillRef>
          <a:effectRef idx="0">
            <a:schemeClr val="dk1"/>
          </a:effectRef>
          <a:fontRef idx="minor">
            <a:schemeClr val="tx1"/>
          </a:fontRef>
        </p:style>
      </p:cxnSp>
      <p:sp>
        <p:nvSpPr>
          <p:cNvPr id="142" name="文本框 141"/>
          <p:cNvSpPr txBox="1"/>
          <p:nvPr/>
        </p:nvSpPr>
        <p:spPr>
          <a:xfrm>
            <a:off x="1478708" y="1193034"/>
            <a:ext cx="668342" cy="369332"/>
          </a:xfrm>
          <a:prstGeom prst="rect">
            <a:avLst/>
          </a:prstGeom>
          <a:noFill/>
        </p:spPr>
        <p:txBody>
          <a:bodyPr wrap="square" rtlCol="0">
            <a:spAutoFit/>
          </a:bodyPr>
          <a:lstStyle/>
          <a:p>
            <a:r>
              <a:rPr lang="en-US" altLang="zh-CN" dirty="0" smtClean="0"/>
              <a:t>WL</a:t>
            </a:r>
            <a:endParaRPr lang="zh-CN" altLang="en-US" dirty="0"/>
          </a:p>
        </p:txBody>
      </p:sp>
      <p:sp>
        <p:nvSpPr>
          <p:cNvPr id="143" name="文本框 142"/>
          <p:cNvSpPr txBox="1"/>
          <p:nvPr/>
        </p:nvSpPr>
        <p:spPr>
          <a:xfrm>
            <a:off x="592475" y="1881607"/>
            <a:ext cx="668342" cy="369332"/>
          </a:xfrm>
          <a:prstGeom prst="rect">
            <a:avLst/>
          </a:prstGeom>
          <a:noFill/>
        </p:spPr>
        <p:txBody>
          <a:bodyPr wrap="square" rtlCol="0">
            <a:spAutoFit/>
          </a:bodyPr>
          <a:lstStyle/>
          <a:p>
            <a:r>
              <a:rPr lang="en-US" altLang="zh-CN" dirty="0"/>
              <a:t>B</a:t>
            </a:r>
            <a:r>
              <a:rPr lang="en-US" altLang="zh-CN" dirty="0" smtClean="0"/>
              <a:t>L</a:t>
            </a:r>
            <a:endParaRPr lang="zh-CN" altLang="en-US" dirty="0"/>
          </a:p>
        </p:txBody>
      </p:sp>
      <p:sp>
        <p:nvSpPr>
          <p:cNvPr id="144" name="文本框 143"/>
          <p:cNvSpPr txBox="1"/>
          <p:nvPr/>
        </p:nvSpPr>
        <p:spPr>
          <a:xfrm>
            <a:off x="412411" y="4361659"/>
            <a:ext cx="668342" cy="369332"/>
          </a:xfrm>
          <a:prstGeom prst="rect">
            <a:avLst/>
          </a:prstGeom>
          <a:noFill/>
        </p:spPr>
        <p:txBody>
          <a:bodyPr wrap="square" rtlCol="0">
            <a:spAutoFit/>
          </a:bodyPr>
          <a:lstStyle/>
          <a:p>
            <a:r>
              <a:rPr lang="en-US" altLang="zh-CN" dirty="0" smtClean="0"/>
              <a:t>/BL</a:t>
            </a:r>
            <a:endParaRPr lang="zh-CN" altLang="en-US" dirty="0"/>
          </a:p>
        </p:txBody>
      </p:sp>
      <p:sp>
        <p:nvSpPr>
          <p:cNvPr id="145" name="八边形 144"/>
          <p:cNvSpPr/>
          <p:nvPr/>
        </p:nvSpPr>
        <p:spPr>
          <a:xfrm>
            <a:off x="1455562" y="5166693"/>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46" name="文本框 145"/>
          <p:cNvSpPr txBox="1"/>
          <p:nvPr/>
        </p:nvSpPr>
        <p:spPr>
          <a:xfrm>
            <a:off x="1455562" y="5160302"/>
            <a:ext cx="293209" cy="261610"/>
          </a:xfrm>
          <a:prstGeom prst="rect">
            <a:avLst/>
          </a:prstGeom>
          <a:noFill/>
        </p:spPr>
        <p:txBody>
          <a:bodyPr wrap="square" rtlCol="0">
            <a:spAutoFit/>
          </a:bodyPr>
          <a:lstStyle/>
          <a:p>
            <a:r>
              <a:rPr lang="en-US" altLang="zh-CN" sz="1100" dirty="0" smtClean="0"/>
              <a:t>1</a:t>
            </a:r>
            <a:endParaRPr lang="zh-CN" altLang="en-US" sz="1100" dirty="0"/>
          </a:p>
        </p:txBody>
      </p:sp>
      <p:sp>
        <p:nvSpPr>
          <p:cNvPr id="157" name="文本框 156"/>
          <p:cNvSpPr txBox="1"/>
          <p:nvPr/>
        </p:nvSpPr>
        <p:spPr>
          <a:xfrm>
            <a:off x="1649469" y="5120725"/>
            <a:ext cx="1187064" cy="369332"/>
          </a:xfrm>
          <a:prstGeom prst="rect">
            <a:avLst/>
          </a:prstGeom>
          <a:noFill/>
        </p:spPr>
        <p:txBody>
          <a:bodyPr wrap="square" rtlCol="0">
            <a:spAutoFit/>
          </a:bodyPr>
          <a:lstStyle/>
          <a:p>
            <a:r>
              <a:rPr lang="en-US" altLang="zh-CN" dirty="0" smtClean="0"/>
              <a:t>WL ON</a:t>
            </a:r>
            <a:endParaRPr lang="zh-CN" altLang="en-US" dirty="0"/>
          </a:p>
        </p:txBody>
      </p:sp>
      <p:sp>
        <p:nvSpPr>
          <p:cNvPr id="160" name="八边形 159"/>
          <p:cNvSpPr/>
          <p:nvPr/>
        </p:nvSpPr>
        <p:spPr>
          <a:xfrm>
            <a:off x="2730012" y="1491129"/>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58" name="文本框 157"/>
          <p:cNvSpPr txBox="1"/>
          <p:nvPr/>
        </p:nvSpPr>
        <p:spPr>
          <a:xfrm>
            <a:off x="2735906" y="1466142"/>
            <a:ext cx="293209" cy="261610"/>
          </a:xfrm>
          <a:prstGeom prst="rect">
            <a:avLst/>
          </a:prstGeom>
          <a:noFill/>
        </p:spPr>
        <p:txBody>
          <a:bodyPr wrap="square" rtlCol="0">
            <a:spAutoFit/>
          </a:bodyPr>
          <a:lstStyle/>
          <a:p>
            <a:r>
              <a:rPr lang="en-US" altLang="zh-CN" sz="1100" dirty="0"/>
              <a:t>2</a:t>
            </a:r>
            <a:endParaRPr lang="zh-CN" altLang="en-US" sz="1100" dirty="0"/>
          </a:p>
        </p:txBody>
      </p:sp>
      <p:cxnSp>
        <p:nvCxnSpPr>
          <p:cNvPr id="162" name="直接连接符 161"/>
          <p:cNvCxnSpPr/>
          <p:nvPr/>
        </p:nvCxnSpPr>
        <p:spPr>
          <a:xfrm flipV="1">
            <a:off x="2520950" y="1816100"/>
            <a:ext cx="0" cy="14351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2520950" y="1816100"/>
            <a:ext cx="1079500"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1" name="文本框 170"/>
              <p:cNvSpPr txBox="1"/>
              <p:nvPr/>
            </p:nvSpPr>
            <p:spPr>
              <a:xfrm>
                <a:off x="2949535" y="1172549"/>
                <a:ext cx="2028903" cy="942887"/>
              </a:xfrm>
              <a:prstGeom prst="rect">
                <a:avLst/>
              </a:prstGeom>
              <a:noFill/>
            </p:spPr>
            <p:txBody>
              <a:bodyPr wrap="square" rtlCol="0">
                <a:spAutoFit/>
              </a:bodyPr>
              <a:lstStyle/>
              <a:p>
                <a:r>
                  <a:rPr lang="zh-CN" altLang="en-US" dirty="0" smtClean="0"/>
                  <a:t>电荷分享</a:t>
                </a:r>
                <a:endParaRPr lang="en-US" altLang="zh-CN" dirty="0" smtClean="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𝐵𝐿</m:t>
                        </m:r>
                      </m:sub>
                    </m:sSub>
                  </m:oMath>
                </a14:m>
                <a:r>
                  <a:rPr lang="en-US" altLang="zh-CN" dirty="0" smtClean="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𝑉</m:t>
                        </m:r>
                      </m:e>
                      <m:sub>
                        <m:r>
                          <a:rPr lang="en-US" altLang="zh-CN" b="0" i="1" dirty="0" smtClean="0">
                            <a:latin typeface="Cambria Math" panose="02040503050406030204" pitchFamily="18" charset="0"/>
                          </a:rPr>
                          <m:t>𝐵𝐿𝐸𝑄</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oMath>
                </a14:m>
                <a:r>
                  <a:rPr lang="en-US" altLang="zh-CN" dirty="0" smtClean="0"/>
                  <a:t>V</a:t>
                </a:r>
              </a:p>
              <a:p>
                <a:endParaRPr lang="zh-CN" altLang="en-US" dirty="0"/>
              </a:p>
            </p:txBody>
          </p:sp>
        </mc:Choice>
        <mc:Fallback xmlns="">
          <p:sp>
            <p:nvSpPr>
              <p:cNvPr id="171" name="文本框 170"/>
              <p:cNvSpPr txBox="1">
                <a:spLocks noRot="1" noChangeAspect="1" noMove="1" noResize="1" noEditPoints="1" noAdjustHandles="1" noChangeArrowheads="1" noChangeShapeType="1" noTextEdit="1"/>
              </p:cNvSpPr>
              <p:nvPr/>
            </p:nvSpPr>
            <p:spPr>
              <a:xfrm>
                <a:off x="2949535" y="1172549"/>
                <a:ext cx="2028903" cy="942887"/>
              </a:xfrm>
              <a:prstGeom prst="rect">
                <a:avLst/>
              </a:prstGeom>
              <a:blipFill>
                <a:blip r:embed="rId4"/>
                <a:stretch>
                  <a:fillRect l="-2703" t="-5161"/>
                </a:stretch>
              </a:blipFill>
            </p:spPr>
            <p:txBody>
              <a:bodyPr/>
              <a:lstStyle/>
              <a:p>
                <a:r>
                  <a:rPr lang="zh-CN" altLang="en-US">
                    <a:noFill/>
                  </a:rPr>
                  <a:t> </a:t>
                </a:r>
              </a:p>
            </p:txBody>
          </p:sp>
        </mc:Fallback>
      </mc:AlternateContent>
      <p:sp>
        <p:nvSpPr>
          <p:cNvPr id="173" name="八边形 172"/>
          <p:cNvSpPr/>
          <p:nvPr/>
        </p:nvSpPr>
        <p:spPr>
          <a:xfrm>
            <a:off x="5584781" y="1643021"/>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74" name="八边形 173"/>
          <p:cNvSpPr/>
          <p:nvPr/>
        </p:nvSpPr>
        <p:spPr>
          <a:xfrm>
            <a:off x="4710619" y="2010296"/>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75" name="八边形 174"/>
          <p:cNvSpPr/>
          <p:nvPr/>
        </p:nvSpPr>
        <p:spPr>
          <a:xfrm>
            <a:off x="6406763" y="1999488"/>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76" name="八边形 175"/>
          <p:cNvSpPr/>
          <p:nvPr/>
        </p:nvSpPr>
        <p:spPr>
          <a:xfrm>
            <a:off x="6432751" y="4217885"/>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72" name="文本框 171"/>
          <p:cNvSpPr txBox="1"/>
          <p:nvPr/>
        </p:nvSpPr>
        <p:spPr>
          <a:xfrm>
            <a:off x="5584991" y="1603326"/>
            <a:ext cx="293209" cy="261610"/>
          </a:xfrm>
          <a:prstGeom prst="rect">
            <a:avLst/>
          </a:prstGeom>
          <a:noFill/>
        </p:spPr>
        <p:txBody>
          <a:bodyPr wrap="square" rtlCol="0">
            <a:spAutoFit/>
          </a:bodyPr>
          <a:lstStyle/>
          <a:p>
            <a:r>
              <a:rPr lang="en-US" altLang="zh-CN" sz="1100" dirty="0" smtClean="0"/>
              <a:t>8</a:t>
            </a:r>
            <a:endParaRPr lang="zh-CN" altLang="en-US" sz="1100" dirty="0"/>
          </a:p>
        </p:txBody>
      </p:sp>
      <mc:AlternateContent xmlns:mc="http://schemas.openxmlformats.org/markup-compatibility/2006" xmlns:a14="http://schemas.microsoft.com/office/drawing/2010/main">
        <mc:Choice Requires="a14">
          <p:sp>
            <p:nvSpPr>
              <p:cNvPr id="178" name="文本框 177"/>
              <p:cNvSpPr txBox="1"/>
              <p:nvPr/>
            </p:nvSpPr>
            <p:spPr>
              <a:xfrm>
                <a:off x="3254244" y="3504230"/>
                <a:ext cx="2028903" cy="665888"/>
              </a:xfrm>
              <a:prstGeom prst="rect">
                <a:avLst/>
              </a:prstGeom>
              <a:noFill/>
            </p:spPr>
            <p:txBody>
              <a:bodyPr wrap="square" rtlCol="0">
                <a:spAutoFit/>
              </a:bodyPr>
              <a:lstStyle/>
              <a:p>
                <a:r>
                  <a:rPr lang="en-US" altLang="zh-CN" dirty="0" smtClean="0"/>
                  <a:t>PCS=</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𝑉</m:t>
                        </m:r>
                      </m:e>
                      <m:sub>
                        <m:r>
                          <a:rPr lang="en-US" altLang="zh-CN" b="0" i="1" dirty="0" smtClean="0">
                            <a:latin typeface="Cambria Math" panose="02040503050406030204" pitchFamily="18" charset="0"/>
                          </a:rPr>
                          <m:t>𝐵𝐿𝐻</m:t>
                        </m:r>
                      </m:sub>
                    </m:sSub>
                  </m:oMath>
                </a14:m>
                <a:endParaRPr lang="en-US" altLang="zh-CN" dirty="0" smtClean="0"/>
              </a:p>
              <a:p>
                <a:endParaRPr lang="zh-CN" altLang="en-US" dirty="0"/>
              </a:p>
            </p:txBody>
          </p:sp>
        </mc:Choice>
        <mc:Fallback xmlns="">
          <p:sp>
            <p:nvSpPr>
              <p:cNvPr id="178" name="文本框 177"/>
              <p:cNvSpPr txBox="1">
                <a:spLocks noRot="1" noChangeAspect="1" noMove="1" noResize="1" noEditPoints="1" noAdjustHandles="1" noChangeArrowheads="1" noChangeShapeType="1" noTextEdit="1"/>
              </p:cNvSpPr>
              <p:nvPr/>
            </p:nvSpPr>
            <p:spPr>
              <a:xfrm>
                <a:off x="3254244" y="3504230"/>
                <a:ext cx="2028903" cy="665888"/>
              </a:xfrm>
              <a:prstGeom prst="rect">
                <a:avLst/>
              </a:prstGeom>
              <a:blipFill>
                <a:blip r:embed="rId5"/>
                <a:stretch>
                  <a:fillRect l="-2703" t="-5505"/>
                </a:stretch>
              </a:blipFill>
            </p:spPr>
            <p:txBody>
              <a:bodyPr/>
              <a:lstStyle/>
              <a:p>
                <a:r>
                  <a:rPr lang="zh-CN" altLang="en-US">
                    <a:noFill/>
                  </a:rPr>
                  <a:t> </a:t>
                </a:r>
              </a:p>
            </p:txBody>
          </p:sp>
        </mc:Fallback>
      </mc:AlternateContent>
      <p:sp>
        <p:nvSpPr>
          <p:cNvPr id="179" name="文本框 178"/>
          <p:cNvSpPr txBox="1"/>
          <p:nvPr/>
        </p:nvSpPr>
        <p:spPr>
          <a:xfrm>
            <a:off x="4935567" y="1953627"/>
            <a:ext cx="2028903" cy="665888"/>
          </a:xfrm>
          <a:prstGeom prst="rect">
            <a:avLst/>
          </a:prstGeom>
          <a:noFill/>
        </p:spPr>
        <p:txBody>
          <a:bodyPr wrap="square" rtlCol="0">
            <a:spAutoFit/>
          </a:bodyPr>
          <a:lstStyle/>
          <a:p>
            <a:r>
              <a:rPr lang="en-US" altLang="zh-CN" dirty="0" smtClean="0"/>
              <a:t>ON</a:t>
            </a:r>
          </a:p>
          <a:p>
            <a:endParaRPr lang="zh-CN" altLang="en-US" dirty="0"/>
          </a:p>
        </p:txBody>
      </p:sp>
      <p:sp>
        <p:nvSpPr>
          <p:cNvPr id="180" name="文本框 179"/>
          <p:cNvSpPr txBox="1"/>
          <p:nvPr/>
        </p:nvSpPr>
        <p:spPr>
          <a:xfrm>
            <a:off x="4327794" y="2360815"/>
            <a:ext cx="2028903" cy="665888"/>
          </a:xfrm>
          <a:prstGeom prst="rect">
            <a:avLst/>
          </a:prstGeom>
          <a:noFill/>
        </p:spPr>
        <p:txBody>
          <a:bodyPr wrap="square" rtlCol="0">
            <a:spAutoFit/>
          </a:bodyPr>
          <a:lstStyle/>
          <a:p>
            <a:r>
              <a:rPr lang="en-US" altLang="zh-CN" dirty="0" smtClean="0"/>
              <a:t>M4</a:t>
            </a:r>
          </a:p>
          <a:p>
            <a:endParaRPr lang="zh-CN" altLang="en-US" dirty="0"/>
          </a:p>
        </p:txBody>
      </p:sp>
      <p:sp>
        <p:nvSpPr>
          <p:cNvPr id="181" name="文本框 180"/>
          <p:cNvSpPr txBox="1"/>
          <p:nvPr/>
        </p:nvSpPr>
        <p:spPr>
          <a:xfrm>
            <a:off x="4700681" y="2004187"/>
            <a:ext cx="293209" cy="261610"/>
          </a:xfrm>
          <a:prstGeom prst="rect">
            <a:avLst/>
          </a:prstGeom>
          <a:noFill/>
        </p:spPr>
        <p:txBody>
          <a:bodyPr wrap="square" rtlCol="0">
            <a:spAutoFit/>
          </a:bodyPr>
          <a:lstStyle/>
          <a:p>
            <a:r>
              <a:rPr lang="en-US" altLang="zh-CN" sz="1100" dirty="0"/>
              <a:t>7</a:t>
            </a:r>
            <a:endParaRPr lang="zh-CN" altLang="en-US" sz="1100" dirty="0"/>
          </a:p>
        </p:txBody>
      </p:sp>
      <p:sp>
        <p:nvSpPr>
          <p:cNvPr id="182" name="文本框 181"/>
          <p:cNvSpPr txBox="1"/>
          <p:nvPr/>
        </p:nvSpPr>
        <p:spPr>
          <a:xfrm>
            <a:off x="4290017" y="3707037"/>
            <a:ext cx="605344" cy="665888"/>
          </a:xfrm>
          <a:prstGeom prst="rect">
            <a:avLst/>
          </a:prstGeom>
          <a:noFill/>
        </p:spPr>
        <p:txBody>
          <a:bodyPr wrap="square" rtlCol="0">
            <a:spAutoFit/>
          </a:bodyPr>
          <a:lstStyle/>
          <a:p>
            <a:r>
              <a:rPr lang="en-US" altLang="zh-CN" dirty="0" smtClean="0"/>
              <a:t>M3</a:t>
            </a:r>
          </a:p>
          <a:p>
            <a:endParaRPr lang="zh-CN" altLang="en-US" dirty="0"/>
          </a:p>
        </p:txBody>
      </p:sp>
      <p:sp>
        <p:nvSpPr>
          <p:cNvPr id="183" name="文本框 182"/>
          <p:cNvSpPr txBox="1"/>
          <p:nvPr/>
        </p:nvSpPr>
        <p:spPr>
          <a:xfrm>
            <a:off x="6657133" y="3677115"/>
            <a:ext cx="523758" cy="646331"/>
          </a:xfrm>
          <a:prstGeom prst="rect">
            <a:avLst/>
          </a:prstGeom>
          <a:noFill/>
        </p:spPr>
        <p:txBody>
          <a:bodyPr wrap="square" rtlCol="0">
            <a:spAutoFit/>
          </a:bodyPr>
          <a:lstStyle/>
          <a:p>
            <a:r>
              <a:rPr lang="en-US" altLang="zh-CN" dirty="0" smtClean="0"/>
              <a:t>M1</a:t>
            </a:r>
          </a:p>
          <a:p>
            <a:endParaRPr lang="zh-CN" altLang="en-US" dirty="0"/>
          </a:p>
        </p:txBody>
      </p:sp>
      <p:sp>
        <p:nvSpPr>
          <p:cNvPr id="184" name="文本框 183"/>
          <p:cNvSpPr txBox="1"/>
          <p:nvPr/>
        </p:nvSpPr>
        <p:spPr>
          <a:xfrm>
            <a:off x="6634764" y="2403745"/>
            <a:ext cx="605344" cy="665888"/>
          </a:xfrm>
          <a:prstGeom prst="rect">
            <a:avLst/>
          </a:prstGeom>
          <a:noFill/>
        </p:spPr>
        <p:txBody>
          <a:bodyPr wrap="square" rtlCol="0">
            <a:spAutoFit/>
          </a:bodyPr>
          <a:lstStyle/>
          <a:p>
            <a:r>
              <a:rPr lang="en-US" altLang="zh-CN" dirty="0" smtClean="0"/>
              <a:t>M2</a:t>
            </a:r>
          </a:p>
          <a:p>
            <a:endParaRPr lang="zh-CN" altLang="en-US" dirty="0"/>
          </a:p>
        </p:txBody>
      </p:sp>
      <p:sp>
        <p:nvSpPr>
          <p:cNvPr id="185" name="文本框 184"/>
          <p:cNvSpPr txBox="1"/>
          <p:nvPr/>
        </p:nvSpPr>
        <p:spPr>
          <a:xfrm>
            <a:off x="6647460" y="4166308"/>
            <a:ext cx="2028903" cy="612000"/>
          </a:xfrm>
          <a:prstGeom prst="rect">
            <a:avLst/>
          </a:prstGeom>
          <a:noFill/>
        </p:spPr>
        <p:txBody>
          <a:bodyPr wrap="square" rtlCol="0">
            <a:spAutoFit/>
          </a:bodyPr>
          <a:lstStyle/>
          <a:p>
            <a:r>
              <a:rPr lang="en-US" altLang="zh-CN" dirty="0" smtClean="0"/>
              <a:t>ON</a:t>
            </a:r>
          </a:p>
          <a:p>
            <a:endParaRPr lang="zh-CN" altLang="en-US" dirty="0"/>
          </a:p>
        </p:txBody>
      </p:sp>
      <p:sp>
        <p:nvSpPr>
          <p:cNvPr id="186" name="文本框 185"/>
          <p:cNvSpPr txBox="1"/>
          <p:nvPr/>
        </p:nvSpPr>
        <p:spPr>
          <a:xfrm>
            <a:off x="6423663" y="4204136"/>
            <a:ext cx="293209" cy="261610"/>
          </a:xfrm>
          <a:prstGeom prst="rect">
            <a:avLst/>
          </a:prstGeom>
          <a:noFill/>
        </p:spPr>
        <p:txBody>
          <a:bodyPr wrap="square" rtlCol="0">
            <a:spAutoFit/>
          </a:bodyPr>
          <a:lstStyle/>
          <a:p>
            <a:r>
              <a:rPr lang="en-US" altLang="zh-CN" sz="1100" dirty="0" smtClean="0"/>
              <a:t>4</a:t>
            </a:r>
            <a:endParaRPr lang="zh-CN" altLang="en-US" sz="1100" dirty="0"/>
          </a:p>
        </p:txBody>
      </p:sp>
      <p:sp>
        <p:nvSpPr>
          <p:cNvPr id="187" name="八边形 186"/>
          <p:cNvSpPr/>
          <p:nvPr/>
        </p:nvSpPr>
        <p:spPr>
          <a:xfrm>
            <a:off x="3036189" y="3557884"/>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88" name="八边形 187"/>
          <p:cNvSpPr/>
          <p:nvPr/>
        </p:nvSpPr>
        <p:spPr>
          <a:xfrm>
            <a:off x="4720976" y="4212050"/>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89" name="八边形 188"/>
          <p:cNvSpPr/>
          <p:nvPr/>
        </p:nvSpPr>
        <p:spPr>
          <a:xfrm>
            <a:off x="7400690" y="3548838"/>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92" name="文本框 191"/>
          <p:cNvSpPr txBox="1"/>
          <p:nvPr/>
        </p:nvSpPr>
        <p:spPr>
          <a:xfrm>
            <a:off x="6408483" y="1990337"/>
            <a:ext cx="293209" cy="261610"/>
          </a:xfrm>
          <a:prstGeom prst="rect">
            <a:avLst/>
          </a:prstGeom>
          <a:noFill/>
        </p:spPr>
        <p:txBody>
          <a:bodyPr wrap="square" rtlCol="0">
            <a:spAutoFit/>
          </a:bodyPr>
          <a:lstStyle/>
          <a:p>
            <a:r>
              <a:rPr lang="en-US" altLang="zh-CN" sz="1100" dirty="0"/>
              <a:t>5</a:t>
            </a:r>
            <a:endParaRPr lang="zh-CN" altLang="en-US" sz="1100" dirty="0"/>
          </a:p>
        </p:txBody>
      </p:sp>
      <p:sp>
        <p:nvSpPr>
          <p:cNvPr id="193" name="文本框 192"/>
          <p:cNvSpPr txBox="1"/>
          <p:nvPr/>
        </p:nvSpPr>
        <p:spPr>
          <a:xfrm>
            <a:off x="4718532" y="4199029"/>
            <a:ext cx="293209" cy="261610"/>
          </a:xfrm>
          <a:prstGeom prst="rect">
            <a:avLst/>
          </a:prstGeom>
          <a:noFill/>
        </p:spPr>
        <p:txBody>
          <a:bodyPr wrap="square" rtlCol="0">
            <a:spAutoFit/>
          </a:bodyPr>
          <a:lstStyle/>
          <a:p>
            <a:r>
              <a:rPr lang="en-US" altLang="zh-CN" sz="1100" dirty="0"/>
              <a:t>7</a:t>
            </a:r>
            <a:endParaRPr lang="zh-CN" altLang="en-US" sz="1100" dirty="0"/>
          </a:p>
        </p:txBody>
      </p:sp>
      <p:sp>
        <p:nvSpPr>
          <p:cNvPr id="194" name="文本框 193"/>
          <p:cNvSpPr txBox="1"/>
          <p:nvPr/>
        </p:nvSpPr>
        <p:spPr>
          <a:xfrm>
            <a:off x="6598983" y="1927997"/>
            <a:ext cx="776049" cy="646331"/>
          </a:xfrm>
          <a:prstGeom prst="rect">
            <a:avLst/>
          </a:prstGeom>
          <a:noFill/>
        </p:spPr>
        <p:txBody>
          <a:bodyPr wrap="square" rtlCol="0">
            <a:spAutoFit/>
          </a:bodyPr>
          <a:lstStyle/>
          <a:p>
            <a:r>
              <a:rPr lang="en-US" altLang="zh-CN" dirty="0" smtClean="0"/>
              <a:t>OFF</a:t>
            </a:r>
          </a:p>
          <a:p>
            <a:endParaRPr lang="zh-CN" altLang="en-US" dirty="0"/>
          </a:p>
        </p:txBody>
      </p:sp>
      <p:sp>
        <p:nvSpPr>
          <p:cNvPr id="195" name="文本框 194"/>
          <p:cNvSpPr txBox="1"/>
          <p:nvPr/>
        </p:nvSpPr>
        <p:spPr>
          <a:xfrm>
            <a:off x="4927341" y="4137473"/>
            <a:ext cx="696119" cy="646331"/>
          </a:xfrm>
          <a:prstGeom prst="rect">
            <a:avLst/>
          </a:prstGeom>
          <a:noFill/>
        </p:spPr>
        <p:txBody>
          <a:bodyPr wrap="square" rtlCol="0">
            <a:spAutoFit/>
          </a:bodyPr>
          <a:lstStyle/>
          <a:p>
            <a:r>
              <a:rPr lang="en-US" altLang="zh-CN" dirty="0" smtClean="0"/>
              <a:t>OFF</a:t>
            </a:r>
          </a:p>
          <a:p>
            <a:endParaRPr lang="zh-CN" altLang="en-US" dirty="0"/>
          </a:p>
        </p:txBody>
      </p:sp>
      <p:sp>
        <p:nvSpPr>
          <p:cNvPr id="196" name="文本框 195"/>
          <p:cNvSpPr txBox="1"/>
          <p:nvPr/>
        </p:nvSpPr>
        <p:spPr>
          <a:xfrm>
            <a:off x="4036212" y="2999114"/>
            <a:ext cx="636518" cy="369332"/>
          </a:xfrm>
          <a:prstGeom prst="rect">
            <a:avLst/>
          </a:prstGeom>
          <a:noFill/>
        </p:spPr>
        <p:txBody>
          <a:bodyPr wrap="square" rtlCol="0">
            <a:spAutoFit/>
          </a:bodyPr>
          <a:lstStyle/>
          <a:p>
            <a:r>
              <a:rPr lang="en-US" altLang="zh-CN" dirty="0" smtClean="0"/>
              <a:t>PCS</a:t>
            </a:r>
            <a:endParaRPr lang="zh-CN" altLang="en-US" dirty="0"/>
          </a:p>
        </p:txBody>
      </p:sp>
      <p:sp>
        <p:nvSpPr>
          <p:cNvPr id="197" name="文本框 196"/>
          <p:cNvSpPr txBox="1"/>
          <p:nvPr/>
        </p:nvSpPr>
        <p:spPr>
          <a:xfrm>
            <a:off x="6791948" y="2963640"/>
            <a:ext cx="636518" cy="369332"/>
          </a:xfrm>
          <a:prstGeom prst="rect">
            <a:avLst/>
          </a:prstGeom>
          <a:noFill/>
        </p:spPr>
        <p:txBody>
          <a:bodyPr wrap="square" rtlCol="0">
            <a:spAutoFit/>
          </a:bodyPr>
          <a:lstStyle/>
          <a:p>
            <a:r>
              <a:rPr lang="en-US" altLang="zh-CN" dirty="0" smtClean="0"/>
              <a:t>NCS</a:t>
            </a:r>
            <a:endParaRPr lang="zh-CN" altLang="en-US" dirty="0"/>
          </a:p>
        </p:txBody>
      </p:sp>
      <p:sp>
        <p:nvSpPr>
          <p:cNvPr id="199" name="文本框 198"/>
          <p:cNvSpPr txBox="1"/>
          <p:nvPr/>
        </p:nvSpPr>
        <p:spPr>
          <a:xfrm>
            <a:off x="3020050" y="3545235"/>
            <a:ext cx="293209" cy="261610"/>
          </a:xfrm>
          <a:prstGeom prst="rect">
            <a:avLst/>
          </a:prstGeom>
          <a:noFill/>
        </p:spPr>
        <p:txBody>
          <a:bodyPr wrap="square" rtlCol="0">
            <a:spAutoFit/>
          </a:bodyPr>
          <a:lstStyle/>
          <a:p>
            <a:r>
              <a:rPr lang="en-US" altLang="zh-CN" sz="1100" dirty="0"/>
              <a:t>6</a:t>
            </a:r>
            <a:endParaRPr lang="zh-CN" altLang="en-US" sz="1100" dirty="0"/>
          </a:p>
        </p:txBody>
      </p:sp>
      <p:sp>
        <p:nvSpPr>
          <p:cNvPr id="201" name="文本框 200"/>
          <p:cNvSpPr txBox="1"/>
          <p:nvPr/>
        </p:nvSpPr>
        <p:spPr>
          <a:xfrm>
            <a:off x="7400690" y="3519850"/>
            <a:ext cx="293209" cy="261610"/>
          </a:xfrm>
          <a:prstGeom prst="rect">
            <a:avLst/>
          </a:prstGeom>
          <a:noFill/>
        </p:spPr>
        <p:txBody>
          <a:bodyPr wrap="square" rtlCol="0">
            <a:spAutoFit/>
          </a:bodyPr>
          <a:lstStyle/>
          <a:p>
            <a:r>
              <a:rPr lang="en-US" altLang="zh-CN" sz="1100" dirty="0" smtClean="0"/>
              <a:t>3</a:t>
            </a:r>
            <a:endParaRPr lang="zh-CN" altLang="en-US" sz="1100" dirty="0"/>
          </a:p>
        </p:txBody>
      </p:sp>
      <mc:AlternateContent xmlns:mc="http://schemas.openxmlformats.org/markup-compatibility/2006" xmlns:a14="http://schemas.microsoft.com/office/drawing/2010/main">
        <mc:Choice Requires="a14">
          <p:sp>
            <p:nvSpPr>
              <p:cNvPr id="204" name="文本框 203"/>
              <p:cNvSpPr txBox="1"/>
              <p:nvPr/>
            </p:nvSpPr>
            <p:spPr>
              <a:xfrm>
                <a:off x="5883698" y="1558826"/>
                <a:ext cx="1181472" cy="646331"/>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𝐵𝐿</m:t>
                        </m:r>
                      </m:sub>
                    </m:sSub>
                  </m:oMath>
                </a14:m>
                <a:r>
                  <a:rPr lang="en-US" altLang="zh-CN" dirty="0" smtClean="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𝑉</m:t>
                        </m:r>
                      </m:e>
                      <m:sub>
                        <m:r>
                          <a:rPr lang="en-US" altLang="zh-CN" b="0" i="1" dirty="0" smtClean="0">
                            <a:latin typeface="Cambria Math" panose="02040503050406030204" pitchFamily="18" charset="0"/>
                          </a:rPr>
                          <m:t>𝐵𝐿𝐻</m:t>
                        </m:r>
                      </m:sub>
                    </m:sSub>
                  </m:oMath>
                </a14:m>
                <a:endParaRPr lang="en-US" altLang="zh-CN" dirty="0" smtClean="0"/>
              </a:p>
              <a:p>
                <a:endParaRPr lang="zh-CN" altLang="en-US" dirty="0"/>
              </a:p>
            </p:txBody>
          </p:sp>
        </mc:Choice>
        <mc:Fallback xmlns="">
          <p:sp>
            <p:nvSpPr>
              <p:cNvPr id="204" name="文本框 203"/>
              <p:cNvSpPr txBox="1">
                <a:spLocks noRot="1" noChangeAspect="1" noMove="1" noResize="1" noEditPoints="1" noAdjustHandles="1" noChangeArrowheads="1" noChangeShapeType="1" noTextEdit="1"/>
              </p:cNvSpPr>
              <p:nvPr/>
            </p:nvSpPr>
            <p:spPr>
              <a:xfrm>
                <a:off x="5883698" y="1558826"/>
                <a:ext cx="1181472" cy="646331"/>
              </a:xfrm>
              <a:prstGeom prst="rect">
                <a:avLst/>
              </a:prstGeom>
              <a:blipFill>
                <a:blip r:embed="rId6"/>
                <a:stretch>
                  <a:fillRect t="-5660"/>
                </a:stretch>
              </a:blipFill>
            </p:spPr>
            <p:txBody>
              <a:bodyPr/>
              <a:lstStyle/>
              <a:p>
                <a:r>
                  <a:rPr lang="zh-CN" altLang="en-US">
                    <a:noFill/>
                  </a:rPr>
                  <a:t> </a:t>
                </a:r>
              </a:p>
            </p:txBody>
          </p:sp>
        </mc:Fallback>
      </mc:AlternateContent>
      <p:sp>
        <p:nvSpPr>
          <p:cNvPr id="205" name="文本框 204"/>
          <p:cNvSpPr txBox="1"/>
          <p:nvPr/>
        </p:nvSpPr>
        <p:spPr>
          <a:xfrm>
            <a:off x="7413473" y="3005744"/>
            <a:ext cx="2028903" cy="665888"/>
          </a:xfrm>
          <a:prstGeom prst="rect">
            <a:avLst/>
          </a:prstGeom>
          <a:noFill/>
        </p:spPr>
        <p:txBody>
          <a:bodyPr wrap="square" rtlCol="0">
            <a:spAutoFit/>
          </a:bodyPr>
          <a:lstStyle/>
          <a:p>
            <a:r>
              <a:rPr lang="en-US" altLang="zh-CN" dirty="0"/>
              <a:t>N</a:t>
            </a:r>
            <a:r>
              <a:rPr lang="en-US" altLang="zh-CN" dirty="0" smtClean="0"/>
              <a:t>CS=GND</a:t>
            </a:r>
          </a:p>
          <a:p>
            <a:endParaRPr lang="zh-CN" altLang="en-US" dirty="0"/>
          </a:p>
        </p:txBody>
      </p:sp>
      <mc:AlternateContent xmlns:mc="http://schemas.openxmlformats.org/markup-compatibility/2006" xmlns:a14="http://schemas.microsoft.com/office/drawing/2010/main">
        <mc:Choice Requires="a14">
          <p:sp>
            <p:nvSpPr>
              <p:cNvPr id="206" name="文本框 205"/>
              <p:cNvSpPr txBox="1"/>
              <p:nvPr/>
            </p:nvSpPr>
            <p:spPr>
              <a:xfrm>
                <a:off x="4688263" y="2512736"/>
                <a:ext cx="781972" cy="534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dirty="0" smtClean="0">
                              <a:latin typeface="Cambria Math" panose="02040503050406030204" pitchFamily="18" charset="0"/>
                            </a:rPr>
                          </m:ctrlPr>
                        </m:sSubPr>
                        <m:e>
                          <m:r>
                            <a:rPr lang="en-US" altLang="zh-CN" sz="1000" b="0" i="1" dirty="0" smtClean="0">
                              <a:latin typeface="Cambria Math" panose="02040503050406030204" pitchFamily="18" charset="0"/>
                            </a:rPr>
                            <m:t>𝑉</m:t>
                          </m:r>
                        </m:e>
                        <m:sub>
                          <m:r>
                            <a:rPr lang="en-US" altLang="zh-CN" sz="1000" b="0" i="1" dirty="0" smtClean="0">
                              <a:latin typeface="Cambria Math" panose="02040503050406030204" pitchFamily="18" charset="0"/>
                            </a:rPr>
                            <m:t>𝐵𝐿𝐸𝑄</m:t>
                          </m:r>
                        </m:sub>
                      </m:sSub>
                    </m:oMath>
                  </m:oMathPara>
                </a14:m>
                <a:endParaRPr lang="en-US" altLang="zh-CN" sz="1000" dirty="0" smtClean="0"/>
              </a:p>
              <a:p>
                <a:endParaRPr lang="zh-CN" altLang="en-US" dirty="0"/>
              </a:p>
            </p:txBody>
          </p:sp>
        </mc:Choice>
        <mc:Fallback xmlns="">
          <p:sp>
            <p:nvSpPr>
              <p:cNvPr id="206" name="文本框 205"/>
              <p:cNvSpPr txBox="1">
                <a:spLocks noRot="1" noChangeAspect="1" noMove="1" noResize="1" noEditPoints="1" noAdjustHandles="1" noChangeArrowheads="1" noChangeShapeType="1" noTextEdit="1"/>
              </p:cNvSpPr>
              <p:nvPr/>
            </p:nvSpPr>
            <p:spPr>
              <a:xfrm>
                <a:off x="4688263" y="2512736"/>
                <a:ext cx="781972" cy="53412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7" name="文本框 206"/>
              <p:cNvSpPr txBox="1"/>
              <p:nvPr/>
            </p:nvSpPr>
            <p:spPr>
              <a:xfrm>
                <a:off x="5991324" y="2463533"/>
                <a:ext cx="781972" cy="534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dirty="0" smtClean="0">
                              <a:latin typeface="Cambria Math" panose="02040503050406030204" pitchFamily="18" charset="0"/>
                            </a:rPr>
                          </m:ctrlPr>
                        </m:sSubPr>
                        <m:e>
                          <m:r>
                            <a:rPr lang="en-US" altLang="zh-CN" sz="1000" b="0" i="1" dirty="0" smtClean="0">
                              <a:latin typeface="Cambria Math" panose="02040503050406030204" pitchFamily="18" charset="0"/>
                            </a:rPr>
                            <m:t>𝑉</m:t>
                          </m:r>
                        </m:e>
                        <m:sub>
                          <m:r>
                            <a:rPr lang="en-US" altLang="zh-CN" sz="1000" b="0" i="1" dirty="0" smtClean="0">
                              <a:latin typeface="Cambria Math" panose="02040503050406030204" pitchFamily="18" charset="0"/>
                            </a:rPr>
                            <m:t>𝐵𝐿𝐸𝑄</m:t>
                          </m:r>
                        </m:sub>
                      </m:sSub>
                    </m:oMath>
                  </m:oMathPara>
                </a14:m>
                <a:endParaRPr lang="en-US" altLang="zh-CN" sz="1000" dirty="0" smtClean="0"/>
              </a:p>
              <a:p>
                <a:endParaRPr lang="zh-CN" altLang="en-US" dirty="0"/>
              </a:p>
            </p:txBody>
          </p:sp>
        </mc:Choice>
        <mc:Fallback xmlns="">
          <p:sp>
            <p:nvSpPr>
              <p:cNvPr id="207" name="文本框 206"/>
              <p:cNvSpPr txBox="1">
                <a:spLocks noRot="1" noChangeAspect="1" noMove="1" noResize="1" noEditPoints="1" noAdjustHandles="1" noChangeArrowheads="1" noChangeShapeType="1" noTextEdit="1"/>
              </p:cNvSpPr>
              <p:nvPr/>
            </p:nvSpPr>
            <p:spPr>
              <a:xfrm>
                <a:off x="5991324" y="2463533"/>
                <a:ext cx="781972" cy="53412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 name="文本框 207"/>
              <p:cNvSpPr txBox="1"/>
              <p:nvPr/>
            </p:nvSpPr>
            <p:spPr>
              <a:xfrm>
                <a:off x="4479738" y="3600098"/>
                <a:ext cx="1320642" cy="411010"/>
              </a:xfrm>
              <a:prstGeom prst="rect">
                <a:avLst/>
              </a:prstGeom>
              <a:noFill/>
            </p:spPr>
            <p:txBody>
              <a:bodyPr wrap="square" rtlCol="0">
                <a:spAutoFit/>
              </a:bodyPr>
              <a:lstStyle/>
              <a:p>
                <a14:m>
                  <m:oMath xmlns:m="http://schemas.openxmlformats.org/officeDocument/2006/math">
                    <m:sSub>
                      <m:sSubPr>
                        <m:ctrlPr>
                          <a:rPr lang="en-US" altLang="zh-CN" sz="1000" i="1" dirty="0" smtClean="0">
                            <a:latin typeface="Cambria Math" panose="02040503050406030204" pitchFamily="18" charset="0"/>
                          </a:rPr>
                        </m:ctrlPr>
                      </m:sSubPr>
                      <m:e>
                        <m:r>
                          <a:rPr lang="en-US" altLang="zh-CN" sz="1000" b="0" i="1" dirty="0" smtClean="0">
                            <a:latin typeface="Cambria Math" panose="02040503050406030204" pitchFamily="18" charset="0"/>
                          </a:rPr>
                          <m:t>𝑉</m:t>
                        </m:r>
                      </m:e>
                      <m:sub>
                        <m:r>
                          <a:rPr lang="en-US" altLang="zh-CN" sz="1000" b="0" i="1" dirty="0" smtClean="0">
                            <a:latin typeface="Cambria Math" panose="02040503050406030204" pitchFamily="18" charset="0"/>
                          </a:rPr>
                          <m:t>𝐵𝐿𝐸𝑄</m:t>
                        </m:r>
                      </m:sub>
                    </m:sSub>
                    <m:r>
                      <a:rPr lang="en-US" altLang="zh-CN" sz="1000" b="0" i="1" dirty="0" smtClean="0">
                        <a:latin typeface="Cambria Math" panose="02040503050406030204" pitchFamily="18" charset="0"/>
                      </a:rPr>
                      <m:t>+</m:t>
                    </m:r>
                    <m:r>
                      <a:rPr lang="en-US" altLang="zh-CN" sz="1000" b="0" i="1" dirty="0" smtClean="0">
                        <a:latin typeface="Cambria Math" panose="02040503050406030204" pitchFamily="18" charset="0"/>
                        <a:ea typeface="Cambria Math" panose="02040503050406030204" pitchFamily="18" charset="0"/>
                      </a:rPr>
                      <m:t>∆</m:t>
                    </m:r>
                  </m:oMath>
                </a14:m>
                <a:r>
                  <a:rPr lang="en-US" altLang="zh-CN" sz="1000" dirty="0" smtClean="0"/>
                  <a:t>V</a:t>
                </a:r>
              </a:p>
              <a:p>
                <a:endParaRPr lang="zh-CN" altLang="en-US" sz="1000" dirty="0"/>
              </a:p>
            </p:txBody>
          </p:sp>
        </mc:Choice>
        <mc:Fallback xmlns="">
          <p:sp>
            <p:nvSpPr>
              <p:cNvPr id="208" name="文本框 207"/>
              <p:cNvSpPr txBox="1">
                <a:spLocks noRot="1" noChangeAspect="1" noMove="1" noResize="1" noEditPoints="1" noAdjustHandles="1" noChangeArrowheads="1" noChangeShapeType="1" noTextEdit="1"/>
              </p:cNvSpPr>
              <p:nvPr/>
            </p:nvSpPr>
            <p:spPr>
              <a:xfrm>
                <a:off x="4479738" y="3600098"/>
                <a:ext cx="1320642" cy="41101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0" name="文本框 209"/>
              <p:cNvSpPr txBox="1"/>
              <p:nvPr/>
            </p:nvSpPr>
            <p:spPr>
              <a:xfrm>
                <a:off x="6158242" y="3612522"/>
                <a:ext cx="1320642" cy="411010"/>
              </a:xfrm>
              <a:prstGeom prst="rect">
                <a:avLst/>
              </a:prstGeom>
              <a:noFill/>
            </p:spPr>
            <p:txBody>
              <a:bodyPr wrap="square" rtlCol="0">
                <a:spAutoFit/>
              </a:bodyPr>
              <a:lstStyle/>
              <a:p>
                <a14:m>
                  <m:oMath xmlns:m="http://schemas.openxmlformats.org/officeDocument/2006/math">
                    <m:sSub>
                      <m:sSubPr>
                        <m:ctrlPr>
                          <a:rPr lang="en-US" altLang="zh-CN" sz="1000" i="1" dirty="0" smtClean="0">
                            <a:latin typeface="Cambria Math" panose="02040503050406030204" pitchFamily="18" charset="0"/>
                          </a:rPr>
                        </m:ctrlPr>
                      </m:sSubPr>
                      <m:e>
                        <m:r>
                          <a:rPr lang="en-US" altLang="zh-CN" sz="1000" b="0" i="1" dirty="0" smtClean="0">
                            <a:latin typeface="Cambria Math" panose="02040503050406030204" pitchFamily="18" charset="0"/>
                          </a:rPr>
                          <m:t>𝑉</m:t>
                        </m:r>
                      </m:e>
                      <m:sub>
                        <m:r>
                          <a:rPr lang="en-US" altLang="zh-CN" sz="1000" b="0" i="1" dirty="0" smtClean="0">
                            <a:latin typeface="Cambria Math" panose="02040503050406030204" pitchFamily="18" charset="0"/>
                          </a:rPr>
                          <m:t>𝐵𝐿𝐸𝑄</m:t>
                        </m:r>
                      </m:sub>
                    </m:sSub>
                    <m:r>
                      <a:rPr lang="en-US" altLang="zh-CN" sz="1000" b="0" i="1" dirty="0" smtClean="0">
                        <a:latin typeface="Cambria Math" panose="02040503050406030204" pitchFamily="18" charset="0"/>
                      </a:rPr>
                      <m:t>+</m:t>
                    </m:r>
                    <m:r>
                      <a:rPr lang="en-US" altLang="zh-CN" sz="1000" b="0" i="1" dirty="0" smtClean="0">
                        <a:latin typeface="Cambria Math" panose="02040503050406030204" pitchFamily="18" charset="0"/>
                        <a:ea typeface="Cambria Math" panose="02040503050406030204" pitchFamily="18" charset="0"/>
                      </a:rPr>
                      <m:t>∆</m:t>
                    </m:r>
                  </m:oMath>
                </a14:m>
                <a:r>
                  <a:rPr lang="en-US" altLang="zh-CN" sz="1000" dirty="0" smtClean="0"/>
                  <a:t>V</a:t>
                </a:r>
              </a:p>
              <a:p>
                <a:endParaRPr lang="zh-CN" altLang="en-US" sz="1000" dirty="0"/>
              </a:p>
            </p:txBody>
          </p:sp>
        </mc:Choice>
        <mc:Fallback xmlns="">
          <p:sp>
            <p:nvSpPr>
              <p:cNvPr id="210" name="文本框 209"/>
              <p:cNvSpPr txBox="1">
                <a:spLocks noRot="1" noChangeAspect="1" noMove="1" noResize="1" noEditPoints="1" noAdjustHandles="1" noChangeArrowheads="1" noChangeShapeType="1" noTextEdit="1"/>
              </p:cNvSpPr>
              <p:nvPr/>
            </p:nvSpPr>
            <p:spPr>
              <a:xfrm>
                <a:off x="6158242" y="3612522"/>
                <a:ext cx="1320642" cy="41101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2" name="矩形 211"/>
              <p:cNvSpPr/>
              <p:nvPr/>
            </p:nvSpPr>
            <p:spPr>
              <a:xfrm>
                <a:off x="8786031" y="1659109"/>
                <a:ext cx="2889869" cy="3772251"/>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感应放大器放大读取逻辑</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的步骤</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假设在读之前电容所存储的资料为逻辑</a:t>
                </a:r>
                <a:r>
                  <a:rPr lang="en-US" altLang="zh-CN" sz="1400" dirty="0">
                    <a:latin typeface="微软雅黑" panose="020B0503020204020204" pitchFamily="34" charset="-122"/>
                    <a:ea typeface="微软雅黑" panose="020B0503020204020204" pitchFamily="34" charset="-122"/>
                  </a:rPr>
                  <a:t>1</a:t>
                </a: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：打开</a:t>
                </a:r>
                <a:r>
                  <a:rPr lang="en-US" altLang="zh-CN" sz="1400" dirty="0">
                    <a:latin typeface="微软雅黑" panose="020B0503020204020204" pitchFamily="34" charset="-122"/>
                    <a:ea typeface="微软雅黑" panose="020B0503020204020204" pitchFamily="34" charset="-122"/>
                  </a:rPr>
                  <a:t>WL</a:t>
                </a: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：存储电容的电荷和</a:t>
                </a:r>
                <a:r>
                  <a:rPr lang="en-US" altLang="zh-CN" sz="1400" dirty="0">
                    <a:latin typeface="微软雅黑" panose="020B0503020204020204" pitchFamily="34" charset="-122"/>
                    <a:ea typeface="微软雅黑" panose="020B0503020204020204" pitchFamily="34" charset="-122"/>
                  </a:rPr>
                  <a:t>BL</a:t>
                </a:r>
                <a:r>
                  <a:rPr lang="zh-CN" altLang="en-US" sz="1400" dirty="0">
                    <a:latin typeface="微软雅黑" panose="020B0503020204020204" pitchFamily="34" charset="-122"/>
                    <a:ea typeface="微软雅黑" panose="020B0503020204020204" pitchFamily="34" charset="-122"/>
                  </a:rPr>
                  <a:t>做电荷分享（</a:t>
                </a:r>
                <a:r>
                  <a:rPr lang="en-US" altLang="zh-CN" sz="1400" dirty="0">
                    <a:latin typeface="微软雅黑" panose="020B0503020204020204" pitchFamily="34" charset="-122"/>
                    <a:ea typeface="微软雅黑" panose="020B0503020204020204" pitchFamily="34" charset="-122"/>
                  </a:rPr>
                  <a:t>Charge     Sharing</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BL</a:t>
                </a:r>
                <a:r>
                  <a:rPr lang="zh-CN" altLang="en-US" sz="1400" dirty="0">
                    <a:latin typeface="微软雅黑" panose="020B0503020204020204" pitchFamily="34" charset="-122"/>
                    <a:ea typeface="微软雅黑" panose="020B0503020204020204" pitchFamily="34" charset="-122"/>
                  </a:rPr>
                  <a:t>上的电压因为做电荷分享，所以电荷上升</a:t>
                </a:r>
                <a14:m>
                  <m:oMath xmlns:m="http://schemas.openxmlformats.org/officeDocument/2006/math">
                    <m:r>
                      <a:rPr lang="zh-CN" altLang="en-US" sz="1400" i="1">
                        <a:latin typeface="Cambria Math" panose="02040503050406030204" pitchFamily="18" charset="0"/>
                        <a:ea typeface="微软雅黑" panose="020B0503020204020204" pitchFamily="34" charset="-122"/>
                      </a:rPr>
                      <m:t>∆</m:t>
                    </m:r>
                    <m:r>
                      <a:rPr lang="en-US" altLang="zh-CN" sz="1400" i="1">
                        <a:latin typeface="Cambria Math" panose="02040503050406030204" pitchFamily="18" charset="0"/>
                        <a:ea typeface="微软雅黑" panose="020B0503020204020204" pitchFamily="34" charset="-122"/>
                      </a:rPr>
                      <m:t>𝑉</m:t>
                    </m:r>
                    <m:r>
                      <a:rPr lang="zh-CN" altLang="en-US" sz="1400" i="1">
                        <a:latin typeface="Cambria Math" panose="02040503050406030204" pitchFamily="18" charset="0"/>
                        <a:ea typeface="微软雅黑" panose="020B0503020204020204" pitchFamily="34" charset="-122"/>
                      </a:rPr>
                      <m:t>，分享后的</m:t>
                    </m:r>
                    <m:r>
                      <m:rPr>
                        <m:sty m:val="p"/>
                      </m:rPr>
                      <a:rPr lang="en-US" altLang="zh-CN" sz="1400">
                        <a:latin typeface="Cambria Math" panose="02040503050406030204" pitchFamily="18" charset="0"/>
                        <a:ea typeface="微软雅黑" panose="020B0503020204020204" pitchFamily="34" charset="-122"/>
                      </a:rPr>
                      <m:t>BL</m:t>
                    </m:r>
                    <m:r>
                      <a:rPr lang="zh-CN" altLang="en-US" sz="1400" i="1">
                        <a:latin typeface="Cambria Math" panose="02040503050406030204" pitchFamily="18" charset="0"/>
                        <a:ea typeface="微软雅黑" panose="020B0503020204020204" pitchFamily="34" charset="-122"/>
                      </a:rPr>
                      <m:t>电压</m:t>
                    </m:r>
                    <m:r>
                      <a:rPr lang="en-US" altLang="zh-CN" sz="1400" i="1">
                        <a:latin typeface="Cambria Math" panose="02040503050406030204" pitchFamily="18" charset="0"/>
                        <a:ea typeface="微软雅黑" panose="020B0503020204020204" pitchFamily="34" charset="-122"/>
                      </a:rPr>
                      <m:t> (</m:t>
                    </m:r>
                    <m:sSub>
                      <m:sSubPr>
                        <m:ctrlPr>
                          <a:rPr lang="en-US" altLang="zh-CN" sz="1400" i="1">
                            <a:latin typeface="Cambria Math" panose="02040503050406030204" pitchFamily="18" charset="0"/>
                            <a:ea typeface="微软雅黑" panose="020B0503020204020204" pitchFamily="34" charset="-122"/>
                          </a:rPr>
                        </m:ctrlPr>
                      </m:sSubPr>
                      <m:e>
                        <m:r>
                          <a:rPr lang="en-US" altLang="zh-CN" sz="1400" i="1">
                            <a:latin typeface="Cambria Math" panose="02040503050406030204" pitchFamily="18" charset="0"/>
                            <a:ea typeface="微软雅黑" panose="020B0503020204020204" pitchFamily="34" charset="-122"/>
                          </a:rPr>
                          <m:t>𝑉</m:t>
                        </m:r>
                      </m:e>
                      <m:sub>
                        <m:r>
                          <a:rPr lang="en-US" altLang="zh-CN" sz="1400" i="1">
                            <a:latin typeface="Cambria Math" panose="02040503050406030204" pitchFamily="18" charset="0"/>
                            <a:ea typeface="微软雅黑" panose="020B0503020204020204" pitchFamily="34" charset="-122"/>
                          </a:rPr>
                          <m:t>𝐵𝐿</m:t>
                        </m:r>
                      </m:sub>
                    </m:sSub>
                    <m:r>
                      <a:rPr lang="en-US" altLang="zh-CN" sz="1400" i="1">
                        <a:latin typeface="Cambria Math" panose="02040503050406030204" pitchFamily="18" charset="0"/>
                        <a:ea typeface="微软雅黑" panose="020B0503020204020204" pitchFamily="34" charset="-122"/>
                      </a:rPr>
                      <m:t>=</m:t>
                    </m:r>
                    <m:sSub>
                      <m:sSubPr>
                        <m:ctrlPr>
                          <a:rPr lang="en-US" altLang="zh-CN" sz="1400" i="1">
                            <a:latin typeface="Cambria Math" panose="02040503050406030204" pitchFamily="18" charset="0"/>
                            <a:ea typeface="微软雅黑" panose="020B0503020204020204" pitchFamily="34" charset="-122"/>
                          </a:rPr>
                        </m:ctrlPr>
                      </m:sSubPr>
                      <m:e>
                        <m:r>
                          <a:rPr lang="en-US" altLang="zh-CN" sz="1400" i="1">
                            <a:latin typeface="Cambria Math" panose="02040503050406030204" pitchFamily="18" charset="0"/>
                            <a:ea typeface="微软雅黑" panose="020B0503020204020204" pitchFamily="34" charset="-122"/>
                          </a:rPr>
                          <m:t>𝑉</m:t>
                        </m:r>
                      </m:e>
                      <m:sub>
                        <m:r>
                          <a:rPr lang="en-US" altLang="zh-CN" sz="1400" i="1">
                            <a:latin typeface="Cambria Math" panose="02040503050406030204" pitchFamily="18" charset="0"/>
                            <a:ea typeface="微软雅黑" panose="020B0503020204020204" pitchFamily="34" charset="-122"/>
                          </a:rPr>
                          <m:t>𝐵𝐿𝐸𝑄</m:t>
                        </m:r>
                      </m:sub>
                    </m:sSub>
                    <m:r>
                      <a:rPr lang="en-US" altLang="zh-CN" sz="1400" i="1">
                        <a:latin typeface="Cambria Math" panose="02040503050406030204" pitchFamily="18" charset="0"/>
                        <a:ea typeface="微软雅黑" panose="020B0503020204020204" pitchFamily="34" charset="-122"/>
                      </a:rPr>
                      <m:t>+</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𝑉</m:t>
                    </m:r>
                    <m:r>
                      <a:rPr lang="en-US" altLang="zh-CN" sz="1400" i="1">
                        <a:latin typeface="Cambria Math" panose="02040503050406030204" pitchFamily="18" charset="0"/>
                        <a:ea typeface="微软雅黑" panose="020B0503020204020204" pitchFamily="34" charset="-122"/>
                      </a:rPr>
                      <m:t>)</m:t>
                    </m:r>
                  </m:oMath>
                </a14:m>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NCS</a:t>
                </a:r>
                <a:r>
                  <a:rPr lang="zh-CN" altLang="en-US" sz="1400" dirty="0">
                    <a:latin typeface="微软雅黑" panose="020B0503020204020204" pitchFamily="34" charset="-122"/>
                    <a:ea typeface="微软雅黑" panose="020B0503020204020204" pitchFamily="34" charset="-122"/>
                  </a:rPr>
                  <a:t>讯号拉至</a:t>
                </a:r>
                <a:r>
                  <a:rPr lang="en-US" altLang="zh-CN" sz="1400" dirty="0">
                    <a:latin typeface="微软雅黑" panose="020B0503020204020204" pitchFamily="34" charset="-122"/>
                    <a:ea typeface="微软雅黑" panose="020B0503020204020204" pitchFamily="34" charset="-122"/>
                  </a:rPr>
                  <a:t>GND</a:t>
                </a: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：晶体管</a:t>
                </a:r>
                <a:r>
                  <a:rPr lang="en-US" altLang="zh-CN" sz="1400" dirty="0">
                    <a:latin typeface="微软雅黑" panose="020B0503020204020204" pitchFamily="34" charset="-122"/>
                    <a:ea typeface="微软雅黑" panose="020B0503020204020204" pitchFamily="34" charset="-122"/>
                  </a:rPr>
                  <a:t>M1</a:t>
                </a:r>
                <a:r>
                  <a:rPr lang="zh-CN" altLang="en-US" sz="1400" dirty="0">
                    <a:latin typeface="微软雅黑" panose="020B0503020204020204" pitchFamily="34" charset="-122"/>
                    <a:ea typeface="微软雅黑" panose="020B0503020204020204" pitchFamily="34" charset="-122"/>
                  </a:rPr>
                  <a:t>打开</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：晶体管</a:t>
                </a:r>
                <a:r>
                  <a:rPr lang="en-US" altLang="zh-CN" sz="1400" dirty="0">
                    <a:latin typeface="微软雅黑" panose="020B0503020204020204" pitchFamily="34" charset="-122"/>
                    <a:ea typeface="微软雅黑" panose="020B0503020204020204" pitchFamily="34" charset="-122"/>
                  </a:rPr>
                  <a:t>M2</a:t>
                </a:r>
                <a:r>
                  <a:rPr lang="zh-CN" altLang="en-US" sz="1400" dirty="0">
                    <a:latin typeface="微软雅黑" panose="020B0503020204020204" pitchFamily="34" charset="-122"/>
                    <a:ea typeface="微软雅黑" panose="020B0503020204020204" pitchFamily="34" charset="-122"/>
                  </a:rPr>
                  <a:t>关闭</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PCS</a:t>
                </a:r>
                <a:r>
                  <a:rPr lang="zh-CN" altLang="en-US" sz="1400" dirty="0">
                    <a:latin typeface="微软雅黑" panose="020B0503020204020204" pitchFamily="34" charset="-122"/>
                    <a:ea typeface="微软雅黑" panose="020B0503020204020204" pitchFamily="34" charset="-122"/>
                  </a:rPr>
                  <a:t>讯号拉到</a:t>
                </a: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rPr>
                        </m:ctrlPr>
                      </m:sSubPr>
                      <m:e>
                        <m:r>
                          <a:rPr lang="en-US" altLang="zh-CN" sz="1400" i="1">
                            <a:latin typeface="Cambria Math" panose="02040503050406030204" pitchFamily="18" charset="0"/>
                            <a:ea typeface="微软雅黑" panose="020B0503020204020204" pitchFamily="34" charset="-122"/>
                          </a:rPr>
                          <m:t>𝑉</m:t>
                        </m:r>
                      </m:e>
                      <m:sub>
                        <m:r>
                          <a:rPr lang="en-US" altLang="zh-CN" sz="1400" i="1">
                            <a:latin typeface="Cambria Math" panose="02040503050406030204" pitchFamily="18" charset="0"/>
                            <a:ea typeface="微软雅黑" panose="020B0503020204020204" pitchFamily="34" charset="-122"/>
                          </a:rPr>
                          <m:t>𝐵𝐿𝐻</m:t>
                        </m:r>
                      </m:sub>
                    </m:sSub>
                    <m:r>
                      <a:rPr lang="zh-CN" altLang="en-US" sz="1400" i="1">
                        <a:latin typeface="Cambria Math" panose="02040503050406030204" pitchFamily="18" charset="0"/>
                        <a:ea typeface="微软雅黑" panose="020B0503020204020204" pitchFamily="34" charset="-122"/>
                      </a:rPr>
                      <m:t>的电</m:t>
                    </m:r>
                  </m:oMath>
                </a14:m>
                <a:r>
                  <a:rPr lang="zh-CN" altLang="en-US" sz="1400" dirty="0">
                    <a:latin typeface="微软雅黑" panose="020B0503020204020204" pitchFamily="34" charset="-122"/>
                    <a:ea typeface="微软雅黑" panose="020B0503020204020204" pitchFamily="34" charset="-122"/>
                  </a:rPr>
                  <a:t>位</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7</a:t>
                </a:r>
                <a:r>
                  <a:rPr lang="zh-CN" altLang="en-US" sz="1400" dirty="0">
                    <a:latin typeface="微软雅黑" panose="020B0503020204020204" pitchFamily="34" charset="-122"/>
                    <a:ea typeface="微软雅黑" panose="020B0503020204020204" pitchFamily="34" charset="-122"/>
                  </a:rPr>
                  <a:t>：晶体管</a:t>
                </a:r>
                <a:r>
                  <a:rPr lang="en-US" altLang="zh-CN" sz="1400" dirty="0">
                    <a:latin typeface="微软雅黑" panose="020B0503020204020204" pitchFamily="34" charset="-122"/>
                    <a:ea typeface="微软雅黑" panose="020B0503020204020204" pitchFamily="34" charset="-122"/>
                  </a:rPr>
                  <a:t>M3</a:t>
                </a:r>
                <a:r>
                  <a:rPr lang="zh-CN" altLang="en-US" sz="1400" dirty="0">
                    <a:latin typeface="微软雅黑" panose="020B0503020204020204" pitchFamily="34" charset="-122"/>
                    <a:ea typeface="微软雅黑" panose="020B0503020204020204" pitchFamily="34" charset="-122"/>
                  </a:rPr>
                  <a:t>关闭，晶体管</a:t>
                </a:r>
                <a:r>
                  <a:rPr lang="en-US" altLang="zh-CN" sz="1400" dirty="0">
                    <a:latin typeface="微软雅黑" panose="020B0503020204020204" pitchFamily="34" charset="-122"/>
                    <a:ea typeface="微软雅黑" panose="020B0503020204020204" pitchFamily="34" charset="-122"/>
                  </a:rPr>
                  <a:t>M4</a:t>
                </a:r>
                <a:r>
                  <a:rPr lang="zh-CN" altLang="en-US" sz="1400" dirty="0">
                    <a:latin typeface="微软雅黑" panose="020B0503020204020204" pitchFamily="34" charset="-122"/>
                    <a:ea typeface="微软雅黑" panose="020B0503020204020204" pitchFamily="34" charset="-122"/>
                  </a:rPr>
                  <a:t>打开</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8</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BL</a:t>
                </a:r>
                <a:r>
                  <a:rPr lang="zh-CN" altLang="en-US" sz="1400" dirty="0">
                    <a:latin typeface="微软雅黑" panose="020B0503020204020204" pitchFamily="34" charset="-122"/>
                    <a:ea typeface="微软雅黑" panose="020B0503020204020204" pitchFamily="34" charset="-122"/>
                  </a:rPr>
                  <a:t>电位拉至</a:t>
                </a: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rPr>
                        </m:ctrlPr>
                      </m:sSubPr>
                      <m:e>
                        <m:r>
                          <a:rPr lang="en-US" altLang="zh-CN" sz="1400" i="1">
                            <a:latin typeface="Cambria Math" panose="02040503050406030204" pitchFamily="18" charset="0"/>
                            <a:ea typeface="微软雅黑" panose="020B0503020204020204" pitchFamily="34" charset="-122"/>
                          </a:rPr>
                          <m:t>𝑉</m:t>
                        </m:r>
                      </m:e>
                      <m:sub>
                        <m:r>
                          <a:rPr lang="en-US" altLang="zh-CN" sz="1400" i="1">
                            <a:latin typeface="Cambria Math" panose="02040503050406030204" pitchFamily="18" charset="0"/>
                            <a:ea typeface="微软雅黑" panose="020B0503020204020204" pitchFamily="34" charset="-122"/>
                          </a:rPr>
                          <m:t>𝐵𝐿𝐻</m:t>
                        </m:r>
                      </m:sub>
                    </m:sSub>
                  </m:oMath>
                </a14:m>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逻辑</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/BL</a:t>
                </a:r>
                <a:r>
                  <a:rPr lang="zh-CN" altLang="en-US" sz="1400" dirty="0">
                    <a:latin typeface="微软雅黑" panose="020B0503020204020204" pitchFamily="34" charset="-122"/>
                    <a:ea typeface="微软雅黑" panose="020B0503020204020204" pitchFamily="34" charset="-122"/>
                  </a:rPr>
                  <a:t>的点位拉至    </a:t>
                </a:r>
                <a:r>
                  <a:rPr lang="en-US" altLang="zh-CN" sz="1400" dirty="0">
                    <a:latin typeface="微软雅黑" panose="020B0503020204020204" pitchFamily="34" charset="-122"/>
                    <a:ea typeface="微软雅黑" panose="020B0503020204020204" pitchFamily="34" charset="-122"/>
                  </a:rPr>
                  <a:t>GND</a:t>
                </a:r>
                <a:r>
                  <a:rPr lang="zh-CN" altLang="en-US" sz="1400" dirty="0">
                    <a:latin typeface="微软雅黑" panose="020B0503020204020204" pitchFamily="34" charset="-122"/>
                    <a:ea typeface="微软雅黑" panose="020B0503020204020204" pitchFamily="34" charset="-122"/>
                  </a:rPr>
                  <a:t>（逻辑</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mc:Choice>
        <mc:Fallback xmlns="">
          <p:sp>
            <p:nvSpPr>
              <p:cNvPr id="212" name="矩形 211"/>
              <p:cNvSpPr>
                <a:spLocks noRot="1" noChangeAspect="1" noMove="1" noResize="1" noEditPoints="1" noAdjustHandles="1" noChangeArrowheads="1" noChangeShapeType="1" noTextEdit="1"/>
              </p:cNvSpPr>
              <p:nvPr/>
            </p:nvSpPr>
            <p:spPr>
              <a:xfrm>
                <a:off x="8786031" y="1659109"/>
                <a:ext cx="2889869" cy="3772251"/>
              </a:xfrm>
              <a:prstGeom prst="rect">
                <a:avLst/>
              </a:prstGeom>
              <a:blipFill>
                <a:blip r:embed="rId9"/>
                <a:stretch>
                  <a:fillRect l="-633" t="-323" b="-8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7" name="文本框 116"/>
              <p:cNvSpPr txBox="1"/>
              <p:nvPr/>
            </p:nvSpPr>
            <p:spPr>
              <a:xfrm>
                <a:off x="3036189" y="4829964"/>
                <a:ext cx="7937268" cy="1419556"/>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名词定义</a:t>
                </a:r>
                <a:endParaRPr lang="en-US" altLang="zh-CN" sz="1400" dirty="0" smtClean="0">
                  <a:latin typeface="微软雅黑" panose="020B0503020204020204" pitchFamily="34" charset="-122"/>
                  <a:ea typeface="微软雅黑" panose="020B0503020204020204" pitchFamily="34" charset="-122"/>
                </a:endParaRPr>
              </a:p>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𝑉</m:t>
                        </m:r>
                      </m:e>
                      <m:sub>
                        <m:r>
                          <a:rPr lang="en-US" altLang="zh-CN" sz="1400" b="0" i="1" smtClean="0">
                            <a:latin typeface="Cambria Math" panose="02040503050406030204" pitchFamily="18" charset="0"/>
                          </a:rPr>
                          <m:t>𝐵𝐿</m:t>
                        </m:r>
                      </m:sub>
                    </m:sSub>
                    <m:r>
                      <a:rPr lang="zh-CN" altLang="en-US" sz="1400" i="1">
                        <a:latin typeface="Cambria Math" panose="02040503050406030204" pitchFamily="18" charset="0"/>
                      </a:rPr>
                      <m:t>：</m:t>
                    </m:r>
                    <m:r>
                      <m:rPr>
                        <m:sty m:val="p"/>
                      </m:rPr>
                      <a:rPr lang="en-US" altLang="zh-CN" sz="1400" b="0" i="0" smtClean="0">
                        <a:latin typeface="Cambria Math" panose="02040503050406030204" pitchFamily="18" charset="0"/>
                      </a:rPr>
                      <m:t>B</m:t>
                    </m:r>
                    <m:r>
                      <m:rPr>
                        <m:sty m:val="p"/>
                      </m:rPr>
                      <a:rPr lang="en-US" altLang="zh-CN" sz="1400" i="1">
                        <a:latin typeface="Cambria Math" panose="02040503050406030204" pitchFamily="18" charset="0"/>
                      </a:rPr>
                      <m:t>it</m:t>
                    </m:r>
                  </m:oMath>
                </a14:m>
                <a:r>
                  <a:rPr lang="zh-CN" altLang="en-US" sz="1400" dirty="0" smtClean="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Line</a:t>
                </a:r>
                <a:r>
                  <a:rPr lang="zh-CN" altLang="en-US" sz="1400" dirty="0" smtClean="0">
                    <a:latin typeface="微软雅黑" panose="020B0503020204020204" pitchFamily="34" charset="-122"/>
                    <a:ea typeface="微软雅黑" panose="020B0503020204020204" pitchFamily="34" charset="-122"/>
                  </a:rPr>
                  <a:t>的电位</a:t>
                </a:r>
                <a:endParaRPr lang="en-US" altLang="zh-CN" sz="1400" dirty="0" smtClean="0">
                  <a:latin typeface="微软雅黑" panose="020B0503020204020204" pitchFamily="34" charset="-122"/>
                  <a:ea typeface="微软雅黑" panose="020B0503020204020204" pitchFamily="34" charset="-122"/>
                </a:endParaRPr>
              </a:p>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𝑉</m:t>
                        </m:r>
                      </m:e>
                      <m: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𝐵𝐿</m:t>
                        </m:r>
                      </m:sub>
                    </m:sSub>
                  </m:oMath>
                </a14:m>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Bit Line bar</a:t>
                </a:r>
                <a:r>
                  <a:rPr lang="zh-CN" altLang="en-US" sz="1400" dirty="0" smtClean="0">
                    <a:latin typeface="微软雅黑" panose="020B0503020204020204" pitchFamily="34" charset="-122"/>
                    <a:ea typeface="微软雅黑" panose="020B0503020204020204" pitchFamily="34" charset="-122"/>
                  </a:rPr>
                  <a:t>的电位</a:t>
                </a:r>
                <a:endParaRPr lang="en-US" altLang="zh-CN" sz="1400" dirty="0" smtClean="0">
                  <a:latin typeface="微软雅黑" panose="020B0503020204020204" pitchFamily="34" charset="-122"/>
                  <a:ea typeface="微软雅黑" panose="020B0503020204020204" pitchFamily="34" charset="-122"/>
                </a:endParaRPr>
              </a:p>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𝑉</m:t>
                        </m:r>
                      </m:e>
                      <m:sub>
                        <m:r>
                          <a:rPr lang="en-US" altLang="zh-CN" sz="1400" b="0" i="1" smtClean="0">
                            <a:latin typeface="Cambria Math" panose="02040503050406030204" pitchFamily="18" charset="0"/>
                          </a:rPr>
                          <m:t>𝐵𝐿𝐸𝑄</m:t>
                        </m:r>
                      </m:sub>
                    </m:sSub>
                  </m:oMath>
                </a14:m>
                <a:r>
                  <a:rPr lang="en-US" altLang="zh-CN" sz="1400" dirty="0" smtClean="0">
                    <a:latin typeface="微软雅黑" panose="020B0503020204020204" pitchFamily="34" charset="-122"/>
                    <a:ea typeface="微软雅黑" panose="020B0503020204020204" pitchFamily="34" charset="-122"/>
                  </a:rPr>
                  <a:t>: BL</a:t>
                </a:r>
                <a:r>
                  <a:rPr lang="zh-CN" altLang="en-US" sz="1400" dirty="0" smtClean="0">
                    <a:latin typeface="微软雅黑" panose="020B0503020204020204" pitchFamily="34" charset="-122"/>
                    <a:ea typeface="微软雅黑" panose="020B0503020204020204" pitchFamily="34" charset="-122"/>
                  </a:rPr>
                  <a:t>和</a:t>
                </a:r>
                <a:r>
                  <a:rPr lang="en-US" altLang="zh-CN" sz="1400" dirty="0" smtClean="0">
                    <a:latin typeface="微软雅黑" panose="020B0503020204020204" pitchFamily="34" charset="-122"/>
                    <a:ea typeface="微软雅黑" panose="020B0503020204020204" pitchFamily="34" charset="-122"/>
                  </a:rPr>
                  <a:t>/BL</a:t>
                </a:r>
                <a:r>
                  <a:rPr lang="zh-CN" altLang="en-US" sz="1400" dirty="0" smtClean="0">
                    <a:latin typeface="微软雅黑" panose="020B0503020204020204" pitchFamily="34" charset="-122"/>
                    <a:ea typeface="微软雅黑" panose="020B0503020204020204" pitchFamily="34" charset="-122"/>
                  </a:rPr>
                  <a:t>在</a:t>
                </a:r>
                <a:r>
                  <a:rPr lang="en-US" altLang="zh-CN" sz="1400" dirty="0" smtClean="0">
                    <a:latin typeface="微软雅黑" panose="020B0503020204020204" pitchFamily="34" charset="-122"/>
                    <a:ea typeface="微软雅黑" panose="020B0503020204020204" pitchFamily="34" charset="-122"/>
                  </a:rPr>
                  <a:t>Pre-charge</a:t>
                </a:r>
                <a:r>
                  <a:rPr lang="zh-CN" altLang="en-US" sz="1400" dirty="0" smtClean="0">
                    <a:latin typeface="微软雅黑" panose="020B0503020204020204" pitchFamily="34" charset="-122"/>
                    <a:ea typeface="微软雅黑" panose="020B0503020204020204" pitchFamily="34" charset="-122"/>
                  </a:rPr>
                  <a:t>时的电位</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NCS: N</a:t>
                </a:r>
                <a:r>
                  <a:rPr lang="zh-CN" altLang="en-US" sz="1400" dirty="0" smtClean="0">
                    <a:latin typeface="微软雅黑" panose="020B0503020204020204" pitchFamily="34" charset="-122"/>
                    <a:ea typeface="微软雅黑" panose="020B0503020204020204" pitchFamily="34" charset="-122"/>
                  </a:rPr>
                  <a:t>型感应放大器的控制讯号</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PCS: P</a:t>
                </a:r>
                <a:r>
                  <a:rPr lang="zh-CN" altLang="en-US" sz="1400" dirty="0" smtClean="0">
                    <a:latin typeface="微软雅黑" panose="020B0503020204020204" pitchFamily="34" charset="-122"/>
                    <a:ea typeface="微软雅黑" panose="020B0503020204020204" pitchFamily="34" charset="-122"/>
                  </a:rPr>
                  <a:t>型感应放大器的控制讯号</a:t>
                </a:r>
                <a:endParaRPr lang="zh-CN" altLang="en-US" sz="1400" dirty="0">
                  <a:latin typeface="微软雅黑" panose="020B0503020204020204" pitchFamily="34" charset="-122"/>
                  <a:ea typeface="微软雅黑" panose="020B0503020204020204" pitchFamily="34" charset="-122"/>
                </a:endParaRPr>
              </a:p>
            </p:txBody>
          </p:sp>
        </mc:Choice>
        <mc:Fallback xmlns="">
          <p:sp>
            <p:nvSpPr>
              <p:cNvPr id="117" name="文本框 116"/>
              <p:cNvSpPr txBox="1">
                <a:spLocks noRot="1" noChangeAspect="1" noMove="1" noResize="1" noEditPoints="1" noAdjustHandles="1" noChangeArrowheads="1" noChangeShapeType="1" noTextEdit="1"/>
              </p:cNvSpPr>
              <p:nvPr/>
            </p:nvSpPr>
            <p:spPr>
              <a:xfrm>
                <a:off x="3036189" y="4829964"/>
                <a:ext cx="7937268" cy="1419556"/>
              </a:xfrm>
              <a:prstGeom prst="rect">
                <a:avLst/>
              </a:prstGeom>
              <a:blipFill>
                <a:blip r:embed="rId10"/>
                <a:stretch>
                  <a:fillRect l="-230" t="-429" b="-38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54011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anim calcmode="lin" valueType="num">
                                      <p:cBhvr>
                                        <p:cTn id="8" dur="1000" fill="hold"/>
                                        <p:tgtEl>
                                          <p:spTgt spid="157"/>
                                        </p:tgtEl>
                                        <p:attrNameLst>
                                          <p:attrName>ppt_x</p:attrName>
                                        </p:attrNameLst>
                                      </p:cBhvr>
                                      <p:tavLst>
                                        <p:tav tm="0">
                                          <p:val>
                                            <p:strVal val="#ppt_x"/>
                                          </p:val>
                                        </p:tav>
                                        <p:tav tm="100000">
                                          <p:val>
                                            <p:strVal val="#ppt_x"/>
                                          </p:val>
                                        </p:tav>
                                      </p:tavLst>
                                    </p:anim>
                                    <p:anim calcmode="lin" valueType="num">
                                      <p:cBhvr>
                                        <p:cTn id="9" dur="1000" fill="hold"/>
                                        <p:tgtEl>
                                          <p:spTgt spid="15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fade">
                                      <p:cBhvr>
                                        <p:cTn id="12" dur="1000"/>
                                        <p:tgtEl>
                                          <p:spTgt spid="146"/>
                                        </p:tgtEl>
                                      </p:cBhvr>
                                    </p:animEffect>
                                    <p:anim calcmode="lin" valueType="num">
                                      <p:cBhvr>
                                        <p:cTn id="13" dur="1000" fill="hold"/>
                                        <p:tgtEl>
                                          <p:spTgt spid="146"/>
                                        </p:tgtEl>
                                        <p:attrNameLst>
                                          <p:attrName>ppt_x</p:attrName>
                                        </p:attrNameLst>
                                      </p:cBhvr>
                                      <p:tavLst>
                                        <p:tav tm="0">
                                          <p:val>
                                            <p:strVal val="#ppt_x"/>
                                          </p:val>
                                        </p:tav>
                                        <p:tav tm="100000">
                                          <p:val>
                                            <p:strVal val="#ppt_x"/>
                                          </p:val>
                                        </p:tav>
                                      </p:tavLst>
                                    </p:anim>
                                    <p:anim calcmode="lin" valueType="num">
                                      <p:cBhvr>
                                        <p:cTn id="14" dur="1000" fill="hold"/>
                                        <p:tgtEl>
                                          <p:spTgt spid="14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2"/>
                                        </p:tgtEl>
                                        <p:attrNameLst>
                                          <p:attrName>style.visibility</p:attrName>
                                        </p:attrNameLst>
                                      </p:cBhvr>
                                      <p:to>
                                        <p:strVal val="visible"/>
                                      </p:to>
                                    </p:set>
                                    <p:animEffect transition="in" filter="fade">
                                      <p:cBhvr>
                                        <p:cTn id="24" dur="1000"/>
                                        <p:tgtEl>
                                          <p:spTgt spid="162"/>
                                        </p:tgtEl>
                                      </p:cBhvr>
                                    </p:animEffect>
                                    <p:anim calcmode="lin" valueType="num">
                                      <p:cBhvr>
                                        <p:cTn id="25" dur="1000" fill="hold"/>
                                        <p:tgtEl>
                                          <p:spTgt spid="162"/>
                                        </p:tgtEl>
                                        <p:attrNameLst>
                                          <p:attrName>ppt_x</p:attrName>
                                        </p:attrNameLst>
                                      </p:cBhvr>
                                      <p:tavLst>
                                        <p:tav tm="0">
                                          <p:val>
                                            <p:strVal val="#ppt_x"/>
                                          </p:val>
                                        </p:tav>
                                        <p:tav tm="100000">
                                          <p:val>
                                            <p:strVal val="#ppt_x"/>
                                          </p:val>
                                        </p:tav>
                                      </p:tavLst>
                                    </p:anim>
                                    <p:anim calcmode="lin" valueType="num">
                                      <p:cBhvr>
                                        <p:cTn id="26" dur="1000" fill="hold"/>
                                        <p:tgtEl>
                                          <p:spTgt spid="16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8"/>
                                        </p:tgtEl>
                                        <p:attrNameLst>
                                          <p:attrName>style.visibility</p:attrName>
                                        </p:attrNameLst>
                                      </p:cBhvr>
                                      <p:to>
                                        <p:strVal val="visible"/>
                                      </p:to>
                                    </p:set>
                                    <p:animEffect transition="in" filter="fade">
                                      <p:cBhvr>
                                        <p:cTn id="29" dur="1000"/>
                                        <p:tgtEl>
                                          <p:spTgt spid="158"/>
                                        </p:tgtEl>
                                      </p:cBhvr>
                                    </p:animEffect>
                                    <p:anim calcmode="lin" valueType="num">
                                      <p:cBhvr>
                                        <p:cTn id="30" dur="1000" fill="hold"/>
                                        <p:tgtEl>
                                          <p:spTgt spid="158"/>
                                        </p:tgtEl>
                                        <p:attrNameLst>
                                          <p:attrName>ppt_x</p:attrName>
                                        </p:attrNameLst>
                                      </p:cBhvr>
                                      <p:tavLst>
                                        <p:tav tm="0">
                                          <p:val>
                                            <p:strVal val="#ppt_x"/>
                                          </p:val>
                                        </p:tav>
                                        <p:tav tm="100000">
                                          <p:val>
                                            <p:strVal val="#ppt_x"/>
                                          </p:val>
                                        </p:tav>
                                      </p:tavLst>
                                    </p:anim>
                                    <p:anim calcmode="lin" valueType="num">
                                      <p:cBhvr>
                                        <p:cTn id="31" dur="1000" fill="hold"/>
                                        <p:tgtEl>
                                          <p:spTgt spid="15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1"/>
                                        </p:tgtEl>
                                        <p:attrNameLst>
                                          <p:attrName>style.visibility</p:attrName>
                                        </p:attrNameLst>
                                      </p:cBhvr>
                                      <p:to>
                                        <p:strVal val="visible"/>
                                      </p:to>
                                    </p:set>
                                    <p:animEffect transition="in" filter="fade">
                                      <p:cBhvr>
                                        <p:cTn id="34" dur="1000"/>
                                        <p:tgtEl>
                                          <p:spTgt spid="171"/>
                                        </p:tgtEl>
                                      </p:cBhvr>
                                    </p:animEffect>
                                    <p:anim calcmode="lin" valueType="num">
                                      <p:cBhvr>
                                        <p:cTn id="35" dur="1000" fill="hold"/>
                                        <p:tgtEl>
                                          <p:spTgt spid="171"/>
                                        </p:tgtEl>
                                        <p:attrNameLst>
                                          <p:attrName>ppt_x</p:attrName>
                                        </p:attrNameLst>
                                      </p:cBhvr>
                                      <p:tavLst>
                                        <p:tav tm="0">
                                          <p:val>
                                            <p:strVal val="#ppt_x"/>
                                          </p:val>
                                        </p:tav>
                                        <p:tav tm="100000">
                                          <p:val>
                                            <p:strVal val="#ppt_x"/>
                                          </p:val>
                                        </p:tav>
                                      </p:tavLst>
                                    </p:anim>
                                    <p:anim calcmode="lin" valueType="num">
                                      <p:cBhvr>
                                        <p:cTn id="36" dur="1000" fill="hold"/>
                                        <p:tgtEl>
                                          <p:spTgt spid="17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6"/>
                                        </p:tgtEl>
                                        <p:attrNameLst>
                                          <p:attrName>style.visibility</p:attrName>
                                        </p:attrNameLst>
                                      </p:cBhvr>
                                      <p:to>
                                        <p:strVal val="visible"/>
                                      </p:to>
                                    </p:set>
                                    <p:animEffect transition="in" filter="fade">
                                      <p:cBhvr>
                                        <p:cTn id="41" dur="1000"/>
                                        <p:tgtEl>
                                          <p:spTgt spid="206"/>
                                        </p:tgtEl>
                                      </p:cBhvr>
                                    </p:animEffect>
                                    <p:anim calcmode="lin" valueType="num">
                                      <p:cBhvr>
                                        <p:cTn id="42" dur="1000" fill="hold"/>
                                        <p:tgtEl>
                                          <p:spTgt spid="206"/>
                                        </p:tgtEl>
                                        <p:attrNameLst>
                                          <p:attrName>ppt_x</p:attrName>
                                        </p:attrNameLst>
                                      </p:cBhvr>
                                      <p:tavLst>
                                        <p:tav tm="0">
                                          <p:val>
                                            <p:strVal val="#ppt_x"/>
                                          </p:val>
                                        </p:tav>
                                        <p:tav tm="100000">
                                          <p:val>
                                            <p:strVal val="#ppt_x"/>
                                          </p:val>
                                        </p:tav>
                                      </p:tavLst>
                                    </p:anim>
                                    <p:anim calcmode="lin" valueType="num">
                                      <p:cBhvr>
                                        <p:cTn id="43" dur="1000" fill="hold"/>
                                        <p:tgtEl>
                                          <p:spTgt spid="20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08"/>
                                        </p:tgtEl>
                                        <p:attrNameLst>
                                          <p:attrName>style.visibility</p:attrName>
                                        </p:attrNameLst>
                                      </p:cBhvr>
                                      <p:to>
                                        <p:strVal val="visible"/>
                                      </p:to>
                                    </p:set>
                                    <p:animEffect transition="in" filter="fade">
                                      <p:cBhvr>
                                        <p:cTn id="46" dur="1000"/>
                                        <p:tgtEl>
                                          <p:spTgt spid="208"/>
                                        </p:tgtEl>
                                      </p:cBhvr>
                                    </p:animEffect>
                                    <p:anim calcmode="lin" valueType="num">
                                      <p:cBhvr>
                                        <p:cTn id="47" dur="1000" fill="hold"/>
                                        <p:tgtEl>
                                          <p:spTgt spid="208"/>
                                        </p:tgtEl>
                                        <p:attrNameLst>
                                          <p:attrName>ppt_x</p:attrName>
                                        </p:attrNameLst>
                                      </p:cBhvr>
                                      <p:tavLst>
                                        <p:tav tm="0">
                                          <p:val>
                                            <p:strVal val="#ppt_x"/>
                                          </p:val>
                                        </p:tav>
                                        <p:tav tm="100000">
                                          <p:val>
                                            <p:strVal val="#ppt_x"/>
                                          </p:val>
                                        </p:tav>
                                      </p:tavLst>
                                    </p:anim>
                                    <p:anim calcmode="lin" valueType="num">
                                      <p:cBhvr>
                                        <p:cTn id="48" dur="1000" fill="hold"/>
                                        <p:tgtEl>
                                          <p:spTgt spid="208"/>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66"/>
                                        </p:tgtEl>
                                        <p:attrNameLst>
                                          <p:attrName>style.visibility</p:attrName>
                                        </p:attrNameLst>
                                      </p:cBhvr>
                                      <p:to>
                                        <p:strVal val="visible"/>
                                      </p:to>
                                    </p:set>
                                    <p:animEffect transition="in" filter="fade">
                                      <p:cBhvr>
                                        <p:cTn id="51" dur="1000"/>
                                        <p:tgtEl>
                                          <p:spTgt spid="166"/>
                                        </p:tgtEl>
                                      </p:cBhvr>
                                    </p:animEffect>
                                    <p:anim calcmode="lin" valueType="num">
                                      <p:cBhvr>
                                        <p:cTn id="52" dur="1000" fill="hold"/>
                                        <p:tgtEl>
                                          <p:spTgt spid="166"/>
                                        </p:tgtEl>
                                        <p:attrNameLst>
                                          <p:attrName>ppt_x</p:attrName>
                                        </p:attrNameLst>
                                      </p:cBhvr>
                                      <p:tavLst>
                                        <p:tav tm="0">
                                          <p:val>
                                            <p:strVal val="#ppt_x"/>
                                          </p:val>
                                        </p:tav>
                                        <p:tav tm="100000">
                                          <p:val>
                                            <p:strVal val="#ppt_x"/>
                                          </p:val>
                                        </p:tav>
                                      </p:tavLst>
                                    </p:anim>
                                    <p:anim calcmode="lin" valueType="num">
                                      <p:cBhvr>
                                        <p:cTn id="53" dur="1000" fill="hold"/>
                                        <p:tgtEl>
                                          <p:spTgt spid="166"/>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07"/>
                                        </p:tgtEl>
                                        <p:attrNameLst>
                                          <p:attrName>style.visibility</p:attrName>
                                        </p:attrNameLst>
                                      </p:cBhvr>
                                      <p:to>
                                        <p:strVal val="visible"/>
                                      </p:to>
                                    </p:set>
                                    <p:animEffect transition="in" filter="fade">
                                      <p:cBhvr>
                                        <p:cTn id="56" dur="1000"/>
                                        <p:tgtEl>
                                          <p:spTgt spid="207"/>
                                        </p:tgtEl>
                                      </p:cBhvr>
                                    </p:animEffect>
                                    <p:anim calcmode="lin" valueType="num">
                                      <p:cBhvr>
                                        <p:cTn id="57" dur="1000" fill="hold"/>
                                        <p:tgtEl>
                                          <p:spTgt spid="207"/>
                                        </p:tgtEl>
                                        <p:attrNameLst>
                                          <p:attrName>ppt_x</p:attrName>
                                        </p:attrNameLst>
                                      </p:cBhvr>
                                      <p:tavLst>
                                        <p:tav tm="0">
                                          <p:val>
                                            <p:strVal val="#ppt_x"/>
                                          </p:val>
                                        </p:tav>
                                        <p:tav tm="100000">
                                          <p:val>
                                            <p:strVal val="#ppt_x"/>
                                          </p:val>
                                        </p:tav>
                                      </p:tavLst>
                                    </p:anim>
                                    <p:anim calcmode="lin" valueType="num">
                                      <p:cBhvr>
                                        <p:cTn id="58" dur="1000" fill="hold"/>
                                        <p:tgtEl>
                                          <p:spTgt spid="20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10"/>
                                        </p:tgtEl>
                                        <p:attrNameLst>
                                          <p:attrName>style.visibility</p:attrName>
                                        </p:attrNameLst>
                                      </p:cBhvr>
                                      <p:to>
                                        <p:strVal val="visible"/>
                                      </p:to>
                                    </p:set>
                                    <p:animEffect transition="in" filter="fade">
                                      <p:cBhvr>
                                        <p:cTn id="61" dur="1000"/>
                                        <p:tgtEl>
                                          <p:spTgt spid="210"/>
                                        </p:tgtEl>
                                      </p:cBhvr>
                                    </p:animEffect>
                                    <p:anim calcmode="lin" valueType="num">
                                      <p:cBhvr>
                                        <p:cTn id="62" dur="1000" fill="hold"/>
                                        <p:tgtEl>
                                          <p:spTgt spid="210"/>
                                        </p:tgtEl>
                                        <p:attrNameLst>
                                          <p:attrName>ppt_x</p:attrName>
                                        </p:attrNameLst>
                                      </p:cBhvr>
                                      <p:tavLst>
                                        <p:tav tm="0">
                                          <p:val>
                                            <p:strVal val="#ppt_x"/>
                                          </p:val>
                                        </p:tav>
                                        <p:tav tm="100000">
                                          <p:val>
                                            <p:strVal val="#ppt_x"/>
                                          </p:val>
                                        </p:tav>
                                      </p:tavLst>
                                    </p:anim>
                                    <p:anim calcmode="lin" valueType="num">
                                      <p:cBhvr>
                                        <p:cTn id="63" dur="1000" fill="hold"/>
                                        <p:tgtEl>
                                          <p:spTgt spid="210"/>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01"/>
                                        </p:tgtEl>
                                        <p:attrNameLst>
                                          <p:attrName>style.visibility</p:attrName>
                                        </p:attrNameLst>
                                      </p:cBhvr>
                                      <p:to>
                                        <p:strVal val="visible"/>
                                      </p:to>
                                    </p:set>
                                    <p:animEffect transition="in" filter="fade">
                                      <p:cBhvr>
                                        <p:cTn id="68" dur="1000"/>
                                        <p:tgtEl>
                                          <p:spTgt spid="201"/>
                                        </p:tgtEl>
                                      </p:cBhvr>
                                    </p:animEffect>
                                    <p:anim calcmode="lin" valueType="num">
                                      <p:cBhvr>
                                        <p:cTn id="69" dur="1000" fill="hold"/>
                                        <p:tgtEl>
                                          <p:spTgt spid="201"/>
                                        </p:tgtEl>
                                        <p:attrNameLst>
                                          <p:attrName>ppt_x</p:attrName>
                                        </p:attrNameLst>
                                      </p:cBhvr>
                                      <p:tavLst>
                                        <p:tav tm="0">
                                          <p:val>
                                            <p:strVal val="#ppt_x"/>
                                          </p:val>
                                        </p:tav>
                                        <p:tav tm="100000">
                                          <p:val>
                                            <p:strVal val="#ppt_x"/>
                                          </p:val>
                                        </p:tav>
                                      </p:tavLst>
                                    </p:anim>
                                    <p:anim calcmode="lin" valueType="num">
                                      <p:cBhvr>
                                        <p:cTn id="70" dur="1000" fill="hold"/>
                                        <p:tgtEl>
                                          <p:spTgt spid="20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05"/>
                                        </p:tgtEl>
                                        <p:attrNameLst>
                                          <p:attrName>style.visibility</p:attrName>
                                        </p:attrNameLst>
                                      </p:cBhvr>
                                      <p:to>
                                        <p:strVal val="visible"/>
                                      </p:to>
                                    </p:set>
                                    <p:animEffect transition="in" filter="fade">
                                      <p:cBhvr>
                                        <p:cTn id="73" dur="1000"/>
                                        <p:tgtEl>
                                          <p:spTgt spid="205"/>
                                        </p:tgtEl>
                                      </p:cBhvr>
                                    </p:animEffect>
                                    <p:anim calcmode="lin" valueType="num">
                                      <p:cBhvr>
                                        <p:cTn id="74" dur="1000" fill="hold"/>
                                        <p:tgtEl>
                                          <p:spTgt spid="205"/>
                                        </p:tgtEl>
                                        <p:attrNameLst>
                                          <p:attrName>ppt_x</p:attrName>
                                        </p:attrNameLst>
                                      </p:cBhvr>
                                      <p:tavLst>
                                        <p:tav tm="0">
                                          <p:val>
                                            <p:strVal val="#ppt_x"/>
                                          </p:val>
                                        </p:tav>
                                        <p:tav tm="100000">
                                          <p:val>
                                            <p:strVal val="#ppt_x"/>
                                          </p:val>
                                        </p:tav>
                                      </p:tavLst>
                                    </p:anim>
                                    <p:anim calcmode="lin" valueType="num">
                                      <p:cBhvr>
                                        <p:cTn id="75" dur="1000" fill="hold"/>
                                        <p:tgtEl>
                                          <p:spTgt spid="205"/>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85"/>
                                        </p:tgtEl>
                                        <p:attrNameLst>
                                          <p:attrName>style.visibility</p:attrName>
                                        </p:attrNameLst>
                                      </p:cBhvr>
                                      <p:to>
                                        <p:strVal val="visible"/>
                                      </p:to>
                                    </p:set>
                                    <p:animEffect transition="in" filter="fade">
                                      <p:cBhvr>
                                        <p:cTn id="80" dur="1000"/>
                                        <p:tgtEl>
                                          <p:spTgt spid="185"/>
                                        </p:tgtEl>
                                      </p:cBhvr>
                                    </p:animEffect>
                                    <p:anim calcmode="lin" valueType="num">
                                      <p:cBhvr>
                                        <p:cTn id="81" dur="1000" fill="hold"/>
                                        <p:tgtEl>
                                          <p:spTgt spid="185"/>
                                        </p:tgtEl>
                                        <p:attrNameLst>
                                          <p:attrName>ppt_x</p:attrName>
                                        </p:attrNameLst>
                                      </p:cBhvr>
                                      <p:tavLst>
                                        <p:tav tm="0">
                                          <p:val>
                                            <p:strVal val="#ppt_x"/>
                                          </p:val>
                                        </p:tav>
                                        <p:tav tm="100000">
                                          <p:val>
                                            <p:strVal val="#ppt_x"/>
                                          </p:val>
                                        </p:tav>
                                      </p:tavLst>
                                    </p:anim>
                                    <p:anim calcmode="lin" valueType="num">
                                      <p:cBhvr>
                                        <p:cTn id="82" dur="1000" fill="hold"/>
                                        <p:tgtEl>
                                          <p:spTgt spid="185"/>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86"/>
                                        </p:tgtEl>
                                        <p:attrNameLst>
                                          <p:attrName>style.visibility</p:attrName>
                                        </p:attrNameLst>
                                      </p:cBhvr>
                                      <p:to>
                                        <p:strVal val="visible"/>
                                      </p:to>
                                    </p:set>
                                    <p:animEffect transition="in" filter="fade">
                                      <p:cBhvr>
                                        <p:cTn id="85" dur="1000"/>
                                        <p:tgtEl>
                                          <p:spTgt spid="186"/>
                                        </p:tgtEl>
                                      </p:cBhvr>
                                    </p:animEffect>
                                    <p:anim calcmode="lin" valueType="num">
                                      <p:cBhvr>
                                        <p:cTn id="86" dur="1000" fill="hold"/>
                                        <p:tgtEl>
                                          <p:spTgt spid="186"/>
                                        </p:tgtEl>
                                        <p:attrNameLst>
                                          <p:attrName>ppt_x</p:attrName>
                                        </p:attrNameLst>
                                      </p:cBhvr>
                                      <p:tavLst>
                                        <p:tav tm="0">
                                          <p:val>
                                            <p:strVal val="#ppt_x"/>
                                          </p:val>
                                        </p:tav>
                                        <p:tav tm="100000">
                                          <p:val>
                                            <p:strVal val="#ppt_x"/>
                                          </p:val>
                                        </p:tav>
                                      </p:tavLst>
                                    </p:anim>
                                    <p:anim calcmode="lin" valueType="num">
                                      <p:cBhvr>
                                        <p:cTn id="87" dur="1000" fill="hold"/>
                                        <p:tgtEl>
                                          <p:spTgt spid="186"/>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94"/>
                                        </p:tgtEl>
                                        <p:attrNameLst>
                                          <p:attrName>style.visibility</p:attrName>
                                        </p:attrNameLst>
                                      </p:cBhvr>
                                      <p:to>
                                        <p:strVal val="visible"/>
                                      </p:to>
                                    </p:set>
                                    <p:animEffect transition="in" filter="fade">
                                      <p:cBhvr>
                                        <p:cTn id="92" dur="1000"/>
                                        <p:tgtEl>
                                          <p:spTgt spid="194"/>
                                        </p:tgtEl>
                                      </p:cBhvr>
                                    </p:animEffect>
                                    <p:anim calcmode="lin" valueType="num">
                                      <p:cBhvr>
                                        <p:cTn id="93" dur="1000" fill="hold"/>
                                        <p:tgtEl>
                                          <p:spTgt spid="194"/>
                                        </p:tgtEl>
                                        <p:attrNameLst>
                                          <p:attrName>ppt_x</p:attrName>
                                        </p:attrNameLst>
                                      </p:cBhvr>
                                      <p:tavLst>
                                        <p:tav tm="0">
                                          <p:val>
                                            <p:strVal val="#ppt_x"/>
                                          </p:val>
                                        </p:tav>
                                        <p:tav tm="100000">
                                          <p:val>
                                            <p:strVal val="#ppt_x"/>
                                          </p:val>
                                        </p:tav>
                                      </p:tavLst>
                                    </p:anim>
                                    <p:anim calcmode="lin" valueType="num">
                                      <p:cBhvr>
                                        <p:cTn id="94" dur="1000" fill="hold"/>
                                        <p:tgtEl>
                                          <p:spTgt spid="194"/>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92"/>
                                        </p:tgtEl>
                                        <p:attrNameLst>
                                          <p:attrName>style.visibility</p:attrName>
                                        </p:attrNameLst>
                                      </p:cBhvr>
                                      <p:to>
                                        <p:strVal val="visible"/>
                                      </p:to>
                                    </p:set>
                                    <p:animEffect transition="in" filter="fade">
                                      <p:cBhvr>
                                        <p:cTn id="97" dur="1000"/>
                                        <p:tgtEl>
                                          <p:spTgt spid="192"/>
                                        </p:tgtEl>
                                      </p:cBhvr>
                                    </p:animEffect>
                                    <p:anim calcmode="lin" valueType="num">
                                      <p:cBhvr>
                                        <p:cTn id="98" dur="1000" fill="hold"/>
                                        <p:tgtEl>
                                          <p:spTgt spid="192"/>
                                        </p:tgtEl>
                                        <p:attrNameLst>
                                          <p:attrName>ppt_x</p:attrName>
                                        </p:attrNameLst>
                                      </p:cBhvr>
                                      <p:tavLst>
                                        <p:tav tm="0">
                                          <p:val>
                                            <p:strVal val="#ppt_x"/>
                                          </p:val>
                                        </p:tav>
                                        <p:tav tm="100000">
                                          <p:val>
                                            <p:strVal val="#ppt_x"/>
                                          </p:val>
                                        </p:tav>
                                      </p:tavLst>
                                    </p:anim>
                                    <p:anim calcmode="lin" valueType="num">
                                      <p:cBhvr>
                                        <p:cTn id="99" dur="1000" fill="hold"/>
                                        <p:tgtEl>
                                          <p:spTgt spid="192"/>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199"/>
                                        </p:tgtEl>
                                        <p:attrNameLst>
                                          <p:attrName>style.visibility</p:attrName>
                                        </p:attrNameLst>
                                      </p:cBhvr>
                                      <p:to>
                                        <p:strVal val="visible"/>
                                      </p:to>
                                    </p:set>
                                    <p:animEffect transition="in" filter="fade">
                                      <p:cBhvr>
                                        <p:cTn id="104" dur="1000"/>
                                        <p:tgtEl>
                                          <p:spTgt spid="199"/>
                                        </p:tgtEl>
                                      </p:cBhvr>
                                    </p:animEffect>
                                    <p:anim calcmode="lin" valueType="num">
                                      <p:cBhvr>
                                        <p:cTn id="105" dur="1000" fill="hold"/>
                                        <p:tgtEl>
                                          <p:spTgt spid="199"/>
                                        </p:tgtEl>
                                        <p:attrNameLst>
                                          <p:attrName>ppt_x</p:attrName>
                                        </p:attrNameLst>
                                      </p:cBhvr>
                                      <p:tavLst>
                                        <p:tav tm="0">
                                          <p:val>
                                            <p:strVal val="#ppt_x"/>
                                          </p:val>
                                        </p:tav>
                                        <p:tav tm="100000">
                                          <p:val>
                                            <p:strVal val="#ppt_x"/>
                                          </p:val>
                                        </p:tav>
                                      </p:tavLst>
                                    </p:anim>
                                    <p:anim calcmode="lin" valueType="num">
                                      <p:cBhvr>
                                        <p:cTn id="106" dur="1000" fill="hold"/>
                                        <p:tgtEl>
                                          <p:spTgt spid="199"/>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78"/>
                                        </p:tgtEl>
                                        <p:attrNameLst>
                                          <p:attrName>style.visibility</p:attrName>
                                        </p:attrNameLst>
                                      </p:cBhvr>
                                      <p:to>
                                        <p:strVal val="visible"/>
                                      </p:to>
                                    </p:set>
                                    <p:animEffect transition="in" filter="fade">
                                      <p:cBhvr>
                                        <p:cTn id="109" dur="1000"/>
                                        <p:tgtEl>
                                          <p:spTgt spid="178"/>
                                        </p:tgtEl>
                                      </p:cBhvr>
                                    </p:animEffect>
                                    <p:anim calcmode="lin" valueType="num">
                                      <p:cBhvr>
                                        <p:cTn id="110" dur="1000" fill="hold"/>
                                        <p:tgtEl>
                                          <p:spTgt spid="178"/>
                                        </p:tgtEl>
                                        <p:attrNameLst>
                                          <p:attrName>ppt_x</p:attrName>
                                        </p:attrNameLst>
                                      </p:cBhvr>
                                      <p:tavLst>
                                        <p:tav tm="0">
                                          <p:val>
                                            <p:strVal val="#ppt_x"/>
                                          </p:val>
                                        </p:tav>
                                        <p:tav tm="100000">
                                          <p:val>
                                            <p:strVal val="#ppt_x"/>
                                          </p:val>
                                        </p:tav>
                                      </p:tavLst>
                                    </p:anim>
                                    <p:anim calcmode="lin" valueType="num">
                                      <p:cBhvr>
                                        <p:cTn id="111" dur="1000" fill="hold"/>
                                        <p:tgtEl>
                                          <p:spTgt spid="178"/>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195"/>
                                        </p:tgtEl>
                                        <p:attrNameLst>
                                          <p:attrName>style.visibility</p:attrName>
                                        </p:attrNameLst>
                                      </p:cBhvr>
                                      <p:to>
                                        <p:strVal val="visible"/>
                                      </p:to>
                                    </p:set>
                                    <p:animEffect transition="in" filter="fade">
                                      <p:cBhvr>
                                        <p:cTn id="116" dur="1000"/>
                                        <p:tgtEl>
                                          <p:spTgt spid="195"/>
                                        </p:tgtEl>
                                      </p:cBhvr>
                                    </p:animEffect>
                                    <p:anim calcmode="lin" valueType="num">
                                      <p:cBhvr>
                                        <p:cTn id="117" dur="1000" fill="hold"/>
                                        <p:tgtEl>
                                          <p:spTgt spid="195"/>
                                        </p:tgtEl>
                                        <p:attrNameLst>
                                          <p:attrName>ppt_x</p:attrName>
                                        </p:attrNameLst>
                                      </p:cBhvr>
                                      <p:tavLst>
                                        <p:tav tm="0">
                                          <p:val>
                                            <p:strVal val="#ppt_x"/>
                                          </p:val>
                                        </p:tav>
                                        <p:tav tm="100000">
                                          <p:val>
                                            <p:strVal val="#ppt_x"/>
                                          </p:val>
                                        </p:tav>
                                      </p:tavLst>
                                    </p:anim>
                                    <p:anim calcmode="lin" valueType="num">
                                      <p:cBhvr>
                                        <p:cTn id="118" dur="1000" fill="hold"/>
                                        <p:tgtEl>
                                          <p:spTgt spid="195"/>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193"/>
                                        </p:tgtEl>
                                        <p:attrNameLst>
                                          <p:attrName>style.visibility</p:attrName>
                                        </p:attrNameLst>
                                      </p:cBhvr>
                                      <p:to>
                                        <p:strVal val="visible"/>
                                      </p:to>
                                    </p:set>
                                    <p:animEffect transition="in" filter="fade">
                                      <p:cBhvr>
                                        <p:cTn id="121" dur="1000"/>
                                        <p:tgtEl>
                                          <p:spTgt spid="193"/>
                                        </p:tgtEl>
                                      </p:cBhvr>
                                    </p:animEffect>
                                    <p:anim calcmode="lin" valueType="num">
                                      <p:cBhvr>
                                        <p:cTn id="122" dur="1000" fill="hold"/>
                                        <p:tgtEl>
                                          <p:spTgt spid="193"/>
                                        </p:tgtEl>
                                        <p:attrNameLst>
                                          <p:attrName>ppt_x</p:attrName>
                                        </p:attrNameLst>
                                      </p:cBhvr>
                                      <p:tavLst>
                                        <p:tav tm="0">
                                          <p:val>
                                            <p:strVal val="#ppt_x"/>
                                          </p:val>
                                        </p:tav>
                                        <p:tav tm="100000">
                                          <p:val>
                                            <p:strVal val="#ppt_x"/>
                                          </p:val>
                                        </p:tav>
                                      </p:tavLst>
                                    </p:anim>
                                    <p:anim calcmode="lin" valueType="num">
                                      <p:cBhvr>
                                        <p:cTn id="123" dur="1000" fill="hold"/>
                                        <p:tgtEl>
                                          <p:spTgt spid="193"/>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179"/>
                                        </p:tgtEl>
                                        <p:attrNameLst>
                                          <p:attrName>style.visibility</p:attrName>
                                        </p:attrNameLst>
                                      </p:cBhvr>
                                      <p:to>
                                        <p:strVal val="visible"/>
                                      </p:to>
                                    </p:set>
                                    <p:animEffect transition="in" filter="fade">
                                      <p:cBhvr>
                                        <p:cTn id="126" dur="1000"/>
                                        <p:tgtEl>
                                          <p:spTgt spid="179"/>
                                        </p:tgtEl>
                                      </p:cBhvr>
                                    </p:animEffect>
                                    <p:anim calcmode="lin" valueType="num">
                                      <p:cBhvr>
                                        <p:cTn id="127" dur="1000" fill="hold"/>
                                        <p:tgtEl>
                                          <p:spTgt spid="179"/>
                                        </p:tgtEl>
                                        <p:attrNameLst>
                                          <p:attrName>ppt_x</p:attrName>
                                        </p:attrNameLst>
                                      </p:cBhvr>
                                      <p:tavLst>
                                        <p:tav tm="0">
                                          <p:val>
                                            <p:strVal val="#ppt_x"/>
                                          </p:val>
                                        </p:tav>
                                        <p:tav tm="100000">
                                          <p:val>
                                            <p:strVal val="#ppt_x"/>
                                          </p:val>
                                        </p:tav>
                                      </p:tavLst>
                                    </p:anim>
                                    <p:anim calcmode="lin" valueType="num">
                                      <p:cBhvr>
                                        <p:cTn id="128" dur="1000" fill="hold"/>
                                        <p:tgtEl>
                                          <p:spTgt spid="179"/>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181"/>
                                        </p:tgtEl>
                                        <p:attrNameLst>
                                          <p:attrName>style.visibility</p:attrName>
                                        </p:attrNameLst>
                                      </p:cBhvr>
                                      <p:to>
                                        <p:strVal val="visible"/>
                                      </p:to>
                                    </p:set>
                                    <p:animEffect transition="in" filter="fade">
                                      <p:cBhvr>
                                        <p:cTn id="131" dur="1000"/>
                                        <p:tgtEl>
                                          <p:spTgt spid="181"/>
                                        </p:tgtEl>
                                      </p:cBhvr>
                                    </p:animEffect>
                                    <p:anim calcmode="lin" valueType="num">
                                      <p:cBhvr>
                                        <p:cTn id="132" dur="1000" fill="hold"/>
                                        <p:tgtEl>
                                          <p:spTgt spid="181"/>
                                        </p:tgtEl>
                                        <p:attrNameLst>
                                          <p:attrName>ppt_x</p:attrName>
                                        </p:attrNameLst>
                                      </p:cBhvr>
                                      <p:tavLst>
                                        <p:tav tm="0">
                                          <p:val>
                                            <p:strVal val="#ppt_x"/>
                                          </p:val>
                                        </p:tav>
                                        <p:tav tm="100000">
                                          <p:val>
                                            <p:strVal val="#ppt_x"/>
                                          </p:val>
                                        </p:tav>
                                      </p:tavLst>
                                    </p:anim>
                                    <p:anim calcmode="lin" valueType="num">
                                      <p:cBhvr>
                                        <p:cTn id="133" dur="1000" fill="hold"/>
                                        <p:tgtEl>
                                          <p:spTgt spid="181"/>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grpId="0" nodeType="clickEffect">
                                  <p:stCondLst>
                                    <p:cond delay="0"/>
                                  </p:stCondLst>
                                  <p:childTnLst>
                                    <p:set>
                                      <p:cBhvr>
                                        <p:cTn id="137" dur="1" fill="hold">
                                          <p:stCondLst>
                                            <p:cond delay="0"/>
                                          </p:stCondLst>
                                        </p:cTn>
                                        <p:tgtEl>
                                          <p:spTgt spid="172"/>
                                        </p:tgtEl>
                                        <p:attrNameLst>
                                          <p:attrName>style.visibility</p:attrName>
                                        </p:attrNameLst>
                                      </p:cBhvr>
                                      <p:to>
                                        <p:strVal val="visible"/>
                                      </p:to>
                                    </p:set>
                                    <p:animEffect transition="in" filter="fade">
                                      <p:cBhvr>
                                        <p:cTn id="138" dur="1000"/>
                                        <p:tgtEl>
                                          <p:spTgt spid="172"/>
                                        </p:tgtEl>
                                      </p:cBhvr>
                                    </p:animEffect>
                                    <p:anim calcmode="lin" valueType="num">
                                      <p:cBhvr>
                                        <p:cTn id="139" dur="1000" fill="hold"/>
                                        <p:tgtEl>
                                          <p:spTgt spid="172"/>
                                        </p:tgtEl>
                                        <p:attrNameLst>
                                          <p:attrName>ppt_x</p:attrName>
                                        </p:attrNameLst>
                                      </p:cBhvr>
                                      <p:tavLst>
                                        <p:tav tm="0">
                                          <p:val>
                                            <p:strVal val="#ppt_x"/>
                                          </p:val>
                                        </p:tav>
                                        <p:tav tm="100000">
                                          <p:val>
                                            <p:strVal val="#ppt_x"/>
                                          </p:val>
                                        </p:tav>
                                      </p:tavLst>
                                    </p:anim>
                                    <p:anim calcmode="lin" valueType="num">
                                      <p:cBhvr>
                                        <p:cTn id="140" dur="1000" fill="hold"/>
                                        <p:tgtEl>
                                          <p:spTgt spid="172"/>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204"/>
                                        </p:tgtEl>
                                        <p:attrNameLst>
                                          <p:attrName>style.visibility</p:attrName>
                                        </p:attrNameLst>
                                      </p:cBhvr>
                                      <p:to>
                                        <p:strVal val="visible"/>
                                      </p:to>
                                    </p:set>
                                    <p:animEffect transition="in" filter="fade">
                                      <p:cBhvr>
                                        <p:cTn id="143" dur="1000"/>
                                        <p:tgtEl>
                                          <p:spTgt spid="204"/>
                                        </p:tgtEl>
                                      </p:cBhvr>
                                    </p:animEffect>
                                    <p:anim calcmode="lin" valueType="num">
                                      <p:cBhvr>
                                        <p:cTn id="144" dur="1000" fill="hold"/>
                                        <p:tgtEl>
                                          <p:spTgt spid="204"/>
                                        </p:tgtEl>
                                        <p:attrNameLst>
                                          <p:attrName>ppt_x</p:attrName>
                                        </p:attrNameLst>
                                      </p:cBhvr>
                                      <p:tavLst>
                                        <p:tav tm="0">
                                          <p:val>
                                            <p:strVal val="#ppt_x"/>
                                          </p:val>
                                        </p:tav>
                                        <p:tav tm="100000">
                                          <p:val>
                                            <p:strVal val="#ppt_x"/>
                                          </p:val>
                                        </p:tav>
                                      </p:tavLst>
                                    </p:anim>
                                    <p:anim calcmode="lin" valueType="num">
                                      <p:cBhvr>
                                        <p:cTn id="145" dur="10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57" grpId="0"/>
      <p:bldP spid="158" grpId="0"/>
      <p:bldP spid="171" grpId="0"/>
      <p:bldP spid="172" grpId="0"/>
      <p:bldP spid="178" grpId="0"/>
      <p:bldP spid="179" grpId="0"/>
      <p:bldP spid="181" grpId="0"/>
      <p:bldP spid="185" grpId="0"/>
      <p:bldP spid="186" grpId="0"/>
      <p:bldP spid="192" grpId="0"/>
      <p:bldP spid="193" grpId="0"/>
      <p:bldP spid="194" grpId="0"/>
      <p:bldP spid="195" grpId="0"/>
      <p:bldP spid="199" grpId="0"/>
      <p:bldP spid="201" grpId="0"/>
      <p:bldP spid="204" grpId="0"/>
      <p:bldP spid="205" grpId="0"/>
      <p:bldP spid="206" grpId="0"/>
      <p:bldP spid="207" grpId="0"/>
      <p:bldP spid="208" grpId="0"/>
      <p:bldP spid="2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鸟嘴图</a:t>
            </a:r>
            <a:r>
              <a:rPr lang="en-US" altLang="zh-CN" b="1" dirty="0" smtClean="0"/>
              <a:t>—</a:t>
            </a:r>
            <a:r>
              <a:rPr lang="zh-CN" altLang="en-US" b="1" dirty="0" smtClean="0"/>
              <a:t>感应放大器的波形图读取“</a:t>
            </a:r>
            <a:r>
              <a:rPr lang="en-US" altLang="zh-CN" b="1" dirty="0" smtClean="0"/>
              <a:t>1</a:t>
            </a:r>
            <a:r>
              <a:rPr lang="zh-CN" altLang="en-US" b="1" dirty="0" smtClean="0"/>
              <a:t>”</a:t>
            </a:r>
            <a:endParaRPr lang="zh-CN" altLang="en-US" b="1" dirty="0"/>
          </a:p>
        </p:txBody>
      </p:sp>
      <p:pic>
        <p:nvPicPr>
          <p:cNvPr id="6" name="图片 13"/>
          <p:cNvPicPr>
            <a:picLocks noChangeAspect="1"/>
          </p:cNvPicPr>
          <p:nvPr/>
        </p:nvPicPr>
        <p:blipFill>
          <a:blip r:embed="rId3"/>
          <a:stretch>
            <a:fillRect/>
          </a:stretch>
        </p:blipFill>
        <p:spPr>
          <a:xfrm>
            <a:off x="838200" y="1027906"/>
            <a:ext cx="10263188" cy="128588"/>
          </a:xfrm>
          <a:prstGeom prst="rect">
            <a:avLst/>
          </a:prstGeom>
          <a:noFill/>
          <a:ln w="9525">
            <a:noFill/>
          </a:ln>
        </p:spPr>
      </p:pic>
      <p:cxnSp>
        <p:nvCxnSpPr>
          <p:cNvPr id="11" name="直接连接符 10"/>
          <p:cNvCxnSpPr/>
          <p:nvPr/>
        </p:nvCxnSpPr>
        <p:spPr>
          <a:xfrm>
            <a:off x="1242060" y="5066348"/>
            <a:ext cx="831342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242060" y="3721418"/>
            <a:ext cx="8313420" cy="0"/>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1242060" y="2506980"/>
            <a:ext cx="831342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533650" y="1466850"/>
            <a:ext cx="0" cy="4171950"/>
          </a:xfrm>
          <a:prstGeom prst="line">
            <a:avLst/>
          </a:prstGeom>
          <a:ln w="19050">
            <a:prstDash val="dash"/>
          </a:ln>
        </p:spPr>
        <p:style>
          <a:lnRef idx="1">
            <a:schemeClr val="accent6"/>
          </a:lnRef>
          <a:fillRef idx="0">
            <a:schemeClr val="accent6"/>
          </a:fillRef>
          <a:effectRef idx="0">
            <a:schemeClr val="accent6"/>
          </a:effectRef>
          <a:fontRef idx="minor">
            <a:schemeClr val="tx1"/>
          </a:fontRef>
        </p:style>
      </p:cxnSp>
      <p:cxnSp>
        <p:nvCxnSpPr>
          <p:cNvPr id="18" name="直接连接符 17"/>
          <p:cNvCxnSpPr/>
          <p:nvPr/>
        </p:nvCxnSpPr>
        <p:spPr>
          <a:xfrm flipV="1">
            <a:off x="2533650" y="2075497"/>
            <a:ext cx="752475" cy="2990851"/>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3286125" y="2075497"/>
            <a:ext cx="626935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1242060" y="2075497"/>
            <a:ext cx="831342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537236" y="2518640"/>
            <a:ext cx="425958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34" name="任意多边形 33"/>
          <p:cNvSpPr/>
          <p:nvPr/>
        </p:nvSpPr>
        <p:spPr>
          <a:xfrm>
            <a:off x="3542125" y="3734645"/>
            <a:ext cx="1760220" cy="1325880"/>
          </a:xfrm>
          <a:custGeom>
            <a:avLst/>
            <a:gdLst>
              <a:gd name="connsiteX0" fmla="*/ 0 w 1760220"/>
              <a:gd name="connsiteY0" fmla="*/ 0 h 1325880"/>
              <a:gd name="connsiteX1" fmla="*/ 495300 w 1760220"/>
              <a:gd name="connsiteY1" fmla="*/ 815340 h 1325880"/>
              <a:gd name="connsiteX2" fmla="*/ 1203960 w 1760220"/>
              <a:gd name="connsiteY2" fmla="*/ 1173480 h 1325880"/>
              <a:gd name="connsiteX3" fmla="*/ 1760220 w 1760220"/>
              <a:gd name="connsiteY3" fmla="*/ 1325880 h 1325880"/>
            </a:gdLst>
            <a:ahLst/>
            <a:cxnLst>
              <a:cxn ang="0">
                <a:pos x="connsiteX0" y="connsiteY0"/>
              </a:cxn>
              <a:cxn ang="0">
                <a:pos x="connsiteX1" y="connsiteY1"/>
              </a:cxn>
              <a:cxn ang="0">
                <a:pos x="connsiteX2" y="connsiteY2"/>
              </a:cxn>
              <a:cxn ang="0">
                <a:pos x="connsiteX3" y="connsiteY3"/>
              </a:cxn>
            </a:cxnLst>
            <a:rect l="l" t="t" r="r" b="b"/>
            <a:pathLst>
              <a:path w="1760220" h="1325880">
                <a:moveTo>
                  <a:pt x="0" y="0"/>
                </a:moveTo>
                <a:cubicBezTo>
                  <a:pt x="147320" y="309880"/>
                  <a:pt x="294640" y="619760"/>
                  <a:pt x="495300" y="815340"/>
                </a:cubicBezTo>
                <a:cubicBezTo>
                  <a:pt x="695960" y="1010920"/>
                  <a:pt x="993140" y="1088390"/>
                  <a:pt x="1203960" y="1173480"/>
                </a:cubicBezTo>
                <a:cubicBezTo>
                  <a:pt x="1414780" y="1258570"/>
                  <a:pt x="1638300" y="1291590"/>
                  <a:pt x="1760220" y="1325880"/>
                </a:cubicBezTo>
              </a:path>
            </a:pathLst>
          </a:custGeom>
          <a:ln w="28575">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5" name="任意多边形 34"/>
          <p:cNvSpPr/>
          <p:nvPr/>
        </p:nvSpPr>
        <p:spPr>
          <a:xfrm>
            <a:off x="3361609" y="3730945"/>
            <a:ext cx="1066800" cy="1358263"/>
          </a:xfrm>
          <a:custGeom>
            <a:avLst/>
            <a:gdLst>
              <a:gd name="connsiteX0" fmla="*/ 0 w 1059180"/>
              <a:gd name="connsiteY0" fmla="*/ 0 h 1325880"/>
              <a:gd name="connsiteX1" fmla="*/ 365760 w 1059180"/>
              <a:gd name="connsiteY1" fmla="*/ 899160 h 1325880"/>
              <a:gd name="connsiteX2" fmla="*/ 1059180 w 1059180"/>
              <a:gd name="connsiteY2" fmla="*/ 1325880 h 1325880"/>
            </a:gdLst>
            <a:ahLst/>
            <a:cxnLst>
              <a:cxn ang="0">
                <a:pos x="connsiteX0" y="connsiteY0"/>
              </a:cxn>
              <a:cxn ang="0">
                <a:pos x="connsiteX1" y="connsiteY1"/>
              </a:cxn>
              <a:cxn ang="0">
                <a:pos x="connsiteX2" y="connsiteY2"/>
              </a:cxn>
            </a:cxnLst>
            <a:rect l="l" t="t" r="r" b="b"/>
            <a:pathLst>
              <a:path w="1059180" h="1325880">
                <a:moveTo>
                  <a:pt x="0" y="0"/>
                </a:moveTo>
                <a:cubicBezTo>
                  <a:pt x="94615" y="339090"/>
                  <a:pt x="189230" y="678180"/>
                  <a:pt x="365760" y="899160"/>
                </a:cubicBezTo>
                <a:cubicBezTo>
                  <a:pt x="542290" y="1120140"/>
                  <a:pt x="867410" y="1290320"/>
                  <a:pt x="1059180" y="1325880"/>
                </a:cubicBezTo>
              </a:path>
            </a:pathLst>
          </a:custGeom>
          <a:ln w="19050">
            <a:prstDash val="sysDash"/>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37" name="任意多边形 36"/>
          <p:cNvSpPr/>
          <p:nvPr/>
        </p:nvSpPr>
        <p:spPr>
          <a:xfrm>
            <a:off x="3564920" y="2502665"/>
            <a:ext cx="754379" cy="2567941"/>
          </a:xfrm>
          <a:custGeom>
            <a:avLst/>
            <a:gdLst>
              <a:gd name="connsiteX0" fmla="*/ 0 w 297180"/>
              <a:gd name="connsiteY0" fmla="*/ 2392680 h 2392680"/>
              <a:gd name="connsiteX1" fmla="*/ 297180 w 297180"/>
              <a:gd name="connsiteY1" fmla="*/ 0 h 2392680"/>
            </a:gdLst>
            <a:ahLst/>
            <a:cxnLst>
              <a:cxn ang="0">
                <a:pos x="connsiteX0" y="connsiteY0"/>
              </a:cxn>
              <a:cxn ang="0">
                <a:pos x="connsiteX1" y="connsiteY1"/>
              </a:cxn>
            </a:cxnLst>
            <a:rect l="l" t="t" r="r" b="b"/>
            <a:pathLst>
              <a:path w="297180" h="2392680">
                <a:moveTo>
                  <a:pt x="0" y="2392680"/>
                </a:moveTo>
                <a:cubicBezTo>
                  <a:pt x="72390" y="1383030"/>
                  <a:pt x="144780" y="373380"/>
                  <a:pt x="297180" y="0"/>
                </a:cubicBezTo>
              </a:path>
            </a:pathLst>
          </a:custGeom>
          <a:ln w="19050">
            <a:prstDash val="sysDash"/>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cxnSp>
        <p:nvCxnSpPr>
          <p:cNvPr id="39" name="直接连接符 38"/>
          <p:cNvCxnSpPr/>
          <p:nvPr/>
        </p:nvCxnSpPr>
        <p:spPr>
          <a:xfrm>
            <a:off x="4319299" y="2522796"/>
            <a:ext cx="4259580" cy="0"/>
          </a:xfrm>
          <a:prstGeom prst="line">
            <a:avLst/>
          </a:prstGeom>
          <a:ln w="19050">
            <a:prstDash val="sysDash"/>
          </a:ln>
        </p:spPr>
        <p:style>
          <a:lnRef idx="1">
            <a:schemeClr val="accent4"/>
          </a:lnRef>
          <a:fillRef idx="0">
            <a:schemeClr val="accent4"/>
          </a:fillRef>
          <a:effectRef idx="0">
            <a:schemeClr val="accent4"/>
          </a:effectRef>
          <a:fontRef idx="minor">
            <a:schemeClr val="tx1"/>
          </a:fontRef>
        </p:style>
      </p:cxnSp>
      <p:cxnSp>
        <p:nvCxnSpPr>
          <p:cNvPr id="40" name="直接连接符 39"/>
          <p:cNvCxnSpPr/>
          <p:nvPr/>
        </p:nvCxnSpPr>
        <p:spPr>
          <a:xfrm flipV="1">
            <a:off x="4367372" y="5080901"/>
            <a:ext cx="4429444" cy="3362"/>
          </a:xfrm>
          <a:prstGeom prst="line">
            <a:avLst/>
          </a:prstGeom>
          <a:ln w="19050">
            <a:prstDash val="sysDash"/>
          </a:ln>
        </p:spPr>
        <p:style>
          <a:lnRef idx="1">
            <a:schemeClr val="accent4"/>
          </a:lnRef>
          <a:fillRef idx="0">
            <a:schemeClr val="accent4"/>
          </a:fillRef>
          <a:effectRef idx="0">
            <a:schemeClr val="accent4"/>
          </a:effectRef>
          <a:fontRef idx="minor">
            <a:schemeClr val="tx1"/>
          </a:fontRef>
        </p:style>
      </p:cxnSp>
      <p:cxnSp>
        <p:nvCxnSpPr>
          <p:cNvPr id="42" name="直接连接符 41"/>
          <p:cNvCxnSpPr/>
          <p:nvPr/>
        </p:nvCxnSpPr>
        <p:spPr>
          <a:xfrm>
            <a:off x="5292062" y="5071198"/>
            <a:ext cx="3625693" cy="8072"/>
          </a:xfrm>
          <a:prstGeom prst="line">
            <a:avLst/>
          </a:prstGeom>
          <a:ln w="28575">
            <a:prstDash val="dash"/>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3" name="文本框 42"/>
              <p:cNvSpPr txBox="1"/>
              <p:nvPr/>
            </p:nvSpPr>
            <p:spPr>
              <a:xfrm>
                <a:off x="3183175" y="3532918"/>
                <a:ext cx="46863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m:t>
                      </m:r>
                      <m:r>
                        <a:rPr lang="en-US" altLang="zh-CN" sz="1000" b="0" i="1" smtClean="0">
                          <a:latin typeface="Cambria Math" panose="02040503050406030204" pitchFamily="18" charset="0"/>
                        </a:rPr>
                        <m:t>𝑉</m:t>
                      </m:r>
                    </m:oMath>
                  </m:oMathPara>
                </a14:m>
                <a:endParaRPr lang="zh-CN" altLang="en-US" sz="1000" dirty="0"/>
              </a:p>
            </p:txBody>
          </p:sp>
        </mc:Choice>
        <mc:Fallback xmlns="">
          <p:sp>
            <p:nvSpPr>
              <p:cNvPr id="43" name="文本框 42"/>
              <p:cNvSpPr txBox="1">
                <a:spLocks noRot="1" noChangeAspect="1" noMove="1" noResize="1" noEditPoints="1" noAdjustHandles="1" noChangeArrowheads="1" noChangeShapeType="1" noTextEdit="1"/>
              </p:cNvSpPr>
              <p:nvPr/>
            </p:nvSpPr>
            <p:spPr>
              <a:xfrm>
                <a:off x="3183175" y="3532918"/>
                <a:ext cx="468630" cy="246221"/>
              </a:xfrm>
              <a:prstGeom prst="rect">
                <a:avLst/>
              </a:prstGeom>
              <a:blipFill>
                <a:blip r:embed="rId4"/>
                <a:stretch>
                  <a:fillRect/>
                </a:stretch>
              </a:blipFill>
            </p:spPr>
            <p:txBody>
              <a:bodyPr/>
              <a:lstStyle/>
              <a:p>
                <a:r>
                  <a:rPr lang="zh-CN" altLang="en-US">
                    <a:noFill/>
                  </a:rPr>
                  <a:t> </a:t>
                </a:r>
              </a:p>
            </p:txBody>
          </p:sp>
        </mc:Fallback>
      </mc:AlternateContent>
      <p:sp>
        <p:nvSpPr>
          <p:cNvPr id="44" name="文本框 43"/>
          <p:cNvSpPr txBox="1"/>
          <p:nvPr/>
        </p:nvSpPr>
        <p:spPr>
          <a:xfrm>
            <a:off x="2490469" y="5355195"/>
            <a:ext cx="1022351" cy="369332"/>
          </a:xfrm>
          <a:prstGeom prst="rect">
            <a:avLst/>
          </a:prstGeom>
          <a:noFill/>
        </p:spPr>
        <p:txBody>
          <a:bodyPr wrap="square" rtlCol="0">
            <a:spAutoFit/>
          </a:bodyPr>
          <a:lstStyle/>
          <a:p>
            <a:r>
              <a:rPr lang="en-US" altLang="zh-CN" dirty="0" smtClean="0"/>
              <a:t>WL ON</a:t>
            </a:r>
            <a:endParaRPr lang="zh-CN" altLang="en-US" dirty="0"/>
          </a:p>
        </p:txBody>
      </p:sp>
      <p:sp>
        <p:nvSpPr>
          <p:cNvPr id="45" name="文本框 44"/>
          <p:cNvSpPr txBox="1"/>
          <p:nvPr/>
        </p:nvSpPr>
        <p:spPr>
          <a:xfrm>
            <a:off x="666908" y="4898405"/>
            <a:ext cx="787400" cy="369332"/>
          </a:xfrm>
          <a:prstGeom prst="rect">
            <a:avLst/>
          </a:prstGeom>
          <a:noFill/>
        </p:spPr>
        <p:txBody>
          <a:bodyPr wrap="square" rtlCol="0">
            <a:spAutoFit/>
          </a:bodyPr>
          <a:lstStyle/>
          <a:p>
            <a:r>
              <a:rPr lang="en-US" altLang="zh-CN" dirty="0" smtClean="0">
                <a:solidFill>
                  <a:schemeClr val="accent1"/>
                </a:solidFill>
              </a:rPr>
              <a:t>GND</a:t>
            </a:r>
            <a:endParaRPr lang="zh-CN" altLang="en-US" dirty="0">
              <a:solidFill>
                <a:schemeClr val="accent1"/>
              </a:solidFill>
            </a:endParaRPr>
          </a:p>
        </p:txBody>
      </p:sp>
      <mc:AlternateContent xmlns:mc="http://schemas.openxmlformats.org/markup-compatibility/2006" xmlns:a14="http://schemas.microsoft.com/office/drawing/2010/main">
        <mc:Choice Requires="a14">
          <p:sp>
            <p:nvSpPr>
              <p:cNvPr id="47" name="文本框 46"/>
              <p:cNvSpPr txBox="1"/>
              <p:nvPr/>
            </p:nvSpPr>
            <p:spPr>
              <a:xfrm>
                <a:off x="666908" y="2424873"/>
                <a:ext cx="787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𝑉</m:t>
                          </m:r>
                        </m:e>
                        <m:sub>
                          <m:r>
                            <a:rPr lang="en-US" altLang="zh-CN" b="0" i="1" smtClean="0">
                              <a:solidFill>
                                <a:schemeClr val="accent1"/>
                              </a:solidFill>
                              <a:latin typeface="Cambria Math" panose="02040503050406030204" pitchFamily="18" charset="0"/>
                            </a:rPr>
                            <m:t>𝐵𝐿𝐻</m:t>
                          </m:r>
                        </m:sub>
                      </m:sSub>
                    </m:oMath>
                  </m:oMathPara>
                </a14:m>
                <a:endParaRPr lang="zh-CN" altLang="en-US" dirty="0">
                  <a:solidFill>
                    <a:schemeClr val="accent1"/>
                  </a:solidFill>
                </a:endParaRPr>
              </a:p>
            </p:txBody>
          </p:sp>
        </mc:Choice>
        <mc:Fallback xmlns="">
          <p:sp>
            <p:nvSpPr>
              <p:cNvPr id="47" name="文本框 46"/>
              <p:cNvSpPr txBox="1">
                <a:spLocks noRot="1" noChangeAspect="1" noMove="1" noResize="1" noEditPoints="1" noAdjustHandles="1" noChangeArrowheads="1" noChangeShapeType="1" noTextEdit="1"/>
              </p:cNvSpPr>
              <p:nvPr/>
            </p:nvSpPr>
            <p:spPr>
              <a:xfrm>
                <a:off x="666908" y="2424873"/>
                <a:ext cx="787400"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666908" y="1925857"/>
                <a:ext cx="787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𝑉</m:t>
                          </m:r>
                        </m:e>
                        <m:sub>
                          <m:r>
                            <a:rPr lang="en-US" altLang="zh-CN" b="0" i="1" smtClean="0">
                              <a:solidFill>
                                <a:schemeClr val="accent1"/>
                              </a:solidFill>
                              <a:latin typeface="Cambria Math" panose="02040503050406030204" pitchFamily="18" charset="0"/>
                            </a:rPr>
                            <m:t>𝑃𝑃</m:t>
                          </m:r>
                        </m:sub>
                      </m:sSub>
                    </m:oMath>
                  </m:oMathPara>
                </a14:m>
                <a:endParaRPr lang="zh-CN" altLang="en-US" dirty="0">
                  <a:solidFill>
                    <a:schemeClr val="accent1"/>
                  </a:solidFill>
                </a:endParaRPr>
              </a:p>
            </p:txBody>
          </p:sp>
        </mc:Choice>
        <mc:Fallback xmlns="">
          <p:sp>
            <p:nvSpPr>
              <p:cNvPr id="48" name="文本框 47"/>
              <p:cNvSpPr txBox="1">
                <a:spLocks noRot="1" noChangeAspect="1" noMove="1" noResize="1" noEditPoints="1" noAdjustHandles="1" noChangeArrowheads="1" noChangeShapeType="1" noTextEdit="1"/>
              </p:cNvSpPr>
              <p:nvPr/>
            </p:nvSpPr>
            <p:spPr>
              <a:xfrm>
                <a:off x="666908" y="1925857"/>
                <a:ext cx="78740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666908" y="3587119"/>
                <a:ext cx="787400"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𝑉</m:t>
                          </m:r>
                        </m:e>
                        <m:sub>
                          <m:r>
                            <a:rPr lang="en-US" altLang="zh-CN" b="0" i="1" smtClean="0">
                              <a:solidFill>
                                <a:schemeClr val="accent1"/>
                              </a:solidFill>
                              <a:latin typeface="Cambria Math" panose="02040503050406030204" pitchFamily="18" charset="0"/>
                            </a:rPr>
                            <m:t>𝐵𝐿𝐸𝑄</m:t>
                          </m:r>
                        </m:sub>
                      </m:sSub>
                    </m:oMath>
                  </m:oMathPara>
                </a14:m>
                <a:endParaRPr lang="zh-CN" altLang="en-US" dirty="0">
                  <a:solidFill>
                    <a:schemeClr val="accent1"/>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666908" y="3587119"/>
                <a:ext cx="787400" cy="388889"/>
              </a:xfrm>
              <a:prstGeom prst="rect">
                <a:avLst/>
              </a:prstGeom>
              <a:blipFill>
                <a:blip r:embed="rId7"/>
                <a:stretch>
                  <a:fillRect b="-7813"/>
                </a:stretch>
              </a:blipFill>
            </p:spPr>
            <p:txBody>
              <a:bodyPr/>
              <a:lstStyle/>
              <a:p>
                <a:r>
                  <a:rPr lang="zh-CN" altLang="en-US">
                    <a:noFill/>
                  </a:rPr>
                  <a:t> </a:t>
                </a:r>
              </a:p>
            </p:txBody>
          </p:sp>
        </mc:Fallback>
      </mc:AlternateContent>
      <p:sp>
        <p:nvSpPr>
          <p:cNvPr id="51" name="八边形 50"/>
          <p:cNvSpPr/>
          <p:nvPr/>
        </p:nvSpPr>
        <p:spPr>
          <a:xfrm>
            <a:off x="2238414" y="5438018"/>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3" name="文本框 52"/>
          <p:cNvSpPr txBox="1"/>
          <p:nvPr/>
        </p:nvSpPr>
        <p:spPr>
          <a:xfrm>
            <a:off x="2249803" y="5419293"/>
            <a:ext cx="219075" cy="246221"/>
          </a:xfrm>
          <a:prstGeom prst="rect">
            <a:avLst/>
          </a:prstGeom>
          <a:noFill/>
        </p:spPr>
        <p:txBody>
          <a:bodyPr wrap="square" rtlCol="0">
            <a:spAutoFit/>
          </a:bodyPr>
          <a:lstStyle/>
          <a:p>
            <a:r>
              <a:rPr lang="en-US" altLang="zh-CN" sz="1000" dirty="0" smtClean="0"/>
              <a:t>1</a:t>
            </a:r>
            <a:endParaRPr lang="zh-CN" altLang="en-US" sz="1000" dirty="0"/>
          </a:p>
        </p:txBody>
      </p:sp>
      <p:sp>
        <p:nvSpPr>
          <p:cNvPr id="56" name="任意多边形 55"/>
          <p:cNvSpPr/>
          <p:nvPr/>
        </p:nvSpPr>
        <p:spPr>
          <a:xfrm>
            <a:off x="2986523" y="3557574"/>
            <a:ext cx="701918" cy="172787"/>
          </a:xfrm>
          <a:custGeom>
            <a:avLst/>
            <a:gdLst>
              <a:gd name="connsiteX0" fmla="*/ 0 w 867747"/>
              <a:gd name="connsiteY0" fmla="*/ 181575 h 181575"/>
              <a:gd name="connsiteX1" fmla="*/ 242596 w 867747"/>
              <a:gd name="connsiteY1" fmla="*/ 22954 h 181575"/>
              <a:gd name="connsiteX2" fmla="*/ 867747 w 867747"/>
              <a:gd name="connsiteY2" fmla="*/ 4293 h 181575"/>
            </a:gdLst>
            <a:ahLst/>
            <a:cxnLst>
              <a:cxn ang="0">
                <a:pos x="connsiteX0" y="connsiteY0"/>
              </a:cxn>
              <a:cxn ang="0">
                <a:pos x="connsiteX1" y="connsiteY1"/>
              </a:cxn>
              <a:cxn ang="0">
                <a:pos x="connsiteX2" y="connsiteY2"/>
              </a:cxn>
            </a:cxnLst>
            <a:rect l="l" t="t" r="r" b="b"/>
            <a:pathLst>
              <a:path w="867747" h="181575">
                <a:moveTo>
                  <a:pt x="0" y="181575"/>
                </a:moveTo>
                <a:cubicBezTo>
                  <a:pt x="48986" y="117038"/>
                  <a:pt x="97972" y="52501"/>
                  <a:pt x="242596" y="22954"/>
                </a:cubicBezTo>
                <a:cubicBezTo>
                  <a:pt x="387220" y="-6593"/>
                  <a:pt x="627483" y="-1150"/>
                  <a:pt x="867747" y="4293"/>
                </a:cubicBezTo>
              </a:path>
            </a:pathLst>
          </a:custGeom>
          <a:ln w="28575">
            <a:solidFill>
              <a:schemeClr val="accent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 name="文本框 2"/>
          <p:cNvSpPr txBox="1"/>
          <p:nvPr/>
        </p:nvSpPr>
        <p:spPr>
          <a:xfrm>
            <a:off x="3938351" y="2304126"/>
            <a:ext cx="1455575" cy="369332"/>
          </a:xfrm>
          <a:prstGeom prst="rect">
            <a:avLst/>
          </a:prstGeom>
          <a:noFill/>
        </p:spPr>
        <p:txBody>
          <a:bodyPr wrap="square" rtlCol="0">
            <a:spAutoFit/>
          </a:bodyPr>
          <a:lstStyle/>
          <a:p>
            <a:r>
              <a:rPr lang="en-US" altLang="zh-CN" dirty="0" smtClean="0">
                <a:solidFill>
                  <a:schemeClr val="accent2"/>
                </a:solidFill>
              </a:rPr>
              <a:t>BL</a:t>
            </a:r>
            <a:endParaRPr lang="zh-CN" altLang="en-US" dirty="0">
              <a:solidFill>
                <a:schemeClr val="accent2"/>
              </a:solidFill>
            </a:endParaRPr>
          </a:p>
        </p:txBody>
      </p:sp>
      <p:sp>
        <p:nvSpPr>
          <p:cNvPr id="4" name="文本框 3"/>
          <p:cNvSpPr txBox="1"/>
          <p:nvPr/>
        </p:nvSpPr>
        <p:spPr>
          <a:xfrm>
            <a:off x="4414837" y="4603034"/>
            <a:ext cx="1589186" cy="369332"/>
          </a:xfrm>
          <a:prstGeom prst="rect">
            <a:avLst/>
          </a:prstGeom>
          <a:noFill/>
        </p:spPr>
        <p:txBody>
          <a:bodyPr wrap="square" rtlCol="0">
            <a:spAutoFit/>
          </a:bodyPr>
          <a:lstStyle/>
          <a:p>
            <a:r>
              <a:rPr lang="en-US" altLang="zh-CN" dirty="0" smtClean="0">
                <a:solidFill>
                  <a:schemeClr val="accent2"/>
                </a:solidFill>
              </a:rPr>
              <a:t>/BL</a:t>
            </a:r>
            <a:endParaRPr lang="zh-CN" altLang="en-US" dirty="0">
              <a:solidFill>
                <a:schemeClr val="accent2"/>
              </a:solidFill>
            </a:endParaRPr>
          </a:p>
        </p:txBody>
      </p:sp>
      <p:sp>
        <p:nvSpPr>
          <p:cNvPr id="8" name="任意多边形 7"/>
          <p:cNvSpPr/>
          <p:nvPr/>
        </p:nvSpPr>
        <p:spPr>
          <a:xfrm>
            <a:off x="4525170" y="2533374"/>
            <a:ext cx="1861282" cy="2546726"/>
          </a:xfrm>
          <a:custGeom>
            <a:avLst/>
            <a:gdLst>
              <a:gd name="connsiteX0" fmla="*/ 0 w 2085824"/>
              <a:gd name="connsiteY0" fmla="*/ 2568588 h 2568588"/>
              <a:gd name="connsiteX1" fmla="*/ 569168 w 2085824"/>
              <a:gd name="connsiteY1" fmla="*/ 431878 h 2568588"/>
              <a:gd name="connsiteX2" fmla="*/ 1184988 w 2085824"/>
              <a:gd name="connsiteY2" fmla="*/ 2670 h 2568588"/>
              <a:gd name="connsiteX3" fmla="*/ 1632858 w 2085824"/>
              <a:gd name="connsiteY3" fmla="*/ 506523 h 2568588"/>
              <a:gd name="connsiteX4" fmla="*/ 2071396 w 2085824"/>
              <a:gd name="connsiteY4" fmla="*/ 2559257 h 25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824" h="2568588">
                <a:moveTo>
                  <a:pt x="0" y="2568588"/>
                </a:moveTo>
                <a:cubicBezTo>
                  <a:pt x="185835" y="1714059"/>
                  <a:pt x="371670" y="859531"/>
                  <a:pt x="569168" y="431878"/>
                </a:cubicBezTo>
                <a:cubicBezTo>
                  <a:pt x="766666" y="4225"/>
                  <a:pt x="1007707" y="-9771"/>
                  <a:pt x="1184988" y="2670"/>
                </a:cubicBezTo>
                <a:cubicBezTo>
                  <a:pt x="1362269" y="15111"/>
                  <a:pt x="1485123" y="80425"/>
                  <a:pt x="1632858" y="506523"/>
                </a:cubicBezTo>
                <a:cubicBezTo>
                  <a:pt x="1780593" y="932621"/>
                  <a:pt x="2164702" y="2293335"/>
                  <a:pt x="2071396" y="2559257"/>
                </a:cubicBezTo>
              </a:path>
            </a:pathLst>
          </a:cu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94300" y="2733617"/>
            <a:ext cx="654050" cy="369332"/>
          </a:xfrm>
          <a:prstGeom prst="rect">
            <a:avLst/>
          </a:prstGeom>
          <a:noFill/>
        </p:spPr>
        <p:txBody>
          <a:bodyPr wrap="square" rtlCol="0">
            <a:spAutoFit/>
          </a:bodyPr>
          <a:lstStyle/>
          <a:p>
            <a:r>
              <a:rPr lang="en-US" altLang="zh-CN" dirty="0" smtClean="0">
                <a:solidFill>
                  <a:schemeClr val="accent1">
                    <a:lumMod val="75000"/>
                  </a:schemeClr>
                </a:solidFill>
              </a:rPr>
              <a:t>CSEL</a:t>
            </a:r>
            <a:endParaRPr lang="zh-CN" altLang="en-US" dirty="0">
              <a:solidFill>
                <a:schemeClr val="accent1">
                  <a:lumMod val="75000"/>
                </a:schemeClr>
              </a:solidFill>
            </a:endParaRPr>
          </a:p>
        </p:txBody>
      </p:sp>
      <p:sp>
        <p:nvSpPr>
          <p:cNvPr id="10" name="文本框 9"/>
          <p:cNvSpPr txBox="1"/>
          <p:nvPr/>
        </p:nvSpPr>
        <p:spPr>
          <a:xfrm>
            <a:off x="2990611" y="3990896"/>
            <a:ext cx="604520" cy="369332"/>
          </a:xfrm>
          <a:prstGeom prst="rect">
            <a:avLst/>
          </a:prstGeom>
          <a:noFill/>
        </p:spPr>
        <p:txBody>
          <a:bodyPr wrap="square" rtlCol="0">
            <a:spAutoFit/>
          </a:bodyPr>
          <a:lstStyle/>
          <a:p>
            <a:r>
              <a:rPr lang="en-US" altLang="zh-CN" dirty="0" smtClean="0">
                <a:solidFill>
                  <a:schemeClr val="accent4"/>
                </a:solidFill>
              </a:rPr>
              <a:t>NCS</a:t>
            </a:r>
            <a:endParaRPr lang="zh-CN" altLang="en-US" dirty="0">
              <a:solidFill>
                <a:schemeClr val="accent4"/>
              </a:solidFill>
            </a:endParaRPr>
          </a:p>
        </p:txBody>
      </p:sp>
      <p:sp>
        <p:nvSpPr>
          <p:cNvPr id="15" name="文本框 14"/>
          <p:cNvSpPr txBox="1"/>
          <p:nvPr/>
        </p:nvSpPr>
        <p:spPr>
          <a:xfrm>
            <a:off x="3544373" y="2735609"/>
            <a:ext cx="605711" cy="369332"/>
          </a:xfrm>
          <a:prstGeom prst="rect">
            <a:avLst/>
          </a:prstGeom>
          <a:noFill/>
        </p:spPr>
        <p:txBody>
          <a:bodyPr wrap="square" rtlCol="0">
            <a:spAutoFit/>
          </a:bodyPr>
          <a:lstStyle/>
          <a:p>
            <a:r>
              <a:rPr lang="en-US" altLang="zh-CN" dirty="0" smtClean="0">
                <a:solidFill>
                  <a:schemeClr val="accent4"/>
                </a:solidFill>
              </a:rPr>
              <a:t>PCS</a:t>
            </a:r>
            <a:endParaRPr lang="zh-CN" altLang="en-US" dirty="0">
              <a:solidFill>
                <a:schemeClr val="accent4"/>
              </a:solidFill>
            </a:endParaRPr>
          </a:p>
        </p:txBody>
      </p:sp>
      <p:sp>
        <p:nvSpPr>
          <p:cNvPr id="41" name="八边形 40"/>
          <p:cNvSpPr/>
          <p:nvPr/>
        </p:nvSpPr>
        <p:spPr>
          <a:xfrm>
            <a:off x="3059920" y="3239699"/>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46" name="八边形 45"/>
          <p:cNvSpPr/>
          <p:nvPr/>
        </p:nvSpPr>
        <p:spPr>
          <a:xfrm>
            <a:off x="2978984" y="4406223"/>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0" name="八边形 49"/>
          <p:cNvSpPr/>
          <p:nvPr/>
        </p:nvSpPr>
        <p:spPr>
          <a:xfrm>
            <a:off x="3196549" y="2604857"/>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2" name="八边形 51"/>
          <p:cNvSpPr/>
          <p:nvPr/>
        </p:nvSpPr>
        <p:spPr>
          <a:xfrm>
            <a:off x="5715832" y="2220001"/>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4" name="文本框 53"/>
          <p:cNvSpPr txBox="1"/>
          <p:nvPr/>
        </p:nvSpPr>
        <p:spPr>
          <a:xfrm>
            <a:off x="3055333" y="3226808"/>
            <a:ext cx="219075" cy="246221"/>
          </a:xfrm>
          <a:prstGeom prst="rect">
            <a:avLst/>
          </a:prstGeom>
          <a:noFill/>
        </p:spPr>
        <p:txBody>
          <a:bodyPr wrap="square" rtlCol="0">
            <a:spAutoFit/>
          </a:bodyPr>
          <a:lstStyle/>
          <a:p>
            <a:r>
              <a:rPr lang="en-US" altLang="zh-CN" sz="1000" dirty="0"/>
              <a:t>2</a:t>
            </a:r>
            <a:endParaRPr lang="zh-CN" altLang="en-US" sz="1000" dirty="0"/>
          </a:p>
        </p:txBody>
      </p:sp>
      <p:sp>
        <p:nvSpPr>
          <p:cNvPr id="22" name="文本框 21"/>
          <p:cNvSpPr txBox="1"/>
          <p:nvPr/>
        </p:nvSpPr>
        <p:spPr>
          <a:xfrm>
            <a:off x="3247600" y="3226807"/>
            <a:ext cx="1116490" cy="246221"/>
          </a:xfrm>
          <a:prstGeom prst="rect">
            <a:avLst/>
          </a:prstGeom>
          <a:noFill/>
        </p:spPr>
        <p:txBody>
          <a:bodyPr wrap="square" rtlCol="0">
            <a:spAutoFit/>
          </a:bodyPr>
          <a:lstStyle/>
          <a:p>
            <a:r>
              <a:rPr lang="en-US" altLang="zh-CN" sz="1000" dirty="0" smtClean="0">
                <a:latin typeface="+mn-lt"/>
                <a:ea typeface="微软雅黑" panose="020B0503020204020204" pitchFamily="34" charset="-122"/>
              </a:rPr>
              <a:t>Charge sharing</a:t>
            </a:r>
          </a:p>
        </p:txBody>
      </p:sp>
      <p:sp>
        <p:nvSpPr>
          <p:cNvPr id="57" name="文本框 56"/>
          <p:cNvSpPr txBox="1"/>
          <p:nvPr/>
        </p:nvSpPr>
        <p:spPr>
          <a:xfrm>
            <a:off x="2986523" y="4381540"/>
            <a:ext cx="219075" cy="246221"/>
          </a:xfrm>
          <a:prstGeom prst="rect">
            <a:avLst/>
          </a:prstGeom>
          <a:noFill/>
        </p:spPr>
        <p:txBody>
          <a:bodyPr wrap="square" rtlCol="0">
            <a:spAutoFit/>
          </a:bodyPr>
          <a:lstStyle/>
          <a:p>
            <a:r>
              <a:rPr lang="en-US" altLang="zh-CN" sz="1000" dirty="0"/>
              <a:t>3</a:t>
            </a:r>
            <a:endParaRPr lang="zh-CN" altLang="en-US" sz="1000" dirty="0"/>
          </a:p>
        </p:txBody>
      </p:sp>
      <p:sp>
        <p:nvSpPr>
          <p:cNvPr id="23" name="文本框 22"/>
          <p:cNvSpPr txBox="1"/>
          <p:nvPr/>
        </p:nvSpPr>
        <p:spPr>
          <a:xfrm>
            <a:off x="3158646" y="4391055"/>
            <a:ext cx="1356244" cy="246221"/>
          </a:xfrm>
          <a:prstGeom prst="rect">
            <a:avLst/>
          </a:prstGeom>
          <a:noFill/>
        </p:spPr>
        <p:txBody>
          <a:bodyPr wrap="square" rtlCol="0">
            <a:spAutoFit/>
          </a:bodyPr>
          <a:lstStyle/>
          <a:p>
            <a:r>
              <a:rPr lang="en-US" altLang="zh-CN" sz="1000" dirty="0" smtClean="0"/>
              <a:t>NCS pull GND</a:t>
            </a:r>
            <a:endParaRPr lang="zh-CN" altLang="en-US" sz="1000" dirty="0"/>
          </a:p>
        </p:txBody>
      </p:sp>
      <p:sp>
        <p:nvSpPr>
          <p:cNvPr id="24" name="文本框 23"/>
          <p:cNvSpPr txBox="1"/>
          <p:nvPr/>
        </p:nvSpPr>
        <p:spPr>
          <a:xfrm>
            <a:off x="3382313" y="2605744"/>
            <a:ext cx="2011613" cy="246221"/>
          </a:xfrm>
          <a:prstGeom prst="rect">
            <a:avLst/>
          </a:prstGeom>
          <a:noFill/>
        </p:spPr>
        <p:txBody>
          <a:bodyPr wrap="square" rtlCol="0">
            <a:spAutoFit/>
          </a:bodyPr>
          <a:lstStyle/>
          <a:p>
            <a:r>
              <a:rPr lang="en-US" altLang="zh-CN" sz="1000" dirty="0" smtClean="0"/>
              <a:t>PCS pull high </a:t>
            </a:r>
            <a:endParaRPr lang="zh-CN" altLang="en-US" sz="1000" dirty="0"/>
          </a:p>
        </p:txBody>
      </p:sp>
      <p:sp>
        <p:nvSpPr>
          <p:cNvPr id="58" name="文本框 57"/>
          <p:cNvSpPr txBox="1"/>
          <p:nvPr/>
        </p:nvSpPr>
        <p:spPr>
          <a:xfrm>
            <a:off x="3198415" y="2600600"/>
            <a:ext cx="219075" cy="246221"/>
          </a:xfrm>
          <a:prstGeom prst="rect">
            <a:avLst/>
          </a:prstGeom>
          <a:noFill/>
        </p:spPr>
        <p:txBody>
          <a:bodyPr wrap="square" rtlCol="0">
            <a:spAutoFit/>
          </a:bodyPr>
          <a:lstStyle/>
          <a:p>
            <a:r>
              <a:rPr lang="en-US" altLang="zh-CN" sz="1000" dirty="0"/>
              <a:t>4</a:t>
            </a:r>
            <a:endParaRPr lang="zh-CN" altLang="en-US" sz="1000" dirty="0"/>
          </a:p>
        </p:txBody>
      </p:sp>
      <p:sp>
        <p:nvSpPr>
          <p:cNvPr id="60" name="八边形 59"/>
          <p:cNvSpPr/>
          <p:nvPr/>
        </p:nvSpPr>
        <p:spPr>
          <a:xfrm>
            <a:off x="6194530" y="5182664"/>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5" name="文本框 54"/>
          <p:cNvSpPr txBox="1"/>
          <p:nvPr/>
        </p:nvSpPr>
        <p:spPr>
          <a:xfrm>
            <a:off x="6195127" y="5165508"/>
            <a:ext cx="219075" cy="246221"/>
          </a:xfrm>
          <a:prstGeom prst="rect">
            <a:avLst/>
          </a:prstGeom>
          <a:noFill/>
        </p:spPr>
        <p:txBody>
          <a:bodyPr wrap="square" rtlCol="0">
            <a:spAutoFit/>
          </a:bodyPr>
          <a:lstStyle/>
          <a:p>
            <a:r>
              <a:rPr lang="en-US" altLang="zh-CN" sz="1000" dirty="0"/>
              <a:t>5</a:t>
            </a:r>
            <a:endParaRPr lang="zh-CN" altLang="en-US" sz="1000" dirty="0"/>
          </a:p>
        </p:txBody>
      </p:sp>
      <p:sp>
        <p:nvSpPr>
          <p:cNvPr id="25" name="文本框 24"/>
          <p:cNvSpPr txBox="1"/>
          <p:nvPr/>
        </p:nvSpPr>
        <p:spPr>
          <a:xfrm>
            <a:off x="6386452" y="5161159"/>
            <a:ext cx="1935480" cy="246221"/>
          </a:xfrm>
          <a:prstGeom prst="rect">
            <a:avLst/>
          </a:prstGeom>
          <a:noFill/>
        </p:spPr>
        <p:txBody>
          <a:bodyPr wrap="square" rtlCol="0">
            <a:spAutoFit/>
          </a:bodyPr>
          <a:lstStyle/>
          <a:p>
            <a:r>
              <a:rPr lang="en-US" altLang="zh-CN" sz="1000" dirty="0" smtClean="0"/>
              <a:t>/BL sensing to low</a:t>
            </a:r>
            <a:endParaRPr lang="zh-CN" altLang="en-US" sz="1000" dirty="0"/>
          </a:p>
        </p:txBody>
      </p:sp>
      <p:sp>
        <p:nvSpPr>
          <p:cNvPr id="64" name="文本框 63"/>
          <p:cNvSpPr txBox="1"/>
          <p:nvPr/>
        </p:nvSpPr>
        <p:spPr>
          <a:xfrm>
            <a:off x="5718331" y="2219705"/>
            <a:ext cx="219075" cy="246221"/>
          </a:xfrm>
          <a:prstGeom prst="rect">
            <a:avLst/>
          </a:prstGeom>
          <a:noFill/>
        </p:spPr>
        <p:txBody>
          <a:bodyPr wrap="square" rtlCol="0">
            <a:spAutoFit/>
          </a:bodyPr>
          <a:lstStyle/>
          <a:p>
            <a:r>
              <a:rPr lang="en-US" altLang="zh-CN" sz="1000" dirty="0"/>
              <a:t>5</a:t>
            </a:r>
            <a:endParaRPr lang="zh-CN" altLang="en-US" sz="1000" dirty="0"/>
          </a:p>
        </p:txBody>
      </p:sp>
      <p:sp>
        <p:nvSpPr>
          <p:cNvPr id="26" name="文本框 25"/>
          <p:cNvSpPr txBox="1"/>
          <p:nvPr/>
        </p:nvSpPr>
        <p:spPr>
          <a:xfrm>
            <a:off x="5899081" y="2194298"/>
            <a:ext cx="2181127" cy="246221"/>
          </a:xfrm>
          <a:prstGeom prst="rect">
            <a:avLst/>
          </a:prstGeom>
          <a:noFill/>
        </p:spPr>
        <p:txBody>
          <a:bodyPr wrap="square" rtlCol="0">
            <a:spAutoFit/>
          </a:bodyPr>
          <a:lstStyle/>
          <a:p>
            <a:r>
              <a:rPr lang="en-US" altLang="zh-CN" sz="1000" dirty="0" smtClean="0"/>
              <a:t>BL sensing to high</a:t>
            </a:r>
            <a:endParaRPr lang="zh-CN" altLang="en-US" sz="1000" dirty="0"/>
          </a:p>
        </p:txBody>
      </p:sp>
      <p:cxnSp>
        <p:nvCxnSpPr>
          <p:cNvPr id="28" name="直接连接符 27"/>
          <p:cNvCxnSpPr/>
          <p:nvPr/>
        </p:nvCxnSpPr>
        <p:spPr>
          <a:xfrm>
            <a:off x="2986523" y="3730361"/>
            <a:ext cx="555602" cy="0"/>
          </a:xfrm>
          <a:prstGeom prst="line">
            <a:avLst/>
          </a:prstGeom>
          <a:ln w="28575">
            <a:prstDash val="dash"/>
          </a:ln>
        </p:spPr>
        <p:style>
          <a:lnRef idx="1">
            <a:schemeClr val="accent2"/>
          </a:lnRef>
          <a:fillRef idx="0">
            <a:schemeClr val="accent2"/>
          </a:fillRef>
          <a:effectRef idx="0">
            <a:schemeClr val="accent2"/>
          </a:effectRef>
          <a:fontRef idx="minor">
            <a:schemeClr val="tx1"/>
          </a:fontRef>
        </p:style>
      </p:cxnSp>
      <p:cxnSp>
        <p:nvCxnSpPr>
          <p:cNvPr id="65" name="直接连接符 64"/>
          <p:cNvCxnSpPr/>
          <p:nvPr/>
        </p:nvCxnSpPr>
        <p:spPr>
          <a:xfrm>
            <a:off x="2533650" y="5066348"/>
            <a:ext cx="1031270" cy="4258"/>
          </a:xfrm>
          <a:prstGeom prst="line">
            <a:avLst/>
          </a:prstGeom>
          <a:ln w="19050">
            <a:prstDash val="sysDash"/>
          </a:ln>
        </p:spPr>
        <p:style>
          <a:lnRef idx="1">
            <a:schemeClr val="accent4"/>
          </a:lnRef>
          <a:fillRef idx="0">
            <a:schemeClr val="accent4"/>
          </a:fillRef>
          <a:effectRef idx="0">
            <a:schemeClr val="accent4"/>
          </a:effectRef>
          <a:fontRef idx="minor">
            <a:schemeClr val="tx1"/>
          </a:fontRef>
        </p:style>
      </p:cxnSp>
      <p:sp>
        <p:nvSpPr>
          <p:cNvPr id="7" name="任意多边形 6"/>
          <p:cNvSpPr/>
          <p:nvPr/>
        </p:nvSpPr>
        <p:spPr>
          <a:xfrm>
            <a:off x="3682999" y="3562350"/>
            <a:ext cx="200725" cy="149436"/>
          </a:xfrm>
          <a:custGeom>
            <a:avLst/>
            <a:gdLst>
              <a:gd name="connsiteX0" fmla="*/ 0 w 266700"/>
              <a:gd name="connsiteY0" fmla="*/ 0 h 163974"/>
              <a:gd name="connsiteX1" fmla="*/ 266700 w 266700"/>
              <a:gd name="connsiteY1" fmla="*/ 158750 h 163974"/>
            </a:gdLst>
            <a:ahLst/>
            <a:cxnLst>
              <a:cxn ang="0">
                <a:pos x="connsiteX0" y="connsiteY0"/>
              </a:cxn>
              <a:cxn ang="0">
                <a:pos x="connsiteX1" y="connsiteY1"/>
              </a:cxn>
            </a:cxnLst>
            <a:rect l="l" t="t" r="r" b="b"/>
            <a:pathLst>
              <a:path w="266700" h="163974">
                <a:moveTo>
                  <a:pt x="0" y="0"/>
                </a:moveTo>
                <a:cubicBezTo>
                  <a:pt x="94721" y="93662"/>
                  <a:pt x="189442" y="187325"/>
                  <a:pt x="266700" y="158750"/>
                </a:cubicBez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7" name="任意多边形 16"/>
          <p:cNvSpPr/>
          <p:nvPr/>
        </p:nvSpPr>
        <p:spPr>
          <a:xfrm>
            <a:off x="3876121" y="2520950"/>
            <a:ext cx="784779" cy="1207872"/>
          </a:xfrm>
          <a:custGeom>
            <a:avLst/>
            <a:gdLst>
              <a:gd name="connsiteX0" fmla="*/ 0 w 723900"/>
              <a:gd name="connsiteY0" fmla="*/ 1200150 h 1200150"/>
              <a:gd name="connsiteX1" fmla="*/ 336550 w 723900"/>
              <a:gd name="connsiteY1" fmla="*/ 234950 h 1200150"/>
              <a:gd name="connsiteX2" fmla="*/ 723900 w 723900"/>
              <a:gd name="connsiteY2" fmla="*/ 0 h 1200150"/>
            </a:gdLst>
            <a:ahLst/>
            <a:cxnLst>
              <a:cxn ang="0">
                <a:pos x="connsiteX0" y="connsiteY0"/>
              </a:cxn>
              <a:cxn ang="0">
                <a:pos x="connsiteX1" y="connsiteY1"/>
              </a:cxn>
              <a:cxn ang="0">
                <a:pos x="connsiteX2" y="connsiteY2"/>
              </a:cxn>
            </a:cxnLst>
            <a:rect l="l" t="t" r="r" b="b"/>
            <a:pathLst>
              <a:path w="723900" h="1200150">
                <a:moveTo>
                  <a:pt x="0" y="1200150"/>
                </a:moveTo>
                <a:cubicBezTo>
                  <a:pt x="107950" y="817562"/>
                  <a:pt x="215900" y="434975"/>
                  <a:pt x="336550" y="234950"/>
                </a:cubicBezTo>
                <a:cubicBezTo>
                  <a:pt x="457200" y="34925"/>
                  <a:pt x="590550" y="17462"/>
                  <a:pt x="723900" y="0"/>
                </a:cubicBez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757926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1000"/>
                                        <p:tgtEl>
                                          <p:spTgt spid="43"/>
                                        </p:tgtEl>
                                      </p:cBhvr>
                                    </p:animEffect>
                                    <p:anim calcmode="lin" valueType="num">
                                      <p:cBhvr>
                                        <p:cTn id="20" dur="1000" fill="hold"/>
                                        <p:tgtEl>
                                          <p:spTgt spid="43"/>
                                        </p:tgtEl>
                                        <p:attrNameLst>
                                          <p:attrName>ppt_x</p:attrName>
                                        </p:attrNameLst>
                                      </p:cBhvr>
                                      <p:tavLst>
                                        <p:tav tm="0">
                                          <p:val>
                                            <p:strVal val="#ppt_x"/>
                                          </p:val>
                                        </p:tav>
                                        <p:tav tm="100000">
                                          <p:val>
                                            <p:strVal val="#ppt_x"/>
                                          </p:val>
                                        </p:tav>
                                      </p:tavLst>
                                    </p:anim>
                                    <p:anim calcmode="lin" valueType="num">
                                      <p:cBhvr>
                                        <p:cTn id="21" dur="1000" fill="hold"/>
                                        <p:tgtEl>
                                          <p:spTgt spid="4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fade">
                                      <p:cBhvr>
                                        <p:cTn id="29" dur="1000"/>
                                        <p:tgtEl>
                                          <p:spTgt spid="54"/>
                                        </p:tgtEl>
                                      </p:cBhvr>
                                    </p:animEffect>
                                    <p:anim calcmode="lin" valueType="num">
                                      <p:cBhvr>
                                        <p:cTn id="30" dur="1000" fill="hold"/>
                                        <p:tgtEl>
                                          <p:spTgt spid="54"/>
                                        </p:tgtEl>
                                        <p:attrNameLst>
                                          <p:attrName>ppt_x</p:attrName>
                                        </p:attrNameLst>
                                      </p:cBhvr>
                                      <p:tavLst>
                                        <p:tav tm="0">
                                          <p:val>
                                            <p:strVal val="#ppt_x"/>
                                          </p:val>
                                        </p:tav>
                                        <p:tav tm="100000">
                                          <p:val>
                                            <p:strVal val="#ppt_x"/>
                                          </p:val>
                                        </p:tav>
                                      </p:tavLst>
                                    </p:anim>
                                    <p:anim calcmode="lin" valueType="num">
                                      <p:cBhvr>
                                        <p:cTn id="31" dur="1000" fill="hold"/>
                                        <p:tgtEl>
                                          <p:spTgt spid="5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1000"/>
                                        <p:tgtEl>
                                          <p:spTgt spid="56"/>
                                        </p:tgtEl>
                                      </p:cBhvr>
                                    </p:animEffect>
                                    <p:anim calcmode="lin" valueType="num">
                                      <p:cBhvr>
                                        <p:cTn id="35" dur="1000" fill="hold"/>
                                        <p:tgtEl>
                                          <p:spTgt spid="56"/>
                                        </p:tgtEl>
                                        <p:attrNameLst>
                                          <p:attrName>ppt_x</p:attrName>
                                        </p:attrNameLst>
                                      </p:cBhvr>
                                      <p:tavLst>
                                        <p:tav tm="0">
                                          <p:val>
                                            <p:strVal val="#ppt_x"/>
                                          </p:val>
                                        </p:tav>
                                        <p:tav tm="100000">
                                          <p:val>
                                            <p:strVal val="#ppt_x"/>
                                          </p:val>
                                        </p:tav>
                                      </p:tavLst>
                                    </p:anim>
                                    <p:anim calcmode="lin" valueType="num">
                                      <p:cBhvr>
                                        <p:cTn id="3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anim calcmode="lin" valueType="num">
                                      <p:cBhvr>
                                        <p:cTn id="42" dur="1000" fill="hold"/>
                                        <p:tgtEl>
                                          <p:spTgt spid="35"/>
                                        </p:tgtEl>
                                        <p:attrNameLst>
                                          <p:attrName>ppt_x</p:attrName>
                                        </p:attrNameLst>
                                      </p:cBhvr>
                                      <p:tavLst>
                                        <p:tav tm="0">
                                          <p:val>
                                            <p:strVal val="#ppt_x"/>
                                          </p:val>
                                        </p:tav>
                                        <p:tav tm="100000">
                                          <p:val>
                                            <p:strVal val="#ppt_x"/>
                                          </p:val>
                                        </p:tav>
                                      </p:tavLst>
                                    </p:anim>
                                    <p:anim calcmode="lin" valueType="num">
                                      <p:cBhvr>
                                        <p:cTn id="43" dur="1000" fill="hold"/>
                                        <p:tgtEl>
                                          <p:spTgt spid="3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000"/>
                                        <p:tgtEl>
                                          <p:spTgt spid="23"/>
                                        </p:tgtEl>
                                      </p:cBhvr>
                                    </p:animEffect>
                                    <p:anim calcmode="lin" valueType="num">
                                      <p:cBhvr>
                                        <p:cTn id="47" dur="1000" fill="hold"/>
                                        <p:tgtEl>
                                          <p:spTgt spid="23"/>
                                        </p:tgtEl>
                                        <p:attrNameLst>
                                          <p:attrName>ppt_x</p:attrName>
                                        </p:attrNameLst>
                                      </p:cBhvr>
                                      <p:tavLst>
                                        <p:tav tm="0">
                                          <p:val>
                                            <p:strVal val="#ppt_x"/>
                                          </p:val>
                                        </p:tav>
                                        <p:tav tm="100000">
                                          <p:val>
                                            <p:strVal val="#ppt_x"/>
                                          </p:val>
                                        </p:tav>
                                      </p:tavLst>
                                    </p:anim>
                                    <p:anim calcmode="lin" valueType="num">
                                      <p:cBhvr>
                                        <p:cTn id="48" dur="1000" fill="hold"/>
                                        <p:tgtEl>
                                          <p:spTgt spid="2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1000"/>
                                        <p:tgtEl>
                                          <p:spTgt spid="57"/>
                                        </p:tgtEl>
                                      </p:cBhvr>
                                    </p:animEffect>
                                    <p:anim calcmode="lin" valueType="num">
                                      <p:cBhvr>
                                        <p:cTn id="52" dur="1000" fill="hold"/>
                                        <p:tgtEl>
                                          <p:spTgt spid="57"/>
                                        </p:tgtEl>
                                        <p:attrNameLst>
                                          <p:attrName>ppt_x</p:attrName>
                                        </p:attrNameLst>
                                      </p:cBhvr>
                                      <p:tavLst>
                                        <p:tav tm="0">
                                          <p:val>
                                            <p:strVal val="#ppt_x"/>
                                          </p:val>
                                        </p:tav>
                                        <p:tav tm="100000">
                                          <p:val>
                                            <p:strVal val="#ppt_x"/>
                                          </p:val>
                                        </p:tav>
                                      </p:tavLst>
                                    </p:anim>
                                    <p:anim calcmode="lin" valueType="num">
                                      <p:cBhvr>
                                        <p:cTn id="5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1000"/>
                                        <p:tgtEl>
                                          <p:spTgt spid="34"/>
                                        </p:tgtEl>
                                      </p:cBhvr>
                                    </p:animEffect>
                                    <p:anim calcmode="lin" valueType="num">
                                      <p:cBhvr>
                                        <p:cTn id="59" dur="1000" fill="hold"/>
                                        <p:tgtEl>
                                          <p:spTgt spid="34"/>
                                        </p:tgtEl>
                                        <p:attrNameLst>
                                          <p:attrName>ppt_x</p:attrName>
                                        </p:attrNameLst>
                                      </p:cBhvr>
                                      <p:tavLst>
                                        <p:tav tm="0">
                                          <p:val>
                                            <p:strVal val="#ppt_x"/>
                                          </p:val>
                                        </p:tav>
                                        <p:tav tm="100000">
                                          <p:val>
                                            <p:strVal val="#ppt_x"/>
                                          </p:val>
                                        </p:tav>
                                      </p:tavLst>
                                    </p:anim>
                                    <p:anim calcmode="lin" valueType="num">
                                      <p:cBhvr>
                                        <p:cTn id="60" dur="1000" fill="hold"/>
                                        <p:tgtEl>
                                          <p:spTgt spid="3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1000"/>
                                        <p:tgtEl>
                                          <p:spTgt spid="58"/>
                                        </p:tgtEl>
                                      </p:cBhvr>
                                    </p:animEffect>
                                    <p:anim calcmode="lin" valueType="num">
                                      <p:cBhvr>
                                        <p:cTn id="71" dur="1000" fill="hold"/>
                                        <p:tgtEl>
                                          <p:spTgt spid="58"/>
                                        </p:tgtEl>
                                        <p:attrNameLst>
                                          <p:attrName>ppt_x</p:attrName>
                                        </p:attrNameLst>
                                      </p:cBhvr>
                                      <p:tavLst>
                                        <p:tav tm="0">
                                          <p:val>
                                            <p:strVal val="#ppt_x"/>
                                          </p:val>
                                        </p:tav>
                                        <p:tav tm="100000">
                                          <p:val>
                                            <p:strVal val="#ppt_x"/>
                                          </p:val>
                                        </p:tav>
                                      </p:tavLst>
                                    </p:anim>
                                    <p:anim calcmode="lin" valueType="num">
                                      <p:cBhvr>
                                        <p:cTn id="72" dur="1000" fill="hold"/>
                                        <p:tgtEl>
                                          <p:spTgt spid="58"/>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1000"/>
                                        <p:tgtEl>
                                          <p:spTgt spid="17"/>
                                        </p:tgtEl>
                                      </p:cBhvr>
                                    </p:animEffect>
                                    <p:anim calcmode="lin" valueType="num">
                                      <p:cBhvr>
                                        <p:cTn id="76" dur="1000" fill="hold"/>
                                        <p:tgtEl>
                                          <p:spTgt spid="17"/>
                                        </p:tgtEl>
                                        <p:attrNameLst>
                                          <p:attrName>ppt_x</p:attrName>
                                        </p:attrNameLst>
                                      </p:cBhvr>
                                      <p:tavLst>
                                        <p:tav tm="0">
                                          <p:val>
                                            <p:strVal val="#ppt_x"/>
                                          </p:val>
                                        </p:tav>
                                        <p:tav tm="100000">
                                          <p:val>
                                            <p:strVal val="#ppt_x"/>
                                          </p:val>
                                        </p:tav>
                                      </p:tavLst>
                                    </p:anim>
                                    <p:anim calcmode="lin" valueType="num">
                                      <p:cBhvr>
                                        <p:cTn id="77" dur="1000" fill="hold"/>
                                        <p:tgtEl>
                                          <p:spTgt spid="17"/>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1000"/>
                                        <p:tgtEl>
                                          <p:spTgt spid="37"/>
                                        </p:tgtEl>
                                      </p:cBhvr>
                                    </p:animEffect>
                                    <p:anim calcmode="lin" valueType="num">
                                      <p:cBhvr>
                                        <p:cTn id="81" dur="1000" fill="hold"/>
                                        <p:tgtEl>
                                          <p:spTgt spid="37"/>
                                        </p:tgtEl>
                                        <p:attrNameLst>
                                          <p:attrName>ppt_x</p:attrName>
                                        </p:attrNameLst>
                                      </p:cBhvr>
                                      <p:tavLst>
                                        <p:tav tm="0">
                                          <p:val>
                                            <p:strVal val="#ppt_x"/>
                                          </p:val>
                                        </p:tav>
                                        <p:tav tm="100000">
                                          <p:val>
                                            <p:strVal val="#ppt_x"/>
                                          </p:val>
                                        </p:tav>
                                      </p:tavLst>
                                    </p:anim>
                                    <p:anim calcmode="lin" valueType="num">
                                      <p:cBhvr>
                                        <p:cTn id="82" dur="1000" fill="hold"/>
                                        <p:tgtEl>
                                          <p:spTgt spid="3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1000"/>
                                        <p:tgtEl>
                                          <p:spTgt spid="24"/>
                                        </p:tgtEl>
                                      </p:cBhvr>
                                    </p:animEffect>
                                    <p:anim calcmode="lin" valueType="num">
                                      <p:cBhvr>
                                        <p:cTn id="86" dur="1000" fill="hold"/>
                                        <p:tgtEl>
                                          <p:spTgt spid="24"/>
                                        </p:tgtEl>
                                        <p:attrNameLst>
                                          <p:attrName>ppt_x</p:attrName>
                                        </p:attrNameLst>
                                      </p:cBhvr>
                                      <p:tavLst>
                                        <p:tav tm="0">
                                          <p:val>
                                            <p:strVal val="#ppt_x"/>
                                          </p:val>
                                        </p:tav>
                                        <p:tav tm="100000">
                                          <p:val>
                                            <p:strVal val="#ppt_x"/>
                                          </p:val>
                                        </p:tav>
                                      </p:tavLst>
                                    </p:anim>
                                    <p:anim calcmode="lin" valueType="num">
                                      <p:cBhvr>
                                        <p:cTn id="8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1000"/>
                                        <p:tgtEl>
                                          <p:spTgt spid="40"/>
                                        </p:tgtEl>
                                      </p:cBhvr>
                                    </p:animEffect>
                                    <p:anim calcmode="lin" valueType="num">
                                      <p:cBhvr>
                                        <p:cTn id="93" dur="1000" fill="hold"/>
                                        <p:tgtEl>
                                          <p:spTgt spid="40"/>
                                        </p:tgtEl>
                                        <p:attrNameLst>
                                          <p:attrName>ppt_x</p:attrName>
                                        </p:attrNameLst>
                                      </p:cBhvr>
                                      <p:tavLst>
                                        <p:tav tm="0">
                                          <p:val>
                                            <p:strVal val="#ppt_x"/>
                                          </p:val>
                                        </p:tav>
                                        <p:tav tm="100000">
                                          <p:val>
                                            <p:strVal val="#ppt_x"/>
                                          </p:val>
                                        </p:tav>
                                      </p:tavLst>
                                    </p:anim>
                                    <p:anim calcmode="lin" valueType="num">
                                      <p:cBhvr>
                                        <p:cTn id="94" dur="1000" fill="hold"/>
                                        <p:tgtEl>
                                          <p:spTgt spid="40"/>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fade">
                                      <p:cBhvr>
                                        <p:cTn id="97" dur="1000"/>
                                        <p:tgtEl>
                                          <p:spTgt spid="42"/>
                                        </p:tgtEl>
                                      </p:cBhvr>
                                    </p:animEffect>
                                    <p:anim calcmode="lin" valueType="num">
                                      <p:cBhvr>
                                        <p:cTn id="98" dur="1000" fill="hold"/>
                                        <p:tgtEl>
                                          <p:spTgt spid="42"/>
                                        </p:tgtEl>
                                        <p:attrNameLst>
                                          <p:attrName>ppt_x</p:attrName>
                                        </p:attrNameLst>
                                      </p:cBhvr>
                                      <p:tavLst>
                                        <p:tav tm="0">
                                          <p:val>
                                            <p:strVal val="#ppt_x"/>
                                          </p:val>
                                        </p:tav>
                                        <p:tav tm="100000">
                                          <p:val>
                                            <p:strVal val="#ppt_x"/>
                                          </p:val>
                                        </p:tav>
                                      </p:tavLst>
                                    </p:anim>
                                    <p:anim calcmode="lin" valueType="num">
                                      <p:cBhvr>
                                        <p:cTn id="99" dur="1000" fill="hold"/>
                                        <p:tgtEl>
                                          <p:spTgt spid="42"/>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fade">
                                      <p:cBhvr>
                                        <p:cTn id="102" dur="1000"/>
                                        <p:tgtEl>
                                          <p:spTgt spid="39"/>
                                        </p:tgtEl>
                                      </p:cBhvr>
                                    </p:animEffect>
                                    <p:anim calcmode="lin" valueType="num">
                                      <p:cBhvr>
                                        <p:cTn id="103" dur="1000" fill="hold"/>
                                        <p:tgtEl>
                                          <p:spTgt spid="39"/>
                                        </p:tgtEl>
                                        <p:attrNameLst>
                                          <p:attrName>ppt_x</p:attrName>
                                        </p:attrNameLst>
                                      </p:cBhvr>
                                      <p:tavLst>
                                        <p:tav tm="0">
                                          <p:val>
                                            <p:strVal val="#ppt_x"/>
                                          </p:val>
                                        </p:tav>
                                        <p:tav tm="100000">
                                          <p:val>
                                            <p:strVal val="#ppt_x"/>
                                          </p:val>
                                        </p:tav>
                                      </p:tavLst>
                                    </p:anim>
                                    <p:anim calcmode="lin" valueType="num">
                                      <p:cBhvr>
                                        <p:cTn id="104" dur="1000" fill="hold"/>
                                        <p:tgtEl>
                                          <p:spTgt spid="39"/>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1000"/>
                                        <p:tgtEl>
                                          <p:spTgt spid="32"/>
                                        </p:tgtEl>
                                      </p:cBhvr>
                                    </p:animEffect>
                                    <p:anim calcmode="lin" valueType="num">
                                      <p:cBhvr>
                                        <p:cTn id="108" dur="1000" fill="hold"/>
                                        <p:tgtEl>
                                          <p:spTgt spid="32"/>
                                        </p:tgtEl>
                                        <p:attrNameLst>
                                          <p:attrName>ppt_x</p:attrName>
                                        </p:attrNameLst>
                                      </p:cBhvr>
                                      <p:tavLst>
                                        <p:tav tm="0">
                                          <p:val>
                                            <p:strVal val="#ppt_x"/>
                                          </p:val>
                                        </p:tav>
                                        <p:tav tm="100000">
                                          <p:val>
                                            <p:strVal val="#ppt_x"/>
                                          </p:val>
                                        </p:tav>
                                      </p:tavLst>
                                    </p:anim>
                                    <p:anim calcmode="lin" valueType="num">
                                      <p:cBhvr>
                                        <p:cTn id="109" dur="1000" fill="hold"/>
                                        <p:tgtEl>
                                          <p:spTgt spid="3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fade">
                                      <p:cBhvr>
                                        <p:cTn id="112" dur="1000"/>
                                        <p:tgtEl>
                                          <p:spTgt spid="8"/>
                                        </p:tgtEl>
                                      </p:cBhvr>
                                    </p:animEffect>
                                    <p:anim calcmode="lin" valueType="num">
                                      <p:cBhvr>
                                        <p:cTn id="113" dur="1000" fill="hold"/>
                                        <p:tgtEl>
                                          <p:spTgt spid="8"/>
                                        </p:tgtEl>
                                        <p:attrNameLst>
                                          <p:attrName>ppt_x</p:attrName>
                                        </p:attrNameLst>
                                      </p:cBhvr>
                                      <p:tavLst>
                                        <p:tav tm="0">
                                          <p:val>
                                            <p:strVal val="#ppt_x"/>
                                          </p:val>
                                        </p:tav>
                                        <p:tav tm="100000">
                                          <p:val>
                                            <p:strVal val="#ppt_x"/>
                                          </p:val>
                                        </p:tav>
                                      </p:tavLst>
                                    </p:anim>
                                    <p:anim calcmode="lin" valueType="num">
                                      <p:cBhvr>
                                        <p:cTn id="114" dur="1000" fill="hold"/>
                                        <p:tgtEl>
                                          <p:spTgt spid="8"/>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fade">
                                      <p:cBhvr>
                                        <p:cTn id="117" dur="1000"/>
                                        <p:tgtEl>
                                          <p:spTgt spid="55"/>
                                        </p:tgtEl>
                                      </p:cBhvr>
                                    </p:animEffect>
                                    <p:anim calcmode="lin" valueType="num">
                                      <p:cBhvr>
                                        <p:cTn id="118" dur="1000" fill="hold"/>
                                        <p:tgtEl>
                                          <p:spTgt spid="55"/>
                                        </p:tgtEl>
                                        <p:attrNameLst>
                                          <p:attrName>ppt_x</p:attrName>
                                        </p:attrNameLst>
                                      </p:cBhvr>
                                      <p:tavLst>
                                        <p:tav tm="0">
                                          <p:val>
                                            <p:strVal val="#ppt_x"/>
                                          </p:val>
                                        </p:tav>
                                        <p:tav tm="100000">
                                          <p:val>
                                            <p:strVal val="#ppt_x"/>
                                          </p:val>
                                        </p:tav>
                                      </p:tavLst>
                                    </p:anim>
                                    <p:anim calcmode="lin" valueType="num">
                                      <p:cBhvr>
                                        <p:cTn id="119" dur="1000" fill="hold"/>
                                        <p:tgtEl>
                                          <p:spTgt spid="55"/>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64"/>
                                        </p:tgtEl>
                                        <p:attrNameLst>
                                          <p:attrName>style.visibility</p:attrName>
                                        </p:attrNameLst>
                                      </p:cBhvr>
                                      <p:to>
                                        <p:strVal val="visible"/>
                                      </p:to>
                                    </p:set>
                                    <p:animEffect transition="in" filter="fade">
                                      <p:cBhvr>
                                        <p:cTn id="122" dur="1000"/>
                                        <p:tgtEl>
                                          <p:spTgt spid="64"/>
                                        </p:tgtEl>
                                      </p:cBhvr>
                                    </p:animEffect>
                                    <p:anim calcmode="lin" valueType="num">
                                      <p:cBhvr>
                                        <p:cTn id="123" dur="1000" fill="hold"/>
                                        <p:tgtEl>
                                          <p:spTgt spid="64"/>
                                        </p:tgtEl>
                                        <p:attrNameLst>
                                          <p:attrName>ppt_x</p:attrName>
                                        </p:attrNameLst>
                                      </p:cBhvr>
                                      <p:tavLst>
                                        <p:tav tm="0">
                                          <p:val>
                                            <p:strVal val="#ppt_x"/>
                                          </p:val>
                                        </p:tav>
                                        <p:tav tm="100000">
                                          <p:val>
                                            <p:strVal val="#ppt_x"/>
                                          </p:val>
                                        </p:tav>
                                      </p:tavLst>
                                    </p:anim>
                                    <p:anim calcmode="lin" valueType="num">
                                      <p:cBhvr>
                                        <p:cTn id="124" dur="1000" fill="hold"/>
                                        <p:tgtEl>
                                          <p:spTgt spid="64"/>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26"/>
                                        </p:tgtEl>
                                        <p:attrNameLst>
                                          <p:attrName>style.visibility</p:attrName>
                                        </p:attrNameLst>
                                      </p:cBhvr>
                                      <p:to>
                                        <p:strVal val="visible"/>
                                      </p:to>
                                    </p:set>
                                    <p:animEffect transition="in" filter="fade">
                                      <p:cBhvr>
                                        <p:cTn id="127" dur="1000"/>
                                        <p:tgtEl>
                                          <p:spTgt spid="26"/>
                                        </p:tgtEl>
                                      </p:cBhvr>
                                    </p:animEffect>
                                    <p:anim calcmode="lin" valueType="num">
                                      <p:cBhvr>
                                        <p:cTn id="128" dur="1000" fill="hold"/>
                                        <p:tgtEl>
                                          <p:spTgt spid="26"/>
                                        </p:tgtEl>
                                        <p:attrNameLst>
                                          <p:attrName>ppt_x</p:attrName>
                                        </p:attrNameLst>
                                      </p:cBhvr>
                                      <p:tavLst>
                                        <p:tav tm="0">
                                          <p:val>
                                            <p:strVal val="#ppt_x"/>
                                          </p:val>
                                        </p:tav>
                                        <p:tav tm="100000">
                                          <p:val>
                                            <p:strVal val="#ppt_x"/>
                                          </p:val>
                                        </p:tav>
                                      </p:tavLst>
                                    </p:anim>
                                    <p:anim calcmode="lin" valueType="num">
                                      <p:cBhvr>
                                        <p:cTn id="129" dur="1000" fill="hold"/>
                                        <p:tgtEl>
                                          <p:spTgt spid="26"/>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25"/>
                                        </p:tgtEl>
                                        <p:attrNameLst>
                                          <p:attrName>style.visibility</p:attrName>
                                        </p:attrNameLst>
                                      </p:cBhvr>
                                      <p:to>
                                        <p:strVal val="visible"/>
                                      </p:to>
                                    </p:set>
                                    <p:animEffect transition="in" filter="fade">
                                      <p:cBhvr>
                                        <p:cTn id="132" dur="1000"/>
                                        <p:tgtEl>
                                          <p:spTgt spid="25"/>
                                        </p:tgtEl>
                                      </p:cBhvr>
                                    </p:animEffect>
                                    <p:anim calcmode="lin" valueType="num">
                                      <p:cBhvr>
                                        <p:cTn id="133" dur="1000" fill="hold"/>
                                        <p:tgtEl>
                                          <p:spTgt spid="25"/>
                                        </p:tgtEl>
                                        <p:attrNameLst>
                                          <p:attrName>ppt_x</p:attrName>
                                        </p:attrNameLst>
                                      </p:cBhvr>
                                      <p:tavLst>
                                        <p:tav tm="0">
                                          <p:val>
                                            <p:strVal val="#ppt_x"/>
                                          </p:val>
                                        </p:tav>
                                        <p:tav tm="100000">
                                          <p:val>
                                            <p:strVal val="#ppt_x"/>
                                          </p:val>
                                        </p:tav>
                                      </p:tavLst>
                                    </p:anim>
                                    <p:anim calcmode="lin" valueType="num">
                                      <p:cBhvr>
                                        <p:cTn id="13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7" grpId="0" animBg="1"/>
      <p:bldP spid="43" grpId="0"/>
      <p:bldP spid="44" grpId="0"/>
      <p:bldP spid="53" grpId="0"/>
      <p:bldP spid="56" grpId="0" animBg="1"/>
      <p:bldP spid="8" grpId="0" animBg="1"/>
      <p:bldP spid="54" grpId="0"/>
      <p:bldP spid="22" grpId="0"/>
      <p:bldP spid="57" grpId="0"/>
      <p:bldP spid="23" grpId="0"/>
      <p:bldP spid="24" grpId="0"/>
      <p:bldP spid="58" grpId="0"/>
      <p:bldP spid="55" grpId="0"/>
      <p:bldP spid="25" grpId="0"/>
      <p:bldP spid="64" grpId="0"/>
      <p:bldP spid="26" grpId="0"/>
      <p:bldP spid="7"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t>感应放大器</a:t>
            </a:r>
            <a:r>
              <a:rPr lang="zh-CN" altLang="en-US" sz="4000" b="1" dirty="0"/>
              <a:t>的基本动作原理</a:t>
            </a:r>
            <a:r>
              <a:rPr lang="en-US" altLang="zh-CN" sz="4000" b="1" dirty="0"/>
              <a:t>——</a:t>
            </a:r>
            <a:r>
              <a:rPr lang="zh-CN" altLang="en-US" sz="4000" b="1" dirty="0"/>
              <a:t>读取“</a:t>
            </a:r>
            <a:r>
              <a:rPr lang="en-US" altLang="zh-CN" sz="4000" b="1" dirty="0"/>
              <a:t>0</a:t>
            </a:r>
            <a:r>
              <a:rPr lang="zh-CN" altLang="en-US" sz="4000" b="1" dirty="0"/>
              <a:t>”</a:t>
            </a:r>
          </a:p>
        </p:txBody>
      </p:sp>
      <p:pic>
        <p:nvPicPr>
          <p:cNvPr id="9" name="图片 13"/>
          <p:cNvPicPr>
            <a:picLocks noChangeAspect="1"/>
          </p:cNvPicPr>
          <p:nvPr/>
        </p:nvPicPr>
        <p:blipFill>
          <a:blip r:embed="rId3"/>
          <a:stretch>
            <a:fillRect/>
          </a:stretch>
        </p:blipFill>
        <p:spPr>
          <a:xfrm>
            <a:off x="838200" y="1027906"/>
            <a:ext cx="10263188" cy="128588"/>
          </a:xfrm>
          <a:prstGeom prst="rect">
            <a:avLst/>
          </a:prstGeom>
          <a:noFill/>
          <a:ln w="9525">
            <a:noFill/>
          </a:ln>
        </p:spPr>
      </p:pic>
      <p:cxnSp>
        <p:nvCxnSpPr>
          <p:cNvPr id="4" name="直接连接符 3"/>
          <p:cNvCxnSpPr/>
          <p:nvPr/>
        </p:nvCxnSpPr>
        <p:spPr>
          <a:xfrm>
            <a:off x="914399" y="1982709"/>
            <a:ext cx="774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flipV="1">
            <a:off x="838200" y="4588079"/>
            <a:ext cx="7740000"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1548143" y="1484768"/>
            <a:ext cx="0" cy="3657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505831" y="2752700"/>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6" name="直接连接符 15"/>
          <p:cNvCxnSpPr/>
          <p:nvPr/>
        </p:nvCxnSpPr>
        <p:spPr>
          <a:xfrm>
            <a:off x="1590455" y="2794454"/>
            <a:ext cx="3302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1920655" y="2586038"/>
            <a:ext cx="0" cy="43815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2021681" y="2462213"/>
            <a:ext cx="0" cy="683418"/>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a:off x="2021681" y="2650563"/>
            <a:ext cx="25073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flipV="1">
            <a:off x="2021681" y="2924269"/>
            <a:ext cx="25073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2272420" y="1982709"/>
            <a:ext cx="0" cy="667854"/>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flipH="1">
            <a:off x="2272421" y="2914870"/>
            <a:ext cx="7544" cy="405399"/>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a:xfrm>
            <a:off x="2114865" y="3327100"/>
            <a:ext cx="3302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a:off x="2114865" y="3453848"/>
            <a:ext cx="3302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flipH="1">
            <a:off x="2272419" y="3453848"/>
            <a:ext cx="3773" cy="308016"/>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a:off x="2168993" y="3761864"/>
            <a:ext cx="206851" cy="0"/>
          </a:xfrm>
          <a:prstGeom prst="line">
            <a:avLst/>
          </a:prstGeom>
          <a:ln w="19050"/>
        </p:spPr>
        <p:style>
          <a:lnRef idx="1">
            <a:schemeClr val="dk1"/>
          </a:lnRef>
          <a:fillRef idx="0">
            <a:schemeClr val="dk1"/>
          </a:fillRef>
          <a:effectRef idx="0">
            <a:schemeClr val="dk1"/>
          </a:effectRef>
          <a:fontRef idx="minor">
            <a:schemeClr val="tx1"/>
          </a:fontRef>
        </p:style>
      </p:cxnSp>
      <p:sp>
        <p:nvSpPr>
          <p:cNvPr id="43" name="椭圆 42"/>
          <p:cNvSpPr/>
          <p:nvPr/>
        </p:nvSpPr>
        <p:spPr>
          <a:xfrm>
            <a:off x="5657576" y="1940954"/>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4" name="椭圆 43"/>
          <p:cNvSpPr/>
          <p:nvPr/>
        </p:nvSpPr>
        <p:spPr>
          <a:xfrm>
            <a:off x="5657576" y="2234562"/>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5" name="椭圆 44"/>
          <p:cNvSpPr/>
          <p:nvPr/>
        </p:nvSpPr>
        <p:spPr>
          <a:xfrm>
            <a:off x="5835888" y="2235552"/>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6" name="椭圆 45"/>
          <p:cNvSpPr/>
          <p:nvPr/>
        </p:nvSpPr>
        <p:spPr>
          <a:xfrm>
            <a:off x="5476327" y="2234562"/>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48" name="直接连接符 47"/>
          <p:cNvCxnSpPr>
            <a:stCxn id="43" idx="4"/>
            <a:endCxn id="44" idx="0"/>
          </p:cNvCxnSpPr>
          <p:nvPr/>
        </p:nvCxnSpPr>
        <p:spPr>
          <a:xfrm>
            <a:off x="5699888" y="2024463"/>
            <a:ext cx="0" cy="210099"/>
          </a:xfrm>
          <a:prstGeom prst="line">
            <a:avLst/>
          </a:prstGeom>
          <a:ln w="19050"/>
        </p:spPr>
        <p:style>
          <a:lnRef idx="1">
            <a:schemeClr val="dk1"/>
          </a:lnRef>
          <a:fillRef idx="0">
            <a:schemeClr val="dk1"/>
          </a:fillRef>
          <a:effectRef idx="0">
            <a:schemeClr val="dk1"/>
          </a:effectRef>
          <a:fontRef idx="minor">
            <a:schemeClr val="tx1"/>
          </a:fontRef>
        </p:style>
      </p:cxnSp>
      <p:cxnSp>
        <p:nvCxnSpPr>
          <p:cNvPr id="50" name="直接连接符 49"/>
          <p:cNvCxnSpPr/>
          <p:nvPr/>
        </p:nvCxnSpPr>
        <p:spPr>
          <a:xfrm flipV="1">
            <a:off x="4988688" y="2274729"/>
            <a:ext cx="1422400" cy="3175"/>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a:off x="5000562" y="2270487"/>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直接连接符 53"/>
          <p:cNvCxnSpPr/>
          <p:nvPr/>
        </p:nvCxnSpPr>
        <p:spPr>
          <a:xfrm>
            <a:off x="6406264" y="2272608"/>
            <a:ext cx="0" cy="141879"/>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直接连接符 56"/>
          <p:cNvCxnSpPr/>
          <p:nvPr/>
        </p:nvCxnSpPr>
        <p:spPr>
          <a:xfrm flipV="1">
            <a:off x="4625119" y="2423907"/>
            <a:ext cx="509587"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直接连接符 59"/>
          <p:cNvCxnSpPr/>
          <p:nvPr/>
        </p:nvCxnSpPr>
        <p:spPr>
          <a:xfrm flipV="1">
            <a:off x="6265007" y="2420776"/>
            <a:ext cx="509587"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直接连接符 61"/>
          <p:cNvCxnSpPr/>
          <p:nvPr/>
        </p:nvCxnSpPr>
        <p:spPr>
          <a:xfrm flipV="1">
            <a:off x="4742959" y="2517445"/>
            <a:ext cx="273906"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直接连接符 63"/>
          <p:cNvCxnSpPr/>
          <p:nvPr/>
        </p:nvCxnSpPr>
        <p:spPr>
          <a:xfrm flipV="1">
            <a:off x="6406264" y="2517445"/>
            <a:ext cx="273906"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65" name="直接连接符 64"/>
          <p:cNvCxnSpPr/>
          <p:nvPr/>
        </p:nvCxnSpPr>
        <p:spPr>
          <a:xfrm>
            <a:off x="4733371" y="2277904"/>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a:off x="6680170" y="2270487"/>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直接连接符 66"/>
          <p:cNvCxnSpPr/>
          <p:nvPr/>
        </p:nvCxnSpPr>
        <p:spPr>
          <a:xfrm flipV="1">
            <a:off x="4343400" y="2276903"/>
            <a:ext cx="396432" cy="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flipV="1">
            <a:off x="6670200" y="2276903"/>
            <a:ext cx="422750"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71" name="直接连接符 70"/>
          <p:cNvCxnSpPr/>
          <p:nvPr/>
        </p:nvCxnSpPr>
        <p:spPr>
          <a:xfrm>
            <a:off x="4354471" y="2274017"/>
            <a:ext cx="0" cy="620409"/>
          </a:xfrm>
          <a:prstGeom prst="line">
            <a:avLst/>
          </a:prstGeom>
          <a:ln w="19050"/>
        </p:spPr>
        <p:style>
          <a:lnRef idx="1">
            <a:schemeClr val="dk1"/>
          </a:lnRef>
          <a:fillRef idx="0">
            <a:schemeClr val="dk1"/>
          </a:fillRef>
          <a:effectRef idx="0">
            <a:schemeClr val="dk1"/>
          </a:effectRef>
          <a:fontRef idx="minor">
            <a:schemeClr val="tx1"/>
          </a:fontRef>
        </p:style>
      </p:cxnSp>
      <p:sp>
        <p:nvSpPr>
          <p:cNvPr id="74" name="矩形 73"/>
          <p:cNvSpPr/>
          <p:nvPr/>
        </p:nvSpPr>
        <p:spPr>
          <a:xfrm>
            <a:off x="3963987" y="2899132"/>
            <a:ext cx="758825" cy="63556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7" name="直接连接符 76"/>
          <p:cNvCxnSpPr/>
          <p:nvPr/>
        </p:nvCxnSpPr>
        <p:spPr>
          <a:xfrm>
            <a:off x="4354471" y="3534694"/>
            <a:ext cx="0" cy="649806"/>
          </a:xfrm>
          <a:prstGeom prst="line">
            <a:avLst/>
          </a:prstGeom>
          <a:ln w="19050"/>
        </p:spPr>
        <p:style>
          <a:lnRef idx="1">
            <a:schemeClr val="dk1"/>
          </a:lnRef>
          <a:fillRef idx="0">
            <a:schemeClr val="dk1"/>
          </a:fillRef>
          <a:effectRef idx="0">
            <a:schemeClr val="dk1"/>
          </a:effectRef>
          <a:fontRef idx="minor">
            <a:schemeClr val="tx1"/>
          </a:fontRef>
        </p:style>
      </p:cxnSp>
      <p:cxnSp>
        <p:nvCxnSpPr>
          <p:cNvPr id="81" name="直接连接符 80"/>
          <p:cNvCxnSpPr/>
          <p:nvPr/>
        </p:nvCxnSpPr>
        <p:spPr>
          <a:xfrm flipV="1">
            <a:off x="4343400" y="4170740"/>
            <a:ext cx="396432" cy="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a:off x="4733371" y="4026740"/>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016865" y="4017304"/>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flipV="1">
            <a:off x="4625119" y="4017304"/>
            <a:ext cx="509587"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flipV="1">
            <a:off x="4742959" y="3914344"/>
            <a:ext cx="273906"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86" name="直接连接符 85"/>
          <p:cNvCxnSpPr/>
          <p:nvPr/>
        </p:nvCxnSpPr>
        <p:spPr>
          <a:xfrm flipV="1">
            <a:off x="5000562" y="4163183"/>
            <a:ext cx="1422400" cy="3175"/>
          </a:xfrm>
          <a:prstGeom prst="line">
            <a:avLst/>
          </a:prstGeom>
          <a:ln w="19050"/>
        </p:spPr>
        <p:style>
          <a:lnRef idx="1">
            <a:schemeClr val="dk1"/>
          </a:lnRef>
          <a:fillRef idx="0">
            <a:schemeClr val="dk1"/>
          </a:fillRef>
          <a:effectRef idx="0">
            <a:schemeClr val="dk1"/>
          </a:effectRef>
          <a:fontRef idx="minor">
            <a:schemeClr val="tx1"/>
          </a:fontRef>
        </p:style>
      </p:cxnSp>
      <p:cxnSp>
        <p:nvCxnSpPr>
          <p:cNvPr id="87" name="直接连接符 86"/>
          <p:cNvCxnSpPr/>
          <p:nvPr/>
        </p:nvCxnSpPr>
        <p:spPr>
          <a:xfrm>
            <a:off x="6423163" y="4022308"/>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a:off x="6706657" y="4012872"/>
            <a:ext cx="0" cy="14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89" name="直接连接符 88"/>
          <p:cNvCxnSpPr/>
          <p:nvPr/>
        </p:nvCxnSpPr>
        <p:spPr>
          <a:xfrm flipV="1">
            <a:off x="6314911" y="4012872"/>
            <a:ext cx="509587"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直接连接符 89"/>
          <p:cNvCxnSpPr/>
          <p:nvPr/>
        </p:nvCxnSpPr>
        <p:spPr>
          <a:xfrm flipV="1">
            <a:off x="6432751" y="3909912"/>
            <a:ext cx="273906"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flipV="1">
            <a:off x="6701692" y="4163183"/>
            <a:ext cx="396432" cy="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92" name="直接连接符 91"/>
          <p:cNvCxnSpPr/>
          <p:nvPr/>
        </p:nvCxnSpPr>
        <p:spPr>
          <a:xfrm>
            <a:off x="7091321" y="2266080"/>
            <a:ext cx="0" cy="620409"/>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a:off x="7091321" y="3526757"/>
            <a:ext cx="0" cy="649806"/>
          </a:xfrm>
          <a:prstGeom prst="line">
            <a:avLst/>
          </a:prstGeom>
          <a:ln w="19050"/>
        </p:spPr>
        <p:style>
          <a:lnRef idx="1">
            <a:schemeClr val="dk1"/>
          </a:lnRef>
          <a:fillRef idx="0">
            <a:schemeClr val="dk1"/>
          </a:fillRef>
          <a:effectRef idx="0">
            <a:schemeClr val="dk1"/>
          </a:effectRef>
          <a:fontRef idx="minor">
            <a:schemeClr val="tx1"/>
          </a:fontRef>
        </p:style>
      </p:cxnSp>
      <p:sp>
        <p:nvSpPr>
          <p:cNvPr id="94" name="矩形 93"/>
          <p:cNvSpPr/>
          <p:nvPr/>
        </p:nvSpPr>
        <p:spPr>
          <a:xfrm>
            <a:off x="6687261" y="2890043"/>
            <a:ext cx="758825" cy="63556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5" name="椭圆 94"/>
          <p:cNvSpPr/>
          <p:nvPr/>
        </p:nvSpPr>
        <p:spPr>
          <a:xfrm>
            <a:off x="5673640" y="4128985"/>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6" name="椭圆 95"/>
          <p:cNvSpPr/>
          <p:nvPr/>
        </p:nvSpPr>
        <p:spPr>
          <a:xfrm>
            <a:off x="5673640" y="4546325"/>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7" name="椭圆 96"/>
          <p:cNvSpPr/>
          <p:nvPr/>
        </p:nvSpPr>
        <p:spPr>
          <a:xfrm>
            <a:off x="5835888" y="4117980"/>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8" name="椭圆 97"/>
          <p:cNvSpPr/>
          <p:nvPr/>
        </p:nvSpPr>
        <p:spPr>
          <a:xfrm>
            <a:off x="5507791" y="4115117"/>
            <a:ext cx="84624" cy="83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99" name="直接连接符 98"/>
          <p:cNvCxnSpPr>
            <a:stCxn id="95" idx="4"/>
            <a:endCxn id="96" idx="0"/>
          </p:cNvCxnSpPr>
          <p:nvPr/>
        </p:nvCxnSpPr>
        <p:spPr>
          <a:xfrm>
            <a:off x="5715952" y="4212494"/>
            <a:ext cx="0" cy="333831"/>
          </a:xfrm>
          <a:prstGeom prst="line">
            <a:avLst/>
          </a:prstGeom>
          <a:ln w="19050"/>
        </p:spPr>
        <p:style>
          <a:lnRef idx="1">
            <a:schemeClr val="dk1"/>
          </a:lnRef>
          <a:fillRef idx="0">
            <a:schemeClr val="dk1"/>
          </a:fillRef>
          <a:effectRef idx="0">
            <a:schemeClr val="dk1"/>
          </a:effectRef>
          <a:fontRef idx="minor">
            <a:schemeClr val="tx1"/>
          </a:fontRef>
        </p:style>
      </p:cxnSp>
      <p:cxnSp>
        <p:nvCxnSpPr>
          <p:cNvPr id="109" name="直接连接符 108"/>
          <p:cNvCxnSpPr/>
          <p:nvPr/>
        </p:nvCxnSpPr>
        <p:spPr>
          <a:xfrm>
            <a:off x="4879912" y="3617864"/>
            <a:ext cx="0" cy="216000"/>
          </a:xfrm>
          <a:prstGeom prst="line">
            <a:avLst/>
          </a:prstGeom>
          <a:ln w="19050"/>
        </p:spPr>
        <p:style>
          <a:lnRef idx="1">
            <a:schemeClr val="dk1"/>
          </a:lnRef>
          <a:fillRef idx="0">
            <a:schemeClr val="dk1"/>
          </a:fillRef>
          <a:effectRef idx="0">
            <a:schemeClr val="dk1"/>
          </a:effectRef>
          <a:fontRef idx="minor">
            <a:schemeClr val="tx1"/>
          </a:fontRef>
        </p:style>
      </p:cxnSp>
      <p:sp>
        <p:nvSpPr>
          <p:cNvPr id="110" name="椭圆 109"/>
          <p:cNvSpPr/>
          <p:nvPr/>
        </p:nvSpPr>
        <p:spPr>
          <a:xfrm>
            <a:off x="4837600" y="3836717"/>
            <a:ext cx="84624" cy="83509"/>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1" name="椭圆 110"/>
          <p:cNvSpPr/>
          <p:nvPr/>
        </p:nvSpPr>
        <p:spPr>
          <a:xfrm>
            <a:off x="4837600" y="2508667"/>
            <a:ext cx="84624" cy="83509"/>
          </a:xfrm>
          <a:prstGeom prst="ellipse">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12" name="直接连接符 111"/>
          <p:cNvCxnSpPr/>
          <p:nvPr/>
        </p:nvCxnSpPr>
        <p:spPr>
          <a:xfrm>
            <a:off x="4879912" y="2584221"/>
            <a:ext cx="0" cy="216000"/>
          </a:xfrm>
          <a:prstGeom prst="line">
            <a:avLst/>
          </a:prstGeom>
          <a:ln w="19050"/>
        </p:spPr>
        <p:style>
          <a:lnRef idx="1">
            <a:schemeClr val="dk1"/>
          </a:lnRef>
          <a:fillRef idx="0">
            <a:schemeClr val="dk1"/>
          </a:fillRef>
          <a:effectRef idx="0">
            <a:schemeClr val="dk1"/>
          </a:effectRef>
          <a:fontRef idx="minor">
            <a:schemeClr val="tx1"/>
          </a:fontRef>
        </p:style>
      </p:cxnSp>
      <p:cxnSp>
        <p:nvCxnSpPr>
          <p:cNvPr id="113" name="直接连接符 112"/>
          <p:cNvCxnSpPr/>
          <p:nvPr/>
        </p:nvCxnSpPr>
        <p:spPr>
          <a:xfrm>
            <a:off x="5543550" y="3833864"/>
            <a:ext cx="9663" cy="281253"/>
          </a:xfrm>
          <a:prstGeom prst="line">
            <a:avLst/>
          </a:prstGeom>
          <a:ln w="19050"/>
        </p:spPr>
        <p:style>
          <a:lnRef idx="1">
            <a:schemeClr val="dk1"/>
          </a:lnRef>
          <a:fillRef idx="0">
            <a:schemeClr val="dk1"/>
          </a:fillRef>
          <a:effectRef idx="0">
            <a:schemeClr val="dk1"/>
          </a:effectRef>
          <a:fontRef idx="minor">
            <a:schemeClr val="tx1"/>
          </a:fontRef>
        </p:style>
      </p:cxnSp>
      <p:cxnSp>
        <p:nvCxnSpPr>
          <p:cNvPr id="114" name="直接连接符 113"/>
          <p:cNvCxnSpPr/>
          <p:nvPr/>
        </p:nvCxnSpPr>
        <p:spPr>
          <a:xfrm>
            <a:off x="5881133" y="3833864"/>
            <a:ext cx="0" cy="281253"/>
          </a:xfrm>
          <a:prstGeom prst="line">
            <a:avLst/>
          </a:prstGeom>
          <a:ln w="19050"/>
        </p:spPr>
        <p:style>
          <a:lnRef idx="1">
            <a:schemeClr val="dk1"/>
          </a:lnRef>
          <a:fillRef idx="0">
            <a:schemeClr val="dk1"/>
          </a:fillRef>
          <a:effectRef idx="0">
            <a:schemeClr val="dk1"/>
          </a:effectRef>
          <a:fontRef idx="minor">
            <a:schemeClr val="tx1"/>
          </a:fontRef>
        </p:style>
      </p:cxnSp>
      <p:cxnSp>
        <p:nvCxnSpPr>
          <p:cNvPr id="115" name="直接连接符 114"/>
          <p:cNvCxnSpPr/>
          <p:nvPr/>
        </p:nvCxnSpPr>
        <p:spPr>
          <a:xfrm>
            <a:off x="5523906" y="2318213"/>
            <a:ext cx="0" cy="384506"/>
          </a:xfrm>
          <a:prstGeom prst="line">
            <a:avLst/>
          </a:prstGeom>
          <a:ln w="19050"/>
        </p:spPr>
        <p:style>
          <a:lnRef idx="1">
            <a:schemeClr val="dk1"/>
          </a:lnRef>
          <a:fillRef idx="0">
            <a:schemeClr val="dk1"/>
          </a:fillRef>
          <a:effectRef idx="0">
            <a:schemeClr val="dk1"/>
          </a:effectRef>
          <a:fontRef idx="minor">
            <a:schemeClr val="tx1"/>
          </a:fontRef>
        </p:style>
      </p:cxnSp>
      <p:cxnSp>
        <p:nvCxnSpPr>
          <p:cNvPr id="116" name="直接连接符 115"/>
          <p:cNvCxnSpPr/>
          <p:nvPr/>
        </p:nvCxnSpPr>
        <p:spPr>
          <a:xfrm>
            <a:off x="5881133" y="2318071"/>
            <a:ext cx="0" cy="384648"/>
          </a:xfrm>
          <a:prstGeom prst="line">
            <a:avLst/>
          </a:prstGeom>
          <a:ln w="19050"/>
        </p:spPr>
        <p:style>
          <a:lnRef idx="1">
            <a:schemeClr val="dk1"/>
          </a:lnRef>
          <a:fillRef idx="0">
            <a:schemeClr val="dk1"/>
          </a:fillRef>
          <a:effectRef idx="0">
            <a:schemeClr val="dk1"/>
          </a:effectRef>
          <a:fontRef idx="minor">
            <a:schemeClr val="tx1"/>
          </a:fontRef>
        </p:style>
      </p:cxnSp>
      <p:cxnSp>
        <p:nvCxnSpPr>
          <p:cNvPr id="123" name="直接连接符 122"/>
          <p:cNvCxnSpPr/>
          <p:nvPr/>
        </p:nvCxnSpPr>
        <p:spPr>
          <a:xfrm>
            <a:off x="6539643" y="2520176"/>
            <a:ext cx="0" cy="216000"/>
          </a:xfrm>
          <a:prstGeom prst="line">
            <a:avLst/>
          </a:prstGeom>
          <a:ln w="19050"/>
        </p:spPr>
        <p:style>
          <a:lnRef idx="1">
            <a:schemeClr val="dk1"/>
          </a:lnRef>
          <a:fillRef idx="0">
            <a:schemeClr val="dk1"/>
          </a:fillRef>
          <a:effectRef idx="0">
            <a:schemeClr val="dk1"/>
          </a:effectRef>
          <a:fontRef idx="minor">
            <a:schemeClr val="tx1"/>
          </a:fontRef>
        </p:style>
      </p:cxnSp>
      <p:cxnSp>
        <p:nvCxnSpPr>
          <p:cNvPr id="124" name="直接连接符 123"/>
          <p:cNvCxnSpPr/>
          <p:nvPr/>
        </p:nvCxnSpPr>
        <p:spPr>
          <a:xfrm>
            <a:off x="6570600" y="3693912"/>
            <a:ext cx="0" cy="216000"/>
          </a:xfrm>
          <a:prstGeom prst="line">
            <a:avLst/>
          </a:prstGeom>
          <a:ln w="19050"/>
        </p:spPr>
        <p:style>
          <a:lnRef idx="1">
            <a:schemeClr val="dk1"/>
          </a:lnRef>
          <a:fillRef idx="0">
            <a:schemeClr val="dk1"/>
          </a:fillRef>
          <a:effectRef idx="0">
            <a:schemeClr val="dk1"/>
          </a:effectRef>
          <a:fontRef idx="minor">
            <a:schemeClr val="tx1"/>
          </a:fontRef>
        </p:style>
      </p:cxnSp>
      <p:cxnSp>
        <p:nvCxnSpPr>
          <p:cNvPr id="126" name="直接连接符 125"/>
          <p:cNvCxnSpPr/>
          <p:nvPr/>
        </p:nvCxnSpPr>
        <p:spPr>
          <a:xfrm>
            <a:off x="5881133" y="2686050"/>
            <a:ext cx="689467" cy="1007862"/>
          </a:xfrm>
          <a:prstGeom prst="line">
            <a:avLst/>
          </a:prstGeom>
          <a:ln w="19050"/>
        </p:spPr>
        <p:style>
          <a:lnRef idx="1">
            <a:schemeClr val="dk1"/>
          </a:lnRef>
          <a:fillRef idx="0">
            <a:schemeClr val="dk1"/>
          </a:fillRef>
          <a:effectRef idx="0">
            <a:schemeClr val="dk1"/>
          </a:effectRef>
          <a:fontRef idx="minor">
            <a:schemeClr val="tx1"/>
          </a:fontRef>
        </p:style>
      </p:cxnSp>
      <p:cxnSp>
        <p:nvCxnSpPr>
          <p:cNvPr id="128" name="直接连接符 127"/>
          <p:cNvCxnSpPr/>
          <p:nvPr/>
        </p:nvCxnSpPr>
        <p:spPr>
          <a:xfrm>
            <a:off x="4878284" y="2794310"/>
            <a:ext cx="665266" cy="1057350"/>
          </a:xfrm>
          <a:prstGeom prst="line">
            <a:avLst/>
          </a:prstGeom>
          <a:ln w="19050"/>
        </p:spPr>
        <p:style>
          <a:lnRef idx="1">
            <a:schemeClr val="dk1"/>
          </a:lnRef>
          <a:fillRef idx="0">
            <a:schemeClr val="dk1"/>
          </a:fillRef>
          <a:effectRef idx="0">
            <a:schemeClr val="dk1"/>
          </a:effectRef>
          <a:fontRef idx="minor">
            <a:schemeClr val="tx1"/>
          </a:fontRef>
        </p:style>
      </p:cxnSp>
      <p:cxnSp>
        <p:nvCxnSpPr>
          <p:cNvPr id="132" name="直接连接符 131"/>
          <p:cNvCxnSpPr/>
          <p:nvPr/>
        </p:nvCxnSpPr>
        <p:spPr>
          <a:xfrm flipH="1">
            <a:off x="4875192" y="2699626"/>
            <a:ext cx="650089" cy="926810"/>
          </a:xfrm>
          <a:prstGeom prst="line">
            <a:avLst/>
          </a:prstGeom>
          <a:ln w="19050"/>
        </p:spPr>
        <p:style>
          <a:lnRef idx="1">
            <a:schemeClr val="dk1"/>
          </a:lnRef>
          <a:fillRef idx="0">
            <a:schemeClr val="dk1"/>
          </a:fillRef>
          <a:effectRef idx="0">
            <a:schemeClr val="dk1"/>
          </a:effectRef>
          <a:fontRef idx="minor">
            <a:schemeClr val="tx1"/>
          </a:fontRef>
        </p:style>
      </p:cxnSp>
      <p:cxnSp>
        <p:nvCxnSpPr>
          <p:cNvPr id="136" name="直接连接符 135"/>
          <p:cNvCxnSpPr/>
          <p:nvPr/>
        </p:nvCxnSpPr>
        <p:spPr>
          <a:xfrm flipH="1">
            <a:off x="5878200" y="2727207"/>
            <a:ext cx="661443" cy="1116460"/>
          </a:xfrm>
          <a:prstGeom prst="line">
            <a:avLst/>
          </a:prstGeom>
          <a:ln w="19050"/>
        </p:spPr>
        <p:style>
          <a:lnRef idx="1">
            <a:schemeClr val="dk1"/>
          </a:lnRef>
          <a:fillRef idx="0">
            <a:schemeClr val="dk1"/>
          </a:fillRef>
          <a:effectRef idx="0">
            <a:schemeClr val="dk1"/>
          </a:effectRef>
          <a:fontRef idx="minor">
            <a:schemeClr val="tx1"/>
          </a:fontRef>
        </p:style>
      </p:cxnSp>
      <p:sp>
        <p:nvSpPr>
          <p:cNvPr id="142" name="文本框 141"/>
          <p:cNvSpPr txBox="1"/>
          <p:nvPr/>
        </p:nvSpPr>
        <p:spPr>
          <a:xfrm>
            <a:off x="1478708" y="1193034"/>
            <a:ext cx="668342" cy="369332"/>
          </a:xfrm>
          <a:prstGeom prst="rect">
            <a:avLst/>
          </a:prstGeom>
          <a:noFill/>
        </p:spPr>
        <p:txBody>
          <a:bodyPr wrap="square" rtlCol="0">
            <a:spAutoFit/>
          </a:bodyPr>
          <a:lstStyle/>
          <a:p>
            <a:r>
              <a:rPr lang="en-US" altLang="zh-CN" dirty="0" smtClean="0"/>
              <a:t>WL</a:t>
            </a:r>
            <a:endParaRPr lang="zh-CN" altLang="en-US" dirty="0"/>
          </a:p>
        </p:txBody>
      </p:sp>
      <p:sp>
        <p:nvSpPr>
          <p:cNvPr id="143" name="文本框 142"/>
          <p:cNvSpPr txBox="1"/>
          <p:nvPr/>
        </p:nvSpPr>
        <p:spPr>
          <a:xfrm>
            <a:off x="592475" y="1881607"/>
            <a:ext cx="668342" cy="369332"/>
          </a:xfrm>
          <a:prstGeom prst="rect">
            <a:avLst/>
          </a:prstGeom>
          <a:noFill/>
        </p:spPr>
        <p:txBody>
          <a:bodyPr wrap="square" rtlCol="0">
            <a:spAutoFit/>
          </a:bodyPr>
          <a:lstStyle/>
          <a:p>
            <a:r>
              <a:rPr lang="en-US" altLang="zh-CN" dirty="0"/>
              <a:t>B</a:t>
            </a:r>
            <a:r>
              <a:rPr lang="en-US" altLang="zh-CN" dirty="0" smtClean="0"/>
              <a:t>L</a:t>
            </a:r>
            <a:endParaRPr lang="zh-CN" altLang="en-US" dirty="0"/>
          </a:p>
        </p:txBody>
      </p:sp>
      <p:sp>
        <p:nvSpPr>
          <p:cNvPr id="144" name="文本框 143"/>
          <p:cNvSpPr txBox="1"/>
          <p:nvPr/>
        </p:nvSpPr>
        <p:spPr>
          <a:xfrm>
            <a:off x="412411" y="4361659"/>
            <a:ext cx="668342" cy="369332"/>
          </a:xfrm>
          <a:prstGeom prst="rect">
            <a:avLst/>
          </a:prstGeom>
          <a:noFill/>
        </p:spPr>
        <p:txBody>
          <a:bodyPr wrap="square" rtlCol="0">
            <a:spAutoFit/>
          </a:bodyPr>
          <a:lstStyle/>
          <a:p>
            <a:r>
              <a:rPr lang="en-US" altLang="zh-CN" dirty="0" smtClean="0"/>
              <a:t>/BL</a:t>
            </a:r>
            <a:endParaRPr lang="zh-CN" altLang="en-US" dirty="0"/>
          </a:p>
        </p:txBody>
      </p:sp>
      <p:sp>
        <p:nvSpPr>
          <p:cNvPr id="145" name="八边形 144"/>
          <p:cNvSpPr/>
          <p:nvPr/>
        </p:nvSpPr>
        <p:spPr>
          <a:xfrm>
            <a:off x="1455562" y="5166693"/>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46" name="文本框 145"/>
          <p:cNvSpPr txBox="1"/>
          <p:nvPr/>
        </p:nvSpPr>
        <p:spPr>
          <a:xfrm>
            <a:off x="1455562" y="5160302"/>
            <a:ext cx="293209" cy="261610"/>
          </a:xfrm>
          <a:prstGeom prst="rect">
            <a:avLst/>
          </a:prstGeom>
          <a:noFill/>
        </p:spPr>
        <p:txBody>
          <a:bodyPr wrap="square" rtlCol="0">
            <a:spAutoFit/>
          </a:bodyPr>
          <a:lstStyle/>
          <a:p>
            <a:r>
              <a:rPr lang="en-US" altLang="zh-CN" sz="1100" dirty="0" smtClean="0"/>
              <a:t>1</a:t>
            </a:r>
            <a:endParaRPr lang="zh-CN" altLang="en-US" sz="1100" dirty="0"/>
          </a:p>
        </p:txBody>
      </p:sp>
      <p:sp>
        <p:nvSpPr>
          <p:cNvPr id="157" name="文本框 156"/>
          <p:cNvSpPr txBox="1"/>
          <p:nvPr/>
        </p:nvSpPr>
        <p:spPr>
          <a:xfrm>
            <a:off x="1649469" y="5120725"/>
            <a:ext cx="1187064" cy="369332"/>
          </a:xfrm>
          <a:prstGeom prst="rect">
            <a:avLst/>
          </a:prstGeom>
          <a:noFill/>
        </p:spPr>
        <p:txBody>
          <a:bodyPr wrap="square" rtlCol="0">
            <a:spAutoFit/>
          </a:bodyPr>
          <a:lstStyle/>
          <a:p>
            <a:r>
              <a:rPr lang="en-US" altLang="zh-CN" dirty="0" smtClean="0"/>
              <a:t>WL ON</a:t>
            </a:r>
            <a:endParaRPr lang="zh-CN" altLang="en-US" dirty="0"/>
          </a:p>
        </p:txBody>
      </p:sp>
      <p:sp>
        <p:nvSpPr>
          <p:cNvPr id="160" name="八边形 159"/>
          <p:cNvSpPr/>
          <p:nvPr/>
        </p:nvSpPr>
        <p:spPr>
          <a:xfrm>
            <a:off x="2730012" y="1491129"/>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58" name="文本框 157"/>
          <p:cNvSpPr txBox="1"/>
          <p:nvPr/>
        </p:nvSpPr>
        <p:spPr>
          <a:xfrm>
            <a:off x="2735906" y="1466142"/>
            <a:ext cx="293209" cy="261610"/>
          </a:xfrm>
          <a:prstGeom prst="rect">
            <a:avLst/>
          </a:prstGeom>
          <a:noFill/>
        </p:spPr>
        <p:txBody>
          <a:bodyPr wrap="square" rtlCol="0">
            <a:spAutoFit/>
          </a:bodyPr>
          <a:lstStyle/>
          <a:p>
            <a:r>
              <a:rPr lang="en-US" altLang="zh-CN" sz="1100" dirty="0"/>
              <a:t>2</a:t>
            </a:r>
            <a:endParaRPr lang="zh-CN" altLang="en-US" sz="1100" dirty="0"/>
          </a:p>
        </p:txBody>
      </p:sp>
      <p:cxnSp>
        <p:nvCxnSpPr>
          <p:cNvPr id="162" name="直接连接符 161"/>
          <p:cNvCxnSpPr/>
          <p:nvPr/>
        </p:nvCxnSpPr>
        <p:spPr>
          <a:xfrm flipV="1">
            <a:off x="2520950" y="1816100"/>
            <a:ext cx="0" cy="14351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2520950" y="1816100"/>
            <a:ext cx="1079500"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1" name="文本框 170"/>
              <p:cNvSpPr txBox="1"/>
              <p:nvPr/>
            </p:nvSpPr>
            <p:spPr>
              <a:xfrm>
                <a:off x="2949535" y="1172549"/>
                <a:ext cx="2028903" cy="942887"/>
              </a:xfrm>
              <a:prstGeom prst="rect">
                <a:avLst/>
              </a:prstGeom>
              <a:noFill/>
            </p:spPr>
            <p:txBody>
              <a:bodyPr wrap="square" rtlCol="0">
                <a:spAutoFit/>
              </a:bodyPr>
              <a:lstStyle/>
              <a:p>
                <a:r>
                  <a:rPr lang="zh-CN" altLang="en-US" dirty="0" smtClean="0"/>
                  <a:t>电荷分享</a:t>
                </a:r>
                <a:endParaRPr lang="en-US" altLang="zh-CN" dirty="0" smtClean="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𝐵𝐿</m:t>
                        </m:r>
                      </m:sub>
                    </m:sSub>
                  </m:oMath>
                </a14:m>
                <a:r>
                  <a:rPr lang="en-US" altLang="zh-CN" dirty="0" smtClean="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𝑉</m:t>
                        </m:r>
                      </m:e>
                      <m:sub>
                        <m:r>
                          <a:rPr lang="en-US" altLang="zh-CN" b="0" i="1" dirty="0" smtClean="0">
                            <a:latin typeface="Cambria Math" panose="02040503050406030204" pitchFamily="18" charset="0"/>
                          </a:rPr>
                          <m:t>𝐵𝐿𝐸𝑄</m:t>
                        </m:r>
                      </m:sub>
                    </m:sSub>
                    <m:r>
                      <a:rPr lang="en-US" altLang="zh-CN" i="1" dirty="0">
                        <a:latin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oMath>
                </a14:m>
                <a:r>
                  <a:rPr lang="en-US" altLang="zh-CN" dirty="0" smtClean="0"/>
                  <a:t>V</a:t>
                </a:r>
              </a:p>
              <a:p>
                <a:endParaRPr lang="zh-CN" altLang="en-US" dirty="0"/>
              </a:p>
            </p:txBody>
          </p:sp>
        </mc:Choice>
        <mc:Fallback xmlns="">
          <p:sp>
            <p:nvSpPr>
              <p:cNvPr id="171" name="文本框 170"/>
              <p:cNvSpPr txBox="1">
                <a:spLocks noRot="1" noChangeAspect="1" noMove="1" noResize="1" noEditPoints="1" noAdjustHandles="1" noChangeArrowheads="1" noChangeShapeType="1" noTextEdit="1"/>
              </p:cNvSpPr>
              <p:nvPr/>
            </p:nvSpPr>
            <p:spPr>
              <a:xfrm>
                <a:off x="2949535" y="1172549"/>
                <a:ext cx="2028903" cy="942887"/>
              </a:xfrm>
              <a:prstGeom prst="rect">
                <a:avLst/>
              </a:prstGeom>
              <a:blipFill>
                <a:blip r:embed="rId4"/>
                <a:stretch>
                  <a:fillRect l="-2703" t="-5161"/>
                </a:stretch>
              </a:blipFill>
            </p:spPr>
            <p:txBody>
              <a:bodyPr/>
              <a:lstStyle/>
              <a:p>
                <a:r>
                  <a:rPr lang="zh-CN" altLang="en-US">
                    <a:noFill/>
                  </a:rPr>
                  <a:t> </a:t>
                </a:r>
              </a:p>
            </p:txBody>
          </p:sp>
        </mc:Fallback>
      </mc:AlternateContent>
      <p:sp>
        <p:nvSpPr>
          <p:cNvPr id="173" name="八边形 172"/>
          <p:cNvSpPr/>
          <p:nvPr/>
        </p:nvSpPr>
        <p:spPr>
          <a:xfrm>
            <a:off x="5584781" y="1643021"/>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74" name="八边形 173"/>
          <p:cNvSpPr/>
          <p:nvPr/>
        </p:nvSpPr>
        <p:spPr>
          <a:xfrm>
            <a:off x="4710619" y="2010296"/>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75" name="八边形 174"/>
          <p:cNvSpPr/>
          <p:nvPr/>
        </p:nvSpPr>
        <p:spPr>
          <a:xfrm>
            <a:off x="6406763" y="1999488"/>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76" name="八边形 175"/>
          <p:cNvSpPr/>
          <p:nvPr/>
        </p:nvSpPr>
        <p:spPr>
          <a:xfrm>
            <a:off x="6432751" y="4217885"/>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72" name="文本框 171"/>
          <p:cNvSpPr txBox="1"/>
          <p:nvPr/>
        </p:nvSpPr>
        <p:spPr>
          <a:xfrm>
            <a:off x="5584991" y="1603326"/>
            <a:ext cx="293209" cy="261610"/>
          </a:xfrm>
          <a:prstGeom prst="rect">
            <a:avLst/>
          </a:prstGeom>
          <a:noFill/>
        </p:spPr>
        <p:txBody>
          <a:bodyPr wrap="square" rtlCol="0">
            <a:spAutoFit/>
          </a:bodyPr>
          <a:lstStyle/>
          <a:p>
            <a:r>
              <a:rPr lang="en-US" altLang="zh-CN" sz="1100" dirty="0" smtClean="0"/>
              <a:t>8</a:t>
            </a:r>
            <a:endParaRPr lang="zh-CN" altLang="en-US" sz="1100" dirty="0"/>
          </a:p>
        </p:txBody>
      </p:sp>
      <mc:AlternateContent xmlns:mc="http://schemas.openxmlformats.org/markup-compatibility/2006" xmlns:a14="http://schemas.microsoft.com/office/drawing/2010/main">
        <mc:Choice Requires="a14">
          <p:sp>
            <p:nvSpPr>
              <p:cNvPr id="178" name="文本框 177"/>
              <p:cNvSpPr txBox="1"/>
              <p:nvPr/>
            </p:nvSpPr>
            <p:spPr>
              <a:xfrm>
                <a:off x="3254244" y="3504230"/>
                <a:ext cx="2028903" cy="665888"/>
              </a:xfrm>
              <a:prstGeom prst="rect">
                <a:avLst/>
              </a:prstGeom>
              <a:noFill/>
            </p:spPr>
            <p:txBody>
              <a:bodyPr wrap="square" rtlCol="0">
                <a:spAutoFit/>
              </a:bodyPr>
              <a:lstStyle/>
              <a:p>
                <a:r>
                  <a:rPr lang="en-US" altLang="zh-CN" dirty="0" smtClean="0"/>
                  <a:t>PCS=</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𝑉</m:t>
                        </m:r>
                      </m:e>
                      <m:sub>
                        <m:r>
                          <a:rPr lang="en-US" altLang="zh-CN" b="0" i="1" dirty="0" smtClean="0">
                            <a:latin typeface="Cambria Math" panose="02040503050406030204" pitchFamily="18" charset="0"/>
                          </a:rPr>
                          <m:t>𝐵𝐿𝐻</m:t>
                        </m:r>
                      </m:sub>
                    </m:sSub>
                  </m:oMath>
                </a14:m>
                <a:endParaRPr lang="en-US" altLang="zh-CN" dirty="0" smtClean="0"/>
              </a:p>
              <a:p>
                <a:endParaRPr lang="zh-CN" altLang="en-US" dirty="0"/>
              </a:p>
            </p:txBody>
          </p:sp>
        </mc:Choice>
        <mc:Fallback xmlns="">
          <p:sp>
            <p:nvSpPr>
              <p:cNvPr id="178" name="文本框 177"/>
              <p:cNvSpPr txBox="1">
                <a:spLocks noRot="1" noChangeAspect="1" noMove="1" noResize="1" noEditPoints="1" noAdjustHandles="1" noChangeArrowheads="1" noChangeShapeType="1" noTextEdit="1"/>
              </p:cNvSpPr>
              <p:nvPr/>
            </p:nvSpPr>
            <p:spPr>
              <a:xfrm>
                <a:off x="3254244" y="3504230"/>
                <a:ext cx="2028903" cy="665888"/>
              </a:xfrm>
              <a:prstGeom prst="rect">
                <a:avLst/>
              </a:prstGeom>
              <a:blipFill>
                <a:blip r:embed="rId5"/>
                <a:stretch>
                  <a:fillRect l="-2703" t="-5505"/>
                </a:stretch>
              </a:blipFill>
            </p:spPr>
            <p:txBody>
              <a:bodyPr/>
              <a:lstStyle/>
              <a:p>
                <a:r>
                  <a:rPr lang="zh-CN" altLang="en-US">
                    <a:noFill/>
                  </a:rPr>
                  <a:t> </a:t>
                </a:r>
              </a:p>
            </p:txBody>
          </p:sp>
        </mc:Fallback>
      </mc:AlternateContent>
      <p:sp>
        <p:nvSpPr>
          <p:cNvPr id="179" name="文本框 178"/>
          <p:cNvSpPr txBox="1"/>
          <p:nvPr/>
        </p:nvSpPr>
        <p:spPr>
          <a:xfrm>
            <a:off x="4908805" y="4133126"/>
            <a:ext cx="2028903" cy="665888"/>
          </a:xfrm>
          <a:prstGeom prst="rect">
            <a:avLst/>
          </a:prstGeom>
          <a:noFill/>
        </p:spPr>
        <p:txBody>
          <a:bodyPr wrap="square" rtlCol="0">
            <a:spAutoFit/>
          </a:bodyPr>
          <a:lstStyle/>
          <a:p>
            <a:r>
              <a:rPr lang="en-US" altLang="zh-CN" dirty="0" smtClean="0"/>
              <a:t>ON</a:t>
            </a:r>
          </a:p>
          <a:p>
            <a:endParaRPr lang="zh-CN" altLang="en-US" dirty="0"/>
          </a:p>
        </p:txBody>
      </p:sp>
      <p:sp>
        <p:nvSpPr>
          <p:cNvPr id="180" name="文本框 179"/>
          <p:cNvSpPr txBox="1"/>
          <p:nvPr/>
        </p:nvSpPr>
        <p:spPr>
          <a:xfrm>
            <a:off x="4327794" y="2360815"/>
            <a:ext cx="2028903" cy="665888"/>
          </a:xfrm>
          <a:prstGeom prst="rect">
            <a:avLst/>
          </a:prstGeom>
          <a:noFill/>
        </p:spPr>
        <p:txBody>
          <a:bodyPr wrap="square" rtlCol="0">
            <a:spAutoFit/>
          </a:bodyPr>
          <a:lstStyle/>
          <a:p>
            <a:r>
              <a:rPr lang="en-US" altLang="zh-CN" dirty="0" smtClean="0"/>
              <a:t>M4</a:t>
            </a:r>
          </a:p>
          <a:p>
            <a:endParaRPr lang="zh-CN" altLang="en-US" dirty="0"/>
          </a:p>
        </p:txBody>
      </p:sp>
      <p:sp>
        <p:nvSpPr>
          <p:cNvPr id="181" name="文本框 180"/>
          <p:cNvSpPr txBox="1"/>
          <p:nvPr/>
        </p:nvSpPr>
        <p:spPr>
          <a:xfrm>
            <a:off x="4700681" y="2004187"/>
            <a:ext cx="293209" cy="261610"/>
          </a:xfrm>
          <a:prstGeom prst="rect">
            <a:avLst/>
          </a:prstGeom>
          <a:noFill/>
        </p:spPr>
        <p:txBody>
          <a:bodyPr wrap="square" rtlCol="0">
            <a:spAutoFit/>
          </a:bodyPr>
          <a:lstStyle/>
          <a:p>
            <a:r>
              <a:rPr lang="en-US" altLang="zh-CN" sz="1100" dirty="0"/>
              <a:t>7</a:t>
            </a:r>
            <a:endParaRPr lang="zh-CN" altLang="en-US" sz="1100" dirty="0"/>
          </a:p>
        </p:txBody>
      </p:sp>
      <p:sp>
        <p:nvSpPr>
          <p:cNvPr id="182" name="文本框 181"/>
          <p:cNvSpPr txBox="1"/>
          <p:nvPr/>
        </p:nvSpPr>
        <p:spPr>
          <a:xfrm>
            <a:off x="4290017" y="3707037"/>
            <a:ext cx="605344" cy="665888"/>
          </a:xfrm>
          <a:prstGeom prst="rect">
            <a:avLst/>
          </a:prstGeom>
          <a:noFill/>
        </p:spPr>
        <p:txBody>
          <a:bodyPr wrap="square" rtlCol="0">
            <a:spAutoFit/>
          </a:bodyPr>
          <a:lstStyle/>
          <a:p>
            <a:r>
              <a:rPr lang="en-US" altLang="zh-CN" dirty="0" smtClean="0"/>
              <a:t>M3</a:t>
            </a:r>
          </a:p>
          <a:p>
            <a:endParaRPr lang="zh-CN" altLang="en-US" dirty="0"/>
          </a:p>
        </p:txBody>
      </p:sp>
      <p:sp>
        <p:nvSpPr>
          <p:cNvPr id="183" name="文本框 182"/>
          <p:cNvSpPr txBox="1"/>
          <p:nvPr/>
        </p:nvSpPr>
        <p:spPr>
          <a:xfrm>
            <a:off x="6657133" y="3677115"/>
            <a:ext cx="523758" cy="646331"/>
          </a:xfrm>
          <a:prstGeom prst="rect">
            <a:avLst/>
          </a:prstGeom>
          <a:noFill/>
        </p:spPr>
        <p:txBody>
          <a:bodyPr wrap="square" rtlCol="0">
            <a:spAutoFit/>
          </a:bodyPr>
          <a:lstStyle/>
          <a:p>
            <a:r>
              <a:rPr lang="en-US" altLang="zh-CN" dirty="0" smtClean="0"/>
              <a:t>M1</a:t>
            </a:r>
          </a:p>
          <a:p>
            <a:endParaRPr lang="zh-CN" altLang="en-US" dirty="0"/>
          </a:p>
        </p:txBody>
      </p:sp>
      <p:sp>
        <p:nvSpPr>
          <p:cNvPr id="184" name="文本框 183"/>
          <p:cNvSpPr txBox="1"/>
          <p:nvPr/>
        </p:nvSpPr>
        <p:spPr>
          <a:xfrm>
            <a:off x="6634764" y="2403745"/>
            <a:ext cx="605344" cy="665888"/>
          </a:xfrm>
          <a:prstGeom prst="rect">
            <a:avLst/>
          </a:prstGeom>
          <a:noFill/>
        </p:spPr>
        <p:txBody>
          <a:bodyPr wrap="square" rtlCol="0">
            <a:spAutoFit/>
          </a:bodyPr>
          <a:lstStyle/>
          <a:p>
            <a:r>
              <a:rPr lang="en-US" altLang="zh-CN" dirty="0" smtClean="0"/>
              <a:t>M2</a:t>
            </a:r>
          </a:p>
          <a:p>
            <a:endParaRPr lang="zh-CN" altLang="en-US" dirty="0"/>
          </a:p>
        </p:txBody>
      </p:sp>
      <p:sp>
        <p:nvSpPr>
          <p:cNvPr id="185" name="文本框 184"/>
          <p:cNvSpPr txBox="1"/>
          <p:nvPr/>
        </p:nvSpPr>
        <p:spPr>
          <a:xfrm>
            <a:off x="6632168" y="1908768"/>
            <a:ext cx="2028903" cy="612000"/>
          </a:xfrm>
          <a:prstGeom prst="rect">
            <a:avLst/>
          </a:prstGeom>
          <a:noFill/>
        </p:spPr>
        <p:txBody>
          <a:bodyPr wrap="square" rtlCol="0">
            <a:spAutoFit/>
          </a:bodyPr>
          <a:lstStyle/>
          <a:p>
            <a:r>
              <a:rPr lang="en-US" altLang="zh-CN" dirty="0" smtClean="0"/>
              <a:t>ON</a:t>
            </a:r>
          </a:p>
          <a:p>
            <a:endParaRPr lang="zh-CN" altLang="en-US" dirty="0"/>
          </a:p>
        </p:txBody>
      </p:sp>
      <p:sp>
        <p:nvSpPr>
          <p:cNvPr id="186" name="文本框 185"/>
          <p:cNvSpPr txBox="1"/>
          <p:nvPr/>
        </p:nvSpPr>
        <p:spPr>
          <a:xfrm>
            <a:off x="6423663" y="4204136"/>
            <a:ext cx="293209" cy="261610"/>
          </a:xfrm>
          <a:prstGeom prst="rect">
            <a:avLst/>
          </a:prstGeom>
          <a:noFill/>
        </p:spPr>
        <p:txBody>
          <a:bodyPr wrap="square" rtlCol="0">
            <a:spAutoFit/>
          </a:bodyPr>
          <a:lstStyle/>
          <a:p>
            <a:r>
              <a:rPr lang="en-US" altLang="zh-CN" sz="1100" dirty="0" smtClean="0"/>
              <a:t>4</a:t>
            </a:r>
            <a:endParaRPr lang="zh-CN" altLang="en-US" sz="1100" dirty="0"/>
          </a:p>
        </p:txBody>
      </p:sp>
      <p:sp>
        <p:nvSpPr>
          <p:cNvPr id="187" name="八边形 186"/>
          <p:cNvSpPr/>
          <p:nvPr/>
        </p:nvSpPr>
        <p:spPr>
          <a:xfrm>
            <a:off x="3036189" y="3557884"/>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88" name="八边形 187"/>
          <p:cNvSpPr/>
          <p:nvPr/>
        </p:nvSpPr>
        <p:spPr>
          <a:xfrm>
            <a:off x="4720976" y="4212050"/>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89" name="八边形 188"/>
          <p:cNvSpPr/>
          <p:nvPr/>
        </p:nvSpPr>
        <p:spPr>
          <a:xfrm>
            <a:off x="7400690" y="3548838"/>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92" name="文本框 191"/>
          <p:cNvSpPr txBox="1"/>
          <p:nvPr/>
        </p:nvSpPr>
        <p:spPr>
          <a:xfrm>
            <a:off x="6408483" y="1990337"/>
            <a:ext cx="293209" cy="261610"/>
          </a:xfrm>
          <a:prstGeom prst="rect">
            <a:avLst/>
          </a:prstGeom>
          <a:noFill/>
        </p:spPr>
        <p:txBody>
          <a:bodyPr wrap="square" rtlCol="0">
            <a:spAutoFit/>
          </a:bodyPr>
          <a:lstStyle/>
          <a:p>
            <a:r>
              <a:rPr lang="en-US" altLang="zh-CN" sz="1100" dirty="0"/>
              <a:t>5</a:t>
            </a:r>
            <a:endParaRPr lang="zh-CN" altLang="en-US" sz="1100" dirty="0"/>
          </a:p>
        </p:txBody>
      </p:sp>
      <p:sp>
        <p:nvSpPr>
          <p:cNvPr id="193" name="文本框 192"/>
          <p:cNvSpPr txBox="1"/>
          <p:nvPr/>
        </p:nvSpPr>
        <p:spPr>
          <a:xfrm>
            <a:off x="4718532" y="4199029"/>
            <a:ext cx="293209" cy="261610"/>
          </a:xfrm>
          <a:prstGeom prst="rect">
            <a:avLst/>
          </a:prstGeom>
          <a:noFill/>
        </p:spPr>
        <p:txBody>
          <a:bodyPr wrap="square" rtlCol="0">
            <a:spAutoFit/>
          </a:bodyPr>
          <a:lstStyle/>
          <a:p>
            <a:r>
              <a:rPr lang="en-US" altLang="zh-CN" sz="1100" dirty="0"/>
              <a:t>7</a:t>
            </a:r>
            <a:endParaRPr lang="zh-CN" altLang="en-US" sz="1100" dirty="0"/>
          </a:p>
        </p:txBody>
      </p:sp>
      <p:sp>
        <p:nvSpPr>
          <p:cNvPr id="194" name="文本框 193"/>
          <p:cNvSpPr txBox="1"/>
          <p:nvPr/>
        </p:nvSpPr>
        <p:spPr>
          <a:xfrm>
            <a:off x="6610310" y="4145143"/>
            <a:ext cx="776049" cy="646331"/>
          </a:xfrm>
          <a:prstGeom prst="rect">
            <a:avLst/>
          </a:prstGeom>
          <a:noFill/>
        </p:spPr>
        <p:txBody>
          <a:bodyPr wrap="square" rtlCol="0">
            <a:spAutoFit/>
          </a:bodyPr>
          <a:lstStyle/>
          <a:p>
            <a:r>
              <a:rPr lang="en-US" altLang="zh-CN" dirty="0" smtClean="0"/>
              <a:t>OFF</a:t>
            </a:r>
          </a:p>
          <a:p>
            <a:endParaRPr lang="zh-CN" altLang="en-US" dirty="0"/>
          </a:p>
        </p:txBody>
      </p:sp>
      <p:sp>
        <p:nvSpPr>
          <p:cNvPr id="195" name="文本框 194"/>
          <p:cNvSpPr txBox="1"/>
          <p:nvPr/>
        </p:nvSpPr>
        <p:spPr>
          <a:xfrm>
            <a:off x="4903933" y="1925452"/>
            <a:ext cx="696119" cy="646331"/>
          </a:xfrm>
          <a:prstGeom prst="rect">
            <a:avLst/>
          </a:prstGeom>
          <a:noFill/>
        </p:spPr>
        <p:txBody>
          <a:bodyPr wrap="square" rtlCol="0">
            <a:spAutoFit/>
          </a:bodyPr>
          <a:lstStyle/>
          <a:p>
            <a:r>
              <a:rPr lang="en-US" altLang="zh-CN" dirty="0" smtClean="0"/>
              <a:t>OFF</a:t>
            </a:r>
          </a:p>
          <a:p>
            <a:endParaRPr lang="zh-CN" altLang="en-US" dirty="0"/>
          </a:p>
        </p:txBody>
      </p:sp>
      <p:sp>
        <p:nvSpPr>
          <p:cNvPr id="196" name="文本框 195"/>
          <p:cNvSpPr txBox="1"/>
          <p:nvPr/>
        </p:nvSpPr>
        <p:spPr>
          <a:xfrm>
            <a:off x="4036212" y="2999114"/>
            <a:ext cx="636518" cy="369332"/>
          </a:xfrm>
          <a:prstGeom prst="rect">
            <a:avLst/>
          </a:prstGeom>
          <a:noFill/>
        </p:spPr>
        <p:txBody>
          <a:bodyPr wrap="square" rtlCol="0">
            <a:spAutoFit/>
          </a:bodyPr>
          <a:lstStyle/>
          <a:p>
            <a:r>
              <a:rPr lang="en-US" altLang="zh-CN" dirty="0" smtClean="0"/>
              <a:t>PCS</a:t>
            </a:r>
            <a:endParaRPr lang="zh-CN" altLang="en-US" dirty="0"/>
          </a:p>
        </p:txBody>
      </p:sp>
      <p:sp>
        <p:nvSpPr>
          <p:cNvPr id="197" name="文本框 196"/>
          <p:cNvSpPr txBox="1"/>
          <p:nvPr/>
        </p:nvSpPr>
        <p:spPr>
          <a:xfrm>
            <a:off x="6791948" y="2963640"/>
            <a:ext cx="636518" cy="369332"/>
          </a:xfrm>
          <a:prstGeom prst="rect">
            <a:avLst/>
          </a:prstGeom>
          <a:noFill/>
        </p:spPr>
        <p:txBody>
          <a:bodyPr wrap="square" rtlCol="0">
            <a:spAutoFit/>
          </a:bodyPr>
          <a:lstStyle/>
          <a:p>
            <a:r>
              <a:rPr lang="en-US" altLang="zh-CN" dirty="0" smtClean="0"/>
              <a:t>NCS</a:t>
            </a:r>
            <a:endParaRPr lang="zh-CN" altLang="en-US" dirty="0"/>
          </a:p>
        </p:txBody>
      </p:sp>
      <p:sp>
        <p:nvSpPr>
          <p:cNvPr id="199" name="文本框 198"/>
          <p:cNvSpPr txBox="1"/>
          <p:nvPr/>
        </p:nvSpPr>
        <p:spPr>
          <a:xfrm>
            <a:off x="3020050" y="3545235"/>
            <a:ext cx="293209" cy="261610"/>
          </a:xfrm>
          <a:prstGeom prst="rect">
            <a:avLst/>
          </a:prstGeom>
          <a:noFill/>
        </p:spPr>
        <p:txBody>
          <a:bodyPr wrap="square" rtlCol="0">
            <a:spAutoFit/>
          </a:bodyPr>
          <a:lstStyle/>
          <a:p>
            <a:r>
              <a:rPr lang="en-US" altLang="zh-CN" sz="1100" dirty="0"/>
              <a:t>6</a:t>
            </a:r>
            <a:endParaRPr lang="zh-CN" altLang="en-US" sz="1100" dirty="0"/>
          </a:p>
        </p:txBody>
      </p:sp>
      <p:sp>
        <p:nvSpPr>
          <p:cNvPr id="201" name="文本框 200"/>
          <p:cNvSpPr txBox="1"/>
          <p:nvPr/>
        </p:nvSpPr>
        <p:spPr>
          <a:xfrm>
            <a:off x="7400690" y="3519850"/>
            <a:ext cx="293209" cy="261610"/>
          </a:xfrm>
          <a:prstGeom prst="rect">
            <a:avLst/>
          </a:prstGeom>
          <a:noFill/>
        </p:spPr>
        <p:txBody>
          <a:bodyPr wrap="square" rtlCol="0">
            <a:spAutoFit/>
          </a:bodyPr>
          <a:lstStyle/>
          <a:p>
            <a:r>
              <a:rPr lang="en-US" altLang="zh-CN" sz="1100" dirty="0" smtClean="0"/>
              <a:t>3</a:t>
            </a:r>
            <a:endParaRPr lang="zh-CN" altLang="en-US" sz="1100" dirty="0"/>
          </a:p>
        </p:txBody>
      </p:sp>
      <mc:AlternateContent xmlns:mc="http://schemas.openxmlformats.org/markup-compatibility/2006" xmlns:a14="http://schemas.microsoft.com/office/drawing/2010/main">
        <mc:Choice Requires="a14">
          <p:sp>
            <p:nvSpPr>
              <p:cNvPr id="204" name="文本框 203"/>
              <p:cNvSpPr txBox="1"/>
              <p:nvPr/>
            </p:nvSpPr>
            <p:spPr>
              <a:xfrm>
                <a:off x="5773759" y="1346169"/>
                <a:ext cx="1181472" cy="646331"/>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𝐵𝐿</m:t>
                        </m:r>
                      </m:sub>
                    </m:sSub>
                  </m:oMath>
                </a14:m>
                <a:r>
                  <a:rPr lang="en-US" altLang="zh-CN" dirty="0" smtClean="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𝑉</m:t>
                        </m:r>
                      </m:e>
                      <m:sub>
                        <m:r>
                          <a:rPr lang="en-US" altLang="zh-CN" b="0" i="1" dirty="0" smtClean="0">
                            <a:latin typeface="Cambria Math" panose="02040503050406030204" pitchFamily="18" charset="0"/>
                          </a:rPr>
                          <m:t>𝐺𝑁𝐷</m:t>
                        </m:r>
                      </m:sub>
                    </m:sSub>
                  </m:oMath>
                </a14:m>
                <a:endParaRPr lang="en-US" altLang="zh-CN" dirty="0" smtClean="0"/>
              </a:p>
              <a:p>
                <a:endParaRPr lang="zh-CN" altLang="en-US" dirty="0"/>
              </a:p>
            </p:txBody>
          </p:sp>
        </mc:Choice>
        <mc:Fallback xmlns="">
          <p:sp>
            <p:nvSpPr>
              <p:cNvPr id="204" name="文本框 203"/>
              <p:cNvSpPr txBox="1">
                <a:spLocks noRot="1" noChangeAspect="1" noMove="1" noResize="1" noEditPoints="1" noAdjustHandles="1" noChangeArrowheads="1" noChangeShapeType="1" noTextEdit="1"/>
              </p:cNvSpPr>
              <p:nvPr/>
            </p:nvSpPr>
            <p:spPr>
              <a:xfrm>
                <a:off x="5773759" y="1346169"/>
                <a:ext cx="1181472" cy="646331"/>
              </a:xfrm>
              <a:prstGeom prst="rect">
                <a:avLst/>
              </a:prstGeom>
              <a:blipFill>
                <a:blip r:embed="rId6"/>
                <a:stretch>
                  <a:fillRect t="-5660"/>
                </a:stretch>
              </a:blipFill>
            </p:spPr>
            <p:txBody>
              <a:bodyPr/>
              <a:lstStyle/>
              <a:p>
                <a:r>
                  <a:rPr lang="zh-CN" altLang="en-US">
                    <a:noFill/>
                  </a:rPr>
                  <a:t> </a:t>
                </a:r>
              </a:p>
            </p:txBody>
          </p:sp>
        </mc:Fallback>
      </mc:AlternateContent>
      <p:sp>
        <p:nvSpPr>
          <p:cNvPr id="205" name="文本框 204"/>
          <p:cNvSpPr txBox="1"/>
          <p:nvPr/>
        </p:nvSpPr>
        <p:spPr>
          <a:xfrm>
            <a:off x="7413473" y="3005744"/>
            <a:ext cx="2028903" cy="665888"/>
          </a:xfrm>
          <a:prstGeom prst="rect">
            <a:avLst/>
          </a:prstGeom>
          <a:noFill/>
        </p:spPr>
        <p:txBody>
          <a:bodyPr wrap="square" rtlCol="0">
            <a:spAutoFit/>
          </a:bodyPr>
          <a:lstStyle/>
          <a:p>
            <a:r>
              <a:rPr lang="en-US" altLang="zh-CN" dirty="0"/>
              <a:t>N</a:t>
            </a:r>
            <a:r>
              <a:rPr lang="en-US" altLang="zh-CN" dirty="0" smtClean="0"/>
              <a:t>CS=GND</a:t>
            </a:r>
          </a:p>
          <a:p>
            <a:endParaRPr lang="zh-CN" altLang="en-US" dirty="0"/>
          </a:p>
        </p:txBody>
      </p:sp>
      <mc:AlternateContent xmlns:mc="http://schemas.openxmlformats.org/markup-compatibility/2006" xmlns:a14="http://schemas.microsoft.com/office/drawing/2010/main">
        <mc:Choice Requires="a14">
          <p:sp>
            <p:nvSpPr>
              <p:cNvPr id="206" name="文本框 205"/>
              <p:cNvSpPr txBox="1"/>
              <p:nvPr/>
            </p:nvSpPr>
            <p:spPr>
              <a:xfrm>
                <a:off x="4688263" y="2512736"/>
                <a:ext cx="781972" cy="534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dirty="0" smtClean="0">
                              <a:latin typeface="Cambria Math" panose="02040503050406030204" pitchFamily="18" charset="0"/>
                            </a:rPr>
                          </m:ctrlPr>
                        </m:sSubPr>
                        <m:e>
                          <m:r>
                            <a:rPr lang="en-US" altLang="zh-CN" sz="1000" b="0" i="1" dirty="0" smtClean="0">
                              <a:latin typeface="Cambria Math" panose="02040503050406030204" pitchFamily="18" charset="0"/>
                            </a:rPr>
                            <m:t>𝑉</m:t>
                          </m:r>
                        </m:e>
                        <m:sub>
                          <m:r>
                            <a:rPr lang="en-US" altLang="zh-CN" sz="1000" b="0" i="1" dirty="0" smtClean="0">
                              <a:latin typeface="Cambria Math" panose="02040503050406030204" pitchFamily="18" charset="0"/>
                            </a:rPr>
                            <m:t>𝐵𝐿𝐸𝑄</m:t>
                          </m:r>
                        </m:sub>
                      </m:sSub>
                    </m:oMath>
                  </m:oMathPara>
                </a14:m>
                <a:endParaRPr lang="en-US" altLang="zh-CN" sz="1000" dirty="0" smtClean="0"/>
              </a:p>
              <a:p>
                <a:endParaRPr lang="zh-CN" altLang="en-US" dirty="0"/>
              </a:p>
            </p:txBody>
          </p:sp>
        </mc:Choice>
        <mc:Fallback xmlns="">
          <p:sp>
            <p:nvSpPr>
              <p:cNvPr id="206" name="文本框 205"/>
              <p:cNvSpPr txBox="1">
                <a:spLocks noRot="1" noChangeAspect="1" noMove="1" noResize="1" noEditPoints="1" noAdjustHandles="1" noChangeArrowheads="1" noChangeShapeType="1" noTextEdit="1"/>
              </p:cNvSpPr>
              <p:nvPr/>
            </p:nvSpPr>
            <p:spPr>
              <a:xfrm>
                <a:off x="4688263" y="2512736"/>
                <a:ext cx="781972" cy="53412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7" name="文本框 206"/>
              <p:cNvSpPr txBox="1"/>
              <p:nvPr/>
            </p:nvSpPr>
            <p:spPr>
              <a:xfrm>
                <a:off x="5991324" y="2463533"/>
                <a:ext cx="781972" cy="534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dirty="0" smtClean="0">
                              <a:latin typeface="Cambria Math" panose="02040503050406030204" pitchFamily="18" charset="0"/>
                            </a:rPr>
                          </m:ctrlPr>
                        </m:sSubPr>
                        <m:e>
                          <m:r>
                            <a:rPr lang="en-US" altLang="zh-CN" sz="1000" b="0" i="1" dirty="0" smtClean="0">
                              <a:latin typeface="Cambria Math" panose="02040503050406030204" pitchFamily="18" charset="0"/>
                            </a:rPr>
                            <m:t>𝑉</m:t>
                          </m:r>
                        </m:e>
                        <m:sub>
                          <m:r>
                            <a:rPr lang="en-US" altLang="zh-CN" sz="1000" b="0" i="1" dirty="0" smtClean="0">
                              <a:latin typeface="Cambria Math" panose="02040503050406030204" pitchFamily="18" charset="0"/>
                            </a:rPr>
                            <m:t>𝐵𝐿𝐸𝑄</m:t>
                          </m:r>
                        </m:sub>
                      </m:sSub>
                    </m:oMath>
                  </m:oMathPara>
                </a14:m>
                <a:endParaRPr lang="en-US" altLang="zh-CN" sz="1000" dirty="0" smtClean="0"/>
              </a:p>
              <a:p>
                <a:endParaRPr lang="zh-CN" altLang="en-US" dirty="0"/>
              </a:p>
            </p:txBody>
          </p:sp>
        </mc:Choice>
        <mc:Fallback xmlns="">
          <p:sp>
            <p:nvSpPr>
              <p:cNvPr id="207" name="文本框 206"/>
              <p:cNvSpPr txBox="1">
                <a:spLocks noRot="1" noChangeAspect="1" noMove="1" noResize="1" noEditPoints="1" noAdjustHandles="1" noChangeArrowheads="1" noChangeShapeType="1" noTextEdit="1"/>
              </p:cNvSpPr>
              <p:nvPr/>
            </p:nvSpPr>
            <p:spPr>
              <a:xfrm>
                <a:off x="5991324" y="2463533"/>
                <a:ext cx="781972" cy="53412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 name="文本框 207"/>
              <p:cNvSpPr txBox="1"/>
              <p:nvPr/>
            </p:nvSpPr>
            <p:spPr>
              <a:xfrm>
                <a:off x="4502955" y="3592549"/>
                <a:ext cx="1320642" cy="411010"/>
              </a:xfrm>
              <a:prstGeom prst="rect">
                <a:avLst/>
              </a:prstGeom>
              <a:noFill/>
            </p:spPr>
            <p:txBody>
              <a:bodyPr wrap="square" rtlCol="0">
                <a:spAutoFit/>
              </a:bodyPr>
              <a:lstStyle/>
              <a:p>
                <a14:m>
                  <m:oMath xmlns:m="http://schemas.openxmlformats.org/officeDocument/2006/math">
                    <m:sSub>
                      <m:sSubPr>
                        <m:ctrlPr>
                          <a:rPr lang="en-US" altLang="zh-CN" sz="1000" i="1" dirty="0" smtClean="0">
                            <a:latin typeface="Cambria Math" panose="02040503050406030204" pitchFamily="18" charset="0"/>
                          </a:rPr>
                        </m:ctrlPr>
                      </m:sSubPr>
                      <m:e>
                        <m:r>
                          <a:rPr lang="en-US" altLang="zh-CN" sz="1000" b="0" i="1" dirty="0" smtClean="0">
                            <a:latin typeface="Cambria Math" panose="02040503050406030204" pitchFamily="18" charset="0"/>
                          </a:rPr>
                          <m:t>𝑉</m:t>
                        </m:r>
                      </m:e>
                      <m:sub>
                        <m:r>
                          <a:rPr lang="en-US" altLang="zh-CN" sz="1000" b="0" i="1" dirty="0" smtClean="0">
                            <a:latin typeface="Cambria Math" panose="02040503050406030204" pitchFamily="18" charset="0"/>
                          </a:rPr>
                          <m:t>𝐵𝐿𝐸𝑄</m:t>
                        </m:r>
                      </m:sub>
                    </m:sSub>
                    <m:r>
                      <a:rPr lang="en-US" altLang="zh-CN" sz="1000" i="1" dirty="0">
                        <a:latin typeface="Cambria Math" panose="02040503050406030204" pitchFamily="18" charset="0"/>
                      </a:rPr>
                      <m:t>−</m:t>
                    </m:r>
                    <m:r>
                      <a:rPr lang="en-US" altLang="zh-CN" sz="1000" b="0" i="1" dirty="0" smtClean="0">
                        <a:latin typeface="Cambria Math" panose="02040503050406030204" pitchFamily="18" charset="0"/>
                        <a:ea typeface="Cambria Math" panose="02040503050406030204" pitchFamily="18" charset="0"/>
                      </a:rPr>
                      <m:t>∆</m:t>
                    </m:r>
                  </m:oMath>
                </a14:m>
                <a:r>
                  <a:rPr lang="en-US" altLang="zh-CN" sz="1000" dirty="0" smtClean="0"/>
                  <a:t>V</a:t>
                </a:r>
              </a:p>
              <a:p>
                <a:endParaRPr lang="zh-CN" altLang="en-US" sz="1000" dirty="0"/>
              </a:p>
            </p:txBody>
          </p:sp>
        </mc:Choice>
        <mc:Fallback xmlns="">
          <p:sp>
            <p:nvSpPr>
              <p:cNvPr id="208" name="文本框 207"/>
              <p:cNvSpPr txBox="1">
                <a:spLocks noRot="1" noChangeAspect="1" noMove="1" noResize="1" noEditPoints="1" noAdjustHandles="1" noChangeArrowheads="1" noChangeShapeType="1" noTextEdit="1"/>
              </p:cNvSpPr>
              <p:nvPr/>
            </p:nvSpPr>
            <p:spPr>
              <a:xfrm>
                <a:off x="4502955" y="3592549"/>
                <a:ext cx="1320642" cy="41101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0" name="文本框 209"/>
              <p:cNvSpPr txBox="1"/>
              <p:nvPr/>
            </p:nvSpPr>
            <p:spPr>
              <a:xfrm>
                <a:off x="6203638" y="3612565"/>
                <a:ext cx="1320642" cy="411010"/>
              </a:xfrm>
              <a:prstGeom prst="rect">
                <a:avLst/>
              </a:prstGeom>
              <a:noFill/>
            </p:spPr>
            <p:txBody>
              <a:bodyPr wrap="square" rtlCol="0">
                <a:spAutoFit/>
              </a:bodyPr>
              <a:lstStyle/>
              <a:p>
                <a14:m>
                  <m:oMath xmlns:m="http://schemas.openxmlformats.org/officeDocument/2006/math">
                    <m:sSub>
                      <m:sSubPr>
                        <m:ctrlPr>
                          <a:rPr lang="en-US" altLang="zh-CN" sz="1000" i="1" dirty="0" smtClean="0">
                            <a:latin typeface="Cambria Math" panose="02040503050406030204" pitchFamily="18" charset="0"/>
                          </a:rPr>
                        </m:ctrlPr>
                      </m:sSubPr>
                      <m:e>
                        <m:r>
                          <a:rPr lang="en-US" altLang="zh-CN" sz="1000" b="0" i="1" dirty="0" smtClean="0">
                            <a:latin typeface="Cambria Math" panose="02040503050406030204" pitchFamily="18" charset="0"/>
                          </a:rPr>
                          <m:t>𝑉</m:t>
                        </m:r>
                      </m:e>
                      <m:sub>
                        <m:r>
                          <a:rPr lang="en-US" altLang="zh-CN" sz="1000" b="0" i="1" dirty="0" smtClean="0">
                            <a:latin typeface="Cambria Math" panose="02040503050406030204" pitchFamily="18" charset="0"/>
                          </a:rPr>
                          <m:t>𝐵𝐿𝐸𝑄</m:t>
                        </m:r>
                      </m:sub>
                    </m:sSub>
                    <m:r>
                      <a:rPr lang="en-US" altLang="zh-CN" sz="1000" i="1" dirty="0">
                        <a:latin typeface="Cambria Math" panose="02040503050406030204" pitchFamily="18" charset="0"/>
                      </a:rPr>
                      <m:t>−</m:t>
                    </m:r>
                    <m:r>
                      <a:rPr lang="en-US" altLang="zh-CN" sz="1000" b="0" i="1" dirty="0" smtClean="0">
                        <a:latin typeface="Cambria Math" panose="02040503050406030204" pitchFamily="18" charset="0"/>
                        <a:ea typeface="Cambria Math" panose="02040503050406030204" pitchFamily="18" charset="0"/>
                      </a:rPr>
                      <m:t>∆</m:t>
                    </m:r>
                  </m:oMath>
                </a14:m>
                <a:r>
                  <a:rPr lang="en-US" altLang="zh-CN" sz="1000" dirty="0" smtClean="0"/>
                  <a:t>V</a:t>
                </a:r>
              </a:p>
              <a:p>
                <a:endParaRPr lang="zh-CN" altLang="en-US" sz="1000" dirty="0"/>
              </a:p>
            </p:txBody>
          </p:sp>
        </mc:Choice>
        <mc:Fallback xmlns="">
          <p:sp>
            <p:nvSpPr>
              <p:cNvPr id="210" name="文本框 209"/>
              <p:cNvSpPr txBox="1">
                <a:spLocks noRot="1" noChangeAspect="1" noMove="1" noResize="1" noEditPoints="1" noAdjustHandles="1" noChangeArrowheads="1" noChangeShapeType="1" noTextEdit="1"/>
              </p:cNvSpPr>
              <p:nvPr/>
            </p:nvSpPr>
            <p:spPr>
              <a:xfrm>
                <a:off x="6203638" y="3612565"/>
                <a:ext cx="1320642" cy="41101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2" name="矩形 211"/>
              <p:cNvSpPr/>
              <p:nvPr/>
            </p:nvSpPr>
            <p:spPr>
              <a:xfrm>
                <a:off x="8786031" y="1659109"/>
                <a:ext cx="2889869" cy="3772251"/>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感应放大器放大读取逻辑</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的步骤</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假设在读之前电容所存储的资料为逻辑</a:t>
                </a:r>
                <a:r>
                  <a:rPr lang="en-US" altLang="zh-CN" sz="1400" dirty="0">
                    <a:latin typeface="微软雅黑" panose="020B0503020204020204" pitchFamily="34" charset="-122"/>
                    <a:ea typeface="微软雅黑" panose="020B0503020204020204" pitchFamily="34" charset="-122"/>
                  </a:rPr>
                  <a:t>0</a:t>
                </a: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：打开</a:t>
                </a:r>
                <a:r>
                  <a:rPr lang="en-US" altLang="zh-CN" sz="1400" dirty="0">
                    <a:latin typeface="微软雅黑" panose="020B0503020204020204" pitchFamily="34" charset="-122"/>
                    <a:ea typeface="微软雅黑" panose="020B0503020204020204" pitchFamily="34" charset="-122"/>
                  </a:rPr>
                  <a:t>WL</a:t>
                </a: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：存储电容的电荷和</a:t>
                </a:r>
                <a:r>
                  <a:rPr lang="en-US" altLang="zh-CN" sz="1400" dirty="0">
                    <a:latin typeface="微软雅黑" panose="020B0503020204020204" pitchFamily="34" charset="-122"/>
                    <a:ea typeface="微软雅黑" panose="020B0503020204020204" pitchFamily="34" charset="-122"/>
                  </a:rPr>
                  <a:t>BL</a:t>
                </a:r>
                <a:r>
                  <a:rPr lang="zh-CN" altLang="en-US" sz="1400" dirty="0">
                    <a:latin typeface="微软雅黑" panose="020B0503020204020204" pitchFamily="34" charset="-122"/>
                    <a:ea typeface="微软雅黑" panose="020B0503020204020204" pitchFamily="34" charset="-122"/>
                  </a:rPr>
                  <a:t>做电荷分享（</a:t>
                </a:r>
                <a:r>
                  <a:rPr lang="en-US" altLang="zh-CN" sz="1400" dirty="0">
                    <a:latin typeface="微软雅黑" panose="020B0503020204020204" pitchFamily="34" charset="-122"/>
                    <a:ea typeface="微软雅黑" panose="020B0503020204020204" pitchFamily="34" charset="-122"/>
                  </a:rPr>
                  <a:t>Charge     Sharing</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BL</a:t>
                </a:r>
                <a:r>
                  <a:rPr lang="zh-CN" altLang="en-US" sz="1400" dirty="0">
                    <a:latin typeface="微软雅黑" panose="020B0503020204020204" pitchFamily="34" charset="-122"/>
                    <a:ea typeface="微软雅黑" panose="020B0503020204020204" pitchFamily="34" charset="-122"/>
                  </a:rPr>
                  <a:t>上的电压因为做电荷分享，所以电荷上升</a:t>
                </a:r>
                <a14:m>
                  <m:oMath xmlns:m="http://schemas.openxmlformats.org/officeDocument/2006/math">
                    <m:r>
                      <a:rPr lang="zh-CN" altLang="en-US" sz="1400" i="1">
                        <a:latin typeface="Cambria Math" panose="02040503050406030204" pitchFamily="18" charset="0"/>
                        <a:ea typeface="微软雅黑" panose="020B0503020204020204" pitchFamily="34" charset="-122"/>
                      </a:rPr>
                      <m:t>∆</m:t>
                    </m:r>
                    <m:r>
                      <a:rPr lang="en-US" altLang="zh-CN" sz="1400" i="1">
                        <a:latin typeface="Cambria Math" panose="02040503050406030204" pitchFamily="18" charset="0"/>
                        <a:ea typeface="微软雅黑" panose="020B0503020204020204" pitchFamily="34" charset="-122"/>
                      </a:rPr>
                      <m:t>𝑉</m:t>
                    </m:r>
                    <m:r>
                      <a:rPr lang="zh-CN" altLang="en-US" sz="1400" i="1">
                        <a:latin typeface="Cambria Math" panose="02040503050406030204" pitchFamily="18" charset="0"/>
                        <a:ea typeface="微软雅黑" panose="020B0503020204020204" pitchFamily="34" charset="-122"/>
                      </a:rPr>
                      <m:t>，分享后的</m:t>
                    </m:r>
                    <m:r>
                      <m:rPr>
                        <m:sty m:val="p"/>
                      </m:rPr>
                      <a:rPr lang="en-US" altLang="zh-CN" sz="1400">
                        <a:latin typeface="Cambria Math" panose="02040503050406030204" pitchFamily="18" charset="0"/>
                        <a:ea typeface="微软雅黑" panose="020B0503020204020204" pitchFamily="34" charset="-122"/>
                      </a:rPr>
                      <m:t>BL</m:t>
                    </m:r>
                    <m:r>
                      <a:rPr lang="zh-CN" altLang="en-US" sz="1400" i="1">
                        <a:latin typeface="Cambria Math" panose="02040503050406030204" pitchFamily="18" charset="0"/>
                        <a:ea typeface="微软雅黑" panose="020B0503020204020204" pitchFamily="34" charset="-122"/>
                      </a:rPr>
                      <m:t>电压</m:t>
                    </m:r>
                    <m:r>
                      <a:rPr lang="en-US" altLang="zh-CN" sz="1400" i="1">
                        <a:latin typeface="Cambria Math" panose="02040503050406030204" pitchFamily="18" charset="0"/>
                        <a:ea typeface="微软雅黑" panose="020B0503020204020204" pitchFamily="34" charset="-122"/>
                      </a:rPr>
                      <m:t> (</m:t>
                    </m:r>
                    <m:sSub>
                      <m:sSubPr>
                        <m:ctrlPr>
                          <a:rPr lang="en-US" altLang="zh-CN" sz="1400" i="1">
                            <a:latin typeface="Cambria Math" panose="02040503050406030204" pitchFamily="18" charset="0"/>
                            <a:ea typeface="微软雅黑" panose="020B0503020204020204" pitchFamily="34" charset="-122"/>
                          </a:rPr>
                        </m:ctrlPr>
                      </m:sSubPr>
                      <m:e>
                        <m:r>
                          <a:rPr lang="en-US" altLang="zh-CN" sz="1400" i="1">
                            <a:latin typeface="Cambria Math" panose="02040503050406030204" pitchFamily="18" charset="0"/>
                            <a:ea typeface="微软雅黑" panose="020B0503020204020204" pitchFamily="34" charset="-122"/>
                          </a:rPr>
                          <m:t>𝑉</m:t>
                        </m:r>
                      </m:e>
                      <m:sub>
                        <m:r>
                          <a:rPr lang="en-US" altLang="zh-CN" sz="1400" i="1">
                            <a:latin typeface="Cambria Math" panose="02040503050406030204" pitchFamily="18" charset="0"/>
                            <a:ea typeface="微软雅黑" panose="020B0503020204020204" pitchFamily="34" charset="-122"/>
                          </a:rPr>
                          <m:t>𝐵𝐿</m:t>
                        </m:r>
                      </m:sub>
                    </m:sSub>
                    <m:r>
                      <a:rPr lang="en-US" altLang="zh-CN" sz="1400" i="1">
                        <a:latin typeface="Cambria Math" panose="02040503050406030204" pitchFamily="18" charset="0"/>
                        <a:ea typeface="微软雅黑" panose="020B0503020204020204" pitchFamily="34" charset="-122"/>
                      </a:rPr>
                      <m:t>=</m:t>
                    </m:r>
                    <m:sSub>
                      <m:sSubPr>
                        <m:ctrlPr>
                          <a:rPr lang="en-US" altLang="zh-CN" sz="1400" i="1">
                            <a:latin typeface="Cambria Math" panose="02040503050406030204" pitchFamily="18" charset="0"/>
                            <a:ea typeface="微软雅黑" panose="020B0503020204020204" pitchFamily="34" charset="-122"/>
                          </a:rPr>
                        </m:ctrlPr>
                      </m:sSubPr>
                      <m:e>
                        <m:r>
                          <a:rPr lang="en-US" altLang="zh-CN" sz="1400" i="1">
                            <a:latin typeface="Cambria Math" panose="02040503050406030204" pitchFamily="18" charset="0"/>
                            <a:ea typeface="微软雅黑" panose="020B0503020204020204" pitchFamily="34" charset="-122"/>
                          </a:rPr>
                          <m:t>𝑉</m:t>
                        </m:r>
                      </m:e>
                      <m:sub>
                        <m:r>
                          <a:rPr lang="en-US" altLang="zh-CN" sz="1400" i="1">
                            <a:latin typeface="Cambria Math" panose="02040503050406030204" pitchFamily="18" charset="0"/>
                            <a:ea typeface="微软雅黑" panose="020B0503020204020204" pitchFamily="34" charset="-122"/>
                          </a:rPr>
                          <m:t>𝐵𝐿𝐸𝑄</m:t>
                        </m:r>
                      </m:sub>
                    </m:sSub>
                    <m:r>
                      <a:rPr lang="en-US" altLang="zh-CN" sz="1400" i="1">
                        <a:latin typeface="Cambria Math" panose="02040503050406030204" pitchFamily="18" charset="0"/>
                        <a:ea typeface="微软雅黑" panose="020B0503020204020204" pitchFamily="34" charset="-122"/>
                      </a:rPr>
                      <m:t>− </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𝑉</m:t>
                    </m:r>
                    <m:r>
                      <a:rPr lang="en-US" altLang="zh-CN" sz="1400" i="1">
                        <a:latin typeface="Cambria Math" panose="02040503050406030204" pitchFamily="18" charset="0"/>
                        <a:ea typeface="微软雅黑" panose="020B0503020204020204" pitchFamily="34" charset="-122"/>
                      </a:rPr>
                      <m:t>)</m:t>
                    </m:r>
                  </m:oMath>
                </a14:m>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NCS</a:t>
                </a:r>
                <a:r>
                  <a:rPr lang="zh-CN" altLang="en-US" sz="1400" dirty="0">
                    <a:latin typeface="微软雅黑" panose="020B0503020204020204" pitchFamily="34" charset="-122"/>
                    <a:ea typeface="微软雅黑" panose="020B0503020204020204" pitchFamily="34" charset="-122"/>
                  </a:rPr>
                  <a:t>讯号拉至</a:t>
                </a:r>
                <a:r>
                  <a:rPr lang="en-US" altLang="zh-CN" sz="1400" dirty="0">
                    <a:latin typeface="微软雅黑" panose="020B0503020204020204" pitchFamily="34" charset="-122"/>
                    <a:ea typeface="微软雅黑" panose="020B0503020204020204" pitchFamily="34" charset="-122"/>
                  </a:rPr>
                  <a:t>GND</a:t>
                </a: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：晶体管</a:t>
                </a:r>
                <a:r>
                  <a:rPr lang="en-US" altLang="zh-CN" sz="1400" dirty="0">
                    <a:latin typeface="微软雅黑" panose="020B0503020204020204" pitchFamily="34" charset="-122"/>
                    <a:ea typeface="微软雅黑" panose="020B0503020204020204" pitchFamily="34" charset="-122"/>
                  </a:rPr>
                  <a:t>M2</a:t>
                </a:r>
                <a:r>
                  <a:rPr lang="zh-CN" altLang="en-US" sz="1400" dirty="0">
                    <a:latin typeface="微软雅黑" panose="020B0503020204020204" pitchFamily="34" charset="-122"/>
                    <a:ea typeface="微软雅黑" panose="020B0503020204020204" pitchFamily="34" charset="-122"/>
                  </a:rPr>
                  <a:t>打开</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：晶体管</a:t>
                </a:r>
                <a:r>
                  <a:rPr lang="en-US" altLang="zh-CN" sz="1400" dirty="0">
                    <a:latin typeface="微软雅黑" panose="020B0503020204020204" pitchFamily="34" charset="-122"/>
                    <a:ea typeface="微软雅黑" panose="020B0503020204020204" pitchFamily="34" charset="-122"/>
                  </a:rPr>
                  <a:t>M1</a:t>
                </a:r>
                <a:r>
                  <a:rPr lang="zh-CN" altLang="en-US" sz="1400" dirty="0">
                    <a:latin typeface="微软雅黑" panose="020B0503020204020204" pitchFamily="34" charset="-122"/>
                    <a:ea typeface="微软雅黑" panose="020B0503020204020204" pitchFamily="34" charset="-122"/>
                  </a:rPr>
                  <a:t>关闭</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PCS</a:t>
                </a:r>
                <a:r>
                  <a:rPr lang="zh-CN" altLang="en-US" sz="1400" dirty="0">
                    <a:latin typeface="微软雅黑" panose="020B0503020204020204" pitchFamily="34" charset="-122"/>
                    <a:ea typeface="微软雅黑" panose="020B0503020204020204" pitchFamily="34" charset="-122"/>
                  </a:rPr>
                  <a:t>讯号拉到</a:t>
                </a: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rPr>
                        </m:ctrlPr>
                      </m:sSubPr>
                      <m:e>
                        <m:r>
                          <a:rPr lang="en-US" altLang="zh-CN" sz="1400" i="1">
                            <a:latin typeface="Cambria Math" panose="02040503050406030204" pitchFamily="18" charset="0"/>
                            <a:ea typeface="微软雅黑" panose="020B0503020204020204" pitchFamily="34" charset="-122"/>
                          </a:rPr>
                          <m:t>𝑉</m:t>
                        </m:r>
                      </m:e>
                      <m:sub>
                        <m:r>
                          <a:rPr lang="en-US" altLang="zh-CN" sz="1400" i="1">
                            <a:latin typeface="Cambria Math" panose="02040503050406030204" pitchFamily="18" charset="0"/>
                            <a:ea typeface="微软雅黑" panose="020B0503020204020204" pitchFamily="34" charset="-122"/>
                          </a:rPr>
                          <m:t>𝐵𝐿𝐻</m:t>
                        </m:r>
                      </m:sub>
                    </m:sSub>
                    <m:r>
                      <a:rPr lang="zh-CN" altLang="en-US" sz="1400" i="1">
                        <a:latin typeface="Cambria Math" panose="02040503050406030204" pitchFamily="18" charset="0"/>
                        <a:ea typeface="微软雅黑" panose="020B0503020204020204" pitchFamily="34" charset="-122"/>
                      </a:rPr>
                      <m:t>的电</m:t>
                    </m:r>
                  </m:oMath>
                </a14:m>
                <a:r>
                  <a:rPr lang="zh-CN" altLang="en-US" sz="1400" dirty="0">
                    <a:latin typeface="微软雅黑" panose="020B0503020204020204" pitchFamily="34" charset="-122"/>
                    <a:ea typeface="微软雅黑" panose="020B0503020204020204" pitchFamily="34" charset="-122"/>
                  </a:rPr>
                  <a:t>位</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7</a:t>
                </a:r>
                <a:r>
                  <a:rPr lang="zh-CN" altLang="en-US" sz="1400" dirty="0">
                    <a:latin typeface="微软雅黑" panose="020B0503020204020204" pitchFamily="34" charset="-122"/>
                    <a:ea typeface="微软雅黑" panose="020B0503020204020204" pitchFamily="34" charset="-122"/>
                  </a:rPr>
                  <a:t>：晶体管</a:t>
                </a:r>
                <a:r>
                  <a:rPr lang="en-US" altLang="zh-CN" sz="1400" dirty="0">
                    <a:latin typeface="微软雅黑" panose="020B0503020204020204" pitchFamily="34" charset="-122"/>
                    <a:ea typeface="微软雅黑" panose="020B0503020204020204" pitchFamily="34" charset="-122"/>
                  </a:rPr>
                  <a:t>M4</a:t>
                </a:r>
                <a:r>
                  <a:rPr lang="zh-CN" altLang="en-US" sz="1400" dirty="0">
                    <a:latin typeface="微软雅黑" panose="020B0503020204020204" pitchFamily="34" charset="-122"/>
                    <a:ea typeface="微软雅黑" panose="020B0503020204020204" pitchFamily="34" charset="-122"/>
                  </a:rPr>
                  <a:t>关闭，晶体管</a:t>
                </a:r>
                <a:r>
                  <a:rPr lang="en-US" altLang="zh-CN" sz="1400" dirty="0">
                    <a:latin typeface="微软雅黑" panose="020B0503020204020204" pitchFamily="34" charset="-122"/>
                    <a:ea typeface="微软雅黑" panose="020B0503020204020204" pitchFamily="34" charset="-122"/>
                  </a:rPr>
                  <a:t>M3</a:t>
                </a:r>
                <a:r>
                  <a:rPr lang="zh-CN" altLang="en-US" sz="1400" dirty="0">
                    <a:latin typeface="微软雅黑" panose="020B0503020204020204" pitchFamily="34" charset="-122"/>
                    <a:ea typeface="微软雅黑" panose="020B0503020204020204" pitchFamily="34" charset="-122"/>
                  </a:rPr>
                  <a:t>打开</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步骤</a:t>
                </a:r>
                <a:r>
                  <a:rPr lang="en-US" altLang="zh-CN" sz="1400" dirty="0">
                    <a:latin typeface="微软雅黑" panose="020B0503020204020204" pitchFamily="34" charset="-122"/>
                    <a:ea typeface="微软雅黑" panose="020B0503020204020204" pitchFamily="34" charset="-122"/>
                  </a:rPr>
                  <a:t>8</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BL</a:t>
                </a:r>
                <a:r>
                  <a:rPr lang="zh-CN" altLang="en-US" sz="1400" dirty="0">
                    <a:latin typeface="微软雅黑" panose="020B0503020204020204" pitchFamily="34" charset="-122"/>
                    <a:ea typeface="微软雅黑" panose="020B0503020204020204" pitchFamily="34" charset="-122"/>
                  </a:rPr>
                  <a:t>点位拉至</a:t>
                </a:r>
                <a14:m>
                  <m:oMath xmlns:m="http://schemas.openxmlformats.org/officeDocument/2006/math">
                    <m:r>
                      <m:rPr>
                        <m:sty m:val="p"/>
                      </m:rPr>
                      <a:rPr lang="en-US" altLang="zh-CN" sz="1400">
                        <a:latin typeface="Cambria Math" panose="02040503050406030204" pitchFamily="18" charset="0"/>
                        <a:ea typeface="微软雅黑" panose="020B0503020204020204" pitchFamily="34" charset="-122"/>
                      </a:rPr>
                      <m:t>GND</m:t>
                    </m:r>
                    <m:r>
                      <a:rPr lang="en-US" altLang="zh-CN" sz="1400" i="1">
                        <a:latin typeface="Cambria Math" panose="02040503050406030204" pitchFamily="18" charset="0"/>
                        <a:ea typeface="微软雅黑" panose="020B0503020204020204" pitchFamily="34" charset="-122"/>
                      </a:rPr>
                      <m:t> </m:t>
                    </m:r>
                  </m:oMath>
                </a14:m>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逻辑</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/BL</a:t>
                </a:r>
                <a:r>
                  <a:rPr lang="zh-CN" altLang="en-US" sz="1400" dirty="0">
                    <a:latin typeface="微软雅黑" panose="020B0503020204020204" pitchFamily="34" charset="-122"/>
                    <a:ea typeface="微软雅黑" panose="020B0503020204020204" pitchFamily="34" charset="-122"/>
                  </a:rPr>
                  <a:t>的点位拉至    </a:t>
                </a: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rPr>
                        </m:ctrlPr>
                      </m:sSubPr>
                      <m:e>
                        <m:r>
                          <a:rPr lang="en-US" altLang="zh-CN" sz="1400" i="1">
                            <a:latin typeface="Cambria Math" panose="02040503050406030204" pitchFamily="18" charset="0"/>
                            <a:ea typeface="微软雅黑" panose="020B0503020204020204" pitchFamily="34" charset="-122"/>
                          </a:rPr>
                          <m:t>𝑉</m:t>
                        </m:r>
                      </m:e>
                      <m:sub>
                        <m:r>
                          <a:rPr lang="en-US" altLang="zh-CN" sz="1400" i="1">
                            <a:latin typeface="Cambria Math" panose="02040503050406030204" pitchFamily="18" charset="0"/>
                            <a:ea typeface="微软雅黑" panose="020B0503020204020204" pitchFamily="34" charset="-122"/>
                          </a:rPr>
                          <m:t>𝐵𝐿𝐻</m:t>
                        </m:r>
                      </m:sub>
                    </m:sSub>
                  </m:oMath>
                </a14:m>
                <a:r>
                  <a:rPr lang="zh-CN" altLang="en-US" sz="1400" dirty="0">
                    <a:latin typeface="微软雅黑" panose="020B0503020204020204" pitchFamily="34" charset="-122"/>
                    <a:ea typeface="微软雅黑" panose="020B0503020204020204" pitchFamily="34" charset="-122"/>
                  </a:rPr>
                  <a:t>（逻辑</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mc:Choice>
        <mc:Fallback xmlns="">
          <p:sp>
            <p:nvSpPr>
              <p:cNvPr id="212" name="矩形 211"/>
              <p:cNvSpPr>
                <a:spLocks noRot="1" noChangeAspect="1" noMove="1" noResize="1" noEditPoints="1" noAdjustHandles="1" noChangeArrowheads="1" noChangeShapeType="1" noTextEdit="1"/>
              </p:cNvSpPr>
              <p:nvPr/>
            </p:nvSpPr>
            <p:spPr>
              <a:xfrm>
                <a:off x="8786031" y="1659109"/>
                <a:ext cx="2889869" cy="3772251"/>
              </a:xfrm>
              <a:prstGeom prst="rect">
                <a:avLst/>
              </a:prstGeom>
              <a:blipFill>
                <a:blip r:embed="rId10"/>
                <a:stretch>
                  <a:fillRect l="-633" t="-323" b="-8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8" name="文本框 117"/>
              <p:cNvSpPr txBox="1"/>
              <p:nvPr/>
            </p:nvSpPr>
            <p:spPr>
              <a:xfrm>
                <a:off x="5151464" y="4652299"/>
                <a:ext cx="1181472" cy="646331"/>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𝐵𝐿</m:t>
                        </m:r>
                      </m:sub>
                    </m:sSub>
                  </m:oMath>
                </a14:m>
                <a:r>
                  <a:rPr lang="en-US" altLang="zh-CN" dirty="0" smtClean="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𝑉</m:t>
                        </m:r>
                      </m:e>
                      <m:sub>
                        <m:r>
                          <a:rPr lang="en-US" altLang="zh-CN" b="0" i="1" dirty="0" smtClean="0">
                            <a:latin typeface="Cambria Math" panose="02040503050406030204" pitchFamily="18" charset="0"/>
                          </a:rPr>
                          <m:t>𝐵𝐿𝐻</m:t>
                        </m:r>
                      </m:sub>
                    </m:sSub>
                  </m:oMath>
                </a14:m>
                <a:endParaRPr lang="en-US" altLang="zh-CN" dirty="0" smtClean="0"/>
              </a:p>
              <a:p>
                <a:endParaRPr lang="zh-CN" altLang="en-US" dirty="0"/>
              </a:p>
            </p:txBody>
          </p:sp>
        </mc:Choice>
        <mc:Fallback xmlns="">
          <p:sp>
            <p:nvSpPr>
              <p:cNvPr id="118" name="文本框 117"/>
              <p:cNvSpPr txBox="1">
                <a:spLocks noRot="1" noChangeAspect="1" noMove="1" noResize="1" noEditPoints="1" noAdjustHandles="1" noChangeArrowheads="1" noChangeShapeType="1" noTextEdit="1"/>
              </p:cNvSpPr>
              <p:nvPr/>
            </p:nvSpPr>
            <p:spPr>
              <a:xfrm>
                <a:off x="5151464" y="4652299"/>
                <a:ext cx="1181472" cy="646331"/>
              </a:xfrm>
              <a:prstGeom prst="rect">
                <a:avLst/>
              </a:prstGeom>
              <a:blipFill>
                <a:blip r:embed="rId11"/>
                <a:stretch>
                  <a:fillRect t="-47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01463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anim calcmode="lin" valueType="num">
                                      <p:cBhvr>
                                        <p:cTn id="8" dur="1000" fill="hold"/>
                                        <p:tgtEl>
                                          <p:spTgt spid="157"/>
                                        </p:tgtEl>
                                        <p:attrNameLst>
                                          <p:attrName>ppt_x</p:attrName>
                                        </p:attrNameLst>
                                      </p:cBhvr>
                                      <p:tavLst>
                                        <p:tav tm="0">
                                          <p:val>
                                            <p:strVal val="#ppt_x"/>
                                          </p:val>
                                        </p:tav>
                                        <p:tav tm="100000">
                                          <p:val>
                                            <p:strVal val="#ppt_x"/>
                                          </p:val>
                                        </p:tav>
                                      </p:tavLst>
                                    </p:anim>
                                    <p:anim calcmode="lin" valueType="num">
                                      <p:cBhvr>
                                        <p:cTn id="9" dur="1000" fill="hold"/>
                                        <p:tgtEl>
                                          <p:spTgt spid="15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fade">
                                      <p:cBhvr>
                                        <p:cTn id="12" dur="1000"/>
                                        <p:tgtEl>
                                          <p:spTgt spid="146"/>
                                        </p:tgtEl>
                                      </p:cBhvr>
                                    </p:animEffect>
                                    <p:anim calcmode="lin" valueType="num">
                                      <p:cBhvr>
                                        <p:cTn id="13" dur="1000" fill="hold"/>
                                        <p:tgtEl>
                                          <p:spTgt spid="146"/>
                                        </p:tgtEl>
                                        <p:attrNameLst>
                                          <p:attrName>ppt_x</p:attrName>
                                        </p:attrNameLst>
                                      </p:cBhvr>
                                      <p:tavLst>
                                        <p:tav tm="0">
                                          <p:val>
                                            <p:strVal val="#ppt_x"/>
                                          </p:val>
                                        </p:tav>
                                        <p:tav tm="100000">
                                          <p:val>
                                            <p:strVal val="#ppt_x"/>
                                          </p:val>
                                        </p:tav>
                                      </p:tavLst>
                                    </p:anim>
                                    <p:anim calcmode="lin" valueType="num">
                                      <p:cBhvr>
                                        <p:cTn id="14" dur="1000" fill="hold"/>
                                        <p:tgtEl>
                                          <p:spTgt spid="14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2"/>
                                        </p:tgtEl>
                                        <p:attrNameLst>
                                          <p:attrName>style.visibility</p:attrName>
                                        </p:attrNameLst>
                                      </p:cBhvr>
                                      <p:to>
                                        <p:strVal val="visible"/>
                                      </p:to>
                                    </p:set>
                                    <p:animEffect transition="in" filter="fade">
                                      <p:cBhvr>
                                        <p:cTn id="24" dur="1000"/>
                                        <p:tgtEl>
                                          <p:spTgt spid="162"/>
                                        </p:tgtEl>
                                      </p:cBhvr>
                                    </p:animEffect>
                                    <p:anim calcmode="lin" valueType="num">
                                      <p:cBhvr>
                                        <p:cTn id="25" dur="1000" fill="hold"/>
                                        <p:tgtEl>
                                          <p:spTgt spid="162"/>
                                        </p:tgtEl>
                                        <p:attrNameLst>
                                          <p:attrName>ppt_x</p:attrName>
                                        </p:attrNameLst>
                                      </p:cBhvr>
                                      <p:tavLst>
                                        <p:tav tm="0">
                                          <p:val>
                                            <p:strVal val="#ppt_x"/>
                                          </p:val>
                                        </p:tav>
                                        <p:tav tm="100000">
                                          <p:val>
                                            <p:strVal val="#ppt_x"/>
                                          </p:val>
                                        </p:tav>
                                      </p:tavLst>
                                    </p:anim>
                                    <p:anim calcmode="lin" valueType="num">
                                      <p:cBhvr>
                                        <p:cTn id="26" dur="1000" fill="hold"/>
                                        <p:tgtEl>
                                          <p:spTgt spid="16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8"/>
                                        </p:tgtEl>
                                        <p:attrNameLst>
                                          <p:attrName>style.visibility</p:attrName>
                                        </p:attrNameLst>
                                      </p:cBhvr>
                                      <p:to>
                                        <p:strVal val="visible"/>
                                      </p:to>
                                    </p:set>
                                    <p:animEffect transition="in" filter="fade">
                                      <p:cBhvr>
                                        <p:cTn id="29" dur="1000"/>
                                        <p:tgtEl>
                                          <p:spTgt spid="158"/>
                                        </p:tgtEl>
                                      </p:cBhvr>
                                    </p:animEffect>
                                    <p:anim calcmode="lin" valueType="num">
                                      <p:cBhvr>
                                        <p:cTn id="30" dur="1000" fill="hold"/>
                                        <p:tgtEl>
                                          <p:spTgt spid="158"/>
                                        </p:tgtEl>
                                        <p:attrNameLst>
                                          <p:attrName>ppt_x</p:attrName>
                                        </p:attrNameLst>
                                      </p:cBhvr>
                                      <p:tavLst>
                                        <p:tav tm="0">
                                          <p:val>
                                            <p:strVal val="#ppt_x"/>
                                          </p:val>
                                        </p:tav>
                                        <p:tav tm="100000">
                                          <p:val>
                                            <p:strVal val="#ppt_x"/>
                                          </p:val>
                                        </p:tav>
                                      </p:tavLst>
                                    </p:anim>
                                    <p:anim calcmode="lin" valueType="num">
                                      <p:cBhvr>
                                        <p:cTn id="31" dur="1000" fill="hold"/>
                                        <p:tgtEl>
                                          <p:spTgt spid="15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1"/>
                                        </p:tgtEl>
                                        <p:attrNameLst>
                                          <p:attrName>style.visibility</p:attrName>
                                        </p:attrNameLst>
                                      </p:cBhvr>
                                      <p:to>
                                        <p:strVal val="visible"/>
                                      </p:to>
                                    </p:set>
                                    <p:animEffect transition="in" filter="fade">
                                      <p:cBhvr>
                                        <p:cTn id="34" dur="1000"/>
                                        <p:tgtEl>
                                          <p:spTgt spid="171"/>
                                        </p:tgtEl>
                                      </p:cBhvr>
                                    </p:animEffect>
                                    <p:anim calcmode="lin" valueType="num">
                                      <p:cBhvr>
                                        <p:cTn id="35" dur="1000" fill="hold"/>
                                        <p:tgtEl>
                                          <p:spTgt spid="171"/>
                                        </p:tgtEl>
                                        <p:attrNameLst>
                                          <p:attrName>ppt_x</p:attrName>
                                        </p:attrNameLst>
                                      </p:cBhvr>
                                      <p:tavLst>
                                        <p:tav tm="0">
                                          <p:val>
                                            <p:strVal val="#ppt_x"/>
                                          </p:val>
                                        </p:tav>
                                        <p:tav tm="100000">
                                          <p:val>
                                            <p:strVal val="#ppt_x"/>
                                          </p:val>
                                        </p:tav>
                                      </p:tavLst>
                                    </p:anim>
                                    <p:anim calcmode="lin" valueType="num">
                                      <p:cBhvr>
                                        <p:cTn id="36" dur="1000" fill="hold"/>
                                        <p:tgtEl>
                                          <p:spTgt spid="17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6"/>
                                        </p:tgtEl>
                                        <p:attrNameLst>
                                          <p:attrName>style.visibility</p:attrName>
                                        </p:attrNameLst>
                                      </p:cBhvr>
                                      <p:to>
                                        <p:strVal val="visible"/>
                                      </p:to>
                                    </p:set>
                                    <p:animEffect transition="in" filter="fade">
                                      <p:cBhvr>
                                        <p:cTn id="41" dur="1000"/>
                                        <p:tgtEl>
                                          <p:spTgt spid="206"/>
                                        </p:tgtEl>
                                      </p:cBhvr>
                                    </p:animEffect>
                                    <p:anim calcmode="lin" valueType="num">
                                      <p:cBhvr>
                                        <p:cTn id="42" dur="1000" fill="hold"/>
                                        <p:tgtEl>
                                          <p:spTgt spid="206"/>
                                        </p:tgtEl>
                                        <p:attrNameLst>
                                          <p:attrName>ppt_x</p:attrName>
                                        </p:attrNameLst>
                                      </p:cBhvr>
                                      <p:tavLst>
                                        <p:tav tm="0">
                                          <p:val>
                                            <p:strVal val="#ppt_x"/>
                                          </p:val>
                                        </p:tav>
                                        <p:tav tm="100000">
                                          <p:val>
                                            <p:strVal val="#ppt_x"/>
                                          </p:val>
                                        </p:tav>
                                      </p:tavLst>
                                    </p:anim>
                                    <p:anim calcmode="lin" valueType="num">
                                      <p:cBhvr>
                                        <p:cTn id="43" dur="1000" fill="hold"/>
                                        <p:tgtEl>
                                          <p:spTgt spid="20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08"/>
                                        </p:tgtEl>
                                        <p:attrNameLst>
                                          <p:attrName>style.visibility</p:attrName>
                                        </p:attrNameLst>
                                      </p:cBhvr>
                                      <p:to>
                                        <p:strVal val="visible"/>
                                      </p:to>
                                    </p:set>
                                    <p:animEffect transition="in" filter="fade">
                                      <p:cBhvr>
                                        <p:cTn id="46" dur="1000"/>
                                        <p:tgtEl>
                                          <p:spTgt spid="208"/>
                                        </p:tgtEl>
                                      </p:cBhvr>
                                    </p:animEffect>
                                    <p:anim calcmode="lin" valueType="num">
                                      <p:cBhvr>
                                        <p:cTn id="47" dur="1000" fill="hold"/>
                                        <p:tgtEl>
                                          <p:spTgt spid="208"/>
                                        </p:tgtEl>
                                        <p:attrNameLst>
                                          <p:attrName>ppt_x</p:attrName>
                                        </p:attrNameLst>
                                      </p:cBhvr>
                                      <p:tavLst>
                                        <p:tav tm="0">
                                          <p:val>
                                            <p:strVal val="#ppt_x"/>
                                          </p:val>
                                        </p:tav>
                                        <p:tav tm="100000">
                                          <p:val>
                                            <p:strVal val="#ppt_x"/>
                                          </p:val>
                                        </p:tav>
                                      </p:tavLst>
                                    </p:anim>
                                    <p:anim calcmode="lin" valueType="num">
                                      <p:cBhvr>
                                        <p:cTn id="48" dur="1000" fill="hold"/>
                                        <p:tgtEl>
                                          <p:spTgt spid="208"/>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66"/>
                                        </p:tgtEl>
                                        <p:attrNameLst>
                                          <p:attrName>style.visibility</p:attrName>
                                        </p:attrNameLst>
                                      </p:cBhvr>
                                      <p:to>
                                        <p:strVal val="visible"/>
                                      </p:to>
                                    </p:set>
                                    <p:animEffect transition="in" filter="fade">
                                      <p:cBhvr>
                                        <p:cTn id="51" dur="1000"/>
                                        <p:tgtEl>
                                          <p:spTgt spid="166"/>
                                        </p:tgtEl>
                                      </p:cBhvr>
                                    </p:animEffect>
                                    <p:anim calcmode="lin" valueType="num">
                                      <p:cBhvr>
                                        <p:cTn id="52" dur="1000" fill="hold"/>
                                        <p:tgtEl>
                                          <p:spTgt spid="166"/>
                                        </p:tgtEl>
                                        <p:attrNameLst>
                                          <p:attrName>ppt_x</p:attrName>
                                        </p:attrNameLst>
                                      </p:cBhvr>
                                      <p:tavLst>
                                        <p:tav tm="0">
                                          <p:val>
                                            <p:strVal val="#ppt_x"/>
                                          </p:val>
                                        </p:tav>
                                        <p:tav tm="100000">
                                          <p:val>
                                            <p:strVal val="#ppt_x"/>
                                          </p:val>
                                        </p:tav>
                                      </p:tavLst>
                                    </p:anim>
                                    <p:anim calcmode="lin" valueType="num">
                                      <p:cBhvr>
                                        <p:cTn id="53" dur="1000" fill="hold"/>
                                        <p:tgtEl>
                                          <p:spTgt spid="166"/>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07"/>
                                        </p:tgtEl>
                                        <p:attrNameLst>
                                          <p:attrName>style.visibility</p:attrName>
                                        </p:attrNameLst>
                                      </p:cBhvr>
                                      <p:to>
                                        <p:strVal val="visible"/>
                                      </p:to>
                                    </p:set>
                                    <p:animEffect transition="in" filter="fade">
                                      <p:cBhvr>
                                        <p:cTn id="56" dur="1000"/>
                                        <p:tgtEl>
                                          <p:spTgt spid="207"/>
                                        </p:tgtEl>
                                      </p:cBhvr>
                                    </p:animEffect>
                                    <p:anim calcmode="lin" valueType="num">
                                      <p:cBhvr>
                                        <p:cTn id="57" dur="1000" fill="hold"/>
                                        <p:tgtEl>
                                          <p:spTgt spid="207"/>
                                        </p:tgtEl>
                                        <p:attrNameLst>
                                          <p:attrName>ppt_x</p:attrName>
                                        </p:attrNameLst>
                                      </p:cBhvr>
                                      <p:tavLst>
                                        <p:tav tm="0">
                                          <p:val>
                                            <p:strVal val="#ppt_x"/>
                                          </p:val>
                                        </p:tav>
                                        <p:tav tm="100000">
                                          <p:val>
                                            <p:strVal val="#ppt_x"/>
                                          </p:val>
                                        </p:tav>
                                      </p:tavLst>
                                    </p:anim>
                                    <p:anim calcmode="lin" valueType="num">
                                      <p:cBhvr>
                                        <p:cTn id="58" dur="1000" fill="hold"/>
                                        <p:tgtEl>
                                          <p:spTgt spid="20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10"/>
                                        </p:tgtEl>
                                        <p:attrNameLst>
                                          <p:attrName>style.visibility</p:attrName>
                                        </p:attrNameLst>
                                      </p:cBhvr>
                                      <p:to>
                                        <p:strVal val="visible"/>
                                      </p:to>
                                    </p:set>
                                    <p:animEffect transition="in" filter="fade">
                                      <p:cBhvr>
                                        <p:cTn id="61" dur="1000"/>
                                        <p:tgtEl>
                                          <p:spTgt spid="210"/>
                                        </p:tgtEl>
                                      </p:cBhvr>
                                    </p:animEffect>
                                    <p:anim calcmode="lin" valueType="num">
                                      <p:cBhvr>
                                        <p:cTn id="62" dur="1000" fill="hold"/>
                                        <p:tgtEl>
                                          <p:spTgt spid="210"/>
                                        </p:tgtEl>
                                        <p:attrNameLst>
                                          <p:attrName>ppt_x</p:attrName>
                                        </p:attrNameLst>
                                      </p:cBhvr>
                                      <p:tavLst>
                                        <p:tav tm="0">
                                          <p:val>
                                            <p:strVal val="#ppt_x"/>
                                          </p:val>
                                        </p:tav>
                                        <p:tav tm="100000">
                                          <p:val>
                                            <p:strVal val="#ppt_x"/>
                                          </p:val>
                                        </p:tav>
                                      </p:tavLst>
                                    </p:anim>
                                    <p:anim calcmode="lin" valueType="num">
                                      <p:cBhvr>
                                        <p:cTn id="63" dur="1000" fill="hold"/>
                                        <p:tgtEl>
                                          <p:spTgt spid="210"/>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01"/>
                                        </p:tgtEl>
                                        <p:attrNameLst>
                                          <p:attrName>style.visibility</p:attrName>
                                        </p:attrNameLst>
                                      </p:cBhvr>
                                      <p:to>
                                        <p:strVal val="visible"/>
                                      </p:to>
                                    </p:set>
                                    <p:animEffect transition="in" filter="fade">
                                      <p:cBhvr>
                                        <p:cTn id="68" dur="1000"/>
                                        <p:tgtEl>
                                          <p:spTgt spid="201"/>
                                        </p:tgtEl>
                                      </p:cBhvr>
                                    </p:animEffect>
                                    <p:anim calcmode="lin" valueType="num">
                                      <p:cBhvr>
                                        <p:cTn id="69" dur="1000" fill="hold"/>
                                        <p:tgtEl>
                                          <p:spTgt spid="201"/>
                                        </p:tgtEl>
                                        <p:attrNameLst>
                                          <p:attrName>ppt_x</p:attrName>
                                        </p:attrNameLst>
                                      </p:cBhvr>
                                      <p:tavLst>
                                        <p:tav tm="0">
                                          <p:val>
                                            <p:strVal val="#ppt_x"/>
                                          </p:val>
                                        </p:tav>
                                        <p:tav tm="100000">
                                          <p:val>
                                            <p:strVal val="#ppt_x"/>
                                          </p:val>
                                        </p:tav>
                                      </p:tavLst>
                                    </p:anim>
                                    <p:anim calcmode="lin" valueType="num">
                                      <p:cBhvr>
                                        <p:cTn id="70" dur="1000" fill="hold"/>
                                        <p:tgtEl>
                                          <p:spTgt spid="20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05"/>
                                        </p:tgtEl>
                                        <p:attrNameLst>
                                          <p:attrName>style.visibility</p:attrName>
                                        </p:attrNameLst>
                                      </p:cBhvr>
                                      <p:to>
                                        <p:strVal val="visible"/>
                                      </p:to>
                                    </p:set>
                                    <p:animEffect transition="in" filter="fade">
                                      <p:cBhvr>
                                        <p:cTn id="73" dur="1000"/>
                                        <p:tgtEl>
                                          <p:spTgt spid="205"/>
                                        </p:tgtEl>
                                      </p:cBhvr>
                                    </p:animEffect>
                                    <p:anim calcmode="lin" valueType="num">
                                      <p:cBhvr>
                                        <p:cTn id="74" dur="1000" fill="hold"/>
                                        <p:tgtEl>
                                          <p:spTgt spid="205"/>
                                        </p:tgtEl>
                                        <p:attrNameLst>
                                          <p:attrName>ppt_x</p:attrName>
                                        </p:attrNameLst>
                                      </p:cBhvr>
                                      <p:tavLst>
                                        <p:tav tm="0">
                                          <p:val>
                                            <p:strVal val="#ppt_x"/>
                                          </p:val>
                                        </p:tav>
                                        <p:tav tm="100000">
                                          <p:val>
                                            <p:strVal val="#ppt_x"/>
                                          </p:val>
                                        </p:tav>
                                      </p:tavLst>
                                    </p:anim>
                                    <p:anim calcmode="lin" valueType="num">
                                      <p:cBhvr>
                                        <p:cTn id="75" dur="1000" fill="hold"/>
                                        <p:tgtEl>
                                          <p:spTgt spid="205"/>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85"/>
                                        </p:tgtEl>
                                        <p:attrNameLst>
                                          <p:attrName>style.visibility</p:attrName>
                                        </p:attrNameLst>
                                      </p:cBhvr>
                                      <p:to>
                                        <p:strVal val="visible"/>
                                      </p:to>
                                    </p:set>
                                    <p:animEffect transition="in" filter="fade">
                                      <p:cBhvr>
                                        <p:cTn id="80" dur="1000"/>
                                        <p:tgtEl>
                                          <p:spTgt spid="185"/>
                                        </p:tgtEl>
                                      </p:cBhvr>
                                    </p:animEffect>
                                    <p:anim calcmode="lin" valueType="num">
                                      <p:cBhvr>
                                        <p:cTn id="81" dur="1000" fill="hold"/>
                                        <p:tgtEl>
                                          <p:spTgt spid="185"/>
                                        </p:tgtEl>
                                        <p:attrNameLst>
                                          <p:attrName>ppt_x</p:attrName>
                                        </p:attrNameLst>
                                      </p:cBhvr>
                                      <p:tavLst>
                                        <p:tav tm="0">
                                          <p:val>
                                            <p:strVal val="#ppt_x"/>
                                          </p:val>
                                        </p:tav>
                                        <p:tav tm="100000">
                                          <p:val>
                                            <p:strVal val="#ppt_x"/>
                                          </p:val>
                                        </p:tav>
                                      </p:tavLst>
                                    </p:anim>
                                    <p:anim calcmode="lin" valueType="num">
                                      <p:cBhvr>
                                        <p:cTn id="82" dur="1000" fill="hold"/>
                                        <p:tgtEl>
                                          <p:spTgt spid="185"/>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92"/>
                                        </p:tgtEl>
                                        <p:attrNameLst>
                                          <p:attrName>style.visibility</p:attrName>
                                        </p:attrNameLst>
                                      </p:cBhvr>
                                      <p:to>
                                        <p:strVal val="visible"/>
                                      </p:to>
                                    </p:set>
                                    <p:animEffect transition="in" filter="fade">
                                      <p:cBhvr>
                                        <p:cTn id="85" dur="1000"/>
                                        <p:tgtEl>
                                          <p:spTgt spid="192"/>
                                        </p:tgtEl>
                                      </p:cBhvr>
                                    </p:animEffect>
                                    <p:anim calcmode="lin" valueType="num">
                                      <p:cBhvr>
                                        <p:cTn id="86" dur="1000" fill="hold"/>
                                        <p:tgtEl>
                                          <p:spTgt spid="192"/>
                                        </p:tgtEl>
                                        <p:attrNameLst>
                                          <p:attrName>ppt_x</p:attrName>
                                        </p:attrNameLst>
                                      </p:cBhvr>
                                      <p:tavLst>
                                        <p:tav tm="0">
                                          <p:val>
                                            <p:strVal val="#ppt_x"/>
                                          </p:val>
                                        </p:tav>
                                        <p:tav tm="100000">
                                          <p:val>
                                            <p:strVal val="#ppt_x"/>
                                          </p:val>
                                        </p:tav>
                                      </p:tavLst>
                                    </p:anim>
                                    <p:anim calcmode="lin" valueType="num">
                                      <p:cBhvr>
                                        <p:cTn id="87" dur="1000" fill="hold"/>
                                        <p:tgtEl>
                                          <p:spTgt spid="192"/>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94"/>
                                        </p:tgtEl>
                                        <p:attrNameLst>
                                          <p:attrName>style.visibility</p:attrName>
                                        </p:attrNameLst>
                                      </p:cBhvr>
                                      <p:to>
                                        <p:strVal val="visible"/>
                                      </p:to>
                                    </p:set>
                                    <p:animEffect transition="in" filter="fade">
                                      <p:cBhvr>
                                        <p:cTn id="92" dur="1000"/>
                                        <p:tgtEl>
                                          <p:spTgt spid="194"/>
                                        </p:tgtEl>
                                      </p:cBhvr>
                                    </p:animEffect>
                                    <p:anim calcmode="lin" valueType="num">
                                      <p:cBhvr>
                                        <p:cTn id="93" dur="1000" fill="hold"/>
                                        <p:tgtEl>
                                          <p:spTgt spid="194"/>
                                        </p:tgtEl>
                                        <p:attrNameLst>
                                          <p:attrName>ppt_x</p:attrName>
                                        </p:attrNameLst>
                                      </p:cBhvr>
                                      <p:tavLst>
                                        <p:tav tm="0">
                                          <p:val>
                                            <p:strVal val="#ppt_x"/>
                                          </p:val>
                                        </p:tav>
                                        <p:tav tm="100000">
                                          <p:val>
                                            <p:strVal val="#ppt_x"/>
                                          </p:val>
                                        </p:tav>
                                      </p:tavLst>
                                    </p:anim>
                                    <p:anim calcmode="lin" valueType="num">
                                      <p:cBhvr>
                                        <p:cTn id="94" dur="1000" fill="hold"/>
                                        <p:tgtEl>
                                          <p:spTgt spid="194"/>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86"/>
                                        </p:tgtEl>
                                        <p:attrNameLst>
                                          <p:attrName>style.visibility</p:attrName>
                                        </p:attrNameLst>
                                      </p:cBhvr>
                                      <p:to>
                                        <p:strVal val="visible"/>
                                      </p:to>
                                    </p:set>
                                    <p:animEffect transition="in" filter="fade">
                                      <p:cBhvr>
                                        <p:cTn id="97" dur="1000"/>
                                        <p:tgtEl>
                                          <p:spTgt spid="186"/>
                                        </p:tgtEl>
                                      </p:cBhvr>
                                    </p:animEffect>
                                    <p:anim calcmode="lin" valueType="num">
                                      <p:cBhvr>
                                        <p:cTn id="98" dur="1000" fill="hold"/>
                                        <p:tgtEl>
                                          <p:spTgt spid="186"/>
                                        </p:tgtEl>
                                        <p:attrNameLst>
                                          <p:attrName>ppt_x</p:attrName>
                                        </p:attrNameLst>
                                      </p:cBhvr>
                                      <p:tavLst>
                                        <p:tav tm="0">
                                          <p:val>
                                            <p:strVal val="#ppt_x"/>
                                          </p:val>
                                        </p:tav>
                                        <p:tav tm="100000">
                                          <p:val>
                                            <p:strVal val="#ppt_x"/>
                                          </p:val>
                                        </p:tav>
                                      </p:tavLst>
                                    </p:anim>
                                    <p:anim calcmode="lin" valueType="num">
                                      <p:cBhvr>
                                        <p:cTn id="99" dur="1000" fill="hold"/>
                                        <p:tgtEl>
                                          <p:spTgt spid="186"/>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199"/>
                                        </p:tgtEl>
                                        <p:attrNameLst>
                                          <p:attrName>style.visibility</p:attrName>
                                        </p:attrNameLst>
                                      </p:cBhvr>
                                      <p:to>
                                        <p:strVal val="visible"/>
                                      </p:to>
                                    </p:set>
                                    <p:animEffect transition="in" filter="fade">
                                      <p:cBhvr>
                                        <p:cTn id="104" dur="1000"/>
                                        <p:tgtEl>
                                          <p:spTgt spid="199"/>
                                        </p:tgtEl>
                                      </p:cBhvr>
                                    </p:animEffect>
                                    <p:anim calcmode="lin" valueType="num">
                                      <p:cBhvr>
                                        <p:cTn id="105" dur="1000" fill="hold"/>
                                        <p:tgtEl>
                                          <p:spTgt spid="199"/>
                                        </p:tgtEl>
                                        <p:attrNameLst>
                                          <p:attrName>ppt_x</p:attrName>
                                        </p:attrNameLst>
                                      </p:cBhvr>
                                      <p:tavLst>
                                        <p:tav tm="0">
                                          <p:val>
                                            <p:strVal val="#ppt_x"/>
                                          </p:val>
                                        </p:tav>
                                        <p:tav tm="100000">
                                          <p:val>
                                            <p:strVal val="#ppt_x"/>
                                          </p:val>
                                        </p:tav>
                                      </p:tavLst>
                                    </p:anim>
                                    <p:anim calcmode="lin" valueType="num">
                                      <p:cBhvr>
                                        <p:cTn id="106" dur="1000" fill="hold"/>
                                        <p:tgtEl>
                                          <p:spTgt spid="199"/>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78"/>
                                        </p:tgtEl>
                                        <p:attrNameLst>
                                          <p:attrName>style.visibility</p:attrName>
                                        </p:attrNameLst>
                                      </p:cBhvr>
                                      <p:to>
                                        <p:strVal val="visible"/>
                                      </p:to>
                                    </p:set>
                                    <p:animEffect transition="in" filter="fade">
                                      <p:cBhvr>
                                        <p:cTn id="109" dur="1000"/>
                                        <p:tgtEl>
                                          <p:spTgt spid="178"/>
                                        </p:tgtEl>
                                      </p:cBhvr>
                                    </p:animEffect>
                                    <p:anim calcmode="lin" valueType="num">
                                      <p:cBhvr>
                                        <p:cTn id="110" dur="1000" fill="hold"/>
                                        <p:tgtEl>
                                          <p:spTgt spid="178"/>
                                        </p:tgtEl>
                                        <p:attrNameLst>
                                          <p:attrName>ppt_x</p:attrName>
                                        </p:attrNameLst>
                                      </p:cBhvr>
                                      <p:tavLst>
                                        <p:tav tm="0">
                                          <p:val>
                                            <p:strVal val="#ppt_x"/>
                                          </p:val>
                                        </p:tav>
                                        <p:tav tm="100000">
                                          <p:val>
                                            <p:strVal val="#ppt_x"/>
                                          </p:val>
                                        </p:tav>
                                      </p:tavLst>
                                    </p:anim>
                                    <p:anim calcmode="lin" valueType="num">
                                      <p:cBhvr>
                                        <p:cTn id="111" dur="1000" fill="hold"/>
                                        <p:tgtEl>
                                          <p:spTgt spid="178"/>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195"/>
                                        </p:tgtEl>
                                        <p:attrNameLst>
                                          <p:attrName>style.visibility</p:attrName>
                                        </p:attrNameLst>
                                      </p:cBhvr>
                                      <p:to>
                                        <p:strVal val="visible"/>
                                      </p:to>
                                    </p:set>
                                    <p:animEffect transition="in" filter="fade">
                                      <p:cBhvr>
                                        <p:cTn id="116" dur="1000"/>
                                        <p:tgtEl>
                                          <p:spTgt spid="195"/>
                                        </p:tgtEl>
                                      </p:cBhvr>
                                    </p:animEffect>
                                    <p:anim calcmode="lin" valueType="num">
                                      <p:cBhvr>
                                        <p:cTn id="117" dur="1000" fill="hold"/>
                                        <p:tgtEl>
                                          <p:spTgt spid="195"/>
                                        </p:tgtEl>
                                        <p:attrNameLst>
                                          <p:attrName>ppt_x</p:attrName>
                                        </p:attrNameLst>
                                      </p:cBhvr>
                                      <p:tavLst>
                                        <p:tav tm="0">
                                          <p:val>
                                            <p:strVal val="#ppt_x"/>
                                          </p:val>
                                        </p:tav>
                                        <p:tav tm="100000">
                                          <p:val>
                                            <p:strVal val="#ppt_x"/>
                                          </p:val>
                                        </p:tav>
                                      </p:tavLst>
                                    </p:anim>
                                    <p:anim calcmode="lin" valueType="num">
                                      <p:cBhvr>
                                        <p:cTn id="118" dur="1000" fill="hold"/>
                                        <p:tgtEl>
                                          <p:spTgt spid="195"/>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193"/>
                                        </p:tgtEl>
                                        <p:attrNameLst>
                                          <p:attrName>style.visibility</p:attrName>
                                        </p:attrNameLst>
                                      </p:cBhvr>
                                      <p:to>
                                        <p:strVal val="visible"/>
                                      </p:to>
                                    </p:set>
                                    <p:animEffect transition="in" filter="fade">
                                      <p:cBhvr>
                                        <p:cTn id="121" dur="1000"/>
                                        <p:tgtEl>
                                          <p:spTgt spid="193"/>
                                        </p:tgtEl>
                                      </p:cBhvr>
                                    </p:animEffect>
                                    <p:anim calcmode="lin" valueType="num">
                                      <p:cBhvr>
                                        <p:cTn id="122" dur="1000" fill="hold"/>
                                        <p:tgtEl>
                                          <p:spTgt spid="193"/>
                                        </p:tgtEl>
                                        <p:attrNameLst>
                                          <p:attrName>ppt_x</p:attrName>
                                        </p:attrNameLst>
                                      </p:cBhvr>
                                      <p:tavLst>
                                        <p:tav tm="0">
                                          <p:val>
                                            <p:strVal val="#ppt_x"/>
                                          </p:val>
                                        </p:tav>
                                        <p:tav tm="100000">
                                          <p:val>
                                            <p:strVal val="#ppt_x"/>
                                          </p:val>
                                        </p:tav>
                                      </p:tavLst>
                                    </p:anim>
                                    <p:anim calcmode="lin" valueType="num">
                                      <p:cBhvr>
                                        <p:cTn id="123" dur="1000" fill="hold"/>
                                        <p:tgtEl>
                                          <p:spTgt spid="193"/>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179"/>
                                        </p:tgtEl>
                                        <p:attrNameLst>
                                          <p:attrName>style.visibility</p:attrName>
                                        </p:attrNameLst>
                                      </p:cBhvr>
                                      <p:to>
                                        <p:strVal val="visible"/>
                                      </p:to>
                                    </p:set>
                                    <p:animEffect transition="in" filter="fade">
                                      <p:cBhvr>
                                        <p:cTn id="126" dur="1000"/>
                                        <p:tgtEl>
                                          <p:spTgt spid="179"/>
                                        </p:tgtEl>
                                      </p:cBhvr>
                                    </p:animEffect>
                                    <p:anim calcmode="lin" valueType="num">
                                      <p:cBhvr>
                                        <p:cTn id="127" dur="1000" fill="hold"/>
                                        <p:tgtEl>
                                          <p:spTgt spid="179"/>
                                        </p:tgtEl>
                                        <p:attrNameLst>
                                          <p:attrName>ppt_x</p:attrName>
                                        </p:attrNameLst>
                                      </p:cBhvr>
                                      <p:tavLst>
                                        <p:tav tm="0">
                                          <p:val>
                                            <p:strVal val="#ppt_x"/>
                                          </p:val>
                                        </p:tav>
                                        <p:tav tm="100000">
                                          <p:val>
                                            <p:strVal val="#ppt_x"/>
                                          </p:val>
                                        </p:tav>
                                      </p:tavLst>
                                    </p:anim>
                                    <p:anim calcmode="lin" valueType="num">
                                      <p:cBhvr>
                                        <p:cTn id="128" dur="1000" fill="hold"/>
                                        <p:tgtEl>
                                          <p:spTgt spid="179"/>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181"/>
                                        </p:tgtEl>
                                        <p:attrNameLst>
                                          <p:attrName>style.visibility</p:attrName>
                                        </p:attrNameLst>
                                      </p:cBhvr>
                                      <p:to>
                                        <p:strVal val="visible"/>
                                      </p:to>
                                    </p:set>
                                    <p:animEffect transition="in" filter="fade">
                                      <p:cBhvr>
                                        <p:cTn id="131" dur="1000"/>
                                        <p:tgtEl>
                                          <p:spTgt spid="181"/>
                                        </p:tgtEl>
                                      </p:cBhvr>
                                    </p:animEffect>
                                    <p:anim calcmode="lin" valueType="num">
                                      <p:cBhvr>
                                        <p:cTn id="132" dur="1000" fill="hold"/>
                                        <p:tgtEl>
                                          <p:spTgt spid="181"/>
                                        </p:tgtEl>
                                        <p:attrNameLst>
                                          <p:attrName>ppt_x</p:attrName>
                                        </p:attrNameLst>
                                      </p:cBhvr>
                                      <p:tavLst>
                                        <p:tav tm="0">
                                          <p:val>
                                            <p:strVal val="#ppt_x"/>
                                          </p:val>
                                        </p:tav>
                                        <p:tav tm="100000">
                                          <p:val>
                                            <p:strVal val="#ppt_x"/>
                                          </p:val>
                                        </p:tav>
                                      </p:tavLst>
                                    </p:anim>
                                    <p:anim calcmode="lin" valueType="num">
                                      <p:cBhvr>
                                        <p:cTn id="133" dur="1000" fill="hold"/>
                                        <p:tgtEl>
                                          <p:spTgt spid="181"/>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grpId="0" nodeType="clickEffect">
                                  <p:stCondLst>
                                    <p:cond delay="0"/>
                                  </p:stCondLst>
                                  <p:childTnLst>
                                    <p:set>
                                      <p:cBhvr>
                                        <p:cTn id="137" dur="1" fill="hold">
                                          <p:stCondLst>
                                            <p:cond delay="0"/>
                                          </p:stCondLst>
                                        </p:cTn>
                                        <p:tgtEl>
                                          <p:spTgt spid="172"/>
                                        </p:tgtEl>
                                        <p:attrNameLst>
                                          <p:attrName>style.visibility</p:attrName>
                                        </p:attrNameLst>
                                      </p:cBhvr>
                                      <p:to>
                                        <p:strVal val="visible"/>
                                      </p:to>
                                    </p:set>
                                    <p:animEffect transition="in" filter="fade">
                                      <p:cBhvr>
                                        <p:cTn id="138" dur="1000"/>
                                        <p:tgtEl>
                                          <p:spTgt spid="172"/>
                                        </p:tgtEl>
                                      </p:cBhvr>
                                    </p:animEffect>
                                    <p:anim calcmode="lin" valueType="num">
                                      <p:cBhvr>
                                        <p:cTn id="139" dur="1000" fill="hold"/>
                                        <p:tgtEl>
                                          <p:spTgt spid="172"/>
                                        </p:tgtEl>
                                        <p:attrNameLst>
                                          <p:attrName>ppt_x</p:attrName>
                                        </p:attrNameLst>
                                      </p:cBhvr>
                                      <p:tavLst>
                                        <p:tav tm="0">
                                          <p:val>
                                            <p:strVal val="#ppt_x"/>
                                          </p:val>
                                        </p:tav>
                                        <p:tav tm="100000">
                                          <p:val>
                                            <p:strVal val="#ppt_x"/>
                                          </p:val>
                                        </p:tav>
                                      </p:tavLst>
                                    </p:anim>
                                    <p:anim calcmode="lin" valueType="num">
                                      <p:cBhvr>
                                        <p:cTn id="140" dur="1000" fill="hold"/>
                                        <p:tgtEl>
                                          <p:spTgt spid="172"/>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204"/>
                                        </p:tgtEl>
                                        <p:attrNameLst>
                                          <p:attrName>style.visibility</p:attrName>
                                        </p:attrNameLst>
                                      </p:cBhvr>
                                      <p:to>
                                        <p:strVal val="visible"/>
                                      </p:to>
                                    </p:set>
                                    <p:animEffect transition="in" filter="fade">
                                      <p:cBhvr>
                                        <p:cTn id="143" dur="1000"/>
                                        <p:tgtEl>
                                          <p:spTgt spid="204"/>
                                        </p:tgtEl>
                                      </p:cBhvr>
                                    </p:animEffect>
                                    <p:anim calcmode="lin" valueType="num">
                                      <p:cBhvr>
                                        <p:cTn id="144" dur="1000" fill="hold"/>
                                        <p:tgtEl>
                                          <p:spTgt spid="204"/>
                                        </p:tgtEl>
                                        <p:attrNameLst>
                                          <p:attrName>ppt_x</p:attrName>
                                        </p:attrNameLst>
                                      </p:cBhvr>
                                      <p:tavLst>
                                        <p:tav tm="0">
                                          <p:val>
                                            <p:strVal val="#ppt_x"/>
                                          </p:val>
                                        </p:tav>
                                        <p:tav tm="100000">
                                          <p:val>
                                            <p:strVal val="#ppt_x"/>
                                          </p:val>
                                        </p:tav>
                                      </p:tavLst>
                                    </p:anim>
                                    <p:anim calcmode="lin" valueType="num">
                                      <p:cBhvr>
                                        <p:cTn id="145" dur="1000" fill="hold"/>
                                        <p:tgtEl>
                                          <p:spTgt spid="204"/>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118"/>
                                        </p:tgtEl>
                                        <p:attrNameLst>
                                          <p:attrName>style.visibility</p:attrName>
                                        </p:attrNameLst>
                                      </p:cBhvr>
                                      <p:to>
                                        <p:strVal val="visible"/>
                                      </p:to>
                                    </p:set>
                                    <p:animEffect transition="in" filter="fade">
                                      <p:cBhvr>
                                        <p:cTn id="148" dur="1000"/>
                                        <p:tgtEl>
                                          <p:spTgt spid="118"/>
                                        </p:tgtEl>
                                      </p:cBhvr>
                                    </p:animEffect>
                                    <p:anim calcmode="lin" valueType="num">
                                      <p:cBhvr>
                                        <p:cTn id="149" dur="1000" fill="hold"/>
                                        <p:tgtEl>
                                          <p:spTgt spid="118"/>
                                        </p:tgtEl>
                                        <p:attrNameLst>
                                          <p:attrName>ppt_x</p:attrName>
                                        </p:attrNameLst>
                                      </p:cBhvr>
                                      <p:tavLst>
                                        <p:tav tm="0">
                                          <p:val>
                                            <p:strVal val="#ppt_x"/>
                                          </p:val>
                                        </p:tav>
                                        <p:tav tm="100000">
                                          <p:val>
                                            <p:strVal val="#ppt_x"/>
                                          </p:val>
                                        </p:tav>
                                      </p:tavLst>
                                    </p:anim>
                                    <p:anim calcmode="lin" valueType="num">
                                      <p:cBhvr>
                                        <p:cTn id="150"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57" grpId="0"/>
      <p:bldP spid="158" grpId="0"/>
      <p:bldP spid="171" grpId="0"/>
      <p:bldP spid="172" grpId="0"/>
      <p:bldP spid="178" grpId="0"/>
      <p:bldP spid="179" grpId="0"/>
      <p:bldP spid="181" grpId="0"/>
      <p:bldP spid="185" grpId="0"/>
      <p:bldP spid="186" grpId="0"/>
      <p:bldP spid="192" grpId="0"/>
      <p:bldP spid="193" grpId="0"/>
      <p:bldP spid="194" grpId="0"/>
      <p:bldP spid="195" grpId="0"/>
      <p:bldP spid="199" grpId="0"/>
      <p:bldP spid="201" grpId="0"/>
      <p:bldP spid="204" grpId="0"/>
      <p:bldP spid="205" grpId="0"/>
      <p:bldP spid="206" grpId="0"/>
      <p:bldP spid="207" grpId="0"/>
      <p:bldP spid="208" grpId="0"/>
      <p:bldP spid="210" grpId="0"/>
      <p:bldP spid="1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鸟嘴图</a:t>
            </a:r>
            <a:r>
              <a:rPr lang="en-US" altLang="zh-CN" b="1" dirty="0" smtClean="0"/>
              <a:t>—</a:t>
            </a:r>
            <a:r>
              <a:rPr lang="zh-CN" altLang="en-US" b="1" dirty="0" smtClean="0"/>
              <a:t>感应放大器的波形图读取“</a:t>
            </a:r>
            <a:r>
              <a:rPr lang="en-US" altLang="zh-CN" b="1" dirty="0"/>
              <a:t>0</a:t>
            </a:r>
            <a:r>
              <a:rPr lang="zh-CN" altLang="en-US" b="1" dirty="0" smtClean="0"/>
              <a:t>”</a:t>
            </a:r>
            <a:endParaRPr lang="zh-CN" altLang="en-US" b="1" dirty="0"/>
          </a:p>
        </p:txBody>
      </p:sp>
      <p:pic>
        <p:nvPicPr>
          <p:cNvPr id="6" name="图片 13"/>
          <p:cNvPicPr>
            <a:picLocks noChangeAspect="1"/>
          </p:cNvPicPr>
          <p:nvPr/>
        </p:nvPicPr>
        <p:blipFill>
          <a:blip r:embed="rId3"/>
          <a:stretch>
            <a:fillRect/>
          </a:stretch>
        </p:blipFill>
        <p:spPr>
          <a:xfrm>
            <a:off x="838200" y="1027906"/>
            <a:ext cx="10263188" cy="128588"/>
          </a:xfrm>
          <a:prstGeom prst="rect">
            <a:avLst/>
          </a:prstGeom>
          <a:noFill/>
          <a:ln w="9525">
            <a:noFill/>
          </a:ln>
        </p:spPr>
      </p:pic>
      <p:cxnSp>
        <p:nvCxnSpPr>
          <p:cNvPr id="11" name="直接连接符 10"/>
          <p:cNvCxnSpPr/>
          <p:nvPr/>
        </p:nvCxnSpPr>
        <p:spPr>
          <a:xfrm>
            <a:off x="1242060" y="5066348"/>
            <a:ext cx="831342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242060" y="3721418"/>
            <a:ext cx="8313420" cy="0"/>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1242060" y="2506980"/>
            <a:ext cx="831342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533650" y="1466850"/>
            <a:ext cx="0" cy="4171950"/>
          </a:xfrm>
          <a:prstGeom prst="line">
            <a:avLst/>
          </a:prstGeom>
          <a:ln w="19050">
            <a:prstDash val="dash"/>
          </a:ln>
        </p:spPr>
        <p:style>
          <a:lnRef idx="1">
            <a:schemeClr val="accent6"/>
          </a:lnRef>
          <a:fillRef idx="0">
            <a:schemeClr val="accent6"/>
          </a:fillRef>
          <a:effectRef idx="0">
            <a:schemeClr val="accent6"/>
          </a:effectRef>
          <a:fontRef idx="minor">
            <a:schemeClr val="tx1"/>
          </a:fontRef>
        </p:style>
      </p:cxnSp>
      <p:cxnSp>
        <p:nvCxnSpPr>
          <p:cNvPr id="18" name="直接连接符 17"/>
          <p:cNvCxnSpPr/>
          <p:nvPr/>
        </p:nvCxnSpPr>
        <p:spPr>
          <a:xfrm flipV="1">
            <a:off x="2533650" y="2075497"/>
            <a:ext cx="752475" cy="2990851"/>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3286125" y="2075497"/>
            <a:ext cx="626935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1242060" y="2075497"/>
            <a:ext cx="831342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537236" y="2518640"/>
            <a:ext cx="4259580" cy="0"/>
          </a:xfrm>
          <a:prstGeom prst="line">
            <a:avLst/>
          </a:prstGeom>
          <a:ln w="28575">
            <a:prstDash val="dash"/>
          </a:ln>
        </p:spPr>
        <p:style>
          <a:lnRef idx="1">
            <a:schemeClr val="accent2"/>
          </a:lnRef>
          <a:fillRef idx="0">
            <a:schemeClr val="accent2"/>
          </a:fillRef>
          <a:effectRef idx="0">
            <a:schemeClr val="accent2"/>
          </a:effectRef>
          <a:fontRef idx="minor">
            <a:schemeClr val="tx1"/>
          </a:fontRef>
        </p:style>
      </p:cxnSp>
      <p:sp>
        <p:nvSpPr>
          <p:cNvPr id="34" name="任意多边形 33"/>
          <p:cNvSpPr/>
          <p:nvPr/>
        </p:nvSpPr>
        <p:spPr>
          <a:xfrm>
            <a:off x="3512820" y="3927911"/>
            <a:ext cx="1535429" cy="1146133"/>
          </a:xfrm>
          <a:custGeom>
            <a:avLst/>
            <a:gdLst>
              <a:gd name="connsiteX0" fmla="*/ 0 w 1760220"/>
              <a:gd name="connsiteY0" fmla="*/ 0 h 1325880"/>
              <a:gd name="connsiteX1" fmla="*/ 495300 w 1760220"/>
              <a:gd name="connsiteY1" fmla="*/ 815340 h 1325880"/>
              <a:gd name="connsiteX2" fmla="*/ 1203960 w 1760220"/>
              <a:gd name="connsiteY2" fmla="*/ 1173480 h 1325880"/>
              <a:gd name="connsiteX3" fmla="*/ 1760220 w 1760220"/>
              <a:gd name="connsiteY3" fmla="*/ 1325880 h 1325880"/>
            </a:gdLst>
            <a:ahLst/>
            <a:cxnLst>
              <a:cxn ang="0">
                <a:pos x="connsiteX0" y="connsiteY0"/>
              </a:cxn>
              <a:cxn ang="0">
                <a:pos x="connsiteX1" y="connsiteY1"/>
              </a:cxn>
              <a:cxn ang="0">
                <a:pos x="connsiteX2" y="connsiteY2"/>
              </a:cxn>
              <a:cxn ang="0">
                <a:pos x="connsiteX3" y="connsiteY3"/>
              </a:cxn>
            </a:cxnLst>
            <a:rect l="l" t="t" r="r" b="b"/>
            <a:pathLst>
              <a:path w="1760220" h="1325880">
                <a:moveTo>
                  <a:pt x="0" y="0"/>
                </a:moveTo>
                <a:cubicBezTo>
                  <a:pt x="147320" y="309880"/>
                  <a:pt x="294640" y="619760"/>
                  <a:pt x="495300" y="815340"/>
                </a:cubicBezTo>
                <a:cubicBezTo>
                  <a:pt x="695960" y="1010920"/>
                  <a:pt x="993140" y="1088390"/>
                  <a:pt x="1203960" y="1173480"/>
                </a:cubicBezTo>
                <a:cubicBezTo>
                  <a:pt x="1414780" y="1258570"/>
                  <a:pt x="1638300" y="1291590"/>
                  <a:pt x="1760220" y="1325880"/>
                </a:cubicBezTo>
              </a:path>
            </a:pathLst>
          </a:custGeom>
          <a:ln w="28575">
            <a:prstDash val="soli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5" name="任意多边形 34"/>
          <p:cNvSpPr/>
          <p:nvPr/>
        </p:nvSpPr>
        <p:spPr>
          <a:xfrm>
            <a:off x="3405069" y="3718599"/>
            <a:ext cx="1122744" cy="1357295"/>
          </a:xfrm>
          <a:custGeom>
            <a:avLst/>
            <a:gdLst>
              <a:gd name="connsiteX0" fmla="*/ 0 w 1059180"/>
              <a:gd name="connsiteY0" fmla="*/ 0 h 1325880"/>
              <a:gd name="connsiteX1" fmla="*/ 365760 w 1059180"/>
              <a:gd name="connsiteY1" fmla="*/ 899160 h 1325880"/>
              <a:gd name="connsiteX2" fmla="*/ 1059180 w 1059180"/>
              <a:gd name="connsiteY2" fmla="*/ 1325880 h 1325880"/>
            </a:gdLst>
            <a:ahLst/>
            <a:cxnLst>
              <a:cxn ang="0">
                <a:pos x="connsiteX0" y="connsiteY0"/>
              </a:cxn>
              <a:cxn ang="0">
                <a:pos x="connsiteX1" y="connsiteY1"/>
              </a:cxn>
              <a:cxn ang="0">
                <a:pos x="connsiteX2" y="connsiteY2"/>
              </a:cxn>
            </a:cxnLst>
            <a:rect l="l" t="t" r="r" b="b"/>
            <a:pathLst>
              <a:path w="1059180" h="1325880">
                <a:moveTo>
                  <a:pt x="0" y="0"/>
                </a:moveTo>
                <a:cubicBezTo>
                  <a:pt x="94615" y="339090"/>
                  <a:pt x="189230" y="678180"/>
                  <a:pt x="365760" y="899160"/>
                </a:cubicBezTo>
                <a:cubicBezTo>
                  <a:pt x="542290" y="1120140"/>
                  <a:pt x="867410" y="1290320"/>
                  <a:pt x="1059180" y="1325880"/>
                </a:cubicBezTo>
              </a:path>
            </a:pathLst>
          </a:custGeom>
          <a:ln w="19050">
            <a:prstDash val="sysDash"/>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37" name="任意多边形 36"/>
          <p:cNvSpPr/>
          <p:nvPr/>
        </p:nvSpPr>
        <p:spPr>
          <a:xfrm>
            <a:off x="3564920" y="2502665"/>
            <a:ext cx="754379" cy="2567941"/>
          </a:xfrm>
          <a:custGeom>
            <a:avLst/>
            <a:gdLst>
              <a:gd name="connsiteX0" fmla="*/ 0 w 297180"/>
              <a:gd name="connsiteY0" fmla="*/ 2392680 h 2392680"/>
              <a:gd name="connsiteX1" fmla="*/ 297180 w 297180"/>
              <a:gd name="connsiteY1" fmla="*/ 0 h 2392680"/>
            </a:gdLst>
            <a:ahLst/>
            <a:cxnLst>
              <a:cxn ang="0">
                <a:pos x="connsiteX0" y="connsiteY0"/>
              </a:cxn>
              <a:cxn ang="0">
                <a:pos x="connsiteX1" y="connsiteY1"/>
              </a:cxn>
            </a:cxnLst>
            <a:rect l="l" t="t" r="r" b="b"/>
            <a:pathLst>
              <a:path w="297180" h="2392680">
                <a:moveTo>
                  <a:pt x="0" y="2392680"/>
                </a:moveTo>
                <a:cubicBezTo>
                  <a:pt x="72390" y="1383030"/>
                  <a:pt x="144780" y="373380"/>
                  <a:pt x="297180" y="0"/>
                </a:cubicBezTo>
              </a:path>
            </a:pathLst>
          </a:custGeom>
          <a:ln w="19050">
            <a:prstDash val="sysDash"/>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cxnSp>
        <p:nvCxnSpPr>
          <p:cNvPr id="39" name="直接连接符 38"/>
          <p:cNvCxnSpPr/>
          <p:nvPr/>
        </p:nvCxnSpPr>
        <p:spPr>
          <a:xfrm>
            <a:off x="4319299" y="2522796"/>
            <a:ext cx="4259580" cy="0"/>
          </a:xfrm>
          <a:prstGeom prst="line">
            <a:avLst/>
          </a:prstGeom>
          <a:ln w="19050">
            <a:prstDash val="sysDash"/>
          </a:ln>
        </p:spPr>
        <p:style>
          <a:lnRef idx="1">
            <a:schemeClr val="accent4"/>
          </a:lnRef>
          <a:fillRef idx="0">
            <a:schemeClr val="accent4"/>
          </a:fillRef>
          <a:effectRef idx="0">
            <a:schemeClr val="accent4"/>
          </a:effectRef>
          <a:fontRef idx="minor">
            <a:schemeClr val="tx1"/>
          </a:fontRef>
        </p:style>
      </p:cxnSp>
      <p:cxnSp>
        <p:nvCxnSpPr>
          <p:cNvPr id="40" name="直接连接符 39"/>
          <p:cNvCxnSpPr/>
          <p:nvPr/>
        </p:nvCxnSpPr>
        <p:spPr>
          <a:xfrm flipV="1">
            <a:off x="4433708" y="5071568"/>
            <a:ext cx="4429444" cy="3362"/>
          </a:xfrm>
          <a:prstGeom prst="line">
            <a:avLst/>
          </a:prstGeom>
          <a:ln w="19050">
            <a:prstDash val="sysDash"/>
          </a:ln>
        </p:spPr>
        <p:style>
          <a:lnRef idx="1">
            <a:schemeClr val="accent4"/>
          </a:lnRef>
          <a:fillRef idx="0">
            <a:schemeClr val="accent4"/>
          </a:fillRef>
          <a:effectRef idx="0">
            <a:schemeClr val="accent4"/>
          </a:effectRef>
          <a:fontRef idx="minor">
            <a:schemeClr val="tx1"/>
          </a:fontRef>
        </p:style>
      </p:cxnSp>
      <p:cxnSp>
        <p:nvCxnSpPr>
          <p:cNvPr id="42" name="直接连接符 41"/>
          <p:cNvCxnSpPr/>
          <p:nvPr/>
        </p:nvCxnSpPr>
        <p:spPr>
          <a:xfrm>
            <a:off x="5009354" y="5058627"/>
            <a:ext cx="3896521" cy="12140"/>
          </a:xfrm>
          <a:prstGeom prst="line">
            <a:avLst/>
          </a:prstGeom>
          <a:ln w="28575">
            <a:prstDash val="solid"/>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3" name="文本框 42"/>
              <p:cNvSpPr txBox="1"/>
              <p:nvPr/>
            </p:nvSpPr>
            <p:spPr>
              <a:xfrm>
                <a:off x="3079567" y="3663819"/>
                <a:ext cx="46863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m:t>
                      </m:r>
                      <m:r>
                        <a:rPr lang="en-US" altLang="zh-CN" sz="1000" b="0" i="1" smtClean="0">
                          <a:latin typeface="Cambria Math" panose="02040503050406030204" pitchFamily="18" charset="0"/>
                        </a:rPr>
                        <m:t>𝑉</m:t>
                      </m:r>
                    </m:oMath>
                  </m:oMathPara>
                </a14:m>
                <a:endParaRPr lang="zh-CN" altLang="en-US" sz="1000" dirty="0"/>
              </a:p>
            </p:txBody>
          </p:sp>
        </mc:Choice>
        <mc:Fallback xmlns="">
          <p:sp>
            <p:nvSpPr>
              <p:cNvPr id="43" name="文本框 42"/>
              <p:cNvSpPr txBox="1">
                <a:spLocks noRot="1" noChangeAspect="1" noMove="1" noResize="1" noEditPoints="1" noAdjustHandles="1" noChangeArrowheads="1" noChangeShapeType="1" noTextEdit="1"/>
              </p:cNvSpPr>
              <p:nvPr/>
            </p:nvSpPr>
            <p:spPr>
              <a:xfrm>
                <a:off x="3079567" y="3663819"/>
                <a:ext cx="468630" cy="246221"/>
              </a:xfrm>
              <a:prstGeom prst="rect">
                <a:avLst/>
              </a:prstGeom>
              <a:blipFill>
                <a:blip r:embed="rId4"/>
                <a:stretch>
                  <a:fillRect/>
                </a:stretch>
              </a:blipFill>
            </p:spPr>
            <p:txBody>
              <a:bodyPr/>
              <a:lstStyle/>
              <a:p>
                <a:r>
                  <a:rPr lang="zh-CN" altLang="en-US">
                    <a:noFill/>
                  </a:rPr>
                  <a:t> </a:t>
                </a:r>
              </a:p>
            </p:txBody>
          </p:sp>
        </mc:Fallback>
      </mc:AlternateContent>
      <p:sp>
        <p:nvSpPr>
          <p:cNvPr id="44" name="文本框 43"/>
          <p:cNvSpPr txBox="1"/>
          <p:nvPr/>
        </p:nvSpPr>
        <p:spPr>
          <a:xfrm>
            <a:off x="2490469" y="5355195"/>
            <a:ext cx="1022351" cy="369332"/>
          </a:xfrm>
          <a:prstGeom prst="rect">
            <a:avLst/>
          </a:prstGeom>
          <a:noFill/>
        </p:spPr>
        <p:txBody>
          <a:bodyPr wrap="square" rtlCol="0">
            <a:spAutoFit/>
          </a:bodyPr>
          <a:lstStyle/>
          <a:p>
            <a:r>
              <a:rPr lang="en-US" altLang="zh-CN" dirty="0" smtClean="0"/>
              <a:t>WL ON</a:t>
            </a:r>
            <a:endParaRPr lang="zh-CN" altLang="en-US" dirty="0"/>
          </a:p>
        </p:txBody>
      </p:sp>
      <p:sp>
        <p:nvSpPr>
          <p:cNvPr id="45" name="文本框 44"/>
          <p:cNvSpPr txBox="1"/>
          <p:nvPr/>
        </p:nvSpPr>
        <p:spPr>
          <a:xfrm>
            <a:off x="666908" y="4898405"/>
            <a:ext cx="787400" cy="369332"/>
          </a:xfrm>
          <a:prstGeom prst="rect">
            <a:avLst/>
          </a:prstGeom>
          <a:noFill/>
        </p:spPr>
        <p:txBody>
          <a:bodyPr wrap="square" rtlCol="0">
            <a:spAutoFit/>
          </a:bodyPr>
          <a:lstStyle/>
          <a:p>
            <a:r>
              <a:rPr lang="en-US" altLang="zh-CN" dirty="0" smtClean="0">
                <a:solidFill>
                  <a:schemeClr val="accent1"/>
                </a:solidFill>
              </a:rPr>
              <a:t>GND</a:t>
            </a:r>
            <a:endParaRPr lang="zh-CN" altLang="en-US" dirty="0">
              <a:solidFill>
                <a:schemeClr val="accent1"/>
              </a:solidFill>
            </a:endParaRPr>
          </a:p>
        </p:txBody>
      </p:sp>
      <mc:AlternateContent xmlns:mc="http://schemas.openxmlformats.org/markup-compatibility/2006" xmlns:a14="http://schemas.microsoft.com/office/drawing/2010/main">
        <mc:Choice Requires="a14">
          <p:sp>
            <p:nvSpPr>
              <p:cNvPr id="47" name="文本框 46"/>
              <p:cNvSpPr txBox="1"/>
              <p:nvPr/>
            </p:nvSpPr>
            <p:spPr>
              <a:xfrm>
                <a:off x="666908" y="2424873"/>
                <a:ext cx="787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𝑉</m:t>
                          </m:r>
                        </m:e>
                        <m:sub>
                          <m:r>
                            <a:rPr lang="en-US" altLang="zh-CN" b="0" i="1" smtClean="0">
                              <a:solidFill>
                                <a:schemeClr val="accent1"/>
                              </a:solidFill>
                              <a:latin typeface="Cambria Math" panose="02040503050406030204" pitchFamily="18" charset="0"/>
                            </a:rPr>
                            <m:t>𝐵𝐿𝐻</m:t>
                          </m:r>
                        </m:sub>
                      </m:sSub>
                    </m:oMath>
                  </m:oMathPara>
                </a14:m>
                <a:endParaRPr lang="zh-CN" altLang="en-US" dirty="0">
                  <a:solidFill>
                    <a:schemeClr val="accent1"/>
                  </a:solidFill>
                </a:endParaRPr>
              </a:p>
            </p:txBody>
          </p:sp>
        </mc:Choice>
        <mc:Fallback xmlns="">
          <p:sp>
            <p:nvSpPr>
              <p:cNvPr id="47" name="文本框 46"/>
              <p:cNvSpPr txBox="1">
                <a:spLocks noRot="1" noChangeAspect="1" noMove="1" noResize="1" noEditPoints="1" noAdjustHandles="1" noChangeArrowheads="1" noChangeShapeType="1" noTextEdit="1"/>
              </p:cNvSpPr>
              <p:nvPr/>
            </p:nvSpPr>
            <p:spPr>
              <a:xfrm>
                <a:off x="666908" y="2424873"/>
                <a:ext cx="787400"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666908" y="1925857"/>
                <a:ext cx="787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𝑉</m:t>
                          </m:r>
                        </m:e>
                        <m:sub>
                          <m:r>
                            <a:rPr lang="en-US" altLang="zh-CN" b="0" i="1" smtClean="0">
                              <a:solidFill>
                                <a:schemeClr val="accent1"/>
                              </a:solidFill>
                              <a:latin typeface="Cambria Math" panose="02040503050406030204" pitchFamily="18" charset="0"/>
                            </a:rPr>
                            <m:t>𝑃𝑃</m:t>
                          </m:r>
                        </m:sub>
                      </m:sSub>
                    </m:oMath>
                  </m:oMathPara>
                </a14:m>
                <a:endParaRPr lang="zh-CN" altLang="en-US" dirty="0">
                  <a:solidFill>
                    <a:schemeClr val="accent1"/>
                  </a:solidFill>
                </a:endParaRPr>
              </a:p>
            </p:txBody>
          </p:sp>
        </mc:Choice>
        <mc:Fallback xmlns="">
          <p:sp>
            <p:nvSpPr>
              <p:cNvPr id="48" name="文本框 47"/>
              <p:cNvSpPr txBox="1">
                <a:spLocks noRot="1" noChangeAspect="1" noMove="1" noResize="1" noEditPoints="1" noAdjustHandles="1" noChangeArrowheads="1" noChangeShapeType="1" noTextEdit="1"/>
              </p:cNvSpPr>
              <p:nvPr/>
            </p:nvSpPr>
            <p:spPr>
              <a:xfrm>
                <a:off x="666908" y="1925857"/>
                <a:ext cx="78740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666908" y="3587119"/>
                <a:ext cx="787400"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𝑉</m:t>
                          </m:r>
                        </m:e>
                        <m:sub>
                          <m:r>
                            <a:rPr lang="en-US" altLang="zh-CN" b="0" i="1" smtClean="0">
                              <a:solidFill>
                                <a:schemeClr val="accent1"/>
                              </a:solidFill>
                              <a:latin typeface="Cambria Math" panose="02040503050406030204" pitchFamily="18" charset="0"/>
                            </a:rPr>
                            <m:t>𝐵𝐿𝐸𝑄</m:t>
                          </m:r>
                        </m:sub>
                      </m:sSub>
                    </m:oMath>
                  </m:oMathPara>
                </a14:m>
                <a:endParaRPr lang="zh-CN" altLang="en-US" dirty="0">
                  <a:solidFill>
                    <a:schemeClr val="accent1"/>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666908" y="3587119"/>
                <a:ext cx="787400" cy="388889"/>
              </a:xfrm>
              <a:prstGeom prst="rect">
                <a:avLst/>
              </a:prstGeom>
              <a:blipFill>
                <a:blip r:embed="rId7"/>
                <a:stretch>
                  <a:fillRect b="-7813"/>
                </a:stretch>
              </a:blipFill>
            </p:spPr>
            <p:txBody>
              <a:bodyPr/>
              <a:lstStyle/>
              <a:p>
                <a:r>
                  <a:rPr lang="zh-CN" altLang="en-US">
                    <a:noFill/>
                  </a:rPr>
                  <a:t> </a:t>
                </a:r>
              </a:p>
            </p:txBody>
          </p:sp>
        </mc:Fallback>
      </mc:AlternateContent>
      <p:sp>
        <p:nvSpPr>
          <p:cNvPr id="51" name="八边形 50"/>
          <p:cNvSpPr/>
          <p:nvPr/>
        </p:nvSpPr>
        <p:spPr>
          <a:xfrm>
            <a:off x="2238414" y="5438018"/>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3" name="文本框 52"/>
          <p:cNvSpPr txBox="1"/>
          <p:nvPr/>
        </p:nvSpPr>
        <p:spPr>
          <a:xfrm>
            <a:off x="2249803" y="5419293"/>
            <a:ext cx="219075" cy="246221"/>
          </a:xfrm>
          <a:prstGeom prst="rect">
            <a:avLst/>
          </a:prstGeom>
          <a:noFill/>
        </p:spPr>
        <p:txBody>
          <a:bodyPr wrap="square" rtlCol="0">
            <a:spAutoFit/>
          </a:bodyPr>
          <a:lstStyle/>
          <a:p>
            <a:r>
              <a:rPr lang="en-US" altLang="zh-CN" sz="1000" dirty="0" smtClean="0"/>
              <a:t>1</a:t>
            </a:r>
            <a:endParaRPr lang="zh-CN" altLang="en-US" sz="1000" dirty="0"/>
          </a:p>
        </p:txBody>
      </p:sp>
      <p:sp>
        <p:nvSpPr>
          <p:cNvPr id="3" name="文本框 2"/>
          <p:cNvSpPr txBox="1"/>
          <p:nvPr/>
        </p:nvSpPr>
        <p:spPr>
          <a:xfrm>
            <a:off x="3938351" y="2304126"/>
            <a:ext cx="1455575" cy="369332"/>
          </a:xfrm>
          <a:prstGeom prst="rect">
            <a:avLst/>
          </a:prstGeom>
          <a:noFill/>
        </p:spPr>
        <p:txBody>
          <a:bodyPr wrap="square" rtlCol="0">
            <a:spAutoFit/>
          </a:bodyPr>
          <a:lstStyle/>
          <a:p>
            <a:r>
              <a:rPr lang="en-US" altLang="zh-CN" dirty="0" smtClean="0">
                <a:solidFill>
                  <a:schemeClr val="accent2"/>
                </a:solidFill>
              </a:rPr>
              <a:t>/BL</a:t>
            </a:r>
            <a:endParaRPr lang="zh-CN" altLang="en-US" dirty="0">
              <a:solidFill>
                <a:schemeClr val="accent2"/>
              </a:solidFill>
            </a:endParaRPr>
          </a:p>
        </p:txBody>
      </p:sp>
      <p:sp>
        <p:nvSpPr>
          <p:cNvPr id="4" name="文本框 3"/>
          <p:cNvSpPr txBox="1"/>
          <p:nvPr/>
        </p:nvSpPr>
        <p:spPr>
          <a:xfrm>
            <a:off x="4414837" y="4603034"/>
            <a:ext cx="1589186" cy="369332"/>
          </a:xfrm>
          <a:prstGeom prst="rect">
            <a:avLst/>
          </a:prstGeom>
          <a:noFill/>
        </p:spPr>
        <p:txBody>
          <a:bodyPr wrap="square" rtlCol="0">
            <a:spAutoFit/>
          </a:bodyPr>
          <a:lstStyle/>
          <a:p>
            <a:r>
              <a:rPr lang="en-US" altLang="zh-CN" dirty="0" smtClean="0">
                <a:solidFill>
                  <a:schemeClr val="accent2"/>
                </a:solidFill>
              </a:rPr>
              <a:t>BL</a:t>
            </a:r>
            <a:endParaRPr lang="zh-CN" altLang="en-US" dirty="0">
              <a:solidFill>
                <a:schemeClr val="accent2"/>
              </a:solidFill>
            </a:endParaRPr>
          </a:p>
        </p:txBody>
      </p:sp>
      <p:sp>
        <p:nvSpPr>
          <p:cNvPr id="8" name="任意多边形 7"/>
          <p:cNvSpPr/>
          <p:nvPr/>
        </p:nvSpPr>
        <p:spPr>
          <a:xfrm>
            <a:off x="4525170" y="2533374"/>
            <a:ext cx="1861282" cy="2546726"/>
          </a:xfrm>
          <a:custGeom>
            <a:avLst/>
            <a:gdLst>
              <a:gd name="connsiteX0" fmla="*/ 0 w 2085824"/>
              <a:gd name="connsiteY0" fmla="*/ 2568588 h 2568588"/>
              <a:gd name="connsiteX1" fmla="*/ 569168 w 2085824"/>
              <a:gd name="connsiteY1" fmla="*/ 431878 h 2568588"/>
              <a:gd name="connsiteX2" fmla="*/ 1184988 w 2085824"/>
              <a:gd name="connsiteY2" fmla="*/ 2670 h 2568588"/>
              <a:gd name="connsiteX3" fmla="*/ 1632858 w 2085824"/>
              <a:gd name="connsiteY3" fmla="*/ 506523 h 2568588"/>
              <a:gd name="connsiteX4" fmla="*/ 2071396 w 2085824"/>
              <a:gd name="connsiteY4" fmla="*/ 2559257 h 25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824" h="2568588">
                <a:moveTo>
                  <a:pt x="0" y="2568588"/>
                </a:moveTo>
                <a:cubicBezTo>
                  <a:pt x="185835" y="1714059"/>
                  <a:pt x="371670" y="859531"/>
                  <a:pt x="569168" y="431878"/>
                </a:cubicBezTo>
                <a:cubicBezTo>
                  <a:pt x="766666" y="4225"/>
                  <a:pt x="1007707" y="-9771"/>
                  <a:pt x="1184988" y="2670"/>
                </a:cubicBezTo>
                <a:cubicBezTo>
                  <a:pt x="1362269" y="15111"/>
                  <a:pt x="1485123" y="80425"/>
                  <a:pt x="1632858" y="506523"/>
                </a:cubicBezTo>
                <a:cubicBezTo>
                  <a:pt x="1780593" y="932621"/>
                  <a:pt x="2164702" y="2293335"/>
                  <a:pt x="2071396" y="2559257"/>
                </a:cubicBezTo>
              </a:path>
            </a:pathLst>
          </a:cu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94300" y="2733617"/>
            <a:ext cx="654050" cy="369332"/>
          </a:xfrm>
          <a:prstGeom prst="rect">
            <a:avLst/>
          </a:prstGeom>
          <a:noFill/>
        </p:spPr>
        <p:txBody>
          <a:bodyPr wrap="square" rtlCol="0">
            <a:spAutoFit/>
          </a:bodyPr>
          <a:lstStyle/>
          <a:p>
            <a:r>
              <a:rPr lang="en-US" altLang="zh-CN" dirty="0" smtClean="0">
                <a:solidFill>
                  <a:schemeClr val="accent1">
                    <a:lumMod val="75000"/>
                  </a:schemeClr>
                </a:solidFill>
              </a:rPr>
              <a:t>CSEL</a:t>
            </a:r>
            <a:endParaRPr lang="zh-CN" altLang="en-US" dirty="0">
              <a:solidFill>
                <a:schemeClr val="accent1">
                  <a:lumMod val="75000"/>
                </a:schemeClr>
              </a:solidFill>
            </a:endParaRPr>
          </a:p>
        </p:txBody>
      </p:sp>
      <p:sp>
        <p:nvSpPr>
          <p:cNvPr id="10" name="文本框 9"/>
          <p:cNvSpPr txBox="1"/>
          <p:nvPr/>
        </p:nvSpPr>
        <p:spPr>
          <a:xfrm>
            <a:off x="2884641" y="4019207"/>
            <a:ext cx="604520" cy="369332"/>
          </a:xfrm>
          <a:prstGeom prst="rect">
            <a:avLst/>
          </a:prstGeom>
          <a:noFill/>
        </p:spPr>
        <p:txBody>
          <a:bodyPr wrap="square" rtlCol="0">
            <a:spAutoFit/>
          </a:bodyPr>
          <a:lstStyle/>
          <a:p>
            <a:r>
              <a:rPr lang="en-US" altLang="zh-CN" dirty="0" smtClean="0">
                <a:solidFill>
                  <a:schemeClr val="accent4"/>
                </a:solidFill>
              </a:rPr>
              <a:t>NCS</a:t>
            </a:r>
            <a:endParaRPr lang="zh-CN" altLang="en-US" dirty="0">
              <a:solidFill>
                <a:schemeClr val="accent4"/>
              </a:solidFill>
            </a:endParaRPr>
          </a:p>
        </p:txBody>
      </p:sp>
      <p:sp>
        <p:nvSpPr>
          <p:cNvPr id="15" name="文本框 14"/>
          <p:cNvSpPr txBox="1"/>
          <p:nvPr/>
        </p:nvSpPr>
        <p:spPr>
          <a:xfrm>
            <a:off x="3544373" y="2735609"/>
            <a:ext cx="605711" cy="369332"/>
          </a:xfrm>
          <a:prstGeom prst="rect">
            <a:avLst/>
          </a:prstGeom>
          <a:noFill/>
        </p:spPr>
        <p:txBody>
          <a:bodyPr wrap="square" rtlCol="0">
            <a:spAutoFit/>
          </a:bodyPr>
          <a:lstStyle/>
          <a:p>
            <a:r>
              <a:rPr lang="en-US" altLang="zh-CN" dirty="0" smtClean="0">
                <a:solidFill>
                  <a:schemeClr val="accent4"/>
                </a:solidFill>
              </a:rPr>
              <a:t>PCS</a:t>
            </a:r>
            <a:endParaRPr lang="zh-CN" altLang="en-US" dirty="0">
              <a:solidFill>
                <a:schemeClr val="accent4"/>
              </a:solidFill>
            </a:endParaRPr>
          </a:p>
        </p:txBody>
      </p:sp>
      <p:sp>
        <p:nvSpPr>
          <p:cNvPr id="41" name="八边形 40"/>
          <p:cNvSpPr/>
          <p:nvPr/>
        </p:nvSpPr>
        <p:spPr>
          <a:xfrm>
            <a:off x="3069568" y="3454989"/>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46" name="八边形 45"/>
          <p:cNvSpPr/>
          <p:nvPr/>
        </p:nvSpPr>
        <p:spPr>
          <a:xfrm>
            <a:off x="2978984" y="4406223"/>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0" name="八边形 49"/>
          <p:cNvSpPr/>
          <p:nvPr/>
        </p:nvSpPr>
        <p:spPr>
          <a:xfrm>
            <a:off x="3196549" y="2604857"/>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2" name="八边形 51"/>
          <p:cNvSpPr/>
          <p:nvPr/>
        </p:nvSpPr>
        <p:spPr>
          <a:xfrm>
            <a:off x="5715832" y="2220001"/>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4" name="文本框 53"/>
          <p:cNvSpPr txBox="1"/>
          <p:nvPr/>
        </p:nvSpPr>
        <p:spPr>
          <a:xfrm>
            <a:off x="3092451" y="3431001"/>
            <a:ext cx="219075" cy="246221"/>
          </a:xfrm>
          <a:prstGeom prst="rect">
            <a:avLst/>
          </a:prstGeom>
          <a:noFill/>
        </p:spPr>
        <p:txBody>
          <a:bodyPr wrap="square" rtlCol="0">
            <a:spAutoFit/>
          </a:bodyPr>
          <a:lstStyle/>
          <a:p>
            <a:r>
              <a:rPr lang="en-US" altLang="zh-CN" sz="1000" dirty="0"/>
              <a:t>2</a:t>
            </a:r>
            <a:endParaRPr lang="zh-CN" altLang="en-US" sz="1000" dirty="0"/>
          </a:p>
        </p:txBody>
      </p:sp>
      <p:sp>
        <p:nvSpPr>
          <p:cNvPr id="22" name="文本框 21"/>
          <p:cNvSpPr txBox="1"/>
          <p:nvPr/>
        </p:nvSpPr>
        <p:spPr>
          <a:xfrm>
            <a:off x="3257155" y="3450613"/>
            <a:ext cx="1116490" cy="246221"/>
          </a:xfrm>
          <a:prstGeom prst="rect">
            <a:avLst/>
          </a:prstGeom>
          <a:noFill/>
        </p:spPr>
        <p:txBody>
          <a:bodyPr wrap="square" rtlCol="0">
            <a:spAutoFit/>
          </a:bodyPr>
          <a:lstStyle/>
          <a:p>
            <a:r>
              <a:rPr lang="en-US" altLang="zh-CN" sz="1000" dirty="0" smtClean="0">
                <a:latin typeface="+mn-lt"/>
                <a:ea typeface="微软雅黑" panose="020B0503020204020204" pitchFamily="34" charset="-122"/>
              </a:rPr>
              <a:t>Charge sharing</a:t>
            </a:r>
            <a:endParaRPr lang="zh-CN" altLang="en-US" sz="1000" dirty="0">
              <a:latin typeface="+mn-lt"/>
              <a:ea typeface="微软雅黑" panose="020B0503020204020204" pitchFamily="34" charset="-122"/>
            </a:endParaRPr>
          </a:p>
        </p:txBody>
      </p:sp>
      <p:sp>
        <p:nvSpPr>
          <p:cNvPr id="57" name="文本框 56"/>
          <p:cNvSpPr txBox="1"/>
          <p:nvPr/>
        </p:nvSpPr>
        <p:spPr>
          <a:xfrm>
            <a:off x="2986523" y="4381540"/>
            <a:ext cx="219075" cy="246221"/>
          </a:xfrm>
          <a:prstGeom prst="rect">
            <a:avLst/>
          </a:prstGeom>
          <a:noFill/>
        </p:spPr>
        <p:txBody>
          <a:bodyPr wrap="square" rtlCol="0">
            <a:spAutoFit/>
          </a:bodyPr>
          <a:lstStyle/>
          <a:p>
            <a:r>
              <a:rPr lang="en-US" altLang="zh-CN" sz="1000" dirty="0"/>
              <a:t>3</a:t>
            </a:r>
            <a:endParaRPr lang="zh-CN" altLang="en-US" sz="1000" dirty="0"/>
          </a:p>
        </p:txBody>
      </p:sp>
      <p:sp>
        <p:nvSpPr>
          <p:cNvPr id="23" name="文本框 22"/>
          <p:cNvSpPr txBox="1"/>
          <p:nvPr/>
        </p:nvSpPr>
        <p:spPr>
          <a:xfrm>
            <a:off x="3158646" y="4391055"/>
            <a:ext cx="1356244" cy="246221"/>
          </a:xfrm>
          <a:prstGeom prst="rect">
            <a:avLst/>
          </a:prstGeom>
          <a:noFill/>
        </p:spPr>
        <p:txBody>
          <a:bodyPr wrap="square" rtlCol="0">
            <a:spAutoFit/>
          </a:bodyPr>
          <a:lstStyle/>
          <a:p>
            <a:r>
              <a:rPr lang="en-US" altLang="zh-CN" sz="1000" dirty="0" smtClean="0"/>
              <a:t>NCS pull GND</a:t>
            </a:r>
            <a:endParaRPr lang="zh-CN" altLang="en-US" sz="1000" dirty="0"/>
          </a:p>
        </p:txBody>
      </p:sp>
      <p:sp>
        <p:nvSpPr>
          <p:cNvPr id="24" name="文本框 23"/>
          <p:cNvSpPr txBox="1"/>
          <p:nvPr/>
        </p:nvSpPr>
        <p:spPr>
          <a:xfrm>
            <a:off x="3382313" y="2605744"/>
            <a:ext cx="2011613" cy="246221"/>
          </a:xfrm>
          <a:prstGeom prst="rect">
            <a:avLst/>
          </a:prstGeom>
          <a:noFill/>
        </p:spPr>
        <p:txBody>
          <a:bodyPr wrap="square" rtlCol="0">
            <a:spAutoFit/>
          </a:bodyPr>
          <a:lstStyle/>
          <a:p>
            <a:r>
              <a:rPr lang="en-US" altLang="zh-CN" sz="1000" dirty="0" smtClean="0"/>
              <a:t>PCS pull high </a:t>
            </a:r>
            <a:endParaRPr lang="zh-CN" altLang="en-US" sz="1000" dirty="0"/>
          </a:p>
        </p:txBody>
      </p:sp>
      <p:sp>
        <p:nvSpPr>
          <p:cNvPr id="58" name="文本框 57"/>
          <p:cNvSpPr txBox="1"/>
          <p:nvPr/>
        </p:nvSpPr>
        <p:spPr>
          <a:xfrm>
            <a:off x="3198415" y="2600600"/>
            <a:ext cx="219075" cy="246221"/>
          </a:xfrm>
          <a:prstGeom prst="rect">
            <a:avLst/>
          </a:prstGeom>
          <a:noFill/>
        </p:spPr>
        <p:txBody>
          <a:bodyPr wrap="square" rtlCol="0">
            <a:spAutoFit/>
          </a:bodyPr>
          <a:lstStyle/>
          <a:p>
            <a:r>
              <a:rPr lang="en-US" altLang="zh-CN" sz="1000" dirty="0"/>
              <a:t>4</a:t>
            </a:r>
            <a:endParaRPr lang="zh-CN" altLang="en-US" sz="1000" dirty="0"/>
          </a:p>
        </p:txBody>
      </p:sp>
      <p:sp>
        <p:nvSpPr>
          <p:cNvPr id="60" name="八边形 59"/>
          <p:cNvSpPr/>
          <p:nvPr/>
        </p:nvSpPr>
        <p:spPr>
          <a:xfrm>
            <a:off x="6194530" y="5182664"/>
            <a:ext cx="253962" cy="227496"/>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5" name="文本框 54"/>
          <p:cNvSpPr txBox="1"/>
          <p:nvPr/>
        </p:nvSpPr>
        <p:spPr>
          <a:xfrm>
            <a:off x="6195127" y="5165508"/>
            <a:ext cx="219075" cy="246221"/>
          </a:xfrm>
          <a:prstGeom prst="rect">
            <a:avLst/>
          </a:prstGeom>
          <a:noFill/>
        </p:spPr>
        <p:txBody>
          <a:bodyPr wrap="square" rtlCol="0">
            <a:spAutoFit/>
          </a:bodyPr>
          <a:lstStyle/>
          <a:p>
            <a:r>
              <a:rPr lang="en-US" altLang="zh-CN" sz="1000" dirty="0"/>
              <a:t>5</a:t>
            </a:r>
            <a:endParaRPr lang="zh-CN" altLang="en-US" sz="1000" dirty="0"/>
          </a:p>
        </p:txBody>
      </p:sp>
      <p:sp>
        <p:nvSpPr>
          <p:cNvPr id="25" name="文本框 24"/>
          <p:cNvSpPr txBox="1"/>
          <p:nvPr/>
        </p:nvSpPr>
        <p:spPr>
          <a:xfrm>
            <a:off x="6386452" y="5161159"/>
            <a:ext cx="1935480" cy="246221"/>
          </a:xfrm>
          <a:prstGeom prst="rect">
            <a:avLst/>
          </a:prstGeom>
          <a:noFill/>
        </p:spPr>
        <p:txBody>
          <a:bodyPr wrap="square" rtlCol="0">
            <a:spAutoFit/>
          </a:bodyPr>
          <a:lstStyle/>
          <a:p>
            <a:r>
              <a:rPr lang="en-US" altLang="zh-CN" sz="1000" dirty="0" smtClean="0"/>
              <a:t>BL sensing to low</a:t>
            </a:r>
            <a:endParaRPr lang="zh-CN" altLang="en-US" sz="1000" dirty="0"/>
          </a:p>
        </p:txBody>
      </p:sp>
      <p:sp>
        <p:nvSpPr>
          <p:cNvPr id="64" name="文本框 63"/>
          <p:cNvSpPr txBox="1"/>
          <p:nvPr/>
        </p:nvSpPr>
        <p:spPr>
          <a:xfrm>
            <a:off x="5718331" y="2219705"/>
            <a:ext cx="219075" cy="246221"/>
          </a:xfrm>
          <a:prstGeom prst="rect">
            <a:avLst/>
          </a:prstGeom>
          <a:noFill/>
        </p:spPr>
        <p:txBody>
          <a:bodyPr wrap="square" rtlCol="0">
            <a:spAutoFit/>
          </a:bodyPr>
          <a:lstStyle/>
          <a:p>
            <a:r>
              <a:rPr lang="en-US" altLang="zh-CN" sz="1000" dirty="0"/>
              <a:t>5</a:t>
            </a:r>
            <a:endParaRPr lang="zh-CN" altLang="en-US" sz="1000" dirty="0"/>
          </a:p>
        </p:txBody>
      </p:sp>
      <p:sp>
        <p:nvSpPr>
          <p:cNvPr id="26" name="文本框 25"/>
          <p:cNvSpPr txBox="1"/>
          <p:nvPr/>
        </p:nvSpPr>
        <p:spPr>
          <a:xfrm>
            <a:off x="5899081" y="2194298"/>
            <a:ext cx="2181127" cy="246221"/>
          </a:xfrm>
          <a:prstGeom prst="rect">
            <a:avLst/>
          </a:prstGeom>
          <a:noFill/>
        </p:spPr>
        <p:txBody>
          <a:bodyPr wrap="square" rtlCol="0">
            <a:spAutoFit/>
          </a:bodyPr>
          <a:lstStyle/>
          <a:p>
            <a:r>
              <a:rPr lang="en-US" altLang="zh-CN" sz="1000" dirty="0" smtClean="0"/>
              <a:t>/BL sensing to high</a:t>
            </a:r>
            <a:endParaRPr lang="zh-CN" altLang="en-US" sz="1000" dirty="0"/>
          </a:p>
        </p:txBody>
      </p:sp>
      <p:sp>
        <p:nvSpPr>
          <p:cNvPr id="17" name="任意多边形 16"/>
          <p:cNvSpPr/>
          <p:nvPr/>
        </p:nvSpPr>
        <p:spPr>
          <a:xfrm>
            <a:off x="2965158" y="3721419"/>
            <a:ext cx="547663" cy="198798"/>
          </a:xfrm>
          <a:custGeom>
            <a:avLst/>
            <a:gdLst>
              <a:gd name="connsiteX0" fmla="*/ 0 w 594360"/>
              <a:gd name="connsiteY0" fmla="*/ 0 h 152400"/>
              <a:gd name="connsiteX1" fmla="*/ 198120 w 594360"/>
              <a:gd name="connsiteY1" fmla="*/ 121920 h 152400"/>
              <a:gd name="connsiteX2" fmla="*/ 594360 w 594360"/>
              <a:gd name="connsiteY2" fmla="*/ 152400 h 152400"/>
            </a:gdLst>
            <a:ahLst/>
            <a:cxnLst>
              <a:cxn ang="0">
                <a:pos x="connsiteX0" y="connsiteY0"/>
              </a:cxn>
              <a:cxn ang="0">
                <a:pos x="connsiteX1" y="connsiteY1"/>
              </a:cxn>
              <a:cxn ang="0">
                <a:pos x="connsiteX2" y="connsiteY2"/>
              </a:cxn>
            </a:cxnLst>
            <a:rect l="l" t="t" r="r" b="b"/>
            <a:pathLst>
              <a:path w="594360" h="152400">
                <a:moveTo>
                  <a:pt x="0" y="0"/>
                </a:moveTo>
                <a:cubicBezTo>
                  <a:pt x="49530" y="48260"/>
                  <a:pt x="99060" y="96520"/>
                  <a:pt x="198120" y="121920"/>
                </a:cubicBezTo>
                <a:cubicBezTo>
                  <a:pt x="297180" y="147320"/>
                  <a:pt x="445770" y="149860"/>
                  <a:pt x="594360" y="152400"/>
                </a:cubicBez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1" name="任意多边形 20"/>
          <p:cNvSpPr/>
          <p:nvPr/>
        </p:nvSpPr>
        <p:spPr>
          <a:xfrm>
            <a:off x="3867971" y="2514702"/>
            <a:ext cx="671513" cy="1203897"/>
          </a:xfrm>
          <a:custGeom>
            <a:avLst/>
            <a:gdLst>
              <a:gd name="connsiteX0" fmla="*/ 0 w 671513"/>
              <a:gd name="connsiteY0" fmla="*/ 1203897 h 1203897"/>
              <a:gd name="connsiteX1" fmla="*/ 371475 w 671513"/>
              <a:gd name="connsiteY1" fmla="*/ 184722 h 1203897"/>
              <a:gd name="connsiteX2" fmla="*/ 671513 w 671513"/>
              <a:gd name="connsiteY2" fmla="*/ 3747 h 1203897"/>
            </a:gdLst>
            <a:ahLst/>
            <a:cxnLst>
              <a:cxn ang="0">
                <a:pos x="connsiteX0" y="connsiteY0"/>
              </a:cxn>
              <a:cxn ang="0">
                <a:pos x="connsiteX1" y="connsiteY1"/>
              </a:cxn>
              <a:cxn ang="0">
                <a:pos x="connsiteX2" y="connsiteY2"/>
              </a:cxn>
            </a:cxnLst>
            <a:rect l="l" t="t" r="r" b="b"/>
            <a:pathLst>
              <a:path w="671513" h="1203897">
                <a:moveTo>
                  <a:pt x="0" y="1203897"/>
                </a:moveTo>
                <a:cubicBezTo>
                  <a:pt x="129778" y="794322"/>
                  <a:pt x="259556" y="384747"/>
                  <a:pt x="371475" y="184722"/>
                </a:cubicBezTo>
                <a:cubicBezTo>
                  <a:pt x="483394" y="-15303"/>
                  <a:pt x="582613" y="-4984"/>
                  <a:pt x="671513" y="3747"/>
                </a:cubicBezTo>
              </a:path>
            </a:pathLst>
          </a:custGeom>
          <a:ln w="28575">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cxnSp>
        <p:nvCxnSpPr>
          <p:cNvPr id="28" name="直接连接符 27"/>
          <p:cNvCxnSpPr>
            <a:endCxn id="37" idx="0"/>
          </p:cNvCxnSpPr>
          <p:nvPr/>
        </p:nvCxnSpPr>
        <p:spPr>
          <a:xfrm>
            <a:off x="2533650" y="5066348"/>
            <a:ext cx="1031270" cy="4258"/>
          </a:xfrm>
          <a:prstGeom prst="line">
            <a:avLst/>
          </a:prstGeom>
          <a:ln w="19050">
            <a:prstDash val="sysDash"/>
          </a:ln>
        </p:spPr>
        <p:style>
          <a:lnRef idx="1">
            <a:schemeClr val="accent4"/>
          </a:lnRef>
          <a:fillRef idx="0">
            <a:schemeClr val="accent4"/>
          </a:fillRef>
          <a:effectRef idx="0">
            <a:schemeClr val="accent4"/>
          </a:effectRef>
          <a:fontRef idx="minor">
            <a:schemeClr val="tx1"/>
          </a:fontRef>
        </p:style>
      </p:cxnSp>
      <p:cxnSp>
        <p:nvCxnSpPr>
          <p:cNvPr id="7" name="直接连接符 6"/>
          <p:cNvCxnSpPr>
            <a:stCxn id="17" idx="0"/>
          </p:cNvCxnSpPr>
          <p:nvPr/>
        </p:nvCxnSpPr>
        <p:spPr>
          <a:xfrm flipV="1">
            <a:off x="2965158" y="3718599"/>
            <a:ext cx="599762" cy="2820"/>
          </a:xfrm>
          <a:prstGeom prst="line">
            <a:avLst/>
          </a:prstGeom>
          <a:ln w="28575">
            <a:prstDash val="dash"/>
          </a:ln>
        </p:spPr>
        <p:style>
          <a:lnRef idx="1">
            <a:schemeClr val="accent2"/>
          </a:lnRef>
          <a:fillRef idx="0">
            <a:schemeClr val="accent2"/>
          </a:fillRef>
          <a:effectRef idx="0">
            <a:schemeClr val="accent2"/>
          </a:effectRef>
          <a:fontRef idx="minor">
            <a:schemeClr val="tx1"/>
          </a:fontRef>
        </p:style>
      </p:cxnSp>
      <p:sp>
        <p:nvSpPr>
          <p:cNvPr id="27" name="任意多边形 26"/>
          <p:cNvSpPr/>
          <p:nvPr/>
        </p:nvSpPr>
        <p:spPr>
          <a:xfrm>
            <a:off x="3567113" y="3719513"/>
            <a:ext cx="223837" cy="176212"/>
          </a:xfrm>
          <a:custGeom>
            <a:avLst/>
            <a:gdLst>
              <a:gd name="connsiteX0" fmla="*/ 0 w 223837"/>
              <a:gd name="connsiteY0" fmla="*/ 0 h 176212"/>
              <a:gd name="connsiteX1" fmla="*/ 223837 w 223837"/>
              <a:gd name="connsiteY1" fmla="*/ 176212 h 176212"/>
            </a:gdLst>
            <a:ahLst/>
            <a:cxnLst>
              <a:cxn ang="0">
                <a:pos x="connsiteX0" y="connsiteY0"/>
              </a:cxn>
              <a:cxn ang="0">
                <a:pos x="connsiteX1" y="connsiteY1"/>
              </a:cxn>
            </a:cxnLst>
            <a:rect l="l" t="t" r="r" b="b"/>
            <a:pathLst>
              <a:path w="223837" h="176212">
                <a:moveTo>
                  <a:pt x="0" y="0"/>
                </a:moveTo>
                <a:lnTo>
                  <a:pt x="223837" y="176212"/>
                </a:lnTo>
              </a:path>
            </a:pathLst>
          </a:custGeom>
          <a:ln w="28575">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0" name="任意多边形 29"/>
          <p:cNvSpPr/>
          <p:nvPr/>
        </p:nvSpPr>
        <p:spPr>
          <a:xfrm>
            <a:off x="3790950" y="3714750"/>
            <a:ext cx="66675" cy="183356"/>
          </a:xfrm>
          <a:custGeom>
            <a:avLst/>
            <a:gdLst>
              <a:gd name="connsiteX0" fmla="*/ 0 w 66675"/>
              <a:gd name="connsiteY0" fmla="*/ 183356 h 183356"/>
              <a:gd name="connsiteX1" fmla="*/ 66675 w 66675"/>
              <a:gd name="connsiteY1" fmla="*/ 0 h 183356"/>
            </a:gdLst>
            <a:ahLst/>
            <a:cxnLst>
              <a:cxn ang="0">
                <a:pos x="connsiteX0" y="connsiteY0"/>
              </a:cxn>
              <a:cxn ang="0">
                <a:pos x="connsiteX1" y="connsiteY1"/>
              </a:cxn>
            </a:cxnLst>
            <a:rect l="l" t="t" r="r" b="b"/>
            <a:pathLst>
              <a:path w="66675" h="183356">
                <a:moveTo>
                  <a:pt x="0" y="183356"/>
                </a:moveTo>
                <a:lnTo>
                  <a:pt x="66675" y="0"/>
                </a:lnTo>
              </a:path>
            </a:pathLst>
          </a:custGeom>
          <a:ln w="28575">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320491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1000"/>
                                        <p:tgtEl>
                                          <p:spTgt spid="43"/>
                                        </p:tgtEl>
                                      </p:cBhvr>
                                    </p:animEffect>
                                    <p:anim calcmode="lin" valueType="num">
                                      <p:cBhvr>
                                        <p:cTn id="20" dur="1000" fill="hold"/>
                                        <p:tgtEl>
                                          <p:spTgt spid="43"/>
                                        </p:tgtEl>
                                        <p:attrNameLst>
                                          <p:attrName>ppt_x</p:attrName>
                                        </p:attrNameLst>
                                      </p:cBhvr>
                                      <p:tavLst>
                                        <p:tav tm="0">
                                          <p:val>
                                            <p:strVal val="#ppt_x"/>
                                          </p:val>
                                        </p:tav>
                                        <p:tav tm="100000">
                                          <p:val>
                                            <p:strVal val="#ppt_x"/>
                                          </p:val>
                                        </p:tav>
                                      </p:tavLst>
                                    </p:anim>
                                    <p:anim calcmode="lin" valueType="num">
                                      <p:cBhvr>
                                        <p:cTn id="21" dur="1000" fill="hold"/>
                                        <p:tgtEl>
                                          <p:spTgt spid="4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fade">
                                      <p:cBhvr>
                                        <p:cTn id="29" dur="1000"/>
                                        <p:tgtEl>
                                          <p:spTgt spid="54"/>
                                        </p:tgtEl>
                                      </p:cBhvr>
                                    </p:animEffect>
                                    <p:anim calcmode="lin" valueType="num">
                                      <p:cBhvr>
                                        <p:cTn id="30" dur="1000" fill="hold"/>
                                        <p:tgtEl>
                                          <p:spTgt spid="54"/>
                                        </p:tgtEl>
                                        <p:attrNameLst>
                                          <p:attrName>ppt_x</p:attrName>
                                        </p:attrNameLst>
                                      </p:cBhvr>
                                      <p:tavLst>
                                        <p:tav tm="0">
                                          <p:val>
                                            <p:strVal val="#ppt_x"/>
                                          </p:val>
                                        </p:tav>
                                        <p:tav tm="100000">
                                          <p:val>
                                            <p:strVal val="#ppt_x"/>
                                          </p:val>
                                        </p:tav>
                                      </p:tavLst>
                                    </p:anim>
                                    <p:anim calcmode="lin" valueType="num">
                                      <p:cBhvr>
                                        <p:cTn id="31" dur="1000" fill="hold"/>
                                        <p:tgtEl>
                                          <p:spTgt spid="5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anim calcmode="lin" valueType="num">
                                      <p:cBhvr>
                                        <p:cTn id="42" dur="1000" fill="hold"/>
                                        <p:tgtEl>
                                          <p:spTgt spid="35"/>
                                        </p:tgtEl>
                                        <p:attrNameLst>
                                          <p:attrName>ppt_x</p:attrName>
                                        </p:attrNameLst>
                                      </p:cBhvr>
                                      <p:tavLst>
                                        <p:tav tm="0">
                                          <p:val>
                                            <p:strVal val="#ppt_x"/>
                                          </p:val>
                                        </p:tav>
                                        <p:tav tm="100000">
                                          <p:val>
                                            <p:strVal val="#ppt_x"/>
                                          </p:val>
                                        </p:tav>
                                      </p:tavLst>
                                    </p:anim>
                                    <p:anim calcmode="lin" valueType="num">
                                      <p:cBhvr>
                                        <p:cTn id="43" dur="1000" fill="hold"/>
                                        <p:tgtEl>
                                          <p:spTgt spid="3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000"/>
                                        <p:tgtEl>
                                          <p:spTgt spid="23"/>
                                        </p:tgtEl>
                                      </p:cBhvr>
                                    </p:animEffect>
                                    <p:anim calcmode="lin" valueType="num">
                                      <p:cBhvr>
                                        <p:cTn id="47" dur="1000" fill="hold"/>
                                        <p:tgtEl>
                                          <p:spTgt spid="23"/>
                                        </p:tgtEl>
                                        <p:attrNameLst>
                                          <p:attrName>ppt_x</p:attrName>
                                        </p:attrNameLst>
                                      </p:cBhvr>
                                      <p:tavLst>
                                        <p:tav tm="0">
                                          <p:val>
                                            <p:strVal val="#ppt_x"/>
                                          </p:val>
                                        </p:tav>
                                        <p:tav tm="100000">
                                          <p:val>
                                            <p:strVal val="#ppt_x"/>
                                          </p:val>
                                        </p:tav>
                                      </p:tavLst>
                                    </p:anim>
                                    <p:anim calcmode="lin" valueType="num">
                                      <p:cBhvr>
                                        <p:cTn id="48" dur="1000" fill="hold"/>
                                        <p:tgtEl>
                                          <p:spTgt spid="2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1000"/>
                                        <p:tgtEl>
                                          <p:spTgt spid="57"/>
                                        </p:tgtEl>
                                      </p:cBhvr>
                                    </p:animEffect>
                                    <p:anim calcmode="lin" valueType="num">
                                      <p:cBhvr>
                                        <p:cTn id="52" dur="1000" fill="hold"/>
                                        <p:tgtEl>
                                          <p:spTgt spid="57"/>
                                        </p:tgtEl>
                                        <p:attrNameLst>
                                          <p:attrName>ppt_x</p:attrName>
                                        </p:attrNameLst>
                                      </p:cBhvr>
                                      <p:tavLst>
                                        <p:tav tm="0">
                                          <p:val>
                                            <p:strVal val="#ppt_x"/>
                                          </p:val>
                                        </p:tav>
                                        <p:tav tm="100000">
                                          <p:val>
                                            <p:strVal val="#ppt_x"/>
                                          </p:val>
                                        </p:tav>
                                      </p:tavLst>
                                    </p:anim>
                                    <p:anim calcmode="lin" valueType="num">
                                      <p:cBhvr>
                                        <p:cTn id="5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1000"/>
                                        <p:tgtEl>
                                          <p:spTgt spid="34"/>
                                        </p:tgtEl>
                                      </p:cBhvr>
                                    </p:animEffect>
                                    <p:anim calcmode="lin" valueType="num">
                                      <p:cBhvr>
                                        <p:cTn id="59" dur="1000" fill="hold"/>
                                        <p:tgtEl>
                                          <p:spTgt spid="34"/>
                                        </p:tgtEl>
                                        <p:attrNameLst>
                                          <p:attrName>ppt_x</p:attrName>
                                        </p:attrNameLst>
                                      </p:cBhvr>
                                      <p:tavLst>
                                        <p:tav tm="0">
                                          <p:val>
                                            <p:strVal val="#ppt_x"/>
                                          </p:val>
                                        </p:tav>
                                        <p:tav tm="100000">
                                          <p:val>
                                            <p:strVal val="#ppt_x"/>
                                          </p:val>
                                        </p:tav>
                                      </p:tavLst>
                                    </p:anim>
                                    <p:anim calcmode="lin" valueType="num">
                                      <p:cBhvr>
                                        <p:cTn id="60" dur="1000" fill="hold"/>
                                        <p:tgtEl>
                                          <p:spTgt spid="3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anim calcmode="lin" valueType="num">
                                      <p:cBhvr>
                                        <p:cTn id="64" dur="1000" fill="hold"/>
                                        <p:tgtEl>
                                          <p:spTgt spid="27"/>
                                        </p:tgtEl>
                                        <p:attrNameLst>
                                          <p:attrName>ppt_x</p:attrName>
                                        </p:attrNameLst>
                                      </p:cBhvr>
                                      <p:tavLst>
                                        <p:tav tm="0">
                                          <p:val>
                                            <p:strVal val="#ppt_x"/>
                                          </p:val>
                                        </p:tav>
                                        <p:tav tm="100000">
                                          <p:val>
                                            <p:strVal val="#ppt_x"/>
                                          </p:val>
                                        </p:tav>
                                      </p:tavLst>
                                    </p:anim>
                                    <p:anim calcmode="lin" valueType="num">
                                      <p:cBhvr>
                                        <p:cTn id="6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1000"/>
                                        <p:tgtEl>
                                          <p:spTgt spid="24"/>
                                        </p:tgtEl>
                                      </p:cBhvr>
                                    </p:animEffect>
                                    <p:anim calcmode="lin" valueType="num">
                                      <p:cBhvr>
                                        <p:cTn id="71" dur="1000" fill="hold"/>
                                        <p:tgtEl>
                                          <p:spTgt spid="24"/>
                                        </p:tgtEl>
                                        <p:attrNameLst>
                                          <p:attrName>ppt_x</p:attrName>
                                        </p:attrNameLst>
                                      </p:cBhvr>
                                      <p:tavLst>
                                        <p:tav tm="0">
                                          <p:val>
                                            <p:strVal val="#ppt_x"/>
                                          </p:val>
                                        </p:tav>
                                        <p:tav tm="100000">
                                          <p:val>
                                            <p:strVal val="#ppt_x"/>
                                          </p:val>
                                        </p:tav>
                                      </p:tavLst>
                                    </p:anim>
                                    <p:anim calcmode="lin" valueType="num">
                                      <p:cBhvr>
                                        <p:cTn id="72" dur="1000" fill="hold"/>
                                        <p:tgtEl>
                                          <p:spTgt spid="24"/>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1000"/>
                                        <p:tgtEl>
                                          <p:spTgt spid="58"/>
                                        </p:tgtEl>
                                      </p:cBhvr>
                                    </p:animEffect>
                                    <p:anim calcmode="lin" valueType="num">
                                      <p:cBhvr>
                                        <p:cTn id="76" dur="1000" fill="hold"/>
                                        <p:tgtEl>
                                          <p:spTgt spid="58"/>
                                        </p:tgtEl>
                                        <p:attrNameLst>
                                          <p:attrName>ppt_x</p:attrName>
                                        </p:attrNameLst>
                                      </p:cBhvr>
                                      <p:tavLst>
                                        <p:tav tm="0">
                                          <p:val>
                                            <p:strVal val="#ppt_x"/>
                                          </p:val>
                                        </p:tav>
                                        <p:tav tm="100000">
                                          <p:val>
                                            <p:strVal val="#ppt_x"/>
                                          </p:val>
                                        </p:tav>
                                      </p:tavLst>
                                    </p:anim>
                                    <p:anim calcmode="lin" valueType="num">
                                      <p:cBhvr>
                                        <p:cTn id="77" dur="1000" fill="hold"/>
                                        <p:tgtEl>
                                          <p:spTgt spid="5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1000"/>
                                        <p:tgtEl>
                                          <p:spTgt spid="37"/>
                                        </p:tgtEl>
                                      </p:cBhvr>
                                    </p:animEffect>
                                    <p:anim calcmode="lin" valueType="num">
                                      <p:cBhvr>
                                        <p:cTn id="81" dur="1000" fill="hold"/>
                                        <p:tgtEl>
                                          <p:spTgt spid="37"/>
                                        </p:tgtEl>
                                        <p:attrNameLst>
                                          <p:attrName>ppt_x</p:attrName>
                                        </p:attrNameLst>
                                      </p:cBhvr>
                                      <p:tavLst>
                                        <p:tav tm="0">
                                          <p:val>
                                            <p:strVal val="#ppt_x"/>
                                          </p:val>
                                        </p:tav>
                                        <p:tav tm="100000">
                                          <p:val>
                                            <p:strVal val="#ppt_x"/>
                                          </p:val>
                                        </p:tav>
                                      </p:tavLst>
                                    </p:anim>
                                    <p:anim calcmode="lin" valueType="num">
                                      <p:cBhvr>
                                        <p:cTn id="82"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fade">
                                      <p:cBhvr>
                                        <p:cTn id="87" dur="1000"/>
                                        <p:tgtEl>
                                          <p:spTgt spid="21"/>
                                        </p:tgtEl>
                                      </p:cBhvr>
                                    </p:animEffect>
                                    <p:anim calcmode="lin" valueType="num">
                                      <p:cBhvr>
                                        <p:cTn id="88" dur="1000" fill="hold"/>
                                        <p:tgtEl>
                                          <p:spTgt spid="21"/>
                                        </p:tgtEl>
                                        <p:attrNameLst>
                                          <p:attrName>ppt_x</p:attrName>
                                        </p:attrNameLst>
                                      </p:cBhvr>
                                      <p:tavLst>
                                        <p:tav tm="0">
                                          <p:val>
                                            <p:strVal val="#ppt_x"/>
                                          </p:val>
                                        </p:tav>
                                        <p:tav tm="100000">
                                          <p:val>
                                            <p:strVal val="#ppt_x"/>
                                          </p:val>
                                        </p:tav>
                                      </p:tavLst>
                                    </p:anim>
                                    <p:anim calcmode="lin" valueType="num">
                                      <p:cBhvr>
                                        <p:cTn id="89" dur="1000" fill="hold"/>
                                        <p:tgtEl>
                                          <p:spTgt spid="21"/>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1000"/>
                                        <p:tgtEl>
                                          <p:spTgt spid="30"/>
                                        </p:tgtEl>
                                      </p:cBhvr>
                                    </p:animEffect>
                                    <p:anim calcmode="lin" valueType="num">
                                      <p:cBhvr>
                                        <p:cTn id="93" dur="1000" fill="hold"/>
                                        <p:tgtEl>
                                          <p:spTgt spid="30"/>
                                        </p:tgtEl>
                                        <p:attrNameLst>
                                          <p:attrName>ppt_x</p:attrName>
                                        </p:attrNameLst>
                                      </p:cBhvr>
                                      <p:tavLst>
                                        <p:tav tm="0">
                                          <p:val>
                                            <p:strVal val="#ppt_x"/>
                                          </p:val>
                                        </p:tav>
                                        <p:tav tm="100000">
                                          <p:val>
                                            <p:strVal val="#ppt_x"/>
                                          </p:val>
                                        </p:tav>
                                      </p:tavLst>
                                    </p:anim>
                                    <p:anim calcmode="lin" valueType="num">
                                      <p:cBhvr>
                                        <p:cTn id="9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fade">
                                      <p:cBhvr>
                                        <p:cTn id="99" dur="1000"/>
                                        <p:tgtEl>
                                          <p:spTgt spid="26"/>
                                        </p:tgtEl>
                                      </p:cBhvr>
                                    </p:animEffect>
                                    <p:anim calcmode="lin" valueType="num">
                                      <p:cBhvr>
                                        <p:cTn id="100" dur="1000" fill="hold"/>
                                        <p:tgtEl>
                                          <p:spTgt spid="26"/>
                                        </p:tgtEl>
                                        <p:attrNameLst>
                                          <p:attrName>ppt_x</p:attrName>
                                        </p:attrNameLst>
                                      </p:cBhvr>
                                      <p:tavLst>
                                        <p:tav tm="0">
                                          <p:val>
                                            <p:strVal val="#ppt_x"/>
                                          </p:val>
                                        </p:tav>
                                        <p:tav tm="100000">
                                          <p:val>
                                            <p:strVal val="#ppt_x"/>
                                          </p:val>
                                        </p:tav>
                                      </p:tavLst>
                                    </p:anim>
                                    <p:anim calcmode="lin" valueType="num">
                                      <p:cBhvr>
                                        <p:cTn id="101" dur="1000" fill="hold"/>
                                        <p:tgtEl>
                                          <p:spTgt spid="2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fade">
                                      <p:cBhvr>
                                        <p:cTn id="104" dur="1000"/>
                                        <p:tgtEl>
                                          <p:spTgt spid="64"/>
                                        </p:tgtEl>
                                      </p:cBhvr>
                                    </p:animEffect>
                                    <p:anim calcmode="lin" valueType="num">
                                      <p:cBhvr>
                                        <p:cTn id="105" dur="1000" fill="hold"/>
                                        <p:tgtEl>
                                          <p:spTgt spid="64"/>
                                        </p:tgtEl>
                                        <p:attrNameLst>
                                          <p:attrName>ppt_x</p:attrName>
                                        </p:attrNameLst>
                                      </p:cBhvr>
                                      <p:tavLst>
                                        <p:tav tm="0">
                                          <p:val>
                                            <p:strVal val="#ppt_x"/>
                                          </p:val>
                                        </p:tav>
                                        <p:tav tm="100000">
                                          <p:val>
                                            <p:strVal val="#ppt_x"/>
                                          </p:val>
                                        </p:tav>
                                      </p:tavLst>
                                    </p:anim>
                                    <p:anim calcmode="lin" valueType="num">
                                      <p:cBhvr>
                                        <p:cTn id="106" dur="1000" fill="hold"/>
                                        <p:tgtEl>
                                          <p:spTgt spid="64"/>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fade">
                                      <p:cBhvr>
                                        <p:cTn id="109" dur="1000"/>
                                        <p:tgtEl>
                                          <p:spTgt spid="25"/>
                                        </p:tgtEl>
                                      </p:cBhvr>
                                    </p:animEffect>
                                    <p:anim calcmode="lin" valueType="num">
                                      <p:cBhvr>
                                        <p:cTn id="110" dur="1000" fill="hold"/>
                                        <p:tgtEl>
                                          <p:spTgt spid="25"/>
                                        </p:tgtEl>
                                        <p:attrNameLst>
                                          <p:attrName>ppt_x</p:attrName>
                                        </p:attrNameLst>
                                      </p:cBhvr>
                                      <p:tavLst>
                                        <p:tav tm="0">
                                          <p:val>
                                            <p:strVal val="#ppt_x"/>
                                          </p:val>
                                        </p:tav>
                                        <p:tav tm="100000">
                                          <p:val>
                                            <p:strVal val="#ppt_x"/>
                                          </p:val>
                                        </p:tav>
                                      </p:tavLst>
                                    </p:anim>
                                    <p:anim calcmode="lin" valueType="num">
                                      <p:cBhvr>
                                        <p:cTn id="111" dur="1000" fill="hold"/>
                                        <p:tgtEl>
                                          <p:spTgt spid="25"/>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55"/>
                                        </p:tgtEl>
                                        <p:attrNameLst>
                                          <p:attrName>style.visibility</p:attrName>
                                        </p:attrNameLst>
                                      </p:cBhvr>
                                      <p:to>
                                        <p:strVal val="visible"/>
                                      </p:to>
                                    </p:set>
                                    <p:animEffect transition="in" filter="fade">
                                      <p:cBhvr>
                                        <p:cTn id="114" dur="1000"/>
                                        <p:tgtEl>
                                          <p:spTgt spid="55"/>
                                        </p:tgtEl>
                                      </p:cBhvr>
                                    </p:animEffect>
                                    <p:anim calcmode="lin" valueType="num">
                                      <p:cBhvr>
                                        <p:cTn id="115" dur="1000" fill="hold"/>
                                        <p:tgtEl>
                                          <p:spTgt spid="55"/>
                                        </p:tgtEl>
                                        <p:attrNameLst>
                                          <p:attrName>ppt_x</p:attrName>
                                        </p:attrNameLst>
                                      </p:cBhvr>
                                      <p:tavLst>
                                        <p:tav tm="0">
                                          <p:val>
                                            <p:strVal val="#ppt_x"/>
                                          </p:val>
                                        </p:tav>
                                        <p:tav tm="100000">
                                          <p:val>
                                            <p:strVal val="#ppt_x"/>
                                          </p:val>
                                        </p:tav>
                                      </p:tavLst>
                                    </p:anim>
                                    <p:anim calcmode="lin" valueType="num">
                                      <p:cBhvr>
                                        <p:cTn id="116" dur="1000" fill="hold"/>
                                        <p:tgtEl>
                                          <p:spTgt spid="55"/>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fade">
                                      <p:cBhvr>
                                        <p:cTn id="119" dur="1000"/>
                                        <p:tgtEl>
                                          <p:spTgt spid="42"/>
                                        </p:tgtEl>
                                      </p:cBhvr>
                                    </p:animEffect>
                                    <p:anim calcmode="lin" valueType="num">
                                      <p:cBhvr>
                                        <p:cTn id="120" dur="1000" fill="hold"/>
                                        <p:tgtEl>
                                          <p:spTgt spid="42"/>
                                        </p:tgtEl>
                                        <p:attrNameLst>
                                          <p:attrName>ppt_x</p:attrName>
                                        </p:attrNameLst>
                                      </p:cBhvr>
                                      <p:tavLst>
                                        <p:tav tm="0">
                                          <p:val>
                                            <p:strVal val="#ppt_x"/>
                                          </p:val>
                                        </p:tav>
                                        <p:tav tm="100000">
                                          <p:val>
                                            <p:strVal val="#ppt_x"/>
                                          </p:val>
                                        </p:tav>
                                      </p:tavLst>
                                    </p:anim>
                                    <p:anim calcmode="lin" valueType="num">
                                      <p:cBhvr>
                                        <p:cTn id="121" dur="1000" fill="hold"/>
                                        <p:tgtEl>
                                          <p:spTgt spid="42"/>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fade">
                                      <p:cBhvr>
                                        <p:cTn id="124" dur="1000"/>
                                        <p:tgtEl>
                                          <p:spTgt spid="40"/>
                                        </p:tgtEl>
                                      </p:cBhvr>
                                    </p:animEffect>
                                    <p:anim calcmode="lin" valueType="num">
                                      <p:cBhvr>
                                        <p:cTn id="125" dur="1000" fill="hold"/>
                                        <p:tgtEl>
                                          <p:spTgt spid="40"/>
                                        </p:tgtEl>
                                        <p:attrNameLst>
                                          <p:attrName>ppt_x</p:attrName>
                                        </p:attrNameLst>
                                      </p:cBhvr>
                                      <p:tavLst>
                                        <p:tav tm="0">
                                          <p:val>
                                            <p:strVal val="#ppt_x"/>
                                          </p:val>
                                        </p:tav>
                                        <p:tav tm="100000">
                                          <p:val>
                                            <p:strVal val="#ppt_x"/>
                                          </p:val>
                                        </p:tav>
                                      </p:tavLst>
                                    </p:anim>
                                    <p:anim calcmode="lin" valueType="num">
                                      <p:cBhvr>
                                        <p:cTn id="126" dur="1000" fill="hold"/>
                                        <p:tgtEl>
                                          <p:spTgt spid="40"/>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8"/>
                                        </p:tgtEl>
                                        <p:attrNameLst>
                                          <p:attrName>style.visibility</p:attrName>
                                        </p:attrNameLst>
                                      </p:cBhvr>
                                      <p:to>
                                        <p:strVal val="visible"/>
                                      </p:to>
                                    </p:set>
                                    <p:animEffect transition="in" filter="fade">
                                      <p:cBhvr>
                                        <p:cTn id="129" dur="1000"/>
                                        <p:tgtEl>
                                          <p:spTgt spid="8"/>
                                        </p:tgtEl>
                                      </p:cBhvr>
                                    </p:animEffect>
                                    <p:anim calcmode="lin" valueType="num">
                                      <p:cBhvr>
                                        <p:cTn id="130" dur="1000" fill="hold"/>
                                        <p:tgtEl>
                                          <p:spTgt spid="8"/>
                                        </p:tgtEl>
                                        <p:attrNameLst>
                                          <p:attrName>ppt_x</p:attrName>
                                        </p:attrNameLst>
                                      </p:cBhvr>
                                      <p:tavLst>
                                        <p:tav tm="0">
                                          <p:val>
                                            <p:strVal val="#ppt_x"/>
                                          </p:val>
                                        </p:tav>
                                        <p:tav tm="100000">
                                          <p:val>
                                            <p:strVal val="#ppt_x"/>
                                          </p:val>
                                        </p:tav>
                                      </p:tavLst>
                                    </p:anim>
                                    <p:anim calcmode="lin" valueType="num">
                                      <p:cBhvr>
                                        <p:cTn id="131" dur="1000" fill="hold"/>
                                        <p:tgtEl>
                                          <p:spTgt spid="8"/>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39"/>
                                        </p:tgtEl>
                                        <p:attrNameLst>
                                          <p:attrName>style.visibility</p:attrName>
                                        </p:attrNameLst>
                                      </p:cBhvr>
                                      <p:to>
                                        <p:strVal val="visible"/>
                                      </p:to>
                                    </p:set>
                                    <p:animEffect transition="in" filter="fade">
                                      <p:cBhvr>
                                        <p:cTn id="134" dur="1000"/>
                                        <p:tgtEl>
                                          <p:spTgt spid="39"/>
                                        </p:tgtEl>
                                      </p:cBhvr>
                                    </p:animEffect>
                                    <p:anim calcmode="lin" valueType="num">
                                      <p:cBhvr>
                                        <p:cTn id="135" dur="1000" fill="hold"/>
                                        <p:tgtEl>
                                          <p:spTgt spid="39"/>
                                        </p:tgtEl>
                                        <p:attrNameLst>
                                          <p:attrName>ppt_x</p:attrName>
                                        </p:attrNameLst>
                                      </p:cBhvr>
                                      <p:tavLst>
                                        <p:tav tm="0">
                                          <p:val>
                                            <p:strVal val="#ppt_x"/>
                                          </p:val>
                                        </p:tav>
                                        <p:tav tm="100000">
                                          <p:val>
                                            <p:strVal val="#ppt_x"/>
                                          </p:val>
                                        </p:tav>
                                      </p:tavLst>
                                    </p:anim>
                                    <p:anim calcmode="lin" valueType="num">
                                      <p:cBhvr>
                                        <p:cTn id="136" dur="1000" fill="hold"/>
                                        <p:tgtEl>
                                          <p:spTgt spid="39"/>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32"/>
                                        </p:tgtEl>
                                        <p:attrNameLst>
                                          <p:attrName>style.visibility</p:attrName>
                                        </p:attrNameLst>
                                      </p:cBhvr>
                                      <p:to>
                                        <p:strVal val="visible"/>
                                      </p:to>
                                    </p:set>
                                    <p:animEffect transition="in" filter="fade">
                                      <p:cBhvr>
                                        <p:cTn id="139" dur="1000"/>
                                        <p:tgtEl>
                                          <p:spTgt spid="32"/>
                                        </p:tgtEl>
                                      </p:cBhvr>
                                    </p:animEffect>
                                    <p:anim calcmode="lin" valueType="num">
                                      <p:cBhvr>
                                        <p:cTn id="140" dur="1000" fill="hold"/>
                                        <p:tgtEl>
                                          <p:spTgt spid="32"/>
                                        </p:tgtEl>
                                        <p:attrNameLst>
                                          <p:attrName>ppt_x</p:attrName>
                                        </p:attrNameLst>
                                      </p:cBhvr>
                                      <p:tavLst>
                                        <p:tav tm="0">
                                          <p:val>
                                            <p:strVal val="#ppt_x"/>
                                          </p:val>
                                        </p:tav>
                                        <p:tav tm="100000">
                                          <p:val>
                                            <p:strVal val="#ppt_x"/>
                                          </p:val>
                                        </p:tav>
                                      </p:tavLst>
                                    </p:anim>
                                    <p:anim calcmode="lin" valueType="num">
                                      <p:cBhvr>
                                        <p:cTn id="14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7" grpId="0" animBg="1"/>
      <p:bldP spid="43" grpId="0"/>
      <p:bldP spid="44" grpId="0"/>
      <p:bldP spid="53" grpId="0"/>
      <p:bldP spid="8" grpId="0" animBg="1"/>
      <p:bldP spid="54" grpId="0"/>
      <p:bldP spid="22" grpId="0"/>
      <p:bldP spid="57" grpId="0"/>
      <p:bldP spid="23" grpId="0"/>
      <p:bldP spid="24" grpId="0"/>
      <p:bldP spid="58" grpId="0"/>
      <p:bldP spid="55" grpId="0"/>
      <p:bldP spid="25" grpId="0"/>
      <p:bldP spid="64" grpId="0"/>
      <p:bldP spid="26" grpId="0"/>
      <p:bldP spid="17" grpId="0" animBg="1"/>
      <p:bldP spid="21" grpId="0" animBg="1"/>
      <p:bldP spid="27" grpId="0" animBg="1"/>
      <p:bldP spid="30" grpId="0" animBg="1"/>
    </p:bld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5646</TotalTime>
  <Words>1638</Words>
  <Application>Microsoft Office PowerPoint</Application>
  <PresentationFormat>宽屏</PresentationFormat>
  <Paragraphs>355</Paragraphs>
  <Slides>18</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宋体</vt:lpstr>
      <vt:lpstr>微软雅黑</vt:lpstr>
      <vt:lpstr>Arial</vt:lpstr>
      <vt:lpstr>Calibri</vt:lpstr>
      <vt:lpstr>Calibri Light</vt:lpstr>
      <vt:lpstr>Cambria Math</vt:lpstr>
      <vt:lpstr>自定义设计方案</vt:lpstr>
      <vt:lpstr>感应放大器的基本工作原理介绍</vt:lpstr>
      <vt:lpstr>课程大纲</vt:lpstr>
      <vt:lpstr>内存芯片基本原理</vt:lpstr>
      <vt:lpstr>基本DRAM存储核心架构</vt:lpstr>
      <vt:lpstr>DRAM Cell Diagram</vt:lpstr>
      <vt:lpstr>感应放大器的基本动作原理——读取“1”</vt:lpstr>
      <vt:lpstr>鸟嘴图—感应放大器的波形图读取“1”</vt:lpstr>
      <vt:lpstr>感应放大器的基本动作原理——读取“0”</vt:lpstr>
      <vt:lpstr>鸟嘴图—感应放大器的波形图读取“0”</vt:lpstr>
      <vt:lpstr>感应器放大的基本动作原理——写入“1”</vt:lpstr>
      <vt:lpstr>鸟嘴图—感应放大器的波形图写入“1”</vt:lpstr>
      <vt:lpstr>感应放大器的基本动作原理——写入“0”</vt:lpstr>
      <vt:lpstr>鸟嘴图—感应放大器的波形图写入“0”</vt:lpstr>
      <vt:lpstr>感应放大器的侦测范围</vt:lpstr>
      <vt:lpstr>感应放大器的侦测范围</vt:lpstr>
      <vt:lpstr>时序介绍</vt:lpstr>
      <vt:lpstr>时序介绍</vt:lpstr>
      <vt:lpstr>时序介绍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Palette</dc:title>
  <dc:creator>Mina Kim</dc:creator>
  <cp:lastModifiedBy>TianChen Lu</cp:lastModifiedBy>
  <cp:revision>177</cp:revision>
  <cp:lastPrinted>2017-08-21T04:34:00Z</cp:lastPrinted>
  <dcterms:created xsi:type="dcterms:W3CDTF">2017-06-15T08:55:00Z</dcterms:created>
  <dcterms:modified xsi:type="dcterms:W3CDTF">2018-03-19T05:34:32Z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