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302821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17545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291870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145229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251847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375346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400665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232369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230937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96856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04CC8A1-039F-4ED6-8421-7FFE80A24396}" type="datetimeFigureOut">
              <a:rPr lang="zh-CN" altLang="en-US" smtClean="0"/>
              <a:t>2022/3/10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67752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CC8A1-039F-4ED6-8421-7FFE80A24396}" type="datetimeFigureOut">
              <a:rPr lang="zh-CN" altLang="en-US" smtClean="0"/>
              <a:t>2022/3/10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D11DD-CAA2-46D1-A4AF-800D263AFF19}" type="slidenum">
              <a:rPr lang="zh-CN" altLang="en-US" smtClean="0"/>
              <a:t>‹#›</a:t>
            </a:fld>
            <a:endParaRPr lang="zh-CN" altLang="en-US"/>
          </a:p>
        </p:txBody>
      </p:sp>
    </p:spTree>
    <p:extLst>
      <p:ext uri="{BB962C8B-B14F-4D97-AF65-F5344CB8AC3E}">
        <p14:creationId xmlns:p14="http://schemas.microsoft.com/office/powerpoint/2010/main" val="35848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2586" y="391035"/>
            <a:ext cx="7915310" cy="5632077"/>
          </a:xfrm>
          <a:prstGeom prst="rect">
            <a:avLst/>
          </a:prstGeom>
        </p:spPr>
      </p:pic>
      <p:sp>
        <p:nvSpPr>
          <p:cNvPr id="2" name="文本框 1"/>
          <p:cNvSpPr txBox="1"/>
          <p:nvPr/>
        </p:nvSpPr>
        <p:spPr>
          <a:xfrm>
            <a:off x="4266974" y="2128630"/>
            <a:ext cx="3041374" cy="377687"/>
          </a:xfrm>
          <a:prstGeom prst="rect">
            <a:avLst/>
          </a:prstGeom>
          <a:noFill/>
        </p:spPr>
        <p:txBody>
          <a:bodyPr wrap="square" rtlCol="0">
            <a:spAutoFit/>
          </a:bodyPr>
          <a:lstStyle/>
          <a:p>
            <a:r>
              <a:rPr lang="zh-CN" altLang="en-US" b="1" dirty="0" smtClean="0">
                <a:solidFill>
                  <a:srgbClr val="1016FC"/>
                </a:solidFill>
              </a:rPr>
              <a:t>行地址信号</a:t>
            </a:r>
            <a:endParaRPr lang="zh-CN" altLang="en-US" b="1" dirty="0">
              <a:solidFill>
                <a:srgbClr val="1016FC"/>
              </a:solidFill>
            </a:endParaRPr>
          </a:p>
        </p:txBody>
      </p:sp>
      <p:sp>
        <p:nvSpPr>
          <p:cNvPr id="5" name="文本框 4"/>
          <p:cNvSpPr txBox="1"/>
          <p:nvPr/>
        </p:nvSpPr>
        <p:spPr>
          <a:xfrm>
            <a:off x="4707609" y="2568436"/>
            <a:ext cx="3041374" cy="377687"/>
          </a:xfrm>
          <a:prstGeom prst="rect">
            <a:avLst/>
          </a:prstGeom>
          <a:noFill/>
        </p:spPr>
        <p:txBody>
          <a:bodyPr wrap="square" rtlCol="0">
            <a:spAutoFit/>
          </a:bodyPr>
          <a:lstStyle/>
          <a:p>
            <a:r>
              <a:rPr lang="zh-CN" altLang="en-US" b="1" dirty="0" smtClean="0">
                <a:solidFill>
                  <a:srgbClr val="1016FC"/>
                </a:solidFill>
              </a:rPr>
              <a:t>列地址信号</a:t>
            </a:r>
            <a:endParaRPr lang="zh-CN" altLang="en-US" b="1" dirty="0">
              <a:solidFill>
                <a:srgbClr val="1016FC"/>
              </a:solidFill>
            </a:endParaRPr>
          </a:p>
        </p:txBody>
      </p:sp>
      <p:sp>
        <p:nvSpPr>
          <p:cNvPr id="6" name="文本框 5"/>
          <p:cNvSpPr txBox="1"/>
          <p:nvPr/>
        </p:nvSpPr>
        <p:spPr>
          <a:xfrm>
            <a:off x="3186922" y="2972626"/>
            <a:ext cx="3041374" cy="377687"/>
          </a:xfrm>
          <a:prstGeom prst="rect">
            <a:avLst/>
          </a:prstGeom>
          <a:noFill/>
        </p:spPr>
        <p:txBody>
          <a:bodyPr wrap="square" rtlCol="0">
            <a:spAutoFit/>
          </a:bodyPr>
          <a:lstStyle/>
          <a:p>
            <a:r>
              <a:rPr lang="zh-CN" altLang="en-US" b="1" dirty="0" smtClean="0">
                <a:solidFill>
                  <a:srgbClr val="1016FC"/>
                </a:solidFill>
              </a:rPr>
              <a:t>写入使能</a:t>
            </a:r>
            <a:endParaRPr lang="zh-CN" altLang="en-US" b="1" dirty="0">
              <a:solidFill>
                <a:srgbClr val="1016FC"/>
              </a:solidFill>
            </a:endParaRPr>
          </a:p>
        </p:txBody>
      </p:sp>
      <p:sp>
        <p:nvSpPr>
          <p:cNvPr id="7" name="文本框 6"/>
          <p:cNvSpPr txBox="1"/>
          <p:nvPr/>
        </p:nvSpPr>
        <p:spPr>
          <a:xfrm>
            <a:off x="6695548" y="3350313"/>
            <a:ext cx="3624695" cy="369332"/>
          </a:xfrm>
          <a:prstGeom prst="rect">
            <a:avLst/>
          </a:prstGeom>
          <a:noFill/>
        </p:spPr>
        <p:txBody>
          <a:bodyPr wrap="square" rtlCol="0">
            <a:spAutoFit/>
          </a:bodyPr>
          <a:lstStyle/>
          <a:p>
            <a:r>
              <a:rPr lang="zh-CN" altLang="en-US" b="1" dirty="0">
                <a:solidFill>
                  <a:srgbClr val="1016FC"/>
                </a:solidFill>
              </a:rPr>
              <a:t>地址：选择存储单元位置的代码</a:t>
            </a:r>
          </a:p>
        </p:txBody>
      </p:sp>
      <p:sp>
        <p:nvSpPr>
          <p:cNvPr id="8" name="文本框 7"/>
          <p:cNvSpPr txBox="1"/>
          <p:nvPr/>
        </p:nvSpPr>
        <p:spPr>
          <a:xfrm>
            <a:off x="8398452" y="3860522"/>
            <a:ext cx="3624695" cy="369332"/>
          </a:xfrm>
          <a:prstGeom prst="rect">
            <a:avLst/>
          </a:prstGeom>
          <a:noFill/>
        </p:spPr>
        <p:txBody>
          <a:bodyPr wrap="square" rtlCol="0">
            <a:spAutoFit/>
          </a:bodyPr>
          <a:lstStyle/>
          <a:p>
            <a:r>
              <a:rPr lang="zh-CN" altLang="en-US" b="1" dirty="0">
                <a:solidFill>
                  <a:srgbClr val="1016FC"/>
                </a:solidFill>
              </a:rPr>
              <a:t>传输和接收数据的双向通道</a:t>
            </a:r>
          </a:p>
        </p:txBody>
      </p:sp>
      <p:sp>
        <p:nvSpPr>
          <p:cNvPr id="9" name="文本框 8"/>
          <p:cNvSpPr txBox="1"/>
          <p:nvPr/>
        </p:nvSpPr>
        <p:spPr>
          <a:xfrm>
            <a:off x="7474113" y="4334431"/>
            <a:ext cx="3624695" cy="369332"/>
          </a:xfrm>
          <a:prstGeom prst="rect">
            <a:avLst/>
          </a:prstGeom>
          <a:noFill/>
        </p:spPr>
        <p:txBody>
          <a:bodyPr wrap="square" rtlCol="0">
            <a:spAutoFit/>
          </a:bodyPr>
          <a:lstStyle/>
          <a:p>
            <a:r>
              <a:rPr lang="zh-CN" altLang="en-US" b="1" dirty="0">
                <a:solidFill>
                  <a:srgbClr val="1016FC"/>
                </a:solidFill>
              </a:rPr>
              <a:t>存储二进制数据位的存储元件</a:t>
            </a:r>
          </a:p>
        </p:txBody>
      </p:sp>
      <p:sp>
        <p:nvSpPr>
          <p:cNvPr id="10" name="文本框 9"/>
          <p:cNvSpPr txBox="1"/>
          <p:nvPr/>
        </p:nvSpPr>
        <p:spPr>
          <a:xfrm>
            <a:off x="6798252" y="4808340"/>
            <a:ext cx="3624695" cy="369332"/>
          </a:xfrm>
          <a:prstGeom prst="rect">
            <a:avLst/>
          </a:prstGeom>
          <a:noFill/>
        </p:spPr>
        <p:txBody>
          <a:bodyPr wrap="square" rtlCol="0">
            <a:spAutoFit/>
          </a:bodyPr>
          <a:lstStyle/>
          <a:p>
            <a:r>
              <a:rPr lang="zh-CN" altLang="en-US" b="1" dirty="0">
                <a:solidFill>
                  <a:srgbClr val="1016FC"/>
                </a:solidFill>
              </a:rPr>
              <a:t>防止数据泄露的措施</a:t>
            </a:r>
          </a:p>
        </p:txBody>
      </p:sp>
      <p:sp>
        <p:nvSpPr>
          <p:cNvPr id="11" name="文本框 10"/>
          <p:cNvSpPr txBox="1"/>
          <p:nvPr/>
        </p:nvSpPr>
        <p:spPr>
          <a:xfrm>
            <a:off x="5396835" y="5231060"/>
            <a:ext cx="3624695" cy="369332"/>
          </a:xfrm>
          <a:prstGeom prst="rect">
            <a:avLst/>
          </a:prstGeom>
          <a:noFill/>
        </p:spPr>
        <p:txBody>
          <a:bodyPr wrap="square" rtlCol="0">
            <a:spAutoFit/>
          </a:bodyPr>
          <a:lstStyle/>
          <a:p>
            <a:r>
              <a:rPr lang="zh-CN" altLang="en-US" b="1" dirty="0">
                <a:solidFill>
                  <a:srgbClr val="1016FC"/>
                </a:solidFill>
              </a:rPr>
              <a:t>从</a:t>
            </a:r>
            <a:r>
              <a:rPr lang="en-US" altLang="zh-CN" b="1" dirty="0">
                <a:solidFill>
                  <a:srgbClr val="1016FC"/>
                </a:solidFill>
              </a:rPr>
              <a:t>DRAM</a:t>
            </a:r>
            <a:r>
              <a:rPr lang="zh-CN" altLang="en-US" b="1" dirty="0">
                <a:solidFill>
                  <a:srgbClr val="1016FC"/>
                </a:solidFill>
              </a:rPr>
              <a:t>单元读取数据</a:t>
            </a:r>
          </a:p>
        </p:txBody>
      </p:sp>
      <p:sp>
        <p:nvSpPr>
          <p:cNvPr id="12" name="文本框 11"/>
          <p:cNvSpPr txBox="1"/>
          <p:nvPr/>
        </p:nvSpPr>
        <p:spPr>
          <a:xfrm>
            <a:off x="4266918" y="5702268"/>
            <a:ext cx="3624695" cy="369332"/>
          </a:xfrm>
          <a:prstGeom prst="rect">
            <a:avLst/>
          </a:prstGeom>
          <a:noFill/>
        </p:spPr>
        <p:txBody>
          <a:bodyPr wrap="square" rtlCol="0">
            <a:spAutoFit/>
          </a:bodyPr>
          <a:lstStyle/>
          <a:p>
            <a:r>
              <a:rPr lang="zh-CN" altLang="en-US" b="1" dirty="0" smtClean="0">
                <a:solidFill>
                  <a:srgbClr val="1016FC"/>
                </a:solidFill>
              </a:rPr>
              <a:t>备用状态</a:t>
            </a:r>
            <a:endParaRPr lang="zh-CN" altLang="en-US" b="1" dirty="0">
              <a:solidFill>
                <a:srgbClr val="1016FC"/>
              </a:solidFill>
            </a:endParaRPr>
          </a:p>
        </p:txBody>
      </p:sp>
      <p:sp>
        <p:nvSpPr>
          <p:cNvPr id="3" name="矩形 2"/>
          <p:cNvSpPr/>
          <p:nvPr/>
        </p:nvSpPr>
        <p:spPr>
          <a:xfrm>
            <a:off x="592586" y="1400711"/>
            <a:ext cx="10535478" cy="523220"/>
          </a:xfrm>
          <a:prstGeom prst="rect">
            <a:avLst/>
          </a:prstGeom>
        </p:spPr>
        <p:txBody>
          <a:bodyPr wrap="square">
            <a:spAutoFit/>
          </a:bodyPr>
          <a:lstStyle/>
          <a:p>
            <a:r>
              <a:rPr lang="zh-CN" altLang="en-US" sz="1200" dirty="0" smtClean="0">
                <a:solidFill>
                  <a:srgbClr val="333333"/>
                </a:solidFill>
                <a:latin typeface="PingFang SC"/>
              </a:rPr>
              <a:t>   </a:t>
            </a:r>
            <a:r>
              <a:rPr lang="zh-CN" altLang="en-US" sz="1400" dirty="0" smtClean="0">
                <a:solidFill>
                  <a:srgbClr val="333333"/>
                </a:solidFill>
                <a:latin typeface="PingFang SC"/>
              </a:rPr>
              <a:t>内存</a:t>
            </a:r>
            <a:r>
              <a:rPr lang="zh-CN" altLang="en-US" sz="1400" dirty="0">
                <a:solidFill>
                  <a:srgbClr val="333333"/>
                </a:solidFill>
                <a:latin typeface="PingFang SC"/>
              </a:rPr>
              <a:t>工作时，在要读取或写入某数据，内存控制芯片会先把数据的列地址传送过去，这个</a:t>
            </a:r>
            <a:r>
              <a:rPr lang="en-US" altLang="zh-CN" sz="1400" dirty="0">
                <a:solidFill>
                  <a:srgbClr val="333333"/>
                </a:solidFill>
                <a:latin typeface="PingFang SC"/>
              </a:rPr>
              <a:t>RAS</a:t>
            </a:r>
            <a:r>
              <a:rPr lang="zh-CN" altLang="en-US" sz="1400" dirty="0">
                <a:solidFill>
                  <a:srgbClr val="333333"/>
                </a:solidFill>
                <a:latin typeface="PingFang SC"/>
              </a:rPr>
              <a:t>信号（</a:t>
            </a:r>
            <a:r>
              <a:rPr lang="en-US" altLang="zh-CN" sz="1400" dirty="0" err="1">
                <a:solidFill>
                  <a:srgbClr val="333333"/>
                </a:solidFill>
                <a:latin typeface="PingFang SC"/>
              </a:rPr>
              <a:t>RowAddressStrobe</a:t>
            </a:r>
            <a:r>
              <a:rPr lang="zh-CN" altLang="en-US" sz="1400" dirty="0">
                <a:solidFill>
                  <a:srgbClr val="333333"/>
                </a:solidFill>
                <a:latin typeface="PingFang SC"/>
              </a:rPr>
              <a:t>，行地址信号）就被激活，而在转化到行数据前，需要经过几个执行周期，然后接下来</a:t>
            </a:r>
            <a:r>
              <a:rPr lang="en-US" altLang="zh-CN" sz="1400" dirty="0">
                <a:solidFill>
                  <a:srgbClr val="333333"/>
                </a:solidFill>
                <a:latin typeface="PingFang SC"/>
              </a:rPr>
              <a:t>CAS</a:t>
            </a:r>
            <a:r>
              <a:rPr lang="zh-CN" altLang="en-US" sz="1400" dirty="0">
                <a:solidFill>
                  <a:srgbClr val="333333"/>
                </a:solidFill>
                <a:latin typeface="PingFang SC"/>
              </a:rPr>
              <a:t>信号（</a:t>
            </a:r>
            <a:r>
              <a:rPr lang="en-US" altLang="zh-CN" sz="1400" dirty="0" err="1">
                <a:solidFill>
                  <a:srgbClr val="333333"/>
                </a:solidFill>
                <a:latin typeface="PingFang SC"/>
              </a:rPr>
              <a:t>ColumnAddressStrobe</a:t>
            </a:r>
            <a:r>
              <a:rPr lang="zh-CN" altLang="en-US" sz="1400" dirty="0">
                <a:solidFill>
                  <a:srgbClr val="333333"/>
                </a:solidFill>
                <a:latin typeface="PingFang SC"/>
              </a:rPr>
              <a:t>，列地址信号）被激活。</a:t>
            </a:r>
            <a:endParaRPr lang="zh-CN" altLang="en-US" dirty="0"/>
          </a:p>
        </p:txBody>
      </p:sp>
    </p:spTree>
    <p:extLst>
      <p:ext uri="{BB962C8B-B14F-4D97-AF65-F5344CB8AC3E}">
        <p14:creationId xmlns:p14="http://schemas.microsoft.com/office/powerpoint/2010/main" val="95047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769" y="415224"/>
            <a:ext cx="11711354" cy="1477328"/>
          </a:xfrm>
          <a:prstGeom prst="rect">
            <a:avLst/>
          </a:prstGeom>
        </p:spPr>
        <p:txBody>
          <a:bodyPr wrap="square">
            <a:spAutoFit/>
          </a:bodyPr>
          <a:lstStyle/>
          <a:p>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RAS Active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tRAS</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：行地址激活的时间。它其实就是从一个行地址预充电之后，从激活到寻址再到读取完成所经过的整个时间，也就是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tRCD+tCL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的意思。这个操作并不会频繁发生，只有在空闲的内存新建数据的时候才会使用它。太紧的</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tRAS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值，有可能会导致数据丢失或不完整，太宽的值则会影响内存性能，尤其是在内存使用量增加的时候。所以一般为了稳定性，我们设置</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tRAS≥tRTP+tRCD+CL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即可（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tRTP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不是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，将在第二时序中介绍），尤其是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PCB</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不好或者跑高频的时候，多几个周期比较稳妥。</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263769" y="2110043"/>
            <a:ext cx="11711354" cy="923330"/>
          </a:xfrm>
          <a:prstGeom prst="rect">
            <a:avLst/>
          </a:prstGeom>
        </p:spPr>
        <p:txBody>
          <a:bodyPr wrap="square">
            <a:spAutoFit/>
          </a:bodyPr>
          <a:lstStyle/>
          <a:p>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CAS Write Latency</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tWCL</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：列地址写入延迟，也就是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DRAM</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的最小写入操作时间，与</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刚好是读写对应关系，一般跟</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值设为同一个值就是可以稳定的。由于内存读取之前必须先写入，所以这个值可以说与</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一样重要。但是在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BIOS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里一般没得设置，可能是与</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绑定了。</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263769" y="3250864"/>
            <a:ext cx="11711354" cy="923330"/>
          </a:xfrm>
          <a:prstGeom prst="rect">
            <a:avLst/>
          </a:prstGeom>
        </p:spPr>
        <p:txBody>
          <a:bodyPr wrap="square">
            <a:spAutoFit/>
          </a:bodyPr>
          <a:lstStyle/>
          <a:p>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Row Cycle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tRC</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：行周期时间。定义了同一</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两次行激活命令所间隔的最小时间，或者说是一个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中完成一次行操作周期（</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Row Cycle</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）的时间，即</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tRP+tRAS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（预充电加上激活的整个过程），</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设得太紧可能会直接点开不了机，一般只要能进系统再多加一两个周期都是可以稳定的。下图显示的就是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的时间。</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633171" y="4391685"/>
            <a:ext cx="8972550" cy="1524000"/>
          </a:xfrm>
          <a:prstGeom prst="rect">
            <a:avLst/>
          </a:prstGeom>
        </p:spPr>
      </p:pic>
    </p:spTree>
    <p:extLst>
      <p:ext uri="{BB962C8B-B14F-4D97-AF65-F5344CB8AC3E}">
        <p14:creationId xmlns:p14="http://schemas.microsoft.com/office/powerpoint/2010/main" val="101394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768" y="291061"/>
            <a:ext cx="11641016" cy="6186309"/>
          </a:xfrm>
          <a:prstGeom prst="rect">
            <a:avLst/>
          </a:prstGeom>
        </p:spPr>
        <p:txBody>
          <a:bodyPr wrap="square">
            <a:spAutoFit/>
          </a:bodyPr>
          <a:lstStyle/>
          <a:p>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Row Refresh Cycle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：行地址刷新周期，定义了一个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中行地址刷新所需要的时间。重提一下刷新的含义，由于</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中电容的电荷在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MOSFET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关闭之后一段时间就会失去，为了维持数据，每隔很短一段时间就需要重新充电。这里多提一句，</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Intel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AMD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平台对</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的含义不一样，</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AMD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平台的</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DRAM</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刷新延迟时间，单位是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ns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，通常有</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90/110/160/300</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几个值可以调整，也就是说它的</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时钟周期会随着频率的提升而提升；而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Intel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平台的单位则直接是时钟周期，相反地延迟时间会随着频率的提升而降低。容量大的</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行地址和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会更多，刷新时间也更长，因此</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也要更高。另外，</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tRFC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如果太快会导致数据出错，太慢则影响性能，但可以增加稳定性。</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Refresh Interval</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tREFI</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：内存刷新时间间隔，也就是内存的刷新命令生效前要经过的时间。刷新的时间间隔一般取决于内存颗粒的容量（</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density</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），容量越大，就越需要频繁刷新，</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tREFI</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值就要越低。另外</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tREFI</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的时间也会受到内存工作温度与内存电压（</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Vdimm</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）影响，因为温度越高电容漏电越快。一般在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AMD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主板的</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BIOS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里，这个值只有</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3.9us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7.8us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可选，而在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SNB</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平台，则是按时钟周期算，例如</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DDR3-1333</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下默认值为</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5199T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，换算过来就是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2000/1333x5199=7800ns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，也就是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7.8us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。一般</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DRAM</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颗粒的</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spec</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中都是规定工作温度大于</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85</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度时采用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3.9us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RAS to RAS Delay</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tRRD</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：行地址间延迟，定义的是同一</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不同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间两个连续激活命令的最短延迟，在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时代一般最小是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。它的作用和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CR</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有点像，不过比</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CR</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更多的时候对性能有较大的影响，所以这个时序可尽量缩小。</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Write Recovery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tWR</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：内存写入恢复时间，它定义了内存从写入命令发出（从开始写入算起）到下一次预充电间隔的时间，也就是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的前一个操作。如果这个时间设得太短，可能会导致前一次写入未完成就开始下一次预充电，进行寻址，那么前一次写入的数据就会不完整，造成丢数据的情况。这个周期也是第二时序中比较长的，</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DDR3-2000</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一般需要</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10-14</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个周期，甚至更高</a:t>
            </a:r>
            <a:r>
              <a:rPr lang="zh-CN" altLang="en-US" dirty="0" smtClean="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3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593" y="562707"/>
            <a:ext cx="11643946" cy="4247317"/>
          </a:xfrm>
          <a:prstGeom prst="rect">
            <a:avLst/>
          </a:prstGeom>
        </p:spPr>
        <p:txBody>
          <a:bodyPr wrap="square">
            <a:spAutoFit/>
          </a:bodyPr>
          <a:lstStyle/>
          <a:p>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Read to </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Precharge</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tRTP</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：与</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tWR</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类似，定义了同一</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上内存从读取命令发出到</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之前的间隔时间，但是它在读取完成并且行地址关闭之后才会生效。单颗</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128MB</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的内存颗粒可以在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DDR3-2000</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下运行在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到</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个时钟周期，如果</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容量增大时，这个时序有可能要放宽。</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Four Active Window</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tFAW</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：它定义了同一</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中允许同时发送大于四个行激活命令的间隔时间，因此最小值应该不小于</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tRRD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的四倍。在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上，</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tRRD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的最小值是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，因此</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tFAW</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的最小值就是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16T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。这个</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tFAW</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由于是在一个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中大于四个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同时激活之后才生效，因此在内存不是很繁忙的时候，它对性能的影响并不是很大。但是对一些频繁读写内存的操作（例如</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SuperPI</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32M</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tFAW</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对性能的影响可能会加大。由于现在内存用满的几率非常非常小，两根双面的内存更是有</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，配合上</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interleaving</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中同时激活大于四个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的几率应该不大，所以通常我们把它设为</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tRRD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的四倍应该就不会出问题。</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Write to Read Delay</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tWTR</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：内存写</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读延迟，它定义的是内存写入命令发出后到下一个读取命令之间的时间间隔，最小为</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，与</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tRTP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类似，提升内存的频率或者容量提升时，这个值需要提高。</a:t>
            </a:r>
            <a:r>
              <a:rPr lang="zh-CN" altLang="en-US" dirty="0">
                <a:latin typeface="Times New Roman" panose="02020603050405020304" pitchFamily="18" charset="0"/>
                <a:cs typeface="Times New Roman" panose="02020603050405020304" pitchFamily="18" charset="0"/>
              </a:rPr>
              <a:t/>
            </a:r>
            <a:br>
              <a:rPr lang="zh-CN" alt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00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38448" y="116120"/>
            <a:ext cx="2457450" cy="6153150"/>
          </a:xfrm>
          <a:prstGeom prst="rect">
            <a:avLst/>
          </a:prstGeom>
        </p:spPr>
      </p:pic>
    </p:spTree>
    <p:extLst>
      <p:ext uri="{BB962C8B-B14F-4D97-AF65-F5344CB8AC3E}">
        <p14:creationId xmlns:p14="http://schemas.microsoft.com/office/powerpoint/2010/main" val="309194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156" y="223716"/>
            <a:ext cx="11917018" cy="5970865"/>
          </a:xfrm>
          <a:prstGeom prst="rect">
            <a:avLst/>
          </a:prstGeom>
        </p:spPr>
        <p:txBody>
          <a:bodyPr wrap="square">
            <a:spAutoFit/>
          </a:bodyPr>
          <a:lstStyle/>
          <a:p>
            <a:r>
              <a:rPr lang="zh-CN" altLang="en-US" dirty="0"/>
              <a:t>　</a:t>
            </a:r>
            <a:r>
              <a:rPr lang="zh-CN" altLang="en-US" sz="1400" dirty="0">
                <a:latin typeface="华文楷体" panose="02010600040101010101" pitchFamily="2" charset="-122"/>
                <a:ea typeface="华文楷体" panose="02010600040101010101" pitchFamily="2" charset="-122"/>
              </a:rPr>
              <a:t>内存的时序参数一般简写为 </a:t>
            </a:r>
            <a:r>
              <a:rPr lang="en-US" altLang="zh-CN" sz="1400" dirty="0">
                <a:latin typeface="华文楷体" panose="02010600040101010101" pitchFamily="2" charset="-122"/>
                <a:ea typeface="华文楷体" panose="02010600040101010101" pitchFamily="2" charset="-122"/>
              </a:rPr>
              <a:t>2/2/2/6-11/1T</a:t>
            </a:r>
            <a:r>
              <a:rPr lang="zh-CN" altLang="en-US" sz="1400" dirty="0">
                <a:latin typeface="华文楷体" panose="02010600040101010101" pitchFamily="2" charset="-122"/>
                <a:ea typeface="华文楷体" panose="02010600040101010101" pitchFamily="2" charset="-122"/>
              </a:rPr>
              <a:t>的格式，分别代表</a:t>
            </a:r>
            <a:r>
              <a:rPr lang="en-US" altLang="zh-CN" sz="1400" dirty="0">
                <a:latin typeface="华文楷体" panose="02010600040101010101" pitchFamily="2" charset="-122"/>
                <a:ea typeface="华文楷体" panose="02010600040101010101" pitchFamily="2" charset="-122"/>
              </a:rPr>
              <a:t>CAS/</a:t>
            </a:r>
            <a:r>
              <a:rPr lang="en-US" altLang="zh-CN" sz="1400" dirty="0" err="1">
                <a:latin typeface="华文楷体" panose="02010600040101010101" pitchFamily="2" charset="-122"/>
                <a:ea typeface="华文楷体" panose="02010600040101010101" pitchFamily="2" charset="-122"/>
              </a:rPr>
              <a:t>tRCD</a:t>
            </a:r>
            <a:r>
              <a:rPr lang="en-US" altLang="zh-CN" sz="1400" dirty="0">
                <a:latin typeface="华文楷体" panose="02010600040101010101" pitchFamily="2" charset="-122"/>
                <a:ea typeface="华文楷体" panose="02010600040101010101" pitchFamily="2" charset="-122"/>
              </a:rPr>
              <a:t>/</a:t>
            </a:r>
            <a:r>
              <a:rPr lang="en-US" altLang="zh-CN" sz="1400" dirty="0" err="1">
                <a:latin typeface="华文楷体" panose="02010600040101010101" pitchFamily="2" charset="-122"/>
                <a:ea typeface="华文楷体" panose="02010600040101010101" pitchFamily="2" charset="-122"/>
              </a:rPr>
              <a:t>tRP</a:t>
            </a:r>
            <a:r>
              <a:rPr lang="en-US" altLang="zh-CN" sz="1400" dirty="0">
                <a:latin typeface="华文楷体" panose="02010600040101010101" pitchFamily="2" charset="-122"/>
                <a:ea typeface="华文楷体" panose="02010600040101010101" pitchFamily="2" charset="-122"/>
              </a:rPr>
              <a:t>/</a:t>
            </a:r>
            <a:r>
              <a:rPr lang="en-US" altLang="zh-CN" sz="1400" dirty="0" err="1">
                <a:latin typeface="华文楷体" panose="02010600040101010101" pitchFamily="2" charset="-122"/>
                <a:ea typeface="华文楷体" panose="02010600040101010101" pitchFamily="2" charset="-122"/>
              </a:rPr>
              <a:t>tRAS</a:t>
            </a:r>
            <a:r>
              <a:rPr lang="en-US" altLang="zh-CN" sz="1400" dirty="0">
                <a:latin typeface="华文楷体" panose="02010600040101010101" pitchFamily="2" charset="-122"/>
                <a:ea typeface="华文楷体" panose="02010600040101010101" pitchFamily="2" charset="-122"/>
              </a:rPr>
              <a:t>/CMD</a:t>
            </a:r>
            <a:r>
              <a:rPr lang="zh-CN" altLang="en-US" sz="1400" dirty="0">
                <a:latin typeface="华文楷体" panose="02010600040101010101" pitchFamily="2" charset="-122"/>
                <a:ea typeface="华文楷体" panose="02010600040101010101" pitchFamily="2" charset="-122"/>
              </a:rPr>
              <a:t>的值。 </a:t>
            </a:r>
            <a:r>
              <a:rPr lang="en-US" altLang="zh-CN" sz="1400" dirty="0">
                <a:latin typeface="华文楷体" panose="02010600040101010101" pitchFamily="2" charset="-122"/>
                <a:ea typeface="华文楷体" panose="02010600040101010101" pitchFamily="2" charset="-122"/>
              </a:rPr>
              <a:t>2/2/2/6-11/1T</a:t>
            </a:r>
            <a:r>
              <a:rPr lang="zh-CN" altLang="en-US" sz="1400" dirty="0">
                <a:latin typeface="华文楷体" panose="02010600040101010101" pitchFamily="2" charset="-122"/>
                <a:ea typeface="华文楷体" panose="02010600040101010101" pitchFamily="2" charset="-122"/>
              </a:rPr>
              <a:t>中最后两个时序参数，也就是</a:t>
            </a:r>
            <a:r>
              <a:rPr lang="en-US" altLang="zh-CN" sz="1400" dirty="0" err="1">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和</a:t>
            </a:r>
            <a:r>
              <a:rPr lang="en-US" altLang="zh-CN" sz="1400" dirty="0">
                <a:latin typeface="华文楷体" panose="02010600040101010101" pitchFamily="2" charset="-122"/>
                <a:ea typeface="华文楷体" panose="02010600040101010101" pitchFamily="2" charset="-122"/>
              </a:rPr>
              <a:t>CMD(Command</a:t>
            </a:r>
            <a:r>
              <a:rPr lang="zh-CN" altLang="en-US" sz="1400" dirty="0">
                <a:latin typeface="华文楷体" panose="02010600040101010101" pitchFamily="2" charset="-122"/>
                <a:ea typeface="华文楷体" panose="02010600040101010101" pitchFamily="2" charset="-122"/>
              </a:rPr>
              <a:t>缩写</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，是其中较复杂的时序参数。目前市场上对这两个参数的认识 有一些错误，因为部分内存厂商直接用它们来代表内存性能</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CMD </a:t>
            </a:r>
            <a:r>
              <a:rPr lang="en-US" altLang="zh-CN" sz="1400" dirty="0" smtClean="0">
                <a:latin typeface="华文楷体" panose="02010600040101010101" pitchFamily="2" charset="-122"/>
                <a:ea typeface="华文楷体" panose="02010600040101010101" pitchFamily="2" charset="-122"/>
              </a:rPr>
              <a:t>Rate</a:t>
            </a:r>
            <a:r>
              <a:rPr lang="zh-CN" altLang="en-US" sz="1400" dirty="0" smtClean="0">
                <a:latin typeface="华文楷体" panose="02010600040101010101" pitchFamily="2" charset="-122"/>
                <a:ea typeface="华文楷体" panose="02010600040101010101" pitchFamily="2" charset="-122"/>
              </a:rPr>
              <a:t>：</a:t>
            </a:r>
            <a:r>
              <a:rPr lang="en-US" altLang="zh-CN" sz="1400" dirty="0" smtClean="0">
                <a:latin typeface="华文楷体" panose="02010600040101010101" pitchFamily="2" charset="-122"/>
                <a:ea typeface="华文楷体" panose="02010600040101010101" pitchFamily="2" charset="-122"/>
              </a:rPr>
              <a:t>Command </a:t>
            </a:r>
            <a:r>
              <a:rPr lang="en-US" altLang="zh-CN" sz="1400" dirty="0">
                <a:latin typeface="华文楷体" panose="02010600040101010101" pitchFamily="2" charset="-122"/>
                <a:ea typeface="华文楷体" panose="02010600040101010101" pitchFamily="2" charset="-122"/>
              </a:rPr>
              <a:t>Rate</a:t>
            </a:r>
            <a:r>
              <a:rPr lang="zh-CN" altLang="en-US" sz="1400" dirty="0">
                <a:latin typeface="华文楷体" panose="02010600040101010101" pitchFamily="2" charset="-122"/>
                <a:ea typeface="华文楷体" panose="02010600040101010101" pitchFamily="2" charset="-122"/>
              </a:rPr>
              <a:t>译为“首命令延迟”，这个参数的含义是片选后多少时间可以发出具体的寻址的行激活命令，单位是时钟周期。片选是指对行物理</a:t>
            </a:r>
            <a:r>
              <a:rPr lang="en-US" altLang="zh-CN" sz="1400" dirty="0">
                <a:latin typeface="华文楷体" panose="02010600040101010101" pitchFamily="2" charset="-122"/>
                <a:ea typeface="华文楷体" panose="02010600040101010101" pitchFamily="2" charset="-122"/>
              </a:rPr>
              <a:t>Bank</a:t>
            </a:r>
            <a:r>
              <a:rPr lang="zh-CN" altLang="en-US" sz="1400" dirty="0">
                <a:latin typeface="华文楷体" panose="02010600040101010101" pitchFamily="2" charset="-122"/>
                <a:ea typeface="华文楷体" panose="02010600040101010101" pitchFamily="2" charset="-122"/>
              </a:rPr>
              <a:t>的选择</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通过 </a:t>
            </a:r>
            <a:r>
              <a:rPr lang="en-US" altLang="zh-CN" sz="1400" dirty="0">
                <a:latin typeface="华文楷体" panose="02010600040101010101" pitchFamily="2" charset="-122"/>
                <a:ea typeface="华文楷体" panose="02010600040101010101" pitchFamily="2" charset="-122"/>
              </a:rPr>
              <a:t>DIMM</a:t>
            </a:r>
            <a:r>
              <a:rPr lang="zh-CN" altLang="en-US" sz="1400" dirty="0">
                <a:latin typeface="华文楷体" panose="02010600040101010101" pitchFamily="2" charset="-122"/>
                <a:ea typeface="华文楷体" panose="02010600040101010101" pitchFamily="2" charset="-122"/>
              </a:rPr>
              <a:t>上</a:t>
            </a:r>
            <a:r>
              <a:rPr lang="en-US" altLang="zh-CN" sz="1400" dirty="0">
                <a:latin typeface="华文楷体" panose="02010600040101010101" pitchFamily="2" charset="-122"/>
                <a:ea typeface="华文楷体" panose="02010600040101010101" pitchFamily="2" charset="-122"/>
              </a:rPr>
              <a:t>CS</a:t>
            </a:r>
            <a:r>
              <a:rPr lang="zh-CN" altLang="en-US" sz="1400" dirty="0">
                <a:latin typeface="华文楷体" panose="02010600040101010101" pitchFamily="2" charset="-122"/>
                <a:ea typeface="华文楷体" panose="02010600040101010101" pitchFamily="2" charset="-122"/>
              </a:rPr>
              <a:t>片选信号进行</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。如果系统指使用一条单面内存，那就不存在片选的问题了，因为此时只有一个物理</a:t>
            </a:r>
            <a:r>
              <a:rPr lang="en-US" altLang="zh-CN" sz="1400" dirty="0">
                <a:latin typeface="华文楷体" panose="02010600040101010101" pitchFamily="2" charset="-122"/>
                <a:ea typeface="华文楷体" panose="02010600040101010101" pitchFamily="2" charset="-122"/>
              </a:rPr>
              <a:t>Bank</a:t>
            </a:r>
            <a:r>
              <a:rPr lang="zh-CN" altLang="en-US" sz="1400" dirty="0">
                <a:latin typeface="华文楷体" panose="02010600040101010101" pitchFamily="2" charset="-122"/>
                <a:ea typeface="华文楷体" panose="02010600040101010101" pitchFamily="2" charset="-122"/>
              </a:rPr>
              <a:t>。</a:t>
            </a:r>
          </a:p>
          <a:p>
            <a:r>
              <a:rPr lang="zh-CN" altLang="en-US" sz="1400" dirty="0" smtClean="0">
                <a:latin typeface="华文楷体" panose="02010600040101010101" pitchFamily="2" charset="-122"/>
                <a:ea typeface="华文楷体" panose="02010600040101010101" pitchFamily="2" charset="-122"/>
              </a:rPr>
              <a:t>       用</a:t>
            </a:r>
            <a:r>
              <a:rPr lang="zh-CN" altLang="en-US" sz="1400" dirty="0">
                <a:latin typeface="华文楷体" panose="02010600040101010101" pitchFamily="2" charset="-122"/>
                <a:ea typeface="华文楷体" panose="02010600040101010101" pitchFamily="2" charset="-122"/>
              </a:rPr>
              <a:t>更通俗的说 法，</a:t>
            </a:r>
            <a:r>
              <a:rPr lang="en-US" altLang="zh-CN" sz="1400" dirty="0">
                <a:latin typeface="华文楷体" panose="02010600040101010101" pitchFamily="2" charset="-122"/>
                <a:ea typeface="华文楷体" panose="02010600040101010101" pitchFamily="2" charset="-122"/>
              </a:rPr>
              <a:t>CMD Rate</a:t>
            </a:r>
            <a:r>
              <a:rPr lang="zh-CN" altLang="en-US" sz="1400" dirty="0">
                <a:latin typeface="华文楷体" panose="02010600040101010101" pitchFamily="2" charset="-122"/>
                <a:ea typeface="华文楷体" panose="02010600040101010101" pitchFamily="2" charset="-122"/>
              </a:rPr>
              <a:t>是一种芯片组意义上的延迟，它并不全由内存决定，是由芯片组把虚拟地址解释为物理地址。不难估计，高密度大容量的系统内存的物理地址范围更大，其 </a:t>
            </a:r>
            <a:r>
              <a:rPr lang="en-US" altLang="zh-CN" sz="1400" dirty="0">
                <a:latin typeface="华文楷体" panose="02010600040101010101" pitchFamily="2" charset="-122"/>
                <a:ea typeface="华文楷体" panose="02010600040101010101" pitchFamily="2" charset="-122"/>
              </a:rPr>
              <a:t>CMD</a:t>
            </a:r>
            <a:r>
              <a:rPr lang="zh-CN" altLang="en-US" sz="1400" dirty="0">
                <a:latin typeface="华文楷体" panose="02010600040101010101" pitchFamily="2" charset="-122"/>
                <a:ea typeface="华文楷体" panose="02010600040101010101" pitchFamily="2" charset="-122"/>
              </a:rPr>
              <a:t>延迟肯定比只有单条内存的系统大，即使是双面单条。</a:t>
            </a:r>
            <a:r>
              <a:rPr lang="en-US" altLang="zh-CN" sz="1400" dirty="0">
                <a:latin typeface="华文楷体" panose="02010600040101010101" pitchFamily="2" charset="-122"/>
                <a:ea typeface="华文楷体" panose="02010600040101010101" pitchFamily="2" charset="-122"/>
              </a:rPr>
              <a:t>Intel</a:t>
            </a:r>
            <a:r>
              <a:rPr lang="zh-CN" altLang="en-US" sz="1400" dirty="0">
                <a:latin typeface="华文楷体" panose="02010600040101010101" pitchFamily="2" charset="-122"/>
                <a:ea typeface="华文楷体" panose="02010600040101010101" pitchFamily="2" charset="-122"/>
              </a:rPr>
              <a:t>对</a:t>
            </a:r>
            <a:r>
              <a:rPr lang="en-US" altLang="zh-CN" sz="1400" dirty="0">
                <a:latin typeface="华文楷体" panose="02010600040101010101" pitchFamily="2" charset="-122"/>
                <a:ea typeface="华文楷体" panose="02010600040101010101" pitchFamily="2" charset="-122"/>
              </a:rPr>
              <a:t>CMD</a:t>
            </a:r>
            <a:r>
              <a:rPr lang="zh-CN" altLang="en-US" sz="1400" dirty="0">
                <a:latin typeface="华文楷体" panose="02010600040101010101" pitchFamily="2" charset="-122"/>
                <a:ea typeface="华文楷体" panose="02010600040101010101" pitchFamily="2" charset="-122"/>
              </a:rPr>
              <a:t>这个问题就非常敏感，因此部分芯片组的内存通道被限制到四个</a:t>
            </a:r>
            <a:r>
              <a:rPr lang="en-US" altLang="zh-CN" sz="1400" dirty="0">
                <a:latin typeface="华文楷体" panose="02010600040101010101" pitchFamily="2" charset="-122"/>
                <a:ea typeface="华文楷体" panose="02010600040101010101" pitchFamily="2" charset="-122"/>
              </a:rPr>
              <a:t>Bank</a:t>
            </a:r>
            <a:r>
              <a:rPr lang="zh-CN" altLang="en-US" sz="1400" dirty="0">
                <a:latin typeface="华文楷体" panose="02010600040101010101" pitchFamily="2" charset="-122"/>
                <a:ea typeface="华文楷体" panose="02010600040101010101" pitchFamily="2" charset="-122"/>
              </a:rPr>
              <a:t>。这样就 可以比较放心地把</a:t>
            </a:r>
            <a:r>
              <a:rPr lang="en-US" altLang="zh-CN" sz="1400" dirty="0">
                <a:latin typeface="华文楷体" panose="02010600040101010101" pitchFamily="2" charset="-122"/>
                <a:ea typeface="华文楷体" panose="02010600040101010101" pitchFamily="2" charset="-122"/>
              </a:rPr>
              <a:t>CMD Rate</a:t>
            </a:r>
            <a:r>
              <a:rPr lang="zh-CN" altLang="en-US" sz="1400" dirty="0">
                <a:latin typeface="华文楷体" panose="02010600040101010101" pitchFamily="2" charset="-122"/>
                <a:ea typeface="华文楷体" panose="02010600040101010101" pitchFamily="2" charset="-122"/>
              </a:rPr>
              <a:t>限定在</a:t>
            </a:r>
            <a:r>
              <a:rPr lang="en-US" altLang="zh-CN" sz="1400" dirty="0">
                <a:latin typeface="华文楷体" panose="02010600040101010101" pitchFamily="2" charset="-122"/>
                <a:ea typeface="华文楷体" panose="02010600040101010101" pitchFamily="2" charset="-122"/>
              </a:rPr>
              <a:t>1T</a:t>
            </a:r>
            <a:r>
              <a:rPr lang="zh-CN" altLang="en-US" sz="1400" dirty="0">
                <a:latin typeface="华文楷体" panose="02010600040101010101" pitchFamily="2" charset="-122"/>
                <a:ea typeface="华文楷体" panose="02010600040101010101" pitchFamily="2" charset="-122"/>
              </a:rPr>
              <a:t>，而不理用户最多能安装多少容量的内存。</a:t>
            </a:r>
          </a:p>
          <a:p>
            <a:r>
              <a:rPr lang="zh-CN" altLang="en-US" sz="1400" dirty="0" smtClean="0">
                <a:latin typeface="华文楷体" panose="02010600040101010101" pitchFamily="2" charset="-122"/>
                <a:ea typeface="华文楷体" panose="02010600040101010101" pitchFamily="2" charset="-122"/>
              </a:rPr>
              <a:t>      宣扬</a:t>
            </a:r>
            <a:r>
              <a:rPr lang="en-US" altLang="zh-CN" sz="1400" dirty="0">
                <a:latin typeface="华文楷体" panose="02010600040101010101" pitchFamily="2" charset="-122"/>
                <a:ea typeface="华文楷体" panose="02010600040101010101" pitchFamily="2" charset="-122"/>
              </a:rPr>
              <a:t>CMD Rate</a:t>
            </a:r>
            <a:r>
              <a:rPr lang="zh-CN" altLang="en-US" sz="1400" dirty="0">
                <a:latin typeface="华文楷体" panose="02010600040101010101" pitchFamily="2" charset="-122"/>
                <a:ea typeface="华文楷体" panose="02010600040101010101" pitchFamily="2" charset="-122"/>
              </a:rPr>
              <a:t>可以设为</a:t>
            </a:r>
            <a:r>
              <a:rPr lang="en-US" altLang="zh-CN" sz="1400" dirty="0">
                <a:latin typeface="华文楷体" panose="02010600040101010101" pitchFamily="2" charset="-122"/>
                <a:ea typeface="华文楷体" panose="02010600040101010101" pitchFamily="2" charset="-122"/>
              </a:rPr>
              <a:t>1T</a:t>
            </a:r>
            <a:r>
              <a:rPr lang="zh-CN" altLang="en-US" sz="1400" dirty="0">
                <a:latin typeface="华文楷体" panose="02010600040101010101" pitchFamily="2" charset="-122"/>
                <a:ea typeface="华文楷体" panose="02010600040101010101" pitchFamily="2" charset="-122"/>
              </a:rPr>
              <a:t>实际上多少也算是一种误导性广告，因为所有的无缓冲</a:t>
            </a:r>
            <a:r>
              <a:rPr lang="en-US" altLang="zh-CN" sz="1400" dirty="0">
                <a:latin typeface="华文楷体" panose="02010600040101010101" pitchFamily="2" charset="-122"/>
                <a:ea typeface="华文楷体" panose="02010600040101010101" pitchFamily="2" charset="-122"/>
              </a:rPr>
              <a:t>(</a:t>
            </a:r>
            <a:r>
              <a:rPr lang="en-US" altLang="zh-CN" sz="1400" dirty="0" err="1">
                <a:latin typeface="华文楷体" panose="02010600040101010101" pitchFamily="2" charset="-122"/>
                <a:ea typeface="华文楷体" panose="02010600040101010101" pitchFamily="2" charset="-122"/>
              </a:rPr>
              <a:t>unbuffered</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内存都应具有</a:t>
            </a:r>
            <a:r>
              <a:rPr lang="en-US" altLang="zh-CN" sz="1400" dirty="0">
                <a:latin typeface="华文楷体" panose="02010600040101010101" pitchFamily="2" charset="-122"/>
                <a:ea typeface="华文楷体" panose="02010600040101010101" pitchFamily="2" charset="-122"/>
              </a:rPr>
              <a:t>1T</a:t>
            </a:r>
            <a:r>
              <a:rPr lang="zh-CN" altLang="en-US" sz="1400" dirty="0">
                <a:latin typeface="华文楷体" panose="02010600040101010101" pitchFamily="2" charset="-122"/>
                <a:ea typeface="华文楷体" panose="02010600040101010101" pitchFamily="2" charset="-122"/>
              </a:rPr>
              <a:t>的</a:t>
            </a:r>
            <a:r>
              <a:rPr lang="en-US" altLang="zh-CN" sz="1400" dirty="0">
                <a:latin typeface="华文楷体" panose="02010600040101010101" pitchFamily="2" charset="-122"/>
                <a:ea typeface="华文楷体" panose="02010600040101010101" pitchFamily="2" charset="-122"/>
              </a:rPr>
              <a:t>CMD Rate</a:t>
            </a:r>
            <a:r>
              <a:rPr lang="zh-CN" altLang="en-US" sz="1400" dirty="0">
                <a:latin typeface="华文楷体" panose="02010600040101010101" pitchFamily="2" charset="-122"/>
                <a:ea typeface="华文楷体" panose="02010600040101010101" pitchFamily="2" charset="-122"/>
              </a:rPr>
              <a:t>，最多支持四个</a:t>
            </a:r>
            <a:r>
              <a:rPr lang="en-US" altLang="zh-CN" sz="1400" dirty="0">
                <a:latin typeface="华文楷体" panose="02010600040101010101" pitchFamily="2" charset="-122"/>
                <a:ea typeface="华文楷体" panose="02010600040101010101" pitchFamily="2" charset="-122"/>
              </a:rPr>
              <a:t>Bank</a:t>
            </a:r>
            <a:r>
              <a:rPr lang="zh-CN" altLang="en-US" sz="1400" dirty="0">
                <a:latin typeface="华文楷体" panose="02010600040101010101" pitchFamily="2" charset="-122"/>
                <a:ea typeface="华文楷体" panose="02010600040101010101" pitchFamily="2" charset="-122"/>
              </a:rPr>
              <a:t>每条内存通道，当然也不排除芯片组的局限性。</a:t>
            </a:r>
          </a:p>
          <a:p>
            <a:endParaRPr lang="zh-CN" altLang="en-US" sz="1400" dirty="0">
              <a:latin typeface="华文楷体" panose="02010600040101010101" pitchFamily="2" charset="-122"/>
              <a:ea typeface="华文楷体" panose="02010600040101010101" pitchFamily="2" charset="-122"/>
            </a:endParaRPr>
          </a:p>
          <a:p>
            <a:r>
              <a:rPr lang="en-US" altLang="zh-CN" sz="1400" dirty="0" err="1" smtClean="0">
                <a:latin typeface="华文楷体" panose="02010600040101010101" pitchFamily="2" charset="-122"/>
                <a:ea typeface="华文楷体" panose="02010600040101010101" pitchFamily="2" charset="-122"/>
              </a:rPr>
              <a:t>tRAS</a:t>
            </a:r>
            <a:r>
              <a:rPr lang="zh-CN" altLang="en-US" sz="1400" dirty="0" smtClean="0">
                <a:latin typeface="华文楷体" panose="02010600040101010101" pitchFamily="2" charset="-122"/>
                <a:ea typeface="华文楷体" panose="02010600040101010101" pitchFamily="2" charset="-122"/>
              </a:rPr>
              <a:t>：</a:t>
            </a:r>
            <a:r>
              <a:rPr lang="en-US" altLang="zh-CN" sz="1400" dirty="0" err="1" smtClean="0">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在内存规范的解释是</a:t>
            </a:r>
            <a:r>
              <a:rPr lang="en-US" altLang="zh-CN" sz="1400" dirty="0">
                <a:latin typeface="华文楷体" panose="02010600040101010101" pitchFamily="2" charset="-122"/>
                <a:ea typeface="华文楷体" panose="02010600040101010101" pitchFamily="2" charset="-122"/>
              </a:rPr>
              <a:t>Active to </a:t>
            </a:r>
            <a:r>
              <a:rPr lang="en-US" altLang="zh-CN" sz="1400" dirty="0" err="1">
                <a:latin typeface="华文楷体" panose="02010600040101010101" pitchFamily="2" charset="-122"/>
                <a:ea typeface="华文楷体" panose="02010600040101010101" pitchFamily="2" charset="-122"/>
              </a:rPr>
              <a:t>Precharge</a:t>
            </a:r>
            <a:r>
              <a:rPr lang="en-US" altLang="zh-CN" sz="1400" dirty="0">
                <a:latin typeface="华文楷体" panose="02010600040101010101" pitchFamily="2" charset="-122"/>
                <a:ea typeface="华文楷体" panose="02010600040101010101" pitchFamily="2" charset="-122"/>
              </a:rPr>
              <a:t> </a:t>
            </a:r>
            <a:r>
              <a:rPr lang="en-US" altLang="zh-CN" sz="1400" dirty="0" smtClean="0">
                <a:latin typeface="华文楷体" panose="02010600040101010101" pitchFamily="2" charset="-122"/>
                <a:ea typeface="华文楷体" panose="02010600040101010101" pitchFamily="2" charset="-122"/>
              </a:rPr>
              <a:t> Delay</a:t>
            </a:r>
            <a:r>
              <a:rPr lang="zh-CN" altLang="en-US" sz="1400" dirty="0">
                <a:latin typeface="华文楷体" panose="02010600040101010101" pitchFamily="2" charset="-122"/>
                <a:ea typeface="华文楷体" panose="02010600040101010101" pitchFamily="2" charset="-122"/>
              </a:rPr>
              <a:t>，行有效至行预充电时间。是指从收到一个请求后到初始化</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行地址选通脉冲</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真正开始接受数据的间隔时间。这个参数看上去似乎很重要，其实 不然。内存访问是一个动态的过程，有时内存非常繁忙，但也有相对空闲的时候，虽然内存访问是连续不断的。</a:t>
            </a:r>
            <a:r>
              <a:rPr lang="en-US" altLang="zh-CN" sz="1400" dirty="0" err="1">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命令是访问新数据的过程</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例如打开一个新 的程序</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，但发生的不多</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　　接下来几个内存时序参数分别为</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延迟，</a:t>
            </a:r>
            <a:r>
              <a:rPr lang="en-US" altLang="zh-CN" sz="1400" dirty="0" err="1">
                <a:latin typeface="华文楷体" panose="02010600040101010101" pitchFamily="2" charset="-122"/>
                <a:ea typeface="华文楷体" panose="02010600040101010101" pitchFamily="2" charset="-122"/>
              </a:rPr>
              <a:t>tRCD</a:t>
            </a:r>
            <a:r>
              <a:rPr lang="zh-CN" altLang="en-US" sz="1400" dirty="0">
                <a:latin typeface="华文楷体" panose="02010600040101010101" pitchFamily="2" charset="-122"/>
                <a:ea typeface="华文楷体" panose="02010600040101010101" pitchFamily="2" charset="-122"/>
              </a:rPr>
              <a:t>，以及</a:t>
            </a:r>
            <a:r>
              <a:rPr lang="en-US" altLang="zh-CN" sz="1400" dirty="0" err="1">
                <a:latin typeface="华文楷体" panose="02010600040101010101" pitchFamily="2" charset="-122"/>
                <a:ea typeface="华文楷体" panose="02010600040101010101" pitchFamily="2" charset="-122"/>
              </a:rPr>
              <a:t>tRP</a:t>
            </a:r>
            <a:r>
              <a:rPr lang="zh-CN" altLang="en-US" sz="1400" dirty="0">
                <a:latin typeface="华文楷体" panose="02010600040101010101" pitchFamily="2" charset="-122"/>
                <a:ea typeface="华文楷体" panose="02010600040101010101" pitchFamily="2" charset="-122"/>
              </a:rPr>
              <a:t>，这些参数又是如何影响系统性能的呢</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b="1" dirty="0" smtClean="0">
                <a:latin typeface="华文楷体" panose="02010600040101010101" pitchFamily="2" charset="-122"/>
                <a:ea typeface="华文楷体" panose="02010600040101010101" pitchFamily="2" charset="-122"/>
              </a:rPr>
              <a:t>CAS</a:t>
            </a:r>
            <a:r>
              <a:rPr lang="zh-CN" altLang="en-US" sz="1400" b="1" dirty="0" smtClean="0">
                <a:latin typeface="华文楷体" panose="02010600040101010101" pitchFamily="2" charset="-122"/>
                <a:ea typeface="华文楷体" panose="02010600040101010101" pitchFamily="2" charset="-122"/>
              </a:rPr>
              <a:t>：</a:t>
            </a:r>
            <a:r>
              <a:rPr lang="en-US" altLang="zh-CN" sz="1400" dirty="0" smtClean="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意为列地址选通脉冲</a:t>
            </a:r>
            <a:r>
              <a:rPr lang="en-US" altLang="zh-CN" sz="1400" dirty="0">
                <a:latin typeface="华文楷体" panose="02010600040101010101" pitchFamily="2" charset="-122"/>
                <a:ea typeface="华文楷体" panose="02010600040101010101" pitchFamily="2" charset="-122"/>
              </a:rPr>
              <a:t>(Column Address Strobe </a:t>
            </a:r>
            <a:r>
              <a:rPr lang="zh-CN" altLang="en-US" sz="1400" dirty="0">
                <a:latin typeface="华文楷体" panose="02010600040101010101" pitchFamily="2" charset="-122"/>
                <a:ea typeface="华文楷体" panose="02010600040101010101" pitchFamily="2" charset="-122"/>
              </a:rPr>
              <a:t>或者</a:t>
            </a:r>
            <a:r>
              <a:rPr lang="en-US" altLang="zh-CN" sz="1400" dirty="0">
                <a:latin typeface="华文楷体" panose="02010600040101010101" pitchFamily="2" charset="-122"/>
                <a:ea typeface="华文楷体" panose="02010600040101010101" pitchFamily="2" charset="-122"/>
              </a:rPr>
              <a:t>Column Address Select)</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控制着从收到命令到执行命令的间隔时间，通常为</a:t>
            </a:r>
            <a:r>
              <a:rPr lang="en-US" altLang="zh-CN" sz="1400" dirty="0">
                <a:latin typeface="华文楷体" panose="02010600040101010101" pitchFamily="2" charset="-122"/>
                <a:ea typeface="华文楷体" panose="02010600040101010101" pitchFamily="2" charset="-122"/>
              </a:rPr>
              <a:t>2</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2.5</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3</a:t>
            </a:r>
            <a:r>
              <a:rPr lang="zh-CN" altLang="en-US" sz="1400" dirty="0">
                <a:latin typeface="华文楷体" panose="02010600040101010101" pitchFamily="2" charset="-122"/>
                <a:ea typeface="华文楷体" panose="02010600040101010101" pitchFamily="2" charset="-122"/>
              </a:rPr>
              <a:t>这个几个时钟周期。在整个内存矩阵中，因为</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按列地址管理物理地 址，因此在稳定的基础上，这个非常重要的参数值越低越好。</a:t>
            </a:r>
          </a:p>
          <a:p>
            <a:r>
              <a:rPr lang="zh-CN" altLang="en-US" sz="1400" dirty="0" smtClean="0">
                <a:latin typeface="华文楷体" panose="02010600040101010101" pitchFamily="2" charset="-122"/>
                <a:ea typeface="华文楷体" panose="02010600040101010101" pitchFamily="2" charset="-122"/>
              </a:rPr>
              <a:t>       过程</a:t>
            </a:r>
            <a:r>
              <a:rPr lang="zh-CN" altLang="en-US" sz="1400" dirty="0">
                <a:latin typeface="华文楷体" panose="02010600040101010101" pitchFamily="2" charset="-122"/>
                <a:ea typeface="华文楷体" panose="02010600040101010101" pitchFamily="2" charset="-122"/>
              </a:rPr>
              <a:t>是这样的，在内存阵列中分为行和列，当命令请求到达内存后，首先被触 发的是</a:t>
            </a:r>
            <a:r>
              <a:rPr lang="en-US" altLang="zh-CN" sz="1400" dirty="0" err="1">
                <a:latin typeface="华文楷体" panose="02010600040101010101" pitchFamily="2" charset="-122"/>
                <a:ea typeface="华文楷体" panose="02010600040101010101" pitchFamily="2" charset="-122"/>
              </a:rPr>
              <a:t>tRAS</a:t>
            </a:r>
            <a:r>
              <a:rPr lang="en-US" altLang="zh-CN" sz="1400" dirty="0">
                <a:latin typeface="华文楷体" panose="02010600040101010101" pitchFamily="2" charset="-122"/>
                <a:ea typeface="华文楷体" panose="02010600040101010101" pitchFamily="2" charset="-122"/>
              </a:rPr>
              <a:t> (Active to </a:t>
            </a:r>
            <a:r>
              <a:rPr lang="en-US" altLang="zh-CN" sz="1400" dirty="0" err="1">
                <a:latin typeface="华文楷体" panose="02010600040101010101" pitchFamily="2" charset="-122"/>
                <a:ea typeface="华文楷体" panose="02010600040101010101" pitchFamily="2" charset="-122"/>
              </a:rPr>
              <a:t>Precharge</a:t>
            </a:r>
            <a:r>
              <a:rPr lang="en-US" altLang="zh-CN" sz="1400" dirty="0">
                <a:latin typeface="华文楷体" panose="02010600040101010101" pitchFamily="2" charset="-122"/>
                <a:ea typeface="华文楷体" panose="02010600040101010101" pitchFamily="2" charset="-122"/>
              </a:rPr>
              <a:t> Delay)</a:t>
            </a:r>
            <a:r>
              <a:rPr lang="zh-CN" altLang="en-US" sz="1400" dirty="0">
                <a:latin typeface="华文楷体" panose="02010600040101010101" pitchFamily="2" charset="-122"/>
                <a:ea typeface="华文楷体" panose="02010600040101010101" pitchFamily="2" charset="-122"/>
              </a:rPr>
              <a:t>，数据被请求后需预先充电，一旦</a:t>
            </a:r>
            <a:r>
              <a:rPr lang="en-US" altLang="zh-CN" sz="1400" dirty="0" err="1">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被激活后，</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才开始在一半的物理地址中寻址，行被选定后，</a:t>
            </a:r>
            <a:r>
              <a:rPr lang="en-US" altLang="zh-CN" sz="1400" dirty="0" err="1">
                <a:latin typeface="华文楷体" panose="02010600040101010101" pitchFamily="2" charset="-122"/>
                <a:ea typeface="华文楷体" panose="02010600040101010101" pitchFamily="2" charset="-122"/>
              </a:rPr>
              <a:t>tRCD</a:t>
            </a:r>
            <a:r>
              <a:rPr lang="zh-CN" altLang="en-US" sz="1400" dirty="0">
                <a:latin typeface="华文楷体" panose="02010600040101010101" pitchFamily="2" charset="-122"/>
                <a:ea typeface="华文楷体" panose="02010600040101010101" pitchFamily="2" charset="-122"/>
              </a:rPr>
              <a:t>初始化，最后才通过</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找到 精确的地址。整个过程也就是先行寻址再列寻址。从</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开始到</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结束就是现在讲解的</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延迟了。因为</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是寻址的最后一个步骤，所以在内存参数中 它是最重要的。</a:t>
            </a:r>
          </a:p>
          <a:p>
            <a:endParaRPr lang="zh-CN" altLang="en-US" sz="1400" dirty="0">
              <a:latin typeface="华文楷体" panose="02010600040101010101" pitchFamily="2" charset="-122"/>
              <a:ea typeface="华文楷体" panose="02010600040101010101" pitchFamily="2" charset="-122"/>
            </a:endParaRPr>
          </a:p>
          <a:p>
            <a:r>
              <a:rPr lang="en-US" altLang="zh-CN" sz="1400" dirty="0" err="1" smtClean="0">
                <a:latin typeface="华文楷体" panose="02010600040101010101" pitchFamily="2" charset="-122"/>
                <a:ea typeface="华文楷体" panose="02010600040101010101" pitchFamily="2" charset="-122"/>
              </a:rPr>
              <a:t>tRCD</a:t>
            </a:r>
            <a:r>
              <a:rPr lang="zh-CN" altLang="en-US" sz="1400" dirty="0" smtClean="0">
                <a:latin typeface="华文楷体" panose="02010600040101010101" pitchFamily="2" charset="-122"/>
                <a:ea typeface="华文楷体" panose="02010600040101010101" pitchFamily="2" charset="-122"/>
              </a:rPr>
              <a:t>：根据</a:t>
            </a:r>
            <a:r>
              <a:rPr lang="zh-CN" altLang="en-US" sz="1400" dirty="0">
                <a:latin typeface="华文楷体" panose="02010600040101010101" pitchFamily="2" charset="-122"/>
                <a:ea typeface="华文楷体" panose="02010600040101010101" pitchFamily="2" charset="-122"/>
              </a:rPr>
              <a:t>标准 </a:t>
            </a:r>
            <a:r>
              <a:rPr lang="en-US" altLang="zh-CN" sz="1400" dirty="0" err="1">
                <a:latin typeface="华文楷体" panose="02010600040101010101" pitchFamily="2" charset="-122"/>
                <a:ea typeface="华文楷体" panose="02010600040101010101" pitchFamily="2" charset="-122"/>
              </a:rPr>
              <a:t>tRCD</a:t>
            </a:r>
            <a:r>
              <a:rPr lang="zh-CN" altLang="en-US" sz="1400" dirty="0">
                <a:latin typeface="华文楷体" panose="02010600040101010101" pitchFamily="2" charset="-122"/>
                <a:ea typeface="华文楷体" panose="02010600040101010101" pitchFamily="2" charset="-122"/>
              </a:rPr>
              <a:t>是指</a:t>
            </a:r>
            <a:r>
              <a:rPr lang="en-US" altLang="zh-CN" sz="1400" dirty="0">
                <a:latin typeface="华文楷体" panose="02010600040101010101" pitchFamily="2" charset="-122"/>
                <a:ea typeface="华文楷体" panose="02010600040101010101" pitchFamily="2" charset="-122"/>
              </a:rPr>
              <a:t>RAS to CAS Delay(RAS</a:t>
            </a:r>
            <a:r>
              <a:rPr lang="zh-CN" altLang="en-US" sz="1400" dirty="0">
                <a:latin typeface="华文楷体" panose="02010600040101010101" pitchFamily="2" charset="-122"/>
                <a:ea typeface="华文楷体" panose="02010600040101010101" pitchFamily="2" charset="-122"/>
              </a:rPr>
              <a:t>至</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延迟</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，对应于</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是指</a:t>
            </a:r>
            <a:r>
              <a:rPr lang="en-US" altLang="zh-CN" sz="1400" dirty="0">
                <a:latin typeface="华文楷体" panose="02010600040101010101" pitchFamily="2" charset="-122"/>
                <a:ea typeface="华文楷体" panose="02010600040101010101" pitchFamily="2" charset="-122"/>
              </a:rPr>
              <a:t>Row Address Strobe</a:t>
            </a:r>
            <a:r>
              <a:rPr lang="zh-CN" altLang="en-US" sz="1400" dirty="0">
                <a:latin typeface="华文楷体" panose="02010600040101010101" pitchFamily="2" charset="-122"/>
                <a:ea typeface="华文楷体" panose="02010600040101010101" pitchFamily="2" charset="-122"/>
              </a:rPr>
              <a:t>，行地址选通脉冲。</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和</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共同决定了内存寻址。</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数据请求后首先被激发</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和</a:t>
            </a:r>
            <a:r>
              <a:rPr lang="en-US" altLang="zh-CN" sz="1400" dirty="0">
                <a:latin typeface="华文楷体" panose="02010600040101010101" pitchFamily="2" charset="-122"/>
                <a:ea typeface="华文楷体" panose="02010600040101010101" pitchFamily="2" charset="-122"/>
              </a:rPr>
              <a:t>CAS(RAS</a:t>
            </a:r>
            <a:r>
              <a:rPr lang="zh-CN" altLang="en-US" sz="1400" dirty="0">
                <a:latin typeface="华文楷体" panose="02010600040101010101" pitchFamily="2" charset="-122"/>
                <a:ea typeface="华文楷体" panose="02010600040101010101" pitchFamily="2" charset="-122"/>
              </a:rPr>
              <a:t>完成后被激发</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并不是连续的，存在着 延迟。然而，这个参数对系统性能的影响并不大，因为程序存储数据到内存中是一个持续的过程。在同个程序中一般都会在同一行中寻址，这种情况下就不存在行寻 址到列寻址的延迟了。</a:t>
            </a:r>
          </a:p>
          <a:p>
            <a:endParaRPr lang="zh-CN" altLang="en-US" sz="1400" dirty="0">
              <a:latin typeface="华文楷体" panose="02010600040101010101" pitchFamily="2" charset="-122"/>
              <a:ea typeface="华文楷体" panose="02010600040101010101" pitchFamily="2" charset="-122"/>
            </a:endParaRPr>
          </a:p>
          <a:p>
            <a:r>
              <a:rPr lang="en-US" altLang="zh-CN" sz="1400" dirty="0" err="1" smtClean="0">
                <a:latin typeface="华文楷体" panose="02010600040101010101" pitchFamily="2" charset="-122"/>
                <a:ea typeface="华文楷体" panose="02010600040101010101" pitchFamily="2" charset="-122"/>
              </a:rPr>
              <a:t>tRP</a:t>
            </a:r>
            <a:r>
              <a:rPr lang="zh-CN" altLang="en-US" sz="1400" dirty="0" smtClean="0">
                <a:latin typeface="华文楷体" panose="02010600040101010101" pitchFamily="2" charset="-122"/>
                <a:ea typeface="华文楷体" panose="02010600040101010101" pitchFamily="2" charset="-122"/>
              </a:rPr>
              <a:t>：</a:t>
            </a:r>
            <a:r>
              <a:rPr lang="en-US" altLang="zh-CN" sz="1400" dirty="0" err="1" smtClean="0">
                <a:latin typeface="华文楷体" panose="02010600040101010101" pitchFamily="2" charset="-122"/>
                <a:ea typeface="华文楷体" panose="02010600040101010101" pitchFamily="2" charset="-122"/>
              </a:rPr>
              <a:t>tRP</a:t>
            </a:r>
            <a:r>
              <a:rPr lang="zh-CN" altLang="en-US" sz="1400" dirty="0">
                <a:latin typeface="华文楷体" panose="02010600040101010101" pitchFamily="2" charset="-122"/>
                <a:ea typeface="华文楷体" panose="02010600040101010101" pitchFamily="2" charset="-122"/>
              </a:rPr>
              <a:t>指 </a:t>
            </a:r>
            <a:r>
              <a:rPr lang="en-US" altLang="zh-CN" sz="1400" dirty="0">
                <a:latin typeface="华文楷体" panose="02010600040101010101" pitchFamily="2" charset="-122"/>
                <a:ea typeface="华文楷体" panose="02010600040101010101" pitchFamily="2" charset="-122"/>
              </a:rPr>
              <a:t>RAS </a:t>
            </a:r>
            <a:r>
              <a:rPr lang="en-US" altLang="zh-CN" sz="1400" dirty="0" err="1">
                <a:latin typeface="华文楷体" panose="02010600040101010101" pitchFamily="2" charset="-122"/>
                <a:ea typeface="华文楷体" panose="02010600040101010101" pitchFamily="2" charset="-122"/>
              </a:rPr>
              <a:t>Precharge</a:t>
            </a:r>
            <a:r>
              <a:rPr lang="en-US" altLang="zh-CN" sz="1400" dirty="0">
                <a:latin typeface="华文楷体" panose="02010600040101010101" pitchFamily="2" charset="-122"/>
                <a:ea typeface="华文楷体" panose="02010600040101010101" pitchFamily="2" charset="-122"/>
              </a:rPr>
              <a:t> Time </a:t>
            </a:r>
            <a:r>
              <a:rPr lang="zh-CN" altLang="en-US" sz="1400" dirty="0">
                <a:latin typeface="华文楷体" panose="02010600040101010101" pitchFamily="2" charset="-122"/>
                <a:ea typeface="华文楷体" panose="02010600040101010101" pitchFamily="2" charset="-122"/>
              </a:rPr>
              <a:t>，行预充电时间。也就是内存从结束一个行访问结束到重新开始的间隔时间。简单而言，在依次经历过</a:t>
            </a:r>
            <a:r>
              <a:rPr lang="en-US" altLang="zh-CN" sz="1400" dirty="0" err="1">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 然后 </a:t>
            </a:r>
            <a:r>
              <a:rPr lang="en-US" altLang="zh-CN" sz="1400" dirty="0">
                <a:latin typeface="华文楷体" panose="02010600040101010101" pitchFamily="2" charset="-122"/>
                <a:ea typeface="华文楷体" panose="02010600040101010101" pitchFamily="2" charset="-122"/>
              </a:rPr>
              <a:t>RAS</a:t>
            </a:r>
            <a:r>
              <a:rPr lang="zh-CN" altLang="en-US"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tRCD</a:t>
            </a:r>
            <a:r>
              <a:rPr lang="zh-CN" altLang="en-US" sz="1400" dirty="0">
                <a:latin typeface="华文楷体" panose="02010600040101010101" pitchFamily="2" charset="-122"/>
                <a:ea typeface="华文楷体" panose="02010600040101010101" pitchFamily="2" charset="-122"/>
              </a:rPr>
              <a:t>， 和</a:t>
            </a:r>
            <a:r>
              <a:rPr lang="en-US" altLang="zh-CN" sz="1400" dirty="0">
                <a:latin typeface="华文楷体" panose="02010600040101010101" pitchFamily="2" charset="-122"/>
                <a:ea typeface="华文楷体" panose="02010600040101010101" pitchFamily="2" charset="-122"/>
              </a:rPr>
              <a:t>CAS</a:t>
            </a:r>
            <a:r>
              <a:rPr lang="zh-CN" altLang="en-US" sz="1400" dirty="0">
                <a:latin typeface="华文楷体" panose="02010600040101010101" pitchFamily="2" charset="-122"/>
                <a:ea typeface="华文楷体" panose="02010600040101010101" pitchFamily="2" charset="-122"/>
              </a:rPr>
              <a:t>之后，需要结束当前的状态然后重新开始新的循环，再从</a:t>
            </a:r>
            <a:r>
              <a:rPr lang="en-US" altLang="zh-CN" sz="1400" dirty="0" err="1">
                <a:latin typeface="华文楷体" panose="02010600040101010101" pitchFamily="2" charset="-122"/>
                <a:ea typeface="华文楷体" panose="02010600040101010101" pitchFamily="2" charset="-122"/>
              </a:rPr>
              <a:t>tRAS</a:t>
            </a:r>
            <a:r>
              <a:rPr lang="zh-CN" altLang="en-US" sz="1400" dirty="0">
                <a:latin typeface="华文楷体" panose="02010600040101010101" pitchFamily="2" charset="-122"/>
                <a:ea typeface="华文楷体" panose="02010600040101010101" pitchFamily="2" charset="-122"/>
              </a:rPr>
              <a:t>开始。这也是内存工作最基本的原理。如果你从事的任务需要大量的数据变化，例如视频 渲染，此时一个程序就需要使用很多的行来存储，</a:t>
            </a:r>
            <a:r>
              <a:rPr lang="en-US" altLang="zh-CN" sz="1400" dirty="0" err="1">
                <a:latin typeface="华文楷体" panose="02010600040101010101" pitchFamily="2" charset="-122"/>
                <a:ea typeface="华文楷体" panose="02010600040101010101" pitchFamily="2" charset="-122"/>
              </a:rPr>
              <a:t>tRP</a:t>
            </a:r>
            <a:r>
              <a:rPr lang="zh-CN" altLang="en-US" sz="1400" dirty="0">
                <a:latin typeface="华文楷体" panose="02010600040101010101" pitchFamily="2" charset="-122"/>
                <a:ea typeface="华文楷体" panose="02010600040101010101" pitchFamily="2" charset="-122"/>
              </a:rPr>
              <a:t>的参数值越低表示在不同行切换的速度越快。</a:t>
            </a:r>
          </a:p>
        </p:txBody>
      </p:sp>
      <p:pic>
        <p:nvPicPr>
          <p:cNvPr id="1026" name="Picture 2" descr="https://pics7.baidu.com/feed/9e3df8dcd100baa1c5a76dd2c4f9a31bcafc2ec5.jpeg?token=474ddfbbad868b56c4011be82766531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0" y="1015710"/>
            <a:ext cx="4484205" cy="227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97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331" y="337931"/>
            <a:ext cx="11917016" cy="6340197"/>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RAM(Random Access Memory) </a:t>
            </a:r>
            <a:r>
              <a:rPr lang="zh-CN" altLang="en-US" sz="1400" dirty="0">
                <a:latin typeface="华文楷体" panose="02010600040101010101" pitchFamily="2" charset="-122"/>
                <a:ea typeface="华文楷体" panose="02010600040101010101" pitchFamily="2" charset="-122"/>
              </a:rPr>
              <a:t>随机存储器。存储单元的内容可按需随意取出或存入，且存取的速度与存储单元的位置无关的存储器。这种存储器在断电时将丢失其存储内容，故主要用于存储短时间使用的程序。 按照存储信息的不同，随机存储器又分为静态随机存储器（</a:t>
            </a:r>
            <a:r>
              <a:rPr lang="en-US" altLang="zh-CN" sz="1400" dirty="0">
                <a:latin typeface="华文楷体" panose="02010600040101010101" pitchFamily="2" charset="-122"/>
                <a:ea typeface="华文楷体" panose="02010600040101010101" pitchFamily="2" charset="-122"/>
              </a:rPr>
              <a:t>Static RAM,SRAM)</a:t>
            </a:r>
            <a:r>
              <a:rPr lang="zh-CN" altLang="en-US" sz="1400" dirty="0">
                <a:latin typeface="华文楷体" panose="02010600040101010101" pitchFamily="2" charset="-122"/>
                <a:ea typeface="华文楷体" panose="02010600040101010101" pitchFamily="2" charset="-122"/>
              </a:rPr>
              <a:t>和动态随机存储器（</a:t>
            </a:r>
            <a:r>
              <a:rPr lang="en-US" altLang="zh-CN" sz="1400" dirty="0">
                <a:latin typeface="华文楷体" panose="02010600040101010101" pitchFamily="2" charset="-122"/>
                <a:ea typeface="华文楷体" panose="02010600040101010101" pitchFamily="2" charset="-122"/>
              </a:rPr>
              <a:t>Dynamic RAM,DRAM)</a:t>
            </a:r>
            <a:r>
              <a:rPr lang="zh-CN" altLang="en-US"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ROM(Read-Only Memory)</a:t>
            </a:r>
            <a:r>
              <a:rPr lang="zh-CN" altLang="en-US" sz="1400" dirty="0">
                <a:latin typeface="华文楷体" panose="02010600040101010101" pitchFamily="2" charset="-122"/>
                <a:ea typeface="华文楷体" panose="02010600040101010101" pitchFamily="2" charset="-122"/>
              </a:rPr>
              <a:t>只读存储器，是一种只能读出事先所存数据的固态半导体存储器。其特性是一旦储存资料就无法再将之改变或删除。通常用在不需经常变更资料的电子或电脑系统中，资料并且不会因为电源关闭而消失</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dirty="0" smtClean="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Static RAM</a:t>
            </a:r>
            <a:r>
              <a:rPr lang="zh-CN" altLang="en-US" sz="1400" dirty="0">
                <a:latin typeface="华文楷体" panose="02010600040101010101" pitchFamily="2" charset="-122"/>
                <a:ea typeface="华文楷体" panose="02010600040101010101" pitchFamily="2" charset="-122"/>
              </a:rPr>
              <a:t>）不需要刷新电路即能保存它内部存储的数据</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DRAM</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Dynamic RAM</a:t>
            </a:r>
            <a:r>
              <a:rPr lang="zh-CN" altLang="en-US" sz="1400" dirty="0">
                <a:latin typeface="华文楷体" panose="02010600040101010101" pitchFamily="2" charset="-122"/>
                <a:ea typeface="华文楷体" panose="02010600040101010101" pitchFamily="2" charset="-122"/>
              </a:rPr>
              <a:t>）每隔一段时间，要刷新充电一次，否则内部的数据即会消失</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因此</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具有较高的性能，但是</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也有它的缺点，即它的集成度较低，相同容量的</a:t>
            </a:r>
            <a:r>
              <a:rPr lang="en-US" altLang="zh-CN" sz="1400" dirty="0">
                <a:latin typeface="华文楷体" panose="02010600040101010101" pitchFamily="2" charset="-122"/>
                <a:ea typeface="华文楷体" panose="02010600040101010101" pitchFamily="2" charset="-122"/>
              </a:rPr>
              <a:t>DRAM</a:t>
            </a:r>
            <a:r>
              <a:rPr lang="zh-CN" altLang="en-US" sz="1400" dirty="0">
                <a:latin typeface="华文楷体" panose="02010600040101010101" pitchFamily="2" charset="-122"/>
                <a:ea typeface="华文楷体" panose="02010600040101010101" pitchFamily="2" charset="-122"/>
              </a:rPr>
              <a:t>内存可以设计为较小的体积，但是</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却需要很大的体积，且功耗较大。所以在主板上</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存储器要占用一部分面积</a:t>
            </a:r>
            <a:r>
              <a:rPr lang="zh-CN" altLang="en-US"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的速率高、性能好，它主要有如下应用</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1</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CPU</a:t>
            </a:r>
            <a:r>
              <a:rPr lang="zh-CN" altLang="en-US" sz="1400" dirty="0">
                <a:latin typeface="华文楷体" panose="02010600040101010101" pitchFamily="2" charset="-122"/>
                <a:ea typeface="华文楷体" panose="02010600040101010101" pitchFamily="2" charset="-122"/>
              </a:rPr>
              <a:t>与主存之间的高速缓存</a:t>
            </a:r>
            <a:r>
              <a:rPr lang="zh-CN" altLang="en-US" sz="1400" dirty="0" smtClean="0">
                <a:latin typeface="华文楷体" panose="02010600040101010101" pitchFamily="2" charset="-122"/>
                <a:ea typeface="华文楷体" panose="02010600040101010101" pitchFamily="2" charset="-122"/>
              </a:rPr>
              <a:t>。</a:t>
            </a:r>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2</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CPU</a:t>
            </a:r>
            <a:r>
              <a:rPr lang="zh-CN" altLang="en-US" sz="1400" dirty="0">
                <a:latin typeface="华文楷体" panose="02010600040101010101" pitchFamily="2" charset="-122"/>
                <a:ea typeface="华文楷体" panose="02010600040101010101" pitchFamily="2" charset="-122"/>
              </a:rPr>
              <a:t>内部的</a:t>
            </a:r>
            <a:r>
              <a:rPr lang="en-US" altLang="zh-CN" sz="1400" dirty="0">
                <a:latin typeface="华文楷体" panose="02010600040101010101" pitchFamily="2" charset="-122"/>
                <a:ea typeface="华文楷体" panose="02010600040101010101" pitchFamily="2" charset="-122"/>
              </a:rPr>
              <a:t>L1</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L2</a:t>
            </a:r>
            <a:r>
              <a:rPr lang="zh-CN" altLang="en-US" sz="1400" dirty="0">
                <a:latin typeface="华文楷体" panose="02010600040101010101" pitchFamily="2" charset="-122"/>
                <a:ea typeface="华文楷体" panose="02010600040101010101" pitchFamily="2" charset="-122"/>
              </a:rPr>
              <a:t>或外部的</a:t>
            </a:r>
            <a:r>
              <a:rPr lang="en-US" altLang="zh-CN" sz="1400" dirty="0">
                <a:latin typeface="华文楷体" panose="02010600040101010101" pitchFamily="2" charset="-122"/>
                <a:ea typeface="华文楷体" panose="02010600040101010101" pitchFamily="2" charset="-122"/>
              </a:rPr>
              <a:t>L2</a:t>
            </a:r>
            <a:r>
              <a:rPr lang="zh-CN" altLang="en-US" sz="1400" dirty="0">
                <a:latin typeface="华文楷体" panose="02010600040101010101" pitchFamily="2" charset="-122"/>
                <a:ea typeface="华文楷体" panose="02010600040101010101" pitchFamily="2" charset="-122"/>
              </a:rPr>
              <a:t>高速缓存</a:t>
            </a:r>
            <a:r>
              <a:rPr lang="zh-CN" altLang="en-US"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SSRAM</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Synchronous SRAM</a:t>
            </a:r>
            <a:r>
              <a:rPr lang="zh-CN" altLang="en-US" sz="1400" dirty="0">
                <a:latin typeface="华文楷体" panose="02010600040101010101" pitchFamily="2" charset="-122"/>
                <a:ea typeface="华文楷体" panose="02010600040101010101" pitchFamily="2" charset="-122"/>
              </a:rPr>
              <a:t>）即同步静态随机存取存储器。同步是指</a:t>
            </a:r>
            <a:r>
              <a:rPr lang="en-US" altLang="zh-CN" sz="1400" dirty="0">
                <a:latin typeface="华文楷体" panose="02010600040101010101" pitchFamily="2" charset="-122"/>
                <a:ea typeface="华文楷体" panose="02010600040101010101" pitchFamily="2" charset="-122"/>
              </a:rPr>
              <a:t>Memory</a:t>
            </a:r>
            <a:r>
              <a:rPr lang="zh-CN" altLang="en-US" sz="1400" dirty="0">
                <a:latin typeface="华文楷体" panose="02010600040101010101" pitchFamily="2" charset="-122"/>
                <a:ea typeface="华文楷体" panose="02010600040101010101" pitchFamily="2" charset="-122"/>
              </a:rPr>
              <a:t>工作需要同步时钟，内部的命令的发送与数据的传输都以它为基准；随机是指数据不是线性依次存储，而是由指定地址进行数据读写。 </a:t>
            </a:r>
          </a:p>
          <a:p>
            <a:r>
              <a:rPr lang="zh-CN" altLang="en-US" sz="1400" dirty="0">
                <a:latin typeface="华文楷体" panose="02010600040101010101" pitchFamily="2" charset="-122"/>
                <a:ea typeface="华文楷体" panose="02010600040101010101" pitchFamily="2" charset="-122"/>
              </a:rPr>
              <a:t>对于</a:t>
            </a:r>
            <a:r>
              <a:rPr lang="en-US" altLang="zh-CN" sz="1400" dirty="0">
                <a:latin typeface="华文楷体" panose="02010600040101010101" pitchFamily="2" charset="-122"/>
                <a:ea typeface="华文楷体" panose="02010600040101010101" pitchFamily="2" charset="-122"/>
              </a:rPr>
              <a:t>SSRAM</a:t>
            </a:r>
            <a:r>
              <a:rPr lang="zh-CN" altLang="en-US" sz="1400" dirty="0">
                <a:latin typeface="华文楷体" panose="02010600040101010101" pitchFamily="2" charset="-122"/>
                <a:ea typeface="华文楷体" panose="02010600040101010101" pitchFamily="2" charset="-122"/>
              </a:rPr>
              <a:t>的所有访问都在时钟的上升</a:t>
            </a:r>
            <a:r>
              <a:rPr lang="en-US" altLang="zh-CN" sz="1400" dirty="0">
                <a:latin typeface="华文楷体" panose="02010600040101010101" pitchFamily="2" charset="-122"/>
                <a:ea typeface="华文楷体" panose="02010600040101010101" pitchFamily="2" charset="-122"/>
              </a:rPr>
              <a:t>/</a:t>
            </a:r>
            <a:r>
              <a:rPr lang="zh-CN" altLang="en-US" sz="1400" dirty="0">
                <a:latin typeface="华文楷体" panose="02010600040101010101" pitchFamily="2" charset="-122"/>
                <a:ea typeface="华文楷体" panose="02010600040101010101" pitchFamily="2" charset="-122"/>
              </a:rPr>
              <a:t>下降沿启动。地址、数据输入和其它控制信号均于时钟信号相关。这一点与异步</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不同，异步</a:t>
            </a:r>
            <a:r>
              <a:rPr lang="en-US" altLang="zh-CN" sz="1400" dirty="0">
                <a:latin typeface="华文楷体" panose="02010600040101010101" pitchFamily="2" charset="-122"/>
                <a:ea typeface="华文楷体" panose="02010600040101010101" pitchFamily="2" charset="-122"/>
              </a:rPr>
              <a:t>SRAM</a:t>
            </a:r>
            <a:r>
              <a:rPr lang="zh-CN" altLang="en-US" sz="1400" dirty="0">
                <a:latin typeface="华文楷体" panose="02010600040101010101" pitchFamily="2" charset="-122"/>
                <a:ea typeface="华文楷体" panose="02010600040101010101" pitchFamily="2" charset="-122"/>
              </a:rPr>
              <a:t>的访问独立于时钟，数据输入和输出都由地址的变化控制。 </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SDRAM</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Synchronous DRAM</a:t>
            </a:r>
            <a:r>
              <a:rPr lang="zh-CN" altLang="en-US" sz="1400" dirty="0">
                <a:latin typeface="华文楷体" panose="02010600040101010101" pitchFamily="2" charset="-122"/>
                <a:ea typeface="华文楷体" panose="02010600040101010101" pitchFamily="2" charset="-122"/>
              </a:rPr>
              <a:t>）即同步动态随机存取存储器。同步是指 </a:t>
            </a:r>
            <a:r>
              <a:rPr lang="en-US" altLang="zh-CN" sz="1400" dirty="0">
                <a:latin typeface="华文楷体" panose="02010600040101010101" pitchFamily="2" charset="-122"/>
                <a:ea typeface="华文楷体" panose="02010600040101010101" pitchFamily="2" charset="-122"/>
              </a:rPr>
              <a:t>Memory</a:t>
            </a:r>
            <a:r>
              <a:rPr lang="zh-CN" altLang="en-US" sz="1400" dirty="0">
                <a:latin typeface="华文楷体" panose="02010600040101010101" pitchFamily="2" charset="-122"/>
                <a:ea typeface="华文楷体" panose="02010600040101010101" pitchFamily="2" charset="-122"/>
              </a:rPr>
              <a:t>工作需要同步时钟，内部的命令的发送与数据的传输都以它为基准；动态是指存储阵列需要不断的刷新来保证数据不丢失；随机是指数据不是线性依次存储，而是自由指定地址进行数据读写</a:t>
            </a:r>
            <a:r>
              <a:rPr lang="zh-CN" altLang="en-US"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FLASH </a:t>
            </a:r>
            <a:r>
              <a:rPr lang="zh-CN" altLang="en-US" sz="1400" dirty="0">
                <a:latin typeface="华文楷体" panose="02010600040101010101" pitchFamily="2" charset="-122"/>
                <a:ea typeface="华文楷体" panose="02010600040101010101" pitchFamily="2" charset="-122"/>
              </a:rPr>
              <a:t>即闪存。它是一种长寿命的非易失性（在断电情况下仍能保持所存储的数据信息）的存储器，数据删除不是以单个的字节为单位而是以固定的区块为单位（注意：</a:t>
            </a:r>
            <a:r>
              <a:rPr lang="en-US" altLang="zh-CN" sz="1400" dirty="0">
                <a:latin typeface="华文楷体" panose="02010600040101010101" pitchFamily="2" charset="-122"/>
                <a:ea typeface="华文楷体" panose="02010600040101010101" pitchFamily="2" charset="-122"/>
              </a:rPr>
              <a:t>NOR Flash </a:t>
            </a:r>
            <a:r>
              <a:rPr lang="zh-CN" altLang="en-US" sz="1400" dirty="0">
                <a:latin typeface="华文楷体" panose="02010600040101010101" pitchFamily="2" charset="-122"/>
                <a:ea typeface="华文楷体" panose="02010600040101010101" pitchFamily="2" charset="-122"/>
              </a:rPr>
              <a:t>为字节存储。），区块大小一般为</a:t>
            </a:r>
            <a:r>
              <a:rPr lang="en-US" altLang="zh-CN" sz="1400" dirty="0">
                <a:latin typeface="华文楷体" panose="02010600040101010101" pitchFamily="2" charset="-122"/>
                <a:ea typeface="华文楷体" panose="02010600040101010101" pitchFamily="2" charset="-122"/>
              </a:rPr>
              <a:t>256KB</a:t>
            </a:r>
            <a:r>
              <a:rPr lang="zh-CN" altLang="en-US" sz="1400" dirty="0">
                <a:latin typeface="华文楷体" panose="02010600040101010101" pitchFamily="2" charset="-122"/>
                <a:ea typeface="华文楷体" panose="02010600040101010101" pitchFamily="2" charset="-122"/>
              </a:rPr>
              <a:t>到</a:t>
            </a:r>
            <a:r>
              <a:rPr lang="en-US" altLang="zh-CN" sz="1400" dirty="0">
                <a:latin typeface="华文楷体" panose="02010600040101010101" pitchFamily="2" charset="-122"/>
                <a:ea typeface="华文楷体" panose="02010600040101010101" pitchFamily="2" charset="-122"/>
              </a:rPr>
              <a:t>20MB</a:t>
            </a:r>
            <a:r>
              <a:rPr lang="zh-CN" altLang="en-US"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en-US"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EEPROM </a:t>
            </a:r>
            <a:r>
              <a:rPr lang="zh-CN" altLang="en-US" sz="1400" dirty="0">
                <a:latin typeface="华文楷体" panose="02010600040101010101" pitchFamily="2" charset="-122"/>
                <a:ea typeface="华文楷体" panose="02010600040101010101" pitchFamily="2" charset="-122"/>
              </a:rPr>
              <a:t>即电子可擦除只读存储器。</a:t>
            </a:r>
            <a:r>
              <a:rPr lang="en-US" altLang="zh-CN" sz="1400" dirty="0">
                <a:latin typeface="华文楷体" panose="02010600040101010101" pitchFamily="2" charset="-122"/>
                <a:ea typeface="华文楷体" panose="02010600040101010101" pitchFamily="2" charset="-122"/>
              </a:rPr>
              <a:t>EEPROM</a:t>
            </a:r>
            <a:r>
              <a:rPr lang="zh-CN" altLang="en-US" sz="1400" dirty="0">
                <a:latin typeface="华文楷体" panose="02010600040101010101" pitchFamily="2" charset="-122"/>
                <a:ea typeface="华文楷体" panose="02010600040101010101" pitchFamily="2" charset="-122"/>
              </a:rPr>
              <a:t>与闪存不同的是，它能在字节水平上进行删除和重写而不是整个芯片擦写，这样闪存就比</a:t>
            </a:r>
            <a:r>
              <a:rPr lang="en-US" altLang="zh-CN" sz="1400" dirty="0">
                <a:latin typeface="华文楷体" panose="02010600040101010101" pitchFamily="2" charset="-122"/>
                <a:ea typeface="华文楷体" panose="02010600040101010101" pitchFamily="2" charset="-122"/>
              </a:rPr>
              <a:t>EEPROM</a:t>
            </a:r>
            <a:r>
              <a:rPr lang="zh-CN" altLang="en-US" sz="1400" dirty="0">
                <a:latin typeface="华文楷体" panose="02010600040101010101" pitchFamily="2" charset="-122"/>
                <a:ea typeface="华文楷体" panose="02010600040101010101" pitchFamily="2" charset="-122"/>
              </a:rPr>
              <a:t>的更新速度快。由于其断电时仍能保存数据，闪存通常被用来保存设置信息，如在电脑的</a:t>
            </a:r>
            <a:r>
              <a:rPr lang="en-US" altLang="zh-CN" sz="1400" dirty="0">
                <a:latin typeface="华文楷体" panose="02010600040101010101" pitchFamily="2" charset="-122"/>
                <a:ea typeface="华文楷体" panose="02010600040101010101" pitchFamily="2" charset="-122"/>
              </a:rPr>
              <a:t>BIOS</a:t>
            </a:r>
            <a:r>
              <a:rPr lang="zh-CN" altLang="en-US" sz="1400" dirty="0">
                <a:latin typeface="华文楷体" panose="02010600040101010101" pitchFamily="2" charset="-122"/>
                <a:ea typeface="华文楷体" panose="02010600040101010101" pitchFamily="2" charset="-122"/>
              </a:rPr>
              <a:t>（基本输入输出程序）、</a:t>
            </a:r>
            <a:r>
              <a:rPr lang="en-US" altLang="zh-CN" sz="1400" dirty="0">
                <a:latin typeface="华文楷体" panose="02010600040101010101" pitchFamily="2" charset="-122"/>
                <a:ea typeface="华文楷体" panose="02010600040101010101" pitchFamily="2" charset="-122"/>
              </a:rPr>
              <a:t>PDA</a:t>
            </a:r>
            <a:r>
              <a:rPr lang="zh-CN" altLang="en-US" sz="1400" dirty="0">
                <a:latin typeface="华文楷体" panose="02010600040101010101" pitchFamily="2" charset="-122"/>
                <a:ea typeface="华文楷体" panose="02010600040101010101" pitchFamily="2" charset="-122"/>
              </a:rPr>
              <a:t>（个人数字助理）、数码相机中保存资料等。</a:t>
            </a:r>
          </a:p>
        </p:txBody>
      </p:sp>
    </p:spTree>
    <p:extLst>
      <p:ext uri="{BB962C8B-B14F-4D97-AF65-F5344CB8AC3E}">
        <p14:creationId xmlns:p14="http://schemas.microsoft.com/office/powerpoint/2010/main" val="256826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451" y="423213"/>
            <a:ext cx="12026349" cy="5509200"/>
          </a:xfrm>
          <a:prstGeom prst="rect">
            <a:avLst/>
          </a:prstGeom>
        </p:spPr>
        <p:txBody>
          <a:bodyPr wrap="square">
            <a:spAutoFit/>
          </a:bodyPr>
          <a:lstStyle/>
          <a:p>
            <a:r>
              <a:rPr lang="zh-CN" altLang="en-US" sz="1600" dirty="0">
                <a:latin typeface="华文楷体" panose="02010600040101010101" pitchFamily="2" charset="-122"/>
                <a:ea typeface="华文楷体" panose="02010600040101010101" pitchFamily="2" charset="-122"/>
              </a:rPr>
              <a:t>颗粒封装技术</a:t>
            </a:r>
          </a:p>
          <a:p>
            <a:endParaRPr lang="zh-CN" altLang="en-US"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1</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SIMM(Single Inline Memory Module</a:t>
            </a:r>
            <a:r>
              <a:rPr lang="zh-CN" altLang="en-US" sz="1600" dirty="0">
                <a:latin typeface="华文楷体" panose="02010600040101010101" pitchFamily="2" charset="-122"/>
                <a:ea typeface="华文楷体" panose="02010600040101010101" pitchFamily="2" charset="-122"/>
              </a:rPr>
              <a:t>，单内联内存模块</a:t>
            </a:r>
            <a:r>
              <a:rPr lang="en-US" altLang="zh-CN" sz="1600" dirty="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　 　内存条通过金手指与主板连接，内存条正反两面都带有金手指。金手指可以在两面提供不同的信号，也可以提供相同的信号。</a:t>
            </a:r>
            <a:r>
              <a:rPr lang="en-US" altLang="zh-CN" sz="1600" dirty="0">
                <a:latin typeface="华文楷体" panose="02010600040101010101" pitchFamily="2" charset="-122"/>
                <a:ea typeface="华文楷体" panose="02010600040101010101" pitchFamily="2" charset="-122"/>
              </a:rPr>
              <a:t>SIMM</a:t>
            </a:r>
            <a:r>
              <a:rPr lang="zh-CN" altLang="en-US" sz="1600" dirty="0">
                <a:latin typeface="华文楷体" panose="02010600040101010101" pitchFamily="2" charset="-122"/>
                <a:ea typeface="华文楷体" panose="02010600040101010101" pitchFamily="2" charset="-122"/>
              </a:rPr>
              <a:t>就是一种两侧金手指都提供 相同信号的内存结构，它多用于早期的</a:t>
            </a:r>
            <a:r>
              <a:rPr lang="en-US" altLang="zh-CN" sz="1600" dirty="0">
                <a:latin typeface="华文楷体" panose="02010600040101010101" pitchFamily="2" charset="-122"/>
                <a:ea typeface="华文楷体" panose="02010600040101010101" pitchFamily="2" charset="-122"/>
              </a:rPr>
              <a:t>FPM</a:t>
            </a:r>
            <a:r>
              <a:rPr lang="zh-CN" altLang="en-US" sz="1600" dirty="0">
                <a:latin typeface="华文楷体" panose="02010600040101010101" pitchFamily="2" charset="-122"/>
                <a:ea typeface="华文楷体" panose="02010600040101010101" pitchFamily="2" charset="-122"/>
              </a:rPr>
              <a:t>和</a:t>
            </a:r>
            <a:r>
              <a:rPr lang="en-US" altLang="zh-CN" sz="1600" dirty="0">
                <a:latin typeface="华文楷体" panose="02010600040101010101" pitchFamily="2" charset="-122"/>
                <a:ea typeface="华文楷体" panose="02010600040101010101" pitchFamily="2" charset="-122"/>
              </a:rPr>
              <a:t>EDD DRAM</a:t>
            </a:r>
            <a:r>
              <a:rPr lang="zh-CN" altLang="en-US" sz="1600" dirty="0">
                <a:latin typeface="华文楷体" panose="02010600040101010101" pitchFamily="2" charset="-122"/>
                <a:ea typeface="华文楷体" panose="02010600040101010101" pitchFamily="2" charset="-122"/>
              </a:rPr>
              <a:t>，最初一次只能传输</a:t>
            </a:r>
            <a:r>
              <a:rPr lang="en-US" altLang="zh-CN" sz="1600" dirty="0">
                <a:latin typeface="华文楷体" panose="02010600040101010101" pitchFamily="2" charset="-122"/>
                <a:ea typeface="华文楷体" panose="02010600040101010101" pitchFamily="2" charset="-122"/>
              </a:rPr>
              <a:t>8bif</a:t>
            </a:r>
            <a:r>
              <a:rPr lang="zh-CN" altLang="en-US" sz="1600" dirty="0">
                <a:latin typeface="华文楷体" panose="02010600040101010101" pitchFamily="2" charset="-122"/>
                <a:ea typeface="华文楷体" panose="02010600040101010101" pitchFamily="2" charset="-122"/>
              </a:rPr>
              <a:t>数据，后来逐渐发展出</a:t>
            </a:r>
            <a:r>
              <a:rPr lang="en-US" altLang="zh-CN" sz="1600" dirty="0">
                <a:latin typeface="华文楷体" panose="02010600040101010101" pitchFamily="2" charset="-122"/>
                <a:ea typeface="华文楷体" panose="02010600040101010101" pitchFamily="2" charset="-122"/>
              </a:rPr>
              <a:t>16bit</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32bit</a:t>
            </a:r>
            <a:r>
              <a:rPr lang="zh-CN" altLang="en-US" sz="1600" dirty="0">
                <a:latin typeface="华文楷体" panose="02010600040101010101" pitchFamily="2" charset="-122"/>
                <a:ea typeface="华文楷体" panose="02010600040101010101" pitchFamily="2" charset="-122"/>
              </a:rPr>
              <a:t>的</a:t>
            </a:r>
            <a:r>
              <a:rPr lang="en-US" altLang="zh-CN" sz="1600" dirty="0">
                <a:latin typeface="华文楷体" panose="02010600040101010101" pitchFamily="2" charset="-122"/>
                <a:ea typeface="华文楷体" panose="02010600040101010101" pitchFamily="2" charset="-122"/>
              </a:rPr>
              <a:t>SIMM</a:t>
            </a:r>
            <a:r>
              <a:rPr lang="zh-CN" altLang="en-US" sz="1600" dirty="0">
                <a:latin typeface="华文楷体" panose="02010600040101010101" pitchFamily="2" charset="-122"/>
                <a:ea typeface="华文楷体" panose="02010600040101010101" pitchFamily="2" charset="-122"/>
              </a:rPr>
              <a:t>模组，其中</a:t>
            </a:r>
            <a:r>
              <a:rPr lang="en-US" altLang="zh-CN" sz="1600" dirty="0">
                <a:latin typeface="华文楷体" panose="02010600040101010101" pitchFamily="2" charset="-122"/>
                <a:ea typeface="华文楷体" panose="02010600040101010101" pitchFamily="2" charset="-122"/>
              </a:rPr>
              <a:t>8bit</a:t>
            </a:r>
            <a:r>
              <a:rPr lang="zh-CN" altLang="en-US" sz="1600" dirty="0">
                <a:latin typeface="华文楷体" panose="02010600040101010101" pitchFamily="2" charset="-122"/>
                <a:ea typeface="华文楷体" panose="02010600040101010101" pitchFamily="2" charset="-122"/>
              </a:rPr>
              <a:t>和</a:t>
            </a:r>
            <a:r>
              <a:rPr lang="en-US" altLang="zh-CN" sz="1600" dirty="0">
                <a:latin typeface="华文楷体" panose="02010600040101010101" pitchFamily="2" charset="-122"/>
                <a:ea typeface="华文楷体" panose="02010600040101010101" pitchFamily="2" charset="-122"/>
              </a:rPr>
              <a:t>16bitSIMM</a:t>
            </a:r>
            <a:r>
              <a:rPr lang="zh-CN" altLang="en-US" sz="1600" dirty="0">
                <a:latin typeface="华文楷体" panose="02010600040101010101" pitchFamily="2" charset="-122"/>
                <a:ea typeface="华文楷体" panose="02010600040101010101" pitchFamily="2" charset="-122"/>
              </a:rPr>
              <a:t>使用</a:t>
            </a:r>
            <a:r>
              <a:rPr lang="en-US" altLang="zh-CN" sz="1600" dirty="0">
                <a:latin typeface="华文楷体" panose="02010600040101010101" pitchFamily="2" charset="-122"/>
                <a:ea typeface="华文楷体" panose="02010600040101010101" pitchFamily="2" charset="-122"/>
              </a:rPr>
              <a:t>30pin</a:t>
            </a:r>
            <a:r>
              <a:rPr lang="zh-CN" altLang="en-US" sz="1600" dirty="0">
                <a:latin typeface="华文楷体" panose="02010600040101010101" pitchFamily="2" charset="-122"/>
                <a:ea typeface="华文楷体" panose="02010600040101010101" pitchFamily="2" charset="-122"/>
              </a:rPr>
              <a:t>接 口，</a:t>
            </a:r>
            <a:r>
              <a:rPr lang="en-US" altLang="zh-CN" sz="1600" dirty="0">
                <a:latin typeface="华文楷体" panose="02010600040101010101" pitchFamily="2" charset="-122"/>
                <a:ea typeface="华文楷体" panose="02010600040101010101" pitchFamily="2" charset="-122"/>
              </a:rPr>
              <a:t>32bit</a:t>
            </a:r>
            <a:r>
              <a:rPr lang="zh-CN" altLang="en-US" sz="1600" dirty="0">
                <a:latin typeface="华文楷体" panose="02010600040101010101" pitchFamily="2" charset="-122"/>
                <a:ea typeface="华文楷体" panose="02010600040101010101" pitchFamily="2" charset="-122"/>
              </a:rPr>
              <a:t>的则使用</a:t>
            </a:r>
            <a:r>
              <a:rPr lang="en-US" altLang="zh-CN" sz="1600" dirty="0">
                <a:latin typeface="华文楷体" panose="02010600040101010101" pitchFamily="2" charset="-122"/>
                <a:ea typeface="华文楷体" panose="02010600040101010101" pitchFamily="2" charset="-122"/>
              </a:rPr>
              <a:t>72pin</a:t>
            </a:r>
            <a:r>
              <a:rPr lang="zh-CN" altLang="en-US" sz="1600" dirty="0">
                <a:latin typeface="华文楷体" panose="02010600040101010101" pitchFamily="2" charset="-122"/>
                <a:ea typeface="华文楷体" panose="02010600040101010101" pitchFamily="2" charset="-122"/>
              </a:rPr>
              <a:t>接口。在内存发展进入</a:t>
            </a:r>
            <a:r>
              <a:rPr lang="en-US" altLang="zh-CN" sz="1600" dirty="0">
                <a:latin typeface="华文楷体" panose="02010600040101010101" pitchFamily="2" charset="-122"/>
                <a:ea typeface="华文楷体" panose="02010600040101010101" pitchFamily="2" charset="-122"/>
              </a:rPr>
              <a:t>SDRAM</a:t>
            </a:r>
            <a:r>
              <a:rPr lang="zh-CN" altLang="en-US" sz="1600" dirty="0">
                <a:latin typeface="华文楷体" panose="02010600040101010101" pitchFamily="2" charset="-122"/>
                <a:ea typeface="华文楷体" panose="02010600040101010101" pitchFamily="2" charset="-122"/>
              </a:rPr>
              <a:t>时代后，</a:t>
            </a:r>
            <a:r>
              <a:rPr lang="en-US" altLang="zh-CN" sz="1600" dirty="0">
                <a:latin typeface="华文楷体" panose="02010600040101010101" pitchFamily="2" charset="-122"/>
                <a:ea typeface="华文楷体" panose="02010600040101010101" pitchFamily="2" charset="-122"/>
              </a:rPr>
              <a:t>SIMM</a:t>
            </a:r>
            <a:r>
              <a:rPr lang="zh-CN" altLang="en-US" sz="1600" dirty="0">
                <a:latin typeface="华文楷体" panose="02010600040101010101" pitchFamily="2" charset="-122"/>
                <a:ea typeface="华文楷体" panose="02010600040101010101" pitchFamily="2" charset="-122"/>
              </a:rPr>
              <a:t>逐渐被</a:t>
            </a:r>
            <a:r>
              <a:rPr lang="en-US" altLang="zh-CN" sz="1600" dirty="0">
                <a:latin typeface="华文楷体" panose="02010600040101010101" pitchFamily="2" charset="-122"/>
                <a:ea typeface="华文楷体" panose="02010600040101010101" pitchFamily="2" charset="-122"/>
              </a:rPr>
              <a:t>DIMM</a:t>
            </a:r>
            <a:r>
              <a:rPr lang="zh-CN" altLang="en-US" sz="1600" dirty="0">
                <a:latin typeface="华文楷体" panose="02010600040101010101" pitchFamily="2" charset="-122"/>
                <a:ea typeface="华文楷体" panose="02010600040101010101" pitchFamily="2" charset="-122"/>
              </a:rPr>
              <a:t>技术取代。</a:t>
            </a:r>
          </a:p>
          <a:p>
            <a:endParaRPr lang="zh-CN" altLang="en-US"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2</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DIMM</a:t>
            </a:r>
          </a:p>
          <a:p>
            <a:r>
              <a:rPr lang="en-US" altLang="zh-CN" sz="1600" dirty="0" smtClean="0">
                <a:latin typeface="华文楷体" panose="02010600040101010101" pitchFamily="2" charset="-122"/>
                <a:ea typeface="华文楷体" panose="02010600040101010101" pitchFamily="2" charset="-122"/>
              </a:rPr>
              <a:t>       DIMM</a:t>
            </a:r>
            <a:r>
              <a:rPr lang="zh-CN" altLang="en-US" sz="1600" dirty="0">
                <a:latin typeface="华文楷体" panose="02010600040101010101" pitchFamily="2" charset="-122"/>
                <a:ea typeface="华文楷体" panose="02010600040101010101" pitchFamily="2" charset="-122"/>
              </a:rPr>
              <a:t>与</a:t>
            </a:r>
            <a:r>
              <a:rPr lang="en-US" altLang="zh-CN" sz="1600" dirty="0">
                <a:latin typeface="华文楷体" panose="02010600040101010101" pitchFamily="2" charset="-122"/>
                <a:ea typeface="华文楷体" panose="02010600040101010101" pitchFamily="2" charset="-122"/>
              </a:rPr>
              <a:t>SIMM</a:t>
            </a:r>
            <a:r>
              <a:rPr lang="zh-CN" altLang="en-US" sz="1600" dirty="0">
                <a:latin typeface="华文楷体" panose="02010600040101010101" pitchFamily="2" charset="-122"/>
                <a:ea typeface="华文楷体" panose="02010600040101010101" pitchFamily="2" charset="-122"/>
              </a:rPr>
              <a:t>相当类似，不同的只是</a:t>
            </a:r>
            <a:r>
              <a:rPr lang="en-US" altLang="zh-CN" sz="1600" dirty="0">
                <a:latin typeface="华文楷体" panose="02010600040101010101" pitchFamily="2" charset="-122"/>
                <a:ea typeface="华文楷体" panose="02010600040101010101" pitchFamily="2" charset="-122"/>
              </a:rPr>
              <a:t>DIMM</a:t>
            </a:r>
            <a:r>
              <a:rPr lang="zh-CN" altLang="en-US" sz="1600" dirty="0">
                <a:latin typeface="华文楷体" panose="02010600040101010101" pitchFamily="2" charset="-122"/>
                <a:ea typeface="华文楷体" panose="02010600040101010101" pitchFamily="2" charset="-122"/>
              </a:rPr>
              <a:t>的金手指两端不像</a:t>
            </a:r>
            <a:r>
              <a:rPr lang="en-US" altLang="zh-CN" sz="1600" dirty="0">
                <a:latin typeface="华文楷体" panose="02010600040101010101" pitchFamily="2" charset="-122"/>
                <a:ea typeface="华文楷体" panose="02010600040101010101" pitchFamily="2" charset="-122"/>
              </a:rPr>
              <a:t>SIMM</a:t>
            </a:r>
            <a:r>
              <a:rPr lang="zh-CN" altLang="en-US" sz="1600" dirty="0">
                <a:latin typeface="华文楷体" panose="02010600040101010101" pitchFamily="2" charset="-122"/>
                <a:ea typeface="华文楷体" panose="02010600040101010101" pitchFamily="2" charset="-122"/>
              </a:rPr>
              <a:t>那样是互通的，它们各自独立传输信号，因此可以满足更多数据信号的传送需要。 同样采用</a:t>
            </a:r>
            <a:r>
              <a:rPr lang="en-US" altLang="zh-CN" sz="1600" dirty="0">
                <a:latin typeface="华文楷体" panose="02010600040101010101" pitchFamily="2" charset="-122"/>
                <a:ea typeface="华文楷体" panose="02010600040101010101" pitchFamily="2" charset="-122"/>
              </a:rPr>
              <a:t>DIMM</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SDRAM </a:t>
            </a:r>
            <a:r>
              <a:rPr lang="zh-CN" altLang="en-US" sz="1600" dirty="0">
                <a:latin typeface="华文楷体" panose="02010600040101010101" pitchFamily="2" charset="-122"/>
                <a:ea typeface="华文楷体" panose="02010600040101010101" pitchFamily="2" charset="-122"/>
              </a:rPr>
              <a:t>的接口与</a:t>
            </a:r>
            <a:r>
              <a:rPr lang="en-US" altLang="zh-CN" sz="1600" dirty="0">
                <a:latin typeface="华文楷体" panose="02010600040101010101" pitchFamily="2" charset="-122"/>
                <a:ea typeface="华文楷体" panose="02010600040101010101" pitchFamily="2" charset="-122"/>
              </a:rPr>
              <a:t>DDR</a:t>
            </a:r>
            <a:r>
              <a:rPr lang="zh-CN" altLang="en-US" sz="1600" dirty="0">
                <a:latin typeface="华文楷体" panose="02010600040101010101" pitchFamily="2" charset="-122"/>
                <a:ea typeface="华文楷体" panose="02010600040101010101" pitchFamily="2" charset="-122"/>
              </a:rPr>
              <a:t>内存的接口也略有不同，</a:t>
            </a:r>
            <a:r>
              <a:rPr lang="en-US" altLang="zh-CN" sz="1600" dirty="0">
                <a:latin typeface="华文楷体" panose="02010600040101010101" pitchFamily="2" charset="-122"/>
                <a:ea typeface="华文楷体" panose="02010600040101010101" pitchFamily="2" charset="-122"/>
              </a:rPr>
              <a:t>SDRAM DIMM</a:t>
            </a:r>
            <a:r>
              <a:rPr lang="zh-CN" altLang="en-US" sz="1600" dirty="0">
                <a:latin typeface="华文楷体" panose="02010600040101010101" pitchFamily="2" charset="-122"/>
                <a:ea typeface="华文楷体" panose="02010600040101010101" pitchFamily="2" charset="-122"/>
              </a:rPr>
              <a:t>为</a:t>
            </a:r>
            <a:r>
              <a:rPr lang="en-US" altLang="zh-CN" sz="1600" dirty="0">
                <a:latin typeface="华文楷体" panose="02010600040101010101" pitchFamily="2" charset="-122"/>
                <a:ea typeface="华文楷体" panose="02010600040101010101" pitchFamily="2" charset="-122"/>
              </a:rPr>
              <a:t>168Pin DIMM</a:t>
            </a:r>
            <a:r>
              <a:rPr lang="zh-CN" altLang="en-US" sz="1600" dirty="0">
                <a:latin typeface="华文楷体" panose="02010600040101010101" pitchFamily="2" charset="-122"/>
                <a:ea typeface="华文楷体" panose="02010600040101010101" pitchFamily="2" charset="-122"/>
              </a:rPr>
              <a:t>结构，金手指每面为</a:t>
            </a:r>
            <a:r>
              <a:rPr lang="en-US" altLang="zh-CN" sz="1600" dirty="0">
                <a:latin typeface="华文楷体" panose="02010600040101010101" pitchFamily="2" charset="-122"/>
                <a:ea typeface="华文楷体" panose="02010600040101010101" pitchFamily="2" charset="-122"/>
              </a:rPr>
              <a:t>84Pin</a:t>
            </a:r>
            <a:r>
              <a:rPr lang="zh-CN" altLang="en-US" sz="1600" dirty="0">
                <a:latin typeface="华文楷体" panose="02010600040101010101" pitchFamily="2" charset="-122"/>
                <a:ea typeface="华文楷体" panose="02010600040101010101" pitchFamily="2" charset="-122"/>
              </a:rPr>
              <a:t>，金手指上有两个卡口，用来避免插入插槽时，错误将内存反向插入而导致烧毁；</a:t>
            </a:r>
            <a:r>
              <a:rPr lang="en-US" altLang="zh-CN" sz="1600" dirty="0">
                <a:latin typeface="华文楷体" panose="02010600040101010101" pitchFamily="2" charset="-122"/>
                <a:ea typeface="华文楷体" panose="02010600040101010101" pitchFamily="2" charset="-122"/>
              </a:rPr>
              <a:t>DDR DIMM</a:t>
            </a:r>
            <a:r>
              <a:rPr lang="zh-CN" altLang="en-US" sz="1600" dirty="0">
                <a:latin typeface="华文楷体" panose="02010600040101010101" pitchFamily="2" charset="-122"/>
                <a:ea typeface="华文楷体" panose="02010600040101010101" pitchFamily="2" charset="-122"/>
              </a:rPr>
              <a:t>则采用</a:t>
            </a:r>
            <a:r>
              <a:rPr lang="en-US" altLang="zh-CN" sz="1600" dirty="0">
                <a:latin typeface="华文楷体" panose="02010600040101010101" pitchFamily="2" charset="-122"/>
                <a:ea typeface="华文楷体" panose="02010600040101010101" pitchFamily="2" charset="-122"/>
              </a:rPr>
              <a:t>184Pin DIMM</a:t>
            </a:r>
            <a:r>
              <a:rPr lang="zh-CN" altLang="en-US" sz="1600" dirty="0">
                <a:latin typeface="华文楷体" panose="02010600040101010101" pitchFamily="2" charset="-122"/>
                <a:ea typeface="华文楷体" panose="02010600040101010101" pitchFamily="2" charset="-122"/>
              </a:rPr>
              <a:t>结构，金手指每面有</a:t>
            </a:r>
            <a:r>
              <a:rPr lang="en-US" altLang="zh-CN" sz="1600" dirty="0">
                <a:latin typeface="华文楷体" panose="02010600040101010101" pitchFamily="2" charset="-122"/>
                <a:ea typeface="华文楷体" panose="02010600040101010101" pitchFamily="2" charset="-122"/>
              </a:rPr>
              <a:t>92Pin</a:t>
            </a:r>
            <a:r>
              <a:rPr lang="zh-CN" altLang="en-US" sz="1600" dirty="0">
                <a:latin typeface="华文楷体" panose="02010600040101010101" pitchFamily="2" charset="-122"/>
                <a:ea typeface="华文楷体" panose="02010600040101010101" pitchFamily="2" charset="-122"/>
              </a:rPr>
              <a:t>，金手指上只有一个卡口。卡口数量的不同，是二者最为明显的区别。</a:t>
            </a:r>
          </a:p>
          <a:p>
            <a:r>
              <a:rPr lang="zh-CN" altLang="en-US" sz="1600" dirty="0" smtClean="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DDR2 </a:t>
            </a:r>
            <a:r>
              <a:rPr lang="en-US" altLang="zh-CN" sz="1600" dirty="0">
                <a:latin typeface="华文楷体" panose="02010600040101010101" pitchFamily="2" charset="-122"/>
                <a:ea typeface="华文楷体" panose="02010600040101010101" pitchFamily="2" charset="-122"/>
              </a:rPr>
              <a:t>DIMM</a:t>
            </a:r>
            <a:r>
              <a:rPr lang="zh-CN" altLang="en-US" sz="1600" dirty="0">
                <a:latin typeface="华文楷体" panose="02010600040101010101" pitchFamily="2" charset="-122"/>
                <a:ea typeface="华文楷体" panose="02010600040101010101" pitchFamily="2" charset="-122"/>
              </a:rPr>
              <a:t>为</a:t>
            </a:r>
            <a:r>
              <a:rPr lang="en-US" altLang="zh-CN" sz="1600" dirty="0">
                <a:latin typeface="华文楷体" panose="02010600040101010101" pitchFamily="2" charset="-122"/>
                <a:ea typeface="华文楷体" panose="02010600040101010101" pitchFamily="2" charset="-122"/>
              </a:rPr>
              <a:t>240pin DIMM</a:t>
            </a:r>
            <a:r>
              <a:rPr lang="zh-CN" altLang="en-US" sz="1600" dirty="0">
                <a:latin typeface="华文楷体" panose="02010600040101010101" pitchFamily="2" charset="-122"/>
                <a:ea typeface="华文楷体" panose="02010600040101010101" pitchFamily="2" charset="-122"/>
              </a:rPr>
              <a:t>结构，金手指每面有</a:t>
            </a:r>
            <a:r>
              <a:rPr lang="en-US" altLang="zh-CN" sz="1600" dirty="0">
                <a:latin typeface="华文楷体" panose="02010600040101010101" pitchFamily="2" charset="-122"/>
                <a:ea typeface="华文楷体" panose="02010600040101010101" pitchFamily="2" charset="-122"/>
              </a:rPr>
              <a:t>120Pin</a:t>
            </a:r>
            <a:r>
              <a:rPr lang="zh-CN" altLang="en-US" sz="1600" dirty="0">
                <a:latin typeface="华文楷体" panose="02010600040101010101" pitchFamily="2" charset="-122"/>
                <a:ea typeface="华文楷体" panose="02010600040101010101" pitchFamily="2" charset="-122"/>
              </a:rPr>
              <a:t>，与</a:t>
            </a:r>
            <a:r>
              <a:rPr lang="en-US" altLang="zh-CN" sz="1600" dirty="0">
                <a:latin typeface="华文楷体" panose="02010600040101010101" pitchFamily="2" charset="-122"/>
                <a:ea typeface="华文楷体" panose="02010600040101010101" pitchFamily="2" charset="-122"/>
              </a:rPr>
              <a:t>DDR DIMM</a:t>
            </a:r>
            <a:r>
              <a:rPr lang="zh-CN" altLang="en-US" sz="1600" dirty="0">
                <a:latin typeface="华文楷体" panose="02010600040101010101" pitchFamily="2" charset="-122"/>
                <a:ea typeface="华文楷体" panose="02010600040101010101" pitchFamily="2" charset="-122"/>
              </a:rPr>
              <a:t>一样金手指上也只有一个卡口，但是卡口的位置与</a:t>
            </a:r>
            <a:r>
              <a:rPr lang="en-US" altLang="zh-CN" sz="1600" dirty="0">
                <a:latin typeface="华文楷体" panose="02010600040101010101" pitchFamily="2" charset="-122"/>
                <a:ea typeface="华文楷体" panose="02010600040101010101" pitchFamily="2" charset="-122"/>
              </a:rPr>
              <a:t>DDR DIMM</a:t>
            </a:r>
            <a:r>
              <a:rPr lang="zh-CN" altLang="en-US" sz="1600" dirty="0">
                <a:latin typeface="华文楷体" panose="02010600040101010101" pitchFamily="2" charset="-122"/>
                <a:ea typeface="华文楷体" panose="02010600040101010101" pitchFamily="2" charset="-122"/>
              </a:rPr>
              <a:t>稍微有一些不同，因此</a:t>
            </a:r>
            <a:r>
              <a:rPr lang="en-US" altLang="zh-CN" sz="1600" dirty="0">
                <a:latin typeface="华文楷体" panose="02010600040101010101" pitchFamily="2" charset="-122"/>
                <a:ea typeface="华文楷体" panose="02010600040101010101" pitchFamily="2" charset="-122"/>
              </a:rPr>
              <a:t>DDR</a:t>
            </a:r>
            <a:r>
              <a:rPr lang="zh-CN" altLang="en-US" sz="1600" dirty="0">
                <a:latin typeface="华文楷体" panose="02010600040101010101" pitchFamily="2" charset="-122"/>
                <a:ea typeface="华文楷体" panose="02010600040101010101" pitchFamily="2" charset="-122"/>
              </a:rPr>
              <a:t>内存是插不进</a:t>
            </a:r>
            <a:r>
              <a:rPr lang="en-US" altLang="zh-CN" sz="1600" dirty="0">
                <a:latin typeface="华文楷体" panose="02010600040101010101" pitchFamily="2" charset="-122"/>
                <a:ea typeface="华文楷体" panose="02010600040101010101" pitchFamily="2" charset="-122"/>
              </a:rPr>
              <a:t>DDR2 DIMM</a:t>
            </a:r>
            <a:r>
              <a:rPr lang="zh-CN" altLang="en-US" sz="1600" dirty="0">
                <a:latin typeface="华文楷体" panose="02010600040101010101" pitchFamily="2" charset="-122"/>
                <a:ea typeface="华文楷体" panose="02010600040101010101" pitchFamily="2" charset="-122"/>
              </a:rPr>
              <a:t>的，同理</a:t>
            </a:r>
            <a:r>
              <a:rPr lang="en-US" altLang="zh-CN" sz="1600" dirty="0">
                <a:latin typeface="华文楷体" panose="02010600040101010101" pitchFamily="2" charset="-122"/>
                <a:ea typeface="华文楷体" panose="02010600040101010101" pitchFamily="2" charset="-122"/>
              </a:rPr>
              <a:t>DDR2</a:t>
            </a:r>
            <a:r>
              <a:rPr lang="zh-CN" altLang="en-US" sz="1600" dirty="0">
                <a:latin typeface="华文楷体" panose="02010600040101010101" pitchFamily="2" charset="-122"/>
                <a:ea typeface="华文楷体" panose="02010600040101010101" pitchFamily="2" charset="-122"/>
              </a:rPr>
              <a:t>内存也是插不进</a:t>
            </a:r>
            <a:r>
              <a:rPr lang="en-US" altLang="zh-CN" sz="1600" dirty="0">
                <a:latin typeface="华文楷体" panose="02010600040101010101" pitchFamily="2" charset="-122"/>
                <a:ea typeface="华文楷体" panose="02010600040101010101" pitchFamily="2" charset="-122"/>
              </a:rPr>
              <a:t>DDR DIMM</a:t>
            </a:r>
            <a:r>
              <a:rPr lang="zh-CN" altLang="en-US" sz="1600" dirty="0">
                <a:latin typeface="华文楷体" panose="02010600040101010101" pitchFamily="2" charset="-122"/>
                <a:ea typeface="华文楷体" panose="02010600040101010101" pitchFamily="2" charset="-122"/>
              </a:rPr>
              <a:t>的，因此在一些同时具有</a:t>
            </a:r>
            <a:r>
              <a:rPr lang="en-US" altLang="zh-CN" sz="1600" dirty="0">
                <a:latin typeface="华文楷体" panose="02010600040101010101" pitchFamily="2" charset="-122"/>
                <a:ea typeface="华文楷体" panose="02010600040101010101" pitchFamily="2" charset="-122"/>
              </a:rPr>
              <a:t>DDR DIMM</a:t>
            </a:r>
            <a:r>
              <a:rPr lang="zh-CN" altLang="en-US" sz="1600" dirty="0">
                <a:latin typeface="华文楷体" panose="02010600040101010101" pitchFamily="2" charset="-122"/>
                <a:ea typeface="华文楷体" panose="02010600040101010101" pitchFamily="2" charset="-122"/>
              </a:rPr>
              <a:t>和</a:t>
            </a:r>
            <a:r>
              <a:rPr lang="en-US" altLang="zh-CN" sz="1600" dirty="0">
                <a:latin typeface="华文楷体" panose="02010600040101010101" pitchFamily="2" charset="-122"/>
                <a:ea typeface="华文楷体" panose="02010600040101010101" pitchFamily="2" charset="-122"/>
              </a:rPr>
              <a:t>DDR2 DIMM</a:t>
            </a:r>
            <a:r>
              <a:rPr lang="zh-CN" altLang="en-US" sz="1600" dirty="0">
                <a:latin typeface="华文楷体" panose="02010600040101010101" pitchFamily="2" charset="-122"/>
                <a:ea typeface="华文楷体" panose="02010600040101010101" pitchFamily="2" charset="-122"/>
              </a:rPr>
              <a:t>的主板上，不会出现将内存插错插槽的问题。</a:t>
            </a:r>
          </a:p>
          <a:p>
            <a:endParaRPr lang="zh-CN" altLang="en-US"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3</a:t>
            </a:r>
            <a:r>
              <a:rPr lang="zh-CN" altLang="en-US" sz="1600" dirty="0">
                <a:latin typeface="华文楷体" panose="02010600040101010101" pitchFamily="2" charset="-122"/>
                <a:ea typeface="华文楷体" panose="02010600040101010101" pitchFamily="2" charset="-122"/>
              </a:rPr>
              <a:t>、</a:t>
            </a:r>
            <a:r>
              <a:rPr lang="en-US" altLang="zh-CN" sz="1600" dirty="0" smtClean="0">
                <a:latin typeface="华文楷体" panose="02010600040101010101" pitchFamily="2" charset="-122"/>
                <a:ea typeface="华文楷体" panose="02010600040101010101" pitchFamily="2" charset="-122"/>
              </a:rPr>
              <a:t>RIMM</a:t>
            </a:r>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RIMM</a:t>
            </a:r>
            <a:r>
              <a:rPr lang="zh-CN" altLang="en-US" sz="1600" dirty="0">
                <a:latin typeface="华文楷体" panose="02010600040101010101" pitchFamily="2" charset="-122"/>
                <a:ea typeface="华文楷体" panose="02010600040101010101" pitchFamily="2" charset="-122"/>
              </a:rPr>
              <a:t>是</a:t>
            </a:r>
            <a:r>
              <a:rPr lang="en-US" altLang="zh-CN" sz="1600" dirty="0">
                <a:latin typeface="华文楷体" panose="02010600040101010101" pitchFamily="2" charset="-122"/>
                <a:ea typeface="华文楷体" panose="02010600040101010101" pitchFamily="2" charset="-122"/>
              </a:rPr>
              <a:t>Rambus</a:t>
            </a:r>
            <a:r>
              <a:rPr lang="zh-CN" altLang="en-US" sz="1600" dirty="0">
                <a:latin typeface="华文楷体" panose="02010600040101010101" pitchFamily="2" charset="-122"/>
                <a:ea typeface="华文楷体" panose="02010600040101010101" pitchFamily="2" charset="-122"/>
              </a:rPr>
              <a:t>公司生产的</a:t>
            </a:r>
            <a:r>
              <a:rPr lang="en-US" altLang="zh-CN" sz="1600" dirty="0">
                <a:latin typeface="华文楷体" panose="02010600040101010101" pitchFamily="2" charset="-122"/>
                <a:ea typeface="华文楷体" panose="02010600040101010101" pitchFamily="2" charset="-122"/>
              </a:rPr>
              <a:t>RDRAM</a:t>
            </a:r>
            <a:r>
              <a:rPr lang="zh-CN" altLang="en-US" sz="1600" dirty="0">
                <a:latin typeface="华文楷体" panose="02010600040101010101" pitchFamily="2" charset="-122"/>
                <a:ea typeface="华文楷体" panose="02010600040101010101" pitchFamily="2" charset="-122"/>
              </a:rPr>
              <a:t>内存所采用的接口类型，</a:t>
            </a:r>
            <a:r>
              <a:rPr lang="en-US" altLang="zh-CN" sz="1600" dirty="0">
                <a:latin typeface="华文楷体" panose="02010600040101010101" pitchFamily="2" charset="-122"/>
                <a:ea typeface="华文楷体" panose="02010600040101010101" pitchFamily="2" charset="-122"/>
              </a:rPr>
              <a:t>RIMM</a:t>
            </a:r>
            <a:r>
              <a:rPr lang="zh-CN" altLang="en-US" sz="1600" dirty="0">
                <a:latin typeface="华文楷体" panose="02010600040101010101" pitchFamily="2" charset="-122"/>
                <a:ea typeface="华文楷体" panose="02010600040101010101" pitchFamily="2" charset="-122"/>
              </a:rPr>
              <a:t>内存与</a:t>
            </a:r>
            <a:r>
              <a:rPr lang="en-US" altLang="zh-CN" sz="1600" dirty="0">
                <a:latin typeface="华文楷体" panose="02010600040101010101" pitchFamily="2" charset="-122"/>
                <a:ea typeface="华文楷体" panose="02010600040101010101" pitchFamily="2" charset="-122"/>
              </a:rPr>
              <a:t>DIMM</a:t>
            </a:r>
            <a:r>
              <a:rPr lang="zh-CN" altLang="en-US" sz="1600" dirty="0">
                <a:latin typeface="华文楷体" panose="02010600040101010101" pitchFamily="2" charset="-122"/>
                <a:ea typeface="华文楷体" panose="02010600040101010101" pitchFamily="2" charset="-122"/>
              </a:rPr>
              <a:t>的外型尺寸差不多，金手指同样也是双面的。</a:t>
            </a:r>
            <a:r>
              <a:rPr lang="en-US" altLang="zh-CN" sz="1600" dirty="0">
                <a:latin typeface="华文楷体" panose="02010600040101010101" pitchFamily="2" charset="-122"/>
                <a:ea typeface="华文楷体" panose="02010600040101010101" pitchFamily="2" charset="-122"/>
              </a:rPr>
              <a:t>RIMM</a:t>
            </a:r>
            <a:r>
              <a:rPr lang="zh-CN" altLang="en-US" sz="1600" dirty="0">
                <a:latin typeface="华文楷体" panose="02010600040101010101" pitchFamily="2" charset="-122"/>
                <a:ea typeface="华文楷体" panose="02010600040101010101" pitchFamily="2" charset="-122"/>
              </a:rPr>
              <a:t>有也 </a:t>
            </a:r>
            <a:r>
              <a:rPr lang="en-US" altLang="zh-CN" sz="1600" dirty="0">
                <a:latin typeface="华文楷体" panose="02010600040101010101" pitchFamily="2" charset="-122"/>
                <a:ea typeface="华文楷体" panose="02010600040101010101" pitchFamily="2" charset="-122"/>
              </a:rPr>
              <a:t>184 Pin</a:t>
            </a:r>
            <a:r>
              <a:rPr lang="zh-CN" altLang="en-US" sz="1600" dirty="0">
                <a:latin typeface="华文楷体" panose="02010600040101010101" pitchFamily="2" charset="-122"/>
                <a:ea typeface="华文楷体" panose="02010600040101010101" pitchFamily="2" charset="-122"/>
              </a:rPr>
              <a:t>的针脚，在金手指的中间部分有两个靠的很近的卡口。</a:t>
            </a:r>
            <a:r>
              <a:rPr lang="en-US" altLang="zh-CN" sz="1600" dirty="0">
                <a:latin typeface="华文楷体" panose="02010600040101010101" pitchFamily="2" charset="-122"/>
                <a:ea typeface="华文楷体" panose="02010600040101010101" pitchFamily="2" charset="-122"/>
              </a:rPr>
              <a:t>RIMM</a:t>
            </a:r>
            <a:r>
              <a:rPr lang="zh-CN" altLang="en-US" sz="1600" dirty="0">
                <a:latin typeface="华文楷体" panose="02010600040101010101" pitchFamily="2" charset="-122"/>
                <a:ea typeface="华文楷体" panose="02010600040101010101" pitchFamily="2" charset="-122"/>
              </a:rPr>
              <a:t>非</a:t>
            </a:r>
            <a:r>
              <a:rPr lang="en-US" altLang="zh-CN" sz="1600" dirty="0">
                <a:latin typeface="华文楷体" panose="02010600040101010101" pitchFamily="2" charset="-122"/>
                <a:ea typeface="华文楷体" panose="02010600040101010101" pitchFamily="2" charset="-122"/>
              </a:rPr>
              <a:t>ECC</a:t>
            </a:r>
            <a:r>
              <a:rPr lang="zh-CN" altLang="en-US" sz="1600" dirty="0">
                <a:latin typeface="华文楷体" panose="02010600040101010101" pitchFamily="2" charset="-122"/>
                <a:ea typeface="华文楷体" panose="02010600040101010101" pitchFamily="2" charset="-122"/>
              </a:rPr>
              <a:t>版有</a:t>
            </a:r>
            <a:r>
              <a:rPr lang="en-US" altLang="zh-CN" sz="1600" dirty="0">
                <a:latin typeface="华文楷体" panose="02010600040101010101" pitchFamily="2" charset="-122"/>
                <a:ea typeface="华文楷体" panose="02010600040101010101" pitchFamily="2" charset="-122"/>
              </a:rPr>
              <a:t>16</a:t>
            </a:r>
            <a:r>
              <a:rPr lang="zh-CN" altLang="en-US" sz="1600" dirty="0">
                <a:latin typeface="华文楷体" panose="02010600040101010101" pitchFamily="2" charset="-122"/>
                <a:ea typeface="华文楷体" panose="02010600040101010101" pitchFamily="2" charset="-122"/>
              </a:rPr>
              <a:t>位数据宽度，</a:t>
            </a:r>
            <a:r>
              <a:rPr lang="en-US" altLang="zh-CN" sz="1600" dirty="0">
                <a:latin typeface="华文楷体" panose="02010600040101010101" pitchFamily="2" charset="-122"/>
                <a:ea typeface="华文楷体" panose="02010600040101010101" pitchFamily="2" charset="-122"/>
              </a:rPr>
              <a:t>ECC</a:t>
            </a:r>
            <a:r>
              <a:rPr lang="zh-CN" altLang="en-US" sz="1600" dirty="0">
                <a:latin typeface="华文楷体" panose="02010600040101010101" pitchFamily="2" charset="-122"/>
                <a:ea typeface="华文楷体" panose="02010600040101010101" pitchFamily="2" charset="-122"/>
              </a:rPr>
              <a:t>版则都是</a:t>
            </a:r>
            <a:r>
              <a:rPr lang="en-US" altLang="zh-CN" sz="1600" dirty="0">
                <a:latin typeface="华文楷体" panose="02010600040101010101" pitchFamily="2" charset="-122"/>
                <a:ea typeface="华文楷体" panose="02010600040101010101" pitchFamily="2" charset="-122"/>
              </a:rPr>
              <a:t>18</a:t>
            </a:r>
            <a:r>
              <a:rPr lang="zh-CN" altLang="en-US" sz="1600" dirty="0">
                <a:latin typeface="华文楷体" panose="02010600040101010101" pitchFamily="2" charset="-122"/>
                <a:ea typeface="华文楷体" panose="02010600040101010101" pitchFamily="2" charset="-122"/>
              </a:rPr>
              <a:t>位宽。由于</a:t>
            </a:r>
            <a:r>
              <a:rPr lang="en-US" altLang="zh-CN" sz="1600" dirty="0">
                <a:latin typeface="华文楷体" panose="02010600040101010101" pitchFamily="2" charset="-122"/>
                <a:ea typeface="华文楷体" panose="02010600040101010101" pitchFamily="2" charset="-122"/>
              </a:rPr>
              <a:t>RDRAM</a:t>
            </a:r>
            <a:r>
              <a:rPr lang="zh-CN" altLang="en-US" sz="1600" dirty="0">
                <a:latin typeface="华文楷体" panose="02010600040101010101" pitchFamily="2" charset="-122"/>
                <a:ea typeface="华文楷体" panose="02010600040101010101" pitchFamily="2" charset="-122"/>
              </a:rPr>
              <a:t>内存较高的价格， 此类内存在</a:t>
            </a:r>
            <a:r>
              <a:rPr lang="en-US" altLang="zh-CN" sz="1600" dirty="0">
                <a:latin typeface="华文楷体" panose="02010600040101010101" pitchFamily="2" charset="-122"/>
                <a:ea typeface="华文楷体" panose="02010600040101010101" pitchFamily="2" charset="-122"/>
              </a:rPr>
              <a:t>DIY</a:t>
            </a:r>
            <a:r>
              <a:rPr lang="zh-CN" altLang="en-US" sz="1600" dirty="0">
                <a:latin typeface="华文楷体" panose="02010600040101010101" pitchFamily="2" charset="-122"/>
                <a:ea typeface="华文楷体" panose="02010600040101010101" pitchFamily="2" charset="-122"/>
              </a:rPr>
              <a:t>市场很少见到，</a:t>
            </a:r>
            <a:r>
              <a:rPr lang="en-US" altLang="zh-CN" sz="1600" dirty="0">
                <a:latin typeface="华文楷体" panose="02010600040101010101" pitchFamily="2" charset="-122"/>
                <a:ea typeface="华文楷体" panose="02010600040101010101" pitchFamily="2" charset="-122"/>
              </a:rPr>
              <a:t>RIMM</a:t>
            </a:r>
            <a:r>
              <a:rPr lang="zh-CN" altLang="en-US" sz="1600" dirty="0">
                <a:latin typeface="华文楷体" panose="02010600040101010101" pitchFamily="2" charset="-122"/>
                <a:ea typeface="华文楷体" panose="02010600040101010101" pitchFamily="2" charset="-122"/>
              </a:rPr>
              <a:t>接口也就难得一见了。</a:t>
            </a:r>
          </a:p>
        </p:txBody>
      </p:sp>
    </p:spTree>
    <p:extLst>
      <p:ext uri="{BB962C8B-B14F-4D97-AF65-F5344CB8AC3E}">
        <p14:creationId xmlns:p14="http://schemas.microsoft.com/office/powerpoint/2010/main" val="379626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52675" y="919162"/>
            <a:ext cx="7486650" cy="5019675"/>
          </a:xfrm>
          <a:prstGeom prst="rect">
            <a:avLst/>
          </a:prstGeom>
        </p:spPr>
      </p:pic>
    </p:spTree>
    <p:extLst>
      <p:ext uri="{BB962C8B-B14F-4D97-AF65-F5344CB8AC3E}">
        <p14:creationId xmlns:p14="http://schemas.microsoft.com/office/powerpoint/2010/main" val="332855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14637" y="1095375"/>
            <a:ext cx="6562725" cy="4667250"/>
          </a:xfrm>
          <a:prstGeom prst="rect">
            <a:avLst/>
          </a:prstGeom>
        </p:spPr>
      </p:pic>
    </p:spTree>
    <p:extLst>
      <p:ext uri="{BB962C8B-B14F-4D97-AF65-F5344CB8AC3E}">
        <p14:creationId xmlns:p14="http://schemas.microsoft.com/office/powerpoint/2010/main" val="65111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38350" y="561975"/>
            <a:ext cx="8115300" cy="5734050"/>
          </a:xfrm>
          <a:prstGeom prst="rect">
            <a:avLst/>
          </a:prstGeom>
        </p:spPr>
      </p:pic>
    </p:spTree>
    <p:extLst>
      <p:ext uri="{BB962C8B-B14F-4D97-AF65-F5344CB8AC3E}">
        <p14:creationId xmlns:p14="http://schemas.microsoft.com/office/powerpoint/2010/main" val="36892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824" y="729466"/>
            <a:ext cx="11363325" cy="2504788"/>
          </a:xfrm>
          <a:prstGeom prst="rect">
            <a:avLst/>
          </a:prstGeom>
        </p:spPr>
        <p:txBody>
          <a:bodyPr wrap="square">
            <a:spAutoFit/>
          </a:bodyPr>
          <a:lstStyle/>
          <a:p>
            <a:pPr>
              <a:lnSpc>
                <a:spcPct val="120000"/>
              </a:lnSpc>
            </a:pP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寻址</a:t>
            </a:r>
            <a:r>
              <a:rPr lang="zh-CN" altLang="en-US" dirty="0" smtClean="0">
                <a:latin typeface="Times New Roman" panose="02020603050405020304" pitchFamily="18" charset="0"/>
                <a:cs typeface="Times New Roman" panose="02020603050405020304" pitchFamily="18" charset="0"/>
              </a:rPr>
              <a:t/>
            </a:r>
            <a:br>
              <a:rPr lang="zh-CN" altLang="en-US"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
            </a:r>
            <a:br>
              <a:rPr lang="zh-CN" altLang="en-US" dirty="0" smtClean="0">
                <a:latin typeface="Times New Roman" panose="02020603050405020304" pitchFamily="18" charset="0"/>
                <a:cs typeface="Times New Roman" panose="02020603050405020304" pitchFamily="18" charset="0"/>
              </a:rPr>
            </a:b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数据要写入内存的一个</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，或者从内存中的一个</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读取数据，首先要完成对这个</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的寻址。寻址的过程，首先是将需要操作的</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的对应行地址信号和列地址信号输入行</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列地址缓冲器，然后先通过行解码器（</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Row Decoder</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）选择特定的行地址线路，以激活特定的行地址。每一条行地址线路会与多条列地址线路和</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相连接，为了侦测列地址线路上微弱的激活信号，还需要一个额外的感应放大器（</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Sense Amplifier</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）放大这个信号。当行激活之后，列地址缓冲器中的列地址信号通过列解码器（</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Column Decoder</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）确定列地址，并被对应的感应放大器通过连接</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IO</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线路，这样</a:t>
            </a:r>
            <a:r>
              <a:rPr lang="en-US" altLang="zh-CN"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就被激活，并可供读写操作，寻址完成。</a:t>
            </a:r>
            <a:r>
              <a:rPr lang="zh-CN" altLang="en-US" sz="1600" b="1" i="0" dirty="0" smtClean="0">
                <a:solidFill>
                  <a:srgbClr val="1016FC"/>
                </a:solidFill>
                <a:effectLst/>
                <a:latin typeface="Times New Roman" panose="02020603050405020304" pitchFamily="18" charset="0"/>
                <a:ea typeface="Microsoft YaHei" panose="020B0503020204020204" pitchFamily="34" charset="-122"/>
                <a:cs typeface="Times New Roman" panose="02020603050405020304" pitchFamily="18" charset="0"/>
              </a:rPr>
              <a:t>从行地址激活，到找到列地址这段时间，就是</a:t>
            </a:r>
            <a:r>
              <a:rPr lang="en-US" altLang="zh-CN" sz="1600" b="1" i="0" dirty="0" err="1" smtClean="0">
                <a:solidFill>
                  <a:srgbClr val="1016FC"/>
                </a:solidFill>
                <a:effectLst/>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sz="1600"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90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562" y="940777"/>
            <a:ext cx="11711353" cy="4524315"/>
          </a:xfrm>
          <a:prstGeom prst="rect">
            <a:avLst/>
          </a:prstGeom>
        </p:spPr>
        <p:txBody>
          <a:bodyPr wrap="square">
            <a:spAutoFit/>
          </a:bodyPr>
          <a:lstStyle/>
          <a:p>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时序及相关概念</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smtClean="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第一</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时序：</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en-US" altLang="zh-CN" sz="1600"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tRCD</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tRAS</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-CR</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，就是我们常说的</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个主要时序。</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第二时序：（包含所有</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XMP</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时序）</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在讲时序之前，我想先让大家明白一些概念。内存时钟信号是方波，</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内存在时钟信号上升和下降时各进行一次数据传输，所以会有等效两倍传输率的关系。例如</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DDR3-1333</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的实际工作频率是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666.7MHz</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，每秒传输数据</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666.7*2=1333</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百万次，即</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1333MT/s</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，也就是我们说的等效频率</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1333MHz</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，再由每条内存位宽是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64bit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，那么它的带宽就是：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1333MT/s*64bit/8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是一字节）</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=10667MB/s</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所谓时序，就是内存的时钟周期数值，脉冲信号经过上升再下降，到下一次上升之前叫做一个时钟周期，随着内存频率提升，这个周期会变短。例如</a:t>
            </a:r>
            <a:r>
              <a:rPr lang="en-US" altLang="zh-CN"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CL9</a:t>
            </a: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的意思就是</a:t>
            </a:r>
            <a:r>
              <a:rPr lang="en-US" altLang="zh-CN"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这个操作的时间是</a:t>
            </a:r>
            <a:r>
              <a:rPr lang="en-US" altLang="zh-CN"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9</a:t>
            </a: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个时钟周期。</a:t>
            </a:r>
            <a:b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另外还要搞清楚一些基本术语：</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：颗粒中的一个数据存储单元叫做一个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，由一个电容和一个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N</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沟道</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MOSFET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组成。</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的内存颗粒，一个颗粒叫做一个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的颗粒，正反两个颗粒合起来叫做一个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。一根内存是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64bit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，如果是单面就是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颗粒，如果是双面，那就是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16</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4bit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的颗粒分别在两面，不算</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ECC</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颗粒。</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：内存</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PCB</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的一面所有颗粒叫做一个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，目前在</a:t>
            </a:r>
            <a:r>
              <a:rPr lang="en-US" altLang="zh-CN" sz="1600"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Unbuffered</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台式机内存上，通常一面是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个颗粒，所以单面内存就是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，双面内存就是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与</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的定义是</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SPD</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信息的一部分，在</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AIDA64</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SPD</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一栏可以看到。</a:t>
            </a:r>
            <a:b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DIMM</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：指一条可传输</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64bit</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数据的内存</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PCB</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，也就是内存颗粒的载体，算上</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ECC</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芯片，一条</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DIMM PCB</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最多可以容纳</a:t>
            </a:r>
            <a:r>
              <a:rPr lang="en-US" altLang="zh-CN"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18</a:t>
            </a:r>
            <a:r>
              <a:rPr lang="zh-CN" altLang="en-US" sz="1600"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个芯片。</a:t>
            </a:r>
          </a:p>
        </p:txBody>
      </p:sp>
    </p:spTree>
    <p:extLst>
      <p:ext uri="{BB962C8B-B14F-4D97-AF65-F5344CB8AC3E}">
        <p14:creationId xmlns:p14="http://schemas.microsoft.com/office/powerpoint/2010/main" val="79993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485" y="868069"/>
            <a:ext cx="11473961" cy="1200329"/>
          </a:xfrm>
          <a:prstGeom prst="rect">
            <a:avLst/>
          </a:prstGeom>
        </p:spPr>
        <p:txBody>
          <a:bodyPr wrap="square">
            <a:spAutoFit/>
          </a:bodyPr>
          <a:lstStyle/>
          <a:p>
            <a:r>
              <a:rPr lang="en-US" altLang="zh-CN"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CAS Latency</a:t>
            </a:r>
            <a:r>
              <a:rPr lang="zh-CN" altLang="en-US"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即</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Column Address Strobe</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，列地址信号，它定义了在读取命令发出后到数据读出到</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IO</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接口的间隔时间。由于</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在几乎所有的内存读取操作中都会生效（除非是读取到同一行地址中连续的数据，</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4bit</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颗粒直接读取间隔</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个地址，</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8bit</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颗粒直接读取间隔</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7</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个地址，这时候</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不生效），因此它是对内存读取性能影响最强的。如下图，蓝色的</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Read</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表示读取命令，绿色的方块表示数据读出</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IO</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，中间间隔的时间就是</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980592" y="2377572"/>
            <a:ext cx="5144965" cy="3508510"/>
          </a:xfrm>
          <a:prstGeom prst="rect">
            <a:avLst/>
          </a:prstGeom>
        </p:spPr>
      </p:pic>
    </p:spTree>
    <p:extLst>
      <p:ext uri="{BB962C8B-B14F-4D97-AF65-F5344CB8AC3E}">
        <p14:creationId xmlns:p14="http://schemas.microsoft.com/office/powerpoint/2010/main" val="86820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415060"/>
            <a:ext cx="11772900" cy="2585323"/>
          </a:xfrm>
          <a:prstGeom prst="rect">
            <a:avLst/>
          </a:prstGeom>
        </p:spPr>
        <p:txBody>
          <a:bodyPr wrap="square">
            <a:spAutoFit/>
          </a:bodyPr>
          <a:lstStyle/>
          <a:p>
            <a:r>
              <a:rPr lang="en-US" altLang="zh-CN"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DRAM RAS to CAS Delay</a:t>
            </a:r>
            <a:r>
              <a:rPr lang="zh-CN" altLang="en-US"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0" i="0" dirty="0" err="1"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b="0" i="0" dirty="0" smtClean="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的含义与</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类似，就是行（</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Row</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）地址信号。它定义的是在内存的一个</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（内存的一面）之中，行地址激活（</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Active</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）命令发出之后，内存对行地址的操作所需要的时间。每一个内存</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cell</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就是一个可存储数据的地址，每个地址都有对应的行号和列号，每一行包含</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1024</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个列地址，当某一行地址被激活后，多个</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CAS</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请求会被发送以进行读写操作。简单的说，已知行地址位置，在这一行中找到相应的列地址，就可以完成寻址，进行读写操作，从已知行地址到找到列地址过去的时间就是</a:t>
            </a:r>
            <a:r>
              <a:rPr lang="en-US" altLang="zh-CN" b="0" i="0" dirty="0" err="1"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。当内存中某一行地址被激活时，我们称它为“</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open page”</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。在同一时刻，同一个</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可以打开</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个行地址（</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，也就是</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8</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个颗粒各一个）。下图显示一个行地址激活命令发出，到寻找列地址并发出读取指令，中间间隔的时间就是</a:t>
            </a:r>
            <a:r>
              <a:rPr lang="en-US" altLang="zh-CN" b="0" i="0" dirty="0" err="1"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b="0" i="0" dirty="0" err="1"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值由于是最关键的寻址时间，它对内存最大频率影响最大，一般想要上高频，在加电压和放宽</a:t>
            </a:r>
            <a:r>
              <a:rPr lang="en-US" altLang="zh-CN"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b="0" i="0" dirty="0" smtClean="0">
                <a:solidFill>
                  <a:srgbClr val="4F4F4F"/>
                </a:solidFill>
                <a:effectLst/>
                <a:latin typeface="Times New Roman" panose="02020603050405020304" pitchFamily="18" charset="0"/>
                <a:ea typeface="Microsoft YaHei" panose="020B0503020204020204" pitchFamily="34" charset="-122"/>
                <a:cs typeface="Times New Roman" panose="02020603050405020304" pitchFamily="18" charset="0"/>
              </a:rPr>
              <a:t>值不奏效的时候，我们都要放宽这个延迟。</a:t>
            </a:r>
            <a:r>
              <a:rPr lang="zh-CN" altLang="en-US" dirty="0" smtClean="0">
                <a:latin typeface="Times New Roman" panose="02020603050405020304" pitchFamily="18" charset="0"/>
                <a:cs typeface="Times New Roman" panose="02020603050405020304" pitchFamily="18" charset="0"/>
              </a:rPr>
              <a:t/>
            </a:r>
            <a:br>
              <a:rPr lang="zh-CN" altLang="en-US" dirty="0" smtClean="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3660238" y="2751992"/>
            <a:ext cx="4909623" cy="3596055"/>
          </a:xfrm>
          <a:prstGeom prst="rect">
            <a:avLst/>
          </a:prstGeom>
        </p:spPr>
      </p:pic>
    </p:spTree>
    <p:extLst>
      <p:ext uri="{BB962C8B-B14F-4D97-AF65-F5344CB8AC3E}">
        <p14:creationId xmlns:p14="http://schemas.microsoft.com/office/powerpoint/2010/main" val="86854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7539" y="1270090"/>
            <a:ext cx="11262946" cy="2862322"/>
          </a:xfrm>
          <a:prstGeom prst="rect">
            <a:avLst/>
          </a:prstGeom>
        </p:spPr>
        <p:txBody>
          <a:bodyPr wrap="square">
            <a:spAutoFit/>
          </a:bodyPr>
          <a:lstStyle/>
          <a:p>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DRAM RAS </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Precharge</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Time</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预充电时间。它定义的是前一个行地址操作完成并在行地址关闭（</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page close</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）命令发出之后，准备对同一个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中下一个行地址进行操作，</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就是下一个行地址激活信号发出前对其进行的预充电时间。由于在行地址关闭命令发出之前，一个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中的多个行地址可能正在被读写，</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对内存性能影响不如</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CL</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tRCD</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。虽然</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的影响会随着多个行地址激活与关闭信号频繁操作一个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而加大，但是它的影响会被</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 interleaving</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交叉操作）和</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command scheduling</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（命令调配）所削弱。交叉读写会交替使用不同的</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进行读写，减少对一个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的操作频率；命令调配则是由</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CPU</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多线程访问不同的内存地址，同样是减少对一个</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bank</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的频繁操作次数。例如</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SNB CPU</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的内存控制器可以对读写操作命令进行有效地重新分配，以使得行地址激活命中率最大化（如果重复激活一个已经处于激活状态的行地址，那就是</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RAS</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激活命令未命中），所以</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在</a:t>
            </a:r>
            <a:r>
              <a:rPr lang="en-US" altLang="zh-CN"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SNB</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平台对性能的影响不大，并且放宽它有可能可以帮助提升稳定性。下图显示的是一个即将被激活的行地址开始预充电，到它被激活间隔的时间，就是</a:t>
            </a:r>
            <a:r>
              <a:rPr lang="en-US" altLang="zh-CN" dirty="0" err="1">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tRP</a:t>
            </a:r>
            <a:r>
              <a:rPr lang="zh-CN" altLang="en-US" dirty="0">
                <a:solidFill>
                  <a:srgbClr val="4F4F4F"/>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7353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1844</Words>
  <Application>Microsoft Office PowerPoint</Application>
  <PresentationFormat>宽屏</PresentationFormat>
  <Paragraphs>64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PingFang SC</vt:lpstr>
      <vt:lpstr>等线</vt:lpstr>
      <vt:lpstr>等线 Light</vt:lpstr>
      <vt:lpstr>华文楷体</vt:lpstr>
      <vt:lpstr>Microsoft YaHei</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Ning Li</dc:creator>
  <cp:lastModifiedBy>Frank Yang</cp:lastModifiedBy>
  <cp:revision>25</cp:revision>
  <dcterms:created xsi:type="dcterms:W3CDTF">2019-09-05T01:08:11Z</dcterms:created>
  <dcterms:modified xsi:type="dcterms:W3CDTF">2022-03-10T11:06:09Z</dcterms:modified>
</cp:coreProperties>
</file>