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7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6" autoAdjust="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11EC-0F9A-43F6-818C-0B6FD972698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A07D-F129-4D55-A829-915585A8A8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8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A07D-F129-4D55-A829-915585A8A8A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9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A07D-F129-4D55-A829-915585A8A8A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26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156B4B-57CC-4AA2-8694-627F35799E8B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DA5-B17D-4D67-B55E-AA3B7FF01FB0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EBE4-6AAC-43B8-8869-4864C7551C25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A9C1-6919-4861-B98A-1BC66348E79D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A91-E64F-435B-AC5C-15BCCF915A73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564-BB53-4890-AA9B-075F0AD20FE8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18-6912-47D7-AFB5-6F57B3D9D569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2141-88A3-4A43-AC6C-FE5A5F9C19EA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F22D-AF8D-4A1B-861F-579F2BFADEE9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B397226-1209-47FC-BC52-317892C5B50E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240011-706A-4377-8605-624F86A0FBF4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62CC6A-84CB-45FA-9452-A27E1ED955AE}" type="datetime1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/>
              <a:t>Network Programming</a:t>
            </a:r>
            <a:br>
              <a:rPr lang="en-US" altLang="zh-TW" sz="3600" dirty="0" smtClean="0"/>
            </a:br>
            <a:r>
              <a:rPr lang="en-US" altLang="zh-TW" sz="3200" dirty="0" smtClean="0"/>
              <a:t>(Chapter 5: TCP client/server example)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Po-</a:t>
            </a:r>
            <a:r>
              <a:rPr lang="en-US" altLang="zh-TW" dirty="0" err="1" smtClean="0"/>
              <a:t>Ching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Lin@CS.CCU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415441" y="4461994"/>
            <a:ext cx="6363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相關程式</a:t>
            </a:r>
            <a:endParaRPr lang="en-US" altLang="zh-TW" dirty="0" smtClean="0"/>
          </a:p>
          <a:p>
            <a:r>
              <a:rPr lang="en-US" altLang="zh-TW" dirty="0" err="1" smtClean="0"/>
              <a:t>tcpcliserv</a:t>
            </a:r>
            <a:r>
              <a:rPr lang="en-US" altLang="zh-TW" dirty="0" smtClean="0"/>
              <a:t>/tcpserv01.c	</a:t>
            </a:r>
            <a:r>
              <a:rPr lang="en-US" altLang="zh-TW" dirty="0" err="1" smtClean="0"/>
              <a:t>tcpcliserv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sigchldwaitpid.c</a:t>
            </a:r>
            <a:endParaRPr lang="en-US" altLang="zh-TW" dirty="0" smtClean="0"/>
          </a:p>
          <a:p>
            <a:r>
              <a:rPr lang="en-US" altLang="zh-TW" dirty="0" smtClean="0"/>
              <a:t>lib/</a:t>
            </a:r>
            <a:r>
              <a:rPr lang="en-US" altLang="zh-TW" dirty="0" err="1" smtClean="0"/>
              <a:t>str_echo.c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tcpcliserv</a:t>
            </a:r>
            <a:r>
              <a:rPr lang="en-US" altLang="zh-TW" dirty="0" smtClean="0"/>
              <a:t>/tcpserv04.c</a:t>
            </a:r>
          </a:p>
          <a:p>
            <a:r>
              <a:rPr lang="en-US" altLang="zh-TW" dirty="0" err="1" smtClean="0"/>
              <a:t>tcpcliserv</a:t>
            </a:r>
            <a:r>
              <a:rPr lang="en-US" altLang="zh-TW" dirty="0" smtClean="0"/>
              <a:t>/tcpcli01.c	</a:t>
            </a:r>
            <a:r>
              <a:rPr lang="en-US" altLang="zh-TW" dirty="0" err="1" smtClean="0"/>
              <a:t>tcpcliserv</a:t>
            </a:r>
            <a:r>
              <a:rPr lang="en-US" altLang="zh-TW" dirty="0" smtClean="0"/>
              <a:t>/str_cli11.c</a:t>
            </a:r>
          </a:p>
          <a:p>
            <a:r>
              <a:rPr lang="en-US" altLang="zh-TW" dirty="0" smtClean="0"/>
              <a:t>lib/</a:t>
            </a:r>
            <a:r>
              <a:rPr lang="en-US" altLang="zh-TW" dirty="0" err="1" smtClean="0"/>
              <a:t>str_cli.c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tcpcliserv</a:t>
            </a:r>
            <a:r>
              <a:rPr lang="en-US" altLang="zh-TW" dirty="0" smtClean="0"/>
              <a:t>/str_echo08.c</a:t>
            </a:r>
          </a:p>
          <a:p>
            <a:r>
              <a:rPr lang="en-US" altLang="zh-TW" dirty="0" smtClean="0"/>
              <a:t>lib/</a:t>
            </a:r>
            <a:r>
              <a:rPr lang="en-US" altLang="zh-TW" dirty="0" err="1" smtClean="0"/>
              <a:t>signal.c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tcpcliserv</a:t>
            </a:r>
            <a:r>
              <a:rPr lang="en-US" altLang="zh-TW" dirty="0" smtClean="0"/>
              <a:t>/strcli09.c</a:t>
            </a:r>
          </a:p>
          <a:p>
            <a:r>
              <a:rPr lang="en-US" altLang="zh-TW" dirty="0" err="1" smtClean="0"/>
              <a:t>tcpcliserv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sigchldwait.c</a:t>
            </a:r>
            <a:endParaRPr lang="en-US" altLang="zh-TW" dirty="0" smtClean="0"/>
          </a:p>
          <a:p>
            <a:r>
              <a:rPr lang="en-US" altLang="zh-TW" dirty="0" err="1" smtClean="0"/>
              <a:t>tcpcliserv</a:t>
            </a:r>
            <a:r>
              <a:rPr lang="en-US" altLang="zh-TW" dirty="0" smtClean="0"/>
              <a:t>/tcpcli04.c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Connection abort before accept returns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Boundary conditions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252870" y="2875722"/>
            <a:ext cx="0" cy="226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29131" y="2875722"/>
            <a:ext cx="0" cy="226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252870" y="3114261"/>
            <a:ext cx="3889513" cy="19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252869" y="3472069"/>
            <a:ext cx="3876261" cy="463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252869" y="4008782"/>
            <a:ext cx="3889514" cy="37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644348" y="2844320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14261" y="3334650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SYN, ACK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10609" y="3883032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ACK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229678" y="4585252"/>
            <a:ext cx="388951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44348" y="4368320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RST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40904" y="2925849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22783" y="2491696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12294" y="2491696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74902" y="3260322"/>
            <a:ext cx="149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SYN_RCVD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0903" y="3678344"/>
            <a:ext cx="13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br>
              <a:rPr lang="en-US" altLang="zh-TW" dirty="0" smtClean="0"/>
            </a:br>
            <a:r>
              <a:rPr lang="en-US" altLang="zh-TW" dirty="0" smtClean="0"/>
              <a:t>returns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274901" y="4870172"/>
            <a:ext cx="17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accept called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274902" y="4140009"/>
            <a:ext cx="17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ESTABLISHED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Termination of server process</a:t>
            </a:r>
          </a:p>
          <a:p>
            <a:r>
              <a:rPr lang="en-US" altLang="zh-TW" dirty="0"/>
              <a:t>SIGPIPE signal (See </a:t>
            </a:r>
            <a:r>
              <a:rPr lang="en-US" altLang="zh-TW" dirty="0" err="1"/>
              <a:t>tcpcliserv</a:t>
            </a:r>
            <a:r>
              <a:rPr lang="en-US" altLang="zh-TW" dirty="0"/>
              <a:t>/strcli11.c)</a:t>
            </a:r>
          </a:p>
          <a:p>
            <a:r>
              <a:rPr lang="en-US" altLang="zh-TW" dirty="0"/>
              <a:t>Crashing of server host</a:t>
            </a:r>
          </a:p>
          <a:p>
            <a:r>
              <a:rPr lang="en-US" altLang="zh-TW" dirty="0"/>
              <a:t>Crashing and rebooting server host</a:t>
            </a:r>
          </a:p>
          <a:p>
            <a:r>
              <a:rPr lang="en-US" altLang="zh-TW" dirty="0"/>
              <a:t>Shutdown of server host</a:t>
            </a:r>
            <a:endParaRPr lang="zh-TW" altLang="en-US" dirty="0"/>
          </a:p>
          <a:p>
            <a:pPr marL="109728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Boundary </a:t>
            </a:r>
            <a:r>
              <a:rPr lang="en-US" altLang="zh-TW" dirty="0" smtClean="0"/>
              <a:t>conditions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5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Passing text strings between client and server</a:t>
            </a:r>
          </a:p>
          <a:p>
            <a:pPr lvl="1"/>
            <a:r>
              <a:rPr lang="en-US" altLang="zh-TW" dirty="0" err="1" smtClean="0"/>
              <a:t>tcpcliserv</a:t>
            </a:r>
            <a:r>
              <a:rPr lang="en-US" altLang="zh-TW" dirty="0" smtClean="0"/>
              <a:t>/str_echo08.c</a:t>
            </a:r>
          </a:p>
          <a:p>
            <a:r>
              <a:rPr lang="en-US" altLang="zh-TW" dirty="0" smtClean="0"/>
              <a:t>Passing binary structures between client and server</a:t>
            </a:r>
          </a:p>
          <a:p>
            <a:pPr lvl="1"/>
            <a:r>
              <a:rPr lang="en-US" altLang="zh-TW" dirty="0" err="1" smtClean="0"/>
              <a:t>tcpcliserv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sum.h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tcpcliserv</a:t>
            </a:r>
            <a:r>
              <a:rPr lang="en-US" altLang="zh-TW" dirty="0" smtClean="0"/>
              <a:t>/str_cli09.c</a:t>
            </a:r>
          </a:p>
          <a:p>
            <a:pPr lvl="1"/>
            <a:r>
              <a:rPr lang="en-US" altLang="zh-TW" dirty="0" err="1" smtClean="0"/>
              <a:t>tcpcliserv</a:t>
            </a:r>
            <a:r>
              <a:rPr lang="en-US" altLang="zh-TW" dirty="0" smtClean="0"/>
              <a:t>/str_echo09.c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format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echo client and server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00400" y="1752600"/>
            <a:ext cx="769938" cy="70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/>
              <a:t>TCP</a:t>
            </a:r>
          </a:p>
          <a:p>
            <a:pPr eaLnBrk="1" hangingPunct="1"/>
            <a:r>
              <a:rPr kumimoji="1" lang="en-US" altLang="zh-TW" dirty="0"/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53200" y="1676400"/>
            <a:ext cx="822325" cy="70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/>
              <a:t>TCP</a:t>
            </a:r>
          </a:p>
          <a:p>
            <a:pPr eaLnBrk="1" hangingPunct="1"/>
            <a:r>
              <a:rPr kumimoji="1" lang="en-US" altLang="zh-TW" dirty="0"/>
              <a:t>server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73882" y="1586108"/>
            <a:ext cx="87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err="1"/>
              <a:t>writen</a:t>
            </a:r>
            <a:endParaRPr kumimoji="1" lang="en-US" altLang="zh-TW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62400" y="2096022"/>
            <a:ext cx="104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err="1"/>
              <a:t>readline</a:t>
            </a:r>
            <a:endParaRPr kumimoji="1" lang="en-US" altLang="zh-TW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00386" y="1586108"/>
            <a:ext cx="681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smtClean="0"/>
              <a:t>read</a:t>
            </a:r>
            <a:endParaRPr kumimoji="1" lang="en-US" altLang="zh-TW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38800" y="2096022"/>
            <a:ext cx="87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err="1"/>
              <a:t>writen</a:t>
            </a:r>
            <a:endParaRPr kumimoji="1" lang="en-US" altLang="zh-TW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65540" y="1586108"/>
            <a:ext cx="67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err="1"/>
              <a:t>fgets</a:t>
            </a:r>
            <a:endParaRPr kumimoji="1" lang="en-US" altLang="zh-TW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66584" y="2096022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dirty="0" err="1"/>
              <a:t>fputs</a:t>
            </a:r>
            <a:endParaRPr kumimoji="1" lang="en-US" altLang="zh-TW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24000" y="16764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stdin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447800" y="1981200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stdout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62400" y="1905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962400" y="2133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286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2286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1666" y="2956142"/>
            <a:ext cx="6413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See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tcpcliserv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/tcpcliserv01.c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lib/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str_echo.c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tcpcliserv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/tcpcli01.c</a:t>
            </a:r>
          </a:p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lib/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str_cli.c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 smtClean="0"/>
              <a:t>Watch out for boundary conditions:</a:t>
            </a:r>
          </a:p>
          <a:p>
            <a:r>
              <a:rPr lang="en-US" altLang="zh-TW" dirty="0" smtClean="0"/>
              <a:t>Server terminates prematurely, server crashes, etc.</a:t>
            </a:r>
          </a:p>
          <a:p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7133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Signal</a:t>
            </a:r>
          </a:p>
          <a:p>
            <a:pPr lvl="1"/>
            <a:r>
              <a:rPr lang="en-US" altLang="zh-TW" dirty="0" smtClean="0"/>
              <a:t>A notification to a process that an event has occurred.</a:t>
            </a:r>
          </a:p>
          <a:p>
            <a:pPr lvl="1"/>
            <a:r>
              <a:rPr lang="en-US" altLang="zh-TW" dirty="0" smtClean="0"/>
              <a:t>A software interrupt occurs </a:t>
            </a:r>
            <a:r>
              <a:rPr lang="en-US" altLang="zh-TW" i="1" dirty="0" smtClean="0">
                <a:solidFill>
                  <a:srgbClr val="FF0000"/>
                </a:solidFill>
              </a:rPr>
              <a:t>asynchronously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Signals can be from</a:t>
            </a:r>
          </a:p>
          <a:p>
            <a:pPr lvl="2"/>
            <a:r>
              <a:rPr lang="en-US" altLang="zh-TW" dirty="0" smtClean="0"/>
              <a:t>One process to another (or to itself)</a:t>
            </a:r>
          </a:p>
          <a:p>
            <a:pPr lvl="2"/>
            <a:r>
              <a:rPr lang="en-US" altLang="zh-TW" dirty="0" smtClean="0"/>
              <a:t>The kernel to a process</a:t>
            </a:r>
          </a:p>
          <a:p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 err="1" smtClean="0"/>
              <a:t>typedef</a:t>
            </a:r>
            <a:r>
              <a:rPr lang="en-US" altLang="zh-TW" dirty="0" smtClean="0"/>
              <a:t> void (*</a:t>
            </a:r>
            <a:r>
              <a:rPr lang="en-US" altLang="zh-TW" dirty="0" err="1" smtClean="0"/>
              <a:t>sighandler_t</a:t>
            </a:r>
            <a:r>
              <a:rPr lang="en-US" altLang="zh-TW" dirty="0" smtClean="0"/>
              <a:t>)(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err="1" smtClean="0"/>
              <a:t>sighandler_t</a:t>
            </a:r>
            <a:r>
              <a:rPr lang="en-US" altLang="zh-TW" dirty="0" smtClean="0"/>
              <a:t> signal(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signum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sighandler_t</a:t>
            </a:r>
            <a:r>
              <a:rPr lang="en-US" altLang="zh-TW" dirty="0" smtClean="0"/>
              <a:t> handler);</a:t>
            </a:r>
          </a:p>
          <a:p>
            <a:pPr marL="393192" lvl="1" indent="0">
              <a:buNone/>
            </a:pPr>
            <a:endParaRPr lang="en-US" altLang="zh-TW" dirty="0" smtClean="0"/>
          </a:p>
          <a:p>
            <a:pPr marL="393192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handling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2852" y="5389313"/>
            <a:ext cx="780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signal()  sets  the  disposition  of  the  signal </a:t>
            </a:r>
            <a:r>
              <a:rPr lang="en-US" altLang="zh-TW" dirty="0" err="1">
                <a:solidFill>
                  <a:srgbClr val="FF0000"/>
                </a:solidFill>
              </a:rPr>
              <a:t>signum</a:t>
            </a:r>
            <a:r>
              <a:rPr lang="en-US" altLang="zh-TW" dirty="0">
                <a:solidFill>
                  <a:srgbClr val="FF0000"/>
                </a:solidFill>
              </a:rPr>
              <a:t> to handler, which is either </a:t>
            </a:r>
            <a:r>
              <a:rPr lang="en-US" altLang="zh-TW" dirty="0" smtClean="0">
                <a:solidFill>
                  <a:srgbClr val="FF0000"/>
                </a:solidFill>
              </a:rPr>
              <a:t>SIG_IGN (ignore), SIG_DFL (default), </a:t>
            </a:r>
            <a:r>
              <a:rPr lang="en-US" altLang="zh-TW" dirty="0">
                <a:solidFill>
                  <a:srgbClr val="FF0000"/>
                </a:solidFill>
              </a:rPr>
              <a:t>or the address of a </a:t>
            </a:r>
            <a:r>
              <a:rPr lang="en-US" altLang="zh-TW" dirty="0" smtClean="0">
                <a:solidFill>
                  <a:srgbClr val="FF0000"/>
                </a:solidFill>
              </a:rPr>
              <a:t>programmer-defined </a:t>
            </a:r>
            <a:r>
              <a:rPr lang="en-US" altLang="zh-TW" dirty="0">
                <a:solidFill>
                  <a:srgbClr val="FF0000"/>
                </a:solidFill>
              </a:rPr>
              <a:t>function (a "signal handler").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Signals that usually appear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" y="1097421"/>
            <a:ext cx="8521149" cy="54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7" y="6584054"/>
            <a:ext cx="7820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the original UNIX systems, when a handler that was established </a:t>
            </a:r>
            <a:r>
              <a:rPr lang="en-US" altLang="zh-TW" dirty="0" smtClean="0"/>
              <a:t>using </a:t>
            </a:r>
            <a:r>
              <a:rPr lang="en-US" altLang="zh-TW" dirty="0"/>
              <a:t>signal()  was  invoked  by the delivery of a signal, the disposition </a:t>
            </a:r>
            <a:r>
              <a:rPr lang="en-US" altLang="zh-TW" dirty="0" smtClean="0"/>
              <a:t>of </a:t>
            </a:r>
            <a:r>
              <a:rPr lang="en-US" altLang="zh-TW" dirty="0"/>
              <a:t>the signal would be reset to SIG_DFL, and  the  system  did  not  </a:t>
            </a:r>
            <a:r>
              <a:rPr lang="en-US" altLang="zh-TW" dirty="0" smtClean="0"/>
              <a:t>block delivery  </a:t>
            </a:r>
            <a:r>
              <a:rPr lang="en-US" altLang="zh-TW" dirty="0"/>
              <a:t>of  further  instances of the signal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signal might </a:t>
            </a:r>
            <a:r>
              <a:rPr lang="en-US" altLang="zh-TW" dirty="0" smtClean="0"/>
              <a:t>be </a:t>
            </a:r>
            <a:r>
              <a:rPr lang="en-US" altLang="zh-TW" dirty="0"/>
              <a:t>delivered </a:t>
            </a:r>
            <a:r>
              <a:rPr lang="en-US" altLang="zh-TW" dirty="0" smtClean="0"/>
              <a:t>again </a:t>
            </a:r>
            <a:r>
              <a:rPr lang="en-US" altLang="zh-TW" dirty="0"/>
              <a:t>before the handler had a chance to reestablish itself.</a:t>
            </a:r>
          </a:p>
          <a:p>
            <a:pPr lvl="1"/>
            <a:r>
              <a:rPr lang="en-US" altLang="zh-TW" dirty="0" smtClean="0"/>
              <a:t>Furthermore</a:t>
            </a:r>
            <a:r>
              <a:rPr lang="en-US" altLang="zh-TW" dirty="0"/>
              <a:t>, rapid deliveries of the same signal could result in </a:t>
            </a:r>
            <a:r>
              <a:rPr lang="en-US" altLang="zh-TW" dirty="0" smtClean="0"/>
              <a:t>recursive </a:t>
            </a:r>
            <a:r>
              <a:rPr lang="en-US" altLang="zh-TW" dirty="0"/>
              <a:t>invocations of the handler.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semantics when a signal handler </a:t>
            </a:r>
            <a:r>
              <a:rPr lang="en-US" altLang="zh-TW" dirty="0" smtClean="0"/>
              <a:t>is invoked? (System 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5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On BSD, when a signal handler </a:t>
            </a:r>
            <a:r>
              <a:rPr lang="en-US" altLang="zh-TW" dirty="0" smtClean="0"/>
              <a:t>is invoked</a:t>
            </a:r>
            <a:r>
              <a:rPr lang="en-US" altLang="zh-TW" dirty="0"/>
              <a:t>, the signal disposition is not reset, and further instances  </a:t>
            </a:r>
            <a:r>
              <a:rPr lang="en-US" altLang="zh-TW" dirty="0" smtClean="0"/>
              <a:t>of </a:t>
            </a:r>
            <a:r>
              <a:rPr lang="en-US" altLang="zh-TW" dirty="0"/>
              <a:t>the  signal  are blocked from being delivered while the handler is </a:t>
            </a:r>
            <a:r>
              <a:rPr lang="en-US" altLang="zh-TW" dirty="0" smtClean="0"/>
              <a:t>executing.</a:t>
            </a:r>
          </a:p>
          <a:p>
            <a:r>
              <a:rPr lang="en-US" altLang="zh-TW" dirty="0" smtClean="0"/>
              <a:t>On Linux</a:t>
            </a:r>
          </a:p>
          <a:p>
            <a:pPr lvl="1" algn="just"/>
            <a:r>
              <a:rPr lang="en-US" altLang="zh-TW" dirty="0" smtClean="0"/>
              <a:t>The </a:t>
            </a:r>
            <a:r>
              <a:rPr lang="en-US" altLang="zh-TW" dirty="0"/>
              <a:t>kernel's signal() system call provides System V </a:t>
            </a:r>
            <a:r>
              <a:rPr lang="en-US" altLang="zh-TW" dirty="0" smtClean="0"/>
              <a:t>semantics. </a:t>
            </a:r>
          </a:p>
          <a:p>
            <a:pPr lvl="1" algn="just"/>
            <a:r>
              <a:rPr lang="en-US" altLang="zh-TW" dirty="0" smtClean="0"/>
              <a:t>By </a:t>
            </a:r>
            <a:r>
              <a:rPr lang="en-US" altLang="zh-TW" dirty="0"/>
              <a:t>default, in </a:t>
            </a:r>
            <a:r>
              <a:rPr lang="en-US" altLang="zh-TW" dirty="0" err="1"/>
              <a:t>glibc</a:t>
            </a:r>
            <a:r>
              <a:rPr lang="en-US" altLang="zh-TW" dirty="0"/>
              <a:t> 2 and later, the signal() wrapper function </a:t>
            </a:r>
            <a:r>
              <a:rPr lang="en-US" altLang="zh-TW" dirty="0" smtClean="0"/>
              <a:t>does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invoke the kernel </a:t>
            </a:r>
            <a:r>
              <a:rPr lang="en-US" altLang="zh-TW" dirty="0"/>
              <a:t>system call.  Instead, it calls </a:t>
            </a:r>
            <a:r>
              <a:rPr lang="en-US" altLang="zh-TW" dirty="0" err="1" smtClean="0"/>
              <a:t>sigaction</a:t>
            </a:r>
            <a:r>
              <a:rPr lang="en-US" altLang="zh-TW" dirty="0" smtClean="0"/>
              <a:t>(2) using </a:t>
            </a:r>
            <a:r>
              <a:rPr lang="en-US" altLang="zh-TW" dirty="0"/>
              <a:t>flags that supply BSD semantics.  This default behavior is </a:t>
            </a:r>
            <a:r>
              <a:rPr lang="en-US" altLang="zh-TW" dirty="0" smtClean="0"/>
              <a:t>provided  </a:t>
            </a:r>
            <a:r>
              <a:rPr lang="en-US" altLang="zh-TW" dirty="0"/>
              <a:t>as  long as the _BSD_SOURCE feature test macro is defined.  </a:t>
            </a:r>
            <a:r>
              <a:rPr lang="en-US" altLang="zh-TW" dirty="0" smtClean="0"/>
              <a:t>By </a:t>
            </a:r>
            <a:r>
              <a:rPr lang="en-US" altLang="zh-TW" dirty="0"/>
              <a:t>default, _BSD_SOURCE is defined; it is also implicitly defined if </a:t>
            </a:r>
            <a:r>
              <a:rPr lang="en-US" altLang="zh-TW" dirty="0" smtClean="0"/>
              <a:t>one </a:t>
            </a:r>
            <a:r>
              <a:rPr lang="en-US" altLang="zh-TW" dirty="0"/>
              <a:t>defines _GNU_SOURCE, and can of course be explicitly defined.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semantics when a signal handler is invoked? </a:t>
            </a:r>
            <a:r>
              <a:rPr lang="en-US" altLang="zh-TW" dirty="0" smtClean="0"/>
              <a:t>(BSD and Linux)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7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95B3-44FE-44D0-9C65-C1F16071D1B9}" type="slidenum">
              <a:rPr lang="zh-TW" altLang="en-US"/>
              <a:pPr/>
              <a:t>7</a:t>
            </a:fld>
            <a:endParaRPr lang="zh-TW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985378" y="381000"/>
            <a:ext cx="55050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200" dirty="0"/>
              <a:t>wait and </a:t>
            </a:r>
            <a:r>
              <a:rPr kumimoji="1" lang="en-US" altLang="zh-TW" sz="3200" dirty="0" err="1"/>
              <a:t>waitpid</a:t>
            </a:r>
            <a:r>
              <a:rPr kumimoji="1" lang="en-US" altLang="zh-TW" sz="3200" dirty="0"/>
              <a:t> </a:t>
            </a:r>
            <a:r>
              <a:rPr kumimoji="1" lang="en-US" altLang="zh-TW" sz="3200" dirty="0" smtClean="0"/>
              <a:t>Functions</a:t>
            </a:r>
            <a:endParaRPr kumimoji="1" lang="en-US" altLang="zh-TW" sz="3200" dirty="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62000" y="1116496"/>
            <a:ext cx="6572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dirty="0"/>
              <a:t>#</a:t>
            </a:r>
            <a:r>
              <a:rPr kumimoji="1" lang="en-US" altLang="zh-TW" dirty="0"/>
              <a:t>include &lt;sys/</a:t>
            </a:r>
            <a:r>
              <a:rPr kumimoji="1" lang="en-US" altLang="zh-TW" dirty="0" err="1"/>
              <a:t>wait.h</a:t>
            </a:r>
            <a:r>
              <a:rPr kumimoji="1" lang="en-US" altLang="zh-TW" dirty="0"/>
              <a:t>&gt;</a:t>
            </a:r>
          </a:p>
          <a:p>
            <a:pPr eaLnBrk="1" hangingPunct="1"/>
            <a:r>
              <a:rPr kumimoji="1" lang="en-US" altLang="zh-TW" dirty="0" err="1"/>
              <a:t>pid_t</a:t>
            </a:r>
            <a:r>
              <a:rPr kumimoji="1" lang="en-US" altLang="zh-TW" dirty="0"/>
              <a:t> wait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i="1" dirty="0"/>
              <a:t>*</a:t>
            </a:r>
            <a:r>
              <a:rPr kumimoji="1" lang="en-US" altLang="zh-TW" i="1" dirty="0" err="1"/>
              <a:t>statloc</a:t>
            </a:r>
            <a:r>
              <a:rPr kumimoji="1" lang="en-US" altLang="zh-TW" dirty="0"/>
              <a:t>);</a:t>
            </a:r>
          </a:p>
          <a:p>
            <a:pPr eaLnBrk="1" hangingPunct="1"/>
            <a:r>
              <a:rPr kumimoji="1" lang="en-US" altLang="zh-TW" dirty="0" err="1"/>
              <a:t>pid_t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waitpid</a:t>
            </a:r>
            <a:r>
              <a:rPr kumimoji="1" lang="en-US" altLang="zh-TW" dirty="0"/>
              <a:t> (</a:t>
            </a:r>
            <a:r>
              <a:rPr kumimoji="1" lang="en-US" altLang="zh-TW" dirty="0" err="1"/>
              <a:t>pid_t</a:t>
            </a:r>
            <a:r>
              <a:rPr kumimoji="1" lang="en-US" altLang="zh-TW" dirty="0"/>
              <a:t> </a:t>
            </a:r>
            <a:r>
              <a:rPr kumimoji="1" lang="en-US" altLang="zh-TW" i="1" dirty="0" err="1"/>
              <a:t>pid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i="1" dirty="0"/>
              <a:t>*</a:t>
            </a:r>
            <a:r>
              <a:rPr kumimoji="1" lang="en-US" altLang="zh-TW" i="1" dirty="0" err="1"/>
              <a:t>statloc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i="1" dirty="0"/>
              <a:t>options</a:t>
            </a:r>
            <a:r>
              <a:rPr kumimoji="1" lang="en-US" altLang="zh-TW" dirty="0"/>
              <a:t>);</a:t>
            </a:r>
          </a:p>
          <a:p>
            <a:pPr eaLnBrk="1" hangingPunct="1"/>
            <a:r>
              <a:rPr kumimoji="1" lang="en-US" altLang="zh-TW" dirty="0"/>
              <a:t>		returns: process ID if OK, o, or -1 on error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2000" y="2239616"/>
            <a:ext cx="7904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wait() system call suspends execution of the calling process until one  of  its  </a:t>
            </a:r>
            <a:r>
              <a:rPr lang="en-US" altLang="zh-TW" dirty="0" smtClean="0">
                <a:solidFill>
                  <a:srgbClr val="FF0000"/>
                </a:solidFill>
              </a:rPr>
              <a:t>children </a:t>
            </a:r>
            <a:r>
              <a:rPr lang="en-US" altLang="zh-TW" dirty="0">
                <a:solidFill>
                  <a:srgbClr val="FF0000"/>
                </a:solidFill>
              </a:rPr>
              <a:t>terminates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 </a:t>
            </a:r>
            <a:r>
              <a:rPr lang="en-US" altLang="zh-TW" dirty="0" err="1">
                <a:solidFill>
                  <a:srgbClr val="FF0000"/>
                </a:solidFill>
              </a:rPr>
              <a:t>waitpid</a:t>
            </a:r>
            <a:r>
              <a:rPr lang="en-US" altLang="zh-TW" dirty="0">
                <a:solidFill>
                  <a:srgbClr val="FF0000"/>
                </a:solidFill>
              </a:rPr>
              <a:t>()  system call suspends execution of the calling process until a child </a:t>
            </a:r>
            <a:r>
              <a:rPr lang="en-US" altLang="zh-TW" dirty="0" smtClean="0">
                <a:solidFill>
                  <a:srgbClr val="FF0000"/>
                </a:solidFill>
              </a:rPr>
              <a:t>specified </a:t>
            </a:r>
            <a:r>
              <a:rPr lang="en-US" altLang="zh-TW" dirty="0">
                <a:solidFill>
                  <a:srgbClr val="FF0000"/>
                </a:solidFill>
              </a:rPr>
              <a:t>by </a:t>
            </a:r>
            <a:r>
              <a:rPr lang="en-US" altLang="zh-TW" dirty="0" err="1">
                <a:solidFill>
                  <a:srgbClr val="FF0000"/>
                </a:solidFill>
              </a:rPr>
              <a:t>pid</a:t>
            </a:r>
            <a:r>
              <a:rPr lang="en-US" altLang="zh-TW" dirty="0">
                <a:solidFill>
                  <a:srgbClr val="FF0000"/>
                </a:solidFill>
              </a:rPr>
              <a:t> argument has changed state.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2000" y="3441680"/>
            <a:ext cx="7745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State change of child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Terminated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Stopped by a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Resumed by a signal</a:t>
            </a:r>
          </a:p>
          <a:p>
            <a:r>
              <a:rPr lang="en-US" altLang="zh-TW" dirty="0"/>
              <a:t>A SIGCHLD signal is sent to the parent when the child </a:t>
            </a:r>
            <a:r>
              <a:rPr lang="en-US" altLang="zh-TW" dirty="0" smtClean="0"/>
              <a:t>terminates.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Child will be in the </a:t>
            </a:r>
            <a:r>
              <a:rPr lang="en-US" altLang="zh-TW" b="1" dirty="0" smtClean="0"/>
              <a:t>zombie state </a:t>
            </a:r>
            <a:r>
              <a:rPr lang="en-US" altLang="zh-TW" dirty="0" smtClean="0"/>
              <a:t>if the parent does not wait the SIGCHLD signal.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If  </a:t>
            </a:r>
            <a:r>
              <a:rPr lang="en-US" altLang="zh-TW" dirty="0"/>
              <a:t>a  child has already changed state, then </a:t>
            </a:r>
            <a:r>
              <a:rPr lang="en-US" altLang="zh-TW" dirty="0" smtClean="0"/>
              <a:t>the wait </a:t>
            </a:r>
            <a:r>
              <a:rPr lang="en-US" altLang="zh-TW" dirty="0"/>
              <a:t>calls </a:t>
            </a:r>
            <a:r>
              <a:rPr lang="en-US" altLang="zh-TW" dirty="0" smtClean="0"/>
              <a:t>return immediately.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Otherwise </a:t>
            </a:r>
            <a:r>
              <a:rPr lang="en-US" altLang="zh-TW" dirty="0"/>
              <a:t>they block until either a child changes  state  or  </a:t>
            </a:r>
            <a:r>
              <a:rPr lang="en-US" altLang="zh-TW" dirty="0" smtClean="0"/>
              <a:t>a signal  </a:t>
            </a:r>
            <a:r>
              <a:rPr lang="en-US" altLang="zh-TW" dirty="0"/>
              <a:t>handler interrupts the </a:t>
            </a:r>
            <a:r>
              <a:rPr lang="en-US" altLang="zh-TW" dirty="0" smtClean="0"/>
              <a:t>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70452" y="49992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4400" dirty="0"/>
              <a:t>Difference between wait and </a:t>
            </a:r>
            <a:r>
              <a:rPr kumimoji="1" lang="en-US" altLang="zh-TW" sz="4400" dirty="0" err="1" smtClean="0"/>
              <a:t>waitpid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lang="zh-TW" altLang="en-US" dirty="0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81328"/>
            <a:ext cx="8262730" cy="49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sz="2400" dirty="0" smtClean="0"/>
              <a:t>wait</a:t>
            </a:r>
            <a:r>
              <a:rPr kumimoji="1" lang="en-US" altLang="zh-TW" sz="2400" dirty="0"/>
              <a:t>(&amp;status) </a:t>
            </a:r>
            <a:r>
              <a:rPr kumimoji="1" lang="en-US" altLang="zh-TW" sz="2400" dirty="0" smtClean="0"/>
              <a:t>== </a:t>
            </a:r>
            <a:r>
              <a:rPr kumimoji="1" lang="en-US" altLang="zh-TW" sz="2400" dirty="0" err="1"/>
              <a:t>waitpid</a:t>
            </a:r>
            <a:r>
              <a:rPr kumimoji="1" lang="en-US" altLang="zh-TW" sz="2400" dirty="0"/>
              <a:t>(-1, &amp;status, 0</a:t>
            </a:r>
            <a:r>
              <a:rPr kumimoji="1" lang="en-US" altLang="zh-TW" sz="2400" dirty="0" smtClean="0"/>
              <a:t>)</a:t>
            </a:r>
            <a:endParaRPr kumimoji="1" lang="en-US" altLang="zh-TW" sz="2400" dirty="0"/>
          </a:p>
          <a:p>
            <a:pPr eaLnBrk="1" hangingPunct="1"/>
            <a:r>
              <a:rPr kumimoji="1" lang="en-US" altLang="zh-TW" sz="2400" dirty="0" smtClean="0"/>
              <a:t>Consider </a:t>
            </a:r>
            <a:r>
              <a:rPr kumimoji="1" lang="en-US" altLang="zh-TW" sz="2400" dirty="0"/>
              <a:t>a client that establishes five </a:t>
            </a:r>
            <a:endParaRPr kumimoji="1" lang="en-US" altLang="zh-TW" sz="2400" dirty="0" smtClean="0"/>
          </a:p>
          <a:p>
            <a:pPr marL="109728" indent="0" eaLnBrk="1" hangingPunct="1">
              <a:buNone/>
            </a:pPr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connections </a:t>
            </a:r>
            <a:r>
              <a:rPr kumimoji="1" lang="en-US" altLang="zh-TW" sz="2400" dirty="0"/>
              <a:t>with server</a:t>
            </a:r>
            <a:r>
              <a:rPr kumimoji="1" lang="en-US" altLang="zh-TW" sz="2400" dirty="0" smtClean="0"/>
              <a:t>.</a:t>
            </a:r>
            <a:endParaRPr kumimoji="1" lang="en-US" altLang="zh-TW" sz="2400" dirty="0"/>
          </a:p>
          <a:p>
            <a:pPr lvl="1">
              <a:buFont typeface="Arial" pitchFamily="34" charset="0"/>
              <a:buChar char="•"/>
            </a:pPr>
            <a:r>
              <a:rPr kumimoji="1" lang="en-US" altLang="zh-TW" sz="1800" dirty="0" smtClean="0"/>
              <a:t>Signals </a:t>
            </a:r>
            <a:r>
              <a:rPr kumimoji="1" lang="en-US" altLang="zh-TW" sz="1800" dirty="0"/>
              <a:t>are </a:t>
            </a:r>
            <a:r>
              <a:rPr kumimoji="1" lang="en-US" altLang="zh-TW" sz="1800" i="1" dirty="0">
                <a:solidFill>
                  <a:srgbClr val="FF0000"/>
                </a:solidFill>
              </a:rPr>
              <a:t>not </a:t>
            </a:r>
            <a:r>
              <a:rPr kumimoji="1" lang="en-US" altLang="zh-TW" sz="1800" i="1" dirty="0" smtClean="0">
                <a:solidFill>
                  <a:srgbClr val="FF0000"/>
                </a:solidFill>
              </a:rPr>
              <a:t>queued </a:t>
            </a:r>
            <a:r>
              <a:rPr kumimoji="1" lang="en-US" altLang="zh-TW" sz="1800" dirty="0" smtClean="0"/>
              <a:t>(System V semantics)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zh-TW" sz="1800" dirty="0" smtClean="0"/>
              <a:t>Client and server run on the same host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zh-TW" sz="1800" dirty="0"/>
              <a:t>T</a:t>
            </a:r>
            <a:r>
              <a:rPr kumimoji="1" lang="en-US" altLang="zh-TW" sz="1800" dirty="0" smtClean="0"/>
              <a:t>he signal handler is executed once.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zh-TW" sz="2400" dirty="0" smtClean="0"/>
              <a:t>Not on the same host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zh-TW" sz="1800" dirty="0"/>
              <a:t>D</a:t>
            </a:r>
            <a:r>
              <a:rPr kumimoji="1" lang="en-US" altLang="zh-TW" sz="1800" dirty="0" smtClean="0"/>
              <a:t>epending on the timing of FINs arriving at the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server host</a:t>
            </a:r>
            <a:endParaRPr kumimoji="1" lang="en-US" altLang="zh-TW" sz="1800" dirty="0"/>
          </a:p>
          <a:p>
            <a:pPr lvl="1">
              <a:buFont typeface="Arial" pitchFamily="34" charset="0"/>
              <a:buChar char="•"/>
            </a:pPr>
            <a:r>
              <a:rPr kumimoji="1" lang="en-US" altLang="zh-TW" sz="1800" dirty="0"/>
              <a:t>T</a:t>
            </a:r>
            <a:r>
              <a:rPr kumimoji="1" lang="en-US" altLang="zh-TW" sz="1800" dirty="0" smtClean="0"/>
              <a:t>he signal handler is executed twice </a:t>
            </a:r>
            <a:r>
              <a:rPr kumimoji="1" lang="en-US" altLang="zh-TW" sz="1800" dirty="0"/>
              <a:t>or </a:t>
            </a:r>
            <a:r>
              <a:rPr kumimoji="1" lang="en-US" altLang="zh-TW" sz="1800" dirty="0" smtClean="0"/>
              <a:t>more. </a:t>
            </a:r>
            <a:endParaRPr kumimoji="1" lang="en-US" altLang="zh-TW" sz="1800" dirty="0"/>
          </a:p>
          <a:p>
            <a:pPr eaLnBrk="1" hangingPunct="1"/>
            <a:r>
              <a:rPr kumimoji="1" lang="en-US" altLang="zh-TW" sz="2400" b="1" dirty="0"/>
              <a:t>Result:</a:t>
            </a:r>
            <a:r>
              <a:rPr kumimoji="1" lang="en-US" altLang="zh-TW" sz="2400" dirty="0"/>
              <a:t> four or </a:t>
            </a:r>
            <a:r>
              <a:rPr kumimoji="1" lang="en-US" altLang="zh-TW" sz="2400" dirty="0" smtClean="0"/>
              <a:t>fewer </a:t>
            </a:r>
            <a:r>
              <a:rPr kumimoji="1" lang="en-US" altLang="zh-TW" sz="2400" dirty="0"/>
              <a:t>zombies left</a:t>
            </a:r>
          </a:p>
          <a:p>
            <a:pPr eaLnBrk="1" hangingPunct="1"/>
            <a:r>
              <a:rPr kumimoji="1" lang="en-US" altLang="zh-TW" sz="2400" b="1" dirty="0"/>
              <a:t>Solution:</a:t>
            </a:r>
            <a:r>
              <a:rPr kumimoji="1" lang="en-US" altLang="zh-TW" sz="2400" dirty="0"/>
              <a:t> call </a:t>
            </a:r>
            <a:r>
              <a:rPr kumimoji="1" lang="en-US" altLang="zh-TW" sz="2400" i="1" dirty="0" err="1"/>
              <a:t>waitpid</a:t>
            </a:r>
            <a:r>
              <a:rPr kumimoji="1" lang="en-US" altLang="zh-TW" sz="2400" dirty="0"/>
              <a:t> (non-blocking) </a:t>
            </a:r>
            <a:r>
              <a:rPr kumimoji="1" lang="en-US" altLang="zh-TW" sz="2400" dirty="0" smtClean="0"/>
              <a:t>within</a:t>
            </a:r>
            <a:br>
              <a:rPr kumimoji="1" lang="en-US" altLang="zh-TW" sz="2400" dirty="0" smtClean="0"/>
            </a:br>
            <a:r>
              <a:rPr kumimoji="1" lang="en-US" altLang="zh-TW" sz="2400" dirty="0" smtClean="0"/>
              <a:t>a </a:t>
            </a:r>
            <a:r>
              <a:rPr kumimoji="1" lang="en-US" altLang="zh-TW" sz="2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63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4ECE-B36D-49CD-AECB-0AA35D71F306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46048" y="3581400"/>
            <a:ext cx="731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client		server	server	server	server	server	server</a:t>
            </a:r>
          </a:p>
          <a:p>
            <a:pPr eaLnBrk="1" hangingPunct="1"/>
            <a:r>
              <a:rPr kumimoji="1" lang="en-US" altLang="zh-TW"/>
              <a:t>4 3 2 1 0		parent	child 1	child 2	child 3	child 4	child 5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56044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1560448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377024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0804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08048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4760848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1179448" y="4191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1179448" y="5410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5599048" y="4267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950848" y="4191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950848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6437248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798448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798448" y="6248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7351648" y="4267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865248" y="43434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FIN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789048" y="47244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FIN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636648" y="51054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FIN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560448" y="55626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FIN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484248" y="59436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FIN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V="1">
            <a:off x="3770248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flipH="1">
            <a:off x="3084448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3084448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 flipV="1">
            <a:off x="4760848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>
            <a:off x="2932048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932048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V="1">
            <a:off x="5599048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 flipH="1">
            <a:off x="2703448" y="2667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2703448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V="1">
            <a:off x="6437248" y="2362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 flipH="1">
            <a:off x="2551048" y="2362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2551048" y="2362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 flipV="1">
            <a:off x="7351648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2398648" y="1981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2398648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3465448" y="20574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600"/>
              <a:t>SIGCHLD</a:t>
            </a:r>
            <a:endParaRPr kumimoji="1" lang="en-US" altLang="zh-TW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3236848" y="26670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600"/>
              <a:t>SIGCHLD</a:t>
            </a:r>
            <a:endParaRPr kumimoji="1" lang="en-US" altLang="zh-TW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617848" y="16764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600"/>
              <a:t>SIGCHLD</a:t>
            </a:r>
            <a:endParaRPr kumimoji="1" lang="en-US" altLang="zh-TW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313048" y="23622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600"/>
              <a:t>SIGCHLD</a:t>
            </a:r>
            <a:endParaRPr kumimoji="1" lang="en-US" altLang="zh-TW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236848" y="29718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600"/>
              <a:t>SIGCHLD</a:t>
            </a:r>
            <a:endParaRPr kumimoji="1" lang="en-US" altLang="zh-TW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583344" y="228600"/>
            <a:ext cx="8023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200" dirty="0"/>
              <a:t>Client Terminates All Five Connections</a:t>
            </a:r>
          </a:p>
          <a:p>
            <a:pPr algn="ctr" eaLnBrk="1" hangingPunct="1"/>
            <a:r>
              <a:rPr kumimoji="1" lang="en-US" altLang="zh-TW" sz="2800" dirty="0"/>
              <a:t>catching all SIGCHLD signals in server parent</a:t>
            </a:r>
            <a:endParaRPr kumimoji="1" lang="en-US" altLang="zh-TW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3013</TotalTime>
  <Words>690</Words>
  <Application>Microsoft Office PowerPoint</Application>
  <PresentationFormat>如螢幕大小 (4:3)</PresentationFormat>
  <Paragraphs>133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Network Programming (Chapter 5: TCP client/server example)</vt:lpstr>
      <vt:lpstr>Simple echo client and server</vt:lpstr>
      <vt:lpstr>Signal handling</vt:lpstr>
      <vt:lpstr>Signals that usually appear</vt:lpstr>
      <vt:lpstr>The semantics when a signal handler is invoked? (System V)</vt:lpstr>
      <vt:lpstr>The semantics when a signal handler is invoked? (BSD and Linux)</vt:lpstr>
      <vt:lpstr>PowerPoint 簡報</vt:lpstr>
      <vt:lpstr>Difference between wait and waitpid </vt:lpstr>
      <vt:lpstr>PowerPoint 簡報</vt:lpstr>
      <vt:lpstr>Boundary conditions</vt:lpstr>
      <vt:lpstr>Boundary conditions (cont.)</vt:lpstr>
      <vt:lpstr>Data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pclin</dc:creator>
  <cp:lastModifiedBy>pclin</cp:lastModifiedBy>
  <cp:revision>372</cp:revision>
  <dcterms:created xsi:type="dcterms:W3CDTF">2009-08-31T05:08:52Z</dcterms:created>
  <dcterms:modified xsi:type="dcterms:W3CDTF">2018-10-11T00:43:33Z</dcterms:modified>
</cp:coreProperties>
</file>