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1" r:id="rId2"/>
  </p:sldMasterIdLst>
  <p:notesMasterIdLst>
    <p:notesMasterId r:id="rId9"/>
  </p:notesMasterIdLst>
  <p:sldIdLst>
    <p:sldId id="1627" r:id="rId3"/>
    <p:sldId id="1791" r:id="rId4"/>
    <p:sldId id="1792" r:id="rId5"/>
    <p:sldId id="1793" r:id="rId6"/>
    <p:sldId id="1794" r:id="rId7"/>
    <p:sldId id="1790"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0" autoAdjust="0"/>
    <p:restoredTop sz="53819" autoAdjust="0"/>
  </p:normalViewPr>
  <p:slideViewPr>
    <p:cSldViewPr snapToGrid="0">
      <p:cViewPr varScale="1">
        <p:scale>
          <a:sx n="57" d="100"/>
          <a:sy n="57" d="100"/>
        </p:scale>
        <p:origin x="146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376-457B-4E40-BE2F-99259E1A8F2E}" type="datetimeFigureOut">
              <a:rPr lang="en-US" smtClean="0"/>
              <a:t>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04F8E-88E9-481C-A2B3-C92BCE611EF5}" type="slidenum">
              <a:rPr lang="en-US" smtClean="0"/>
              <a:t>‹#›</a:t>
            </a:fld>
            <a:endParaRPr lang="en-US" dirty="0"/>
          </a:p>
        </p:txBody>
      </p:sp>
    </p:spTree>
    <p:extLst>
      <p:ext uri="{BB962C8B-B14F-4D97-AF65-F5344CB8AC3E}">
        <p14:creationId xmlns:p14="http://schemas.microsoft.com/office/powerpoint/2010/main" val="428763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3</a:t>
            </a:fld>
            <a:endParaRPr lang="en-US" dirty="0"/>
          </a:p>
        </p:txBody>
      </p:sp>
    </p:spTree>
    <p:extLst>
      <p:ext uri="{BB962C8B-B14F-4D97-AF65-F5344CB8AC3E}">
        <p14:creationId xmlns:p14="http://schemas.microsoft.com/office/powerpoint/2010/main" val="96501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4</a:t>
            </a:fld>
            <a:endParaRPr lang="en-US" dirty="0"/>
          </a:p>
        </p:txBody>
      </p:sp>
    </p:spTree>
    <p:extLst>
      <p:ext uri="{BB962C8B-B14F-4D97-AF65-F5344CB8AC3E}">
        <p14:creationId xmlns:p14="http://schemas.microsoft.com/office/powerpoint/2010/main" val="400265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visit the certification landing page, which includes links to self-paced modules on Microsoft Learn that supplement the content in this course.</a:t>
            </a:r>
          </a:p>
        </p:txBody>
      </p:sp>
      <p:sp>
        <p:nvSpPr>
          <p:cNvPr id="4" name="Slide Number Placeholder 3"/>
          <p:cNvSpPr>
            <a:spLocks noGrp="1"/>
          </p:cNvSpPr>
          <p:nvPr>
            <p:ph type="sldNum" sz="quarter" idx="5"/>
          </p:nvPr>
        </p:nvSpPr>
        <p:spPr/>
        <p:txBody>
          <a:bodyPr/>
          <a:lstStyle/>
          <a:p>
            <a:fld id="{97E04F8E-88E9-481C-A2B3-C92BCE611EF5}" type="slidenum">
              <a:rPr lang="en-US" smtClean="0"/>
              <a:t>5</a:t>
            </a:fld>
            <a:endParaRPr lang="en-US" dirty="0"/>
          </a:p>
        </p:txBody>
      </p:sp>
    </p:spTree>
    <p:extLst>
      <p:ext uri="{BB962C8B-B14F-4D97-AF65-F5344CB8AC3E}">
        <p14:creationId xmlns:p14="http://schemas.microsoft.com/office/powerpoint/2010/main" val="200828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6</a:t>
            </a:fld>
            <a:endParaRPr lang="en-US" dirty="0"/>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212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39542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7111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2175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54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7313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78734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51477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75651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1466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9188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07764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27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70904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7708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33895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329049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60047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7563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97750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72686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dirty="0"/>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5267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85850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317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1658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30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22858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4992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36136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88692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12026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417734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0978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93526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97677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678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37181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69114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18436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3407365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9522017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Tree>
    <p:extLst>
      <p:ext uri="{BB962C8B-B14F-4D97-AF65-F5344CB8AC3E}">
        <p14:creationId xmlns:p14="http://schemas.microsoft.com/office/powerpoint/2010/main" val="42710424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4496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3292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dirty="0"/>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50604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58420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EF8BB023-DB21-4E4C-A6D8-FDC673127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088570"/>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theme" Target="../theme/theme2.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780583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68" r:id="rId30"/>
    <p:sldLayoutId id="2147484688" r:id="rId31"/>
    <p:sldLayoutId id="2147484689" r:id="rId32"/>
    <p:sldLayoutId id="2147484690" r:id="rId33"/>
    <p:sldLayoutId id="2147484683" r:id="rId34"/>
    <p:sldLayoutId id="2147484685" r:id="rId35"/>
    <p:sldLayoutId id="2147484673" r:id="rId36"/>
    <p:sldLayoutId id="2147484678" r:id="rId37"/>
    <p:sldLayoutId id="2147484679" r:id="rId38"/>
    <p:sldLayoutId id="2147484686" r:id="rId39"/>
    <p:sldLayoutId id="2147484674" r:id="rId40"/>
    <p:sldLayoutId id="2147484702" r:id="rId41"/>
    <p:sldLayoutId id="2147484701" r:id="rId42"/>
    <p:sldLayoutId id="2147484699" r:id="rId43"/>
    <p:sldLayoutId id="2147484700" r:id="rId44"/>
    <p:sldLayoutId id="2147484698" r:id="rId45"/>
    <p:sldLayoutId id="2147484681" r:id="rId46"/>
    <p:sldLayoutId id="2147484704" r:id="rId4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4.xml"/><Relationship Id="rId5" Type="http://schemas.openxmlformats.org/officeDocument/2006/relationships/hyperlink" Target="https://microsoftlearning.github.io/AI-102-AIEngineer/"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4.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099733"/>
            <a:ext cx="5998752" cy="3795040"/>
          </a:xfrm>
        </p:spPr>
        <p:txBody>
          <a:bodyPr/>
          <a:lstStyle/>
          <a:p>
            <a:r>
              <a:rPr lang="en-US" dirty="0">
                <a:solidFill>
                  <a:schemeClr val="tx1"/>
                </a:solidFill>
              </a:rPr>
              <a:t>Course AI-102: Designing and Implementing a Microsoft Azure AI Solution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9700F-C013-49FF-870A-CD88343D6A77}"/>
              </a:ext>
            </a:extLst>
          </p:cNvPr>
          <p:cNvSpPr>
            <a:spLocks noGrp="1"/>
          </p:cNvSpPr>
          <p:nvPr>
            <p:ph type="title"/>
          </p:nvPr>
        </p:nvSpPr>
        <p:spPr/>
        <p:txBody>
          <a:bodyPr/>
          <a:lstStyle/>
          <a:p>
            <a:r>
              <a:rPr lang="en-US" dirty="0"/>
              <a:t>About This Course</a:t>
            </a:r>
          </a:p>
        </p:txBody>
      </p:sp>
      <p:sp>
        <p:nvSpPr>
          <p:cNvPr id="6" name="Text Placeholder 6">
            <a:extLst>
              <a:ext uri="{FF2B5EF4-FFF2-40B4-BE49-F238E27FC236}">
                <a16:creationId xmlns:a16="http://schemas.microsoft.com/office/drawing/2014/main" id="{7E24F3FF-52ED-4D0A-9388-ECA3587A1871}"/>
              </a:ext>
            </a:extLst>
          </p:cNvPr>
          <p:cNvSpPr txBox="1">
            <a:spLocks/>
          </p:cNvSpPr>
          <p:nvPr/>
        </p:nvSpPr>
        <p:spPr>
          <a:xfrm>
            <a:off x="1698998" y="1796551"/>
            <a:ext cx="9825541" cy="3795911"/>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Learn how to develop AI solutions on Azure</a:t>
            </a:r>
          </a:p>
          <a:p>
            <a:pPr marL="342900" lvl="1" indent="-342900">
              <a:buFont typeface="Arial" panose="020B0604020202020204" pitchFamily="34" charset="0"/>
              <a:buChar char="•"/>
            </a:pPr>
            <a:r>
              <a:rPr lang="en-US" dirty="0"/>
              <a:t>Build on your existing software development skills:</a:t>
            </a:r>
          </a:p>
          <a:p>
            <a:pPr marL="568325" lvl="2" indent="-346075">
              <a:buFont typeface="Arial" panose="020B0604020202020204" pitchFamily="34" charset="0"/>
              <a:buChar char="•"/>
            </a:pPr>
            <a:r>
              <a:rPr lang="en-US" dirty="0"/>
              <a:t>C# or Python</a:t>
            </a:r>
          </a:p>
          <a:p>
            <a:pPr marL="568325" lvl="2" indent="-346075">
              <a:buFont typeface="Arial" panose="020B0604020202020204" pitchFamily="34" charset="0"/>
              <a:buChar char="•"/>
            </a:pPr>
            <a:r>
              <a:rPr lang="en-US" dirty="0"/>
              <a:t>REST and JSON</a:t>
            </a:r>
          </a:p>
          <a:p>
            <a:pPr marL="342900" lvl="1" indent="-342900">
              <a:buFont typeface="Arial" panose="020B0604020202020204" pitchFamily="34" charset="0"/>
              <a:buChar char="•"/>
            </a:pPr>
            <a:r>
              <a:rPr lang="en-US" dirty="0"/>
              <a:t>Create AI applications with Azure services:</a:t>
            </a:r>
          </a:p>
          <a:p>
            <a:pPr marL="568325" lvl="2" indent="-346075">
              <a:buFont typeface="Arial" panose="020B0604020202020204" pitchFamily="34" charset="0"/>
              <a:buChar char="•"/>
            </a:pPr>
            <a:r>
              <a:rPr lang="en-US" dirty="0"/>
              <a:t>Azure Cognitive Services</a:t>
            </a:r>
          </a:p>
          <a:p>
            <a:pPr marL="568325" lvl="2" indent="-346075">
              <a:buFont typeface="Arial" panose="020B0604020202020204" pitchFamily="34" charset="0"/>
              <a:buChar char="•"/>
            </a:pPr>
            <a:r>
              <a:rPr lang="en-US" dirty="0"/>
              <a:t>Azure Bot Service</a:t>
            </a:r>
          </a:p>
          <a:p>
            <a:pPr marL="568325" lvl="2" indent="-346075">
              <a:buFont typeface="Arial" panose="020B0604020202020204" pitchFamily="34" charset="0"/>
              <a:buChar char="•"/>
            </a:pPr>
            <a:r>
              <a:rPr lang="en-US" dirty="0"/>
              <a:t>Azure Cognitive Search</a:t>
            </a:r>
          </a:p>
          <a:p>
            <a:endParaRPr lang="en-US" dirty="0"/>
          </a:p>
        </p:txBody>
      </p:sp>
    </p:spTree>
    <p:extLst>
      <p:ext uri="{BB962C8B-B14F-4D97-AF65-F5344CB8AC3E}">
        <p14:creationId xmlns:p14="http://schemas.microsoft.com/office/powerpoint/2010/main" val="6995991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D3E4-8C5C-44AC-A8A2-33B41A717A8E}"/>
              </a:ext>
            </a:extLst>
          </p:cNvPr>
          <p:cNvSpPr>
            <a:spLocks noGrp="1"/>
          </p:cNvSpPr>
          <p:nvPr>
            <p:ph type="title"/>
          </p:nvPr>
        </p:nvSpPr>
        <p:spPr/>
        <p:txBody>
          <a:bodyPr/>
          <a:lstStyle/>
          <a:p>
            <a:r>
              <a:rPr lang="en-US" dirty="0"/>
              <a:t>Course Agenda</a:t>
            </a:r>
          </a:p>
        </p:txBody>
      </p:sp>
      <p:graphicFrame>
        <p:nvGraphicFramePr>
          <p:cNvPr id="5" name="Table 4">
            <a:extLst>
              <a:ext uri="{FF2B5EF4-FFF2-40B4-BE49-F238E27FC236}">
                <a16:creationId xmlns:a16="http://schemas.microsoft.com/office/drawing/2014/main" id="{FBC8BC1F-272D-4072-88EA-EBD3AB58A459}"/>
              </a:ext>
            </a:extLst>
          </p:cNvPr>
          <p:cNvGraphicFramePr>
            <a:graphicFrameLocks noGrp="1"/>
          </p:cNvGraphicFramePr>
          <p:nvPr>
            <p:extLst>
              <p:ext uri="{D42A27DB-BD31-4B8C-83A1-F6EECF244321}">
                <p14:modId xmlns:p14="http://schemas.microsoft.com/office/powerpoint/2010/main" val="239503971"/>
              </p:ext>
            </p:extLst>
          </p:nvPr>
        </p:nvGraphicFramePr>
        <p:xfrm>
          <a:off x="750387" y="1294927"/>
          <a:ext cx="10790363" cy="5043731"/>
        </p:xfrm>
        <a:graphic>
          <a:graphicData uri="http://schemas.openxmlformats.org/drawingml/2006/table">
            <a:tbl>
              <a:tblPr firstRow="1" bandRow="1">
                <a:tableStyleId>{69012ECD-51FC-41F1-AA8D-1B2483CD663E}</a:tableStyleId>
              </a:tblPr>
              <a:tblGrid>
                <a:gridCol w="10790363">
                  <a:extLst>
                    <a:ext uri="{9D8B030D-6E8A-4147-A177-3AD203B41FA5}">
                      <a16:colId xmlns:a16="http://schemas.microsoft.com/office/drawing/2014/main" val="2278379534"/>
                    </a:ext>
                  </a:extLst>
                </a:gridCol>
              </a:tblGrid>
              <a:tr h="323315">
                <a:tc>
                  <a:txBody>
                    <a:bodyPr/>
                    <a:lstStyle/>
                    <a:p>
                      <a:endParaRPr lang="en-US" sz="1400" dirty="0"/>
                    </a:p>
                  </a:txBody>
                  <a:tcPr/>
                </a:tc>
                <a:extLst>
                  <a:ext uri="{0D108BD9-81ED-4DB2-BD59-A6C34878D82A}">
                    <a16:rowId xmlns:a16="http://schemas.microsoft.com/office/drawing/2014/main" val="2770328589"/>
                  </a:ext>
                </a:extLst>
              </a:tr>
              <a:tr h="393368">
                <a:tc>
                  <a:txBody>
                    <a:bodyPr/>
                    <a:lstStyle/>
                    <a:p>
                      <a:r>
                        <a:rPr lang="en-US" sz="1600" dirty="0"/>
                        <a:t>Module 1: Introduction to AI on Azure</a:t>
                      </a:r>
                    </a:p>
                  </a:txBody>
                  <a:tcPr/>
                </a:tc>
                <a:extLst>
                  <a:ext uri="{0D108BD9-81ED-4DB2-BD59-A6C34878D82A}">
                    <a16:rowId xmlns:a16="http://schemas.microsoft.com/office/drawing/2014/main" val="3385480105"/>
                  </a:ext>
                </a:extLst>
              </a:tr>
              <a:tr h="393368">
                <a:tc>
                  <a:txBody>
                    <a:bodyPr/>
                    <a:lstStyle/>
                    <a:p>
                      <a:r>
                        <a:rPr lang="en-US" sz="1600" dirty="0"/>
                        <a:t>Module 2: Developing AI Apps with Cognitive Services</a:t>
                      </a:r>
                    </a:p>
                  </a:txBody>
                  <a:tcPr/>
                </a:tc>
                <a:extLst>
                  <a:ext uri="{0D108BD9-81ED-4DB2-BD59-A6C34878D82A}">
                    <a16:rowId xmlns:a16="http://schemas.microsoft.com/office/drawing/2014/main" val="2836895172"/>
                  </a:ext>
                </a:extLst>
              </a:tr>
              <a:tr h="393368">
                <a:tc>
                  <a:txBody>
                    <a:bodyPr/>
                    <a:lstStyle/>
                    <a:p>
                      <a:r>
                        <a:rPr lang="en-US" sz="1600" dirty="0"/>
                        <a:t>Module 3: Getting Started with Natural Language Processing</a:t>
                      </a:r>
                    </a:p>
                  </a:txBody>
                  <a:tcPr/>
                </a:tc>
                <a:extLst>
                  <a:ext uri="{0D108BD9-81ED-4DB2-BD59-A6C34878D82A}">
                    <a16:rowId xmlns:a16="http://schemas.microsoft.com/office/drawing/2014/main" val="561249613"/>
                  </a:ext>
                </a:extLst>
              </a:tr>
              <a:tr h="393368">
                <a:tc>
                  <a:txBody>
                    <a:bodyPr/>
                    <a:lstStyle/>
                    <a:p>
                      <a:r>
                        <a:rPr lang="en-US" sz="1600" dirty="0"/>
                        <a:t>Module 4: Building Speech-Enabled Applications</a:t>
                      </a:r>
                    </a:p>
                  </a:txBody>
                  <a:tcPr/>
                </a:tc>
                <a:extLst>
                  <a:ext uri="{0D108BD9-81ED-4DB2-BD59-A6C34878D82A}">
                    <a16:rowId xmlns:a16="http://schemas.microsoft.com/office/drawing/2014/main" val="2041432742"/>
                  </a:ext>
                </a:extLst>
              </a:tr>
              <a:tr h="393368">
                <a:tc>
                  <a:txBody>
                    <a:bodyPr/>
                    <a:lstStyle/>
                    <a:p>
                      <a:r>
                        <a:rPr lang="en-US" sz="1600" dirty="0"/>
                        <a:t>Module 5: Creating Language Understanding Solutions</a:t>
                      </a:r>
                    </a:p>
                  </a:txBody>
                  <a:tcPr/>
                </a:tc>
                <a:extLst>
                  <a:ext uri="{0D108BD9-81ED-4DB2-BD59-A6C34878D82A}">
                    <a16:rowId xmlns:a16="http://schemas.microsoft.com/office/drawing/2014/main" val="3203132442"/>
                  </a:ext>
                </a:extLst>
              </a:tr>
              <a:tr h="393368">
                <a:tc>
                  <a:txBody>
                    <a:bodyPr/>
                    <a:lstStyle/>
                    <a:p>
                      <a:r>
                        <a:rPr lang="en-US" sz="1600" dirty="0"/>
                        <a:t>Module 6: Building a Question Answering Solution</a:t>
                      </a:r>
                    </a:p>
                  </a:txBody>
                  <a:tcPr/>
                </a:tc>
                <a:extLst>
                  <a:ext uri="{0D108BD9-81ED-4DB2-BD59-A6C34878D82A}">
                    <a16:rowId xmlns:a16="http://schemas.microsoft.com/office/drawing/2014/main" val="2209755523"/>
                  </a:ext>
                </a:extLst>
              </a:tr>
              <a:tr h="393368">
                <a:tc>
                  <a:txBody>
                    <a:bodyPr/>
                    <a:lstStyle/>
                    <a:p>
                      <a:r>
                        <a:rPr lang="en-US" sz="1600" dirty="0"/>
                        <a:t>Module 7: Conversational AI and the Azure Bot Service</a:t>
                      </a:r>
                    </a:p>
                  </a:txBody>
                  <a:tcPr/>
                </a:tc>
                <a:extLst>
                  <a:ext uri="{0D108BD9-81ED-4DB2-BD59-A6C34878D82A}">
                    <a16:rowId xmlns:a16="http://schemas.microsoft.com/office/drawing/2014/main" val="1634460835"/>
                  </a:ext>
                </a:extLst>
              </a:tr>
              <a:tr h="393368">
                <a:tc>
                  <a:txBody>
                    <a:bodyPr/>
                    <a:lstStyle/>
                    <a:p>
                      <a:r>
                        <a:rPr lang="en-US" sz="1600" dirty="0"/>
                        <a:t>Module 8: Getting Started with Computer Vision</a:t>
                      </a:r>
                    </a:p>
                  </a:txBody>
                  <a:tcPr/>
                </a:tc>
                <a:extLst>
                  <a:ext uri="{0D108BD9-81ED-4DB2-BD59-A6C34878D82A}">
                    <a16:rowId xmlns:a16="http://schemas.microsoft.com/office/drawing/2014/main" val="2594021442"/>
                  </a:ext>
                </a:extLst>
              </a:tr>
              <a:tr h="393368">
                <a:tc>
                  <a:txBody>
                    <a:bodyPr/>
                    <a:lstStyle/>
                    <a:p>
                      <a:r>
                        <a:rPr lang="en-US" sz="1600" dirty="0"/>
                        <a:t>Module 9: Developing Custom Vision Solutions</a:t>
                      </a:r>
                    </a:p>
                  </a:txBody>
                  <a:tcPr/>
                </a:tc>
                <a:extLst>
                  <a:ext uri="{0D108BD9-81ED-4DB2-BD59-A6C34878D82A}">
                    <a16:rowId xmlns:a16="http://schemas.microsoft.com/office/drawing/2014/main" val="899882522"/>
                  </a:ext>
                </a:extLst>
              </a:tr>
              <a:tr h="393368">
                <a:tc>
                  <a:txBody>
                    <a:bodyPr/>
                    <a:lstStyle/>
                    <a:p>
                      <a:r>
                        <a:rPr lang="en-US" sz="1600" dirty="0"/>
                        <a:t>Module 10: Detecting, Analyzing, and Recognizing Faces</a:t>
                      </a:r>
                    </a:p>
                  </a:txBody>
                  <a:tcPr/>
                </a:tc>
                <a:extLst>
                  <a:ext uri="{0D108BD9-81ED-4DB2-BD59-A6C34878D82A}">
                    <a16:rowId xmlns:a16="http://schemas.microsoft.com/office/drawing/2014/main" val="3021300616"/>
                  </a:ext>
                </a:extLst>
              </a:tr>
              <a:tr h="393368">
                <a:tc>
                  <a:txBody>
                    <a:bodyPr/>
                    <a:lstStyle/>
                    <a:p>
                      <a:r>
                        <a:rPr lang="en-US" sz="1600" dirty="0"/>
                        <a:t>Module 11: Reading Text in Images and Documents</a:t>
                      </a:r>
                    </a:p>
                  </a:txBody>
                  <a:tcPr/>
                </a:tc>
                <a:extLst>
                  <a:ext uri="{0D108BD9-81ED-4DB2-BD59-A6C34878D82A}">
                    <a16:rowId xmlns:a16="http://schemas.microsoft.com/office/drawing/2014/main" val="3963741777"/>
                  </a:ext>
                </a:extLst>
              </a:tr>
              <a:tr h="393368">
                <a:tc>
                  <a:txBody>
                    <a:bodyPr/>
                    <a:lstStyle/>
                    <a:p>
                      <a:r>
                        <a:rPr lang="en-US" sz="1600" dirty="0"/>
                        <a:t>Module 12: Creating a Knowledge Mining Solution</a:t>
                      </a:r>
                    </a:p>
                  </a:txBody>
                  <a:tcPr/>
                </a:tc>
                <a:extLst>
                  <a:ext uri="{0D108BD9-81ED-4DB2-BD59-A6C34878D82A}">
                    <a16:rowId xmlns:a16="http://schemas.microsoft.com/office/drawing/2014/main" val="3888525503"/>
                  </a:ext>
                </a:extLst>
              </a:tr>
            </a:tbl>
          </a:graphicData>
        </a:graphic>
      </p:graphicFrame>
    </p:spTree>
    <p:extLst>
      <p:ext uri="{BB962C8B-B14F-4D97-AF65-F5344CB8AC3E}">
        <p14:creationId xmlns:p14="http://schemas.microsoft.com/office/powerpoint/2010/main" val="29294237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AFA643-DF38-45DE-98A6-F9AEE5C0BE35}"/>
              </a:ext>
            </a:extLst>
          </p:cNvPr>
          <p:cNvPicPr>
            <a:picLocks noChangeAspect="1"/>
          </p:cNvPicPr>
          <p:nvPr/>
        </p:nvPicPr>
        <p:blipFill>
          <a:blip r:embed="rId3"/>
          <a:stretch>
            <a:fillRect/>
          </a:stretch>
        </p:blipFill>
        <p:spPr>
          <a:xfrm>
            <a:off x="7476689" y="1120690"/>
            <a:ext cx="4528204" cy="2903957"/>
          </a:xfrm>
          <a:prstGeom prst="rect">
            <a:avLst/>
          </a:prstGeom>
        </p:spPr>
      </p:pic>
      <p:sp>
        <p:nvSpPr>
          <p:cNvPr id="2" name="Title 1">
            <a:extLst>
              <a:ext uri="{FF2B5EF4-FFF2-40B4-BE49-F238E27FC236}">
                <a16:creationId xmlns:a16="http://schemas.microsoft.com/office/drawing/2014/main" id="{9C54FA08-89A4-4357-8C49-C74B5D783994}"/>
              </a:ext>
            </a:extLst>
          </p:cNvPr>
          <p:cNvSpPr>
            <a:spLocks noGrp="1"/>
          </p:cNvSpPr>
          <p:nvPr>
            <p:ph type="title"/>
          </p:nvPr>
        </p:nvSpPr>
        <p:spPr/>
        <p:txBody>
          <a:bodyPr/>
          <a:lstStyle/>
          <a:p>
            <a:r>
              <a:rPr lang="en-US" dirty="0"/>
              <a:t>Lab Environment</a:t>
            </a:r>
          </a:p>
        </p:txBody>
      </p:sp>
      <p:sp>
        <p:nvSpPr>
          <p:cNvPr id="3" name="Content Placeholder 2">
            <a:extLst>
              <a:ext uri="{FF2B5EF4-FFF2-40B4-BE49-F238E27FC236}">
                <a16:creationId xmlns:a16="http://schemas.microsoft.com/office/drawing/2014/main" id="{77D07B19-5386-44C6-BC37-8CC0A2A9191F}"/>
              </a:ext>
            </a:extLst>
          </p:cNvPr>
          <p:cNvSpPr>
            <a:spLocks noGrp="1"/>
          </p:cNvSpPr>
          <p:nvPr>
            <p:ph sz="quarter" idx="10"/>
          </p:nvPr>
        </p:nvSpPr>
        <p:spPr>
          <a:xfrm>
            <a:off x="534510" y="1443841"/>
            <a:ext cx="5786391" cy="3970318"/>
          </a:xfrm>
        </p:spPr>
        <p:txBody>
          <a:bodyPr/>
          <a:lstStyle/>
          <a:p>
            <a:r>
              <a:rPr lang="en-US" dirty="0"/>
              <a:t>Hosted Virtual Machine</a:t>
            </a:r>
          </a:p>
          <a:p>
            <a:pPr marL="342900" lvl="1" indent="-342900">
              <a:buFont typeface="Arial" panose="020B0604020202020204" pitchFamily="34" charset="0"/>
              <a:buChar char="•"/>
            </a:pPr>
            <a:r>
              <a:rPr lang="en-US" sz="1800" dirty="0"/>
              <a:t>Windows 10</a:t>
            </a:r>
          </a:p>
          <a:p>
            <a:pPr marL="342900" lvl="1" indent="-342900">
              <a:buFont typeface="Arial" panose="020B0604020202020204" pitchFamily="34" charset="0"/>
              <a:buChar char="•"/>
            </a:pPr>
            <a:r>
              <a:rPr lang="en-US" sz="1800" dirty="0"/>
              <a:t>Visual Studio Code</a:t>
            </a:r>
          </a:p>
          <a:p>
            <a:pPr marL="684213" lvl="1" indent="-342900">
              <a:buFont typeface="Arial" panose="020B0604020202020204" pitchFamily="34" charset="0"/>
              <a:buChar char="•"/>
            </a:pPr>
            <a:r>
              <a:rPr lang="en-US" sz="1800" dirty="0"/>
              <a:t>C#</a:t>
            </a:r>
          </a:p>
          <a:p>
            <a:pPr marL="684213" lvl="1" indent="-342900">
              <a:buFont typeface="Arial" panose="020B0604020202020204" pitchFamily="34" charset="0"/>
              <a:buChar char="•"/>
            </a:pPr>
            <a:r>
              <a:rPr lang="en-US" sz="1800" dirty="0"/>
              <a:t>Python</a:t>
            </a:r>
          </a:p>
          <a:p>
            <a:pPr marL="342900" lvl="1" indent="-342900">
              <a:buFont typeface="Arial" panose="020B0604020202020204" pitchFamily="34" charset="0"/>
              <a:buChar char="•"/>
            </a:pPr>
            <a:r>
              <a:rPr lang="en-US" sz="1800" dirty="0"/>
              <a:t>Bot Framework Emulator</a:t>
            </a:r>
          </a:p>
          <a:p>
            <a:pPr marL="342900" lvl="1" indent="-342900">
              <a:buFont typeface="Arial" panose="020B0604020202020204" pitchFamily="34" charset="0"/>
              <a:buChar char="•"/>
            </a:pPr>
            <a:r>
              <a:rPr lang="en-US" sz="1800" dirty="0"/>
              <a:t>Bot Framework Composer</a:t>
            </a:r>
          </a:p>
          <a:p>
            <a:pPr>
              <a:spcBef>
                <a:spcPts val="600"/>
              </a:spcBef>
            </a:pPr>
            <a:r>
              <a:rPr lang="en-US" sz="2200" dirty="0"/>
              <a:t>Azure Subscription</a:t>
            </a:r>
          </a:p>
          <a:p>
            <a:pPr marL="285750" lvl="1" indent="-285750">
              <a:spcBef>
                <a:spcPts val="600"/>
              </a:spcBef>
              <a:buFont typeface="Arial" panose="020B0604020202020204" pitchFamily="34" charset="0"/>
              <a:buChar char="•"/>
            </a:pPr>
            <a:r>
              <a:rPr lang="en-US" sz="1800" dirty="0"/>
              <a:t>Free </a:t>
            </a:r>
            <a:r>
              <a:rPr lang="en-US" sz="1800" i="1" dirty="0"/>
              <a:t>Azure Pass </a:t>
            </a:r>
            <a:r>
              <a:rPr lang="en-US" sz="1800" dirty="0"/>
              <a:t>– requires a Microsoft Account</a:t>
            </a:r>
          </a:p>
        </p:txBody>
      </p:sp>
      <p:pic>
        <p:nvPicPr>
          <p:cNvPr id="5" name="Picture 4">
            <a:extLst>
              <a:ext uri="{FF2B5EF4-FFF2-40B4-BE49-F238E27FC236}">
                <a16:creationId xmlns:a16="http://schemas.microsoft.com/office/drawing/2014/main" id="{2F5B9079-395D-4AE7-BCA7-A27A6FE37062}"/>
              </a:ext>
            </a:extLst>
          </p:cNvPr>
          <p:cNvPicPr>
            <a:picLocks noChangeAspect="1"/>
          </p:cNvPicPr>
          <p:nvPr/>
        </p:nvPicPr>
        <p:blipFill>
          <a:blip r:embed="rId4"/>
          <a:stretch>
            <a:fillRect/>
          </a:stretch>
        </p:blipFill>
        <p:spPr>
          <a:xfrm>
            <a:off x="6450473" y="3230513"/>
            <a:ext cx="4528204" cy="2903957"/>
          </a:xfrm>
          <a:prstGeom prst="rect">
            <a:avLst/>
          </a:prstGeom>
        </p:spPr>
      </p:pic>
      <p:sp>
        <p:nvSpPr>
          <p:cNvPr id="8" name="TextBox 7">
            <a:extLst>
              <a:ext uri="{FF2B5EF4-FFF2-40B4-BE49-F238E27FC236}">
                <a16:creationId xmlns:a16="http://schemas.microsoft.com/office/drawing/2014/main" id="{0CAE98D0-9222-450D-9923-BF8454A01F7F}"/>
              </a:ext>
            </a:extLst>
          </p:cNvPr>
          <p:cNvSpPr txBox="1"/>
          <p:nvPr/>
        </p:nvSpPr>
        <p:spPr>
          <a:xfrm>
            <a:off x="257452" y="5657298"/>
            <a:ext cx="473161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Or bring your own environment:</a:t>
            </a:r>
          </a:p>
          <a:p>
            <a:pPr>
              <a:lnSpc>
                <a:spcPct val="90000"/>
              </a:lnSpc>
              <a:spcAft>
                <a:spcPts val="600"/>
              </a:spcAft>
            </a:pPr>
            <a:r>
              <a:rPr lang="en-US" sz="1400" dirty="0">
                <a:gradFill>
                  <a:gsLst>
                    <a:gs pos="2917">
                      <a:schemeClr val="tx1"/>
                    </a:gs>
                    <a:gs pos="30000">
                      <a:schemeClr val="tx1"/>
                    </a:gs>
                  </a:gsLst>
                  <a:lin ang="5400000" scaled="0"/>
                </a:gradFill>
                <a:hlinkClick r:id="rId5"/>
              </a:rPr>
              <a:t>https://microsoftlearning.github.io/AI-102-AIEngineer/</a:t>
            </a:r>
            <a:r>
              <a:rPr lang="en-US" sz="1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1288073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76B2-2D93-433E-BD56-8BFE6C44CF9D}"/>
              </a:ext>
            </a:extLst>
          </p:cNvPr>
          <p:cNvSpPr>
            <a:spLocks noGrp="1"/>
          </p:cNvSpPr>
          <p:nvPr>
            <p:ph type="title"/>
          </p:nvPr>
        </p:nvSpPr>
        <p:spPr/>
        <p:txBody>
          <a:bodyPr/>
          <a:lstStyle/>
          <a:p>
            <a:r>
              <a:rPr lang="en-US" dirty="0"/>
              <a:t>Microsoft Certified Azure AI Engineer Associate</a:t>
            </a:r>
          </a:p>
        </p:txBody>
      </p:sp>
      <p:sp>
        <p:nvSpPr>
          <p:cNvPr id="3" name="Content Placeholder 2">
            <a:extLst>
              <a:ext uri="{FF2B5EF4-FFF2-40B4-BE49-F238E27FC236}">
                <a16:creationId xmlns:a16="http://schemas.microsoft.com/office/drawing/2014/main" id="{1BDD65B6-86DB-4741-A87C-94545B41BEB9}"/>
              </a:ext>
            </a:extLst>
          </p:cNvPr>
          <p:cNvSpPr>
            <a:spLocks noGrp="1"/>
          </p:cNvSpPr>
          <p:nvPr>
            <p:ph sz="quarter" idx="10"/>
          </p:nvPr>
        </p:nvSpPr>
        <p:spPr>
          <a:xfrm>
            <a:off x="726429" y="2112351"/>
            <a:ext cx="6216369" cy="3524042"/>
          </a:xfrm>
        </p:spPr>
        <p:txBody>
          <a:bodyPr/>
          <a:lstStyle/>
          <a:p>
            <a:r>
              <a:rPr lang="en-US" dirty="0"/>
              <a:t>This course helps prepare for exam AI-102: </a:t>
            </a:r>
            <a:r>
              <a:rPr lang="en-US" i="1" dirty="0"/>
              <a:t>Designing and Implementing a Microsoft Azure AI Solution</a:t>
            </a:r>
            <a:endParaRPr lang="en-US" dirty="0"/>
          </a:p>
          <a:p>
            <a:pPr marL="457200" indent="-457200">
              <a:buFont typeface="+mj-lt"/>
              <a:buAutoNum type="arabicPeriod"/>
            </a:pPr>
            <a:r>
              <a:rPr lang="en-US" dirty="0"/>
              <a:t>Complete this instructor-led course</a:t>
            </a:r>
          </a:p>
          <a:p>
            <a:pPr marL="457200" indent="-457200">
              <a:buFont typeface="+mj-lt"/>
              <a:buAutoNum type="arabicPeriod"/>
            </a:pPr>
            <a:r>
              <a:rPr lang="en-US" dirty="0"/>
              <a:t>Review online modules on Microsoft Learn</a:t>
            </a:r>
          </a:p>
          <a:p>
            <a:pPr marL="457200" indent="-457200">
              <a:buFont typeface="+mj-lt"/>
              <a:buAutoNum type="arabicPeriod"/>
            </a:pPr>
            <a:r>
              <a:rPr lang="en-US" dirty="0"/>
              <a:t>Refer to the service documentation and build experience with the technologies</a:t>
            </a:r>
          </a:p>
        </p:txBody>
      </p:sp>
      <p:pic>
        <p:nvPicPr>
          <p:cNvPr id="8" name="Graphic 7">
            <a:extLst>
              <a:ext uri="{FF2B5EF4-FFF2-40B4-BE49-F238E27FC236}">
                <a16:creationId xmlns:a16="http://schemas.microsoft.com/office/drawing/2014/main" id="{941EDDF3-11F3-49D9-A127-B13054E25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8747" y="2446239"/>
            <a:ext cx="3486824" cy="3486824"/>
          </a:xfrm>
          <a:prstGeom prst="rect">
            <a:avLst/>
          </a:prstGeom>
        </p:spPr>
      </p:pic>
      <p:sp>
        <p:nvSpPr>
          <p:cNvPr id="12" name="TextBox 11">
            <a:extLst>
              <a:ext uri="{FF2B5EF4-FFF2-40B4-BE49-F238E27FC236}">
                <a16:creationId xmlns:a16="http://schemas.microsoft.com/office/drawing/2014/main" id="{EFCE90CF-7BCB-48D6-8836-EEE026B2B836}"/>
              </a:ext>
            </a:extLst>
          </p:cNvPr>
          <p:cNvSpPr txBox="1"/>
          <p:nvPr/>
        </p:nvSpPr>
        <p:spPr>
          <a:xfrm>
            <a:off x="1074386" y="1385688"/>
            <a:ext cx="10804721" cy="461665"/>
          </a:xfrm>
          <a:prstGeom prst="rect">
            <a:avLst/>
          </a:prstGeom>
          <a:noFill/>
        </p:spPr>
        <p:txBody>
          <a:bodyPr wrap="square">
            <a:spAutoFit/>
          </a:bodyPr>
          <a:lstStyle/>
          <a:p>
            <a:r>
              <a:rPr lang="en-US" sz="2400" dirty="0">
                <a:solidFill>
                  <a:schemeClr val="tx2"/>
                </a:solidFill>
              </a:rPr>
              <a:t>https://docs.microsoft.com/learn/certifications/azure-ai-engineer/</a:t>
            </a:r>
          </a:p>
        </p:txBody>
      </p:sp>
    </p:spTree>
    <p:extLst>
      <p:ext uri="{BB962C8B-B14F-4D97-AF65-F5344CB8AC3E}">
        <p14:creationId xmlns:p14="http://schemas.microsoft.com/office/powerpoint/2010/main" val="41535002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Theme1">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D44807DD-303A-4ED4-93CD-BAC8AB1B8481}" vid="{8D2C7C78-8AA0-4E68-AE56-571ED581A657}"/>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3369</TotalTime>
  <Words>292</Words>
  <Application>Microsoft Office PowerPoint</Application>
  <PresentationFormat>Widescreen</PresentationFormat>
  <Paragraphs>49</Paragraphs>
  <Slides>6</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Segoe UI</vt:lpstr>
      <vt:lpstr>Segoe UI Semibold</vt:lpstr>
      <vt:lpstr>Wingdings</vt:lpstr>
      <vt:lpstr>Theme1</vt:lpstr>
      <vt:lpstr>Microsoft Power Platform Template</vt:lpstr>
      <vt:lpstr>Course AI-102: Designing and Implementing a Microsoft Azure AI Solution</vt:lpstr>
      <vt:lpstr>About This Course</vt:lpstr>
      <vt:lpstr>Course Agenda</vt:lpstr>
      <vt:lpstr>Lab Environment</vt:lpstr>
      <vt:lpstr>Microsoft Certified Azure AI Engineer Associate</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Manage Azure Cognitive Services</dc:title>
  <dc:creator>Arvin Xiao (Wicresoft)</dc:creator>
  <cp:lastModifiedBy>Graeme Malcolm</cp:lastModifiedBy>
  <cp:revision>59</cp:revision>
  <dcterms:created xsi:type="dcterms:W3CDTF">2020-10-14T03:28:01Z</dcterms:created>
  <dcterms:modified xsi:type="dcterms:W3CDTF">2021-12-09T16:09:24Z</dcterms:modified>
</cp:coreProperties>
</file>