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551" r:id="rId2"/>
  </p:sldMasterIdLst>
  <p:notesMasterIdLst>
    <p:notesMasterId r:id="rId17"/>
  </p:notesMasterIdLst>
  <p:sldIdLst>
    <p:sldId id="1627" r:id="rId3"/>
    <p:sldId id="1778" r:id="rId4"/>
    <p:sldId id="1684" r:id="rId5"/>
    <p:sldId id="1791" r:id="rId6"/>
    <p:sldId id="1792" r:id="rId7"/>
    <p:sldId id="1793" r:id="rId8"/>
    <p:sldId id="1894" r:id="rId9"/>
    <p:sldId id="1795" r:id="rId10"/>
    <p:sldId id="1796" r:id="rId11"/>
    <p:sldId id="1797" r:id="rId12"/>
    <p:sldId id="1798" r:id="rId13"/>
    <p:sldId id="1799" r:id="rId14"/>
    <p:sldId id="1895" r:id="rId15"/>
    <p:sldId id="1790"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0" autoAdjust="0"/>
    <p:restoredTop sz="96370" autoAdjust="0"/>
  </p:normalViewPr>
  <p:slideViewPr>
    <p:cSldViewPr snapToGrid="0">
      <p:cViewPr varScale="1">
        <p:scale>
          <a:sx n="94" d="100"/>
          <a:sy n="94" d="100"/>
        </p:scale>
        <p:origin x="33" y="3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46376-457B-4E40-BE2F-99259E1A8F2E}"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04F8E-88E9-481C-A2B3-C92BCE611EF5}" type="slidenum">
              <a:rPr lang="en-US" smtClean="0"/>
              <a:t>‹#›</a:t>
            </a:fld>
            <a:endParaRPr lang="en-US"/>
          </a:p>
        </p:txBody>
      </p:sp>
    </p:spTree>
    <p:extLst>
      <p:ext uri="{BB962C8B-B14F-4D97-AF65-F5344CB8AC3E}">
        <p14:creationId xmlns:p14="http://schemas.microsoft.com/office/powerpoint/2010/main" val="428763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6:39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At Microsoft, AI software development is guided by a set of six principles for responsible AI.</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Use the summaries below to relate these to the challenges and risks on the previous slide.</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Fairness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AI systems should treat all people fairly. For example, suppose you create a machine learning model to support a loan approval application for a bank. The model should make predictions of whether or not the loan should be approved without incorporating any bias based on gender, ethnicity, or other factors that might result in an unfair advantage or disadvantage to specific groups of applicants.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Machine Learning includes the capability to interpret models and quantify the extent to which each feature of the data influences the model's prediction. This capability helps data scientists and developers identify and mitigate bias in the model.</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Reliability and safety</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AI systems should perform reliably and safely. For example, consider an AI-based software system for an autonomous vehicle; or a machine learning model that diagnoses patient symptoms and recommends prescriptions. Unreliability in these kinds of system can result in substantial risk to human life.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AI-based software application development must be subjected to rigorous testing and deployment management processes to ensure that they work as expected before release.</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Privacy and security</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AI systems should be secure and respect privacy. The machine learning models on which AI systems are based rely on large volumes of data, which may contain personal details that must be kept private. Even after the models are trained and the system is in production, it uses new data to make predictions or take action that may be subject to privacy or security concerns.</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Inclusiveness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AI systems should empower everyone and engage people. AI should bring benefits to all parts of society, regardless of physical ability, gender, sexual orientation, ethnicity, or other factors.</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Transparency</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AI systems should be understandable. Users should be made fully aware of the purpose of the system, how it works, and what limitations may be expected.</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Accountability</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People should be accountable for AI systems. Designers and developers of AI-based solution should work within a framework of governance and organizational principles that ensure the solution meets ethical and legal standards that are clearly defined.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12/9/2021 6:39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5279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10</a:t>
            </a:fld>
            <a:endParaRPr lang="en-US"/>
          </a:p>
        </p:txBody>
      </p:sp>
    </p:spTree>
    <p:extLst>
      <p:ext uri="{BB962C8B-B14F-4D97-AF65-F5344CB8AC3E}">
        <p14:creationId xmlns:p14="http://schemas.microsoft.com/office/powerpoint/2010/main" val="245156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13</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14</a:t>
            </a:fld>
            <a:endParaRPr lang="en-US"/>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212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395424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97111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2175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545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73138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78734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51477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75651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1466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9188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07764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272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70904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877089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8338955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329049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60047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7563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97750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8172686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5267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85850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3176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1658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30074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228583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4992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6361365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88692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312026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417734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00978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935263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097677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6786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37181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69114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18436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34073650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9522017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42710424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4496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223292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50604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584204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EF8BB023-DB21-4E4C-A6D8-FDC673127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0088570"/>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theme" Target="../theme/theme2.xml"/><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780583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68" r:id="rId30"/>
    <p:sldLayoutId id="2147484688" r:id="rId31"/>
    <p:sldLayoutId id="2147484689" r:id="rId32"/>
    <p:sldLayoutId id="2147484690" r:id="rId33"/>
    <p:sldLayoutId id="2147484683" r:id="rId34"/>
    <p:sldLayoutId id="2147484685" r:id="rId35"/>
    <p:sldLayoutId id="2147484673" r:id="rId36"/>
    <p:sldLayoutId id="2147484678" r:id="rId37"/>
    <p:sldLayoutId id="2147484679" r:id="rId38"/>
    <p:sldLayoutId id="2147484686" r:id="rId39"/>
    <p:sldLayoutId id="2147484674" r:id="rId40"/>
    <p:sldLayoutId id="2147484702" r:id="rId41"/>
    <p:sldLayoutId id="2147484701" r:id="rId42"/>
    <p:sldLayoutId id="2147484699" r:id="rId43"/>
    <p:sldLayoutId id="2147484700" r:id="rId44"/>
    <p:sldLayoutId id="2147484698" r:id="rId45"/>
    <p:sldLayoutId id="2147484681" r:id="rId46"/>
    <p:sldLayoutId id="2147484704" r:id="rId4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4.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svg"/><Relationship Id="rId3" Type="http://schemas.openxmlformats.org/officeDocument/2006/relationships/image" Target="../media/image50.svg"/><Relationship Id="rId7" Type="http://schemas.openxmlformats.org/officeDocument/2006/relationships/image" Target="../media/image54.svg"/><Relationship Id="rId12" Type="http://schemas.openxmlformats.org/officeDocument/2006/relationships/image" Target="../media/image59.png"/><Relationship Id="rId17" Type="http://schemas.openxmlformats.org/officeDocument/2006/relationships/image" Target="../media/image22.svg"/><Relationship Id="rId2" Type="http://schemas.openxmlformats.org/officeDocument/2006/relationships/image" Target="../media/image49.png"/><Relationship Id="rId16" Type="http://schemas.openxmlformats.org/officeDocument/2006/relationships/image" Target="../media/image21.png"/><Relationship Id="rId1" Type="http://schemas.openxmlformats.org/officeDocument/2006/relationships/slideLayout" Target="../slideLayouts/slideLayout54.xml"/><Relationship Id="rId6" Type="http://schemas.openxmlformats.org/officeDocument/2006/relationships/image" Target="../media/image53.png"/><Relationship Id="rId11" Type="http://schemas.openxmlformats.org/officeDocument/2006/relationships/image" Target="../media/image58.svg"/><Relationship Id="rId5" Type="http://schemas.openxmlformats.org/officeDocument/2006/relationships/image" Target="../media/image52.svg"/><Relationship Id="rId15" Type="http://schemas.openxmlformats.org/officeDocument/2006/relationships/image" Target="../media/image62.sv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svg"/><Relationship Id="rId14" Type="http://schemas.openxmlformats.org/officeDocument/2006/relationships/image" Target="../media/image61.png"/></Relationships>
</file>

<file path=ppt/slides/_rels/slide1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48.svg"/><Relationship Id="rId3" Type="http://schemas.openxmlformats.org/officeDocument/2006/relationships/image" Target="../media/image64.svg"/><Relationship Id="rId7" Type="http://schemas.openxmlformats.org/officeDocument/2006/relationships/image" Target="../media/image68.svg"/><Relationship Id="rId12" Type="http://schemas.openxmlformats.org/officeDocument/2006/relationships/image" Target="../media/image47.png"/><Relationship Id="rId2" Type="http://schemas.openxmlformats.org/officeDocument/2006/relationships/image" Target="../media/image63.png"/><Relationship Id="rId1" Type="http://schemas.openxmlformats.org/officeDocument/2006/relationships/slideLayout" Target="../slideLayouts/slideLayout54.xml"/><Relationship Id="rId6" Type="http://schemas.openxmlformats.org/officeDocument/2006/relationships/image" Target="../media/image67.png"/><Relationship Id="rId11" Type="http://schemas.openxmlformats.org/officeDocument/2006/relationships/image" Target="../media/image72.svg"/><Relationship Id="rId5" Type="http://schemas.openxmlformats.org/officeDocument/2006/relationships/image" Target="../media/image66.svg"/><Relationship Id="rId15" Type="http://schemas.openxmlformats.org/officeDocument/2006/relationships/image" Target="../media/image22.sv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svg"/><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54.xml"/><Relationship Id="rId4" Type="http://schemas.openxmlformats.org/officeDocument/2006/relationships/image" Target="../media/image7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54.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4.xml"/><Relationship Id="rId1" Type="http://schemas.openxmlformats.org/officeDocument/2006/relationships/slideLayout" Target="../slideLayouts/slideLayout93.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36.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54.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22.svg"/><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image" Target="../media/image21.png"/><Relationship Id="rId9" Type="http://schemas.openxmlformats.org/officeDocument/2006/relationships/image" Target="../media/image40.svg"/><Relationship Id="rId1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099733"/>
            <a:ext cx="5428936" cy="2225819"/>
          </a:xfrm>
        </p:spPr>
        <p:txBody>
          <a:bodyPr/>
          <a:lstStyle/>
          <a:p>
            <a:r>
              <a:rPr lang="en-US" dirty="0">
                <a:solidFill>
                  <a:schemeClr val="tx1"/>
                </a:solidFill>
              </a:rPr>
              <a:t>Module 1: Introduction to AI on Azure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1290-2C10-40CE-BD02-5CE164994489}"/>
              </a:ext>
            </a:extLst>
          </p:cNvPr>
          <p:cNvSpPr>
            <a:spLocks noGrp="1"/>
          </p:cNvSpPr>
          <p:nvPr>
            <p:ph type="title"/>
          </p:nvPr>
        </p:nvSpPr>
        <p:spPr/>
        <p:txBody>
          <a:bodyPr/>
          <a:lstStyle/>
          <a:p>
            <a:r>
              <a:rPr lang="en-US" dirty="0"/>
              <a:t>Azure Cognitive Services</a:t>
            </a:r>
          </a:p>
        </p:txBody>
      </p:sp>
      <p:sp>
        <p:nvSpPr>
          <p:cNvPr id="3" name="Content Placeholder 2">
            <a:extLst>
              <a:ext uri="{FF2B5EF4-FFF2-40B4-BE49-F238E27FC236}">
                <a16:creationId xmlns:a16="http://schemas.microsoft.com/office/drawing/2014/main" id="{EEB4EC2D-4BFF-4C22-941B-1AF32069B46E}"/>
              </a:ext>
            </a:extLst>
          </p:cNvPr>
          <p:cNvSpPr>
            <a:spLocks noGrp="1"/>
          </p:cNvSpPr>
          <p:nvPr>
            <p:ph sz="quarter" idx="10"/>
          </p:nvPr>
        </p:nvSpPr>
        <p:spPr>
          <a:xfrm>
            <a:off x="368300" y="1120690"/>
            <a:ext cx="11340811" cy="990015"/>
          </a:xfrm>
        </p:spPr>
        <p:txBody>
          <a:bodyPr/>
          <a:lstStyle/>
          <a:p>
            <a:r>
              <a:rPr lang="en-US" dirty="0"/>
              <a:t>Prepackaged AI services you can integrate into solutions</a:t>
            </a:r>
          </a:p>
          <a:p>
            <a:r>
              <a:rPr lang="en-US" sz="2000" dirty="0"/>
              <a:t>Capabilities include:</a:t>
            </a:r>
          </a:p>
        </p:txBody>
      </p:sp>
      <p:graphicFrame>
        <p:nvGraphicFramePr>
          <p:cNvPr id="5" name="Table 5">
            <a:extLst>
              <a:ext uri="{FF2B5EF4-FFF2-40B4-BE49-F238E27FC236}">
                <a16:creationId xmlns:a16="http://schemas.microsoft.com/office/drawing/2014/main" id="{103FEAA0-473C-4FF6-A00E-5F99302D9021}"/>
              </a:ext>
            </a:extLst>
          </p:cNvPr>
          <p:cNvGraphicFramePr>
            <a:graphicFrameLocks noGrp="1"/>
          </p:cNvGraphicFramePr>
          <p:nvPr>
            <p:extLst>
              <p:ext uri="{D42A27DB-BD31-4B8C-83A1-F6EECF244321}">
                <p14:modId xmlns:p14="http://schemas.microsoft.com/office/powerpoint/2010/main" val="1738667482"/>
              </p:ext>
            </p:extLst>
          </p:nvPr>
        </p:nvGraphicFramePr>
        <p:xfrm>
          <a:off x="368300" y="2118874"/>
          <a:ext cx="11211096" cy="2345182"/>
        </p:xfrm>
        <a:graphic>
          <a:graphicData uri="http://schemas.openxmlformats.org/drawingml/2006/table">
            <a:tbl>
              <a:tblPr firstRow="1" bandRow="1">
                <a:tableStyleId>{5C22544A-7EE6-4342-B048-85BDC9FD1C3A}</a:tableStyleId>
              </a:tblPr>
              <a:tblGrid>
                <a:gridCol w="2802774">
                  <a:extLst>
                    <a:ext uri="{9D8B030D-6E8A-4147-A177-3AD203B41FA5}">
                      <a16:colId xmlns:a16="http://schemas.microsoft.com/office/drawing/2014/main" val="538064126"/>
                    </a:ext>
                  </a:extLst>
                </a:gridCol>
                <a:gridCol w="2802774">
                  <a:extLst>
                    <a:ext uri="{9D8B030D-6E8A-4147-A177-3AD203B41FA5}">
                      <a16:colId xmlns:a16="http://schemas.microsoft.com/office/drawing/2014/main" val="2208522658"/>
                    </a:ext>
                  </a:extLst>
                </a:gridCol>
                <a:gridCol w="2802774">
                  <a:extLst>
                    <a:ext uri="{9D8B030D-6E8A-4147-A177-3AD203B41FA5}">
                      <a16:colId xmlns:a16="http://schemas.microsoft.com/office/drawing/2014/main" val="3340401134"/>
                    </a:ext>
                  </a:extLst>
                </a:gridCol>
                <a:gridCol w="2802774">
                  <a:extLst>
                    <a:ext uri="{9D8B030D-6E8A-4147-A177-3AD203B41FA5}">
                      <a16:colId xmlns:a16="http://schemas.microsoft.com/office/drawing/2014/main" val="2674838998"/>
                    </a:ext>
                  </a:extLst>
                </a:gridCol>
              </a:tblGrid>
              <a:tr h="370840">
                <a:tc>
                  <a:txBody>
                    <a:bodyPr/>
                    <a:lstStyle/>
                    <a:p>
                      <a:r>
                        <a:rPr lang="en-US" dirty="0"/>
                        <a:t>Language</a:t>
                      </a:r>
                    </a:p>
                  </a:txBody>
                  <a:tcPr/>
                </a:tc>
                <a:tc>
                  <a:txBody>
                    <a:bodyPr/>
                    <a:lstStyle/>
                    <a:p>
                      <a:r>
                        <a:rPr lang="en-US" dirty="0"/>
                        <a:t>Speech</a:t>
                      </a:r>
                    </a:p>
                  </a:txBody>
                  <a:tcPr/>
                </a:tc>
                <a:tc>
                  <a:txBody>
                    <a:bodyPr/>
                    <a:lstStyle/>
                    <a:p>
                      <a:r>
                        <a:rPr lang="en-US" dirty="0"/>
                        <a:t>Vision</a:t>
                      </a:r>
                    </a:p>
                  </a:txBody>
                  <a:tcPr/>
                </a:tc>
                <a:tc>
                  <a:txBody>
                    <a:bodyPr/>
                    <a:lstStyle/>
                    <a:p>
                      <a:r>
                        <a:rPr lang="en-US" dirty="0"/>
                        <a:t>Decision</a:t>
                      </a:r>
                    </a:p>
                  </a:txBody>
                  <a:tcPr/>
                </a:tc>
                <a:extLst>
                  <a:ext uri="{0D108BD9-81ED-4DB2-BD59-A6C34878D82A}">
                    <a16:rowId xmlns:a16="http://schemas.microsoft.com/office/drawing/2014/main" val="3516763134"/>
                  </a:ext>
                </a:extLst>
              </a:tr>
              <a:tr h="370840">
                <a:tc>
                  <a:txBody>
                    <a:bodyPr/>
                    <a:lstStyle/>
                    <a:p>
                      <a:pPr marL="285750" indent="-285750">
                        <a:buFont typeface="Arial" panose="020B0604020202020204" pitchFamily="34" charset="0"/>
                        <a:buChar char="•"/>
                      </a:pPr>
                      <a:r>
                        <a:rPr lang="en-US" sz="1800" dirty="0"/>
                        <a:t>Text analysis</a:t>
                      </a:r>
                    </a:p>
                    <a:p>
                      <a:pPr marL="285750" indent="-285750">
                        <a:buFont typeface="Arial" panose="020B0604020202020204" pitchFamily="34" charset="0"/>
                        <a:buChar char="•"/>
                      </a:pPr>
                      <a:r>
                        <a:rPr lang="en-US" sz="1800" dirty="0"/>
                        <a:t>Question answering</a:t>
                      </a:r>
                    </a:p>
                    <a:p>
                      <a:pPr marL="285750" indent="-285750">
                        <a:buFont typeface="Arial" panose="020B0604020202020204" pitchFamily="34" charset="0"/>
                        <a:buChar char="•"/>
                      </a:pPr>
                      <a:r>
                        <a:rPr lang="en-US" sz="1800" dirty="0"/>
                        <a:t>Language understanding</a:t>
                      </a:r>
                    </a:p>
                    <a:p>
                      <a:pPr marL="285750" indent="-285750">
                        <a:buFont typeface="Arial" panose="020B0604020202020204" pitchFamily="34" charset="0"/>
                        <a:buChar char="•"/>
                      </a:pPr>
                      <a:r>
                        <a:rPr lang="en-US" sz="1800" dirty="0"/>
                        <a:t>Translation</a:t>
                      </a:r>
                    </a:p>
                    <a:p>
                      <a:pPr marL="0" indent="0">
                        <a:buFont typeface="Arial" panose="020B0604020202020204" pitchFamily="34" charset="0"/>
                        <a:buNone/>
                      </a:pPr>
                      <a:endParaRPr lang="en-US" sz="1300" dirty="0"/>
                    </a:p>
                  </a:txBody>
                  <a:tcPr/>
                </a:tc>
                <a:tc>
                  <a:txBody>
                    <a:bodyPr/>
                    <a:lstStyle/>
                    <a:p>
                      <a:pPr marL="285750" indent="-285750">
                        <a:buFont typeface="Arial" panose="020B0604020202020204" pitchFamily="34" charset="0"/>
                        <a:buChar char="•"/>
                      </a:pPr>
                      <a:r>
                        <a:rPr lang="en-US" dirty="0"/>
                        <a:t>Speech recognition</a:t>
                      </a:r>
                    </a:p>
                    <a:p>
                      <a:pPr marL="285750" indent="-285750">
                        <a:buFont typeface="Arial" panose="020B0604020202020204" pitchFamily="34" charset="0"/>
                        <a:buChar char="•"/>
                      </a:pPr>
                      <a:r>
                        <a:rPr lang="en-US" dirty="0"/>
                        <a:t>Speech synthesis</a:t>
                      </a:r>
                    </a:p>
                    <a:p>
                      <a:pPr marL="285750" indent="-285750">
                        <a:buFont typeface="Arial" panose="020B0604020202020204" pitchFamily="34" charset="0"/>
                        <a:buChar char="•"/>
                      </a:pPr>
                      <a:r>
                        <a:rPr lang="en-US" dirty="0"/>
                        <a:t>Speech Translation</a:t>
                      </a:r>
                    </a:p>
                    <a:p>
                      <a:pPr marL="285750" indent="-285750">
                        <a:buFont typeface="Arial" panose="020B0604020202020204" pitchFamily="34" charset="0"/>
                        <a:buChar char="•"/>
                      </a:pPr>
                      <a:r>
                        <a:rPr lang="en-US" dirty="0"/>
                        <a:t>Speaker Recognition</a:t>
                      </a:r>
                    </a:p>
                  </a:txBody>
                  <a:tcPr/>
                </a:tc>
                <a:tc>
                  <a:txBody>
                    <a:bodyPr/>
                    <a:lstStyle/>
                    <a:p>
                      <a:pPr marL="285750" indent="-285750">
                        <a:buFont typeface="Arial" panose="020B0604020202020204" pitchFamily="34" charset="0"/>
                        <a:buChar char="•"/>
                      </a:pPr>
                      <a:r>
                        <a:rPr lang="en-US" dirty="0"/>
                        <a:t>Image analysis</a:t>
                      </a:r>
                    </a:p>
                    <a:p>
                      <a:pPr marL="285750" indent="-285750">
                        <a:buFont typeface="Arial" panose="020B0604020202020204" pitchFamily="34" charset="0"/>
                        <a:buChar char="•"/>
                      </a:pPr>
                      <a:r>
                        <a:rPr lang="en-US" dirty="0"/>
                        <a:t>Video analysis</a:t>
                      </a:r>
                    </a:p>
                    <a:p>
                      <a:pPr marL="285750" indent="-285750">
                        <a:buFont typeface="Arial" panose="020B0604020202020204" pitchFamily="34" charset="0"/>
                        <a:buChar char="•"/>
                      </a:pPr>
                      <a:r>
                        <a:rPr lang="en-US" dirty="0"/>
                        <a:t>Image classification</a:t>
                      </a:r>
                    </a:p>
                    <a:p>
                      <a:pPr marL="285750" indent="-285750">
                        <a:buFont typeface="Arial" panose="020B0604020202020204" pitchFamily="34" charset="0"/>
                        <a:buChar char="•"/>
                      </a:pPr>
                      <a:r>
                        <a:rPr lang="en-US" dirty="0"/>
                        <a:t>Object detection</a:t>
                      </a:r>
                    </a:p>
                    <a:p>
                      <a:pPr marL="285750" indent="-285750">
                        <a:buFont typeface="Arial" panose="020B0604020202020204" pitchFamily="34" charset="0"/>
                        <a:buChar char="•"/>
                      </a:pPr>
                      <a:r>
                        <a:rPr lang="en-US" dirty="0"/>
                        <a:t>Facial analysis</a:t>
                      </a:r>
                    </a:p>
                    <a:p>
                      <a:pPr marL="285750" indent="-285750">
                        <a:buFont typeface="Arial" panose="020B0604020202020204" pitchFamily="34" charset="0"/>
                        <a:buChar char="•"/>
                      </a:pPr>
                      <a:r>
                        <a:rPr lang="en-US" dirty="0"/>
                        <a:t>Optical character recognition</a:t>
                      </a:r>
                    </a:p>
                  </a:txBody>
                  <a:tcPr/>
                </a:tc>
                <a:tc>
                  <a:txBody>
                    <a:bodyPr/>
                    <a:lstStyle/>
                    <a:p>
                      <a:pPr marL="285750" indent="-285750">
                        <a:buFont typeface="Arial" panose="020B0604020202020204" pitchFamily="34" charset="0"/>
                        <a:buChar char="•"/>
                      </a:pPr>
                      <a:r>
                        <a:rPr lang="en-US" dirty="0"/>
                        <a:t>Anomaly detection</a:t>
                      </a:r>
                    </a:p>
                    <a:p>
                      <a:pPr marL="285750" indent="-285750">
                        <a:buFont typeface="Arial" panose="020B0604020202020204" pitchFamily="34" charset="0"/>
                        <a:buChar char="•"/>
                      </a:pPr>
                      <a:r>
                        <a:rPr lang="en-US" dirty="0"/>
                        <a:t>Content moderation</a:t>
                      </a:r>
                    </a:p>
                    <a:p>
                      <a:pPr marL="285750" indent="-285750">
                        <a:buFont typeface="Arial" panose="020B0604020202020204" pitchFamily="34" charset="0"/>
                        <a:buChar char="•"/>
                      </a:pPr>
                      <a:r>
                        <a:rPr lang="en-US" dirty="0"/>
                        <a:t>Content personalization</a:t>
                      </a:r>
                    </a:p>
                  </a:txBody>
                  <a:tcPr/>
                </a:tc>
                <a:extLst>
                  <a:ext uri="{0D108BD9-81ED-4DB2-BD59-A6C34878D82A}">
                    <a16:rowId xmlns:a16="http://schemas.microsoft.com/office/drawing/2014/main" val="4213139697"/>
                  </a:ext>
                </a:extLst>
              </a:tr>
            </a:tbl>
          </a:graphicData>
        </a:graphic>
      </p:graphicFrame>
      <p:pic>
        <p:nvPicPr>
          <p:cNvPr id="4" name="Graphic 3" descr="Programmer male with solid fill">
            <a:extLst>
              <a:ext uri="{FF2B5EF4-FFF2-40B4-BE49-F238E27FC236}">
                <a16:creationId xmlns:a16="http://schemas.microsoft.com/office/drawing/2014/main" id="{72856641-64EA-47A9-BAB9-B8B8526DD8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43" y="5065294"/>
            <a:ext cx="1174412" cy="1174412"/>
          </a:xfrm>
          <a:prstGeom prst="rect">
            <a:avLst/>
          </a:prstGeom>
        </p:spPr>
      </p:pic>
      <p:cxnSp>
        <p:nvCxnSpPr>
          <p:cNvPr id="8" name="Straight Connector 7">
            <a:extLst>
              <a:ext uri="{FF2B5EF4-FFF2-40B4-BE49-F238E27FC236}">
                <a16:creationId xmlns:a16="http://schemas.microsoft.com/office/drawing/2014/main" id="{1EC4FE06-CF28-4135-864B-9A3A29A64BE4}"/>
              </a:ext>
            </a:extLst>
          </p:cNvPr>
          <p:cNvCxnSpPr>
            <a:cxnSpLocks/>
            <a:endCxn id="4" idx="0"/>
          </p:cNvCxnSpPr>
          <p:nvPr/>
        </p:nvCxnSpPr>
        <p:spPr>
          <a:xfrm>
            <a:off x="1005849" y="4425194"/>
            <a:ext cx="0" cy="640100"/>
          </a:xfrm>
          <a:prstGeom prst="line">
            <a:avLst/>
          </a:prstGeom>
          <a:ln w="57150">
            <a:prstDash val="sysDot"/>
            <a:headEnd type="none"/>
            <a:tailEnd type="none"/>
          </a:ln>
        </p:spPr>
        <p:style>
          <a:lnRef idx="1">
            <a:schemeClr val="accent5"/>
          </a:lnRef>
          <a:fillRef idx="0">
            <a:schemeClr val="accent5"/>
          </a:fillRef>
          <a:effectRef idx="0">
            <a:schemeClr val="accent5"/>
          </a:effectRef>
          <a:fontRef idx="minor">
            <a:schemeClr val="tx1"/>
          </a:fontRef>
        </p:style>
      </p:cxnSp>
      <p:pic>
        <p:nvPicPr>
          <p:cNvPr id="10" name="Graphic 9">
            <a:extLst>
              <a:ext uri="{FF2B5EF4-FFF2-40B4-BE49-F238E27FC236}">
                <a16:creationId xmlns:a16="http://schemas.microsoft.com/office/drawing/2014/main" id="{F3E6D5CE-F55B-4E98-84D5-2474E5A73E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429" y="3965279"/>
            <a:ext cx="1365240" cy="806412"/>
          </a:xfrm>
          <a:prstGeom prst="rect">
            <a:avLst/>
          </a:prstGeom>
        </p:spPr>
      </p:pic>
      <p:sp>
        <p:nvSpPr>
          <p:cNvPr id="9" name="Rectangle 8">
            <a:extLst>
              <a:ext uri="{FF2B5EF4-FFF2-40B4-BE49-F238E27FC236}">
                <a16:creationId xmlns:a16="http://schemas.microsoft.com/office/drawing/2014/main" id="{1FD5857D-E22B-4E61-8AE4-456D9173C432}"/>
              </a:ext>
            </a:extLst>
          </p:cNvPr>
          <p:cNvSpPr/>
          <p:nvPr/>
        </p:nvSpPr>
        <p:spPr bwMode="auto">
          <a:xfrm>
            <a:off x="4937760" y="4941300"/>
            <a:ext cx="5008880" cy="1422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Applied AI Services</a:t>
            </a:r>
          </a:p>
        </p:txBody>
      </p:sp>
      <p:cxnSp>
        <p:nvCxnSpPr>
          <p:cNvPr id="11" name="Straight Connector 10">
            <a:extLst>
              <a:ext uri="{FF2B5EF4-FFF2-40B4-BE49-F238E27FC236}">
                <a16:creationId xmlns:a16="http://schemas.microsoft.com/office/drawing/2014/main" id="{9BBC0655-1A8A-4329-9D21-FEDD50BB19F1}"/>
              </a:ext>
            </a:extLst>
          </p:cNvPr>
          <p:cNvCxnSpPr>
            <a:cxnSpLocks/>
            <a:endCxn id="9" idx="0"/>
          </p:cNvCxnSpPr>
          <p:nvPr/>
        </p:nvCxnSpPr>
        <p:spPr>
          <a:xfrm>
            <a:off x="7442200" y="4425194"/>
            <a:ext cx="0" cy="516106"/>
          </a:xfrm>
          <a:prstGeom prst="line">
            <a:avLst/>
          </a:prstGeom>
          <a:ln w="57150">
            <a:prstDash val="sysDot"/>
            <a:headEnd type="none"/>
            <a:tailEnd type="none"/>
          </a:ln>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2A5604F3-8C3D-4A96-BE77-30994791445B}"/>
              </a:ext>
            </a:extLst>
          </p:cNvPr>
          <p:cNvCxnSpPr>
            <a:cxnSpLocks/>
            <a:stCxn id="4" idx="3"/>
            <a:endCxn id="9" idx="1"/>
          </p:cNvCxnSpPr>
          <p:nvPr/>
        </p:nvCxnSpPr>
        <p:spPr>
          <a:xfrm>
            <a:off x="1593055" y="5652500"/>
            <a:ext cx="3344705" cy="0"/>
          </a:xfrm>
          <a:prstGeom prst="line">
            <a:avLst/>
          </a:prstGeom>
          <a:ln w="57150">
            <a:prstDash val="sysDot"/>
            <a:headEnd type="none"/>
            <a:tailEnd type="none"/>
          </a:ln>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75878150-4D98-405B-A5B8-AE33756E41BE}"/>
              </a:ext>
            </a:extLst>
          </p:cNvPr>
          <p:cNvSpPr txBox="1"/>
          <p:nvPr/>
        </p:nvSpPr>
        <p:spPr>
          <a:xfrm>
            <a:off x="4859825" y="5309565"/>
            <a:ext cx="2988773" cy="111415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600" dirty="0">
                <a:solidFill>
                  <a:schemeClr val="bg1">
                    <a:lumMod val="75000"/>
                  </a:schemeClr>
                </a:solidFill>
              </a:rPr>
              <a:t>Form Recognizer</a:t>
            </a:r>
          </a:p>
          <a:p>
            <a:pPr marL="342900" indent="-342900">
              <a:lnSpc>
                <a:spcPct val="90000"/>
              </a:lnSpc>
              <a:spcAft>
                <a:spcPts val="600"/>
              </a:spcAft>
              <a:buFont typeface="Arial" panose="020B0604020202020204" pitchFamily="34" charset="0"/>
              <a:buChar char="•"/>
            </a:pPr>
            <a:r>
              <a:rPr lang="en-US" sz="1600" dirty="0">
                <a:solidFill>
                  <a:schemeClr val="bg1">
                    <a:lumMod val="75000"/>
                  </a:schemeClr>
                </a:solidFill>
              </a:rPr>
              <a:t>Metrics Advisor</a:t>
            </a:r>
          </a:p>
          <a:p>
            <a:pPr marL="342900" indent="-342900">
              <a:lnSpc>
                <a:spcPct val="90000"/>
              </a:lnSpc>
              <a:spcAft>
                <a:spcPts val="600"/>
              </a:spcAft>
              <a:buFont typeface="Arial" panose="020B0604020202020204" pitchFamily="34" charset="0"/>
              <a:buChar char="•"/>
            </a:pPr>
            <a:r>
              <a:rPr lang="en-US" sz="1600" dirty="0">
                <a:solidFill>
                  <a:schemeClr val="bg1">
                    <a:lumMod val="75000"/>
                  </a:schemeClr>
                </a:solidFill>
              </a:rPr>
              <a:t>Video Analyzer for Media</a:t>
            </a:r>
          </a:p>
        </p:txBody>
      </p:sp>
      <p:sp>
        <p:nvSpPr>
          <p:cNvPr id="21" name="TextBox 20">
            <a:extLst>
              <a:ext uri="{FF2B5EF4-FFF2-40B4-BE49-F238E27FC236}">
                <a16:creationId xmlns:a16="http://schemas.microsoft.com/office/drawing/2014/main" id="{F9CC9A74-A72D-447D-BB3A-45CA6CC9C2D6}"/>
              </a:ext>
            </a:extLst>
          </p:cNvPr>
          <p:cNvSpPr txBox="1"/>
          <p:nvPr/>
        </p:nvSpPr>
        <p:spPr>
          <a:xfrm>
            <a:off x="7677615" y="5411130"/>
            <a:ext cx="2578905" cy="911019"/>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pPr>
            <a:r>
              <a:rPr lang="en-US" sz="1600" dirty="0">
                <a:solidFill>
                  <a:schemeClr val="bg1">
                    <a:lumMod val="75000"/>
                  </a:schemeClr>
                </a:solidFill>
              </a:rPr>
              <a:t>Immersive Reader</a:t>
            </a:r>
          </a:p>
          <a:p>
            <a:pPr marL="342900" indent="-342900">
              <a:lnSpc>
                <a:spcPct val="90000"/>
              </a:lnSpc>
              <a:spcAft>
                <a:spcPts val="600"/>
              </a:spcAft>
              <a:buFont typeface="Arial" panose="020B0604020202020204" pitchFamily="34" charset="0"/>
              <a:buChar char="•"/>
            </a:pPr>
            <a:r>
              <a:rPr lang="en-US" sz="1600" dirty="0">
                <a:solidFill>
                  <a:schemeClr val="bg1">
                    <a:lumMod val="75000"/>
                  </a:schemeClr>
                </a:solidFill>
              </a:rPr>
              <a:t>Bot Service</a:t>
            </a:r>
          </a:p>
          <a:p>
            <a:pPr marL="342900" indent="-342900">
              <a:lnSpc>
                <a:spcPct val="90000"/>
              </a:lnSpc>
              <a:spcAft>
                <a:spcPts val="600"/>
              </a:spcAft>
              <a:buFont typeface="Arial" panose="020B0604020202020204" pitchFamily="34" charset="0"/>
              <a:buChar char="•"/>
            </a:pPr>
            <a:r>
              <a:rPr lang="en-US" sz="1600" dirty="0">
                <a:solidFill>
                  <a:schemeClr val="bg1">
                    <a:lumMod val="75000"/>
                  </a:schemeClr>
                </a:solidFill>
              </a:rPr>
              <a:t>Cognitive Search</a:t>
            </a:r>
            <a:endParaRPr lang="en-US" sz="1600" dirty="0"/>
          </a:p>
        </p:txBody>
      </p:sp>
    </p:spTree>
    <p:extLst>
      <p:ext uri="{BB962C8B-B14F-4D97-AF65-F5344CB8AC3E}">
        <p14:creationId xmlns:p14="http://schemas.microsoft.com/office/powerpoint/2010/main" val="3278403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350D-07BC-4F8F-BDEF-A0D67F3E950B}"/>
              </a:ext>
            </a:extLst>
          </p:cNvPr>
          <p:cNvSpPr>
            <a:spLocks noGrp="1"/>
          </p:cNvSpPr>
          <p:nvPr>
            <p:ph type="title"/>
          </p:nvPr>
        </p:nvSpPr>
        <p:spPr/>
        <p:txBody>
          <a:bodyPr/>
          <a:lstStyle/>
          <a:p>
            <a:r>
              <a:rPr lang="en-US" dirty="0"/>
              <a:t>Azure Bot Service</a:t>
            </a:r>
          </a:p>
        </p:txBody>
      </p:sp>
      <p:sp>
        <p:nvSpPr>
          <p:cNvPr id="3" name="Content Placeholder 2">
            <a:extLst>
              <a:ext uri="{FF2B5EF4-FFF2-40B4-BE49-F238E27FC236}">
                <a16:creationId xmlns:a16="http://schemas.microsoft.com/office/drawing/2014/main" id="{E0439D79-055B-49A2-A644-9E45FE99E9AC}"/>
              </a:ext>
            </a:extLst>
          </p:cNvPr>
          <p:cNvSpPr>
            <a:spLocks noGrp="1"/>
          </p:cNvSpPr>
          <p:nvPr>
            <p:ph sz="quarter" idx="10"/>
          </p:nvPr>
        </p:nvSpPr>
        <p:spPr>
          <a:xfrm>
            <a:off x="419100" y="1456897"/>
            <a:ext cx="11340811" cy="553998"/>
          </a:xfrm>
        </p:spPr>
        <p:txBody>
          <a:bodyPr/>
          <a:lstStyle/>
          <a:p>
            <a:r>
              <a:rPr lang="en-US" dirty="0"/>
              <a:t>Cloud service for delivering conversational AI solutions</a:t>
            </a:r>
          </a:p>
        </p:txBody>
      </p:sp>
      <p:grpSp>
        <p:nvGrpSpPr>
          <p:cNvPr id="4" name="Group 3">
            <a:extLst>
              <a:ext uri="{FF2B5EF4-FFF2-40B4-BE49-F238E27FC236}">
                <a16:creationId xmlns:a16="http://schemas.microsoft.com/office/drawing/2014/main" id="{15B30CCD-F16E-41E8-981E-0F8911B4CC0B}"/>
              </a:ext>
            </a:extLst>
          </p:cNvPr>
          <p:cNvGrpSpPr/>
          <p:nvPr/>
        </p:nvGrpSpPr>
        <p:grpSpPr>
          <a:xfrm>
            <a:off x="3086772" y="2166123"/>
            <a:ext cx="6005009" cy="3397981"/>
            <a:chOff x="3093495" y="1315717"/>
            <a:chExt cx="6005009" cy="3397981"/>
          </a:xfrm>
        </p:grpSpPr>
        <p:sp>
          <p:nvSpPr>
            <p:cNvPr id="5" name="Rectangle 4">
              <a:extLst>
                <a:ext uri="{FF2B5EF4-FFF2-40B4-BE49-F238E27FC236}">
                  <a16:creationId xmlns:a16="http://schemas.microsoft.com/office/drawing/2014/main" id="{84258E5F-C3F4-4A64-A010-DEA403DA68D3}"/>
                </a:ext>
              </a:extLst>
            </p:cNvPr>
            <p:cNvSpPr/>
            <p:nvPr/>
          </p:nvSpPr>
          <p:spPr>
            <a:xfrm>
              <a:off x="3093495" y="1315717"/>
              <a:ext cx="6005009" cy="3397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User">
              <a:extLst>
                <a:ext uri="{FF2B5EF4-FFF2-40B4-BE49-F238E27FC236}">
                  <a16:creationId xmlns:a16="http://schemas.microsoft.com/office/drawing/2014/main" id="{0915C593-D3D5-43E5-A7B9-0953010381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4617" y="2522783"/>
              <a:ext cx="952043" cy="952043"/>
            </a:xfrm>
            <a:prstGeom prst="rect">
              <a:avLst/>
            </a:prstGeom>
          </p:spPr>
        </p:pic>
        <p:pic>
          <p:nvPicPr>
            <p:cNvPr id="7" name="Graphic 6" descr="Email">
              <a:extLst>
                <a:ext uri="{FF2B5EF4-FFF2-40B4-BE49-F238E27FC236}">
                  <a16:creationId xmlns:a16="http://schemas.microsoft.com/office/drawing/2014/main" id="{6E3C5845-1ED8-474B-9C6C-E88853B42F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617" y="2735328"/>
              <a:ext cx="590819" cy="590819"/>
            </a:xfrm>
            <a:prstGeom prst="rect">
              <a:avLst/>
            </a:prstGeom>
          </p:spPr>
        </p:pic>
        <p:pic>
          <p:nvPicPr>
            <p:cNvPr id="8" name="Graphic 7" descr="User">
              <a:extLst>
                <a:ext uri="{FF2B5EF4-FFF2-40B4-BE49-F238E27FC236}">
                  <a16:creationId xmlns:a16="http://schemas.microsoft.com/office/drawing/2014/main" id="{FCF4AE30-4841-4287-96CC-7FE885B1E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4617" y="1422062"/>
              <a:ext cx="952043" cy="952043"/>
            </a:xfrm>
            <a:prstGeom prst="rect">
              <a:avLst/>
            </a:prstGeom>
          </p:spPr>
        </p:pic>
        <p:grpSp>
          <p:nvGrpSpPr>
            <p:cNvPr id="9" name="Group 8">
              <a:extLst>
                <a:ext uri="{FF2B5EF4-FFF2-40B4-BE49-F238E27FC236}">
                  <a16:creationId xmlns:a16="http://schemas.microsoft.com/office/drawing/2014/main" id="{416EB697-3F96-4AA3-90EA-D72F8898E227}"/>
                </a:ext>
              </a:extLst>
            </p:cNvPr>
            <p:cNvGrpSpPr/>
            <p:nvPr/>
          </p:nvGrpSpPr>
          <p:grpSpPr>
            <a:xfrm>
              <a:off x="4129805" y="1422062"/>
              <a:ext cx="952043" cy="952043"/>
              <a:chOff x="3283601" y="1391764"/>
              <a:chExt cx="914400" cy="914400"/>
            </a:xfrm>
          </p:grpSpPr>
          <p:pic>
            <p:nvPicPr>
              <p:cNvPr id="22" name="Graphic 21" descr="Browser window">
                <a:extLst>
                  <a:ext uri="{FF2B5EF4-FFF2-40B4-BE49-F238E27FC236}">
                    <a16:creationId xmlns:a16="http://schemas.microsoft.com/office/drawing/2014/main" id="{9FA28A60-B4C1-413B-A3A5-3217DC6297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3601" y="1391764"/>
                <a:ext cx="914400" cy="914400"/>
              </a:xfrm>
              <a:prstGeom prst="rect">
                <a:avLst/>
              </a:prstGeom>
            </p:spPr>
          </p:pic>
          <p:pic>
            <p:nvPicPr>
              <p:cNvPr id="23" name="Graphic 22" descr="Chat">
                <a:extLst>
                  <a:ext uri="{FF2B5EF4-FFF2-40B4-BE49-F238E27FC236}">
                    <a16:creationId xmlns:a16="http://schemas.microsoft.com/office/drawing/2014/main" id="{0B5CAE55-A490-4ECB-ACEC-BF91D5D5A9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93797" y="1649905"/>
                <a:ext cx="494543" cy="494543"/>
              </a:xfrm>
              <a:prstGeom prst="rect">
                <a:avLst/>
              </a:prstGeom>
            </p:spPr>
          </p:pic>
        </p:grpSp>
        <p:cxnSp>
          <p:nvCxnSpPr>
            <p:cNvPr id="11" name="Connector: Elbow 10">
              <a:extLst>
                <a:ext uri="{FF2B5EF4-FFF2-40B4-BE49-F238E27FC236}">
                  <a16:creationId xmlns:a16="http://schemas.microsoft.com/office/drawing/2014/main" id="{B620E6B1-2B12-4DB3-9370-97F04757BAB7}"/>
                </a:ext>
              </a:extLst>
            </p:cNvPr>
            <p:cNvCxnSpPr/>
            <p:nvPr/>
          </p:nvCxnSpPr>
          <p:spPr>
            <a:xfrm>
              <a:off x="5081848" y="1898083"/>
              <a:ext cx="951520" cy="1008837"/>
            </a:xfrm>
            <a:prstGeom prst="bentConnector3">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937DE4A-C236-4DE7-A693-CF0FF4367799}"/>
                </a:ext>
              </a:extLst>
            </p:cNvPr>
            <p:cNvCxnSpPr>
              <a:cxnSpLocks/>
            </p:cNvCxnSpPr>
            <p:nvPr/>
          </p:nvCxnSpPr>
          <p:spPr>
            <a:xfrm flipV="1">
              <a:off x="4746893" y="2906921"/>
              <a:ext cx="1286475" cy="1207049"/>
            </a:xfrm>
            <a:prstGeom prst="bentConnector3">
              <a:avLst>
                <a:gd name="adj1" fmla="val 62989"/>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C95FA9-D54E-42CD-B798-163AD2ECE3C2}"/>
                </a:ext>
              </a:extLst>
            </p:cNvPr>
            <p:cNvCxnSpPr>
              <a:cxnSpLocks/>
            </p:cNvCxnSpPr>
            <p:nvPr/>
          </p:nvCxnSpPr>
          <p:spPr>
            <a:xfrm flipV="1">
              <a:off x="4863556" y="2906920"/>
              <a:ext cx="1740694" cy="1"/>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 name="Graphic 14" descr="Call center">
              <a:extLst>
                <a:ext uri="{FF2B5EF4-FFF2-40B4-BE49-F238E27FC236}">
                  <a16:creationId xmlns:a16="http://schemas.microsoft.com/office/drawing/2014/main" id="{8E9A5231-D601-4423-8CD8-5C54729B364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74617" y="3621609"/>
              <a:ext cx="952043" cy="952043"/>
            </a:xfrm>
            <a:prstGeom prst="rect">
              <a:avLst/>
            </a:prstGeom>
          </p:spPr>
        </p:pic>
        <p:pic>
          <p:nvPicPr>
            <p:cNvPr id="16" name="Graphic 15" descr="Speech">
              <a:extLst>
                <a:ext uri="{FF2B5EF4-FFF2-40B4-BE49-F238E27FC236}">
                  <a16:creationId xmlns:a16="http://schemas.microsoft.com/office/drawing/2014/main" id="{CF90A942-3A65-46AC-948E-8EC3F386BA3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4110017" y="3580658"/>
              <a:ext cx="710187" cy="710187"/>
            </a:xfrm>
            <a:prstGeom prst="rect">
              <a:avLst/>
            </a:prstGeom>
          </p:spPr>
        </p:pic>
        <p:pic>
          <p:nvPicPr>
            <p:cNvPr id="17" name="Graphic 16">
              <a:extLst>
                <a:ext uri="{FF2B5EF4-FFF2-40B4-BE49-F238E27FC236}">
                  <a16:creationId xmlns:a16="http://schemas.microsoft.com/office/drawing/2014/main" id="{17C16482-D5AB-42E9-B52D-82DB178AC7F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604250" y="2556652"/>
              <a:ext cx="762322" cy="762322"/>
            </a:xfrm>
            <a:prstGeom prst="rect">
              <a:avLst/>
            </a:prstGeom>
          </p:spPr>
        </p:pic>
      </p:grpSp>
      <p:pic>
        <p:nvPicPr>
          <p:cNvPr id="26" name="Graphic 25" descr="Programmer male with solid fill">
            <a:extLst>
              <a:ext uri="{FF2B5EF4-FFF2-40B4-BE49-F238E27FC236}">
                <a16:creationId xmlns:a16="http://schemas.microsoft.com/office/drawing/2014/main" id="{D6F0C107-5404-4CF7-B0EF-69201C0D6FE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384801" y="4586171"/>
            <a:ext cx="1174412" cy="1174412"/>
          </a:xfrm>
          <a:prstGeom prst="rect">
            <a:avLst/>
          </a:prstGeom>
        </p:spPr>
      </p:pic>
      <p:cxnSp>
        <p:nvCxnSpPr>
          <p:cNvPr id="28" name="Straight Connector 27">
            <a:extLst>
              <a:ext uri="{FF2B5EF4-FFF2-40B4-BE49-F238E27FC236}">
                <a16:creationId xmlns:a16="http://schemas.microsoft.com/office/drawing/2014/main" id="{6102B241-804E-4F3D-A655-72B0FAE6FC1D}"/>
              </a:ext>
            </a:extLst>
          </p:cNvPr>
          <p:cNvCxnSpPr>
            <a:cxnSpLocks/>
            <a:endCxn id="26" idx="0"/>
          </p:cNvCxnSpPr>
          <p:nvPr/>
        </p:nvCxnSpPr>
        <p:spPr>
          <a:xfrm>
            <a:off x="6972007" y="4205190"/>
            <a:ext cx="0" cy="380981"/>
          </a:xfrm>
          <a:prstGeom prst="line">
            <a:avLst/>
          </a:prstGeom>
          <a:ln w="57150">
            <a:prstDash val="sysDot"/>
            <a:headEnd type="none"/>
            <a:tailEnd type="none"/>
          </a:ln>
        </p:spPr>
        <p:style>
          <a:lnRef idx="1">
            <a:schemeClr val="accent5"/>
          </a:lnRef>
          <a:fillRef idx="0">
            <a:schemeClr val="accent5"/>
          </a:fillRef>
          <a:effectRef idx="0">
            <a:schemeClr val="accent5"/>
          </a:effectRef>
          <a:fontRef idx="minor">
            <a:schemeClr val="tx1"/>
          </a:fontRef>
        </p:style>
      </p:cxnSp>
      <p:sp>
        <p:nvSpPr>
          <p:cNvPr id="29" name="TextBox 28">
            <a:extLst>
              <a:ext uri="{FF2B5EF4-FFF2-40B4-BE49-F238E27FC236}">
                <a16:creationId xmlns:a16="http://schemas.microsoft.com/office/drawing/2014/main" id="{BEB6182E-3E11-44F7-B2B5-525BDDC7E854}"/>
              </a:ext>
            </a:extLst>
          </p:cNvPr>
          <p:cNvSpPr txBox="1"/>
          <p:nvPr/>
        </p:nvSpPr>
        <p:spPr>
          <a:xfrm>
            <a:off x="6528852" y="2884731"/>
            <a:ext cx="8309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Bot</a:t>
            </a:r>
          </a:p>
        </p:txBody>
      </p:sp>
      <p:sp>
        <p:nvSpPr>
          <p:cNvPr id="30" name="TextBox 29">
            <a:extLst>
              <a:ext uri="{FF2B5EF4-FFF2-40B4-BE49-F238E27FC236}">
                <a16:creationId xmlns:a16="http://schemas.microsoft.com/office/drawing/2014/main" id="{7DDD7E41-4642-4474-9A36-9D5AE0B1151F}"/>
              </a:ext>
            </a:extLst>
          </p:cNvPr>
          <p:cNvSpPr txBox="1"/>
          <p:nvPr/>
        </p:nvSpPr>
        <p:spPr>
          <a:xfrm>
            <a:off x="3597634" y="5350662"/>
            <a:ext cx="16068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Channels</a:t>
            </a:r>
          </a:p>
        </p:txBody>
      </p:sp>
    </p:spTree>
    <p:extLst>
      <p:ext uri="{BB962C8B-B14F-4D97-AF65-F5344CB8AC3E}">
        <p14:creationId xmlns:p14="http://schemas.microsoft.com/office/powerpoint/2010/main" val="2817210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508B-9573-4060-B67D-C3936D934C10}"/>
              </a:ext>
            </a:extLst>
          </p:cNvPr>
          <p:cNvSpPr>
            <a:spLocks noGrp="1"/>
          </p:cNvSpPr>
          <p:nvPr>
            <p:ph type="title"/>
          </p:nvPr>
        </p:nvSpPr>
        <p:spPr/>
        <p:txBody>
          <a:bodyPr/>
          <a:lstStyle/>
          <a:p>
            <a:r>
              <a:rPr lang="en-US" dirty="0"/>
              <a:t>Azure Cognitive Search</a:t>
            </a:r>
          </a:p>
        </p:txBody>
      </p:sp>
      <p:sp>
        <p:nvSpPr>
          <p:cNvPr id="3" name="Content Placeholder 2">
            <a:extLst>
              <a:ext uri="{FF2B5EF4-FFF2-40B4-BE49-F238E27FC236}">
                <a16:creationId xmlns:a16="http://schemas.microsoft.com/office/drawing/2014/main" id="{B261E296-4986-487B-A8F4-62EEA0FD0503}"/>
              </a:ext>
            </a:extLst>
          </p:cNvPr>
          <p:cNvSpPr>
            <a:spLocks noGrp="1"/>
          </p:cNvSpPr>
          <p:nvPr>
            <p:ph sz="quarter" idx="10"/>
          </p:nvPr>
        </p:nvSpPr>
        <p:spPr>
          <a:xfrm>
            <a:off x="419100" y="1456897"/>
            <a:ext cx="11340811" cy="553998"/>
          </a:xfrm>
        </p:spPr>
        <p:txBody>
          <a:bodyPr/>
          <a:lstStyle/>
          <a:p>
            <a:r>
              <a:rPr lang="en-US" dirty="0"/>
              <a:t>AI-enriched indexing for search and knowledge mining</a:t>
            </a:r>
          </a:p>
        </p:txBody>
      </p:sp>
      <p:grpSp>
        <p:nvGrpSpPr>
          <p:cNvPr id="78" name="Group 77">
            <a:extLst>
              <a:ext uri="{FF2B5EF4-FFF2-40B4-BE49-F238E27FC236}">
                <a16:creationId xmlns:a16="http://schemas.microsoft.com/office/drawing/2014/main" id="{1EE18D7F-F329-4DA5-8BEC-AFCAE3E49C8D}"/>
              </a:ext>
            </a:extLst>
          </p:cNvPr>
          <p:cNvGrpSpPr/>
          <p:nvPr/>
        </p:nvGrpSpPr>
        <p:grpSpPr>
          <a:xfrm>
            <a:off x="2640973" y="2241548"/>
            <a:ext cx="5709192" cy="3415133"/>
            <a:chOff x="1516431" y="2714068"/>
            <a:chExt cx="5709192" cy="3415133"/>
          </a:xfrm>
        </p:grpSpPr>
        <p:grpSp>
          <p:nvGrpSpPr>
            <p:cNvPr id="5" name="Group 4">
              <a:extLst>
                <a:ext uri="{FF2B5EF4-FFF2-40B4-BE49-F238E27FC236}">
                  <a16:creationId xmlns:a16="http://schemas.microsoft.com/office/drawing/2014/main" id="{76E36656-6C4D-48D5-8C90-FE56CAE962E1}"/>
                </a:ext>
              </a:extLst>
            </p:cNvPr>
            <p:cNvGrpSpPr/>
            <p:nvPr/>
          </p:nvGrpSpPr>
          <p:grpSpPr>
            <a:xfrm>
              <a:off x="1516431" y="2714068"/>
              <a:ext cx="5709192" cy="3415133"/>
              <a:chOff x="1819218" y="3208934"/>
              <a:chExt cx="4492005" cy="2687034"/>
            </a:xfrm>
          </p:grpSpPr>
          <p:sp>
            <p:nvSpPr>
              <p:cNvPr id="9" name="Rectangle 8">
                <a:extLst>
                  <a:ext uri="{FF2B5EF4-FFF2-40B4-BE49-F238E27FC236}">
                    <a16:creationId xmlns:a16="http://schemas.microsoft.com/office/drawing/2014/main" id="{5B16237E-FC3E-4861-8326-B9AF5151D42E}"/>
                  </a:ext>
                </a:extLst>
              </p:cNvPr>
              <p:cNvSpPr/>
              <p:nvPr/>
            </p:nvSpPr>
            <p:spPr>
              <a:xfrm>
                <a:off x="1890713" y="3208934"/>
                <a:ext cx="4420510" cy="2687034"/>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79B796C-E3DE-4852-8A4B-0C283CC45012}"/>
                  </a:ext>
                </a:extLst>
              </p:cNvPr>
              <p:cNvGrpSpPr/>
              <p:nvPr/>
            </p:nvGrpSpPr>
            <p:grpSpPr>
              <a:xfrm>
                <a:off x="1819218" y="3925683"/>
                <a:ext cx="4492005" cy="1969264"/>
                <a:chOff x="1819218" y="3925683"/>
                <a:chExt cx="4492005" cy="1969264"/>
              </a:xfrm>
            </p:grpSpPr>
            <p:grpSp>
              <p:nvGrpSpPr>
                <p:cNvPr id="11" name="Group 10">
                  <a:extLst>
                    <a:ext uri="{FF2B5EF4-FFF2-40B4-BE49-F238E27FC236}">
                      <a16:creationId xmlns:a16="http://schemas.microsoft.com/office/drawing/2014/main" id="{60803561-FBEE-4E74-BA79-A3167B3C0E19}"/>
                    </a:ext>
                  </a:extLst>
                </p:cNvPr>
                <p:cNvGrpSpPr/>
                <p:nvPr/>
              </p:nvGrpSpPr>
              <p:grpSpPr>
                <a:xfrm>
                  <a:off x="1819218" y="4114152"/>
                  <a:ext cx="1359042" cy="904650"/>
                  <a:chOff x="2724315" y="3049806"/>
                  <a:chExt cx="1688469" cy="1123934"/>
                </a:xfrm>
              </p:grpSpPr>
              <p:pic>
                <p:nvPicPr>
                  <p:cNvPr id="70" name="Graphic 69" descr="Open folder">
                    <a:extLst>
                      <a:ext uri="{FF2B5EF4-FFF2-40B4-BE49-F238E27FC236}">
                        <a16:creationId xmlns:a16="http://schemas.microsoft.com/office/drawing/2014/main" id="{3BBB585E-9AF4-48D4-AA48-FB378418A8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8384" y="3259340"/>
                    <a:ext cx="914400" cy="914400"/>
                  </a:xfrm>
                  <a:prstGeom prst="rect">
                    <a:avLst/>
                  </a:prstGeom>
                </p:spPr>
              </p:pic>
              <p:pic>
                <p:nvPicPr>
                  <p:cNvPr id="71" name="Graphic 70" descr="Database">
                    <a:extLst>
                      <a:ext uri="{FF2B5EF4-FFF2-40B4-BE49-F238E27FC236}">
                        <a16:creationId xmlns:a16="http://schemas.microsoft.com/office/drawing/2014/main" id="{D7D27212-21FC-44C4-9FD0-55A56E98D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24315" y="3049806"/>
                    <a:ext cx="1005188" cy="1005188"/>
                  </a:xfrm>
                  <a:prstGeom prst="rect">
                    <a:avLst/>
                  </a:prstGeom>
                </p:spPr>
              </p:pic>
            </p:grpSp>
            <p:grpSp>
              <p:nvGrpSpPr>
                <p:cNvPr id="12" name="Group 11">
                  <a:extLst>
                    <a:ext uri="{FF2B5EF4-FFF2-40B4-BE49-F238E27FC236}">
                      <a16:creationId xmlns:a16="http://schemas.microsoft.com/office/drawing/2014/main" id="{809C652A-22EA-4A37-AAAA-0DF5DFBF5DF4}"/>
                    </a:ext>
                  </a:extLst>
                </p:cNvPr>
                <p:cNvGrpSpPr/>
                <p:nvPr/>
              </p:nvGrpSpPr>
              <p:grpSpPr>
                <a:xfrm>
                  <a:off x="5447204" y="5050505"/>
                  <a:ext cx="864019" cy="844442"/>
                  <a:chOff x="4890656" y="3305783"/>
                  <a:chExt cx="1303937" cy="1274393"/>
                </a:xfrm>
              </p:grpSpPr>
              <p:grpSp>
                <p:nvGrpSpPr>
                  <p:cNvPr id="41" name="Group 40">
                    <a:extLst>
                      <a:ext uri="{FF2B5EF4-FFF2-40B4-BE49-F238E27FC236}">
                        <a16:creationId xmlns:a16="http://schemas.microsoft.com/office/drawing/2014/main" id="{F0A4DC3C-9E32-4D3F-B491-B2BBA19D6D62}"/>
                      </a:ext>
                    </a:extLst>
                  </p:cNvPr>
                  <p:cNvGrpSpPr/>
                  <p:nvPr/>
                </p:nvGrpSpPr>
                <p:grpSpPr>
                  <a:xfrm>
                    <a:off x="4890656" y="3305783"/>
                    <a:ext cx="857143" cy="912115"/>
                    <a:chOff x="4890656" y="3305783"/>
                    <a:chExt cx="857143" cy="912115"/>
                  </a:xfrm>
                </p:grpSpPr>
                <p:grpSp>
                  <p:nvGrpSpPr>
                    <p:cNvPr id="43" name="Group 42">
                      <a:extLst>
                        <a:ext uri="{FF2B5EF4-FFF2-40B4-BE49-F238E27FC236}">
                          <a16:creationId xmlns:a16="http://schemas.microsoft.com/office/drawing/2014/main" id="{B8486E30-3ADF-4AF2-A7C5-8F7508BC7116}"/>
                        </a:ext>
                      </a:extLst>
                    </p:cNvPr>
                    <p:cNvGrpSpPr/>
                    <p:nvPr/>
                  </p:nvGrpSpPr>
                  <p:grpSpPr>
                    <a:xfrm>
                      <a:off x="4890656" y="3305783"/>
                      <a:ext cx="571500" cy="762000"/>
                      <a:chOff x="4890656" y="3305783"/>
                      <a:chExt cx="571500" cy="762000"/>
                    </a:xfrm>
                  </p:grpSpPr>
                  <p:sp>
                    <p:nvSpPr>
                      <p:cNvPr id="62" name="Rectangle: Single Corner Snipped 61">
                        <a:extLst>
                          <a:ext uri="{FF2B5EF4-FFF2-40B4-BE49-F238E27FC236}">
                            <a16:creationId xmlns:a16="http://schemas.microsoft.com/office/drawing/2014/main" id="{A9EBEDE3-9598-45BE-855A-15EEFB12277F}"/>
                          </a:ext>
                        </a:extLst>
                      </p:cNvPr>
                      <p:cNvSpPr/>
                      <p:nvPr/>
                    </p:nvSpPr>
                    <p:spPr>
                      <a:xfrm>
                        <a:off x="4911256" y="3331597"/>
                        <a:ext cx="530087" cy="707666"/>
                      </a:xfrm>
                      <a:prstGeom prst="snip1Rect">
                        <a:avLst>
                          <a:gd name="adj" fmla="val 35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21AFDCC5-C8B4-4F54-A4A9-6630341A75E3}"/>
                          </a:ext>
                        </a:extLst>
                      </p:cNvPr>
                      <p:cNvSpPr/>
                      <p:nvPr/>
                    </p:nvSpPr>
                    <p:spPr>
                      <a:xfrm>
                        <a:off x="4985906" y="36296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A75AC49-E547-44AF-A23C-088F65DF00ED}"/>
                          </a:ext>
                        </a:extLst>
                      </p:cNvPr>
                      <p:cNvSpPr/>
                      <p:nvPr/>
                    </p:nvSpPr>
                    <p:spPr>
                      <a:xfrm>
                        <a:off x="4985906" y="3553433"/>
                        <a:ext cx="180975" cy="19050"/>
                      </a:xfrm>
                      <a:custGeom>
                        <a:avLst/>
                        <a:gdLst>
                          <a:gd name="connsiteX0" fmla="*/ 0 w 180975"/>
                          <a:gd name="connsiteY0" fmla="*/ 0 h 19050"/>
                          <a:gd name="connsiteX1" fmla="*/ 180975 w 180975"/>
                          <a:gd name="connsiteY1" fmla="*/ 0 h 19050"/>
                          <a:gd name="connsiteX2" fmla="*/ 180975 w 180975"/>
                          <a:gd name="connsiteY2" fmla="*/ 19050 h 19050"/>
                          <a:gd name="connsiteX3" fmla="*/ 0 w 1809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80975" h="19050">
                            <a:moveTo>
                              <a:pt x="0" y="0"/>
                            </a:moveTo>
                            <a:lnTo>
                              <a:pt x="180975" y="0"/>
                            </a:lnTo>
                            <a:lnTo>
                              <a:pt x="180975"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81D06B-79BC-4E3F-9E41-D022C95CCC27}"/>
                          </a:ext>
                        </a:extLst>
                      </p:cNvPr>
                      <p:cNvSpPr/>
                      <p:nvPr/>
                    </p:nvSpPr>
                    <p:spPr>
                      <a:xfrm>
                        <a:off x="4985906" y="37058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139CF5-E058-40F2-A2A6-6128693A7D47}"/>
                          </a:ext>
                        </a:extLst>
                      </p:cNvPr>
                      <p:cNvSpPr/>
                      <p:nvPr/>
                    </p:nvSpPr>
                    <p:spPr>
                      <a:xfrm>
                        <a:off x="4985906" y="37820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3036A75-DC16-4F41-97C0-F2ADDF485667}"/>
                          </a:ext>
                        </a:extLst>
                      </p:cNvPr>
                      <p:cNvSpPr/>
                      <p:nvPr/>
                    </p:nvSpPr>
                    <p:spPr>
                      <a:xfrm>
                        <a:off x="4985906" y="38582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FCB8FCB-2430-4604-BF3D-DE7F135E8147}"/>
                          </a:ext>
                        </a:extLst>
                      </p:cNvPr>
                      <p:cNvSpPr/>
                      <p:nvPr/>
                    </p:nvSpPr>
                    <p:spPr>
                      <a:xfrm>
                        <a:off x="4985906" y="39344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F5E9384-8539-45B8-AEE5-6E1CAD553B70}"/>
                          </a:ext>
                        </a:extLst>
                      </p:cNvPr>
                      <p:cNvSpPr/>
                      <p:nvPr/>
                    </p:nvSpPr>
                    <p:spPr>
                      <a:xfrm>
                        <a:off x="4890656" y="3305783"/>
                        <a:ext cx="571500" cy="762000"/>
                      </a:xfrm>
                      <a:custGeom>
                        <a:avLst/>
                        <a:gdLst>
                          <a:gd name="connsiteX0" fmla="*/ 0 w 571500"/>
                          <a:gd name="connsiteY0" fmla="*/ 0 h 762000"/>
                          <a:gd name="connsiteX1" fmla="*/ 0 w 571500"/>
                          <a:gd name="connsiteY1" fmla="*/ 762000 h 762000"/>
                          <a:gd name="connsiteX2" fmla="*/ 571500 w 571500"/>
                          <a:gd name="connsiteY2" fmla="*/ 762000 h 762000"/>
                          <a:gd name="connsiteX3" fmla="*/ 571500 w 571500"/>
                          <a:gd name="connsiteY3" fmla="*/ 205607 h 762000"/>
                          <a:gd name="connsiteX4" fmla="*/ 365893 w 571500"/>
                          <a:gd name="connsiteY4" fmla="*/ 0 h 762000"/>
                          <a:gd name="connsiteX5" fmla="*/ 371637 w 571500"/>
                          <a:gd name="connsiteY5" fmla="*/ 32680 h 762000"/>
                          <a:gd name="connsiteX6" fmla="*/ 538820 w 571500"/>
                          <a:gd name="connsiteY6" fmla="*/ 199863 h 762000"/>
                          <a:gd name="connsiteX7" fmla="*/ 538819 w 571500"/>
                          <a:gd name="connsiteY7" fmla="*/ 199997 h 762000"/>
                          <a:gd name="connsiteX8" fmla="*/ 538753 w 571500"/>
                          <a:gd name="connsiteY8" fmla="*/ 200025 h 762000"/>
                          <a:gd name="connsiteX9" fmla="*/ 371475 w 571500"/>
                          <a:gd name="connsiteY9" fmla="*/ 200025 h 762000"/>
                          <a:gd name="connsiteX10" fmla="*/ 371475 w 571500"/>
                          <a:gd name="connsiteY10" fmla="*/ 32747 h 762000"/>
                          <a:gd name="connsiteX11" fmla="*/ 371571 w 571500"/>
                          <a:gd name="connsiteY11" fmla="*/ 32653 h 762000"/>
                          <a:gd name="connsiteX12" fmla="*/ 371637 w 571500"/>
                          <a:gd name="connsiteY12" fmla="*/ 32680 h 762000"/>
                          <a:gd name="connsiteX13" fmla="*/ 19050 w 571500"/>
                          <a:gd name="connsiteY13" fmla="*/ 742950 h 762000"/>
                          <a:gd name="connsiteX14" fmla="*/ 19050 w 571500"/>
                          <a:gd name="connsiteY14" fmla="*/ 19050 h 762000"/>
                          <a:gd name="connsiteX15" fmla="*/ 352425 w 571500"/>
                          <a:gd name="connsiteY15" fmla="*/ 19050 h 762000"/>
                          <a:gd name="connsiteX16" fmla="*/ 352425 w 571500"/>
                          <a:gd name="connsiteY16" fmla="*/ 219075 h 762000"/>
                          <a:gd name="connsiteX17" fmla="*/ 552450 w 571500"/>
                          <a:gd name="connsiteY17" fmla="*/ 219075 h 762000"/>
                          <a:gd name="connsiteX18" fmla="*/ 552450 w 571500"/>
                          <a:gd name="connsiteY18" fmla="*/ 7429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0" h="762000">
                            <a:moveTo>
                              <a:pt x="0" y="0"/>
                            </a:moveTo>
                            <a:lnTo>
                              <a:pt x="0" y="762000"/>
                            </a:lnTo>
                            <a:lnTo>
                              <a:pt x="571500" y="762000"/>
                            </a:lnTo>
                            <a:lnTo>
                              <a:pt x="571500" y="205607"/>
                            </a:lnTo>
                            <a:lnTo>
                              <a:pt x="365893" y="0"/>
                            </a:lnTo>
                            <a:close/>
                            <a:moveTo>
                              <a:pt x="371637" y="32680"/>
                            </a:moveTo>
                            <a:lnTo>
                              <a:pt x="538820" y="199863"/>
                            </a:lnTo>
                            <a:cubicBezTo>
                              <a:pt x="538857" y="199900"/>
                              <a:pt x="538856" y="199961"/>
                              <a:pt x="538819" y="199997"/>
                            </a:cubicBezTo>
                            <a:cubicBezTo>
                              <a:pt x="538801" y="200015"/>
                              <a:pt x="538778" y="200025"/>
                              <a:pt x="538753" y="200025"/>
                            </a:cubicBezTo>
                            <a:lnTo>
                              <a:pt x="371475" y="200025"/>
                            </a:lnTo>
                            <a:lnTo>
                              <a:pt x="371475" y="32747"/>
                            </a:lnTo>
                            <a:cubicBezTo>
                              <a:pt x="371476" y="32695"/>
                              <a:pt x="371519" y="32653"/>
                              <a:pt x="371571" y="32653"/>
                            </a:cubicBezTo>
                            <a:cubicBezTo>
                              <a:pt x="371596" y="32654"/>
                              <a:pt x="371620" y="32663"/>
                              <a:pt x="371637" y="32680"/>
                            </a:cubicBezTo>
                            <a:close/>
                            <a:moveTo>
                              <a:pt x="19050" y="742950"/>
                            </a:moveTo>
                            <a:lnTo>
                              <a:pt x="19050" y="19050"/>
                            </a:lnTo>
                            <a:lnTo>
                              <a:pt x="352425" y="19050"/>
                            </a:lnTo>
                            <a:lnTo>
                              <a:pt x="352425" y="219075"/>
                            </a:lnTo>
                            <a:lnTo>
                              <a:pt x="552450" y="219075"/>
                            </a:lnTo>
                            <a:lnTo>
                              <a:pt x="552450" y="742950"/>
                            </a:lnTo>
                            <a:close/>
                          </a:path>
                        </a:pathLst>
                      </a:custGeom>
                      <a:solidFill>
                        <a:schemeClr val="accent1"/>
                      </a:solidFill>
                      <a:ln w="9525"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2946E9F7-F75E-463E-9B5B-A315E47E25CA}"/>
                        </a:ext>
                      </a:extLst>
                    </p:cNvPr>
                    <p:cNvGrpSpPr/>
                    <p:nvPr/>
                  </p:nvGrpSpPr>
                  <p:grpSpPr>
                    <a:xfrm>
                      <a:off x="5013706" y="3372185"/>
                      <a:ext cx="571500" cy="762000"/>
                      <a:chOff x="4890656" y="3305783"/>
                      <a:chExt cx="571500" cy="762000"/>
                    </a:xfrm>
                  </p:grpSpPr>
                  <p:sp>
                    <p:nvSpPr>
                      <p:cNvPr id="54" name="Rectangle: Single Corner Snipped 53">
                        <a:extLst>
                          <a:ext uri="{FF2B5EF4-FFF2-40B4-BE49-F238E27FC236}">
                            <a16:creationId xmlns:a16="http://schemas.microsoft.com/office/drawing/2014/main" id="{51C224C9-18B7-49B5-9D7B-4010A97AA91F}"/>
                          </a:ext>
                        </a:extLst>
                      </p:cNvPr>
                      <p:cNvSpPr/>
                      <p:nvPr/>
                    </p:nvSpPr>
                    <p:spPr>
                      <a:xfrm>
                        <a:off x="4911256" y="3331597"/>
                        <a:ext cx="530087" cy="707666"/>
                      </a:xfrm>
                      <a:prstGeom prst="snip1Rect">
                        <a:avLst>
                          <a:gd name="adj" fmla="val 35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ECDE9CF7-4A74-49FB-996E-BE842182543E}"/>
                          </a:ext>
                        </a:extLst>
                      </p:cNvPr>
                      <p:cNvSpPr/>
                      <p:nvPr/>
                    </p:nvSpPr>
                    <p:spPr>
                      <a:xfrm>
                        <a:off x="4985906" y="36296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35C8FBC-51AC-4D7D-8995-6D171D79745D}"/>
                          </a:ext>
                        </a:extLst>
                      </p:cNvPr>
                      <p:cNvSpPr/>
                      <p:nvPr/>
                    </p:nvSpPr>
                    <p:spPr>
                      <a:xfrm>
                        <a:off x="4985906" y="3553433"/>
                        <a:ext cx="180975" cy="19050"/>
                      </a:xfrm>
                      <a:custGeom>
                        <a:avLst/>
                        <a:gdLst>
                          <a:gd name="connsiteX0" fmla="*/ 0 w 180975"/>
                          <a:gd name="connsiteY0" fmla="*/ 0 h 19050"/>
                          <a:gd name="connsiteX1" fmla="*/ 180975 w 180975"/>
                          <a:gd name="connsiteY1" fmla="*/ 0 h 19050"/>
                          <a:gd name="connsiteX2" fmla="*/ 180975 w 180975"/>
                          <a:gd name="connsiteY2" fmla="*/ 19050 h 19050"/>
                          <a:gd name="connsiteX3" fmla="*/ 0 w 1809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80975" h="19050">
                            <a:moveTo>
                              <a:pt x="0" y="0"/>
                            </a:moveTo>
                            <a:lnTo>
                              <a:pt x="180975" y="0"/>
                            </a:lnTo>
                            <a:lnTo>
                              <a:pt x="180975"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19533C3-540D-49BC-AD88-42434596F784}"/>
                          </a:ext>
                        </a:extLst>
                      </p:cNvPr>
                      <p:cNvSpPr/>
                      <p:nvPr/>
                    </p:nvSpPr>
                    <p:spPr>
                      <a:xfrm>
                        <a:off x="4985906" y="37058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37A2170-F092-40FA-834C-880791EBB3EE}"/>
                          </a:ext>
                        </a:extLst>
                      </p:cNvPr>
                      <p:cNvSpPr/>
                      <p:nvPr/>
                    </p:nvSpPr>
                    <p:spPr>
                      <a:xfrm>
                        <a:off x="4985906" y="37820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AD6C928-6D92-46CC-8BB5-4A066918BCD8}"/>
                          </a:ext>
                        </a:extLst>
                      </p:cNvPr>
                      <p:cNvSpPr/>
                      <p:nvPr/>
                    </p:nvSpPr>
                    <p:spPr>
                      <a:xfrm>
                        <a:off x="4985906" y="38582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DB41D82-373B-4CA5-8F6E-A6535F6DE9C9}"/>
                          </a:ext>
                        </a:extLst>
                      </p:cNvPr>
                      <p:cNvSpPr/>
                      <p:nvPr/>
                    </p:nvSpPr>
                    <p:spPr>
                      <a:xfrm>
                        <a:off x="4985906" y="39344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F5FB79D-BCB5-41A7-A747-401C7D43A4FC}"/>
                          </a:ext>
                        </a:extLst>
                      </p:cNvPr>
                      <p:cNvSpPr/>
                      <p:nvPr/>
                    </p:nvSpPr>
                    <p:spPr>
                      <a:xfrm>
                        <a:off x="4890656" y="3305783"/>
                        <a:ext cx="571500" cy="762000"/>
                      </a:xfrm>
                      <a:custGeom>
                        <a:avLst/>
                        <a:gdLst>
                          <a:gd name="connsiteX0" fmla="*/ 0 w 571500"/>
                          <a:gd name="connsiteY0" fmla="*/ 0 h 762000"/>
                          <a:gd name="connsiteX1" fmla="*/ 0 w 571500"/>
                          <a:gd name="connsiteY1" fmla="*/ 762000 h 762000"/>
                          <a:gd name="connsiteX2" fmla="*/ 571500 w 571500"/>
                          <a:gd name="connsiteY2" fmla="*/ 762000 h 762000"/>
                          <a:gd name="connsiteX3" fmla="*/ 571500 w 571500"/>
                          <a:gd name="connsiteY3" fmla="*/ 205607 h 762000"/>
                          <a:gd name="connsiteX4" fmla="*/ 365893 w 571500"/>
                          <a:gd name="connsiteY4" fmla="*/ 0 h 762000"/>
                          <a:gd name="connsiteX5" fmla="*/ 371637 w 571500"/>
                          <a:gd name="connsiteY5" fmla="*/ 32680 h 762000"/>
                          <a:gd name="connsiteX6" fmla="*/ 538820 w 571500"/>
                          <a:gd name="connsiteY6" fmla="*/ 199863 h 762000"/>
                          <a:gd name="connsiteX7" fmla="*/ 538819 w 571500"/>
                          <a:gd name="connsiteY7" fmla="*/ 199997 h 762000"/>
                          <a:gd name="connsiteX8" fmla="*/ 538753 w 571500"/>
                          <a:gd name="connsiteY8" fmla="*/ 200025 h 762000"/>
                          <a:gd name="connsiteX9" fmla="*/ 371475 w 571500"/>
                          <a:gd name="connsiteY9" fmla="*/ 200025 h 762000"/>
                          <a:gd name="connsiteX10" fmla="*/ 371475 w 571500"/>
                          <a:gd name="connsiteY10" fmla="*/ 32747 h 762000"/>
                          <a:gd name="connsiteX11" fmla="*/ 371571 w 571500"/>
                          <a:gd name="connsiteY11" fmla="*/ 32653 h 762000"/>
                          <a:gd name="connsiteX12" fmla="*/ 371637 w 571500"/>
                          <a:gd name="connsiteY12" fmla="*/ 32680 h 762000"/>
                          <a:gd name="connsiteX13" fmla="*/ 19050 w 571500"/>
                          <a:gd name="connsiteY13" fmla="*/ 742950 h 762000"/>
                          <a:gd name="connsiteX14" fmla="*/ 19050 w 571500"/>
                          <a:gd name="connsiteY14" fmla="*/ 19050 h 762000"/>
                          <a:gd name="connsiteX15" fmla="*/ 352425 w 571500"/>
                          <a:gd name="connsiteY15" fmla="*/ 19050 h 762000"/>
                          <a:gd name="connsiteX16" fmla="*/ 352425 w 571500"/>
                          <a:gd name="connsiteY16" fmla="*/ 219075 h 762000"/>
                          <a:gd name="connsiteX17" fmla="*/ 552450 w 571500"/>
                          <a:gd name="connsiteY17" fmla="*/ 219075 h 762000"/>
                          <a:gd name="connsiteX18" fmla="*/ 552450 w 571500"/>
                          <a:gd name="connsiteY18" fmla="*/ 7429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0" h="762000">
                            <a:moveTo>
                              <a:pt x="0" y="0"/>
                            </a:moveTo>
                            <a:lnTo>
                              <a:pt x="0" y="762000"/>
                            </a:lnTo>
                            <a:lnTo>
                              <a:pt x="571500" y="762000"/>
                            </a:lnTo>
                            <a:lnTo>
                              <a:pt x="571500" y="205607"/>
                            </a:lnTo>
                            <a:lnTo>
                              <a:pt x="365893" y="0"/>
                            </a:lnTo>
                            <a:close/>
                            <a:moveTo>
                              <a:pt x="371637" y="32680"/>
                            </a:moveTo>
                            <a:lnTo>
                              <a:pt x="538820" y="199863"/>
                            </a:lnTo>
                            <a:cubicBezTo>
                              <a:pt x="538857" y="199900"/>
                              <a:pt x="538856" y="199961"/>
                              <a:pt x="538819" y="199997"/>
                            </a:cubicBezTo>
                            <a:cubicBezTo>
                              <a:pt x="538801" y="200015"/>
                              <a:pt x="538778" y="200025"/>
                              <a:pt x="538753" y="200025"/>
                            </a:cubicBezTo>
                            <a:lnTo>
                              <a:pt x="371475" y="200025"/>
                            </a:lnTo>
                            <a:lnTo>
                              <a:pt x="371475" y="32747"/>
                            </a:lnTo>
                            <a:cubicBezTo>
                              <a:pt x="371476" y="32695"/>
                              <a:pt x="371519" y="32653"/>
                              <a:pt x="371571" y="32653"/>
                            </a:cubicBezTo>
                            <a:cubicBezTo>
                              <a:pt x="371596" y="32654"/>
                              <a:pt x="371620" y="32663"/>
                              <a:pt x="371637" y="32680"/>
                            </a:cubicBezTo>
                            <a:close/>
                            <a:moveTo>
                              <a:pt x="19050" y="742950"/>
                            </a:moveTo>
                            <a:lnTo>
                              <a:pt x="19050" y="19050"/>
                            </a:lnTo>
                            <a:lnTo>
                              <a:pt x="352425" y="19050"/>
                            </a:lnTo>
                            <a:lnTo>
                              <a:pt x="352425" y="219075"/>
                            </a:lnTo>
                            <a:lnTo>
                              <a:pt x="552450" y="219075"/>
                            </a:lnTo>
                            <a:lnTo>
                              <a:pt x="552450" y="742950"/>
                            </a:lnTo>
                            <a:close/>
                          </a:path>
                        </a:pathLst>
                      </a:custGeom>
                      <a:solidFill>
                        <a:schemeClr val="accent1"/>
                      </a:solidFill>
                      <a:ln w="9525"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77E23E18-941C-4BD4-A302-5415DA86BA59}"/>
                        </a:ext>
                      </a:extLst>
                    </p:cNvPr>
                    <p:cNvGrpSpPr/>
                    <p:nvPr/>
                  </p:nvGrpSpPr>
                  <p:grpSpPr>
                    <a:xfrm>
                      <a:off x="5176299" y="3455898"/>
                      <a:ext cx="571500" cy="762000"/>
                      <a:chOff x="4890656" y="3305783"/>
                      <a:chExt cx="571500" cy="762000"/>
                    </a:xfrm>
                  </p:grpSpPr>
                  <p:sp>
                    <p:nvSpPr>
                      <p:cNvPr id="46" name="Rectangle: Single Corner Snipped 45">
                        <a:extLst>
                          <a:ext uri="{FF2B5EF4-FFF2-40B4-BE49-F238E27FC236}">
                            <a16:creationId xmlns:a16="http://schemas.microsoft.com/office/drawing/2014/main" id="{F4A2E1B9-DB06-4C47-A777-6DD82C3CEC2A}"/>
                          </a:ext>
                        </a:extLst>
                      </p:cNvPr>
                      <p:cNvSpPr/>
                      <p:nvPr/>
                    </p:nvSpPr>
                    <p:spPr>
                      <a:xfrm>
                        <a:off x="4911256" y="3331597"/>
                        <a:ext cx="530087" cy="707666"/>
                      </a:xfrm>
                      <a:prstGeom prst="snip1Rect">
                        <a:avLst>
                          <a:gd name="adj" fmla="val 35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74B3095C-9F1E-41E3-92C8-12DF59A1A594}"/>
                          </a:ext>
                        </a:extLst>
                      </p:cNvPr>
                      <p:cNvSpPr/>
                      <p:nvPr/>
                    </p:nvSpPr>
                    <p:spPr>
                      <a:xfrm>
                        <a:off x="4985906" y="36296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001268-0F64-44DB-A771-A485D45F0B55}"/>
                          </a:ext>
                        </a:extLst>
                      </p:cNvPr>
                      <p:cNvSpPr/>
                      <p:nvPr/>
                    </p:nvSpPr>
                    <p:spPr>
                      <a:xfrm>
                        <a:off x="4985906" y="3553433"/>
                        <a:ext cx="180975" cy="19050"/>
                      </a:xfrm>
                      <a:custGeom>
                        <a:avLst/>
                        <a:gdLst>
                          <a:gd name="connsiteX0" fmla="*/ 0 w 180975"/>
                          <a:gd name="connsiteY0" fmla="*/ 0 h 19050"/>
                          <a:gd name="connsiteX1" fmla="*/ 180975 w 180975"/>
                          <a:gd name="connsiteY1" fmla="*/ 0 h 19050"/>
                          <a:gd name="connsiteX2" fmla="*/ 180975 w 180975"/>
                          <a:gd name="connsiteY2" fmla="*/ 19050 h 19050"/>
                          <a:gd name="connsiteX3" fmla="*/ 0 w 1809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80975" h="19050">
                            <a:moveTo>
                              <a:pt x="0" y="0"/>
                            </a:moveTo>
                            <a:lnTo>
                              <a:pt x="180975" y="0"/>
                            </a:lnTo>
                            <a:lnTo>
                              <a:pt x="180975"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2682A40-CFC3-4853-ACF6-087516A7C582}"/>
                          </a:ext>
                        </a:extLst>
                      </p:cNvPr>
                      <p:cNvSpPr/>
                      <p:nvPr/>
                    </p:nvSpPr>
                    <p:spPr>
                      <a:xfrm>
                        <a:off x="4985906" y="37058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38537E1-EFE2-4EFC-A8E3-D5C7723FFA27}"/>
                          </a:ext>
                        </a:extLst>
                      </p:cNvPr>
                      <p:cNvSpPr/>
                      <p:nvPr/>
                    </p:nvSpPr>
                    <p:spPr>
                      <a:xfrm>
                        <a:off x="4985906" y="37820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2B81046-95D5-40B4-B2F4-DE3E7CCC780F}"/>
                          </a:ext>
                        </a:extLst>
                      </p:cNvPr>
                      <p:cNvSpPr/>
                      <p:nvPr/>
                    </p:nvSpPr>
                    <p:spPr>
                      <a:xfrm>
                        <a:off x="4985906" y="38582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EDC17FF-20D9-428C-9954-4480361F5425}"/>
                          </a:ext>
                        </a:extLst>
                      </p:cNvPr>
                      <p:cNvSpPr/>
                      <p:nvPr/>
                    </p:nvSpPr>
                    <p:spPr>
                      <a:xfrm>
                        <a:off x="4985906" y="3934433"/>
                        <a:ext cx="381000" cy="19050"/>
                      </a:xfrm>
                      <a:custGeom>
                        <a:avLst/>
                        <a:gdLst>
                          <a:gd name="connsiteX0" fmla="*/ 0 w 381000"/>
                          <a:gd name="connsiteY0" fmla="*/ 0 h 19050"/>
                          <a:gd name="connsiteX1" fmla="*/ 381000 w 381000"/>
                          <a:gd name="connsiteY1" fmla="*/ 0 h 19050"/>
                          <a:gd name="connsiteX2" fmla="*/ 381000 w 381000"/>
                          <a:gd name="connsiteY2" fmla="*/ 19050 h 19050"/>
                          <a:gd name="connsiteX3" fmla="*/ 0 w 3810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381000" h="19050">
                            <a:moveTo>
                              <a:pt x="0" y="0"/>
                            </a:moveTo>
                            <a:lnTo>
                              <a:pt x="381000" y="0"/>
                            </a:lnTo>
                            <a:lnTo>
                              <a:pt x="381000" y="19050"/>
                            </a:lnTo>
                            <a:lnTo>
                              <a:pt x="0" y="19050"/>
                            </a:ln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0ECB42D-0271-4245-8642-A768E51FB07A}"/>
                          </a:ext>
                        </a:extLst>
                      </p:cNvPr>
                      <p:cNvSpPr/>
                      <p:nvPr/>
                    </p:nvSpPr>
                    <p:spPr>
                      <a:xfrm>
                        <a:off x="4890656" y="3305783"/>
                        <a:ext cx="571500" cy="762000"/>
                      </a:xfrm>
                      <a:custGeom>
                        <a:avLst/>
                        <a:gdLst>
                          <a:gd name="connsiteX0" fmla="*/ 0 w 571500"/>
                          <a:gd name="connsiteY0" fmla="*/ 0 h 762000"/>
                          <a:gd name="connsiteX1" fmla="*/ 0 w 571500"/>
                          <a:gd name="connsiteY1" fmla="*/ 762000 h 762000"/>
                          <a:gd name="connsiteX2" fmla="*/ 571500 w 571500"/>
                          <a:gd name="connsiteY2" fmla="*/ 762000 h 762000"/>
                          <a:gd name="connsiteX3" fmla="*/ 571500 w 571500"/>
                          <a:gd name="connsiteY3" fmla="*/ 205607 h 762000"/>
                          <a:gd name="connsiteX4" fmla="*/ 365893 w 571500"/>
                          <a:gd name="connsiteY4" fmla="*/ 0 h 762000"/>
                          <a:gd name="connsiteX5" fmla="*/ 371637 w 571500"/>
                          <a:gd name="connsiteY5" fmla="*/ 32680 h 762000"/>
                          <a:gd name="connsiteX6" fmla="*/ 538820 w 571500"/>
                          <a:gd name="connsiteY6" fmla="*/ 199863 h 762000"/>
                          <a:gd name="connsiteX7" fmla="*/ 538819 w 571500"/>
                          <a:gd name="connsiteY7" fmla="*/ 199997 h 762000"/>
                          <a:gd name="connsiteX8" fmla="*/ 538753 w 571500"/>
                          <a:gd name="connsiteY8" fmla="*/ 200025 h 762000"/>
                          <a:gd name="connsiteX9" fmla="*/ 371475 w 571500"/>
                          <a:gd name="connsiteY9" fmla="*/ 200025 h 762000"/>
                          <a:gd name="connsiteX10" fmla="*/ 371475 w 571500"/>
                          <a:gd name="connsiteY10" fmla="*/ 32747 h 762000"/>
                          <a:gd name="connsiteX11" fmla="*/ 371571 w 571500"/>
                          <a:gd name="connsiteY11" fmla="*/ 32653 h 762000"/>
                          <a:gd name="connsiteX12" fmla="*/ 371637 w 571500"/>
                          <a:gd name="connsiteY12" fmla="*/ 32680 h 762000"/>
                          <a:gd name="connsiteX13" fmla="*/ 19050 w 571500"/>
                          <a:gd name="connsiteY13" fmla="*/ 742950 h 762000"/>
                          <a:gd name="connsiteX14" fmla="*/ 19050 w 571500"/>
                          <a:gd name="connsiteY14" fmla="*/ 19050 h 762000"/>
                          <a:gd name="connsiteX15" fmla="*/ 352425 w 571500"/>
                          <a:gd name="connsiteY15" fmla="*/ 19050 h 762000"/>
                          <a:gd name="connsiteX16" fmla="*/ 352425 w 571500"/>
                          <a:gd name="connsiteY16" fmla="*/ 219075 h 762000"/>
                          <a:gd name="connsiteX17" fmla="*/ 552450 w 571500"/>
                          <a:gd name="connsiteY17" fmla="*/ 219075 h 762000"/>
                          <a:gd name="connsiteX18" fmla="*/ 552450 w 571500"/>
                          <a:gd name="connsiteY18" fmla="*/ 7429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0" h="762000">
                            <a:moveTo>
                              <a:pt x="0" y="0"/>
                            </a:moveTo>
                            <a:lnTo>
                              <a:pt x="0" y="762000"/>
                            </a:lnTo>
                            <a:lnTo>
                              <a:pt x="571500" y="762000"/>
                            </a:lnTo>
                            <a:lnTo>
                              <a:pt x="571500" y="205607"/>
                            </a:lnTo>
                            <a:lnTo>
                              <a:pt x="365893" y="0"/>
                            </a:lnTo>
                            <a:close/>
                            <a:moveTo>
                              <a:pt x="371637" y="32680"/>
                            </a:moveTo>
                            <a:lnTo>
                              <a:pt x="538820" y="199863"/>
                            </a:lnTo>
                            <a:cubicBezTo>
                              <a:pt x="538857" y="199900"/>
                              <a:pt x="538856" y="199961"/>
                              <a:pt x="538819" y="199997"/>
                            </a:cubicBezTo>
                            <a:cubicBezTo>
                              <a:pt x="538801" y="200015"/>
                              <a:pt x="538778" y="200025"/>
                              <a:pt x="538753" y="200025"/>
                            </a:cubicBezTo>
                            <a:lnTo>
                              <a:pt x="371475" y="200025"/>
                            </a:lnTo>
                            <a:lnTo>
                              <a:pt x="371475" y="32747"/>
                            </a:lnTo>
                            <a:cubicBezTo>
                              <a:pt x="371476" y="32695"/>
                              <a:pt x="371519" y="32653"/>
                              <a:pt x="371571" y="32653"/>
                            </a:cubicBezTo>
                            <a:cubicBezTo>
                              <a:pt x="371596" y="32654"/>
                              <a:pt x="371620" y="32663"/>
                              <a:pt x="371637" y="32680"/>
                            </a:cubicBezTo>
                            <a:close/>
                            <a:moveTo>
                              <a:pt x="19050" y="742950"/>
                            </a:moveTo>
                            <a:lnTo>
                              <a:pt x="19050" y="19050"/>
                            </a:lnTo>
                            <a:lnTo>
                              <a:pt x="352425" y="19050"/>
                            </a:lnTo>
                            <a:lnTo>
                              <a:pt x="352425" y="219075"/>
                            </a:lnTo>
                            <a:lnTo>
                              <a:pt x="552450" y="219075"/>
                            </a:lnTo>
                            <a:lnTo>
                              <a:pt x="552450" y="742950"/>
                            </a:lnTo>
                            <a:close/>
                          </a:path>
                        </a:pathLst>
                      </a:custGeom>
                      <a:solidFill>
                        <a:schemeClr val="accent1"/>
                      </a:solidFill>
                      <a:ln w="9525" cap="flat">
                        <a:noFill/>
                        <a:prstDash val="solid"/>
                        <a:miter/>
                      </a:ln>
                    </p:spPr>
                    <p:txBody>
                      <a:bodyPr rtlCol="0" anchor="ctr"/>
                      <a:lstStyle/>
                      <a:p>
                        <a:endParaRPr lang="en-US"/>
                      </a:p>
                    </p:txBody>
                  </p:sp>
                </p:grpSp>
              </p:grpSp>
              <p:pic>
                <p:nvPicPr>
                  <p:cNvPr id="42" name="Graphic 41" descr="Magnifying glass">
                    <a:extLst>
                      <a:ext uri="{FF2B5EF4-FFF2-40B4-BE49-F238E27FC236}">
                        <a16:creationId xmlns:a16="http://schemas.microsoft.com/office/drawing/2014/main" id="{0B90B2E9-493B-423E-BCD2-6E9BFC9D11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80193" y="3665776"/>
                    <a:ext cx="914400" cy="914400"/>
                  </a:xfrm>
                  <a:prstGeom prst="rect">
                    <a:avLst/>
                  </a:prstGeom>
                </p:spPr>
              </p:pic>
            </p:grpSp>
            <p:grpSp>
              <p:nvGrpSpPr>
                <p:cNvPr id="13" name="Group 12">
                  <a:extLst>
                    <a:ext uri="{FF2B5EF4-FFF2-40B4-BE49-F238E27FC236}">
                      <a16:creationId xmlns:a16="http://schemas.microsoft.com/office/drawing/2014/main" id="{D7D64C5B-10E1-418C-999E-78D5F17C02BD}"/>
                    </a:ext>
                  </a:extLst>
                </p:cNvPr>
                <p:cNvGrpSpPr/>
                <p:nvPr/>
              </p:nvGrpSpPr>
              <p:grpSpPr>
                <a:xfrm>
                  <a:off x="3397679" y="4359149"/>
                  <a:ext cx="1857985" cy="1427357"/>
                  <a:chOff x="3444206" y="2806615"/>
                  <a:chExt cx="1857985" cy="1427357"/>
                </a:xfrm>
              </p:grpSpPr>
              <p:pic>
                <p:nvPicPr>
                  <p:cNvPr id="32" name="Graphic 31" descr="Gears">
                    <a:extLst>
                      <a:ext uri="{FF2B5EF4-FFF2-40B4-BE49-F238E27FC236}">
                        <a16:creationId xmlns:a16="http://schemas.microsoft.com/office/drawing/2014/main" id="{A1624C9F-DBC3-4AC4-8B44-3062E8203C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55415" y="2806615"/>
                    <a:ext cx="1427357" cy="1427357"/>
                  </a:xfrm>
                  <a:prstGeom prst="rect">
                    <a:avLst/>
                  </a:prstGeom>
                </p:spPr>
              </p:pic>
              <p:grpSp>
                <p:nvGrpSpPr>
                  <p:cNvPr id="33" name="Group 32">
                    <a:extLst>
                      <a:ext uri="{FF2B5EF4-FFF2-40B4-BE49-F238E27FC236}">
                        <a16:creationId xmlns:a16="http://schemas.microsoft.com/office/drawing/2014/main" id="{19E1A48B-6F11-4BA4-AEC6-BF03C3332A0A}"/>
                      </a:ext>
                    </a:extLst>
                  </p:cNvPr>
                  <p:cNvGrpSpPr/>
                  <p:nvPr/>
                </p:nvGrpSpPr>
                <p:grpSpPr>
                  <a:xfrm>
                    <a:off x="3444206" y="2845219"/>
                    <a:ext cx="652752" cy="652752"/>
                    <a:chOff x="3872890" y="4745385"/>
                    <a:chExt cx="652752" cy="652752"/>
                  </a:xfrm>
                </p:grpSpPr>
                <p:pic>
                  <p:nvPicPr>
                    <p:cNvPr id="39" name="Graphic 38" descr="Paper">
                      <a:extLst>
                        <a:ext uri="{FF2B5EF4-FFF2-40B4-BE49-F238E27FC236}">
                          <a16:creationId xmlns:a16="http://schemas.microsoft.com/office/drawing/2014/main" id="{0A7B36BC-4417-4433-A207-C1E2BCD006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2890" y="4745385"/>
                      <a:ext cx="652752" cy="652752"/>
                    </a:xfrm>
                    <a:prstGeom prst="rect">
                      <a:avLst/>
                    </a:prstGeom>
                  </p:spPr>
                </p:pic>
                <p:sp>
                  <p:nvSpPr>
                    <p:cNvPr id="40" name="TextBox 39">
                      <a:extLst>
                        <a:ext uri="{FF2B5EF4-FFF2-40B4-BE49-F238E27FC236}">
                          <a16:creationId xmlns:a16="http://schemas.microsoft.com/office/drawing/2014/main" id="{07891242-0631-4949-9C77-C2375BB0376D}"/>
                        </a:ext>
                      </a:extLst>
                    </p:cNvPr>
                    <p:cNvSpPr txBox="1"/>
                    <p:nvPr/>
                  </p:nvSpPr>
                  <p:spPr>
                    <a:xfrm>
                      <a:off x="3993669" y="4928523"/>
                      <a:ext cx="375424" cy="400110"/>
                    </a:xfrm>
                    <a:prstGeom prst="rect">
                      <a:avLst/>
                    </a:prstGeom>
                    <a:noFill/>
                  </p:spPr>
                  <p:txBody>
                    <a:bodyPr wrap="none" rtlCol="0">
                      <a:spAutoFit/>
                    </a:bodyPr>
                    <a:lstStyle/>
                    <a:p>
                      <a:r>
                        <a:rPr lang="en-US" sz="1000" b="1" dirty="0"/>
                        <a:t>{...}</a:t>
                      </a:r>
                    </a:p>
                    <a:p>
                      <a:r>
                        <a:rPr lang="en-US" sz="1000" b="1" dirty="0"/>
                        <a:t>{...}</a:t>
                      </a:r>
                    </a:p>
                  </p:txBody>
                </p:sp>
              </p:grpSp>
              <p:grpSp>
                <p:nvGrpSpPr>
                  <p:cNvPr id="34" name="Group 33">
                    <a:extLst>
                      <a:ext uri="{FF2B5EF4-FFF2-40B4-BE49-F238E27FC236}">
                        <a16:creationId xmlns:a16="http://schemas.microsoft.com/office/drawing/2014/main" id="{BBDD3BD8-D680-435A-B6C4-52A62013092C}"/>
                      </a:ext>
                    </a:extLst>
                  </p:cNvPr>
                  <p:cNvGrpSpPr/>
                  <p:nvPr/>
                </p:nvGrpSpPr>
                <p:grpSpPr>
                  <a:xfrm>
                    <a:off x="4649439" y="3488446"/>
                    <a:ext cx="652752" cy="652752"/>
                    <a:chOff x="3872890" y="4745385"/>
                    <a:chExt cx="652752" cy="652752"/>
                  </a:xfrm>
                </p:grpSpPr>
                <p:pic>
                  <p:nvPicPr>
                    <p:cNvPr id="37" name="Graphic 36" descr="Paper">
                      <a:extLst>
                        <a:ext uri="{FF2B5EF4-FFF2-40B4-BE49-F238E27FC236}">
                          <a16:creationId xmlns:a16="http://schemas.microsoft.com/office/drawing/2014/main" id="{CBDE4378-D2DD-4BE2-80C6-AD649C8F68C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2890" y="4745385"/>
                      <a:ext cx="652752" cy="652752"/>
                    </a:xfrm>
                    <a:prstGeom prst="rect">
                      <a:avLst/>
                    </a:prstGeom>
                  </p:spPr>
                </p:pic>
                <p:sp>
                  <p:nvSpPr>
                    <p:cNvPr id="38" name="TextBox 37">
                      <a:extLst>
                        <a:ext uri="{FF2B5EF4-FFF2-40B4-BE49-F238E27FC236}">
                          <a16:creationId xmlns:a16="http://schemas.microsoft.com/office/drawing/2014/main" id="{CD2C5CC8-2FF7-42AA-8815-B1746DAE688E}"/>
                        </a:ext>
                      </a:extLst>
                    </p:cNvPr>
                    <p:cNvSpPr txBox="1"/>
                    <p:nvPr/>
                  </p:nvSpPr>
                  <p:spPr>
                    <a:xfrm>
                      <a:off x="3993669" y="4928523"/>
                      <a:ext cx="375424" cy="400110"/>
                    </a:xfrm>
                    <a:prstGeom prst="rect">
                      <a:avLst/>
                    </a:prstGeom>
                    <a:noFill/>
                  </p:spPr>
                  <p:txBody>
                    <a:bodyPr wrap="none" rtlCol="0">
                      <a:spAutoFit/>
                    </a:bodyPr>
                    <a:lstStyle/>
                    <a:p>
                      <a:r>
                        <a:rPr lang="en-US" sz="1000" b="1" dirty="0"/>
                        <a:t>{...}</a:t>
                      </a:r>
                    </a:p>
                    <a:p>
                      <a:r>
                        <a:rPr lang="en-US" sz="1000" b="1" dirty="0"/>
                        <a:t>{...}</a:t>
                      </a:r>
                    </a:p>
                  </p:txBody>
                </p:sp>
              </p:grpSp>
              <p:sp>
                <p:nvSpPr>
                  <p:cNvPr id="35" name="Arrow: Right 34">
                    <a:extLst>
                      <a:ext uri="{FF2B5EF4-FFF2-40B4-BE49-F238E27FC236}">
                        <a16:creationId xmlns:a16="http://schemas.microsoft.com/office/drawing/2014/main" id="{C2C64706-8B44-4BD4-8573-66AD1D1565BE}"/>
                      </a:ext>
                    </a:extLst>
                  </p:cNvPr>
                  <p:cNvSpPr/>
                  <p:nvPr/>
                </p:nvSpPr>
                <p:spPr>
                  <a:xfrm>
                    <a:off x="3917619" y="3176406"/>
                    <a:ext cx="317978" cy="29500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33D6E6E1-CA72-4101-885B-083A32ED88E7}"/>
                      </a:ext>
                    </a:extLst>
                  </p:cNvPr>
                  <p:cNvSpPr/>
                  <p:nvPr/>
                </p:nvSpPr>
                <p:spPr>
                  <a:xfrm>
                    <a:off x="4520621" y="3733447"/>
                    <a:ext cx="317978" cy="29500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a:extLst>
                    <a:ext uri="{FF2B5EF4-FFF2-40B4-BE49-F238E27FC236}">
                      <a16:creationId xmlns:a16="http://schemas.microsoft.com/office/drawing/2014/main" id="{657B71BE-3612-433D-BACD-A9DFED032AA8}"/>
                    </a:ext>
                  </a:extLst>
                </p:cNvPr>
                <p:cNvCxnSpPr>
                  <a:cxnSpLocks/>
                </p:cNvCxnSpPr>
                <p:nvPr/>
              </p:nvCxnSpPr>
              <p:spPr>
                <a:xfrm>
                  <a:off x="3187094" y="4712273"/>
                  <a:ext cx="233646"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570BAD-35C1-4AB5-89C2-9B2C5C8EA865}"/>
                    </a:ext>
                  </a:extLst>
                </p:cNvPr>
                <p:cNvCxnSpPr>
                  <a:cxnSpLocks/>
                </p:cNvCxnSpPr>
                <p:nvPr/>
              </p:nvCxnSpPr>
              <p:spPr>
                <a:xfrm>
                  <a:off x="5195421" y="5328171"/>
                  <a:ext cx="233646"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AEFED76-2E5B-40B9-9517-56AF6C88B13A}"/>
                    </a:ext>
                  </a:extLst>
                </p:cNvPr>
                <p:cNvCxnSpPr>
                  <a:cxnSpLocks/>
                </p:cNvCxnSpPr>
                <p:nvPr/>
              </p:nvCxnSpPr>
              <p:spPr>
                <a:xfrm flipV="1">
                  <a:off x="4155453" y="3925683"/>
                  <a:ext cx="0" cy="59365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BFE4E89-DD17-4EDD-A4DE-E75932C96083}"/>
                    </a:ext>
                  </a:extLst>
                </p:cNvPr>
                <p:cNvCxnSpPr>
                  <a:cxnSpLocks/>
                </p:cNvCxnSpPr>
                <p:nvPr/>
              </p:nvCxnSpPr>
              <p:spPr>
                <a:xfrm>
                  <a:off x="4322566" y="3965595"/>
                  <a:ext cx="0" cy="5726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73" name="Graphic 72">
              <a:extLst>
                <a:ext uri="{FF2B5EF4-FFF2-40B4-BE49-F238E27FC236}">
                  <a16:creationId xmlns:a16="http://schemas.microsoft.com/office/drawing/2014/main" id="{DDF2F128-DBA9-4B70-84E8-D859F19327C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56681" y="3009009"/>
              <a:ext cx="1042917" cy="616024"/>
            </a:xfrm>
            <a:prstGeom prst="rect">
              <a:avLst/>
            </a:prstGeom>
          </p:spPr>
        </p:pic>
      </p:grpSp>
      <p:sp>
        <p:nvSpPr>
          <p:cNvPr id="79" name="TextBox 78">
            <a:extLst>
              <a:ext uri="{FF2B5EF4-FFF2-40B4-BE49-F238E27FC236}">
                <a16:creationId xmlns:a16="http://schemas.microsoft.com/office/drawing/2014/main" id="{CB066C74-BB04-42D6-B266-9FAFE5A42EE3}"/>
              </a:ext>
            </a:extLst>
          </p:cNvPr>
          <p:cNvSpPr txBox="1"/>
          <p:nvPr/>
        </p:nvSpPr>
        <p:spPr>
          <a:xfrm>
            <a:off x="2878968" y="4228704"/>
            <a:ext cx="100412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Data</a:t>
            </a:r>
          </a:p>
        </p:txBody>
      </p:sp>
      <p:sp>
        <p:nvSpPr>
          <p:cNvPr id="80" name="TextBox 79">
            <a:extLst>
              <a:ext uri="{FF2B5EF4-FFF2-40B4-BE49-F238E27FC236}">
                <a16:creationId xmlns:a16="http://schemas.microsoft.com/office/drawing/2014/main" id="{E131CFAD-85E5-475F-8AB5-C377B4F92349}"/>
              </a:ext>
            </a:extLst>
          </p:cNvPr>
          <p:cNvSpPr txBox="1"/>
          <p:nvPr/>
        </p:nvSpPr>
        <p:spPr>
          <a:xfrm>
            <a:off x="7080495" y="3995096"/>
            <a:ext cx="110831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Index</a:t>
            </a:r>
          </a:p>
        </p:txBody>
      </p:sp>
      <p:sp>
        <p:nvSpPr>
          <p:cNvPr id="81" name="TextBox 80">
            <a:extLst>
              <a:ext uri="{FF2B5EF4-FFF2-40B4-BE49-F238E27FC236}">
                <a16:creationId xmlns:a16="http://schemas.microsoft.com/office/drawing/2014/main" id="{4559D41E-5B19-4D0D-A4FC-4F7E18DEFF93}"/>
              </a:ext>
            </a:extLst>
          </p:cNvPr>
          <p:cNvSpPr txBox="1"/>
          <p:nvPr/>
        </p:nvSpPr>
        <p:spPr>
          <a:xfrm>
            <a:off x="3432844" y="3152513"/>
            <a:ext cx="2110930"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Document cracking and field extraction</a:t>
            </a:r>
          </a:p>
        </p:txBody>
      </p:sp>
      <p:sp>
        <p:nvSpPr>
          <p:cNvPr id="84" name="TextBox 83">
            <a:extLst>
              <a:ext uri="{FF2B5EF4-FFF2-40B4-BE49-F238E27FC236}">
                <a16:creationId xmlns:a16="http://schemas.microsoft.com/office/drawing/2014/main" id="{A1C413B4-885E-44AE-805C-706FD1909656}"/>
              </a:ext>
            </a:extLst>
          </p:cNvPr>
          <p:cNvSpPr txBox="1"/>
          <p:nvPr/>
        </p:nvSpPr>
        <p:spPr>
          <a:xfrm>
            <a:off x="6072761" y="2717377"/>
            <a:ext cx="2110930"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AI enrichment pipeline</a:t>
            </a:r>
          </a:p>
        </p:txBody>
      </p:sp>
      <p:sp>
        <p:nvSpPr>
          <p:cNvPr id="85" name="TextBox 84">
            <a:extLst>
              <a:ext uri="{FF2B5EF4-FFF2-40B4-BE49-F238E27FC236}">
                <a16:creationId xmlns:a16="http://schemas.microsoft.com/office/drawing/2014/main" id="{070780BF-61C5-48F6-A848-6D3A52715B69}"/>
              </a:ext>
            </a:extLst>
          </p:cNvPr>
          <p:cNvSpPr txBox="1"/>
          <p:nvPr/>
        </p:nvSpPr>
        <p:spPr>
          <a:xfrm>
            <a:off x="5000702" y="5274580"/>
            <a:ext cx="121660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Indexing</a:t>
            </a:r>
          </a:p>
        </p:txBody>
      </p:sp>
      <p:pic>
        <p:nvPicPr>
          <p:cNvPr id="87" name="Graphic 86" descr="Programmer male with solid fill">
            <a:extLst>
              <a:ext uri="{FF2B5EF4-FFF2-40B4-BE49-F238E27FC236}">
                <a16:creationId xmlns:a16="http://schemas.microsoft.com/office/drawing/2014/main" id="{2C85F828-1079-4C0F-B283-973B8FE662B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2808" y="5164132"/>
            <a:ext cx="1174412" cy="1174412"/>
          </a:xfrm>
          <a:prstGeom prst="rect">
            <a:avLst/>
          </a:prstGeom>
        </p:spPr>
      </p:pic>
    </p:spTree>
    <p:extLst>
      <p:ext uri="{BB962C8B-B14F-4D97-AF65-F5344CB8AC3E}">
        <p14:creationId xmlns:p14="http://schemas.microsoft.com/office/powerpoint/2010/main" val="30863164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467561"/>
            <a:ext cx="10554536" cy="138258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Which of the following best describes the predictions made by a machine learning model?</a:t>
            </a:r>
          </a:p>
          <a:p>
            <a:pPr marL="288925" indent="-288925" defTabSz="932742">
              <a:spcBef>
                <a:spcPts val="300"/>
              </a:spcBef>
              <a:spcAft>
                <a:spcPts val="600"/>
              </a:spcAft>
              <a:buSzTx/>
              <a:buFont typeface="Wingdings" panose="05000000000000000000" pitchFamily="2" charset="2"/>
              <a:buChar char="q"/>
              <a:defRPr/>
            </a:pPr>
            <a:r>
              <a:rPr lang="en-US" sz="1400" dirty="0"/>
              <a:t>Absolutely correct values based on conditional logic.</a:t>
            </a:r>
          </a:p>
          <a:p>
            <a:pPr marL="288925" indent="-288925" defTabSz="932742">
              <a:spcBef>
                <a:spcPts val="300"/>
              </a:spcBef>
              <a:spcAft>
                <a:spcPts val="600"/>
              </a:spcAft>
              <a:buSzTx/>
              <a:buFont typeface="Wingdings" panose="05000000000000000000" pitchFamily="2" charset="2"/>
              <a:buChar char="q"/>
              <a:defRPr/>
            </a:pPr>
            <a:r>
              <a:rPr lang="en-US" sz="1400" dirty="0"/>
              <a:t>Randomly selected values with an equal chance of selection.</a:t>
            </a:r>
          </a:p>
          <a:p>
            <a:pPr marL="288925" indent="-288925" defTabSz="932742">
              <a:spcBef>
                <a:spcPts val="300"/>
              </a:spcBef>
              <a:spcAft>
                <a:spcPts val="600"/>
              </a:spcAft>
              <a:buSzTx/>
              <a:buFont typeface="Wingdings" panose="05000000000000000000" pitchFamily="2" charset="2"/>
              <a:buChar char="q"/>
              <a:defRPr/>
            </a:pPr>
            <a:r>
              <a:rPr lang="en-US" sz="1400" dirty="0"/>
              <a:t>Probabilistic values based on correlations found in training data.</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14542" y="250126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95160" y="3072063"/>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A data scientist has used Azure Machine Learning to train a machine learning model.</a:t>
            </a:r>
          </a:p>
          <a:p>
            <a:pPr>
              <a:defRPr/>
            </a:pPr>
            <a:r>
              <a:rPr lang="en-US" sz="1800" dirty="0"/>
              <a:t>How can you use the model in your application?</a:t>
            </a:r>
          </a:p>
          <a:p>
            <a:pPr marL="288925" indent="-288925">
              <a:spcBef>
                <a:spcPts val="300"/>
              </a:spcBef>
              <a:spcAft>
                <a:spcPts val="600"/>
              </a:spcAft>
              <a:buFont typeface="Wingdings" panose="05000000000000000000" pitchFamily="2" charset="2"/>
              <a:buChar char="q"/>
              <a:defRPr/>
            </a:pPr>
            <a:r>
              <a:rPr lang="en-US" sz="1400" dirty="0"/>
              <a:t>Use Azure Machine Learning to publish the model as a web service.</a:t>
            </a:r>
          </a:p>
          <a:p>
            <a:pPr marL="288925" indent="-288925">
              <a:spcBef>
                <a:spcPts val="300"/>
              </a:spcBef>
              <a:spcAft>
                <a:spcPts val="600"/>
              </a:spcAft>
              <a:buFont typeface="Wingdings" panose="05000000000000000000" pitchFamily="2" charset="2"/>
              <a:buChar char="q"/>
              <a:defRPr/>
            </a:pPr>
            <a:r>
              <a:rPr lang="en-US" sz="1400" dirty="0"/>
              <a:t>Export the model as a cognitive service.</a:t>
            </a:r>
          </a:p>
          <a:p>
            <a:pPr marL="288925" indent="-288925">
              <a:spcBef>
                <a:spcPts val="300"/>
              </a:spcBef>
              <a:spcAft>
                <a:spcPts val="600"/>
              </a:spcAft>
              <a:buFont typeface="Wingdings" panose="05000000000000000000" pitchFamily="2" charset="2"/>
              <a:buChar char="q"/>
              <a:defRPr/>
            </a:pPr>
            <a:r>
              <a:rPr lang="en-US" sz="1400" dirty="0"/>
              <a:t>You must build your application using the Azure Machine Learning designer.</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96530" y="373670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53" y="1349711"/>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want to index a collection of text documents, and search them from a mobile application.</a:t>
            </a:r>
          </a:p>
          <a:p>
            <a:pPr>
              <a:spcBef>
                <a:spcPts val="0"/>
              </a:spcBef>
              <a:defRPr/>
            </a:pPr>
            <a:r>
              <a:rPr lang="en-US" sz="1800" dirty="0">
                <a:latin typeface="+mj-lt"/>
              </a:rPr>
              <a:t>Which service should you use to create the index.</a:t>
            </a:r>
          </a:p>
          <a:p>
            <a:pPr marL="288925" indent="-288925">
              <a:lnSpc>
                <a:spcPct val="100000"/>
              </a:lnSpc>
              <a:spcBef>
                <a:spcPts val="300"/>
              </a:spcBef>
              <a:spcAft>
                <a:spcPts val="600"/>
              </a:spcAft>
              <a:buFont typeface="Wingdings" panose="05000000000000000000" pitchFamily="2" charset="2"/>
              <a:buChar char="q"/>
              <a:defRPr/>
            </a:pPr>
            <a:r>
              <a:rPr lang="en-US" sz="1400" spc="-49">
                <a:solidFill>
                  <a:srgbClr val="000000"/>
                </a:solidFill>
                <a:latin typeface="+mj-lt"/>
              </a:rPr>
              <a:t>The Language cognitive </a:t>
            </a:r>
            <a:r>
              <a:rPr lang="en-US" sz="1400" spc="-49" dirty="0">
                <a:solidFill>
                  <a:srgbClr val="000000"/>
                </a:solidFill>
                <a:latin typeface="+mj-lt"/>
              </a:rPr>
              <a:t>service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Azure Cognitive Search</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Azure Bot Service</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14542" y="579693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Introduction to AI</a:t>
            </a:r>
          </a:p>
        </p:txBody>
      </p:sp>
      <p:sp>
        <p:nvSpPr>
          <p:cNvPr id="2" name="Text Placeholder 1"/>
          <p:cNvSpPr>
            <a:spLocks noGrp="1"/>
          </p:cNvSpPr>
          <p:nvPr>
            <p:ph type="body" sz="quarter" idx="15"/>
          </p:nvPr>
        </p:nvSpPr>
        <p:spPr/>
        <p:txBody>
          <a:bodyPr/>
          <a:lstStyle/>
          <a:p>
            <a:pPr lvl="1"/>
            <a:r>
              <a:rPr lang="en-US" sz="2400" dirty="0"/>
              <a:t>AI on Azure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Introduction to AI</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9749AD1-7195-4939-8C27-527C8991B058}"/>
              </a:ext>
            </a:extLst>
          </p:cNvPr>
          <p:cNvSpPr/>
          <p:nvPr/>
        </p:nvSpPr>
        <p:spPr bwMode="auto">
          <a:xfrm>
            <a:off x="119271" y="2347102"/>
            <a:ext cx="2856790" cy="285679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DCF84A27-8A16-4F2A-AAC2-69C9D74FF966}"/>
              </a:ext>
            </a:extLst>
          </p:cNvPr>
          <p:cNvSpPr/>
          <p:nvPr/>
        </p:nvSpPr>
        <p:spPr bwMode="auto">
          <a:xfrm>
            <a:off x="3168029" y="2347102"/>
            <a:ext cx="2856790" cy="285679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82AF588-B8B9-485C-8D5A-B4F1516C4C05}"/>
              </a:ext>
            </a:extLst>
          </p:cNvPr>
          <p:cNvSpPr/>
          <p:nvPr/>
        </p:nvSpPr>
        <p:spPr bwMode="auto">
          <a:xfrm>
            <a:off x="6216787" y="2347102"/>
            <a:ext cx="2856790" cy="285679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E54F7080-55EB-45AC-B1FC-918E5DC66110}"/>
              </a:ext>
            </a:extLst>
          </p:cNvPr>
          <p:cNvSpPr/>
          <p:nvPr/>
        </p:nvSpPr>
        <p:spPr bwMode="auto">
          <a:xfrm>
            <a:off x="9208873" y="2347102"/>
            <a:ext cx="2856790" cy="285679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C9C1171D-185C-4A7B-9B5A-3D1604D0B351}"/>
              </a:ext>
            </a:extLst>
          </p:cNvPr>
          <p:cNvSpPr>
            <a:spLocks noGrp="1"/>
          </p:cNvSpPr>
          <p:nvPr>
            <p:ph type="title"/>
          </p:nvPr>
        </p:nvSpPr>
        <p:spPr/>
        <p:txBody>
          <a:bodyPr/>
          <a:lstStyle/>
          <a:p>
            <a:r>
              <a:rPr lang="en-US" dirty="0"/>
              <a:t>What is Artificial Intelligence?</a:t>
            </a:r>
          </a:p>
        </p:txBody>
      </p:sp>
      <p:sp>
        <p:nvSpPr>
          <p:cNvPr id="5" name="Content Placeholder 4">
            <a:extLst>
              <a:ext uri="{FF2B5EF4-FFF2-40B4-BE49-F238E27FC236}">
                <a16:creationId xmlns:a16="http://schemas.microsoft.com/office/drawing/2014/main" id="{BFB3500B-6C8A-4AA2-8656-1F347F4C62D4}"/>
              </a:ext>
            </a:extLst>
          </p:cNvPr>
          <p:cNvSpPr>
            <a:spLocks noGrp="1"/>
          </p:cNvSpPr>
          <p:nvPr>
            <p:ph sz="quarter" idx="10"/>
          </p:nvPr>
        </p:nvSpPr>
        <p:spPr>
          <a:xfrm>
            <a:off x="419100" y="1456897"/>
            <a:ext cx="11340811" cy="553998"/>
          </a:xfrm>
        </p:spPr>
        <p:txBody>
          <a:bodyPr/>
          <a:lstStyle/>
          <a:p>
            <a:r>
              <a:rPr lang="en-US" dirty="0"/>
              <a:t>Software that exhibits human-like capabilities, such as:</a:t>
            </a:r>
          </a:p>
        </p:txBody>
      </p:sp>
      <p:pic>
        <p:nvPicPr>
          <p:cNvPr id="3" name="Graphic 2" descr="Chat outline">
            <a:extLst>
              <a:ext uri="{FF2B5EF4-FFF2-40B4-BE49-F238E27FC236}">
                <a16:creationId xmlns:a16="http://schemas.microsoft.com/office/drawing/2014/main" id="{F70B3D25-A18E-41B1-BB85-A8F308AD62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97894" y="2851670"/>
            <a:ext cx="1710252" cy="1710252"/>
          </a:xfrm>
          <a:prstGeom prst="rect">
            <a:avLst/>
          </a:prstGeom>
        </p:spPr>
      </p:pic>
      <p:pic>
        <p:nvPicPr>
          <p:cNvPr id="7" name="Graphic 6" descr="Document with solid fill">
            <a:extLst>
              <a:ext uri="{FF2B5EF4-FFF2-40B4-BE49-F238E27FC236}">
                <a16:creationId xmlns:a16="http://schemas.microsoft.com/office/drawing/2014/main" id="{39A06632-AEB8-4F1D-963D-33BFF858EF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42351" y="2972760"/>
            <a:ext cx="1572850" cy="1572850"/>
          </a:xfrm>
          <a:prstGeom prst="rect">
            <a:avLst/>
          </a:prstGeom>
        </p:spPr>
      </p:pic>
      <p:pic>
        <p:nvPicPr>
          <p:cNvPr id="9" name="Graphic 8" descr="Head with gears with solid fill">
            <a:extLst>
              <a:ext uri="{FF2B5EF4-FFF2-40B4-BE49-F238E27FC236}">
                <a16:creationId xmlns:a16="http://schemas.microsoft.com/office/drawing/2014/main" id="{A15B0A6A-7577-47B3-B266-E12E19E19E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50843" y="2972760"/>
            <a:ext cx="1572850" cy="1572850"/>
          </a:xfrm>
          <a:prstGeom prst="rect">
            <a:avLst/>
          </a:prstGeom>
        </p:spPr>
      </p:pic>
      <p:pic>
        <p:nvPicPr>
          <p:cNvPr id="11" name="Graphic 10" descr="Eye Scan with solid fill">
            <a:extLst>
              <a:ext uri="{FF2B5EF4-FFF2-40B4-BE49-F238E27FC236}">
                <a16:creationId xmlns:a16="http://schemas.microsoft.com/office/drawing/2014/main" id="{6F18F5F0-4059-4214-9C39-C978F251E0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0418" y="2989072"/>
            <a:ext cx="1572850" cy="1572850"/>
          </a:xfrm>
          <a:prstGeom prst="rect">
            <a:avLst/>
          </a:prstGeom>
        </p:spPr>
      </p:pic>
      <p:sp>
        <p:nvSpPr>
          <p:cNvPr id="16" name="TextBox 15">
            <a:extLst>
              <a:ext uri="{FF2B5EF4-FFF2-40B4-BE49-F238E27FC236}">
                <a16:creationId xmlns:a16="http://schemas.microsoft.com/office/drawing/2014/main" id="{66127CAE-8735-4164-9C75-0689E0BFC5AE}"/>
              </a:ext>
            </a:extLst>
          </p:cNvPr>
          <p:cNvSpPr txBox="1"/>
          <p:nvPr/>
        </p:nvSpPr>
        <p:spPr>
          <a:xfrm>
            <a:off x="273783" y="4576028"/>
            <a:ext cx="27022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Visual Perception</a:t>
            </a:r>
          </a:p>
        </p:txBody>
      </p:sp>
      <p:sp>
        <p:nvSpPr>
          <p:cNvPr id="17" name="TextBox 16">
            <a:extLst>
              <a:ext uri="{FF2B5EF4-FFF2-40B4-BE49-F238E27FC236}">
                <a16:creationId xmlns:a16="http://schemas.microsoft.com/office/drawing/2014/main" id="{9DDDD765-5E6E-48DA-9D2B-09D5C6D6DE7B}"/>
              </a:ext>
            </a:extLst>
          </p:cNvPr>
          <p:cNvSpPr txBox="1"/>
          <p:nvPr/>
        </p:nvSpPr>
        <p:spPr>
          <a:xfrm>
            <a:off x="3488747" y="4591237"/>
            <a:ext cx="208005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Text Analysis</a:t>
            </a:r>
          </a:p>
        </p:txBody>
      </p:sp>
      <p:sp>
        <p:nvSpPr>
          <p:cNvPr id="18" name="TextBox 17">
            <a:extLst>
              <a:ext uri="{FF2B5EF4-FFF2-40B4-BE49-F238E27FC236}">
                <a16:creationId xmlns:a16="http://schemas.microsoft.com/office/drawing/2014/main" id="{B402F38D-6988-4560-A606-A011C49E77BC}"/>
              </a:ext>
            </a:extLst>
          </p:cNvPr>
          <p:cNvSpPr txBox="1"/>
          <p:nvPr/>
        </p:nvSpPr>
        <p:spPr>
          <a:xfrm>
            <a:off x="6945935" y="4541212"/>
            <a:ext cx="135197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Speech</a:t>
            </a:r>
          </a:p>
        </p:txBody>
      </p:sp>
      <p:sp>
        <p:nvSpPr>
          <p:cNvPr id="19" name="TextBox 18">
            <a:extLst>
              <a:ext uri="{FF2B5EF4-FFF2-40B4-BE49-F238E27FC236}">
                <a16:creationId xmlns:a16="http://schemas.microsoft.com/office/drawing/2014/main" id="{CABA7A68-672A-4472-A8F2-54A7997133E5}"/>
              </a:ext>
            </a:extLst>
          </p:cNvPr>
          <p:cNvSpPr txBox="1"/>
          <p:nvPr/>
        </p:nvSpPr>
        <p:spPr>
          <a:xfrm>
            <a:off x="9380885" y="4545610"/>
            <a:ext cx="26263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Decision Making</a:t>
            </a:r>
          </a:p>
        </p:txBody>
      </p:sp>
    </p:spTree>
    <p:extLst>
      <p:ext uri="{BB962C8B-B14F-4D97-AF65-F5344CB8AC3E}">
        <p14:creationId xmlns:p14="http://schemas.microsoft.com/office/powerpoint/2010/main" val="20815994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972F-396F-45CE-BD7E-6F8F847DC316}"/>
              </a:ext>
            </a:extLst>
          </p:cNvPr>
          <p:cNvSpPr>
            <a:spLocks noGrp="1"/>
          </p:cNvSpPr>
          <p:nvPr>
            <p:ph type="title"/>
          </p:nvPr>
        </p:nvSpPr>
        <p:spPr/>
        <p:txBody>
          <a:bodyPr/>
          <a:lstStyle/>
          <a:p>
            <a:r>
              <a:rPr lang="en-US" dirty="0"/>
              <a:t>Data Science, Machine Learning, and AI</a:t>
            </a:r>
          </a:p>
        </p:txBody>
      </p:sp>
      <p:sp>
        <p:nvSpPr>
          <p:cNvPr id="4" name="Rectangle 3">
            <a:extLst>
              <a:ext uri="{FF2B5EF4-FFF2-40B4-BE49-F238E27FC236}">
                <a16:creationId xmlns:a16="http://schemas.microsoft.com/office/drawing/2014/main" id="{1D8226B1-10CF-4F1F-AEF7-1BB3BEF6DE36}"/>
              </a:ext>
            </a:extLst>
          </p:cNvPr>
          <p:cNvSpPr/>
          <p:nvPr/>
        </p:nvSpPr>
        <p:spPr bwMode="auto">
          <a:xfrm>
            <a:off x="942798" y="4803164"/>
            <a:ext cx="10120875" cy="14557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Data Science</a:t>
            </a:r>
          </a:p>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of mathematical and statistical techniques to analyze data</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A0BF99F4-6656-4964-A0FE-CE7A4B2FDB5C}"/>
              </a:ext>
            </a:extLst>
          </p:cNvPr>
          <p:cNvSpPr/>
          <p:nvPr/>
        </p:nvSpPr>
        <p:spPr bwMode="auto">
          <a:xfrm>
            <a:off x="2158210" y="3279980"/>
            <a:ext cx="7678690" cy="14557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Machine Learning</a:t>
            </a:r>
          </a:p>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Use of data and algorithms to train predictive models </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D057ED01-C15C-4A61-9FDE-07B873A6BA38}"/>
              </a:ext>
            </a:extLst>
          </p:cNvPr>
          <p:cNvSpPr/>
          <p:nvPr/>
        </p:nvSpPr>
        <p:spPr bwMode="auto">
          <a:xfrm>
            <a:off x="3260034" y="1756796"/>
            <a:ext cx="5475042" cy="14557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Artificial Intelligence</a:t>
            </a:r>
          </a:p>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Intelligent software apps and agents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939617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F479D0-2038-4C25-B4C8-F0AD2E51D14A}"/>
              </a:ext>
            </a:extLst>
          </p:cNvPr>
          <p:cNvSpPr/>
          <p:nvPr/>
        </p:nvSpPr>
        <p:spPr bwMode="auto">
          <a:xfrm>
            <a:off x="6984264" y="2487622"/>
            <a:ext cx="4424333" cy="20730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0565A26F-328D-4818-B5B6-41D7A1E8F280}"/>
              </a:ext>
            </a:extLst>
          </p:cNvPr>
          <p:cNvSpPr/>
          <p:nvPr/>
        </p:nvSpPr>
        <p:spPr bwMode="auto">
          <a:xfrm>
            <a:off x="232860" y="2487622"/>
            <a:ext cx="4424333" cy="20730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C99F319-DA8E-4747-8A8F-33252246C468}"/>
              </a:ext>
            </a:extLst>
          </p:cNvPr>
          <p:cNvSpPr>
            <a:spLocks noGrp="1"/>
          </p:cNvSpPr>
          <p:nvPr>
            <p:ph type="title"/>
          </p:nvPr>
        </p:nvSpPr>
        <p:spPr/>
        <p:txBody>
          <a:bodyPr/>
          <a:lstStyle/>
          <a:p>
            <a:r>
              <a:rPr lang="en-US" dirty="0"/>
              <a:t>AI for Software Engineers</a:t>
            </a:r>
          </a:p>
        </p:txBody>
      </p:sp>
      <p:sp>
        <p:nvSpPr>
          <p:cNvPr id="3" name="Content Placeholder 2">
            <a:extLst>
              <a:ext uri="{FF2B5EF4-FFF2-40B4-BE49-F238E27FC236}">
                <a16:creationId xmlns:a16="http://schemas.microsoft.com/office/drawing/2014/main" id="{B704502B-4489-4544-B039-4F692EBE8A3A}"/>
              </a:ext>
            </a:extLst>
          </p:cNvPr>
          <p:cNvSpPr>
            <a:spLocks noGrp="1"/>
          </p:cNvSpPr>
          <p:nvPr>
            <p:ph sz="quarter" idx="10"/>
          </p:nvPr>
        </p:nvSpPr>
        <p:spPr>
          <a:xfrm>
            <a:off x="470216" y="2536002"/>
            <a:ext cx="4186977" cy="1862048"/>
          </a:xfrm>
        </p:spPr>
        <p:txBody>
          <a:bodyPr/>
          <a:lstStyle/>
          <a:p>
            <a:r>
              <a:rPr lang="en-US" dirty="0"/>
              <a:t>Software Development Skills</a:t>
            </a:r>
          </a:p>
          <a:p>
            <a:pPr marL="342900" indent="-342900">
              <a:buFont typeface="Arial" panose="020B0604020202020204" pitchFamily="34" charset="0"/>
              <a:buChar char="•"/>
            </a:pPr>
            <a:r>
              <a:rPr lang="en-US" sz="2000" dirty="0"/>
              <a:t>Coding (C#, Python, Node.js, …)</a:t>
            </a:r>
          </a:p>
          <a:p>
            <a:pPr marL="342900" indent="-342900">
              <a:buFont typeface="Arial" panose="020B0604020202020204" pitchFamily="34" charset="0"/>
              <a:buChar char="•"/>
            </a:pPr>
            <a:r>
              <a:rPr lang="en-US" sz="2000" dirty="0"/>
              <a:t>Consuming APIs (REST or SDKs)</a:t>
            </a:r>
          </a:p>
          <a:p>
            <a:pPr marL="342900" indent="-342900">
              <a:buFont typeface="Arial" panose="020B0604020202020204" pitchFamily="34" charset="0"/>
              <a:buChar char="•"/>
            </a:pPr>
            <a:r>
              <a:rPr lang="en-US" sz="2000" dirty="0"/>
              <a:t>DevOps (source control, CI/CD)</a:t>
            </a:r>
          </a:p>
        </p:txBody>
      </p:sp>
      <p:sp>
        <p:nvSpPr>
          <p:cNvPr id="4" name="Content Placeholder 2">
            <a:extLst>
              <a:ext uri="{FF2B5EF4-FFF2-40B4-BE49-F238E27FC236}">
                <a16:creationId xmlns:a16="http://schemas.microsoft.com/office/drawing/2014/main" id="{0A4B4F74-73DB-4F5C-9554-46D015FC48CD}"/>
              </a:ext>
            </a:extLst>
          </p:cNvPr>
          <p:cNvSpPr txBox="1">
            <a:spLocks/>
          </p:cNvSpPr>
          <p:nvPr/>
        </p:nvSpPr>
        <p:spPr>
          <a:xfrm>
            <a:off x="7164825" y="2536002"/>
            <a:ext cx="4243772" cy="186204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Conceptual AI Understanding</a:t>
            </a:r>
          </a:p>
          <a:p>
            <a:pPr marL="342900" indent="-342900">
              <a:buFont typeface="Arial" panose="020B0604020202020204" pitchFamily="34" charset="0"/>
              <a:buChar char="•"/>
            </a:pPr>
            <a:r>
              <a:rPr lang="en-US" sz="2000" dirty="0"/>
              <a:t>Model training and inferencing</a:t>
            </a:r>
          </a:p>
          <a:p>
            <a:pPr marL="342900" indent="-342900">
              <a:buFont typeface="Arial" panose="020B0604020202020204" pitchFamily="34" charset="0"/>
              <a:buChar char="•"/>
            </a:pPr>
            <a:r>
              <a:rPr lang="en-US" sz="2000" dirty="0"/>
              <a:t>Probability and confidence scores</a:t>
            </a:r>
          </a:p>
          <a:p>
            <a:pPr marL="342900" indent="-342900">
              <a:buFont typeface="Arial" panose="020B0604020202020204" pitchFamily="34" charset="0"/>
              <a:buChar char="•"/>
            </a:pPr>
            <a:r>
              <a:rPr lang="en-US" sz="2000" dirty="0"/>
              <a:t>Responsible AI and ethics</a:t>
            </a:r>
          </a:p>
        </p:txBody>
      </p:sp>
      <p:pic>
        <p:nvPicPr>
          <p:cNvPr id="6" name="Graphic 5" descr="Programmer male with solid fill">
            <a:extLst>
              <a:ext uri="{FF2B5EF4-FFF2-40B4-BE49-F238E27FC236}">
                <a16:creationId xmlns:a16="http://schemas.microsoft.com/office/drawing/2014/main" id="{51FE12A6-4D97-403E-AE95-528BB3994B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6077" y="2214348"/>
            <a:ext cx="2429303" cy="2429303"/>
          </a:xfrm>
          <a:prstGeom prst="rect">
            <a:avLst/>
          </a:prstGeom>
        </p:spPr>
      </p:pic>
    </p:spTree>
    <p:extLst>
      <p:ext uri="{BB962C8B-B14F-4D97-AF65-F5344CB8AC3E}">
        <p14:creationId xmlns:p14="http://schemas.microsoft.com/office/powerpoint/2010/main" val="18936518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CA20C47-F4E0-4E26-88A2-BB9F1CCF5D4E}"/>
              </a:ext>
            </a:extLst>
          </p:cNvPr>
          <p:cNvSpPr/>
          <p:nvPr/>
        </p:nvSpPr>
        <p:spPr bwMode="auto">
          <a:xfrm>
            <a:off x="341107" y="1319604"/>
            <a:ext cx="3733800" cy="2113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840DDAB-176E-4242-9052-A19A14795AC5}"/>
              </a:ext>
            </a:extLst>
          </p:cNvPr>
          <p:cNvSpPr/>
          <p:nvPr/>
        </p:nvSpPr>
        <p:spPr bwMode="auto">
          <a:xfrm>
            <a:off x="4242547" y="1319604"/>
            <a:ext cx="3733800" cy="2113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BA983AC6-BEEA-4866-8CE3-1FA039C49A7C}"/>
              </a:ext>
            </a:extLst>
          </p:cNvPr>
          <p:cNvSpPr/>
          <p:nvPr/>
        </p:nvSpPr>
        <p:spPr bwMode="auto">
          <a:xfrm>
            <a:off x="8143987" y="1319604"/>
            <a:ext cx="3733800" cy="2113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D85FDF3A-6E8B-43C1-8D34-A27419ED1BAE}"/>
              </a:ext>
            </a:extLst>
          </p:cNvPr>
          <p:cNvSpPr/>
          <p:nvPr/>
        </p:nvSpPr>
        <p:spPr bwMode="auto">
          <a:xfrm>
            <a:off x="341107" y="3747984"/>
            <a:ext cx="3733800" cy="2113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F6F9959D-816F-4D34-A990-A099E2B2FF2F}"/>
              </a:ext>
            </a:extLst>
          </p:cNvPr>
          <p:cNvSpPr/>
          <p:nvPr/>
        </p:nvSpPr>
        <p:spPr bwMode="auto">
          <a:xfrm>
            <a:off x="4242547" y="3747984"/>
            <a:ext cx="3733800" cy="2113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6B6839F7-BDF5-4C35-BC37-61BAD8A92FD4}"/>
              </a:ext>
            </a:extLst>
          </p:cNvPr>
          <p:cNvSpPr/>
          <p:nvPr/>
        </p:nvSpPr>
        <p:spPr bwMode="auto">
          <a:xfrm>
            <a:off x="8143987" y="3747984"/>
            <a:ext cx="3733800" cy="2113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42B0DAFE-8B35-4095-ADEE-83126334196B}"/>
              </a:ext>
            </a:extLst>
          </p:cNvPr>
          <p:cNvSpPr>
            <a:spLocks noGrp="1"/>
          </p:cNvSpPr>
          <p:nvPr>
            <p:ph type="title"/>
          </p:nvPr>
        </p:nvSpPr>
        <p:spPr/>
        <p:txBody>
          <a:bodyPr/>
          <a:lstStyle/>
          <a:p>
            <a:r>
              <a:rPr lang="en-US" dirty="0"/>
              <a:t>Considerations for Responsible AI</a:t>
            </a:r>
          </a:p>
        </p:txBody>
      </p:sp>
      <p:pic>
        <p:nvPicPr>
          <p:cNvPr id="4" name="Graphic 3" descr="Eye">
            <a:extLst>
              <a:ext uri="{FF2B5EF4-FFF2-40B4-BE49-F238E27FC236}">
                <a16:creationId xmlns:a16="http://schemas.microsoft.com/office/drawing/2014/main" id="{2812CF88-D833-448F-A608-2A7B054C12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23967" y="3643983"/>
            <a:ext cx="914400" cy="914400"/>
          </a:xfrm>
          <a:prstGeom prst="rect">
            <a:avLst/>
          </a:prstGeom>
        </p:spPr>
      </p:pic>
      <p:pic>
        <p:nvPicPr>
          <p:cNvPr id="6" name="Graphic 5" descr="Handshake">
            <a:extLst>
              <a:ext uri="{FF2B5EF4-FFF2-40B4-BE49-F238E27FC236}">
                <a16:creationId xmlns:a16="http://schemas.microsoft.com/office/drawing/2014/main" id="{25D599D9-AD45-4EBA-9AFB-1A4C2507C7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27487" y="3747984"/>
            <a:ext cx="914400" cy="914400"/>
          </a:xfrm>
          <a:prstGeom prst="rect">
            <a:avLst/>
          </a:prstGeom>
        </p:spPr>
      </p:pic>
      <p:pic>
        <p:nvPicPr>
          <p:cNvPr id="8" name="Graphic 7" descr="Scales of justice">
            <a:extLst>
              <a:ext uri="{FF2B5EF4-FFF2-40B4-BE49-F238E27FC236}">
                <a16:creationId xmlns:a16="http://schemas.microsoft.com/office/drawing/2014/main" id="{AC026255-F602-42BD-ACDF-22967E9BA2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96947" y="1319604"/>
            <a:ext cx="914400" cy="914400"/>
          </a:xfrm>
          <a:prstGeom prst="rect">
            <a:avLst/>
          </a:prstGeom>
        </p:spPr>
      </p:pic>
      <p:pic>
        <p:nvPicPr>
          <p:cNvPr id="10" name="Graphic 9" descr="Shield">
            <a:extLst>
              <a:ext uri="{FF2B5EF4-FFF2-40B4-BE49-F238E27FC236}">
                <a16:creationId xmlns:a16="http://schemas.microsoft.com/office/drawing/2014/main" id="{5FEDEDA9-A511-4BD4-B0ED-81B80514DE6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02247" y="1398624"/>
            <a:ext cx="914400" cy="914400"/>
          </a:xfrm>
          <a:prstGeom prst="rect">
            <a:avLst/>
          </a:prstGeom>
        </p:spPr>
      </p:pic>
      <p:pic>
        <p:nvPicPr>
          <p:cNvPr id="12" name="Graphic 11" descr="Lock">
            <a:extLst>
              <a:ext uri="{FF2B5EF4-FFF2-40B4-BE49-F238E27FC236}">
                <a16:creationId xmlns:a16="http://schemas.microsoft.com/office/drawing/2014/main" id="{815B649A-0C08-4B53-BD71-1AFBB1C12A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963387" y="1317273"/>
            <a:ext cx="914400" cy="914400"/>
          </a:xfrm>
          <a:prstGeom prst="rect">
            <a:avLst/>
          </a:prstGeom>
        </p:spPr>
      </p:pic>
      <p:pic>
        <p:nvPicPr>
          <p:cNvPr id="14" name="Graphic 13" descr="Users">
            <a:extLst>
              <a:ext uri="{FF2B5EF4-FFF2-40B4-BE49-F238E27FC236}">
                <a16:creationId xmlns:a16="http://schemas.microsoft.com/office/drawing/2014/main" id="{DAA7BEE4-ADD3-46B1-AB96-AFD070C88B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96947" y="3747984"/>
            <a:ext cx="914400" cy="914400"/>
          </a:xfrm>
          <a:prstGeom prst="rect">
            <a:avLst/>
          </a:prstGeom>
        </p:spPr>
      </p:pic>
      <p:sp>
        <p:nvSpPr>
          <p:cNvPr id="21" name="TextBox 20">
            <a:extLst>
              <a:ext uri="{FF2B5EF4-FFF2-40B4-BE49-F238E27FC236}">
                <a16:creationId xmlns:a16="http://schemas.microsoft.com/office/drawing/2014/main" id="{136E5276-B4B7-4B1B-853F-EAF6269C8947}"/>
              </a:ext>
            </a:extLst>
          </p:cNvPr>
          <p:cNvSpPr txBox="1"/>
          <p:nvPr/>
        </p:nvSpPr>
        <p:spPr>
          <a:xfrm>
            <a:off x="1667644" y="2437784"/>
            <a:ext cx="1073243" cy="369332"/>
          </a:xfrm>
          <a:prstGeom prst="rect">
            <a:avLst/>
          </a:prstGeom>
          <a:noFill/>
        </p:spPr>
        <p:txBody>
          <a:bodyPr wrap="none" lIns="0" tIns="0" rIns="0" bIns="0" rtlCol="0">
            <a:spAutoFit/>
          </a:bodyPr>
          <a:lstStyle/>
          <a:p>
            <a:pPr algn="l"/>
            <a:r>
              <a:rPr lang="en-US" sz="2400" dirty="0">
                <a:solidFill>
                  <a:schemeClr val="bg1"/>
                </a:solidFill>
              </a:rPr>
              <a:t>Fairness</a:t>
            </a:r>
          </a:p>
        </p:txBody>
      </p:sp>
      <p:sp>
        <p:nvSpPr>
          <p:cNvPr id="22" name="TextBox 21">
            <a:extLst>
              <a:ext uri="{FF2B5EF4-FFF2-40B4-BE49-F238E27FC236}">
                <a16:creationId xmlns:a16="http://schemas.microsoft.com/office/drawing/2014/main" id="{653FA236-3987-4115-82E5-E2DE568798F1}"/>
              </a:ext>
            </a:extLst>
          </p:cNvPr>
          <p:cNvSpPr txBox="1"/>
          <p:nvPr/>
        </p:nvSpPr>
        <p:spPr>
          <a:xfrm>
            <a:off x="4710313" y="2411700"/>
            <a:ext cx="2551404" cy="369332"/>
          </a:xfrm>
          <a:prstGeom prst="rect">
            <a:avLst/>
          </a:prstGeom>
          <a:noFill/>
        </p:spPr>
        <p:txBody>
          <a:bodyPr wrap="none" lIns="0" tIns="0" rIns="0" bIns="0" rtlCol="0">
            <a:spAutoFit/>
          </a:bodyPr>
          <a:lstStyle/>
          <a:p>
            <a:pPr algn="l"/>
            <a:r>
              <a:rPr lang="en-US" sz="2400" dirty="0">
                <a:solidFill>
                  <a:schemeClr val="bg1"/>
                </a:solidFill>
              </a:rPr>
              <a:t>Reliability &amp; Safety</a:t>
            </a:r>
          </a:p>
        </p:txBody>
      </p:sp>
      <p:sp>
        <p:nvSpPr>
          <p:cNvPr id="23" name="TextBox 22">
            <a:extLst>
              <a:ext uri="{FF2B5EF4-FFF2-40B4-BE49-F238E27FC236}">
                <a16:creationId xmlns:a16="http://schemas.microsoft.com/office/drawing/2014/main" id="{91665F9B-B055-4B91-9567-3845DE072911}"/>
              </a:ext>
            </a:extLst>
          </p:cNvPr>
          <p:cNvSpPr txBox="1"/>
          <p:nvPr/>
        </p:nvSpPr>
        <p:spPr>
          <a:xfrm>
            <a:off x="8714881" y="2393922"/>
            <a:ext cx="2440605" cy="369332"/>
          </a:xfrm>
          <a:prstGeom prst="rect">
            <a:avLst/>
          </a:prstGeom>
          <a:noFill/>
        </p:spPr>
        <p:txBody>
          <a:bodyPr wrap="none" lIns="0" tIns="0" rIns="0" bIns="0" rtlCol="0">
            <a:spAutoFit/>
          </a:bodyPr>
          <a:lstStyle/>
          <a:p>
            <a:pPr algn="l"/>
            <a:r>
              <a:rPr lang="en-US" sz="2400" dirty="0">
                <a:solidFill>
                  <a:schemeClr val="bg1"/>
                </a:solidFill>
              </a:rPr>
              <a:t>Privacy &amp; Security</a:t>
            </a:r>
          </a:p>
        </p:txBody>
      </p:sp>
      <p:sp>
        <p:nvSpPr>
          <p:cNvPr id="24" name="TextBox 23">
            <a:extLst>
              <a:ext uri="{FF2B5EF4-FFF2-40B4-BE49-F238E27FC236}">
                <a16:creationId xmlns:a16="http://schemas.microsoft.com/office/drawing/2014/main" id="{E948A4C3-96EA-4C34-A6FF-05415769BA69}"/>
              </a:ext>
            </a:extLst>
          </p:cNvPr>
          <p:cNvSpPr txBox="1"/>
          <p:nvPr/>
        </p:nvSpPr>
        <p:spPr>
          <a:xfrm>
            <a:off x="1380100" y="4686035"/>
            <a:ext cx="1755096" cy="369332"/>
          </a:xfrm>
          <a:prstGeom prst="rect">
            <a:avLst/>
          </a:prstGeom>
          <a:noFill/>
        </p:spPr>
        <p:txBody>
          <a:bodyPr wrap="none" lIns="0" tIns="0" rIns="0" bIns="0" rtlCol="0">
            <a:spAutoFit/>
          </a:bodyPr>
          <a:lstStyle/>
          <a:p>
            <a:pPr algn="l"/>
            <a:r>
              <a:rPr lang="en-US" sz="2400" dirty="0">
                <a:solidFill>
                  <a:schemeClr val="bg1"/>
                </a:solidFill>
              </a:rPr>
              <a:t>Inclusiveness</a:t>
            </a:r>
          </a:p>
        </p:txBody>
      </p:sp>
      <p:sp>
        <p:nvSpPr>
          <p:cNvPr id="25" name="TextBox 24">
            <a:extLst>
              <a:ext uri="{FF2B5EF4-FFF2-40B4-BE49-F238E27FC236}">
                <a16:creationId xmlns:a16="http://schemas.microsoft.com/office/drawing/2014/main" id="{1DECB8A1-6C2E-4FFE-84E0-66698E402BED}"/>
              </a:ext>
            </a:extLst>
          </p:cNvPr>
          <p:cNvSpPr txBox="1"/>
          <p:nvPr/>
        </p:nvSpPr>
        <p:spPr>
          <a:xfrm>
            <a:off x="5175219" y="4686035"/>
            <a:ext cx="1768561" cy="369332"/>
          </a:xfrm>
          <a:prstGeom prst="rect">
            <a:avLst/>
          </a:prstGeom>
          <a:noFill/>
        </p:spPr>
        <p:txBody>
          <a:bodyPr wrap="none" lIns="0" tIns="0" rIns="0" bIns="0" rtlCol="0">
            <a:spAutoFit/>
          </a:bodyPr>
          <a:lstStyle/>
          <a:p>
            <a:pPr algn="l"/>
            <a:r>
              <a:rPr lang="en-US" sz="2400" dirty="0">
                <a:solidFill>
                  <a:schemeClr val="bg1"/>
                </a:solidFill>
              </a:rPr>
              <a:t>Transparency</a:t>
            </a:r>
          </a:p>
        </p:txBody>
      </p:sp>
      <p:sp>
        <p:nvSpPr>
          <p:cNvPr id="26" name="TextBox 25">
            <a:extLst>
              <a:ext uri="{FF2B5EF4-FFF2-40B4-BE49-F238E27FC236}">
                <a16:creationId xmlns:a16="http://schemas.microsoft.com/office/drawing/2014/main" id="{78E0256D-5DDA-481F-B07A-8F5D46BDE425}"/>
              </a:ext>
            </a:extLst>
          </p:cNvPr>
          <p:cNvSpPr txBox="1"/>
          <p:nvPr/>
        </p:nvSpPr>
        <p:spPr>
          <a:xfrm>
            <a:off x="9042673" y="4683635"/>
            <a:ext cx="1936428" cy="369332"/>
          </a:xfrm>
          <a:prstGeom prst="rect">
            <a:avLst/>
          </a:prstGeom>
          <a:noFill/>
        </p:spPr>
        <p:txBody>
          <a:bodyPr wrap="none" lIns="0" tIns="0" rIns="0" bIns="0" rtlCol="0">
            <a:spAutoFit/>
          </a:bodyPr>
          <a:lstStyle/>
          <a:p>
            <a:pPr algn="l"/>
            <a:r>
              <a:rPr lang="en-US" sz="2400" dirty="0">
                <a:solidFill>
                  <a:schemeClr val="bg1"/>
                </a:solidFill>
              </a:rPr>
              <a:t>Accountability</a:t>
            </a:r>
          </a:p>
        </p:txBody>
      </p:sp>
      <p:sp>
        <p:nvSpPr>
          <p:cNvPr id="28" name="TextBox 27">
            <a:extLst>
              <a:ext uri="{FF2B5EF4-FFF2-40B4-BE49-F238E27FC236}">
                <a16:creationId xmlns:a16="http://schemas.microsoft.com/office/drawing/2014/main" id="{8467FBD5-1513-4F16-9894-177C5E6A2FE4}"/>
              </a:ext>
            </a:extLst>
          </p:cNvPr>
          <p:cNvSpPr txBox="1"/>
          <p:nvPr/>
        </p:nvSpPr>
        <p:spPr>
          <a:xfrm>
            <a:off x="3135196" y="6200745"/>
            <a:ext cx="6413829" cy="461665"/>
          </a:xfrm>
          <a:prstGeom prst="rect">
            <a:avLst/>
          </a:prstGeom>
          <a:noFill/>
        </p:spPr>
        <p:txBody>
          <a:bodyPr wrap="square">
            <a:spAutoFit/>
          </a:bodyPr>
          <a:lstStyle/>
          <a:p>
            <a:r>
              <a:rPr lang="en-US" sz="2400" dirty="0">
                <a:solidFill>
                  <a:srgbClr val="00BCF2"/>
                </a:solidFill>
              </a:rPr>
              <a:t>https://www.microsoft.com/ai/responsible-ai</a:t>
            </a:r>
          </a:p>
        </p:txBody>
      </p:sp>
    </p:spTree>
    <p:extLst>
      <p:ext uri="{BB962C8B-B14F-4D97-AF65-F5344CB8AC3E}">
        <p14:creationId xmlns:p14="http://schemas.microsoft.com/office/powerpoint/2010/main" val="11894543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AI in Azure</a:t>
            </a:r>
          </a:p>
        </p:txBody>
      </p:sp>
      <p:pic>
        <p:nvPicPr>
          <p:cNvPr id="2" name="Picture 1" descr="Icon of three concentric arcs">
            <a:extLst>
              <a:ext uri="{FF2B5EF4-FFF2-40B4-BE49-F238E27FC236}">
                <a16:creationId xmlns:a16="http://schemas.microsoft.com/office/drawing/2014/main" id="{BB25CD90-BC6B-4B19-98FB-9D12A55597A6}"/>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4061539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97262A87-02C9-4824-96ED-593DAA79A400}"/>
              </a:ext>
            </a:extLst>
          </p:cNvPr>
          <p:cNvSpPr/>
          <p:nvPr/>
        </p:nvSpPr>
        <p:spPr bwMode="auto">
          <a:xfrm>
            <a:off x="3859399" y="2598909"/>
            <a:ext cx="3644987" cy="172701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9126CB1-DFDA-4D78-BF96-D17025F4921B}"/>
              </a:ext>
            </a:extLst>
          </p:cNvPr>
          <p:cNvSpPr>
            <a:spLocks noGrp="1"/>
          </p:cNvSpPr>
          <p:nvPr>
            <p:ph type="title"/>
          </p:nvPr>
        </p:nvSpPr>
        <p:spPr/>
        <p:txBody>
          <a:bodyPr/>
          <a:lstStyle/>
          <a:p>
            <a:r>
              <a:rPr lang="en-US" dirty="0"/>
              <a:t>Azure Machine Learning</a:t>
            </a:r>
          </a:p>
        </p:txBody>
      </p:sp>
      <p:sp>
        <p:nvSpPr>
          <p:cNvPr id="3" name="Content Placeholder 2">
            <a:extLst>
              <a:ext uri="{FF2B5EF4-FFF2-40B4-BE49-F238E27FC236}">
                <a16:creationId xmlns:a16="http://schemas.microsoft.com/office/drawing/2014/main" id="{CFF34E4E-DC27-4406-97BA-BA8445A49C28}"/>
              </a:ext>
            </a:extLst>
          </p:cNvPr>
          <p:cNvSpPr>
            <a:spLocks noGrp="1"/>
          </p:cNvSpPr>
          <p:nvPr>
            <p:ph sz="quarter" idx="10"/>
          </p:nvPr>
        </p:nvSpPr>
        <p:spPr>
          <a:xfrm>
            <a:off x="419100" y="1456897"/>
            <a:ext cx="11340811" cy="553998"/>
          </a:xfrm>
        </p:spPr>
        <p:txBody>
          <a:bodyPr/>
          <a:lstStyle/>
          <a:p>
            <a:r>
              <a:rPr lang="en-US" dirty="0"/>
              <a:t>Cloud platform for creating and operating machine learning solutions</a:t>
            </a:r>
          </a:p>
        </p:txBody>
      </p:sp>
      <p:pic>
        <p:nvPicPr>
          <p:cNvPr id="5" name="Graphic 4" descr="Database with solid fill">
            <a:extLst>
              <a:ext uri="{FF2B5EF4-FFF2-40B4-BE49-F238E27FC236}">
                <a16:creationId xmlns:a16="http://schemas.microsoft.com/office/drawing/2014/main" id="{9AA22073-891B-40E2-9505-C96BCAB9DE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1816" y="2388709"/>
            <a:ext cx="1174297" cy="1174297"/>
          </a:xfrm>
          <a:prstGeom prst="rect">
            <a:avLst/>
          </a:prstGeom>
        </p:spPr>
      </p:pic>
      <p:pic>
        <p:nvPicPr>
          <p:cNvPr id="7" name="Graphic 6" descr="Programmer male with solid fill">
            <a:extLst>
              <a:ext uri="{FF2B5EF4-FFF2-40B4-BE49-F238E27FC236}">
                <a16:creationId xmlns:a16="http://schemas.microsoft.com/office/drawing/2014/main" id="{7290BE99-0B06-42D0-AF68-BDAAAEB8A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38304" y="5092104"/>
            <a:ext cx="1174412" cy="1174412"/>
          </a:xfrm>
          <a:prstGeom prst="rect">
            <a:avLst/>
          </a:prstGeom>
        </p:spPr>
      </p:pic>
      <p:grpSp>
        <p:nvGrpSpPr>
          <p:cNvPr id="16" name="Group 15">
            <a:extLst>
              <a:ext uri="{FF2B5EF4-FFF2-40B4-BE49-F238E27FC236}">
                <a16:creationId xmlns:a16="http://schemas.microsoft.com/office/drawing/2014/main" id="{416F00C4-A460-40A4-915A-838939C20F8F}"/>
              </a:ext>
            </a:extLst>
          </p:cNvPr>
          <p:cNvGrpSpPr/>
          <p:nvPr/>
        </p:nvGrpSpPr>
        <p:grpSpPr>
          <a:xfrm>
            <a:off x="6650109" y="2285926"/>
            <a:ext cx="1221449" cy="1402285"/>
            <a:chOff x="2936320" y="2498780"/>
            <a:chExt cx="1221449" cy="1402285"/>
          </a:xfrm>
        </p:grpSpPr>
        <p:pic>
          <p:nvPicPr>
            <p:cNvPr id="13" name="Graphic 12" descr="Gears outline">
              <a:extLst>
                <a:ext uri="{FF2B5EF4-FFF2-40B4-BE49-F238E27FC236}">
                  <a16:creationId xmlns:a16="http://schemas.microsoft.com/office/drawing/2014/main" id="{A94768E5-AD3A-4E1D-AFA0-9DB3C3E6F5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43369" y="2986665"/>
              <a:ext cx="914400" cy="914400"/>
            </a:xfrm>
            <a:prstGeom prst="rect">
              <a:avLst/>
            </a:prstGeom>
          </p:spPr>
        </p:pic>
        <p:pic>
          <p:nvPicPr>
            <p:cNvPr id="15" name="Graphic 14" descr="Flask with solid fill">
              <a:extLst>
                <a:ext uri="{FF2B5EF4-FFF2-40B4-BE49-F238E27FC236}">
                  <a16:creationId xmlns:a16="http://schemas.microsoft.com/office/drawing/2014/main" id="{65FCE816-44E6-461C-89C0-267CA8BABC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36320" y="2498780"/>
              <a:ext cx="914400" cy="914400"/>
            </a:xfrm>
            <a:prstGeom prst="rect">
              <a:avLst/>
            </a:prstGeom>
          </p:spPr>
        </p:pic>
      </p:grpSp>
      <p:grpSp>
        <p:nvGrpSpPr>
          <p:cNvPr id="20" name="Group 19">
            <a:extLst>
              <a:ext uri="{FF2B5EF4-FFF2-40B4-BE49-F238E27FC236}">
                <a16:creationId xmlns:a16="http://schemas.microsoft.com/office/drawing/2014/main" id="{825653FD-0DEA-4B7A-A7DA-FB68BF4C5056}"/>
              </a:ext>
            </a:extLst>
          </p:cNvPr>
          <p:cNvGrpSpPr/>
          <p:nvPr/>
        </p:nvGrpSpPr>
        <p:grpSpPr>
          <a:xfrm>
            <a:off x="4964222" y="3489114"/>
            <a:ext cx="1378500" cy="1378500"/>
            <a:chOff x="4185148" y="2843577"/>
            <a:chExt cx="1378500" cy="1378500"/>
          </a:xfrm>
        </p:grpSpPr>
        <p:pic>
          <p:nvPicPr>
            <p:cNvPr id="9" name="Graphic 8" descr="Cloud outline">
              <a:extLst>
                <a:ext uri="{FF2B5EF4-FFF2-40B4-BE49-F238E27FC236}">
                  <a16:creationId xmlns:a16="http://schemas.microsoft.com/office/drawing/2014/main" id="{B2A4139B-AC25-4053-8CEA-2A4F2407E3F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5148" y="2843577"/>
              <a:ext cx="1378500" cy="1378500"/>
            </a:xfrm>
            <a:prstGeom prst="rect">
              <a:avLst/>
            </a:prstGeom>
          </p:spPr>
        </p:pic>
        <p:pic>
          <p:nvPicPr>
            <p:cNvPr id="11" name="Graphic 10" descr="Network with solid fill">
              <a:extLst>
                <a:ext uri="{FF2B5EF4-FFF2-40B4-BE49-F238E27FC236}">
                  <a16:creationId xmlns:a16="http://schemas.microsoft.com/office/drawing/2014/main" id="{6875A6C1-B059-408A-82F3-818F2C69A6D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69437" y="3285752"/>
              <a:ext cx="553998" cy="553998"/>
            </a:xfrm>
            <a:prstGeom prst="rect">
              <a:avLst/>
            </a:prstGeom>
          </p:spPr>
        </p:pic>
        <p:cxnSp>
          <p:nvCxnSpPr>
            <p:cNvPr id="18" name="Straight Arrow Connector 17">
              <a:extLst>
                <a:ext uri="{FF2B5EF4-FFF2-40B4-BE49-F238E27FC236}">
                  <a16:creationId xmlns:a16="http://schemas.microsoft.com/office/drawing/2014/main" id="{2389E725-665C-49B2-A8CC-4620F3244210}"/>
                </a:ext>
              </a:extLst>
            </p:cNvPr>
            <p:cNvCxnSpPr>
              <a:cxnSpLocks/>
            </p:cNvCxnSpPr>
            <p:nvPr/>
          </p:nvCxnSpPr>
          <p:spPr>
            <a:xfrm>
              <a:off x="4846436" y="3839750"/>
              <a:ext cx="0" cy="181338"/>
            </a:xfrm>
            <a:prstGeom prst="straightConnector1">
              <a:avLst/>
            </a:prstGeom>
            <a:ln w="2857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2" name="Arc 21">
            <a:extLst>
              <a:ext uri="{FF2B5EF4-FFF2-40B4-BE49-F238E27FC236}">
                <a16:creationId xmlns:a16="http://schemas.microsoft.com/office/drawing/2014/main" id="{7D2EA7DE-A404-4900-B8A3-8C2827AD3973}"/>
              </a:ext>
            </a:extLst>
          </p:cNvPr>
          <p:cNvSpPr/>
          <p:nvPr/>
        </p:nvSpPr>
        <p:spPr>
          <a:xfrm rot="17776864">
            <a:off x="4013477" y="2708293"/>
            <a:ext cx="3224062" cy="3235261"/>
          </a:xfrm>
          <a:prstGeom prst="arc">
            <a:avLst>
              <a:gd name="adj1" fmla="val 18787201"/>
              <a:gd name="adj2" fmla="val 0"/>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18151E27-793A-40BE-96A9-6768CA31274A}"/>
              </a:ext>
            </a:extLst>
          </p:cNvPr>
          <p:cNvSpPr/>
          <p:nvPr/>
        </p:nvSpPr>
        <p:spPr>
          <a:xfrm rot="5560222">
            <a:off x="4439412" y="904587"/>
            <a:ext cx="3224062" cy="3235261"/>
          </a:xfrm>
          <a:prstGeom prst="arc">
            <a:avLst>
              <a:gd name="adj1" fmla="val 19011686"/>
              <a:gd name="adj2" fmla="val 20927953"/>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555814D2-FB59-4BC8-BC23-687E732AFF59}"/>
              </a:ext>
            </a:extLst>
          </p:cNvPr>
          <p:cNvSpPr/>
          <p:nvPr/>
        </p:nvSpPr>
        <p:spPr>
          <a:xfrm rot="8633298">
            <a:off x="3696798" y="904587"/>
            <a:ext cx="3224062" cy="3235261"/>
          </a:xfrm>
          <a:prstGeom prst="arc">
            <a:avLst>
              <a:gd name="adj1" fmla="val 19456972"/>
              <a:gd name="adj2" fmla="val 20927953"/>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842314A-594A-4B01-9136-98194193B39B}"/>
              </a:ext>
            </a:extLst>
          </p:cNvPr>
          <p:cNvCxnSpPr>
            <a:cxnSpLocks/>
            <a:endCxn id="7" idx="0"/>
          </p:cNvCxnSpPr>
          <p:nvPr/>
        </p:nvCxnSpPr>
        <p:spPr>
          <a:xfrm>
            <a:off x="5625510" y="4711123"/>
            <a:ext cx="0" cy="380981"/>
          </a:xfrm>
          <a:prstGeom prst="line">
            <a:avLst/>
          </a:prstGeom>
          <a:ln w="57150">
            <a:prstDash val="sysDot"/>
            <a:headEnd type="none"/>
            <a:tailEnd type="none"/>
          </a:ln>
        </p:spPr>
        <p:style>
          <a:lnRef idx="1">
            <a:schemeClr val="accent5"/>
          </a:lnRef>
          <a:fillRef idx="0">
            <a:schemeClr val="accent5"/>
          </a:fillRef>
          <a:effectRef idx="0">
            <a:schemeClr val="accent5"/>
          </a:effectRef>
          <a:fontRef idx="minor">
            <a:schemeClr val="tx1"/>
          </a:fontRef>
        </p:style>
      </p:cxnSp>
      <p:sp>
        <p:nvSpPr>
          <p:cNvPr id="33" name="TextBox 32">
            <a:extLst>
              <a:ext uri="{FF2B5EF4-FFF2-40B4-BE49-F238E27FC236}">
                <a16:creationId xmlns:a16="http://schemas.microsoft.com/office/drawing/2014/main" id="{2F387315-E5E1-4F50-B0E4-9B28EC21C56F}"/>
              </a:ext>
            </a:extLst>
          </p:cNvPr>
          <p:cNvSpPr txBox="1"/>
          <p:nvPr/>
        </p:nvSpPr>
        <p:spPr>
          <a:xfrm>
            <a:off x="2945826" y="3290623"/>
            <a:ext cx="843821"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Data</a:t>
            </a:r>
          </a:p>
        </p:txBody>
      </p:sp>
      <p:sp>
        <p:nvSpPr>
          <p:cNvPr id="34" name="TextBox 33">
            <a:extLst>
              <a:ext uri="{FF2B5EF4-FFF2-40B4-BE49-F238E27FC236}">
                <a16:creationId xmlns:a16="http://schemas.microsoft.com/office/drawing/2014/main" id="{D9595C7F-0670-48D4-A1E8-102D4C61E61B}"/>
              </a:ext>
            </a:extLst>
          </p:cNvPr>
          <p:cNvSpPr txBox="1"/>
          <p:nvPr/>
        </p:nvSpPr>
        <p:spPr>
          <a:xfrm>
            <a:off x="7557905" y="3081325"/>
            <a:ext cx="1512273"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Experiment</a:t>
            </a:r>
          </a:p>
        </p:txBody>
      </p:sp>
      <p:sp>
        <p:nvSpPr>
          <p:cNvPr id="35" name="TextBox 34">
            <a:extLst>
              <a:ext uri="{FF2B5EF4-FFF2-40B4-BE49-F238E27FC236}">
                <a16:creationId xmlns:a16="http://schemas.microsoft.com/office/drawing/2014/main" id="{E020419E-A942-4713-9703-AD0D397D759F}"/>
              </a:ext>
            </a:extLst>
          </p:cNvPr>
          <p:cNvSpPr txBox="1"/>
          <p:nvPr/>
        </p:nvSpPr>
        <p:spPr>
          <a:xfrm>
            <a:off x="5656819" y="4413518"/>
            <a:ext cx="206255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Deployed Model</a:t>
            </a:r>
          </a:p>
        </p:txBody>
      </p:sp>
      <p:pic>
        <p:nvPicPr>
          <p:cNvPr id="37" name="Graphic 36" descr="Server with solid fill">
            <a:extLst>
              <a:ext uri="{FF2B5EF4-FFF2-40B4-BE49-F238E27FC236}">
                <a16:creationId xmlns:a16="http://schemas.microsoft.com/office/drawing/2014/main" id="{657C4BAA-9716-4F3B-85FC-4BC3731E3F4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08757" y="2848472"/>
            <a:ext cx="914400" cy="914400"/>
          </a:xfrm>
          <a:prstGeom prst="rect">
            <a:avLst/>
          </a:prstGeom>
        </p:spPr>
      </p:pic>
    </p:spTree>
    <p:extLst>
      <p:ext uri="{BB962C8B-B14F-4D97-AF65-F5344CB8AC3E}">
        <p14:creationId xmlns:p14="http://schemas.microsoft.com/office/powerpoint/2010/main" val="1420677598"/>
      </p:ext>
    </p:extLst>
  </p:cSld>
  <p:clrMapOvr>
    <a:masterClrMapping/>
  </p:clrMapOvr>
  <p:transition>
    <p:fade/>
  </p:transition>
</p:sld>
</file>

<file path=ppt/theme/theme1.xml><?xml version="1.0" encoding="utf-8"?>
<a:theme xmlns:a="http://schemas.openxmlformats.org/drawingml/2006/main" name="Theme1">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D44807DD-303A-4ED4-93CD-BAC8AB1B8481}" vid="{8D2C7C78-8AA0-4E68-AE56-571ED581A657}"/>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3275</TotalTime>
  <Words>927</Words>
  <Application>Microsoft Office PowerPoint</Application>
  <PresentationFormat>Widescreen</PresentationFormat>
  <Paragraphs>133</Paragraphs>
  <Slides>14</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Semibold</vt:lpstr>
      <vt:lpstr>Wingdings</vt:lpstr>
      <vt:lpstr>Theme1</vt:lpstr>
      <vt:lpstr>Microsoft Power Platform Template</vt:lpstr>
      <vt:lpstr>Module 1: Introduction to AI on Azure</vt:lpstr>
      <vt:lpstr> Module Agenda </vt:lpstr>
      <vt:lpstr>Lesson 1: Introduction to AI</vt:lpstr>
      <vt:lpstr>What is Artificial Intelligence?</vt:lpstr>
      <vt:lpstr>Data Science, Machine Learning, and AI</vt:lpstr>
      <vt:lpstr>AI for Software Engineers</vt:lpstr>
      <vt:lpstr>Considerations for Responsible AI</vt:lpstr>
      <vt:lpstr>Lesson 2: AI in Azure</vt:lpstr>
      <vt:lpstr>Azure Machine Learning</vt:lpstr>
      <vt:lpstr>Azure Cognitive Services</vt:lpstr>
      <vt:lpstr>Azure Bot Service</vt:lpstr>
      <vt:lpstr>Azure Cognitive Search</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and Manage Azure Cognitive Services</dc:title>
  <dc:creator>Arvin Xiao (Wicresoft)</dc:creator>
  <cp:lastModifiedBy>Graeme Malcolm</cp:lastModifiedBy>
  <cp:revision>57</cp:revision>
  <dcterms:created xsi:type="dcterms:W3CDTF">2020-10-14T03:28:01Z</dcterms:created>
  <dcterms:modified xsi:type="dcterms:W3CDTF">2021-12-09T14:45:10Z</dcterms:modified>
</cp:coreProperties>
</file>