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20"/>
  </p:notesMasterIdLst>
  <p:sldIdLst>
    <p:sldId id="1627" r:id="rId3"/>
    <p:sldId id="1778" r:id="rId4"/>
    <p:sldId id="1684" r:id="rId5"/>
    <p:sldId id="1755" r:id="rId6"/>
    <p:sldId id="1779" r:id="rId7"/>
    <p:sldId id="1797" r:id="rId8"/>
    <p:sldId id="1798" r:id="rId9"/>
    <p:sldId id="1751" r:id="rId10"/>
    <p:sldId id="1799" r:id="rId11"/>
    <p:sldId id="1800" r:id="rId12"/>
    <p:sldId id="1801" r:id="rId13"/>
    <p:sldId id="1729" r:id="rId14"/>
    <p:sldId id="1802" r:id="rId15"/>
    <p:sldId id="1803" r:id="rId16"/>
    <p:sldId id="1804" r:id="rId17"/>
    <p:sldId id="1895" r:id="rId18"/>
    <p:sldId id="1790"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0" autoAdjust="0"/>
    <p:restoredTop sz="74516" autoAdjust="0"/>
  </p:normalViewPr>
  <p:slideViewPr>
    <p:cSldViewPr snapToGrid="0">
      <p:cViewPr varScale="1">
        <p:scale>
          <a:sx n="81" d="100"/>
          <a:sy n="81" d="100"/>
        </p:scale>
        <p:origin x="54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12/9/2021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491087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806433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439972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06433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16</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17</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23413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5</a:t>
            </a:fld>
            <a:endParaRPr lang="en-US"/>
          </a:p>
        </p:txBody>
      </p:sp>
    </p:spTree>
    <p:extLst>
      <p:ext uri="{BB962C8B-B14F-4D97-AF65-F5344CB8AC3E}">
        <p14:creationId xmlns:p14="http://schemas.microsoft.com/office/powerpoint/2010/main" val="249837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9589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10</a:t>
            </a:fld>
            <a:endParaRPr lang="en-US"/>
          </a:p>
        </p:txBody>
      </p:sp>
    </p:spTree>
    <p:extLst>
      <p:ext uri="{BB962C8B-B14F-4D97-AF65-F5344CB8AC3E}">
        <p14:creationId xmlns:p14="http://schemas.microsoft.com/office/powerpoint/2010/main" val="2006139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6:49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427883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theme" Target="../theme/theme2.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8" Type="http://schemas.openxmlformats.org/officeDocument/2006/relationships/slideLayout" Target="../slideLayouts/slideLayout54.xml"/><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68" r:id="rId30"/>
    <p:sldLayoutId id="2147484688" r:id="rId31"/>
    <p:sldLayoutId id="2147484689" r:id="rId32"/>
    <p:sldLayoutId id="2147484690" r:id="rId33"/>
    <p:sldLayoutId id="2147484683" r:id="rId34"/>
    <p:sldLayoutId id="2147484685" r:id="rId35"/>
    <p:sldLayoutId id="2147484673" r:id="rId36"/>
    <p:sldLayoutId id="2147484678" r:id="rId37"/>
    <p:sldLayoutId id="2147484679" r:id="rId38"/>
    <p:sldLayoutId id="2147484686" r:id="rId39"/>
    <p:sldLayoutId id="2147484674" r:id="rId40"/>
    <p:sldLayoutId id="2147484702" r:id="rId41"/>
    <p:sldLayoutId id="2147484701" r:id="rId42"/>
    <p:sldLayoutId id="2147484699" r:id="rId43"/>
    <p:sldLayoutId id="2147484700" r:id="rId44"/>
    <p:sldLayoutId id="2147484698" r:id="rId45"/>
    <p:sldLayoutId id="2147484681"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 Type="http://schemas.openxmlformats.org/officeDocument/2006/relationships/notesSlide" Target="../notesSlides/notesSlide8.xml"/><Relationship Id="rId16" Type="http://schemas.openxmlformats.org/officeDocument/2006/relationships/image" Target="../media/image29.svg"/><Relationship Id="rId1" Type="http://schemas.openxmlformats.org/officeDocument/2006/relationships/slideLayout" Target="../slideLayouts/slideLayout54.xml"/><Relationship Id="rId6" Type="http://schemas.openxmlformats.org/officeDocument/2006/relationships/image" Target="../media/image18.svg"/><Relationship Id="rId11" Type="http://schemas.openxmlformats.org/officeDocument/2006/relationships/image" Target="../media/image24.png"/><Relationship Id="rId5" Type="http://schemas.openxmlformats.org/officeDocument/2006/relationships/image" Target="../media/image17.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6.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6.png"/><Relationship Id="rId18" Type="http://schemas.openxmlformats.org/officeDocument/2006/relationships/image" Target="../media/image31.svg"/><Relationship Id="rId3" Type="http://schemas.openxmlformats.org/officeDocument/2006/relationships/image" Target="../media/image35.png"/><Relationship Id="rId7" Type="http://schemas.openxmlformats.org/officeDocument/2006/relationships/image" Target="../media/image15.png"/><Relationship Id="rId12" Type="http://schemas.openxmlformats.org/officeDocument/2006/relationships/image" Target="../media/image40.svg"/><Relationship Id="rId17" Type="http://schemas.openxmlformats.org/officeDocument/2006/relationships/image" Target="../media/image30.png"/><Relationship Id="rId2" Type="http://schemas.openxmlformats.org/officeDocument/2006/relationships/notesSlide" Target="../notesSlides/notesSlide12.xml"/><Relationship Id="rId16" Type="http://schemas.openxmlformats.org/officeDocument/2006/relationships/image" Target="../media/image29.svg"/><Relationship Id="rId1" Type="http://schemas.openxmlformats.org/officeDocument/2006/relationships/slideLayout" Target="../slideLayouts/slideLayout54.xml"/><Relationship Id="rId6" Type="http://schemas.openxmlformats.org/officeDocument/2006/relationships/image" Target="../media/image38.svg"/><Relationship Id="rId11" Type="http://schemas.openxmlformats.org/officeDocument/2006/relationships/image" Target="../media/image39.png"/><Relationship Id="rId5" Type="http://schemas.openxmlformats.org/officeDocument/2006/relationships/image" Target="../media/image37.png"/><Relationship Id="rId15" Type="http://schemas.openxmlformats.org/officeDocument/2006/relationships/image" Target="../media/image28.png"/><Relationship Id="rId10" Type="http://schemas.openxmlformats.org/officeDocument/2006/relationships/image" Target="../media/image18.svg"/><Relationship Id="rId4" Type="http://schemas.openxmlformats.org/officeDocument/2006/relationships/image" Target="../media/image36.svg"/><Relationship Id="rId9" Type="http://schemas.openxmlformats.org/officeDocument/2006/relationships/image" Target="../media/image17.png"/><Relationship Id="rId1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54.xml"/><Relationship Id="rId4" Type="http://schemas.openxmlformats.org/officeDocument/2006/relationships/image" Target="../media/image4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1.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2.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52.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099733"/>
            <a:ext cx="5428936" cy="2790319"/>
          </a:xfrm>
        </p:spPr>
        <p:txBody>
          <a:bodyPr/>
          <a:lstStyle/>
          <a:p>
            <a:r>
              <a:rPr lang="en-US" dirty="0">
                <a:solidFill>
                  <a:schemeClr val="tx1"/>
                </a:solidFill>
              </a:rPr>
              <a:t>Module 2:</a:t>
            </a:r>
            <a:br>
              <a:rPr lang="en-US" dirty="0">
                <a:solidFill>
                  <a:schemeClr val="tx1"/>
                </a:solidFill>
              </a:rPr>
            </a:br>
            <a:r>
              <a:rPr lang="en-US" dirty="0">
                <a:solidFill>
                  <a:schemeClr val="tx1"/>
                </a:solidFill>
              </a:rPr>
              <a:t>Developing AI Apps with Cognitive Services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5A1D6F-E15C-4393-A7F3-ED0BFE25FF44}"/>
              </a:ext>
            </a:extLst>
          </p:cNvPr>
          <p:cNvSpPr>
            <a:spLocks noGrp="1"/>
          </p:cNvSpPr>
          <p:nvPr>
            <p:ph type="title"/>
          </p:nvPr>
        </p:nvSpPr>
        <p:spPr/>
        <p:txBody>
          <a:bodyPr/>
          <a:lstStyle/>
          <a:p>
            <a:r>
              <a:rPr lang="en-US" dirty="0"/>
              <a:t>Considerations for Cognitive Services Security</a:t>
            </a:r>
          </a:p>
        </p:txBody>
      </p:sp>
      <p:sp>
        <p:nvSpPr>
          <p:cNvPr id="3" name="Rectangle 2">
            <a:extLst>
              <a:ext uri="{FF2B5EF4-FFF2-40B4-BE49-F238E27FC236}">
                <a16:creationId xmlns:a16="http://schemas.microsoft.com/office/drawing/2014/main" id="{5DABA605-7043-4FC3-AA18-F022F59C75D6}"/>
              </a:ext>
            </a:extLst>
          </p:cNvPr>
          <p:cNvSpPr/>
          <p:nvPr/>
        </p:nvSpPr>
        <p:spPr>
          <a:xfrm>
            <a:off x="418642" y="1508041"/>
            <a:ext cx="6020735"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Regenerate keys regularly to protect access</a:t>
            </a:r>
          </a:p>
          <a:p>
            <a:pPr marL="742933" lvl="1" indent="-285750">
              <a:buFont typeface="Arial" panose="020B0604020202020204" pitchFamily="34" charset="0"/>
              <a:buChar char="•"/>
            </a:pPr>
            <a:r>
              <a:rPr lang="en-US" sz="2000" dirty="0">
                <a:gradFill>
                  <a:gsLst>
                    <a:gs pos="2917">
                      <a:schemeClr val="tx1"/>
                    </a:gs>
                    <a:gs pos="30000">
                      <a:schemeClr val="tx1"/>
                    </a:gs>
                  </a:gsLst>
                  <a:lin ang="5400000" scaled="0"/>
                </a:gradFill>
              </a:rPr>
              <a:t>To avoid service interruption, switch apps to use key 2 before regenerating key 1; and vice-versa.</a:t>
            </a:r>
          </a:p>
          <a:p>
            <a:pPr lvl="1"/>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Consider protecting keys by storing them in Azure Key Vault</a:t>
            </a:r>
          </a:p>
          <a:p>
            <a:pPr marL="742933" lvl="1" indent="-285750">
              <a:buFont typeface="Arial" panose="020B0604020202020204" pitchFamily="34" charset="0"/>
              <a:buChar char="•"/>
            </a:pPr>
            <a:r>
              <a:rPr lang="en-US" sz="2000" dirty="0">
                <a:solidFill>
                  <a:srgbClr val="1A1A1A"/>
                </a:solidFill>
              </a:rPr>
              <a:t>Apps can use a Service Principal as a managed identity to retrieve keys from Key Vault</a:t>
            </a:r>
          </a:p>
        </p:txBody>
      </p:sp>
      <p:cxnSp>
        <p:nvCxnSpPr>
          <p:cNvPr id="11" name="Straight Arrow Connector 10">
            <a:extLst>
              <a:ext uri="{FF2B5EF4-FFF2-40B4-BE49-F238E27FC236}">
                <a16:creationId xmlns:a16="http://schemas.microsoft.com/office/drawing/2014/main" id="{133096B8-0BE9-422E-A50E-E4AD5A247837}"/>
              </a:ext>
            </a:extLst>
          </p:cNvPr>
          <p:cNvCxnSpPr>
            <a:cxnSpLocks/>
          </p:cNvCxnSpPr>
          <p:nvPr/>
        </p:nvCxnSpPr>
        <p:spPr>
          <a:xfrm flipH="1" flipV="1">
            <a:off x="8547740" y="2410717"/>
            <a:ext cx="5367" cy="2138566"/>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Browser window with solid fill">
            <a:extLst>
              <a:ext uri="{FF2B5EF4-FFF2-40B4-BE49-F238E27FC236}">
                <a16:creationId xmlns:a16="http://schemas.microsoft.com/office/drawing/2014/main" id="{C27BF4A2-E13B-4208-9A77-396BA0E2C2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13106" y="4705471"/>
            <a:ext cx="1907971" cy="1907971"/>
          </a:xfrm>
          <a:prstGeom prst="rect">
            <a:avLst/>
          </a:prstGeom>
        </p:spPr>
      </p:pic>
      <p:pic>
        <p:nvPicPr>
          <p:cNvPr id="15" name="Graphic 14">
            <a:extLst>
              <a:ext uri="{FF2B5EF4-FFF2-40B4-BE49-F238E27FC236}">
                <a16:creationId xmlns:a16="http://schemas.microsoft.com/office/drawing/2014/main" id="{0CC4BB72-916A-4C42-A568-BFA32C96DD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3106" y="1359159"/>
            <a:ext cx="1680003" cy="992334"/>
          </a:xfrm>
          <a:prstGeom prst="rect">
            <a:avLst/>
          </a:prstGeom>
        </p:spPr>
      </p:pic>
      <p:cxnSp>
        <p:nvCxnSpPr>
          <p:cNvPr id="19" name="Straight Arrow Connector 18">
            <a:extLst>
              <a:ext uri="{FF2B5EF4-FFF2-40B4-BE49-F238E27FC236}">
                <a16:creationId xmlns:a16="http://schemas.microsoft.com/office/drawing/2014/main" id="{73AC4F3E-BD0B-48F5-958C-F7C8B17687CB}"/>
              </a:ext>
            </a:extLst>
          </p:cNvPr>
          <p:cNvCxnSpPr>
            <a:cxnSpLocks/>
            <a:stCxn id="27" idx="3"/>
            <a:endCxn id="25" idx="2"/>
          </p:cNvCxnSpPr>
          <p:nvPr/>
        </p:nvCxnSpPr>
        <p:spPr>
          <a:xfrm flipV="1">
            <a:off x="10462250" y="4224130"/>
            <a:ext cx="251318" cy="1357402"/>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5" name="Graphic 24" descr="Safe with solid fill">
            <a:extLst>
              <a:ext uri="{FF2B5EF4-FFF2-40B4-BE49-F238E27FC236}">
                <a16:creationId xmlns:a16="http://schemas.microsoft.com/office/drawing/2014/main" id="{9222AA6F-B11C-4FFB-8F3D-8CFC618934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005050" y="2807094"/>
            <a:ext cx="1417036" cy="1417036"/>
          </a:xfrm>
          <a:prstGeom prst="rect">
            <a:avLst/>
          </a:prstGeom>
        </p:spPr>
      </p:pic>
      <p:pic>
        <p:nvPicPr>
          <p:cNvPr id="27" name="Graphic 26" descr="Employee badge outline">
            <a:extLst>
              <a:ext uri="{FF2B5EF4-FFF2-40B4-BE49-F238E27FC236}">
                <a16:creationId xmlns:a16="http://schemas.microsoft.com/office/drawing/2014/main" id="{53535C19-5447-45D7-9A14-C9AB1C1F187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47850" y="5124332"/>
            <a:ext cx="914400" cy="914400"/>
          </a:xfrm>
          <a:prstGeom prst="rect">
            <a:avLst/>
          </a:prstGeom>
        </p:spPr>
      </p:pic>
      <p:cxnSp>
        <p:nvCxnSpPr>
          <p:cNvPr id="32" name="Straight Arrow Connector 18">
            <a:extLst>
              <a:ext uri="{FF2B5EF4-FFF2-40B4-BE49-F238E27FC236}">
                <a16:creationId xmlns:a16="http://schemas.microsoft.com/office/drawing/2014/main" id="{DDBE1A94-3B55-4CF7-9EC3-53FD4E5F9B33}"/>
              </a:ext>
            </a:extLst>
          </p:cNvPr>
          <p:cNvCxnSpPr>
            <a:cxnSpLocks/>
            <a:stCxn id="25" idx="1"/>
          </p:cNvCxnSpPr>
          <p:nvPr/>
        </p:nvCxnSpPr>
        <p:spPr>
          <a:xfrm rot="10800000" flipV="1">
            <a:off x="8923108" y="3515611"/>
            <a:ext cx="1081943" cy="1120603"/>
          </a:xfrm>
          <a:prstGeom prst="bentConnector2">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Key with solid fill">
            <a:extLst>
              <a:ext uri="{FF2B5EF4-FFF2-40B4-BE49-F238E27FC236}">
                <a16:creationId xmlns:a16="http://schemas.microsoft.com/office/drawing/2014/main" id="{8AA76426-1E05-4236-B6F1-CC3B9A5800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98868" y="4399168"/>
            <a:ext cx="728396" cy="728396"/>
          </a:xfrm>
          <a:prstGeom prst="rect">
            <a:avLst/>
          </a:prstGeom>
        </p:spPr>
      </p:pic>
      <p:sp>
        <p:nvSpPr>
          <p:cNvPr id="38" name="TextBox 37">
            <a:extLst>
              <a:ext uri="{FF2B5EF4-FFF2-40B4-BE49-F238E27FC236}">
                <a16:creationId xmlns:a16="http://schemas.microsoft.com/office/drawing/2014/main" id="{B85EE3B9-8ABA-4ABC-AC15-36D72DF78E58}"/>
              </a:ext>
            </a:extLst>
          </p:cNvPr>
          <p:cNvSpPr txBox="1"/>
          <p:nvPr/>
        </p:nvSpPr>
        <p:spPr>
          <a:xfrm>
            <a:off x="10430995" y="5659456"/>
            <a:ext cx="1982181"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App uses Service Principal ID to access key vault</a:t>
            </a:r>
          </a:p>
        </p:txBody>
      </p:sp>
      <p:pic>
        <p:nvPicPr>
          <p:cNvPr id="40" name="Graphic 39" descr="Badge with solid fill">
            <a:extLst>
              <a:ext uri="{FF2B5EF4-FFF2-40B4-BE49-F238E27FC236}">
                <a16:creationId xmlns:a16="http://schemas.microsoft.com/office/drawing/2014/main" id="{AD55081F-71E6-4CD1-9ADC-4405BC8E11C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15233" y="2410717"/>
            <a:ext cx="497692" cy="497692"/>
          </a:xfrm>
          <a:prstGeom prst="rect">
            <a:avLst/>
          </a:prstGeom>
        </p:spPr>
      </p:pic>
      <p:pic>
        <p:nvPicPr>
          <p:cNvPr id="42" name="Graphic 41" descr="Badge 3 with solid fill">
            <a:extLst>
              <a:ext uri="{FF2B5EF4-FFF2-40B4-BE49-F238E27FC236}">
                <a16:creationId xmlns:a16="http://schemas.microsoft.com/office/drawing/2014/main" id="{CD44E24C-72E8-45ED-8E3F-D4F51F545C5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63290" y="2659563"/>
            <a:ext cx="497692" cy="497692"/>
          </a:xfrm>
          <a:prstGeom prst="rect">
            <a:avLst/>
          </a:prstGeom>
        </p:spPr>
      </p:pic>
      <p:pic>
        <p:nvPicPr>
          <p:cNvPr id="44" name="Graphic 43" descr="Badge 1 with solid fill">
            <a:extLst>
              <a:ext uri="{FF2B5EF4-FFF2-40B4-BE49-F238E27FC236}">
                <a16:creationId xmlns:a16="http://schemas.microsoft.com/office/drawing/2014/main" id="{9F111DA8-23AA-47DF-BBEA-CC8340DDE24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18981" y="5332686"/>
            <a:ext cx="497692" cy="497692"/>
          </a:xfrm>
          <a:prstGeom prst="rect">
            <a:avLst/>
          </a:prstGeom>
        </p:spPr>
      </p:pic>
      <p:sp>
        <p:nvSpPr>
          <p:cNvPr id="45" name="TextBox 44">
            <a:extLst>
              <a:ext uri="{FF2B5EF4-FFF2-40B4-BE49-F238E27FC236}">
                <a16:creationId xmlns:a16="http://schemas.microsoft.com/office/drawing/2014/main" id="{83426CBD-DC7C-41BA-BE45-BD65D6D689E0}"/>
              </a:ext>
            </a:extLst>
          </p:cNvPr>
          <p:cNvSpPr txBox="1"/>
          <p:nvPr/>
        </p:nvSpPr>
        <p:spPr>
          <a:xfrm>
            <a:off x="8868692" y="2729165"/>
            <a:ext cx="1504769"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App retrieves key from key vault</a:t>
            </a:r>
          </a:p>
        </p:txBody>
      </p:sp>
      <p:sp>
        <p:nvSpPr>
          <p:cNvPr id="46" name="TextBox 45">
            <a:extLst>
              <a:ext uri="{FF2B5EF4-FFF2-40B4-BE49-F238E27FC236}">
                <a16:creationId xmlns:a16="http://schemas.microsoft.com/office/drawing/2014/main" id="{FB142DE4-C19F-413B-A845-07C0E1A6BE19}"/>
              </a:ext>
            </a:extLst>
          </p:cNvPr>
          <p:cNvSpPr txBox="1"/>
          <p:nvPr/>
        </p:nvSpPr>
        <p:spPr>
          <a:xfrm>
            <a:off x="7541315" y="2977347"/>
            <a:ext cx="1319768" cy="1458861"/>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App uses key to access Cognitive Services resource</a:t>
            </a:r>
          </a:p>
        </p:txBody>
      </p:sp>
    </p:spTree>
    <p:extLst>
      <p:ext uri="{BB962C8B-B14F-4D97-AF65-F5344CB8AC3E}">
        <p14:creationId xmlns:p14="http://schemas.microsoft.com/office/powerpoint/2010/main" val="24457354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Manage Cognitive Services Security</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Manage Authorization Keys</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Secure Key Access with Azure </a:t>
            </a:r>
            <a:r>
              <a:rPr lang="en-US" dirty="0" err="1"/>
              <a:t>KeyVault</a:t>
            </a:r>
            <a:endParaRPr lang="en-US" dirty="0"/>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Monitoring Cognitive Services Activity</a:t>
            </a:r>
          </a:p>
        </p:txBody>
      </p:sp>
      <p:sp>
        <p:nvSpPr>
          <p:cNvPr id="6" name="Text Placeholder 5"/>
          <p:cNvSpPr>
            <a:spLocks noGrp="1"/>
          </p:cNvSpPr>
          <p:nvPr>
            <p:ph type="body" sz="quarter" idx="11"/>
          </p:nvPr>
        </p:nvSpPr>
        <p:spPr/>
        <p:txBody>
          <a:bodyPr/>
          <a:lstStyle/>
          <a:p>
            <a:r>
              <a:rPr lang="en-US" dirty="0"/>
              <a:t>Alerts</a:t>
            </a:r>
          </a:p>
          <a:p>
            <a:r>
              <a:rPr lang="en-US" b="0" dirty="0"/>
              <a:t>Alerts will ensure that the correct team knows when a problem arises.</a:t>
            </a:r>
          </a:p>
          <a:p>
            <a:r>
              <a:rPr lang="en-US" b="0" dirty="0"/>
              <a:t>Every alert or notification available in Azure Monitor is the product of a rule</a:t>
            </a:r>
          </a:p>
        </p:txBody>
      </p:sp>
      <p:sp>
        <p:nvSpPr>
          <p:cNvPr id="2" name="Text Placeholder 1"/>
          <p:cNvSpPr>
            <a:spLocks noGrp="1"/>
          </p:cNvSpPr>
          <p:nvPr>
            <p:ph type="body" sz="quarter" idx="15"/>
          </p:nvPr>
        </p:nvSpPr>
        <p:spPr/>
        <p:txBody>
          <a:bodyPr/>
          <a:lstStyle/>
          <a:p>
            <a:r>
              <a:rPr lang="en-US" dirty="0"/>
              <a:t>Metrics</a:t>
            </a:r>
          </a:p>
          <a:p>
            <a:r>
              <a:rPr lang="en-US" b="0" dirty="0"/>
              <a:t>Metrics are numerical values</a:t>
            </a:r>
          </a:p>
          <a:p>
            <a:r>
              <a:rPr lang="en-US" b="0" dirty="0"/>
              <a:t>The metrics are collected at regular intervals and are useful for alerting.</a:t>
            </a:r>
          </a:p>
          <a:p>
            <a:r>
              <a:rPr lang="en-US" b="0" dirty="0"/>
              <a:t>Metrics are stored in a time-series database.</a:t>
            </a:r>
          </a:p>
        </p:txBody>
      </p:sp>
      <p:sp>
        <p:nvSpPr>
          <p:cNvPr id="3" name="Text Placeholder 2"/>
          <p:cNvSpPr>
            <a:spLocks noGrp="1"/>
          </p:cNvSpPr>
          <p:nvPr>
            <p:ph type="body" sz="quarter" idx="17"/>
          </p:nvPr>
        </p:nvSpPr>
        <p:spPr/>
        <p:txBody>
          <a:bodyPr/>
          <a:lstStyle/>
          <a:p>
            <a:r>
              <a:rPr lang="en-US" dirty="0"/>
              <a:t>Diagnostic Settings</a:t>
            </a:r>
          </a:p>
          <a:p>
            <a:r>
              <a:rPr lang="en-US" b="0" dirty="0"/>
              <a:t>Configure diagnostic settings is to provide detailed information for diagnostics and auditing.</a:t>
            </a:r>
          </a:p>
          <a:p>
            <a:r>
              <a:rPr lang="en-US" b="0" dirty="0"/>
              <a:t>Diagnostic Destinations:</a:t>
            </a:r>
          </a:p>
          <a:p>
            <a:pPr marL="285750" indent="-285750">
              <a:buFont typeface="Arial" panose="020B0604020202020204" pitchFamily="34" charset="0"/>
              <a:buChar char="•"/>
            </a:pPr>
            <a:r>
              <a:rPr lang="en-US" b="0" dirty="0"/>
              <a:t>Log Analytics Workspace</a:t>
            </a:r>
          </a:p>
          <a:p>
            <a:pPr marL="285750" indent="-285750">
              <a:buFont typeface="Arial" panose="020B0604020202020204" pitchFamily="34" charset="0"/>
              <a:buChar char="•"/>
            </a:pPr>
            <a:r>
              <a:rPr lang="en-US" b="0" dirty="0"/>
              <a:t>Event Hubs</a:t>
            </a:r>
          </a:p>
          <a:p>
            <a:pPr marL="285750" indent="-285750">
              <a:buFont typeface="Arial" panose="020B0604020202020204" pitchFamily="34" charset="0"/>
              <a:buChar char="•"/>
            </a:pPr>
            <a:r>
              <a:rPr lang="en-US" b="0" dirty="0"/>
              <a:t>Azure Storage</a:t>
            </a:r>
          </a:p>
        </p:txBody>
      </p:sp>
      <p:sp>
        <p:nvSpPr>
          <p:cNvPr id="4" name="Text Placeholder 3"/>
          <p:cNvSpPr>
            <a:spLocks noGrp="1"/>
          </p:cNvSpPr>
          <p:nvPr>
            <p:ph type="body" sz="quarter" idx="19"/>
          </p:nvPr>
        </p:nvSpPr>
        <p:spPr/>
        <p:txBody>
          <a:bodyPr/>
          <a:lstStyle/>
          <a:p>
            <a:r>
              <a:rPr lang="en-US" dirty="0"/>
              <a:t>Logs</a:t>
            </a:r>
          </a:p>
          <a:p>
            <a:r>
              <a:rPr lang="en-US" b="0" dirty="0"/>
              <a:t>Logs contain time-stamped information about changes made to resources.</a:t>
            </a:r>
          </a:p>
          <a:p>
            <a:r>
              <a:rPr lang="en-US" b="0" dirty="0"/>
              <a:t>The log data is organized into record</a:t>
            </a:r>
          </a:p>
          <a:p>
            <a:r>
              <a:rPr lang="en-US" b="0" dirty="0"/>
              <a:t>The logs can include numeric values, but most include text data</a:t>
            </a:r>
          </a:p>
          <a:p>
            <a:r>
              <a:rPr lang="en-US" b="0" dirty="0"/>
              <a:t>The most common type of log entry records an event</a:t>
            </a:r>
          </a:p>
        </p:txBody>
      </p:sp>
      <p:grpSp>
        <p:nvGrpSpPr>
          <p:cNvPr id="27" name="Group 26" descr="Icon of three concentric arcs">
            <a:extLst>
              <a:ext uri="{FF2B5EF4-FFF2-40B4-BE49-F238E27FC236}">
                <a16:creationId xmlns:a16="http://schemas.microsoft.com/office/drawing/2014/main" id="{1123F469-0407-47F9-8945-B465E322EBAC}"/>
              </a:ext>
            </a:extLst>
          </p:cNvPr>
          <p:cNvGrpSpPr/>
          <p:nvPr/>
        </p:nvGrpSpPr>
        <p:grpSpPr>
          <a:xfrm>
            <a:off x="1171684" y="1473967"/>
            <a:ext cx="1122190" cy="1122347"/>
            <a:chOff x="3031669" y="1620003"/>
            <a:chExt cx="702132" cy="702231"/>
          </a:xfrm>
        </p:grpSpPr>
        <p:grpSp>
          <p:nvGrpSpPr>
            <p:cNvPr id="28" name="Group 27">
              <a:extLst>
                <a:ext uri="{FF2B5EF4-FFF2-40B4-BE49-F238E27FC236}">
                  <a16:creationId xmlns:a16="http://schemas.microsoft.com/office/drawing/2014/main" id="{A0235835-BDC1-4D5D-8905-E0A04004A8D3}"/>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0" name="Freeform 5">
                <a:extLst>
                  <a:ext uri="{FF2B5EF4-FFF2-40B4-BE49-F238E27FC236}">
                    <a16:creationId xmlns:a16="http://schemas.microsoft.com/office/drawing/2014/main" id="{C54148E0-B238-432D-BD10-84875E99211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3E0A8BE2-3051-446B-A4A9-E880A26856F1}"/>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concentric arcs">
              <a:extLst>
                <a:ext uri="{FF2B5EF4-FFF2-40B4-BE49-F238E27FC236}">
                  <a16:creationId xmlns:a16="http://schemas.microsoft.com/office/drawing/2014/main" id="{CDD037A5-69EE-4E69-8FC5-F71D654AF03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2" name="Group 31" descr="Icon of a arrow in a circular path with a timer inside the circle">
            <a:extLst>
              <a:ext uri="{FF2B5EF4-FFF2-40B4-BE49-F238E27FC236}">
                <a16:creationId xmlns:a16="http://schemas.microsoft.com/office/drawing/2014/main" id="{F4516253-4B82-477A-BECB-AD972EBC867B}"/>
              </a:ext>
            </a:extLst>
          </p:cNvPr>
          <p:cNvGrpSpPr/>
          <p:nvPr/>
        </p:nvGrpSpPr>
        <p:grpSpPr>
          <a:xfrm>
            <a:off x="4085168" y="1473967"/>
            <a:ext cx="1122190" cy="1122347"/>
            <a:chOff x="3031669" y="2473749"/>
            <a:chExt cx="702132" cy="702231"/>
          </a:xfrm>
        </p:grpSpPr>
        <p:grpSp>
          <p:nvGrpSpPr>
            <p:cNvPr id="33" name="Group 32">
              <a:extLst>
                <a:ext uri="{FF2B5EF4-FFF2-40B4-BE49-F238E27FC236}">
                  <a16:creationId xmlns:a16="http://schemas.microsoft.com/office/drawing/2014/main" id="{0094D2F5-39A3-4C71-9ED9-83D83009924C}"/>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5" name="Freeform 5">
                <a:extLst>
                  <a:ext uri="{FF2B5EF4-FFF2-40B4-BE49-F238E27FC236}">
                    <a16:creationId xmlns:a16="http://schemas.microsoft.com/office/drawing/2014/main" id="{356B40D7-FD97-4954-AFE7-6BF926904672}"/>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6" name="Freeform 6">
                <a:extLst>
                  <a:ext uri="{FF2B5EF4-FFF2-40B4-BE49-F238E27FC236}">
                    <a16:creationId xmlns:a16="http://schemas.microsoft.com/office/drawing/2014/main" id="{55071BBD-7425-468B-83A1-891564D9980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4" name="Picture 33" descr="Icon of a arrow in a circular path with a timer inside the circle">
              <a:extLst>
                <a:ext uri="{FF2B5EF4-FFF2-40B4-BE49-F238E27FC236}">
                  <a16:creationId xmlns:a16="http://schemas.microsoft.com/office/drawing/2014/main" id="{42A64206-991E-4F46-A412-3080E8EFB5C7}"/>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7" name="Group 36" descr="Icon of a gear inside a circle">
            <a:extLst>
              <a:ext uri="{FF2B5EF4-FFF2-40B4-BE49-F238E27FC236}">
                <a16:creationId xmlns:a16="http://schemas.microsoft.com/office/drawing/2014/main" id="{A0181722-322D-4318-82E6-0C960005F58F}"/>
              </a:ext>
            </a:extLst>
          </p:cNvPr>
          <p:cNvGrpSpPr/>
          <p:nvPr/>
        </p:nvGrpSpPr>
        <p:grpSpPr>
          <a:xfrm>
            <a:off x="6998651" y="1473967"/>
            <a:ext cx="1122190" cy="1122347"/>
            <a:chOff x="3031669" y="3327494"/>
            <a:chExt cx="702132" cy="702231"/>
          </a:xfrm>
        </p:grpSpPr>
        <p:grpSp>
          <p:nvGrpSpPr>
            <p:cNvPr id="38" name="Group 37">
              <a:extLst>
                <a:ext uri="{FF2B5EF4-FFF2-40B4-BE49-F238E27FC236}">
                  <a16:creationId xmlns:a16="http://schemas.microsoft.com/office/drawing/2014/main" id="{93FFE096-623A-442F-B849-72357C26F5DE}"/>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0" name="Freeform 5">
                <a:extLst>
                  <a:ext uri="{FF2B5EF4-FFF2-40B4-BE49-F238E27FC236}">
                    <a16:creationId xmlns:a16="http://schemas.microsoft.com/office/drawing/2014/main" id="{E4AC3053-77A8-4A78-ABBD-4F588BD51DA3}"/>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C5E008DC-7B53-4911-B198-8358730FAC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a gear inside a circle">
              <a:extLst>
                <a:ext uri="{FF2B5EF4-FFF2-40B4-BE49-F238E27FC236}">
                  <a16:creationId xmlns:a16="http://schemas.microsoft.com/office/drawing/2014/main" id="{DB679A03-B9EA-422F-9DB5-C63A68F5204E}"/>
                </a:ext>
              </a:extLst>
            </p:cNvPr>
            <p:cNvPicPr>
              <a:picLocks noChangeAspect="1"/>
            </p:cNvPicPr>
            <p:nvPr/>
          </p:nvPicPr>
          <p:blipFill>
            <a:blip r:embed="rId5"/>
            <a:stretch>
              <a:fillRect/>
            </a:stretch>
          </p:blipFill>
          <p:spPr>
            <a:xfrm>
              <a:off x="3196572" y="3492375"/>
              <a:ext cx="372325" cy="372325"/>
            </a:xfrm>
            <a:prstGeom prst="rect">
              <a:avLst/>
            </a:prstGeom>
          </p:spPr>
        </p:pic>
      </p:grpSp>
      <p:grpSp>
        <p:nvGrpSpPr>
          <p:cNvPr id="42" name="Group 41" descr="Icon of a bulb">
            <a:extLst>
              <a:ext uri="{FF2B5EF4-FFF2-40B4-BE49-F238E27FC236}">
                <a16:creationId xmlns:a16="http://schemas.microsoft.com/office/drawing/2014/main" id="{27B9935E-49A5-49A5-8DB3-C56F5C521BEF}"/>
              </a:ext>
            </a:extLst>
          </p:cNvPr>
          <p:cNvGrpSpPr/>
          <p:nvPr/>
        </p:nvGrpSpPr>
        <p:grpSpPr>
          <a:xfrm>
            <a:off x="9912136" y="1473967"/>
            <a:ext cx="1122190" cy="1122347"/>
            <a:chOff x="3031669" y="4181240"/>
            <a:chExt cx="702132" cy="702231"/>
          </a:xfrm>
        </p:grpSpPr>
        <p:grpSp>
          <p:nvGrpSpPr>
            <p:cNvPr id="43" name="Group 42">
              <a:extLst>
                <a:ext uri="{FF2B5EF4-FFF2-40B4-BE49-F238E27FC236}">
                  <a16:creationId xmlns:a16="http://schemas.microsoft.com/office/drawing/2014/main" id="{1A8739BF-ED12-4EE4-AEAA-7E2928FF1AC1}"/>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45" name="Freeform 5">
                <a:extLst>
                  <a:ext uri="{FF2B5EF4-FFF2-40B4-BE49-F238E27FC236}">
                    <a16:creationId xmlns:a16="http://schemas.microsoft.com/office/drawing/2014/main" id="{761C1DCB-8B51-4F46-9F59-F10920AD0A5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6" name="Freeform 6">
                <a:extLst>
                  <a:ext uri="{FF2B5EF4-FFF2-40B4-BE49-F238E27FC236}">
                    <a16:creationId xmlns:a16="http://schemas.microsoft.com/office/drawing/2014/main" id="{FB16D135-231D-43E1-9257-E07B7C7D9328}"/>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4" name="Picture 43" descr="Icon of a bulb">
              <a:extLst>
                <a:ext uri="{FF2B5EF4-FFF2-40B4-BE49-F238E27FC236}">
                  <a16:creationId xmlns:a16="http://schemas.microsoft.com/office/drawing/2014/main" id="{288580C7-5BCD-4F86-8B0D-25527EEFFAEB}"/>
                </a:ext>
              </a:extLst>
            </p:cNvPr>
            <p:cNvPicPr>
              <a:picLocks noChangeAspect="1"/>
            </p:cNvPicPr>
            <p:nvPr/>
          </p:nvPicPr>
          <p:blipFill>
            <a:blip r:embed="rId6"/>
            <a:stretch>
              <a:fillRect/>
            </a:stretch>
          </p:blipFill>
          <p:spPr>
            <a:xfrm>
              <a:off x="3248883" y="4346193"/>
              <a:ext cx="267705" cy="372325"/>
            </a:xfrm>
            <a:prstGeom prst="rect">
              <a:avLst/>
            </a:prstGeom>
          </p:spPr>
        </p:pic>
      </p:grpSp>
    </p:spTree>
    <p:extLst>
      <p:ext uri="{BB962C8B-B14F-4D97-AF65-F5344CB8AC3E}">
        <p14:creationId xmlns:p14="http://schemas.microsoft.com/office/powerpoint/2010/main" val="29615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Monitor Cognitive Services</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Configure an Alert</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Visualize a Metric</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80344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Server with solid fill">
            <a:extLst>
              <a:ext uri="{FF2B5EF4-FFF2-40B4-BE49-F238E27FC236}">
                <a16:creationId xmlns:a16="http://schemas.microsoft.com/office/drawing/2014/main" id="{A68BF12F-62CF-4C3E-A35C-B500B593CF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85817" y="3759851"/>
            <a:ext cx="914400" cy="914400"/>
          </a:xfrm>
          <a:prstGeom prst="rect">
            <a:avLst/>
          </a:prstGeom>
        </p:spPr>
      </p:pic>
      <p:sp>
        <p:nvSpPr>
          <p:cNvPr id="7" name="Title 6">
            <a:extLst>
              <a:ext uri="{FF2B5EF4-FFF2-40B4-BE49-F238E27FC236}">
                <a16:creationId xmlns:a16="http://schemas.microsoft.com/office/drawing/2014/main" id="{B8FC6832-C1D5-4915-9337-2360F8D732BE}"/>
              </a:ext>
            </a:extLst>
          </p:cNvPr>
          <p:cNvSpPr>
            <a:spLocks noGrp="1"/>
          </p:cNvSpPr>
          <p:nvPr>
            <p:ph type="title"/>
          </p:nvPr>
        </p:nvSpPr>
        <p:spPr/>
        <p:txBody>
          <a:bodyPr/>
          <a:lstStyle/>
          <a:p>
            <a:r>
              <a:rPr lang="en-US" dirty="0"/>
              <a:t>Cognitive Services and Containers</a:t>
            </a:r>
          </a:p>
        </p:txBody>
      </p:sp>
      <p:pic>
        <p:nvPicPr>
          <p:cNvPr id="9" name="Content Placeholder 8" descr="Box with solid fill">
            <a:extLst>
              <a:ext uri="{FF2B5EF4-FFF2-40B4-BE49-F238E27FC236}">
                <a16:creationId xmlns:a16="http://schemas.microsoft.com/office/drawing/2014/main" id="{33AFB490-52D7-49F9-ACA3-5218BDD0DB9D}"/>
              </a:ext>
            </a:extLst>
          </p:cNvPr>
          <p:cNvPicPr>
            <a:picLocks noGrp="1" noChangeAspect="1"/>
          </p:cNvPicPr>
          <p:nvPr>
            <p:ph sz="quarter" idx="1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02627" y="3206987"/>
            <a:ext cx="914400" cy="914400"/>
          </a:xfrm>
        </p:spPr>
      </p:pic>
      <p:pic>
        <p:nvPicPr>
          <p:cNvPr id="2" name="Graphic 1" descr="Browser window with solid fill">
            <a:extLst>
              <a:ext uri="{FF2B5EF4-FFF2-40B4-BE49-F238E27FC236}">
                <a16:creationId xmlns:a16="http://schemas.microsoft.com/office/drawing/2014/main" id="{7D19ED7B-EF3D-43AC-85B8-14E94C8B0E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06815" y="5071796"/>
            <a:ext cx="1070247" cy="1070247"/>
          </a:xfrm>
          <a:prstGeom prst="rect">
            <a:avLst/>
          </a:prstGeom>
        </p:spPr>
      </p:pic>
      <p:pic>
        <p:nvPicPr>
          <p:cNvPr id="3" name="Graphic 2">
            <a:extLst>
              <a:ext uri="{FF2B5EF4-FFF2-40B4-BE49-F238E27FC236}">
                <a16:creationId xmlns:a16="http://schemas.microsoft.com/office/drawing/2014/main" id="{E72609EC-7868-45DE-9A61-3F4DC06F00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24328" y="1476809"/>
            <a:ext cx="1379330" cy="814734"/>
          </a:xfrm>
          <a:prstGeom prst="rect">
            <a:avLst/>
          </a:prstGeom>
        </p:spPr>
      </p:pic>
      <p:pic>
        <p:nvPicPr>
          <p:cNvPr id="11" name="Graphic 10" descr="Open folder with solid fill">
            <a:extLst>
              <a:ext uri="{FF2B5EF4-FFF2-40B4-BE49-F238E27FC236}">
                <a16:creationId xmlns:a16="http://schemas.microsoft.com/office/drawing/2014/main" id="{3A172790-26E7-45E2-9F21-E751B24BFD5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54005" y="1426976"/>
            <a:ext cx="914400" cy="914400"/>
          </a:xfrm>
          <a:prstGeom prst="rect">
            <a:avLst/>
          </a:prstGeom>
        </p:spPr>
      </p:pic>
      <p:cxnSp>
        <p:nvCxnSpPr>
          <p:cNvPr id="15" name="Straight Arrow Connector 14">
            <a:extLst>
              <a:ext uri="{FF2B5EF4-FFF2-40B4-BE49-F238E27FC236}">
                <a16:creationId xmlns:a16="http://schemas.microsoft.com/office/drawing/2014/main" id="{938F191F-5FEB-4214-9E75-B50B01F32046}"/>
              </a:ext>
            </a:extLst>
          </p:cNvPr>
          <p:cNvCxnSpPr>
            <a:stCxn id="2" idx="0"/>
            <a:endCxn id="9" idx="1"/>
          </p:cNvCxnSpPr>
          <p:nvPr/>
        </p:nvCxnSpPr>
        <p:spPr>
          <a:xfrm rot="5400000" flipH="1" flipV="1">
            <a:off x="8018479" y="3987648"/>
            <a:ext cx="1407609" cy="760688"/>
          </a:xfrm>
          <a:prstGeom prst="bentConnector2">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4">
            <a:extLst>
              <a:ext uri="{FF2B5EF4-FFF2-40B4-BE49-F238E27FC236}">
                <a16:creationId xmlns:a16="http://schemas.microsoft.com/office/drawing/2014/main" id="{3DB21DFD-473F-4816-8483-EA3D5D766082}"/>
              </a:ext>
            </a:extLst>
          </p:cNvPr>
          <p:cNvCxnSpPr>
            <a:cxnSpLocks/>
            <a:stCxn id="3" idx="2"/>
            <a:endCxn id="9" idx="0"/>
          </p:cNvCxnSpPr>
          <p:nvPr/>
        </p:nvCxnSpPr>
        <p:spPr>
          <a:xfrm rot="16200000" flipH="1">
            <a:off x="8279188" y="1926348"/>
            <a:ext cx="915444" cy="1645834"/>
          </a:xfrm>
          <a:prstGeom prst="bentConnector3">
            <a:avLst>
              <a:gd name="adj1" fmla="val 50000"/>
            </a:avLst>
          </a:prstGeom>
          <a:ln w="57150">
            <a:solidFill>
              <a:schemeClr val="accent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4">
            <a:extLst>
              <a:ext uri="{FF2B5EF4-FFF2-40B4-BE49-F238E27FC236}">
                <a16:creationId xmlns:a16="http://schemas.microsoft.com/office/drawing/2014/main" id="{669E8124-BDB0-44E9-B260-152DB81B522F}"/>
              </a:ext>
            </a:extLst>
          </p:cNvPr>
          <p:cNvCxnSpPr>
            <a:cxnSpLocks/>
            <a:stCxn id="9" idx="3"/>
            <a:endCxn id="11" idx="2"/>
          </p:cNvCxnSpPr>
          <p:nvPr/>
        </p:nvCxnSpPr>
        <p:spPr>
          <a:xfrm flipV="1">
            <a:off x="10017027" y="2341376"/>
            <a:ext cx="594178" cy="1322811"/>
          </a:xfrm>
          <a:prstGeom prst="bentConnector2">
            <a:avLst/>
          </a:prstGeom>
          <a:ln w="57150">
            <a:solidFill>
              <a:schemeClr val="accent3"/>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35A461-9AD4-4FEA-945E-09FCFAF87B61}"/>
              </a:ext>
            </a:extLst>
          </p:cNvPr>
          <p:cNvSpPr txBox="1"/>
          <p:nvPr/>
        </p:nvSpPr>
        <p:spPr>
          <a:xfrm>
            <a:off x="8792608" y="4456166"/>
            <a:ext cx="153471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Container host</a:t>
            </a:r>
          </a:p>
        </p:txBody>
      </p:sp>
      <p:sp>
        <p:nvSpPr>
          <p:cNvPr id="25" name="TextBox 24">
            <a:extLst>
              <a:ext uri="{FF2B5EF4-FFF2-40B4-BE49-F238E27FC236}">
                <a16:creationId xmlns:a16="http://schemas.microsoft.com/office/drawing/2014/main" id="{833DEE0A-4C18-46CB-B849-802B224EB2FC}"/>
              </a:ext>
            </a:extLst>
          </p:cNvPr>
          <p:cNvSpPr txBox="1"/>
          <p:nvPr/>
        </p:nvSpPr>
        <p:spPr>
          <a:xfrm>
            <a:off x="10534513" y="2837199"/>
            <a:ext cx="1982181"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Container image deployed to host</a:t>
            </a:r>
          </a:p>
        </p:txBody>
      </p:sp>
      <p:pic>
        <p:nvPicPr>
          <p:cNvPr id="27" name="Graphic 26" descr="Badge with solid fill">
            <a:extLst>
              <a:ext uri="{FF2B5EF4-FFF2-40B4-BE49-F238E27FC236}">
                <a16:creationId xmlns:a16="http://schemas.microsoft.com/office/drawing/2014/main" id="{E28FE2DF-9D29-4FEB-84E9-D23E3DD894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305328" y="4125667"/>
            <a:ext cx="497692" cy="497692"/>
          </a:xfrm>
          <a:prstGeom prst="rect">
            <a:avLst/>
          </a:prstGeom>
        </p:spPr>
      </p:pic>
      <p:pic>
        <p:nvPicPr>
          <p:cNvPr id="29" name="Graphic 28" descr="Badge 3 with solid fill">
            <a:extLst>
              <a:ext uri="{FF2B5EF4-FFF2-40B4-BE49-F238E27FC236}">
                <a16:creationId xmlns:a16="http://schemas.microsoft.com/office/drawing/2014/main" id="{7BD74627-4338-47FF-9D1B-168758DCEA8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466062" y="2320179"/>
            <a:ext cx="497692" cy="497692"/>
          </a:xfrm>
          <a:prstGeom prst="rect">
            <a:avLst/>
          </a:prstGeom>
        </p:spPr>
      </p:pic>
      <p:pic>
        <p:nvPicPr>
          <p:cNvPr id="31" name="Graphic 30" descr="Badge 1 with solid fill">
            <a:extLst>
              <a:ext uri="{FF2B5EF4-FFF2-40B4-BE49-F238E27FC236}">
                <a16:creationId xmlns:a16="http://schemas.microsoft.com/office/drawing/2014/main" id="{53C98D6F-1C33-47A2-87A7-65934D84BE5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656641" y="2505089"/>
            <a:ext cx="497692" cy="497692"/>
          </a:xfrm>
          <a:prstGeom prst="rect">
            <a:avLst/>
          </a:prstGeom>
        </p:spPr>
      </p:pic>
      <p:sp>
        <p:nvSpPr>
          <p:cNvPr id="35" name="TextBox 34">
            <a:extLst>
              <a:ext uri="{FF2B5EF4-FFF2-40B4-BE49-F238E27FC236}">
                <a16:creationId xmlns:a16="http://schemas.microsoft.com/office/drawing/2014/main" id="{F9CA0D89-25E8-4970-960D-F3BCC8030852}"/>
              </a:ext>
            </a:extLst>
          </p:cNvPr>
          <p:cNvSpPr txBox="1"/>
          <p:nvPr/>
        </p:nvSpPr>
        <p:spPr>
          <a:xfrm>
            <a:off x="9045792" y="2093733"/>
            <a:ext cx="3221698" cy="276999"/>
          </a:xfrm>
          <a:prstGeom prst="rect">
            <a:avLst/>
          </a:prstGeom>
          <a:noFill/>
        </p:spPr>
        <p:txBody>
          <a:bodyPr wrap="square">
            <a:spAutoFit/>
          </a:bodyPr>
          <a:lstStyle/>
          <a:p>
            <a:r>
              <a:rPr lang="en-US" sz="1200" dirty="0"/>
              <a:t>mcr.microsoft.com/azure-cognitive-services</a:t>
            </a:r>
          </a:p>
        </p:txBody>
      </p:sp>
      <p:sp>
        <p:nvSpPr>
          <p:cNvPr id="37" name="TextBox 36">
            <a:extLst>
              <a:ext uri="{FF2B5EF4-FFF2-40B4-BE49-F238E27FC236}">
                <a16:creationId xmlns:a16="http://schemas.microsoft.com/office/drawing/2014/main" id="{7B69949C-C614-4435-958C-CD6A268CA427}"/>
              </a:ext>
            </a:extLst>
          </p:cNvPr>
          <p:cNvSpPr txBox="1"/>
          <p:nvPr/>
        </p:nvSpPr>
        <p:spPr>
          <a:xfrm>
            <a:off x="6714908" y="3888398"/>
            <a:ext cx="1756526" cy="107106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Client app sends data to container instance and receives response</a:t>
            </a:r>
          </a:p>
        </p:txBody>
      </p:sp>
      <p:sp>
        <p:nvSpPr>
          <p:cNvPr id="38" name="TextBox 37">
            <a:extLst>
              <a:ext uri="{FF2B5EF4-FFF2-40B4-BE49-F238E27FC236}">
                <a16:creationId xmlns:a16="http://schemas.microsoft.com/office/drawing/2014/main" id="{A36ECBC1-6BA0-4405-A49A-BC4615F9D4D0}"/>
              </a:ext>
            </a:extLst>
          </p:cNvPr>
          <p:cNvSpPr txBox="1"/>
          <p:nvPr/>
        </p:nvSpPr>
        <p:spPr>
          <a:xfrm>
            <a:off x="6356807" y="2656280"/>
            <a:ext cx="2979912"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Usage metrics required for billing are sent to Cognitive Services resource in Azure</a:t>
            </a:r>
          </a:p>
        </p:txBody>
      </p:sp>
      <p:sp>
        <p:nvSpPr>
          <p:cNvPr id="40" name="Rectangle 39">
            <a:extLst>
              <a:ext uri="{FF2B5EF4-FFF2-40B4-BE49-F238E27FC236}">
                <a16:creationId xmlns:a16="http://schemas.microsoft.com/office/drawing/2014/main" id="{A84FC99C-259A-4E0A-B838-B3BC5F018856}"/>
              </a:ext>
            </a:extLst>
          </p:cNvPr>
          <p:cNvSpPr/>
          <p:nvPr/>
        </p:nvSpPr>
        <p:spPr>
          <a:xfrm>
            <a:off x="418643" y="1508041"/>
            <a:ext cx="5731888"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Container images are available for commonly used cognitive services APIs</a:t>
            </a:r>
          </a:p>
          <a:p>
            <a:pPr marL="285750" indent="-285750">
              <a:buFont typeface="Arial" panose="020B0604020202020204" pitchFamily="34" charset="0"/>
              <a:buChar char="•"/>
            </a:pPr>
            <a:r>
              <a:rPr lang="en-US" sz="2400" dirty="0">
                <a:solidFill>
                  <a:srgbClr val="1A1A1A"/>
                </a:solidFill>
              </a:rPr>
              <a:t> Deploy containers to:</a:t>
            </a:r>
          </a:p>
          <a:p>
            <a:pPr marL="742933" lvl="1" indent="-285750">
              <a:buFont typeface="Arial" panose="020B0604020202020204" pitchFamily="34" charset="0"/>
              <a:buChar char="•"/>
            </a:pPr>
            <a:r>
              <a:rPr lang="en-US" sz="2000" dirty="0">
                <a:solidFill>
                  <a:srgbClr val="1A1A1A"/>
                </a:solidFill>
              </a:rPr>
              <a:t>Local Docker hosts</a:t>
            </a:r>
          </a:p>
          <a:p>
            <a:pPr marL="742933" lvl="1" indent="-285750">
              <a:buFont typeface="Arial" panose="020B0604020202020204" pitchFamily="34" charset="0"/>
              <a:buChar char="•"/>
            </a:pPr>
            <a:r>
              <a:rPr lang="en-US" sz="2000" dirty="0">
                <a:solidFill>
                  <a:srgbClr val="1A1A1A"/>
                </a:solidFill>
              </a:rPr>
              <a:t>Azure Container Instances</a:t>
            </a:r>
          </a:p>
          <a:p>
            <a:pPr marL="742933" lvl="1" indent="-285750">
              <a:buFont typeface="Arial" panose="020B0604020202020204" pitchFamily="34" charset="0"/>
              <a:buChar char="•"/>
            </a:pPr>
            <a:r>
              <a:rPr lang="en-US" sz="2000" dirty="0">
                <a:solidFill>
                  <a:srgbClr val="1A1A1A"/>
                </a:solidFill>
              </a:rPr>
              <a:t>Azure Kubernetes Services clusters</a:t>
            </a:r>
          </a:p>
          <a:p>
            <a:pPr marL="742933" lvl="1" indent="-285750">
              <a:buFont typeface="Arial" panose="020B0604020202020204" pitchFamily="34" charset="0"/>
              <a:buChar char="•"/>
            </a:pPr>
            <a:r>
              <a:rPr lang="en-US" sz="2000" dirty="0">
                <a:solidFill>
                  <a:srgbClr val="1A1A1A"/>
                </a:solidFill>
              </a:rPr>
              <a:t>others…</a:t>
            </a:r>
          </a:p>
          <a:p>
            <a:pPr marL="285750" indent="-285750">
              <a:buFont typeface="Arial" panose="020B0604020202020204" pitchFamily="34" charset="0"/>
              <a:buChar char="•"/>
            </a:pPr>
            <a:r>
              <a:rPr lang="en-US" sz="2400" dirty="0">
                <a:solidFill>
                  <a:srgbClr val="1A1A1A"/>
                </a:solidFill>
              </a:rPr>
              <a:t>Enables more control over data sent to public cognitive service endpoint</a:t>
            </a:r>
          </a:p>
          <a:p>
            <a:pPr marL="742933" lvl="1" indent="-285750">
              <a:buFont typeface="Arial" panose="020B0604020202020204" pitchFamily="34" charset="0"/>
              <a:buChar char="•"/>
            </a:pPr>
            <a:r>
              <a:rPr lang="en-US" sz="2000" dirty="0">
                <a:solidFill>
                  <a:srgbClr val="1A1A1A"/>
                </a:solidFill>
              </a:rPr>
              <a:t>A Cognitive Services resource is still required, and the container must communicate with it to send billing data</a:t>
            </a:r>
          </a:p>
          <a:p>
            <a:pPr marL="742933" lvl="1" indent="-285750">
              <a:buFont typeface="Arial" panose="020B0604020202020204" pitchFamily="34" charset="0"/>
              <a:buChar char="•"/>
            </a:pPr>
            <a:endParaRPr lang="en-US" sz="2400" dirty="0">
              <a:solidFill>
                <a:srgbClr val="1A1A1A"/>
              </a:solidFill>
            </a:endParaRPr>
          </a:p>
        </p:txBody>
      </p:sp>
    </p:spTree>
    <p:extLst>
      <p:ext uri="{BB962C8B-B14F-4D97-AF65-F5344CB8AC3E}">
        <p14:creationId xmlns:p14="http://schemas.microsoft.com/office/powerpoint/2010/main" val="24039942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Use a Cognitive Services Container</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Deploy and Run a Container</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Use a Container</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36847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467561"/>
            <a:ext cx="10554536" cy="138258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How are client applications typically granted access to a cognitive services endpoint?</a:t>
            </a:r>
          </a:p>
          <a:p>
            <a:pPr marL="288925" indent="-288925" defTabSz="932742">
              <a:spcBef>
                <a:spcPts val="300"/>
              </a:spcBef>
              <a:spcAft>
                <a:spcPts val="600"/>
              </a:spcAft>
              <a:buSzTx/>
              <a:buFont typeface="Wingdings" panose="05000000000000000000" pitchFamily="2" charset="2"/>
              <a:buChar char="q"/>
              <a:defRPr/>
            </a:pPr>
            <a:r>
              <a:rPr lang="en-US" sz="1400" dirty="0"/>
              <a:t>The application must specify a valid subscription key for the Azure resource.</a:t>
            </a:r>
          </a:p>
          <a:p>
            <a:pPr marL="288925" indent="-288925" defTabSz="932742">
              <a:spcBef>
                <a:spcPts val="300"/>
              </a:spcBef>
              <a:spcAft>
                <a:spcPts val="600"/>
              </a:spcAft>
              <a:buSzTx/>
              <a:buFont typeface="Wingdings" panose="05000000000000000000" pitchFamily="2" charset="2"/>
              <a:buChar char="q"/>
              <a:defRPr/>
            </a:pPr>
            <a:r>
              <a:rPr lang="en-US" sz="1400" dirty="0"/>
              <a:t>The user of the application must enter a user name and password associated with the Azure subscription.</a:t>
            </a:r>
          </a:p>
          <a:p>
            <a:pPr marL="288925" indent="-288925" defTabSz="932742">
              <a:spcBef>
                <a:spcPts val="300"/>
              </a:spcBef>
              <a:spcAft>
                <a:spcPts val="600"/>
              </a:spcAft>
              <a:buSzTx/>
              <a:buFont typeface="Wingdings" panose="05000000000000000000" pitchFamily="2" charset="2"/>
              <a:buChar char="q"/>
              <a:defRPr/>
            </a:pPr>
            <a:r>
              <a:rPr lang="en-US" sz="1400" dirty="0"/>
              <a:t>Access to cognitive services is granted to anonymous users by default.</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28722" y="187757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want to keep track of how often the subscription keys for your cognitive services resource are retrieved. What should you do?</a:t>
            </a:r>
          </a:p>
          <a:p>
            <a:pPr marL="288925" indent="-288925">
              <a:spcBef>
                <a:spcPts val="300"/>
              </a:spcBef>
              <a:spcAft>
                <a:spcPts val="600"/>
              </a:spcAft>
              <a:buFont typeface="Wingdings" panose="05000000000000000000" pitchFamily="2" charset="2"/>
              <a:buChar char="q"/>
              <a:defRPr/>
            </a:pPr>
            <a:r>
              <a:rPr lang="en-US" sz="1400" dirty="0"/>
              <a:t>Regenerate the keys for your cognitive services resource.</a:t>
            </a:r>
          </a:p>
          <a:p>
            <a:pPr marL="288925" indent="-288925">
              <a:spcBef>
                <a:spcPts val="300"/>
              </a:spcBef>
              <a:spcAft>
                <a:spcPts val="600"/>
              </a:spcAft>
              <a:buFont typeface="Wingdings" panose="05000000000000000000" pitchFamily="2" charset="2"/>
              <a:buChar char="q"/>
              <a:defRPr/>
            </a:pPr>
            <a:r>
              <a:rPr lang="en-US" sz="1400" dirty="0"/>
              <a:t>Create an alert for your cognitive services resource.</a:t>
            </a:r>
          </a:p>
          <a:p>
            <a:pPr marL="288925" indent="-288925">
              <a:spcBef>
                <a:spcPts val="300"/>
              </a:spcBef>
              <a:spcAft>
                <a:spcPts val="600"/>
              </a:spcAft>
              <a:buFont typeface="Wingdings" panose="05000000000000000000" pitchFamily="2" charset="2"/>
              <a:buChar char="q"/>
              <a:defRPr/>
            </a:pPr>
            <a:r>
              <a:rPr lang="en-US" sz="1400" dirty="0"/>
              <a:t>Store the keys in Azure Key Vault.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6530" y="404907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53" y="1349711"/>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plan to use a cognitive services container in a local Docker host.</a:t>
            </a:r>
          </a:p>
          <a:p>
            <a:pPr>
              <a:defRPr/>
            </a:pPr>
            <a:r>
              <a:rPr lang="en-US" sz="1800" dirty="0">
                <a:latin typeface="+mj-lt"/>
              </a:rPr>
              <a:t>Which of the following is true?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Client applications must pass a subscription key to the Azure resource endpoint before using the container.</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All data passed from the client application to the container is forwarded to the Azure resource endpoint.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The container must be able to connect to the Azure resource endpoint to send usage data for billing.</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618882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41771"/>
            <a:ext cx="7695070" cy="875013"/>
          </a:xfrm>
        </p:spPr>
        <p:txBody>
          <a:bodyPr/>
          <a:lstStyle/>
          <a:p>
            <a:pPr lvl="1"/>
            <a:r>
              <a:rPr lang="en-US" sz="2400" dirty="0"/>
              <a:t>Getting Started with Cognitive Services</a:t>
            </a:r>
          </a:p>
        </p:txBody>
      </p:sp>
      <p:sp>
        <p:nvSpPr>
          <p:cNvPr id="2" name="Text Placeholder 1"/>
          <p:cNvSpPr>
            <a:spLocks noGrp="1"/>
          </p:cNvSpPr>
          <p:nvPr>
            <p:ph type="body" sz="quarter" idx="15"/>
          </p:nvPr>
        </p:nvSpPr>
        <p:spPr/>
        <p:txBody>
          <a:bodyPr/>
          <a:lstStyle/>
          <a:p>
            <a:pPr lvl="1"/>
            <a:r>
              <a:rPr lang="en-US" sz="2400" dirty="0">
                <a:effectLst/>
                <a:latin typeface="Calibri" panose="020F0502020204030204" pitchFamily="34" charset="0"/>
              </a:rPr>
              <a:t>Using Cognitive Services for Enterprise Applications</a:t>
            </a:r>
            <a:endParaRPr lang="en-US" sz="2400" dirty="0"/>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5" y="2017058"/>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0" name="Group 29" descr="Icon of three concentric arcs">
            <a:extLst>
              <a:ext uri="{FF2B5EF4-FFF2-40B4-BE49-F238E27FC236}">
                <a16:creationId xmlns:a16="http://schemas.microsoft.com/office/drawing/2014/main" id="{288AA661-0649-4F12-9DF8-10F91B2B4C10}"/>
              </a:ext>
            </a:extLst>
          </p:cNvPr>
          <p:cNvGrpSpPr/>
          <p:nvPr/>
        </p:nvGrpSpPr>
        <p:grpSpPr>
          <a:xfrm>
            <a:off x="3032806" y="3077884"/>
            <a:ext cx="702132" cy="702231"/>
            <a:chOff x="3031669" y="1620003"/>
            <a:chExt cx="702132" cy="702231"/>
          </a:xfrm>
        </p:grpSpPr>
        <p:grpSp>
          <p:nvGrpSpPr>
            <p:cNvPr id="31" name="Group 30">
              <a:extLst>
                <a:ext uri="{FF2B5EF4-FFF2-40B4-BE49-F238E27FC236}">
                  <a16:creationId xmlns:a16="http://schemas.microsoft.com/office/drawing/2014/main" id="{095209FD-B76F-4C48-A4F8-E01E0F2C7B3B}"/>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3" name="Freeform 5">
                <a:extLst>
                  <a:ext uri="{FF2B5EF4-FFF2-40B4-BE49-F238E27FC236}">
                    <a16:creationId xmlns:a16="http://schemas.microsoft.com/office/drawing/2014/main" id="{49E40703-D1CA-47E6-BD24-386C8E59DE1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CEEBACED-1570-4EF1-BCAB-516D7970294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three concentric arcs">
              <a:extLst>
                <a:ext uri="{FF2B5EF4-FFF2-40B4-BE49-F238E27FC236}">
                  <a16:creationId xmlns:a16="http://schemas.microsoft.com/office/drawing/2014/main" id="{BDE78284-BF9B-405D-BE7A-6C98D2E895C8}"/>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Getting Started with Cognitive Services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Provisioning Cognitive Services Resources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
          </p:nvPr>
        </p:nvSpPr>
        <p:spPr>
          <a:xfrm>
            <a:off x="418644" y="1456897"/>
            <a:ext cx="5579310" cy="3612644"/>
          </a:xfrm>
          <a:solidFill>
            <a:schemeClr val="bg1">
              <a:lumMod val="95000"/>
            </a:schemeClr>
          </a:solidFill>
        </p:spPr>
        <p:txBody>
          <a:bodyPr/>
          <a:lstStyle/>
          <a:p>
            <a:r>
              <a:rPr lang="en-US" sz="1800" dirty="0">
                <a:latin typeface="+mj-lt"/>
              </a:rPr>
              <a:t>Create a resource in your Azure subscription</a:t>
            </a:r>
          </a:p>
          <a:p>
            <a:r>
              <a:rPr lang="en-US" dirty="0"/>
              <a:t>You will create either a </a:t>
            </a:r>
            <a:r>
              <a:rPr lang="en-US" i="1" dirty="0"/>
              <a:t>single-service</a:t>
            </a:r>
            <a:r>
              <a:rPr lang="en-US" dirty="0"/>
              <a:t> resource or a </a:t>
            </a:r>
            <a:r>
              <a:rPr lang="en-US" i="1" dirty="0"/>
              <a:t>multi-service</a:t>
            </a:r>
            <a:r>
              <a:rPr lang="en-US" dirty="0"/>
              <a:t> resource:</a:t>
            </a:r>
          </a:p>
          <a:p>
            <a:pPr marL="285750" indent="-285750">
              <a:buFont typeface="Arial" panose="020B0604020202020204" pitchFamily="34" charset="0"/>
              <a:buChar char="•"/>
            </a:pPr>
            <a:r>
              <a:rPr lang="en-US" dirty="0"/>
              <a:t>Multi-service resource </a:t>
            </a:r>
            <a:r>
              <a:rPr lang="en-US" b="1" dirty="0"/>
              <a:t>(Cognitive Services</a:t>
            </a:r>
            <a:r>
              <a:rPr lang="en-US" dirty="0"/>
              <a:t>)</a:t>
            </a:r>
            <a:r>
              <a:rPr lang="en-US" b="1" dirty="0"/>
              <a:t>:</a:t>
            </a:r>
          </a:p>
          <a:p>
            <a:pPr marL="733943" lvl="2" indent="-285750">
              <a:buFont typeface="Courier New" panose="02070309020205020404" pitchFamily="49" charset="0"/>
              <a:buChar char="o"/>
            </a:pPr>
            <a:r>
              <a:rPr lang="en-US" dirty="0">
                <a:latin typeface="+mn-lt"/>
              </a:rPr>
              <a:t>Access multiple Azure Cognitive Services with a single key and endpoint.</a:t>
            </a:r>
          </a:p>
          <a:p>
            <a:pPr marL="733943" lvl="2" indent="-285750">
              <a:buFont typeface="Courier New" panose="02070309020205020404" pitchFamily="49" charset="0"/>
              <a:buChar char="o"/>
            </a:pPr>
            <a:r>
              <a:rPr lang="en-US" dirty="0">
                <a:latin typeface="+mn-lt"/>
              </a:rPr>
              <a:t>Consolidates billing from the services you use.</a:t>
            </a:r>
          </a:p>
          <a:p>
            <a:pPr marL="285750" indent="-285750">
              <a:buFont typeface="Arial" panose="020B0604020202020204" pitchFamily="34" charset="0"/>
              <a:buChar char="•"/>
            </a:pPr>
            <a:r>
              <a:rPr lang="en-US" dirty="0"/>
              <a:t>Single-service resource (for example, </a:t>
            </a:r>
            <a:r>
              <a:rPr lang="en-US" b="1" dirty="0"/>
              <a:t>Language</a:t>
            </a:r>
            <a:r>
              <a:rPr lang="en-US" dirty="0"/>
              <a:t>):</a:t>
            </a:r>
          </a:p>
          <a:p>
            <a:pPr marL="733943" lvl="2" indent="-285750">
              <a:buFont typeface="Courier New" panose="02070309020205020404" pitchFamily="49" charset="0"/>
              <a:buChar char="o"/>
            </a:pPr>
            <a:r>
              <a:rPr lang="en-US" dirty="0">
                <a:latin typeface="+mn-lt"/>
              </a:rPr>
              <a:t>Access a single Azure Cognitive Service with a unique key and endpoint for each service created.</a:t>
            </a:r>
          </a:p>
          <a:p>
            <a:pPr marL="733943" lvl="2" indent="-285750">
              <a:buFont typeface="Courier New" panose="02070309020205020404" pitchFamily="49" charset="0"/>
              <a:buChar char="o"/>
            </a:pPr>
            <a:r>
              <a:rPr lang="en-US" dirty="0">
                <a:latin typeface="+mn-lt"/>
              </a:rPr>
              <a:t>Use the free tier to try out the service.</a:t>
            </a:r>
          </a:p>
          <a:p>
            <a:pPr marL="733943" lvl="2" indent="-285750">
              <a:buFont typeface="Courier New" panose="02070309020205020404" pitchFamily="49" charset="0"/>
              <a:buChar char="o"/>
            </a:pPr>
            <a:endParaRPr lang="en-US" dirty="0">
              <a:latin typeface="+mn-lt"/>
            </a:endParaRPr>
          </a:p>
        </p:txBody>
      </p:sp>
      <p:sp>
        <p:nvSpPr>
          <p:cNvPr id="7" name="Text Placeholder 6">
            <a:extLst>
              <a:ext uri="{FF2B5EF4-FFF2-40B4-BE49-F238E27FC236}">
                <a16:creationId xmlns:a16="http://schemas.microsoft.com/office/drawing/2014/main" id="{04A0B88B-0014-9E4A-A90E-8EE0189B9389}"/>
              </a:ext>
            </a:extLst>
          </p:cNvPr>
          <p:cNvSpPr>
            <a:spLocks noGrp="1"/>
          </p:cNvSpPr>
          <p:nvPr>
            <p:ph type="body" sz="quarter" idx="46"/>
          </p:nvPr>
        </p:nvSpPr>
        <p:spPr>
          <a:solidFill>
            <a:schemeClr val="bg1">
              <a:lumMod val="95000"/>
            </a:schemeClr>
          </a:solidFill>
        </p:spPr>
        <p:txBody>
          <a:bodyPr/>
          <a:lstStyle/>
          <a:p>
            <a:endParaRPr lang="en-US" dirty="0">
              <a:latin typeface="+mj-lt"/>
            </a:endParaRPr>
          </a:p>
          <a:p>
            <a:r>
              <a:rPr lang="en-US" sz="1800" dirty="0">
                <a:latin typeface="+mj-lt"/>
              </a:rPr>
              <a:t>Training and Prediction Resources</a:t>
            </a:r>
          </a:p>
          <a:p>
            <a:r>
              <a:rPr lang="en-US" dirty="0"/>
              <a:t>Some services require separate resources for model training and predictions</a:t>
            </a:r>
          </a:p>
          <a:p>
            <a:endParaRPr lang="en-US" dirty="0"/>
          </a:p>
          <a:p>
            <a:endParaRPr lang="en-US" dirty="0"/>
          </a:p>
        </p:txBody>
      </p:sp>
      <p:pic>
        <p:nvPicPr>
          <p:cNvPr id="19" name="Picture 18" descr="Graphical user interface, text, application, email&#10;&#10;Description automatically generated">
            <a:extLst>
              <a:ext uri="{FF2B5EF4-FFF2-40B4-BE49-F238E27FC236}">
                <a16:creationId xmlns:a16="http://schemas.microsoft.com/office/drawing/2014/main" id="{8042EDAF-330D-4884-A164-41B7498D7203}"/>
              </a:ext>
            </a:extLst>
          </p:cNvPr>
          <p:cNvPicPr>
            <a:picLocks noChangeAspect="1"/>
          </p:cNvPicPr>
          <p:nvPr/>
        </p:nvPicPr>
        <p:blipFill rotWithShape="1">
          <a:blip r:embed="rId3">
            <a:extLst>
              <a:ext uri="{28A0092B-C50C-407E-A947-70E740481C1C}">
                <a14:useLocalDpi xmlns:a14="http://schemas.microsoft.com/office/drawing/2010/main" val="0"/>
              </a:ext>
            </a:extLst>
          </a:blip>
          <a:srcRect b="21234"/>
          <a:stretch/>
        </p:blipFill>
        <p:spPr>
          <a:xfrm>
            <a:off x="6676934" y="1561311"/>
            <a:ext cx="4731801" cy="4726838"/>
          </a:xfrm>
          <a:prstGeom prst="rect">
            <a:avLst/>
          </a:prstGeom>
        </p:spPr>
      </p:pic>
    </p:spTree>
    <p:extLst>
      <p:ext uri="{BB962C8B-B14F-4D97-AF65-F5344CB8AC3E}">
        <p14:creationId xmlns:p14="http://schemas.microsoft.com/office/powerpoint/2010/main" val="9212837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DAD2-327D-4C19-B1A2-7C0BEDFF9B01}"/>
              </a:ext>
            </a:extLst>
          </p:cNvPr>
          <p:cNvSpPr>
            <a:spLocks noGrp="1"/>
          </p:cNvSpPr>
          <p:nvPr>
            <p:ph type="title"/>
          </p:nvPr>
        </p:nvSpPr>
        <p:spPr/>
        <p:txBody>
          <a:bodyPr/>
          <a:lstStyle/>
          <a:p>
            <a:r>
              <a:rPr lang="en-US" dirty="0"/>
              <a:t>Endpoints, Keys, and Locations</a:t>
            </a:r>
          </a:p>
        </p:txBody>
      </p:sp>
      <p:sp>
        <p:nvSpPr>
          <p:cNvPr id="7" name="Rectangle 6">
            <a:extLst>
              <a:ext uri="{FF2B5EF4-FFF2-40B4-BE49-F238E27FC236}">
                <a16:creationId xmlns:a16="http://schemas.microsoft.com/office/drawing/2014/main" id="{9CE855F6-6C10-404E-8DE3-1A1FE8F74DF3}"/>
              </a:ext>
            </a:extLst>
          </p:cNvPr>
          <p:cNvSpPr/>
          <p:nvPr/>
        </p:nvSpPr>
        <p:spPr>
          <a:xfrm>
            <a:off x="418643" y="1508041"/>
            <a:ext cx="4065450" cy="4855464"/>
          </a:xfrm>
          <a:prstGeom prst="rect">
            <a:avLst/>
          </a:prstGeom>
          <a:solidFill>
            <a:schemeClr val="bg1">
              <a:lumMod val="95000"/>
            </a:schemeClr>
          </a:solidFill>
        </p:spPr>
        <p:txBody>
          <a:bodyPr wrap="square" numCol="1">
            <a:noAutofit/>
          </a:bodyPr>
          <a:lstStyle/>
          <a:p>
            <a:pPr lvl="0" defTabSz="914367"/>
            <a:endParaRPr lang="en-US" sz="1600" dirty="0">
              <a:solidFill>
                <a:srgbClr val="1A1A1A"/>
              </a:solidFill>
            </a:endParaRPr>
          </a:p>
          <a:p>
            <a:pPr lvl="0" defTabSz="914367"/>
            <a:r>
              <a:rPr lang="en-US" sz="2000" dirty="0">
                <a:solidFill>
                  <a:srgbClr val="1A1A1A"/>
                </a:solidFill>
              </a:rPr>
              <a:t>Information required to connect</a:t>
            </a:r>
          </a:p>
          <a:p>
            <a:pPr lvl="0" defTabSz="914367"/>
            <a:endParaRPr lang="en-US" sz="1600" dirty="0">
              <a:solidFill>
                <a:srgbClr val="1A1A1A"/>
              </a:solidFill>
            </a:endParaRPr>
          </a:p>
          <a:p>
            <a:pPr lvl="0" defTabSz="914367"/>
            <a:r>
              <a:rPr lang="en-US" sz="1600" dirty="0">
                <a:solidFill>
                  <a:srgbClr val="1A1A1A"/>
                </a:solidFill>
              </a:rPr>
              <a:t>Endpoint:</a:t>
            </a:r>
          </a:p>
          <a:p>
            <a:pPr marL="742933" lvl="1" indent="-285750">
              <a:buFont typeface="Arial" panose="020B0604020202020204" pitchFamily="34" charset="0"/>
              <a:buChar char="•"/>
            </a:pPr>
            <a:r>
              <a:rPr lang="en-US" sz="1600" dirty="0">
                <a:solidFill>
                  <a:srgbClr val="1A1A1A"/>
                </a:solidFill>
              </a:rPr>
              <a:t>URL at which service can be consumed</a:t>
            </a:r>
          </a:p>
          <a:p>
            <a:pPr marL="742933" lvl="1" indent="-285750">
              <a:buFont typeface="Arial" panose="020B0604020202020204" pitchFamily="34" charset="0"/>
              <a:buChar char="•"/>
            </a:pPr>
            <a:r>
              <a:rPr lang="en-US" sz="1600" dirty="0">
                <a:solidFill>
                  <a:srgbClr val="1A1A1A"/>
                </a:solidFill>
              </a:rPr>
              <a:t>Required by </a:t>
            </a:r>
            <a:r>
              <a:rPr lang="en-US" sz="1600" i="1" dirty="0">
                <a:solidFill>
                  <a:srgbClr val="1A1A1A"/>
                </a:solidFill>
              </a:rPr>
              <a:t>most</a:t>
            </a:r>
            <a:r>
              <a:rPr lang="en-US" sz="1600" dirty="0">
                <a:solidFill>
                  <a:srgbClr val="1A1A1A"/>
                </a:solidFill>
              </a:rPr>
              <a:t> SDK clients</a:t>
            </a:r>
          </a:p>
          <a:p>
            <a:pPr lvl="0" defTabSz="914367"/>
            <a:endParaRPr lang="en-US" sz="1600" dirty="0">
              <a:solidFill>
                <a:srgbClr val="1A1A1A"/>
              </a:solidFill>
            </a:endParaRPr>
          </a:p>
          <a:p>
            <a:pPr lvl="0" defTabSz="914367"/>
            <a:r>
              <a:rPr lang="en-US" sz="1600" dirty="0">
                <a:solidFill>
                  <a:srgbClr val="1A1A1A"/>
                </a:solidFill>
              </a:rPr>
              <a:t>Keys:</a:t>
            </a:r>
          </a:p>
          <a:p>
            <a:pPr marL="742933" lvl="1" indent="-285750">
              <a:buFont typeface="Arial" panose="020B0604020202020204" pitchFamily="34" charset="0"/>
              <a:buChar char="•"/>
            </a:pPr>
            <a:r>
              <a:rPr lang="en-US" sz="1600" dirty="0">
                <a:solidFill>
                  <a:srgbClr val="1A1A1A"/>
                </a:solidFill>
              </a:rPr>
              <a:t>Use </a:t>
            </a:r>
            <a:r>
              <a:rPr lang="en-US" sz="1600" i="1" dirty="0">
                <a:solidFill>
                  <a:srgbClr val="1A1A1A"/>
                </a:solidFill>
              </a:rPr>
              <a:t>either</a:t>
            </a:r>
            <a:r>
              <a:rPr lang="en-US" sz="1600" dirty="0">
                <a:solidFill>
                  <a:srgbClr val="1A1A1A"/>
                </a:solidFill>
              </a:rPr>
              <a:t> key to authenticate</a:t>
            </a:r>
          </a:p>
          <a:p>
            <a:endParaRPr lang="en-US" sz="1600" dirty="0">
              <a:solidFill>
                <a:srgbClr val="1A1A1A"/>
              </a:solidFill>
            </a:endParaRPr>
          </a:p>
          <a:p>
            <a:r>
              <a:rPr lang="en-US" sz="1600" dirty="0">
                <a:solidFill>
                  <a:srgbClr val="1A1A1A"/>
                </a:solidFill>
              </a:rPr>
              <a:t>Location:</a:t>
            </a:r>
          </a:p>
          <a:p>
            <a:pPr marL="742933" lvl="1" indent="-285750">
              <a:buFont typeface="Arial" panose="020B0604020202020204" pitchFamily="34" charset="0"/>
              <a:buChar char="•"/>
            </a:pPr>
            <a:r>
              <a:rPr lang="en-US" sz="1600" dirty="0">
                <a:solidFill>
                  <a:srgbClr val="1A1A1A"/>
                </a:solidFill>
              </a:rPr>
              <a:t>Azure data center in which resource is provisioned</a:t>
            </a:r>
          </a:p>
          <a:p>
            <a:pPr marL="742933" lvl="1" indent="-285750">
              <a:buFont typeface="Arial" panose="020B0604020202020204" pitchFamily="34" charset="0"/>
              <a:buChar char="•"/>
            </a:pPr>
            <a:r>
              <a:rPr lang="en-US" sz="1600" dirty="0">
                <a:solidFill>
                  <a:srgbClr val="1A1A1A"/>
                </a:solidFill>
              </a:rPr>
              <a:t>Required by </a:t>
            </a:r>
            <a:r>
              <a:rPr lang="en-US" sz="1600" i="1" dirty="0">
                <a:solidFill>
                  <a:srgbClr val="1A1A1A"/>
                </a:solidFill>
              </a:rPr>
              <a:t>some</a:t>
            </a:r>
            <a:r>
              <a:rPr lang="en-US" sz="1600" dirty="0">
                <a:solidFill>
                  <a:srgbClr val="1A1A1A"/>
                </a:solidFill>
              </a:rPr>
              <a:t> SDK clients</a:t>
            </a:r>
          </a:p>
          <a:p>
            <a:endParaRPr lang="en-US" sz="1600" dirty="0">
              <a:solidFill>
                <a:srgbClr val="1A1A1A"/>
              </a:solidFill>
            </a:endParaRPr>
          </a:p>
          <a:p>
            <a:pPr marL="742933" lvl="1" indent="-285750">
              <a:buFont typeface="Arial" panose="020B0604020202020204" pitchFamily="34" charset="0"/>
              <a:buChar char="•"/>
            </a:pPr>
            <a:endParaRPr lang="en-US" sz="1600" dirty="0">
              <a:solidFill>
                <a:srgbClr val="1A1A1A"/>
              </a:solidFill>
            </a:endParaRPr>
          </a:p>
        </p:txBody>
      </p:sp>
      <p:pic>
        <p:nvPicPr>
          <p:cNvPr id="10" name="Picture 9">
            <a:extLst>
              <a:ext uri="{FF2B5EF4-FFF2-40B4-BE49-F238E27FC236}">
                <a16:creationId xmlns:a16="http://schemas.microsoft.com/office/drawing/2014/main" id="{93558E9A-B57F-4723-A3A8-D4F24451DB87}"/>
              </a:ext>
            </a:extLst>
          </p:cNvPr>
          <p:cNvPicPr>
            <a:picLocks noChangeAspect="1"/>
          </p:cNvPicPr>
          <p:nvPr/>
        </p:nvPicPr>
        <p:blipFill>
          <a:blip r:embed="rId3"/>
          <a:stretch>
            <a:fillRect/>
          </a:stretch>
        </p:blipFill>
        <p:spPr>
          <a:xfrm>
            <a:off x="4810184" y="1559156"/>
            <a:ext cx="6819900" cy="2781300"/>
          </a:xfrm>
          <a:prstGeom prst="rect">
            <a:avLst/>
          </a:prstGeom>
          <a:ln>
            <a:solidFill>
              <a:schemeClr val="tx2"/>
            </a:solidFill>
          </a:ln>
        </p:spPr>
      </p:pic>
    </p:spTree>
    <p:extLst>
      <p:ext uri="{BB962C8B-B14F-4D97-AF65-F5344CB8AC3E}">
        <p14:creationId xmlns:p14="http://schemas.microsoft.com/office/powerpoint/2010/main" val="42873474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AA26-39E0-4CDA-A789-2853EF46AACF}"/>
              </a:ext>
            </a:extLst>
          </p:cNvPr>
          <p:cNvSpPr>
            <a:spLocks noGrp="1"/>
          </p:cNvSpPr>
          <p:nvPr>
            <p:ph type="title"/>
          </p:nvPr>
        </p:nvSpPr>
        <p:spPr/>
        <p:txBody>
          <a:bodyPr/>
          <a:lstStyle/>
          <a:p>
            <a:r>
              <a:rPr lang="en-US" dirty="0"/>
              <a:t>Cognitive Services REST APIs</a:t>
            </a:r>
          </a:p>
        </p:txBody>
      </p:sp>
      <p:grpSp>
        <p:nvGrpSpPr>
          <p:cNvPr id="7" name="Group 6">
            <a:extLst>
              <a:ext uri="{FF2B5EF4-FFF2-40B4-BE49-F238E27FC236}">
                <a16:creationId xmlns:a16="http://schemas.microsoft.com/office/drawing/2014/main" id="{55A39D96-62ED-4FED-8A60-B0B5E8047C9B}"/>
              </a:ext>
            </a:extLst>
          </p:cNvPr>
          <p:cNvGrpSpPr/>
          <p:nvPr/>
        </p:nvGrpSpPr>
        <p:grpSpPr>
          <a:xfrm>
            <a:off x="7025545" y="903041"/>
            <a:ext cx="3186202" cy="5710401"/>
            <a:chOff x="7025545" y="903041"/>
            <a:chExt cx="3186202" cy="5710401"/>
          </a:xfrm>
        </p:grpSpPr>
        <p:sp>
          <p:nvSpPr>
            <p:cNvPr id="5" name="Rectangle 4">
              <a:extLst>
                <a:ext uri="{FF2B5EF4-FFF2-40B4-BE49-F238E27FC236}">
                  <a16:creationId xmlns:a16="http://schemas.microsoft.com/office/drawing/2014/main" id="{C618F784-FCB1-4EFF-A09C-1C22E2FE6CF2}"/>
                </a:ext>
              </a:extLst>
            </p:cNvPr>
            <p:cNvSpPr/>
            <p:nvPr/>
          </p:nvSpPr>
          <p:spPr bwMode="auto">
            <a:xfrm>
              <a:off x="7025545" y="903041"/>
              <a:ext cx="3186202" cy="55144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6F07DF98-989A-43B4-B0BA-F4DEF06C4AF0}"/>
                </a:ext>
              </a:extLst>
            </p:cNvPr>
            <p:cNvGrpSpPr/>
            <p:nvPr/>
          </p:nvGrpSpPr>
          <p:grpSpPr>
            <a:xfrm>
              <a:off x="7303616" y="1102301"/>
              <a:ext cx="2652553" cy="5511141"/>
              <a:chOff x="7303616" y="1102301"/>
              <a:chExt cx="2652553" cy="5511141"/>
            </a:xfrm>
          </p:grpSpPr>
          <p:cxnSp>
            <p:nvCxnSpPr>
              <p:cNvPr id="15" name="Straight Arrow Connector 14">
                <a:extLst>
                  <a:ext uri="{FF2B5EF4-FFF2-40B4-BE49-F238E27FC236}">
                    <a16:creationId xmlns:a16="http://schemas.microsoft.com/office/drawing/2014/main" id="{8F34B74A-26F2-461E-8F1C-08F06E429062}"/>
                  </a:ext>
                </a:extLst>
              </p:cNvPr>
              <p:cNvCxnSpPr/>
              <p:nvPr/>
            </p:nvCxnSpPr>
            <p:spPr>
              <a:xfrm flipV="1">
                <a:off x="8081933" y="2163891"/>
                <a:ext cx="0" cy="270344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 name="Graphic 3" descr="Browser window with solid fill">
                <a:extLst>
                  <a:ext uri="{FF2B5EF4-FFF2-40B4-BE49-F238E27FC236}">
                    <a16:creationId xmlns:a16="http://schemas.microsoft.com/office/drawing/2014/main" id="{42C2F13D-87B3-4A7A-9B0B-95091C502D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3106" y="4705471"/>
                <a:ext cx="1907971" cy="1907971"/>
              </a:xfrm>
              <a:prstGeom prst="rect">
                <a:avLst/>
              </a:prstGeom>
            </p:spPr>
          </p:pic>
          <p:pic>
            <p:nvPicPr>
              <p:cNvPr id="6" name="Graphic 5">
                <a:extLst>
                  <a:ext uri="{FF2B5EF4-FFF2-40B4-BE49-F238E27FC236}">
                    <a16:creationId xmlns:a16="http://schemas.microsoft.com/office/drawing/2014/main" id="{EAD24762-8192-4822-8C29-CD6420F141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13106" y="1102301"/>
                <a:ext cx="1680003" cy="992334"/>
              </a:xfrm>
              <a:prstGeom prst="rect">
                <a:avLst/>
              </a:prstGeom>
            </p:spPr>
          </p:pic>
          <p:sp>
            <p:nvSpPr>
              <p:cNvPr id="8" name="Rectangle 7">
                <a:extLst>
                  <a:ext uri="{FF2B5EF4-FFF2-40B4-BE49-F238E27FC236}">
                    <a16:creationId xmlns:a16="http://schemas.microsoft.com/office/drawing/2014/main" id="{AF621626-1153-42AA-8DDF-4C3F3DB2E102}"/>
                  </a:ext>
                </a:extLst>
              </p:cNvPr>
              <p:cNvSpPr/>
              <p:nvPr/>
            </p:nvSpPr>
            <p:spPr bwMode="auto">
              <a:xfrm>
                <a:off x="7303616" y="2631596"/>
                <a:ext cx="1249491" cy="1290194"/>
              </a:xfrm>
              <a:prstGeom prst="rect">
                <a:avLst/>
              </a:prstGeom>
              <a:solidFill>
                <a:schemeClr val="accent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Request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json: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p:txBody>
          </p:sp>
          <p:cxnSp>
            <p:nvCxnSpPr>
              <p:cNvPr id="16" name="Straight Arrow Connector 15">
                <a:extLst>
                  <a:ext uri="{FF2B5EF4-FFF2-40B4-BE49-F238E27FC236}">
                    <a16:creationId xmlns:a16="http://schemas.microsoft.com/office/drawing/2014/main" id="{D7971931-54C0-4FDB-89F4-70251C8DD67B}"/>
                  </a:ext>
                </a:extLst>
              </p:cNvPr>
              <p:cNvCxnSpPr>
                <a:cxnSpLocks/>
              </p:cNvCxnSpPr>
              <p:nvPr/>
            </p:nvCxnSpPr>
            <p:spPr>
              <a:xfrm>
                <a:off x="9091937" y="2248137"/>
                <a:ext cx="0" cy="270344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26D7BBD-D9B2-4E39-BBCD-3EB19936D636}"/>
                  </a:ext>
                </a:extLst>
              </p:cNvPr>
              <p:cNvSpPr/>
              <p:nvPr/>
            </p:nvSpPr>
            <p:spPr bwMode="auto">
              <a:xfrm>
                <a:off x="8706678" y="3285215"/>
                <a:ext cx="1249491" cy="1290194"/>
              </a:xfrm>
              <a:prstGeom prst="rect">
                <a:avLst/>
              </a:prstGeom>
              <a:solidFill>
                <a:schemeClr val="accent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Response</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json: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p:txBody>
          </p:sp>
          <p:sp>
            <p:nvSpPr>
              <p:cNvPr id="17" name="TextBox 16">
                <a:extLst>
                  <a:ext uri="{FF2B5EF4-FFF2-40B4-BE49-F238E27FC236}">
                    <a16:creationId xmlns:a16="http://schemas.microsoft.com/office/drawing/2014/main" id="{1A96324C-6D9B-4476-A027-F32DD044792A}"/>
                  </a:ext>
                </a:extLst>
              </p:cNvPr>
              <p:cNvSpPr txBox="1"/>
              <p:nvPr/>
            </p:nvSpPr>
            <p:spPr>
              <a:xfrm>
                <a:off x="8081933" y="2062061"/>
                <a:ext cx="109010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lumMod val="50000"/>
                      </a:schemeClr>
                    </a:solidFill>
                  </a:rPr>
                  <a:t>HTTP</a:t>
                </a:r>
              </a:p>
            </p:txBody>
          </p:sp>
        </p:grpSp>
      </p:grpSp>
      <p:sp>
        <p:nvSpPr>
          <p:cNvPr id="19" name="Rectangle 18">
            <a:extLst>
              <a:ext uri="{FF2B5EF4-FFF2-40B4-BE49-F238E27FC236}">
                <a16:creationId xmlns:a16="http://schemas.microsoft.com/office/drawing/2014/main" id="{E51A11A5-F9A5-4E96-A6D0-7BF3157F581A}"/>
              </a:ext>
            </a:extLst>
          </p:cNvPr>
          <p:cNvSpPr/>
          <p:nvPr/>
        </p:nvSpPr>
        <p:spPr>
          <a:xfrm>
            <a:off x="418642" y="1508041"/>
            <a:ext cx="6020735"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Clients submit HTTP requests to the resource endpoint</a:t>
            </a:r>
          </a:p>
          <a:p>
            <a:pPr marL="742933" lvl="1" indent="-285750">
              <a:buFont typeface="Arial" panose="020B0604020202020204" pitchFamily="34" charset="0"/>
              <a:buChar char="•"/>
            </a:pPr>
            <a:r>
              <a:rPr lang="en-US" sz="2400" dirty="0">
                <a:solidFill>
                  <a:srgbClr val="1A1A1A"/>
                </a:solidFill>
              </a:rPr>
              <a:t>Key specified in request header</a:t>
            </a:r>
          </a:p>
          <a:p>
            <a:pPr marL="742933" lvl="1" indent="-285750">
              <a:buFont typeface="Arial" panose="020B0604020202020204" pitchFamily="34" charset="0"/>
              <a:buChar char="•"/>
            </a:pPr>
            <a:r>
              <a:rPr lang="en-US" sz="2400" dirty="0">
                <a:solidFill>
                  <a:srgbClr val="1A1A1A"/>
                </a:solidFill>
              </a:rPr>
              <a:t>Input data in JSON format</a:t>
            </a:r>
          </a:p>
          <a:p>
            <a:pPr marL="742933" lvl="1" indent="-285750">
              <a:buFont typeface="Arial" panose="020B0604020202020204" pitchFamily="34" charset="0"/>
              <a:buChar char="•"/>
            </a:pPr>
            <a:r>
              <a:rPr lang="en-US" sz="2400" dirty="0">
                <a:solidFill>
                  <a:srgbClr val="1A1A1A"/>
                </a:solidFill>
              </a:rPr>
              <a:t>Specific schema varies by service and method</a:t>
            </a:r>
          </a:p>
          <a:p>
            <a:pPr marL="285750" indent="-285750">
              <a:buFont typeface="Arial" panose="020B0604020202020204" pitchFamily="34" charset="0"/>
              <a:buChar char="•"/>
            </a:pPr>
            <a:r>
              <a:rPr lang="en-US" sz="2400" dirty="0">
                <a:solidFill>
                  <a:srgbClr val="1A1A1A"/>
                </a:solidFill>
              </a:rPr>
              <a:t>Service returns JSON response</a:t>
            </a:r>
          </a:p>
          <a:p>
            <a:pPr marL="742933" lvl="1" indent="-285750">
              <a:buFont typeface="Arial" panose="020B0604020202020204" pitchFamily="34" charset="0"/>
              <a:buChar char="•"/>
            </a:pPr>
            <a:endParaRPr lang="en-US" sz="2400" dirty="0">
              <a:solidFill>
                <a:srgbClr val="1A1A1A"/>
              </a:solidFill>
            </a:endParaRPr>
          </a:p>
        </p:txBody>
      </p:sp>
    </p:spTree>
    <p:extLst>
      <p:ext uri="{BB962C8B-B14F-4D97-AF65-F5344CB8AC3E}">
        <p14:creationId xmlns:p14="http://schemas.microsoft.com/office/powerpoint/2010/main" val="3809365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Cognitive Services SDKs</a:t>
            </a:r>
          </a:p>
        </p:txBody>
      </p:sp>
      <p:grpSp>
        <p:nvGrpSpPr>
          <p:cNvPr id="7" name="Group 6">
            <a:extLst>
              <a:ext uri="{FF2B5EF4-FFF2-40B4-BE49-F238E27FC236}">
                <a16:creationId xmlns:a16="http://schemas.microsoft.com/office/drawing/2014/main" id="{15129183-2CA9-4B29-B751-E754464BA198}"/>
              </a:ext>
            </a:extLst>
          </p:cNvPr>
          <p:cNvGrpSpPr/>
          <p:nvPr/>
        </p:nvGrpSpPr>
        <p:grpSpPr>
          <a:xfrm>
            <a:off x="6960006" y="903041"/>
            <a:ext cx="3439164" cy="6122504"/>
            <a:chOff x="6960006" y="903041"/>
            <a:chExt cx="3439164" cy="6122504"/>
          </a:xfrm>
        </p:grpSpPr>
        <p:grpSp>
          <p:nvGrpSpPr>
            <p:cNvPr id="5" name="Group 4">
              <a:extLst>
                <a:ext uri="{FF2B5EF4-FFF2-40B4-BE49-F238E27FC236}">
                  <a16:creationId xmlns:a16="http://schemas.microsoft.com/office/drawing/2014/main" id="{FA3D7174-C1D8-48FF-8320-E0E04372E0AD}"/>
                </a:ext>
              </a:extLst>
            </p:cNvPr>
            <p:cNvGrpSpPr/>
            <p:nvPr/>
          </p:nvGrpSpPr>
          <p:grpSpPr>
            <a:xfrm>
              <a:off x="6960006" y="903041"/>
              <a:ext cx="3439164" cy="6122504"/>
              <a:chOff x="6960006" y="903041"/>
              <a:chExt cx="3439164" cy="6122504"/>
            </a:xfrm>
          </p:grpSpPr>
          <p:sp>
            <p:nvSpPr>
              <p:cNvPr id="3" name="Rectangle 2">
                <a:extLst>
                  <a:ext uri="{FF2B5EF4-FFF2-40B4-BE49-F238E27FC236}">
                    <a16:creationId xmlns:a16="http://schemas.microsoft.com/office/drawing/2014/main" id="{7A93D089-82A3-4403-8AB6-28465E39226C}"/>
                  </a:ext>
                </a:extLst>
              </p:cNvPr>
              <p:cNvSpPr/>
              <p:nvPr/>
            </p:nvSpPr>
            <p:spPr bwMode="auto">
              <a:xfrm>
                <a:off x="6960006" y="903041"/>
                <a:ext cx="3439164" cy="612250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8081933" y="2163891"/>
                <a:ext cx="0" cy="270344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3106" y="1102301"/>
                <a:ext cx="1680003" cy="992334"/>
              </a:xfrm>
              <a:prstGeom prst="rect">
                <a:avLst/>
              </a:prstGeom>
            </p:spPr>
          </p:pic>
          <p:sp>
            <p:nvSpPr>
              <p:cNvPr id="10" name="Rectangle 9">
                <a:extLst>
                  <a:ext uri="{FF2B5EF4-FFF2-40B4-BE49-F238E27FC236}">
                    <a16:creationId xmlns:a16="http://schemas.microsoft.com/office/drawing/2014/main" id="{6565B3AE-555D-4739-9323-21C32B3A40D2}"/>
                  </a:ext>
                </a:extLst>
              </p:cNvPr>
              <p:cNvSpPr/>
              <p:nvPr/>
            </p:nvSpPr>
            <p:spPr bwMode="auto">
              <a:xfrm>
                <a:off x="7303616" y="2631596"/>
                <a:ext cx="1249491" cy="1290194"/>
              </a:xfrm>
              <a:prstGeom prst="rect">
                <a:avLst/>
              </a:prstGeom>
              <a:solidFill>
                <a:schemeClr val="accent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Request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json: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p:txBody>
          </p:sp>
          <p:cxnSp>
            <p:nvCxnSpPr>
              <p:cNvPr id="12" name="Straight Arrow Connector 11">
                <a:extLst>
                  <a:ext uri="{FF2B5EF4-FFF2-40B4-BE49-F238E27FC236}">
                    <a16:creationId xmlns:a16="http://schemas.microsoft.com/office/drawing/2014/main" id="{7568E1E8-A3DC-4F53-97EB-6D2283BD55DA}"/>
                  </a:ext>
                </a:extLst>
              </p:cNvPr>
              <p:cNvCxnSpPr>
                <a:cxnSpLocks/>
              </p:cNvCxnSpPr>
              <p:nvPr/>
            </p:nvCxnSpPr>
            <p:spPr>
              <a:xfrm>
                <a:off x="9091937" y="2248137"/>
                <a:ext cx="0" cy="270344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275C7BB-2F19-4C62-82A2-0BB16AD921B1}"/>
                  </a:ext>
                </a:extLst>
              </p:cNvPr>
              <p:cNvSpPr/>
              <p:nvPr/>
            </p:nvSpPr>
            <p:spPr bwMode="auto">
              <a:xfrm>
                <a:off x="8706678" y="3285215"/>
                <a:ext cx="1249491" cy="1290194"/>
              </a:xfrm>
              <a:prstGeom prst="rect">
                <a:avLst/>
              </a:prstGeom>
              <a:solidFill>
                <a:schemeClr val="accent6"/>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Response</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json: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  }</a:t>
                </a:r>
              </a:p>
              <a:p>
                <a:pPr defTabSz="932472" fontAlgn="base">
                  <a:lnSpc>
                    <a:spcPct val="90000"/>
                  </a:lnSpc>
                  <a:spcBef>
                    <a:spcPct val="0"/>
                  </a:spcBef>
                  <a:spcAft>
                    <a:spcPct val="0"/>
                  </a:spcAft>
                </a:pPr>
                <a:r>
                  <a:rPr lang="en-US" sz="1200" dirty="0">
                    <a:solidFill>
                      <a:schemeClr val="tx1"/>
                    </a:solidFill>
                    <a:ea typeface="Segoe UI" pitchFamily="34" charset="0"/>
                    <a:cs typeface="Segoe UI" pitchFamily="34" charset="0"/>
                  </a:rPr>
                  <a:t>}</a:t>
                </a:r>
              </a:p>
            </p:txBody>
          </p:sp>
          <p:sp>
            <p:nvSpPr>
              <p:cNvPr id="16" name="TextBox 15">
                <a:extLst>
                  <a:ext uri="{FF2B5EF4-FFF2-40B4-BE49-F238E27FC236}">
                    <a16:creationId xmlns:a16="http://schemas.microsoft.com/office/drawing/2014/main" id="{7C3881B0-AC46-4C2F-8403-9A795632E300}"/>
                  </a:ext>
                </a:extLst>
              </p:cNvPr>
              <p:cNvSpPr txBox="1"/>
              <p:nvPr/>
            </p:nvSpPr>
            <p:spPr>
              <a:xfrm>
                <a:off x="8081933" y="2062061"/>
                <a:ext cx="109010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bg1">
                        <a:lumMod val="50000"/>
                      </a:schemeClr>
                    </a:solidFill>
                  </a:rPr>
                  <a:t>HTTP</a:t>
                </a:r>
              </a:p>
            </p:txBody>
          </p:sp>
          <p:sp>
            <p:nvSpPr>
              <p:cNvPr id="19" name="Rectangle 18">
                <a:extLst>
                  <a:ext uri="{FF2B5EF4-FFF2-40B4-BE49-F238E27FC236}">
                    <a16:creationId xmlns:a16="http://schemas.microsoft.com/office/drawing/2014/main" id="{8F5659E8-E927-4434-BC40-7B8C98D312F4}"/>
                  </a:ext>
                </a:extLst>
              </p:cNvPr>
              <p:cNvSpPr/>
              <p:nvPr/>
            </p:nvSpPr>
            <p:spPr bwMode="auto">
              <a:xfrm>
                <a:off x="7116172" y="4960347"/>
                <a:ext cx="744015" cy="5281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.NET</a:t>
                </a:r>
              </a:p>
            </p:txBody>
          </p:sp>
          <p:sp>
            <p:nvSpPr>
              <p:cNvPr id="20" name="Rectangle 19">
                <a:extLst>
                  <a:ext uri="{FF2B5EF4-FFF2-40B4-BE49-F238E27FC236}">
                    <a16:creationId xmlns:a16="http://schemas.microsoft.com/office/drawing/2014/main" id="{99D9B3B1-3B7A-4972-BEA2-227A18D11FF1}"/>
                  </a:ext>
                </a:extLst>
              </p:cNvPr>
              <p:cNvSpPr/>
              <p:nvPr/>
            </p:nvSpPr>
            <p:spPr bwMode="auto">
              <a:xfrm>
                <a:off x="7894489" y="4960347"/>
                <a:ext cx="744015" cy="5281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Python</a:t>
                </a:r>
              </a:p>
            </p:txBody>
          </p:sp>
          <p:sp>
            <p:nvSpPr>
              <p:cNvPr id="21" name="Rectangle 20">
                <a:extLst>
                  <a:ext uri="{FF2B5EF4-FFF2-40B4-BE49-F238E27FC236}">
                    <a16:creationId xmlns:a16="http://schemas.microsoft.com/office/drawing/2014/main" id="{CA4F0291-2041-498A-9224-A74852C8CE64}"/>
                  </a:ext>
                </a:extLst>
              </p:cNvPr>
              <p:cNvSpPr/>
              <p:nvPr/>
            </p:nvSpPr>
            <p:spPr bwMode="auto">
              <a:xfrm>
                <a:off x="8668821" y="4960347"/>
                <a:ext cx="744015" cy="5281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Node.js</a:t>
                </a:r>
              </a:p>
            </p:txBody>
          </p:sp>
          <p:sp>
            <p:nvSpPr>
              <p:cNvPr id="22" name="Rectangle 21">
                <a:extLst>
                  <a:ext uri="{FF2B5EF4-FFF2-40B4-BE49-F238E27FC236}">
                    <a16:creationId xmlns:a16="http://schemas.microsoft.com/office/drawing/2014/main" id="{EFBCE404-CE00-4CF6-8214-0B3D5ECD938D}"/>
                  </a:ext>
                </a:extLst>
              </p:cNvPr>
              <p:cNvSpPr/>
              <p:nvPr/>
            </p:nvSpPr>
            <p:spPr bwMode="auto">
              <a:xfrm>
                <a:off x="9443153" y="4960347"/>
                <a:ext cx="744015" cy="5281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t>
                </a:r>
              </a:p>
            </p:txBody>
          </p:sp>
        </p:grpSp>
        <p:pic>
          <p:nvPicPr>
            <p:cNvPr id="6" name="Graphic 5" descr="Browser window with solid fill">
              <a:extLst>
                <a:ext uri="{FF2B5EF4-FFF2-40B4-BE49-F238E27FC236}">
                  <a16:creationId xmlns:a16="http://schemas.microsoft.com/office/drawing/2014/main" id="{ADF7910C-13A7-4671-A5D9-DC8ED140DB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13106" y="5044593"/>
              <a:ext cx="1907971" cy="1907971"/>
            </a:xfrm>
            <a:prstGeom prst="rect">
              <a:avLst/>
            </a:prstGeom>
          </p:spPr>
        </p:pic>
      </p:grpSp>
      <p:sp>
        <p:nvSpPr>
          <p:cNvPr id="18" name="Rectangle 17">
            <a:extLst>
              <a:ext uri="{FF2B5EF4-FFF2-40B4-BE49-F238E27FC236}">
                <a16:creationId xmlns:a16="http://schemas.microsoft.com/office/drawing/2014/main" id="{8B9F482E-7321-4FB1-BE14-3D39D2B29CBD}"/>
              </a:ext>
            </a:extLst>
          </p:cNvPr>
          <p:cNvSpPr/>
          <p:nvPr/>
        </p:nvSpPr>
        <p:spPr>
          <a:xfrm>
            <a:off x="418642" y="1508041"/>
            <a:ext cx="6020735"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Runtime library abstracts REST interface</a:t>
            </a:r>
          </a:p>
          <a:p>
            <a:pPr marL="285750" indent="-285750">
              <a:buFont typeface="Arial" panose="020B0604020202020204" pitchFamily="34" charset="0"/>
              <a:buChar char="•"/>
            </a:pPr>
            <a:r>
              <a:rPr lang="en-US" sz="2400" dirty="0">
                <a:solidFill>
                  <a:srgbClr val="1A1A1A"/>
                </a:solidFill>
              </a:rPr>
              <a:t>Multiple SDKs for each service:</a:t>
            </a:r>
          </a:p>
          <a:p>
            <a:pPr marL="742933" lvl="1" indent="-285750">
              <a:buFont typeface="Arial" panose="020B0604020202020204" pitchFamily="34" charset="0"/>
              <a:buChar char="•"/>
            </a:pPr>
            <a:r>
              <a:rPr lang="en-US" sz="2400" dirty="0">
                <a:solidFill>
                  <a:srgbClr val="1A1A1A"/>
                </a:solidFill>
              </a:rPr>
              <a:t>.NET</a:t>
            </a:r>
          </a:p>
          <a:p>
            <a:pPr marL="742933" lvl="1" indent="-285750">
              <a:buFont typeface="Arial" panose="020B0604020202020204" pitchFamily="34" charset="0"/>
              <a:buChar char="•"/>
            </a:pPr>
            <a:r>
              <a:rPr lang="en-US" sz="2400" dirty="0">
                <a:solidFill>
                  <a:srgbClr val="1A1A1A"/>
                </a:solidFill>
              </a:rPr>
              <a:t>Python</a:t>
            </a:r>
          </a:p>
          <a:p>
            <a:pPr marL="742933" lvl="1" indent="-285750">
              <a:buFont typeface="Arial" panose="020B0604020202020204" pitchFamily="34" charset="0"/>
              <a:buChar char="•"/>
            </a:pPr>
            <a:r>
              <a:rPr lang="en-US" sz="2400" dirty="0">
                <a:solidFill>
                  <a:srgbClr val="1A1A1A"/>
                </a:solidFill>
              </a:rPr>
              <a:t>Node.js</a:t>
            </a:r>
          </a:p>
          <a:p>
            <a:pPr marL="742933" lvl="1" indent="-285750">
              <a:buFont typeface="Arial" panose="020B0604020202020204" pitchFamily="34" charset="0"/>
              <a:buChar char="•"/>
            </a:pPr>
            <a:r>
              <a:rPr lang="en-US" sz="2400" dirty="0">
                <a:solidFill>
                  <a:srgbClr val="1A1A1A"/>
                </a:solidFill>
              </a:rPr>
              <a:t>Java</a:t>
            </a:r>
          </a:p>
          <a:p>
            <a:pPr marL="742933" lvl="1" indent="-285750">
              <a:buFont typeface="Arial" panose="020B0604020202020204" pitchFamily="34" charset="0"/>
              <a:buChar char="•"/>
            </a:pPr>
            <a:r>
              <a:rPr lang="en-US" sz="2400" dirty="0">
                <a:solidFill>
                  <a:srgbClr val="1A1A1A"/>
                </a:solidFill>
              </a:rPr>
              <a:t>Others…</a:t>
            </a:r>
          </a:p>
          <a:p>
            <a:pPr marL="742933" lvl="1" indent="-285750">
              <a:buFont typeface="Arial" panose="020B0604020202020204" pitchFamily="34" charset="0"/>
              <a:buChar char="•"/>
            </a:pPr>
            <a:endParaRPr lang="en-US" sz="2400" dirty="0">
              <a:solidFill>
                <a:srgbClr val="1A1A1A"/>
              </a:solidFill>
            </a:endParaRPr>
          </a:p>
        </p:txBody>
      </p:sp>
    </p:spTree>
    <p:extLst>
      <p:ext uri="{BB962C8B-B14F-4D97-AF65-F5344CB8AC3E}">
        <p14:creationId xmlns:p14="http://schemas.microsoft.com/office/powerpoint/2010/main" val="22422293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Get Started with Cognitive Services</a:t>
            </a:r>
          </a:p>
        </p:txBody>
      </p:sp>
      <p:sp>
        <p:nvSpPr>
          <p:cNvPr id="6" name="Text Placeholder 5">
            <a:extLst>
              <a:ext uri="{FF2B5EF4-FFF2-40B4-BE49-F238E27FC236}">
                <a16:creationId xmlns:a16="http://schemas.microsoft.com/office/drawing/2014/main" id="{99AED665-7D73-49F0-8B4E-1D9A4FA924EA}"/>
              </a:ext>
            </a:extLst>
          </p:cNvPr>
          <p:cNvSpPr>
            <a:spLocks noGrp="1"/>
          </p:cNvSpPr>
          <p:nvPr>
            <p:ph type="body" sz="quarter" idx="16"/>
          </p:nvPr>
        </p:nvSpPr>
        <p:spPr/>
        <p:txBody>
          <a:bodyPr/>
          <a:lstStyle/>
          <a:p>
            <a:r>
              <a:rPr lang="en-US" dirty="0"/>
              <a:t>Provision a Cognitive Services Resource</a:t>
            </a:r>
          </a:p>
        </p:txBody>
      </p:sp>
      <p:sp>
        <p:nvSpPr>
          <p:cNvPr id="7" name="Text Placeholder 6">
            <a:extLst>
              <a:ext uri="{FF2B5EF4-FFF2-40B4-BE49-F238E27FC236}">
                <a16:creationId xmlns:a16="http://schemas.microsoft.com/office/drawing/2014/main" id="{358C5A7F-7A7C-45EE-89F0-7F026C6F66C7}"/>
              </a:ext>
            </a:extLst>
          </p:cNvPr>
          <p:cNvSpPr>
            <a:spLocks noGrp="1"/>
          </p:cNvSpPr>
          <p:nvPr>
            <p:ph type="body" sz="quarter" idx="17"/>
          </p:nvPr>
        </p:nvSpPr>
        <p:spPr/>
        <p:txBody>
          <a:bodyPr/>
          <a:lstStyle/>
          <a:p>
            <a:r>
              <a:rPr lang="en-US" dirty="0"/>
              <a:t>Use a REST Interface</a:t>
            </a:r>
          </a:p>
        </p:txBody>
      </p:sp>
      <p:sp>
        <p:nvSpPr>
          <p:cNvPr id="8" name="Text Placeholder 7">
            <a:extLst>
              <a:ext uri="{FF2B5EF4-FFF2-40B4-BE49-F238E27FC236}">
                <a16:creationId xmlns:a16="http://schemas.microsoft.com/office/drawing/2014/main" id="{02A1CB71-AB67-48AD-9BDE-F00C5E13EC0B}"/>
              </a:ext>
            </a:extLst>
          </p:cNvPr>
          <p:cNvSpPr>
            <a:spLocks noGrp="1"/>
          </p:cNvSpPr>
          <p:nvPr>
            <p:ph type="body" sz="quarter" idx="18"/>
          </p:nvPr>
        </p:nvSpPr>
        <p:spPr/>
        <p:txBody>
          <a:bodyPr/>
          <a:lstStyle/>
          <a:p>
            <a:r>
              <a:rPr lang="en-US" dirty="0"/>
              <a:t>Use an SDK</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3380313" y="3298440"/>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7225769" y="3298440"/>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5D02261D-E8FD-4CE0-B488-B0540365A611}"/>
              </a:ext>
            </a:extLst>
          </p:cNvPr>
          <p:cNvGrpSpPr/>
          <p:nvPr/>
        </p:nvGrpSpPr>
        <p:grpSpPr>
          <a:xfrm>
            <a:off x="11057779" y="3298440"/>
            <a:ext cx="702132" cy="702232"/>
            <a:chOff x="3088645" y="5729498"/>
            <a:chExt cx="648328" cy="648420"/>
          </a:xfrm>
        </p:grpSpPr>
        <p:grpSp>
          <p:nvGrpSpPr>
            <p:cNvPr id="28" name="Group 27">
              <a:extLst>
                <a:ext uri="{FF2B5EF4-FFF2-40B4-BE49-F238E27FC236}">
                  <a16:creationId xmlns:a16="http://schemas.microsoft.com/office/drawing/2014/main" id="{0D6FCD12-DBAD-452F-9F8C-AAD62D54CA63}"/>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7192186F-F25C-4C1F-B33E-F6A6D67D47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A3BF40ED-CB98-47C2-824F-D98E4BFD811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471E6E39-D17B-4746-B9DC-BBB16730D23A}"/>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Using Cognitive Services for Enterprise Applications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3451801229"/>
      </p:ext>
    </p:extLst>
  </p:cSld>
  <p:clrMapOvr>
    <a:masterClrMapping/>
  </p:clrMapOvr>
  <p:transition>
    <p:fade/>
  </p:transition>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3705</TotalTime>
  <Words>1046</Words>
  <Application>Microsoft Office PowerPoint</Application>
  <PresentationFormat>Widescreen</PresentationFormat>
  <Paragraphs>182</Paragraphs>
  <Slides>17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Courier New</vt:lpstr>
      <vt:lpstr>Segoe UI</vt:lpstr>
      <vt:lpstr>Segoe UI Semibold</vt:lpstr>
      <vt:lpstr>Wingdings</vt:lpstr>
      <vt:lpstr>Theme1</vt:lpstr>
      <vt:lpstr>Microsoft Power Platform Template</vt:lpstr>
      <vt:lpstr>Module 2: Developing AI Apps with Cognitive Services</vt:lpstr>
      <vt:lpstr> Module Agenda </vt:lpstr>
      <vt:lpstr>Lesson 1: Getting Started with Cognitive Services</vt:lpstr>
      <vt:lpstr>Provisioning Cognitive Services Resources</vt:lpstr>
      <vt:lpstr>Endpoints, Keys, and Locations</vt:lpstr>
      <vt:lpstr>Cognitive Services REST APIs</vt:lpstr>
      <vt:lpstr>Cognitive Services SDKs</vt:lpstr>
      <vt:lpstr>Lab – Get Started with Cognitive Services</vt:lpstr>
      <vt:lpstr>Lesson 2: Using Cognitive Services for Enterprise Applications</vt:lpstr>
      <vt:lpstr>Considerations for Cognitive Services Security</vt:lpstr>
      <vt:lpstr>Lab – Manage Cognitive Services Security</vt:lpstr>
      <vt:lpstr>Monitoring Cognitive Services Activity</vt:lpstr>
      <vt:lpstr>Lab – Monitor Cognitive Services</vt:lpstr>
      <vt:lpstr>Cognitive Services and Containers</vt:lpstr>
      <vt:lpstr>Lab – Use a Cognitive Services Container</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Graeme Malcolm</cp:lastModifiedBy>
  <cp:revision>53</cp:revision>
  <dcterms:created xsi:type="dcterms:W3CDTF">2020-10-14T03:28:01Z</dcterms:created>
  <dcterms:modified xsi:type="dcterms:W3CDTF">2021-12-09T14:59:04Z</dcterms:modified>
</cp:coreProperties>
</file>